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1945" r:id="rId5"/>
    <p:sldId id="333" r:id="rId6"/>
    <p:sldId id="334" r:id="rId7"/>
    <p:sldId id="1976" r:id="rId8"/>
    <p:sldId id="1978" r:id="rId9"/>
    <p:sldId id="1984" r:id="rId10"/>
    <p:sldId id="1983" r:id="rId11"/>
    <p:sldId id="1985" r:id="rId12"/>
    <p:sldId id="1987" r:id="rId13"/>
    <p:sldId id="19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3"/>
            <p14:sldId id="334"/>
            <p14:sldId id="1976"/>
            <p14:sldId id="1978"/>
            <p14:sldId id="1984"/>
            <p14:sldId id="1983"/>
            <p14:sldId id="1985"/>
            <p14:sldId id="1987"/>
            <p14:sldId id="19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B3E9-3681-46A3-A77E-BAB7914B27A5}" v="2" dt="2024-04-02T09:28:1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55" d="100"/>
          <a:sy n="55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2T09:51:53.279" v="1828" actId="729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2T09:51:31.463" v="1826" actId="1036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2T09:51:31.463" v="1826" actId="1036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9:25:48.6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0 481,'22'-12,"1"2,0 1,0 0,1 2,44-9,40-3,1 4,1 5,125 4,-94 12,-1 7,147 31,79 49,-5 23,-97-29,-213-71,369 105,-335-101,2-5,171 10,131 1,113 5,-53-4,-67-13,-352-17,0-1,-1-2,0-1,47-18,-2 2,278-61,-260 68,174-5,3 24,121-5,-99-27,-67 4,-204 23,537-25,-463 25,1-3,-1-4,177-42,-31-21,-144 42,-46 18,1 2,0 3,76-3,-2 1,389-5,-336 16,-130-3,-28-1,0 2,28 3,-322-51,-270-83,507 122,0 1,0 2,-49-2,-112 8,97 2,69-3,-50-8,15 0,-73-7,-151-10,-94-12,304 28,-245-7,0 29,163-5,-76-14,88-1,-96 7,-39-2,238-1,-94-20,45 5,-313-33,-296-15,558 53,-2 6,-205 17,49 2,123-7,-5 17,-20 0,0-12,157-4,-1 3,-50 14,-6 6,-149 45,221-65,30-7,0-1,0 2,0-1,0 1,0 0,1 0,-10 5,15-7,-1 1,1-1,-1 1,1-1,0 1,-1-1,1 1,0-1,0 1,-1-1,1 1,0-1,0 1,0 0,-1-1,1 1,0-1,0 1,0 0,0-1,0 1,0-1,0 1,1-1,-1 1,0 0,0-1,0 1,0-1,1 1,-1-1,0 1,1-1,-1 1,0-1,1 1,-1-1,1 1,-1-1,1 0,0 1,25 19,9-2,0-2,1-1,40 11,122 26,-163-44,777 154,-695-146,0-5,151-6,-108 5,-91-3,151 25,-153-21,8 5,-41-9,36 5,439-2,-314-12,169 2,-335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9:25:55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0 231,'129'6,"249"43,356 120,-199-39,-486-120,249 50,-229-51,98-1,-28-2,484 6,-416-13,-176 0,0-2,0 0,0-2,56-18,114-54,-80 28,267-83,-70 47,-290 79,0 0,0 2,37-1,90 7,-63 0,442 35,-403-21,157 14,-268-29,12 1,47 9,-76-10,-4 0,-11-1,-21-3,-88-9,105 6,16 6,0-1,-1 1,1 0,0 0,0-1,0 1,0 0,-1-1,1 1,0 0,0-1,0 1,0 0,0-1,0 1,0-1,0 1,0 0,0-1,0 1,0 0,0-1,0 1,0 0,1-1,-1 1,0-1,2-1,-1 0,1-1,0 1,0 0,0 0,0 1,1-1,-1 0,5-2,15-8,2 1,0 1,0 1,0 1,1 1,35-5,158-8,115 20,-219 2,-212-2,-192-2,203-3,-117-21,-74-14,32 7,51 5,-288-5,-401 31,443 4,26-2,377-2,1-2,-52-11,46 6,-49-2,-82 10,-5 0,147-3,-53-12,56 9,0 1,-40-2,-380 6,221 4,-617-2,701 13,72-4,-49 11,81-12,-77 6,97-14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24/05/05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24/05/05 15:19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24/05/05 15:19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8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24/05/05 15:19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24/05/05 15:19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3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24/05/05 15:19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05 מאי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Json and Web Server API Controllers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69294"/>
            <a:ext cx="10972800" cy="570648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the Monkey classes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Create a Web API called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with a controller that include two methods: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ReadAllMonkeys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– this methos using a GET HTTP command and return a list with all of the monkeys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ReadMonkey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– this method using a GET HTTP command. The method will get a monkey name on the query string (example: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monkeyname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=Gorilla) and will return a the first monkey with that name from the list. If no monkey is found the method will return a 404 HTTP error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Add Monkey – this method is using a POST HTTP command. The method will read from the request Body a Monkey object and add it to the list. If a monkey with the same name already exist, it will return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BadREquest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error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Make sure to define proper Models and DTO classes.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Web API using Swagger UI!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מחשבון">
            <a:extLst>
              <a:ext uri="{FF2B5EF4-FFF2-40B4-BE49-F238E27FC236}">
                <a16:creationId xmlns:a16="http://schemas.microsoft.com/office/drawing/2014/main" id="{C5EC3F47-ED58-40FA-9F75-F13E0B9B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" y="1036885"/>
            <a:ext cx="1931534" cy="33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B3F9DC-AB72-4857-8DA4-66BD90DA4F2D}"/>
              </a:ext>
            </a:extLst>
          </p:cNvPr>
          <p:cNvSpPr txBox="1"/>
          <p:nvPr/>
        </p:nvSpPr>
        <p:spPr>
          <a:xfrm>
            <a:off x="-77812" y="4575935"/>
            <a:ext cx="317337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1. הלקוח כותב אפליקציה המקבלת את נתוני התרגיל מהמשתמש.</a:t>
            </a:r>
          </a:p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2. התרגיל נשלח לשרת לכתובת שמספק שירות פתרון </a:t>
            </a:r>
            <a:endParaRPr 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/>
            <a: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6. </a:t>
            </a:r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הלקוח ממיר את התשובה חזרה לאובייקט פתרון ומציג את התשובה למשתמש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55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8FBF2A-1071-4F6D-A272-CFB355A29487}"/>
              </a:ext>
            </a:extLst>
          </p:cNvPr>
          <p:cNvSpPr txBox="1"/>
          <p:nvPr/>
        </p:nvSpPr>
        <p:spPr>
          <a:xfrm>
            <a:off x="9840416" y="4549197"/>
            <a:ext cx="223224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3.</a:t>
            </a:r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השרת מקבל את הבקשה</a:t>
            </a:r>
          </a:p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4. השרת מזהה כי הניתוב קיים אצלו ומפנה לפעולת הפתרון</a:t>
            </a:r>
          </a:p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5. השרת מפעיל את פעולת הפתרון ומחזיר את התשובה ללקוח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A7AAAF3-F70C-4DF1-A27F-E5FB7E429E34}"/>
              </a:ext>
            </a:extLst>
          </p:cNvPr>
          <p:cNvGrpSpPr>
            <a:grpSpLocks/>
          </p:cNvGrpSpPr>
          <p:nvPr/>
        </p:nvGrpSpPr>
        <p:grpSpPr bwMode="auto">
          <a:xfrm>
            <a:off x="7987679" y="3904451"/>
            <a:ext cx="1598613" cy="517524"/>
            <a:chOff x="4232" y="3459"/>
            <a:chExt cx="1007" cy="326"/>
          </a:xfrm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55D7FE7D-1825-46A9-9D5F-9AFD528E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E66A0DB3-A1C9-46A5-B8C3-686D2FE3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server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B1AA0D6E-AB91-44E5-B86A-9CC5AE556984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2896394"/>
            <a:ext cx="1598613" cy="525463"/>
            <a:chOff x="4256" y="2824"/>
            <a:chExt cx="1007" cy="331"/>
          </a:xfrm>
        </p:grpSpPr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E855169C-41A0-48E4-8EC2-BCBBC137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824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364C28A1-2C75-491B-8FD5-AA655AE7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824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Controller Class</a:t>
              </a:r>
              <a:r>
                <a:rPr lang="he-IL" altLang="he-IL" sz="1400" dirty="0">
                  <a:latin typeface="Comic Sans MS" panose="030F0702030302020204" pitchFamily="66" charset="0"/>
                </a:rPr>
                <a:t> 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(</a:t>
              </a:r>
              <a:r>
                <a:rPr lang="en-US" altLang="he-IL" sz="800" dirty="0">
                  <a:latin typeface="Comic Sans MS" panose="030F0702030302020204" pitchFamily="66" charset="0"/>
                </a:rPr>
                <a:t>Routing + Deserialization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)</a:t>
              </a:r>
              <a:endParaRPr lang="en-GB" altLang="he-IL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0BC2C2D-2675-4687-A599-B2FEB2A315BC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1905794"/>
            <a:ext cx="1598613" cy="525463"/>
            <a:chOff x="4256" y="2200"/>
            <a:chExt cx="1007" cy="331"/>
          </a:xfrm>
        </p:grpSpPr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1242ACDE-68E7-4E86-87FA-E8A3D9AA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00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00F2D4F5-DC23-4014-9A71-212E6C9C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200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Server Class Method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3C32A5-02AE-4C7C-99E6-49A93B1C0C54}"/>
              </a:ext>
            </a:extLst>
          </p:cNvPr>
          <p:cNvGrpSpPr>
            <a:grpSpLocks/>
          </p:cNvGrpSpPr>
          <p:nvPr/>
        </p:nvGrpSpPr>
        <p:grpSpPr bwMode="auto">
          <a:xfrm>
            <a:off x="2207568" y="3904451"/>
            <a:ext cx="1598613" cy="517524"/>
            <a:chOff x="2072" y="3459"/>
            <a:chExt cx="1007" cy="326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C657850F-8B7D-49C8-94D1-402731F4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BBA108EC-3916-4E6A-9C8D-FAE8966C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client</a:t>
              </a: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60143DA4-1259-429B-9812-57FBBC9CD5B0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2932915"/>
            <a:ext cx="1598613" cy="525463"/>
            <a:chOff x="2080" y="2847"/>
            <a:chExt cx="1007" cy="331"/>
          </a:xfrm>
        </p:grpSpPr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7F87DF62-74B7-4987-9E4B-F3B5FB3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847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8B3A8FB5-01D2-4F71-ADFD-F9554D62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847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Service Client Class (Proxy)</a:t>
              </a: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525463"/>
            <a:chOff x="2080" y="2223"/>
            <a:chExt cx="1007" cy="331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Method call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8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73BC1000-7E90-46F6-B222-E46E5D91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2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47918D57-46B4-46E6-9D81-38C7341D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63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BD7E1EC8-FE14-47F8-B040-0EB9C1C6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F08857A2-AC58-4A2B-874F-34F8676D8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986" y="4059033"/>
            <a:ext cx="4168796" cy="1803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1054D28C-8895-4B63-A7C7-1E1909C6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6" y="3797892"/>
            <a:ext cx="325983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Request (POST / GET / Other))…</a:t>
            </a:r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EAFBE0AB-8F9B-4786-8724-A5CEA964B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8881" y="4210844"/>
            <a:ext cx="4168796" cy="1788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CC884F93-E7A0-415C-95CE-B3C59666C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229940"/>
            <a:ext cx="40798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Response</a:t>
            </a: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C56844BD-A324-45CD-BDA4-890713416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9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A6162632-40C9-4C5B-9558-A136E5EF1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A9DE621D-53B0-4B39-90E5-A805E0B0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009" y="3043705"/>
            <a:ext cx="6010725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1400" dirty="0">
                <a:latin typeface="Comic Sans MS" panose="030F0702030302020204" pitchFamily="66" charset="0"/>
              </a:rPr>
              <a:t>Serialization / Deserialization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C486A93E-1BCE-473A-90F5-E83062862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0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B8DD2B29-B52D-4FEB-8425-5DC0BFF2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14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673E2AA8-B35A-4694-B848-98110815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533" y="3396457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26EACD15-B241-4ECF-9EF3-39FC4924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89" y="3443252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1698B50-E847-4B86-85CE-CA5583778DEB}"/>
              </a:ext>
            </a:extLst>
          </p:cNvPr>
          <p:cNvSpPr txBox="1"/>
          <p:nvPr/>
        </p:nvSpPr>
        <p:spPr>
          <a:xfrm>
            <a:off x="4334413" y="1645871"/>
            <a:ext cx="543660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</a:t>
            </a:r>
          </a:p>
          <a:p>
            <a:r>
              <a:rPr lang="en-US" sz="1400" dirty="0"/>
              <a:t>User-Agent: </a:t>
            </a:r>
            <a:r>
              <a:rPr lang="en-US" sz="1400" dirty="0" err="1"/>
              <a:t>PostmanRuntime</a:t>
            </a:r>
            <a:r>
              <a:rPr lang="en-US" sz="1400" dirty="0"/>
              <a:t>/7.26.2</a:t>
            </a:r>
          </a:p>
          <a:p>
            <a:r>
              <a:rPr lang="en-US" sz="1400" dirty="0"/>
              <a:t>Accept: */*</a:t>
            </a:r>
          </a:p>
          <a:p>
            <a:r>
              <a:rPr lang="en-US" sz="1400" dirty="0"/>
              <a:t>Postman-Token: 12657918-851f-471c-a382-18efa50727e2</a:t>
            </a:r>
          </a:p>
          <a:p>
            <a:r>
              <a:rPr lang="en-US" sz="1400" dirty="0"/>
              <a:t>Host: localhost:44359</a:t>
            </a:r>
          </a:p>
          <a:p>
            <a:r>
              <a:rPr lang="en-US" sz="1400" dirty="0"/>
              <a:t>Accept-Encoding: </a:t>
            </a:r>
            <a:r>
              <a:rPr lang="en-US" sz="1400" dirty="0" err="1"/>
              <a:t>gzip</a:t>
            </a:r>
            <a:r>
              <a:rPr lang="en-US" sz="1400" dirty="0"/>
              <a:t>, deflate, </a:t>
            </a:r>
            <a:r>
              <a:rPr lang="en-US" sz="1400" dirty="0" err="1"/>
              <a:t>br</a:t>
            </a:r>
            <a:endParaRPr lang="en-US" sz="1400" dirty="0"/>
          </a:p>
          <a:p>
            <a:r>
              <a:rPr lang="en-US" sz="1400" dirty="0"/>
              <a:t>Connection: keep-alive</a:t>
            </a:r>
          </a:p>
          <a:p>
            <a:r>
              <a:rPr lang="en-US" sz="1400" dirty="0"/>
              <a:t>Content-Length: 37</a:t>
            </a:r>
          </a:p>
          <a:p>
            <a:r>
              <a:rPr lang="en-US" sz="1400" dirty="0"/>
              <a:t>Body:</a:t>
            </a:r>
            <a:br>
              <a:rPr lang="en-US" sz="1400" dirty="0"/>
            </a:br>
            <a:r>
              <a:rPr lang="en-US" sz="1400" dirty="0"/>
              <a:t>{"FirstVal":3,"SecondVal":8,"Op":"+"}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801D2443-A53E-417D-BA22-B49D6457E963}"/>
              </a:ext>
            </a:extLst>
          </p:cNvPr>
          <p:cNvSpPr txBox="1"/>
          <p:nvPr/>
        </p:nvSpPr>
        <p:spPr>
          <a:xfrm>
            <a:off x="4334412" y="4974866"/>
            <a:ext cx="543660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application/json; charset=utf-8</a:t>
            </a:r>
          </a:p>
          <a:p>
            <a:r>
              <a:rPr lang="en-US" sz="1400" dirty="0"/>
              <a:t>Server: Microsoft-IIS/10.0</a:t>
            </a:r>
          </a:p>
          <a:p>
            <a:r>
              <a:rPr lang="en-US" sz="1400" dirty="0"/>
              <a:t>X-Powered-By: ASP.NET</a:t>
            </a:r>
          </a:p>
          <a:p>
            <a:r>
              <a:rPr lang="en-US" sz="1400" dirty="0"/>
              <a:t>Date: Thu, 13 Aug 2020 14:38:03 GMT</a:t>
            </a:r>
          </a:p>
          <a:p>
            <a:r>
              <a:rPr lang="en-US" sz="1400" dirty="0"/>
              <a:t>Content-Length: 76</a:t>
            </a:r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{"exercise":{"firstVal":3,"secondVal":8,"op":"+"},"success":true,"result":11}</a:t>
            </a:r>
          </a:p>
        </p:txBody>
      </p:sp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81AC275-8FC3-48A2-8A6E-30F17389BDB4}"/>
              </a:ext>
            </a:extLst>
          </p:cNvPr>
          <p:cNvSpPr txBox="1"/>
          <p:nvPr/>
        </p:nvSpPr>
        <p:spPr>
          <a:xfrm>
            <a:off x="1516017" y="5212129"/>
            <a:ext cx="8900437" cy="148040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כדי שצד 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יוכל לקרוא לפעולה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Solve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בלי בעיה, יש לממש את המחלקות בצהוב! המחלקות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ו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HttpServer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כבר מומשו על ידי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Core</a:t>
            </a: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בנוסף – יש להיות מסוגלים לתאר אובייקט בעזרת טקסט ו-טקסט לאובייקט בשביל לתמוך במעבר נתונים בין האפליקציות (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 / Deserialization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7" y="2775857"/>
            <a:ext cx="9456783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A6BD1-C422-931A-117D-D7D62FCEE2CF}"/>
              </a:ext>
            </a:extLst>
          </p:cNvPr>
          <p:cNvSpPr txBox="1"/>
          <p:nvPr/>
        </p:nvSpPr>
        <p:spPr>
          <a:xfrm>
            <a:off x="4920644" y="1189176"/>
            <a:ext cx="7002115" cy="401371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שיורשת מ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ControllerBase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ממפה באופן אוטומטי בקשות לפעולות לפי הנתיב שלהם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עושה את כל העבודה של פירוק בקשת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ובניה של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 Response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מבצעת באופן אוטומטי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אובייקטים שנשלחו בגוף בקשת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מבצעת באופן אוטומטי פיענוח של פרמטרים שנשלחו על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Query String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מחזירה הודעות שגיאה באופן אוטומטי בכל מקרה של בעיית ניתוב או נתונים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1DD0-651D-84CF-F40C-21FFEEDB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34" y="1266665"/>
            <a:ext cx="402011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Creating a web Server API with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4BC03-4FDB-6CA6-A5AC-B023B383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8" y="1041189"/>
            <a:ext cx="6811326" cy="56300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3D2FE6-11D2-5C9A-1D5C-5E68A423BB2B}"/>
                  </a:ext>
                </a:extLst>
              </p14:cNvPr>
              <p14:cNvContentPartPr/>
              <p14:nvPr/>
            </p14:nvContentPartPr>
            <p14:xfrm>
              <a:off x="2375852" y="3199804"/>
              <a:ext cx="3520080" cy="36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3D2FE6-11D2-5C9A-1D5C-5E68A423B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852" y="3091804"/>
                <a:ext cx="36277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2DFFB1-F41F-8C5F-1D02-553FDAA45BAF}"/>
                  </a:ext>
                </a:extLst>
              </p14:cNvPr>
              <p14:cNvContentPartPr/>
              <p14:nvPr/>
            </p14:nvContentPartPr>
            <p14:xfrm>
              <a:off x="2323652" y="5455564"/>
              <a:ext cx="2433600" cy="24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2DFFB1-F41F-8C5F-1D02-553FDAA45B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652" y="5347564"/>
                <a:ext cx="25412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47FB7D-0A5C-7DC6-E5CF-1BA5A613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" y="1061707"/>
            <a:ext cx="11669754" cy="473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C4027-640E-4BDA-C1ED-E42EC16180CA}"/>
              </a:ext>
            </a:extLst>
          </p:cNvPr>
          <p:cNvSpPr txBox="1"/>
          <p:nvPr/>
        </p:nvSpPr>
        <p:spPr>
          <a:xfrm>
            <a:off x="8679305" y="1315041"/>
            <a:ext cx="2548328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מיפוי לפעולה לפי הנתיב וסוג הפקודה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EC271-B37B-7CDD-F3C9-6CD87724EBD8}"/>
              </a:ext>
            </a:extLst>
          </p:cNvPr>
          <p:cNvCxnSpPr/>
          <p:nvPr/>
        </p:nvCxnSpPr>
        <p:spPr>
          <a:xfrm flipH="1" flipV="1">
            <a:off x="2008682" y="1315041"/>
            <a:ext cx="6670623" cy="3147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C72E5-94EC-55BD-8F31-B6F2ABE5F5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938072" y="1961372"/>
            <a:ext cx="5741233" cy="9950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1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BFBD32-1453-8116-9BAC-D7B12638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IACTIONRESULT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DF8BFBD-9262-FE47-6E58-B91E0ABF1377}"/>
              </a:ext>
            </a:extLst>
          </p:cNvPr>
          <p:cNvSpPr txBox="1"/>
          <p:nvPr/>
        </p:nvSpPr>
        <p:spPr>
          <a:xfrm>
            <a:off x="633047" y="464284"/>
            <a:ext cx="11289714" cy="615860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## מהו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IActionResult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ממשק בסיסי ב-.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NET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המייצג את התוצאה של פעולה בשרת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כאשר לקוח שולח בקשה, השרת מריץ פעולה ומחזיר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IActionResult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כתשובה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## יתרונות השימוש ב-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IActionResult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מאפשר לייצג תוצאות שונות של פעולות בצורה אחידה ונוחה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יכול להחזיר תוכן, להעביר ללקוח לכתובת אחרת, להחזיר קודי סטטוס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ספציפיים וכו'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## מימושים של תשובות  נפוצות המממשות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IActionResult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Ok -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תשובה מוצלחת, לרוב להחזרת תוכן – מחזיר סטטוס 200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BadRequest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בקשה לא תקינה מהלקוח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NotFound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המשאב המבוקש לא נמצא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Unauthorized  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 גישה לא מורשית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Conflict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התנגשות</a:t>
            </a: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במקום להחזיר סתם תוכן או קוד סטטוס, אתה מחזיר אובייקט המייצג את התוצאה הרצויה, וצד הלקוח מתנהג בהתאם.</a:t>
            </a:r>
          </a:p>
        </p:txBody>
      </p:sp>
    </p:spTree>
    <p:extLst>
      <p:ext uri="{BB962C8B-B14F-4D97-AF65-F5344CB8AC3E}">
        <p14:creationId xmlns:p14="http://schemas.microsoft.com/office/powerpoint/2010/main" val="3887710989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13198</TotalTime>
  <Words>819</Words>
  <Application>Microsoft Office PowerPoint</Application>
  <PresentationFormat>מסך רחב</PresentationFormat>
  <Paragraphs>102</Paragraphs>
  <Slides>10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24" baseType="lpstr">
      <vt:lpstr>Arial</vt:lpstr>
      <vt:lpstr>Arial</vt:lpstr>
      <vt:lpstr>Calibri</vt:lpstr>
      <vt:lpstr>Cascadia Mono</vt:lpstr>
      <vt:lpstr>Comic Sans MS</vt:lpstr>
      <vt:lpstr>Consolas</vt:lpstr>
      <vt:lpstr>FrankRuehl</vt:lpstr>
      <vt:lpstr>Segoe UI</vt:lpstr>
      <vt:lpstr>Segoe UI Light</vt:lpstr>
      <vt:lpstr>Segoe UI Semibold</vt:lpstr>
      <vt:lpstr>Tahoma</vt:lpstr>
      <vt:lpstr>Webdings</vt:lpstr>
      <vt:lpstr>Wingdings</vt:lpstr>
      <vt:lpstr>Dotnet_Template</vt:lpstr>
      <vt:lpstr>מצגת של PowerPoint‏</vt:lpstr>
      <vt:lpstr>שרותי רשת נועדו לאפשר לתוכניות מחשב לתקשר...</vt:lpstr>
      <vt:lpstr>Rest (Representational State Transfer) Over Http</vt:lpstr>
      <vt:lpstr>דוגמא</vt:lpstr>
      <vt:lpstr>דוגמא</vt:lpstr>
      <vt:lpstr>What is a Controller</vt:lpstr>
      <vt:lpstr>Creating a web Server API with Controllers</vt:lpstr>
      <vt:lpstr>Writing a Controller</vt:lpstr>
      <vt:lpstr>IACTIONRESULT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22</cp:revision>
  <dcterms:created xsi:type="dcterms:W3CDTF">2018-01-09T22:22:16Z</dcterms:created>
  <dcterms:modified xsi:type="dcterms:W3CDTF">2024-05-05T12:38:21Z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