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59" r:id="rId3"/>
    <p:sldId id="260" r:id="rId4"/>
    <p:sldId id="257" r:id="rId5"/>
    <p:sldId id="306" r:id="rId6"/>
    <p:sldId id="274" r:id="rId7"/>
    <p:sldId id="275" r:id="rId8"/>
    <p:sldId id="276" r:id="rId9"/>
    <p:sldId id="277" r:id="rId10"/>
    <p:sldId id="278" r:id="rId11"/>
    <p:sldId id="279" r:id="rId12"/>
    <p:sldId id="280" r:id="rId13"/>
    <p:sldId id="281" r:id="rId14"/>
    <p:sldId id="286" r:id="rId15"/>
    <p:sldId id="307" r:id="rId16"/>
    <p:sldId id="282" r:id="rId17"/>
    <p:sldId id="300" r:id="rId18"/>
    <p:sldId id="301" r:id="rId19"/>
    <p:sldId id="302" r:id="rId20"/>
    <p:sldId id="288" r:id="rId21"/>
    <p:sldId id="299" r:id="rId22"/>
    <p:sldId id="287" r:id="rId23"/>
    <p:sldId id="289" r:id="rId24"/>
    <p:sldId id="290" r:id="rId25"/>
    <p:sldId id="292" r:id="rId26"/>
    <p:sldId id="293" r:id="rId27"/>
    <p:sldId id="268" r:id="rId28"/>
    <p:sldId id="303" r:id="rId29"/>
    <p:sldId id="304" r:id="rId30"/>
    <p:sldId id="294" r:id="rId31"/>
    <p:sldId id="295" r:id="rId32"/>
    <p:sldId id="298" r:id="rId33"/>
    <p:sldId id="297" r:id="rId34"/>
    <p:sldId id="30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88330" autoAdjust="0"/>
  </p:normalViewPr>
  <p:slideViewPr>
    <p:cSldViewPr snapToGrid="0">
      <p:cViewPr varScale="1">
        <p:scale>
          <a:sx n="81" d="100"/>
          <a:sy n="81" d="100"/>
        </p:scale>
        <p:origin x="11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CF36B5-7D1C-406C-8CED-A9BD0370102C}" type="datetimeFigureOut">
              <a:rPr lang="en-US" smtClean="0"/>
              <a:t>6/14/2016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E9EBC7-72EA-4374-9157-45C9B31727DB}" type="slidenum">
              <a:rPr lang="en-US" smtClean="0"/>
              <a:t>‹#›</a:t>
            </a:fld>
            <a:endParaRPr lang="en-US"/>
          </a:p>
        </p:txBody>
      </p:sp>
    </p:spTree>
    <p:extLst>
      <p:ext uri="{BB962C8B-B14F-4D97-AF65-F5344CB8AC3E}">
        <p14:creationId xmlns:p14="http://schemas.microsoft.com/office/powerpoint/2010/main" val="1533802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w21cmT-T9H8"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Video: </a:t>
            </a:r>
            <a:r>
              <a:rPr lang="en-US" dirty="0" smtClean="0">
                <a:hlinkClick r:id="rId3"/>
              </a:rPr>
              <a:t>https://www.youtube.com/watch?v=w21cmT-T9H8</a:t>
            </a:r>
            <a:r>
              <a:rPr lang="en-US" dirty="0" smtClean="0"/>
              <a:t> </a:t>
            </a:r>
          </a:p>
          <a:p>
            <a:r>
              <a:rPr lang="en-US" dirty="0" smtClean="0"/>
              <a:t>This lesson focuses on that part of job-getting </a:t>
            </a:r>
          </a:p>
          <a:p>
            <a:endParaRPr lang="en-US" dirty="0"/>
          </a:p>
        </p:txBody>
      </p:sp>
      <p:sp>
        <p:nvSpPr>
          <p:cNvPr id="4" name="Slide Number Placeholder 3"/>
          <p:cNvSpPr>
            <a:spLocks noGrp="1"/>
          </p:cNvSpPr>
          <p:nvPr>
            <p:ph type="sldNum" sz="quarter" idx="10"/>
          </p:nvPr>
        </p:nvSpPr>
        <p:spPr/>
        <p:txBody>
          <a:bodyPr/>
          <a:lstStyle/>
          <a:p>
            <a:fld id="{92E9EBC7-72EA-4374-9157-45C9B31727DB}" type="slidenum">
              <a:rPr lang="en-US" smtClean="0"/>
              <a:t>5</a:t>
            </a:fld>
            <a:endParaRPr lang="en-US"/>
          </a:p>
        </p:txBody>
      </p:sp>
    </p:spTree>
    <p:extLst>
      <p:ext uri="{BB962C8B-B14F-4D97-AF65-F5344CB8AC3E}">
        <p14:creationId xmlns:p14="http://schemas.microsoft.com/office/powerpoint/2010/main" val="3543434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have the students break apart the story of something they likely know very well –</a:t>
            </a:r>
            <a:r>
              <a:rPr lang="en-US" baseline="0" dirty="0" smtClean="0"/>
              <a:t> LOTR </a:t>
            </a:r>
            <a:endParaRPr lang="en-US" dirty="0"/>
          </a:p>
        </p:txBody>
      </p:sp>
      <p:sp>
        <p:nvSpPr>
          <p:cNvPr id="4" name="Slide Number Placeholder 3"/>
          <p:cNvSpPr>
            <a:spLocks noGrp="1"/>
          </p:cNvSpPr>
          <p:nvPr>
            <p:ph type="sldNum" sz="quarter" idx="10"/>
          </p:nvPr>
        </p:nvSpPr>
        <p:spPr/>
        <p:txBody>
          <a:bodyPr/>
          <a:lstStyle/>
          <a:p>
            <a:fld id="{92E9EBC7-72EA-4374-9157-45C9B31727DB}" type="slidenum">
              <a:rPr lang="en-US" smtClean="0"/>
              <a:t>14</a:t>
            </a:fld>
            <a:endParaRPr lang="en-US"/>
          </a:p>
        </p:txBody>
      </p:sp>
    </p:spTree>
    <p:extLst>
      <p:ext uri="{BB962C8B-B14F-4D97-AF65-F5344CB8AC3E}">
        <p14:creationId xmlns:p14="http://schemas.microsoft.com/office/powerpoint/2010/main" val="3078466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https://www.youtube.com/watch?v=TrJJ6ncp1fc</a:t>
            </a:r>
            <a:endParaRPr lang="en-US" dirty="0"/>
          </a:p>
        </p:txBody>
      </p:sp>
      <p:sp>
        <p:nvSpPr>
          <p:cNvPr id="4" name="Slide Number Placeholder 3"/>
          <p:cNvSpPr>
            <a:spLocks noGrp="1"/>
          </p:cNvSpPr>
          <p:nvPr>
            <p:ph type="sldNum" sz="quarter" idx="10"/>
          </p:nvPr>
        </p:nvSpPr>
        <p:spPr/>
        <p:txBody>
          <a:bodyPr/>
          <a:lstStyle/>
          <a:p>
            <a:fld id="{92E9EBC7-72EA-4374-9157-45C9B31727DB}" type="slidenum">
              <a:rPr lang="en-US" smtClean="0"/>
              <a:t>15</a:t>
            </a:fld>
            <a:endParaRPr lang="en-US"/>
          </a:p>
        </p:txBody>
      </p:sp>
    </p:spTree>
    <p:extLst>
      <p:ext uri="{BB962C8B-B14F-4D97-AF65-F5344CB8AC3E}">
        <p14:creationId xmlns:p14="http://schemas.microsoft.com/office/powerpoint/2010/main" val="1824029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might seem overly simplistic, but encourage the students to play along – added complexity comes in a bit</a:t>
            </a:r>
            <a:endParaRPr lang="en-US" dirty="0"/>
          </a:p>
        </p:txBody>
      </p:sp>
      <p:sp>
        <p:nvSpPr>
          <p:cNvPr id="4" name="Slide Number Placeholder 3"/>
          <p:cNvSpPr>
            <a:spLocks noGrp="1"/>
          </p:cNvSpPr>
          <p:nvPr>
            <p:ph type="sldNum" sz="quarter" idx="10"/>
          </p:nvPr>
        </p:nvSpPr>
        <p:spPr/>
        <p:txBody>
          <a:bodyPr/>
          <a:lstStyle/>
          <a:p>
            <a:fld id="{92E9EBC7-72EA-4374-9157-45C9B31727DB}" type="slidenum">
              <a:rPr lang="en-US" smtClean="0"/>
              <a:t>16</a:t>
            </a:fld>
            <a:endParaRPr lang="en-US"/>
          </a:p>
        </p:txBody>
      </p:sp>
    </p:spTree>
    <p:extLst>
      <p:ext uri="{BB962C8B-B14F-4D97-AF65-F5344CB8AC3E}">
        <p14:creationId xmlns:p14="http://schemas.microsoft.com/office/powerpoint/2010/main" val="2696782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 SUPPLIES</a:t>
            </a:r>
            <a:r>
              <a:rPr lang="en-US" baseline="0" dirty="0" smtClean="0"/>
              <a:t> NEEDED FOR THIS ACTIVITY</a:t>
            </a:r>
            <a:endParaRPr lang="en-US" dirty="0"/>
          </a:p>
        </p:txBody>
      </p:sp>
      <p:sp>
        <p:nvSpPr>
          <p:cNvPr id="4" name="Slide Number Placeholder 3"/>
          <p:cNvSpPr>
            <a:spLocks noGrp="1"/>
          </p:cNvSpPr>
          <p:nvPr>
            <p:ph type="sldNum" sz="quarter" idx="10"/>
          </p:nvPr>
        </p:nvSpPr>
        <p:spPr/>
        <p:txBody>
          <a:bodyPr/>
          <a:lstStyle/>
          <a:p>
            <a:fld id="{92E9EBC7-72EA-4374-9157-45C9B31727DB}" type="slidenum">
              <a:rPr lang="en-US" smtClean="0"/>
              <a:t>30</a:t>
            </a:fld>
            <a:endParaRPr lang="en-US"/>
          </a:p>
        </p:txBody>
      </p:sp>
    </p:spTree>
    <p:extLst>
      <p:ext uri="{BB962C8B-B14F-4D97-AF65-F5344CB8AC3E}">
        <p14:creationId xmlns:p14="http://schemas.microsoft.com/office/powerpoint/2010/main" val="4516112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6/14/2016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6/14/2016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https://www.youtube.com/embed/TrJJ6ncp1fc" TargetMode="Externa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lifehacker.com/5960201/use-the-star-technique-to-ace-your-interviews" TargetMode="External"/><Relationship Id="rId2" Type="http://schemas.openxmlformats.org/officeDocument/2006/relationships/hyperlink" Target="https://www.youtube.com/watch?v=0nN7Q7DrI6Q" TargetMode="External"/><Relationship Id="rId1" Type="http://schemas.openxmlformats.org/officeDocument/2006/relationships/slideLayout" Target="../slideLayouts/slideLayout2.xml"/><Relationship Id="rId6" Type="http://schemas.openxmlformats.org/officeDocument/2006/relationships/hyperlink" Target="https://www.youtube.com/watch?v=DHDrj0_bMQ0" TargetMode="External"/><Relationship Id="rId5" Type="http://schemas.openxmlformats.org/officeDocument/2006/relationships/hyperlink" Target="https://careerservices.wayne.edu/behavioralinterviewinfo.pdf" TargetMode="External"/><Relationship Id="rId4" Type="http://schemas.openxmlformats.org/officeDocument/2006/relationships/hyperlink" Target="http://www.huffingtonpost.com/alan-carniol/inside-the-star-interview_b_3310122.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ideo" Target="https://www.youtube.com/embed/w21cmT-T9H8"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 noticed</a:t>
            </a:r>
            <a:endParaRPr lang="en-US" dirty="0"/>
          </a:p>
        </p:txBody>
      </p:sp>
      <p:sp>
        <p:nvSpPr>
          <p:cNvPr id="3" name="Subtitle 2"/>
          <p:cNvSpPr>
            <a:spLocks noGrp="1"/>
          </p:cNvSpPr>
          <p:nvPr>
            <p:ph type="subTitle" idx="1"/>
          </p:nvPr>
        </p:nvSpPr>
        <p:spPr/>
        <p:txBody>
          <a:bodyPr>
            <a:normAutofit/>
          </a:bodyPr>
          <a:lstStyle/>
          <a:p>
            <a:r>
              <a:rPr lang="en-US" sz="2400" dirty="0" smtClean="0"/>
              <a:t>Getting the job</a:t>
            </a:r>
          </a:p>
          <a:p>
            <a:r>
              <a:rPr lang="en-US" sz="2400" dirty="0" smtClean="0"/>
              <a:t>ACME soft skills training</a:t>
            </a:r>
            <a:endParaRPr lang="en-US" sz="2400" dirty="0"/>
          </a:p>
        </p:txBody>
      </p:sp>
    </p:spTree>
    <p:extLst>
      <p:ext uri="{BB962C8B-B14F-4D97-AF65-F5344CB8AC3E}">
        <p14:creationId xmlns:p14="http://schemas.microsoft.com/office/powerpoint/2010/main" val="1776380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group activity </a:t>
            </a:r>
            <a:endParaRPr lang="en-US" dirty="0"/>
          </a:p>
        </p:txBody>
      </p:sp>
      <p:sp>
        <p:nvSpPr>
          <p:cNvPr id="3" name="Content Placeholder 2"/>
          <p:cNvSpPr>
            <a:spLocks noGrp="1"/>
          </p:cNvSpPr>
          <p:nvPr>
            <p:ph idx="1"/>
          </p:nvPr>
        </p:nvSpPr>
        <p:spPr/>
        <p:txBody>
          <a:bodyPr>
            <a:normAutofit/>
          </a:bodyPr>
          <a:lstStyle/>
          <a:p>
            <a:r>
              <a:rPr lang="en-US" dirty="0" smtClean="0"/>
              <a:t>Knowing what you do well is one thing – now, how will you sell it? </a:t>
            </a:r>
          </a:p>
          <a:p>
            <a:r>
              <a:rPr lang="en-US" b="1" dirty="0" smtClean="0"/>
              <a:t>Activity</a:t>
            </a:r>
            <a:r>
              <a:rPr lang="en-US" dirty="0" smtClean="0"/>
              <a:t>: arrange yourselves into groups of 2 (if there is an odd number, the teacher can participate; if not, the teacher facilitates and observes)</a:t>
            </a:r>
          </a:p>
          <a:p>
            <a:r>
              <a:rPr lang="en-US" dirty="0" smtClean="0"/>
              <a:t>Sell the other person on your skill!  </a:t>
            </a:r>
          </a:p>
          <a:p>
            <a:pPr lvl="1"/>
            <a:r>
              <a:rPr lang="en-US" dirty="0" smtClean="0"/>
              <a:t>Make it catchy, believable, persuasive, etc.   </a:t>
            </a:r>
            <a:endParaRPr lang="en-US" dirty="0" smtClean="0"/>
          </a:p>
          <a:p>
            <a:pPr lvl="1"/>
            <a:endParaRPr lang="en-US" dirty="0"/>
          </a:p>
          <a:p>
            <a:pPr marL="457200" lvl="1" indent="0">
              <a:buNone/>
            </a:pPr>
            <a:r>
              <a:rPr lang="en-US" dirty="0" smtClean="0"/>
              <a:t>(About </a:t>
            </a:r>
            <a:r>
              <a:rPr lang="en-US" dirty="0"/>
              <a:t>1 minute per </a:t>
            </a:r>
            <a:r>
              <a:rPr lang="en-US" dirty="0" smtClean="0"/>
              <a:t>person)</a:t>
            </a:r>
            <a:endParaRPr lang="en-US" dirty="0"/>
          </a:p>
          <a:p>
            <a:pPr lvl="1"/>
            <a:endParaRPr lang="en-US" dirty="0" smtClean="0"/>
          </a:p>
          <a:p>
            <a:endParaRPr lang="en-US" sz="1200" dirty="0"/>
          </a:p>
          <a:p>
            <a:endParaRPr lang="en-US" dirty="0"/>
          </a:p>
        </p:txBody>
      </p:sp>
    </p:spTree>
    <p:extLst>
      <p:ext uri="{BB962C8B-B14F-4D97-AF65-F5344CB8AC3E}">
        <p14:creationId xmlns:p14="http://schemas.microsoft.com/office/powerpoint/2010/main" val="1199351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review</a:t>
            </a:r>
            <a:endParaRPr lang="en-US" dirty="0"/>
          </a:p>
        </p:txBody>
      </p:sp>
      <p:sp>
        <p:nvSpPr>
          <p:cNvPr id="3" name="Content Placeholder 2"/>
          <p:cNvSpPr>
            <a:spLocks noGrp="1"/>
          </p:cNvSpPr>
          <p:nvPr>
            <p:ph idx="1"/>
          </p:nvPr>
        </p:nvSpPr>
        <p:spPr/>
        <p:txBody>
          <a:bodyPr>
            <a:normAutofit lnSpcReduction="10000"/>
          </a:bodyPr>
          <a:lstStyle/>
          <a:p>
            <a:r>
              <a:rPr lang="en-US" dirty="0" smtClean="0"/>
              <a:t>What </a:t>
            </a:r>
            <a:r>
              <a:rPr lang="en-US" dirty="0"/>
              <a:t>happened? </a:t>
            </a:r>
            <a:endParaRPr lang="en-US" dirty="0" smtClean="0"/>
          </a:p>
          <a:p>
            <a:r>
              <a:rPr lang="en-US" dirty="0" smtClean="0"/>
              <a:t>Was it easy to talk about your skills?  Why, or why not? </a:t>
            </a:r>
          </a:p>
          <a:p>
            <a:pPr lvl="1"/>
            <a:r>
              <a:rPr lang="en-US" dirty="0" smtClean="0"/>
              <a:t>(it is assumed that it was indeed difficult for them to up and talk about their skills)</a:t>
            </a:r>
          </a:p>
          <a:p>
            <a:endParaRPr lang="en-US" dirty="0"/>
          </a:p>
          <a:p>
            <a:r>
              <a:rPr lang="en-US" dirty="0" smtClean="0"/>
              <a:t>Take-away: it’s easier to talk about your skills when you have a predetermined </a:t>
            </a:r>
            <a:r>
              <a:rPr lang="en-US" b="1" dirty="0" smtClean="0"/>
              <a:t>strategy</a:t>
            </a:r>
            <a:r>
              <a:rPr lang="en-US" dirty="0" smtClean="0"/>
              <a:t> for doing so</a:t>
            </a:r>
          </a:p>
          <a:p>
            <a:r>
              <a:rPr lang="en-US" dirty="0" smtClean="0"/>
              <a:t>The strategy we will learn is called </a:t>
            </a:r>
            <a:r>
              <a:rPr lang="en-US" b="1" dirty="0" smtClean="0"/>
              <a:t>STAR</a:t>
            </a:r>
            <a:r>
              <a:rPr lang="en-US" dirty="0" smtClean="0"/>
              <a:t> </a:t>
            </a:r>
            <a:endParaRPr lang="en-US" dirty="0"/>
          </a:p>
          <a:p>
            <a:endParaRPr lang="en-US" dirty="0"/>
          </a:p>
        </p:txBody>
      </p:sp>
    </p:spTree>
    <p:extLst>
      <p:ext uri="{BB962C8B-B14F-4D97-AF65-F5344CB8AC3E}">
        <p14:creationId xmlns:p14="http://schemas.microsoft.com/office/powerpoint/2010/main" val="1652427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STAR </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97418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a:t>
            </a:r>
            <a:endParaRPr lang="en-US" dirty="0"/>
          </a:p>
        </p:txBody>
      </p:sp>
      <p:sp>
        <p:nvSpPr>
          <p:cNvPr id="3" name="Content Placeholder 2"/>
          <p:cNvSpPr>
            <a:spLocks noGrp="1"/>
          </p:cNvSpPr>
          <p:nvPr>
            <p:ph idx="1"/>
          </p:nvPr>
        </p:nvSpPr>
        <p:spPr>
          <a:xfrm>
            <a:off x="1141412" y="2249486"/>
            <a:ext cx="9905999" cy="4445781"/>
          </a:xfrm>
        </p:spPr>
        <p:txBody>
          <a:bodyPr>
            <a:normAutofit lnSpcReduction="10000"/>
          </a:bodyPr>
          <a:lstStyle/>
          <a:p>
            <a:r>
              <a:rPr lang="en-US" b="1" dirty="0"/>
              <a:t>STAR</a:t>
            </a:r>
            <a:r>
              <a:rPr lang="en-US" dirty="0"/>
              <a:t> is a powerful, simple tool to help you share your skills.  It stands for: </a:t>
            </a:r>
          </a:p>
          <a:p>
            <a:pPr lvl="1"/>
            <a:r>
              <a:rPr lang="en-US" sz="2400" b="1" dirty="0"/>
              <a:t>Situation: Who, what, where, when, how</a:t>
            </a:r>
          </a:p>
          <a:p>
            <a:pPr lvl="1"/>
            <a:r>
              <a:rPr lang="en-US" sz="2400" b="1" dirty="0"/>
              <a:t>Task: The task you had to complete, including challenges and constraints</a:t>
            </a:r>
          </a:p>
          <a:p>
            <a:pPr lvl="1"/>
            <a:r>
              <a:rPr lang="en-US" sz="2400" b="1" dirty="0"/>
              <a:t>Action: What you did to complete the task</a:t>
            </a:r>
          </a:p>
          <a:p>
            <a:pPr lvl="1"/>
            <a:r>
              <a:rPr lang="en-US" sz="2400" b="1" dirty="0"/>
              <a:t>Result: What you achieved and learned from the experience</a:t>
            </a:r>
            <a:endParaRPr lang="en-US" sz="2400" dirty="0"/>
          </a:p>
          <a:p>
            <a:endParaRPr lang="en-US" dirty="0" smtClean="0"/>
          </a:p>
          <a:p>
            <a:r>
              <a:rPr lang="en-US" dirty="0" smtClean="0"/>
              <a:t>It’s a way of breaking down something that you do well, into a result which </a:t>
            </a:r>
            <a:r>
              <a:rPr lang="en-US" dirty="0"/>
              <a:t>a</a:t>
            </a:r>
            <a:r>
              <a:rPr lang="en-US" dirty="0" smtClean="0"/>
              <a:t>n employer can use.  Essentially, it’s systematic problem-solving.</a:t>
            </a:r>
          </a:p>
        </p:txBody>
      </p:sp>
    </p:spTree>
    <p:extLst>
      <p:ext uri="{BB962C8B-B14F-4D97-AF65-F5344CB8AC3E}">
        <p14:creationId xmlns:p14="http://schemas.microsoft.com/office/powerpoint/2010/main" val="1089946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Activity</a:t>
            </a:r>
            <a:endParaRPr lang="en-US" dirty="0"/>
          </a:p>
        </p:txBody>
      </p:sp>
      <p:sp>
        <p:nvSpPr>
          <p:cNvPr id="3" name="Content Placeholder 2"/>
          <p:cNvSpPr>
            <a:spLocks noGrp="1"/>
          </p:cNvSpPr>
          <p:nvPr>
            <p:ph idx="1"/>
          </p:nvPr>
        </p:nvSpPr>
        <p:spPr>
          <a:xfrm>
            <a:off x="1141412" y="2249487"/>
            <a:ext cx="10296337" cy="3903340"/>
          </a:xfrm>
        </p:spPr>
        <p:txBody>
          <a:bodyPr>
            <a:normAutofit/>
          </a:bodyPr>
          <a:lstStyle/>
          <a:p>
            <a:r>
              <a:rPr lang="en-US" dirty="0"/>
              <a:t>Let’s </a:t>
            </a:r>
            <a:r>
              <a:rPr lang="en-US" dirty="0" smtClean="0"/>
              <a:t>break </a:t>
            </a:r>
            <a:r>
              <a:rPr lang="en-US" dirty="0"/>
              <a:t>apart the story of something </a:t>
            </a:r>
            <a:r>
              <a:rPr lang="en-US" dirty="0" smtClean="0"/>
              <a:t>we all likely </a:t>
            </a:r>
            <a:r>
              <a:rPr lang="en-US" dirty="0"/>
              <a:t>know very well – </a:t>
            </a:r>
            <a:r>
              <a:rPr lang="en-US" dirty="0" smtClean="0"/>
              <a:t>the characters and story from the Lord of the Rings saga</a:t>
            </a:r>
          </a:p>
          <a:p>
            <a:pPr lvl="1"/>
            <a:r>
              <a:rPr lang="en-US" dirty="0" smtClean="0"/>
              <a:t>If you don’t know Lord of the Rings well, </a:t>
            </a:r>
            <a:r>
              <a:rPr lang="en-US" dirty="0"/>
              <a:t>frankly I’m </a:t>
            </a:r>
            <a:r>
              <a:rPr lang="en-US" dirty="0" smtClean="0"/>
              <a:t>just sad for you.</a:t>
            </a:r>
          </a:p>
          <a:p>
            <a:pPr marL="0" indent="0">
              <a:buNone/>
            </a:pPr>
            <a:endParaRPr lang="en-US" dirty="0" smtClean="0"/>
          </a:p>
          <a:p>
            <a:r>
              <a:rPr lang="en-US" dirty="0"/>
              <a:t>While watching the following video consider the situation, tasks, actions, and results from the point of view of each character in the film </a:t>
            </a:r>
            <a:r>
              <a:rPr lang="en-US" dirty="0" smtClean="0"/>
              <a:t>clip</a:t>
            </a:r>
            <a:endParaRPr lang="en-US" dirty="0"/>
          </a:p>
        </p:txBody>
      </p:sp>
    </p:spTree>
    <p:extLst>
      <p:ext uri="{BB962C8B-B14F-4D97-AF65-F5344CB8AC3E}">
        <p14:creationId xmlns:p14="http://schemas.microsoft.com/office/powerpoint/2010/main" val="3785553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TrJJ6ncp1fc"/>
          <p:cNvPicPr>
            <a:picLocks noGrp="1" noRot="1" noChangeAspect="1"/>
          </p:cNvPicPr>
          <p:nvPr>
            <p:ph idx="1"/>
            <a:videoFile r:link="rId1"/>
          </p:nvPr>
        </p:nvPicPr>
        <p:blipFill>
          <a:blip r:embed="rId4"/>
          <a:stretch>
            <a:fillRect/>
          </a:stretch>
        </p:blipFill>
        <p:spPr>
          <a:xfrm>
            <a:off x="10727" y="0"/>
            <a:ext cx="12181273" cy="6851965"/>
          </a:xfrm>
          <a:prstGeom prst="rect">
            <a:avLst/>
          </a:prstGeom>
        </p:spPr>
      </p:pic>
    </p:spTree>
    <p:extLst>
      <p:ext uri="{BB962C8B-B14F-4D97-AF65-F5344CB8AC3E}">
        <p14:creationId xmlns:p14="http://schemas.microsoft.com/office/powerpoint/2010/main" val="3734251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 – Situation </a:t>
            </a:r>
            <a:endParaRPr lang="en-US" dirty="0"/>
          </a:p>
        </p:txBody>
      </p:sp>
      <p:sp>
        <p:nvSpPr>
          <p:cNvPr id="3" name="Content Placeholder 2"/>
          <p:cNvSpPr>
            <a:spLocks noGrp="1"/>
          </p:cNvSpPr>
          <p:nvPr>
            <p:ph idx="1"/>
          </p:nvPr>
        </p:nvSpPr>
        <p:spPr>
          <a:xfrm>
            <a:off x="1141412" y="2097088"/>
            <a:ext cx="6037601" cy="3694113"/>
          </a:xfrm>
        </p:spPr>
        <p:txBody>
          <a:bodyPr/>
          <a:lstStyle/>
          <a:p>
            <a:r>
              <a:rPr lang="en-US" dirty="0" smtClean="0"/>
              <a:t>What’s the situation from Elrond’s perspective?</a:t>
            </a:r>
          </a:p>
          <a:p>
            <a:endParaRPr lang="en-US" dirty="0"/>
          </a:p>
          <a:p>
            <a:pPr marL="0" indent="0">
              <a:buNone/>
            </a:pPr>
            <a:endParaRPr lang="en-US" dirty="0" smtClean="0"/>
          </a:p>
          <a:p>
            <a:endParaRPr lang="en-US" dirty="0"/>
          </a:p>
        </p:txBody>
      </p:sp>
      <p:pic>
        <p:nvPicPr>
          <p:cNvPr id="4" name="Picture 2" descr="File:Elrond in Rivendell - The Hobbi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2651" y="3108960"/>
            <a:ext cx="4571761" cy="303593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22651" y="6144895"/>
            <a:ext cx="4571761" cy="369332"/>
          </a:xfrm>
          <a:prstGeom prst="rect">
            <a:avLst/>
          </a:prstGeom>
          <a:noFill/>
        </p:spPr>
        <p:txBody>
          <a:bodyPr wrap="square" rtlCol="0">
            <a:spAutoFit/>
          </a:bodyPr>
          <a:lstStyle/>
          <a:p>
            <a:r>
              <a:rPr lang="en-US" dirty="0"/>
              <a:t>Photo from http://</a:t>
            </a:r>
            <a:r>
              <a:rPr lang="en-US" dirty="0" smtClean="0"/>
              <a:t>lotr.wikia.com/</a:t>
            </a:r>
            <a:endParaRPr lang="en-US" dirty="0"/>
          </a:p>
        </p:txBody>
      </p:sp>
    </p:spTree>
    <p:extLst>
      <p:ext uri="{BB962C8B-B14F-4D97-AF65-F5344CB8AC3E}">
        <p14:creationId xmlns:p14="http://schemas.microsoft.com/office/powerpoint/2010/main" val="1592885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 – task </a:t>
            </a:r>
            <a:endParaRPr lang="en-US" dirty="0"/>
          </a:p>
        </p:txBody>
      </p:sp>
      <p:sp>
        <p:nvSpPr>
          <p:cNvPr id="3" name="Content Placeholder 2"/>
          <p:cNvSpPr>
            <a:spLocks noGrp="1"/>
          </p:cNvSpPr>
          <p:nvPr>
            <p:ph idx="1"/>
          </p:nvPr>
        </p:nvSpPr>
        <p:spPr>
          <a:xfrm>
            <a:off x="1141413" y="1757997"/>
            <a:ext cx="4745037" cy="3541714"/>
          </a:xfrm>
        </p:spPr>
        <p:txBody>
          <a:bodyPr>
            <a:normAutofit fontScale="92500" lnSpcReduction="10000"/>
          </a:bodyPr>
          <a:lstStyle/>
          <a:p>
            <a:r>
              <a:rPr lang="en-US" dirty="0"/>
              <a:t>What </a:t>
            </a:r>
            <a:r>
              <a:rPr lang="en-US" b="1" dirty="0" smtClean="0"/>
              <a:t>tasks </a:t>
            </a:r>
            <a:r>
              <a:rPr lang="en-US" dirty="0" smtClean="0"/>
              <a:t>were needed from</a:t>
            </a:r>
            <a:r>
              <a:rPr lang="en-US" dirty="0"/>
              <a:t>:</a:t>
            </a:r>
          </a:p>
          <a:p>
            <a:r>
              <a:rPr lang="en-US" dirty="0"/>
              <a:t>Elrond’s perspective?</a:t>
            </a:r>
          </a:p>
          <a:p>
            <a:r>
              <a:rPr lang="en-US" dirty="0" smtClean="0"/>
              <a:t>Gimli’s </a:t>
            </a:r>
            <a:r>
              <a:rPr lang="en-US" dirty="0"/>
              <a:t>perspective</a:t>
            </a:r>
            <a:r>
              <a:rPr lang="en-US" dirty="0" smtClean="0"/>
              <a:t>?	</a:t>
            </a:r>
            <a:endParaRPr lang="en-US" dirty="0"/>
          </a:p>
          <a:p>
            <a:r>
              <a:rPr lang="en-US" dirty="0"/>
              <a:t>Gandalf’s perspective? </a:t>
            </a:r>
            <a:endParaRPr lang="en-US" dirty="0" smtClean="0"/>
          </a:p>
          <a:p>
            <a:endParaRPr lang="en-US" dirty="0"/>
          </a:p>
          <a:p>
            <a:r>
              <a:rPr lang="en-US" dirty="0" smtClean="0"/>
              <a:t>How were these tasks </a:t>
            </a:r>
            <a:r>
              <a:rPr lang="en-US" b="1" dirty="0" smtClean="0"/>
              <a:t>related</a:t>
            </a:r>
            <a:r>
              <a:rPr lang="en-US" dirty="0" smtClean="0"/>
              <a:t>?  </a:t>
            </a:r>
            <a:r>
              <a:rPr lang="en-US" b="1" dirty="0" smtClean="0"/>
              <a:t>Disparate</a:t>
            </a:r>
            <a:r>
              <a:rPr lang="en-US" dirty="0" smtClean="0"/>
              <a:t>? </a:t>
            </a:r>
            <a:endParaRPr lang="en-US" dirty="0"/>
          </a:p>
          <a:p>
            <a:pPr marL="0" indent="0">
              <a:buNone/>
            </a:pPr>
            <a:endParaRPr lang="en-US" dirty="0"/>
          </a:p>
        </p:txBody>
      </p:sp>
      <p:pic>
        <p:nvPicPr>
          <p:cNvPr id="2050" name="Picture 2" descr="Giml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7774" y="1676082"/>
            <a:ext cx="2416175" cy="120808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Gandalf... Ponder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7775" y="3057843"/>
            <a:ext cx="3215767" cy="13415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327774" y="4388428"/>
            <a:ext cx="5337810" cy="646331"/>
          </a:xfrm>
          <a:prstGeom prst="rect">
            <a:avLst/>
          </a:prstGeom>
          <a:noFill/>
        </p:spPr>
        <p:txBody>
          <a:bodyPr wrap="square" rtlCol="0">
            <a:spAutoFit/>
          </a:bodyPr>
          <a:lstStyle/>
          <a:p>
            <a:r>
              <a:rPr lang="en-US" dirty="0" smtClean="0"/>
              <a:t>Photos from http</a:t>
            </a:r>
            <a:r>
              <a:rPr lang="en-US" dirty="0"/>
              <a:t>://lotr.wikia.com/wiki/</a:t>
            </a:r>
            <a:r>
              <a:rPr lang="en-US" dirty="0" err="1"/>
              <a:t>File:Gandalf</a:t>
            </a:r>
            <a:r>
              <a:rPr lang="en-US" dirty="0"/>
              <a:t>..._Pondering.png</a:t>
            </a:r>
          </a:p>
        </p:txBody>
      </p:sp>
    </p:spTree>
    <p:extLst>
      <p:ext uri="{BB962C8B-B14F-4D97-AF65-F5344CB8AC3E}">
        <p14:creationId xmlns:p14="http://schemas.microsoft.com/office/powerpoint/2010/main" val="33146019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 action </a:t>
            </a:r>
            <a:endParaRPr lang="en-US" dirty="0"/>
          </a:p>
        </p:txBody>
      </p:sp>
      <p:sp>
        <p:nvSpPr>
          <p:cNvPr id="3" name="Content Placeholder 2"/>
          <p:cNvSpPr>
            <a:spLocks noGrp="1"/>
          </p:cNvSpPr>
          <p:nvPr>
            <p:ph idx="1"/>
          </p:nvPr>
        </p:nvSpPr>
        <p:spPr>
          <a:xfrm>
            <a:off x="1141413" y="2249486"/>
            <a:ext cx="6333808" cy="4058323"/>
          </a:xfrm>
        </p:spPr>
        <p:txBody>
          <a:bodyPr>
            <a:normAutofit fontScale="92500" lnSpcReduction="10000"/>
          </a:bodyPr>
          <a:lstStyle/>
          <a:p>
            <a:r>
              <a:rPr lang="en-US" dirty="0" smtClean="0"/>
              <a:t>What </a:t>
            </a:r>
            <a:r>
              <a:rPr lang="en-US" b="1" dirty="0" smtClean="0"/>
              <a:t>actions</a:t>
            </a:r>
            <a:r>
              <a:rPr lang="en-US" dirty="0" smtClean="0"/>
              <a:t> were taken by: </a:t>
            </a:r>
          </a:p>
          <a:p>
            <a:r>
              <a:rPr lang="en-US" dirty="0" smtClean="0"/>
              <a:t>Elrond?</a:t>
            </a:r>
          </a:p>
          <a:p>
            <a:r>
              <a:rPr lang="en-US" dirty="0" smtClean="0"/>
              <a:t>Boromir? </a:t>
            </a:r>
          </a:p>
          <a:p>
            <a:r>
              <a:rPr lang="en-US" dirty="0" smtClean="0"/>
              <a:t>Faramir? </a:t>
            </a:r>
          </a:p>
          <a:p>
            <a:r>
              <a:rPr lang="en-US" dirty="0" smtClean="0"/>
              <a:t>Denethor?  </a:t>
            </a:r>
          </a:p>
          <a:p>
            <a:endParaRPr lang="en-US" dirty="0" smtClean="0"/>
          </a:p>
          <a:p>
            <a:r>
              <a:rPr lang="en-US" dirty="0" smtClean="0"/>
              <a:t>How did Boromir’s actions </a:t>
            </a:r>
            <a:r>
              <a:rPr lang="en-US" i="1" dirty="0" smtClean="0"/>
              <a:t>influence</a:t>
            </a:r>
            <a:r>
              <a:rPr lang="en-US" dirty="0" smtClean="0"/>
              <a:t> Faramir’s?   Denethor’s? </a:t>
            </a:r>
          </a:p>
          <a:p>
            <a:endParaRPr lang="en-US" dirty="0"/>
          </a:p>
        </p:txBody>
      </p:sp>
      <p:pic>
        <p:nvPicPr>
          <p:cNvPr id="5" name="Picture 4"/>
          <p:cNvPicPr>
            <a:picLocks noChangeAspect="1"/>
          </p:cNvPicPr>
          <p:nvPr/>
        </p:nvPicPr>
        <p:blipFill>
          <a:blip r:embed="rId2"/>
          <a:stretch>
            <a:fillRect/>
          </a:stretch>
        </p:blipFill>
        <p:spPr>
          <a:xfrm>
            <a:off x="5875020" y="2249486"/>
            <a:ext cx="4240530" cy="1777761"/>
          </a:xfrm>
          <a:prstGeom prst="rect">
            <a:avLst/>
          </a:prstGeom>
        </p:spPr>
      </p:pic>
      <p:sp>
        <p:nvSpPr>
          <p:cNvPr id="6" name="TextBox 5"/>
          <p:cNvSpPr txBox="1"/>
          <p:nvPr/>
        </p:nvSpPr>
        <p:spPr>
          <a:xfrm>
            <a:off x="5875020" y="4027247"/>
            <a:ext cx="4240530" cy="923330"/>
          </a:xfrm>
          <a:prstGeom prst="rect">
            <a:avLst/>
          </a:prstGeom>
          <a:noFill/>
        </p:spPr>
        <p:txBody>
          <a:bodyPr wrap="square" rtlCol="0">
            <a:spAutoFit/>
          </a:bodyPr>
          <a:lstStyle/>
          <a:p>
            <a:r>
              <a:rPr lang="en-US" dirty="0" smtClean="0"/>
              <a:t>Photo from http</a:t>
            </a:r>
            <a:r>
              <a:rPr lang="en-US" dirty="0"/>
              <a:t>://lotr.wikia.com/wiki/File:Denethor%27s_vision_of_Boromir.jpg</a:t>
            </a:r>
          </a:p>
        </p:txBody>
      </p:sp>
    </p:spTree>
    <p:extLst>
      <p:ext uri="{BB962C8B-B14F-4D97-AF65-F5344CB8AC3E}">
        <p14:creationId xmlns:p14="http://schemas.microsoft.com/office/powerpoint/2010/main" val="34944990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 result </a:t>
            </a:r>
            <a:endParaRPr lang="en-US" dirty="0"/>
          </a:p>
        </p:txBody>
      </p:sp>
      <p:sp>
        <p:nvSpPr>
          <p:cNvPr id="3" name="Content Placeholder 2"/>
          <p:cNvSpPr>
            <a:spLocks noGrp="1"/>
          </p:cNvSpPr>
          <p:nvPr>
            <p:ph idx="1"/>
          </p:nvPr>
        </p:nvSpPr>
        <p:spPr>
          <a:xfrm>
            <a:off x="1141412" y="2249487"/>
            <a:ext cx="7800701" cy="4120316"/>
          </a:xfrm>
        </p:spPr>
        <p:txBody>
          <a:bodyPr>
            <a:normAutofit/>
          </a:bodyPr>
          <a:lstStyle/>
          <a:p>
            <a:pPr marL="0" indent="0">
              <a:buNone/>
            </a:pPr>
            <a:r>
              <a:rPr lang="en-US" dirty="0" smtClean="0"/>
              <a:t>What </a:t>
            </a:r>
            <a:r>
              <a:rPr lang="en-US" b="1" dirty="0" smtClean="0"/>
              <a:t>results</a:t>
            </a:r>
            <a:r>
              <a:rPr lang="en-US" dirty="0" smtClean="0"/>
              <a:t> were achieved by: </a:t>
            </a:r>
          </a:p>
          <a:p>
            <a:r>
              <a:rPr lang="en-US" dirty="0" smtClean="0"/>
              <a:t>Elrond? </a:t>
            </a:r>
          </a:p>
          <a:p>
            <a:r>
              <a:rPr lang="en-US" dirty="0" smtClean="0"/>
              <a:t>Frodo and Sam? </a:t>
            </a:r>
          </a:p>
          <a:p>
            <a:r>
              <a:rPr lang="en-US" dirty="0" smtClean="0"/>
              <a:t>Aragorn, Legolas, and Gimli? </a:t>
            </a:r>
          </a:p>
          <a:p>
            <a:r>
              <a:rPr lang="en-US" dirty="0" smtClean="0"/>
              <a:t>Merry and Pippin? </a:t>
            </a:r>
          </a:p>
          <a:p>
            <a:pPr marL="0" indent="0">
              <a:buNone/>
            </a:pPr>
            <a:r>
              <a:rPr lang="en-US" dirty="0" smtClean="0"/>
              <a:t>How </a:t>
            </a:r>
            <a:r>
              <a:rPr lang="en-US" dirty="0" smtClean="0"/>
              <a:t>were the results achieved by these parties </a:t>
            </a:r>
            <a:r>
              <a:rPr lang="en-US" b="1" dirty="0" smtClean="0"/>
              <a:t>convergent</a:t>
            </a:r>
            <a:r>
              <a:rPr lang="en-US" dirty="0" smtClean="0"/>
              <a:t>?  </a:t>
            </a:r>
            <a:r>
              <a:rPr lang="en-US" b="1" dirty="0" smtClean="0"/>
              <a:t>Divergent</a:t>
            </a:r>
            <a:r>
              <a:rPr lang="en-US" dirty="0" smtClean="0"/>
              <a:t>? </a:t>
            </a:r>
          </a:p>
        </p:txBody>
      </p:sp>
      <p:pic>
        <p:nvPicPr>
          <p:cNvPr id="5" name="Picture 4"/>
          <p:cNvPicPr>
            <a:picLocks noChangeAspect="1"/>
          </p:cNvPicPr>
          <p:nvPr/>
        </p:nvPicPr>
        <p:blipFill>
          <a:blip r:embed="rId2"/>
          <a:stretch>
            <a:fillRect/>
          </a:stretch>
        </p:blipFill>
        <p:spPr>
          <a:xfrm>
            <a:off x="6094412" y="863591"/>
            <a:ext cx="3207026" cy="1330916"/>
          </a:xfrm>
          <a:prstGeom prst="rect">
            <a:avLst/>
          </a:prstGeom>
        </p:spPr>
      </p:pic>
      <p:pic>
        <p:nvPicPr>
          <p:cNvPr id="8" name="Picture 7"/>
          <p:cNvPicPr>
            <a:picLocks noChangeAspect="1"/>
          </p:cNvPicPr>
          <p:nvPr/>
        </p:nvPicPr>
        <p:blipFill>
          <a:blip r:embed="rId3"/>
          <a:stretch>
            <a:fillRect/>
          </a:stretch>
        </p:blipFill>
        <p:spPr>
          <a:xfrm>
            <a:off x="7396438" y="2328569"/>
            <a:ext cx="1905000" cy="2476500"/>
          </a:xfrm>
          <a:prstGeom prst="rect">
            <a:avLst/>
          </a:prstGeom>
        </p:spPr>
      </p:pic>
      <p:sp>
        <p:nvSpPr>
          <p:cNvPr id="9" name="TextBox 8"/>
          <p:cNvSpPr txBox="1"/>
          <p:nvPr/>
        </p:nvSpPr>
        <p:spPr>
          <a:xfrm>
            <a:off x="9528314" y="4149302"/>
            <a:ext cx="2663686" cy="646331"/>
          </a:xfrm>
          <a:prstGeom prst="rect">
            <a:avLst/>
          </a:prstGeom>
          <a:noFill/>
        </p:spPr>
        <p:txBody>
          <a:bodyPr wrap="square" rtlCol="0">
            <a:spAutoFit/>
          </a:bodyPr>
          <a:lstStyle/>
          <a:p>
            <a:r>
              <a:rPr lang="en-US" dirty="0" smtClean="0"/>
              <a:t>Photos from </a:t>
            </a:r>
            <a:r>
              <a:rPr lang="en-US" dirty="0"/>
              <a:t>http://lotr.wikia.com</a:t>
            </a:r>
            <a:r>
              <a:rPr lang="en-US" dirty="0" smtClean="0"/>
              <a:t>/</a:t>
            </a:r>
            <a:endParaRPr lang="en-US" dirty="0"/>
          </a:p>
        </p:txBody>
      </p:sp>
    </p:spTree>
    <p:extLst>
      <p:ext uri="{BB962C8B-B14F-4D97-AF65-F5344CB8AC3E}">
        <p14:creationId xmlns:p14="http://schemas.microsoft.com/office/powerpoint/2010/main" val="36409328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smtClean="0"/>
              <a:t>What did we go over last class? </a:t>
            </a:r>
          </a:p>
          <a:p>
            <a:pPr lvl="1"/>
            <a:r>
              <a:rPr lang="en-US" sz="2400" dirty="0" smtClean="0"/>
              <a:t>Applied Math Power: </a:t>
            </a:r>
          </a:p>
          <a:p>
            <a:pPr lvl="2"/>
            <a:r>
              <a:rPr lang="en-US" sz="2000" dirty="0" smtClean="0"/>
              <a:t>The importance of this field in the world economy</a:t>
            </a:r>
          </a:p>
          <a:p>
            <a:pPr lvl="2"/>
            <a:r>
              <a:rPr lang="en-US" sz="2000" dirty="0" smtClean="0"/>
              <a:t>Jobs you’ll be looking for</a:t>
            </a:r>
          </a:p>
          <a:p>
            <a:pPr lvl="1"/>
            <a:endParaRPr lang="en-US" dirty="0"/>
          </a:p>
        </p:txBody>
      </p:sp>
    </p:spTree>
    <p:extLst>
      <p:ext uri="{BB962C8B-B14F-4D97-AF65-F5344CB8AC3E}">
        <p14:creationId xmlns:p14="http://schemas.microsoft.com/office/powerpoint/2010/main" val="15823359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 stories</a:t>
            </a:r>
            <a:endParaRPr lang="en-US" dirty="0"/>
          </a:p>
        </p:txBody>
      </p:sp>
      <p:sp>
        <p:nvSpPr>
          <p:cNvPr id="3" name="Content Placeholder 2"/>
          <p:cNvSpPr>
            <a:spLocks noGrp="1"/>
          </p:cNvSpPr>
          <p:nvPr>
            <p:ph idx="1"/>
          </p:nvPr>
        </p:nvSpPr>
        <p:spPr>
          <a:xfrm>
            <a:off x="1141412" y="2249486"/>
            <a:ext cx="9905999" cy="4368290"/>
          </a:xfrm>
        </p:spPr>
        <p:txBody>
          <a:bodyPr>
            <a:normAutofit/>
          </a:bodyPr>
          <a:lstStyle/>
          <a:p>
            <a:r>
              <a:rPr lang="en-US" dirty="0" smtClean="0"/>
              <a:t>STAR is most effective when shared like a story, one part flowing to the other</a:t>
            </a:r>
            <a:endParaRPr lang="en-US" dirty="0"/>
          </a:p>
          <a:p>
            <a:r>
              <a:rPr lang="en-US" dirty="0" smtClean="0"/>
              <a:t>Using </a:t>
            </a:r>
            <a:r>
              <a:rPr lang="en-US" dirty="0" smtClean="0"/>
              <a:t>a story allows you to convey specifically and systematically what your role was in finding a solution to a difficult situation.  </a:t>
            </a:r>
          </a:p>
          <a:p>
            <a:r>
              <a:rPr lang="en-US" dirty="0" smtClean="0"/>
              <a:t>Thus, potential employers (for example) can see how what you did might be replicated in their environment.</a:t>
            </a:r>
          </a:p>
          <a:p>
            <a:r>
              <a:rPr lang="en-US" dirty="0" smtClean="0"/>
              <a:t>Let’s try this now – but still in the LOTR context </a:t>
            </a:r>
            <a:endParaRPr lang="en-US" dirty="0"/>
          </a:p>
        </p:txBody>
      </p:sp>
    </p:spTree>
    <p:extLst>
      <p:ext uri="{BB962C8B-B14F-4D97-AF65-F5344CB8AC3E}">
        <p14:creationId xmlns:p14="http://schemas.microsoft.com/office/powerpoint/2010/main" val="2604911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Instructor</a:t>
            </a:r>
            <a:r>
              <a:rPr lang="en-US" dirty="0" smtClean="0"/>
              <a:t>: share a </a:t>
            </a:r>
            <a:r>
              <a:rPr lang="en-US" dirty="0" smtClean="0"/>
              <a:t>prepared </a:t>
            </a:r>
            <a:r>
              <a:rPr lang="en-US" dirty="0" smtClean="0"/>
              <a:t>STAR story about a time when you did something </a:t>
            </a:r>
            <a:r>
              <a:rPr lang="en-US" dirty="0" smtClean="0"/>
              <a:t>well. For example:</a:t>
            </a:r>
          </a:p>
          <a:p>
            <a:pPr marL="0" indent="0">
              <a:buNone/>
            </a:pPr>
            <a:r>
              <a:rPr lang="en-US" dirty="0" smtClean="0"/>
              <a:t> </a:t>
            </a:r>
            <a:r>
              <a:rPr lang="en-US" dirty="0" smtClean="0"/>
              <a:t>“I once had ten used 50-gallon drums of honey that needed to be cleaned, and I was very tired and they had to be cleaned with a hot-water pressure water.  I knew that it would be difficult, but I placed my responsibility before my personal feelings.  I worked hard and finished the job thoroughly before my deadline, and then returned to my boss to report on what I’d done.”</a:t>
            </a:r>
            <a:endParaRPr lang="en-US" dirty="0"/>
          </a:p>
        </p:txBody>
      </p:sp>
    </p:spTree>
    <p:extLst>
      <p:ext uri="{BB962C8B-B14F-4D97-AF65-F5344CB8AC3E}">
        <p14:creationId xmlns:p14="http://schemas.microsoft.com/office/powerpoint/2010/main" val="2214967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application </a:t>
            </a:r>
            <a:endParaRPr lang="en-US" dirty="0"/>
          </a:p>
        </p:txBody>
      </p:sp>
      <p:sp>
        <p:nvSpPr>
          <p:cNvPr id="3" name="Content Placeholder 2"/>
          <p:cNvSpPr>
            <a:spLocks noGrp="1"/>
          </p:cNvSpPr>
          <p:nvPr>
            <p:ph idx="1"/>
          </p:nvPr>
        </p:nvSpPr>
        <p:spPr>
          <a:xfrm>
            <a:off x="1056903" y="1650670"/>
            <a:ext cx="10690811" cy="5013601"/>
          </a:xfrm>
        </p:spPr>
        <p:txBody>
          <a:bodyPr>
            <a:normAutofit/>
          </a:bodyPr>
          <a:lstStyle/>
          <a:p>
            <a:r>
              <a:rPr lang="en-US" dirty="0" smtClean="0"/>
              <a:t>Get together with the same partner and practice telling a STAR story</a:t>
            </a:r>
          </a:p>
          <a:p>
            <a:r>
              <a:rPr lang="en-US" dirty="0" smtClean="0"/>
              <a:t>Share a STAR story from the LOTR saga from the perspective of a character of your choice, as if pitching your skills to one of two </a:t>
            </a:r>
            <a:r>
              <a:rPr lang="en-US" b="1" dirty="0" smtClean="0"/>
              <a:t>potential employers</a:t>
            </a:r>
            <a:r>
              <a:rPr lang="en-US" dirty="0" smtClean="0"/>
              <a:t>: Sauron “the Abhorred”, or Elrond, Lord of Rivendell (3-5 minute activity)</a:t>
            </a:r>
          </a:p>
          <a:p>
            <a:pPr lvl="1"/>
            <a:r>
              <a:rPr lang="en-US" dirty="0" smtClean="0"/>
              <a:t>Anyone not </a:t>
            </a:r>
            <a:r>
              <a:rPr lang="en-US" dirty="0"/>
              <a:t>conversant in LOTR may choose a character from Star </a:t>
            </a:r>
            <a:r>
              <a:rPr lang="en-US" dirty="0" smtClean="0"/>
              <a:t>Wars, Dr. Who, Harry Potter, etc.</a:t>
            </a:r>
          </a:p>
          <a:p>
            <a:pPr lvl="1"/>
            <a:r>
              <a:rPr lang="en-US" dirty="0" smtClean="0"/>
              <a:t>If you’d like, show your understanding of this skill by try picking a more obscure character, like the Witch King of Agmar or Grima Wormtongue </a:t>
            </a:r>
          </a:p>
          <a:p>
            <a:pPr lvl="1"/>
            <a:r>
              <a:rPr lang="en-US" dirty="0" smtClean="0"/>
              <a:t>Feel free to </a:t>
            </a:r>
            <a:r>
              <a:rPr lang="en-US" u="sng" dirty="0" smtClean="0"/>
              <a:t>be as specific as you’d like</a:t>
            </a:r>
            <a:r>
              <a:rPr lang="en-US" dirty="0" smtClean="0"/>
              <a:t> (e.g, “After I raised my staff in the air, I wielded the Flame of Anor in a spectacular protective fashion, fending off the Balrog long enough for the company to escape.”; “Then I chased down the invisible vermin and bit off his finger”; etc.)</a:t>
            </a:r>
            <a:endParaRPr lang="en-US" dirty="0"/>
          </a:p>
        </p:txBody>
      </p:sp>
    </p:spTree>
    <p:extLst>
      <p:ext uri="{BB962C8B-B14F-4D97-AF65-F5344CB8AC3E}">
        <p14:creationId xmlns:p14="http://schemas.microsoft.com/office/powerpoint/2010/main" val="1694278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a:t>
            </a:r>
            <a:endParaRPr lang="en-US" dirty="0"/>
          </a:p>
        </p:txBody>
      </p:sp>
      <p:sp>
        <p:nvSpPr>
          <p:cNvPr id="3" name="Content Placeholder 2"/>
          <p:cNvSpPr>
            <a:spLocks noGrp="1"/>
          </p:cNvSpPr>
          <p:nvPr>
            <p:ph idx="1"/>
          </p:nvPr>
        </p:nvSpPr>
        <p:spPr>
          <a:xfrm>
            <a:off x="1141412" y="2249486"/>
            <a:ext cx="10358330" cy="4275299"/>
          </a:xfrm>
        </p:spPr>
        <p:txBody>
          <a:bodyPr>
            <a:normAutofit/>
          </a:bodyPr>
          <a:lstStyle/>
          <a:p>
            <a:r>
              <a:rPr lang="en-US" dirty="0" smtClean="0"/>
              <a:t>How did it go?  </a:t>
            </a:r>
          </a:p>
          <a:p>
            <a:r>
              <a:rPr lang="en-US" dirty="0" smtClean="0"/>
              <a:t>Did your understanding of how to use STAR increase? </a:t>
            </a:r>
          </a:p>
          <a:p>
            <a:r>
              <a:rPr lang="en-US" dirty="0" smtClean="0"/>
              <a:t>What would make your pitch more effective?  </a:t>
            </a:r>
          </a:p>
          <a:p>
            <a:endParaRPr lang="en-US" dirty="0"/>
          </a:p>
          <a:p>
            <a:r>
              <a:rPr lang="en-US" dirty="0" smtClean="0"/>
              <a:t>Poll the class: who gave the most convincing pitch? </a:t>
            </a:r>
          </a:p>
          <a:p>
            <a:pPr lvl="1"/>
            <a:r>
              <a:rPr lang="en-US" dirty="0" smtClean="0"/>
              <a:t>Have the students vote for the favorite and have him/her share for the class (extra credit?) </a:t>
            </a:r>
            <a:endParaRPr lang="en-US" dirty="0"/>
          </a:p>
        </p:txBody>
      </p:sp>
    </p:spTree>
    <p:extLst>
      <p:ext uri="{BB962C8B-B14F-4D97-AF65-F5344CB8AC3E}">
        <p14:creationId xmlns:p14="http://schemas.microsoft.com/office/powerpoint/2010/main" val="1188050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application</a:t>
            </a:r>
            <a:endParaRPr lang="en-US" dirty="0"/>
          </a:p>
        </p:txBody>
      </p:sp>
      <p:sp>
        <p:nvSpPr>
          <p:cNvPr id="3" name="Content Placeholder 2"/>
          <p:cNvSpPr>
            <a:spLocks noGrp="1"/>
          </p:cNvSpPr>
          <p:nvPr>
            <p:ph idx="1"/>
          </p:nvPr>
        </p:nvSpPr>
        <p:spPr/>
        <p:txBody>
          <a:bodyPr/>
          <a:lstStyle/>
          <a:p>
            <a:r>
              <a:rPr lang="en-US" dirty="0" smtClean="0"/>
              <a:t>Now </a:t>
            </a:r>
            <a:r>
              <a:rPr lang="en-US" dirty="0" smtClean="0"/>
              <a:t>that the concept is firmly cemented in your minds let’s apply STAR to a “story” from your own lives: </a:t>
            </a:r>
          </a:p>
          <a:p>
            <a:r>
              <a:rPr lang="en-US" dirty="0" smtClean="0"/>
              <a:t>Consider something that you do well (preferably at work), and think of a time when you applied it with success</a:t>
            </a:r>
          </a:p>
          <a:p>
            <a:r>
              <a:rPr lang="en-US" dirty="0" smtClean="0"/>
              <a:t>Share your story with a partner</a:t>
            </a:r>
            <a:endParaRPr lang="en-US" dirty="0"/>
          </a:p>
        </p:txBody>
      </p:sp>
    </p:spTree>
    <p:extLst>
      <p:ext uri="{BB962C8B-B14F-4D97-AF65-F5344CB8AC3E}">
        <p14:creationId xmlns:p14="http://schemas.microsoft.com/office/powerpoint/2010/main" val="4004262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a:t>
            </a:r>
            <a:endParaRPr lang="en-US" dirty="0"/>
          </a:p>
        </p:txBody>
      </p:sp>
      <p:sp>
        <p:nvSpPr>
          <p:cNvPr id="3" name="Content Placeholder 2"/>
          <p:cNvSpPr>
            <a:spLocks noGrp="1"/>
          </p:cNvSpPr>
          <p:nvPr>
            <p:ph idx="1"/>
          </p:nvPr>
        </p:nvSpPr>
        <p:spPr/>
        <p:txBody>
          <a:bodyPr/>
          <a:lstStyle/>
          <a:p>
            <a:r>
              <a:rPr lang="en-US" dirty="0" smtClean="0"/>
              <a:t>Was this better than the first time we did this? </a:t>
            </a:r>
          </a:p>
          <a:p>
            <a:r>
              <a:rPr lang="en-US" dirty="0" smtClean="0"/>
              <a:t>Why, or why not? </a:t>
            </a:r>
            <a:endParaRPr lang="en-US" dirty="0"/>
          </a:p>
        </p:txBody>
      </p:sp>
    </p:spTree>
    <p:extLst>
      <p:ext uri="{BB962C8B-B14F-4D97-AF65-F5344CB8AC3E}">
        <p14:creationId xmlns:p14="http://schemas.microsoft.com/office/powerpoint/2010/main" val="2204196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 line</a:t>
            </a:r>
            <a:endParaRPr lang="en-US" dirty="0"/>
          </a:p>
        </p:txBody>
      </p:sp>
      <p:sp>
        <p:nvSpPr>
          <p:cNvPr id="3" name="Content Placeholder 2"/>
          <p:cNvSpPr>
            <a:spLocks noGrp="1"/>
          </p:cNvSpPr>
          <p:nvPr>
            <p:ph idx="1"/>
          </p:nvPr>
        </p:nvSpPr>
        <p:spPr/>
        <p:txBody>
          <a:bodyPr/>
          <a:lstStyle/>
          <a:p>
            <a:r>
              <a:rPr lang="en-US" dirty="0" smtClean="0"/>
              <a:t>Use STAR to be specific and categorical in describing your skills and successes </a:t>
            </a:r>
            <a:endParaRPr lang="en-US" dirty="0"/>
          </a:p>
        </p:txBody>
      </p:sp>
    </p:spTree>
    <p:extLst>
      <p:ext uri="{BB962C8B-B14F-4D97-AF65-F5344CB8AC3E}">
        <p14:creationId xmlns:p14="http://schemas.microsoft.com/office/powerpoint/2010/main" val="422858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networking</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78287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a:t>
            </a:r>
            <a:endParaRPr lang="en-US" dirty="0"/>
          </a:p>
        </p:txBody>
      </p:sp>
      <p:sp>
        <p:nvSpPr>
          <p:cNvPr id="3" name="Content Placeholder 2"/>
          <p:cNvSpPr>
            <a:spLocks noGrp="1"/>
          </p:cNvSpPr>
          <p:nvPr>
            <p:ph idx="1"/>
          </p:nvPr>
        </p:nvSpPr>
        <p:spPr>
          <a:xfrm>
            <a:off x="1141412" y="1860867"/>
            <a:ext cx="9905999" cy="3541714"/>
          </a:xfrm>
        </p:spPr>
        <p:txBody>
          <a:bodyPr>
            <a:normAutofit lnSpcReduction="10000"/>
          </a:bodyPr>
          <a:lstStyle/>
          <a:p>
            <a:pPr marL="0" indent="0">
              <a:buNone/>
            </a:pPr>
            <a:r>
              <a:rPr lang="en-US" dirty="0" smtClean="0"/>
              <a:t>Discuss: </a:t>
            </a:r>
          </a:p>
          <a:p>
            <a:r>
              <a:rPr lang="en-US" dirty="0" smtClean="0"/>
              <a:t>What comes to your mind when you think of </a:t>
            </a:r>
            <a:r>
              <a:rPr lang="en-US" b="1" dirty="0" smtClean="0"/>
              <a:t>networking</a:t>
            </a:r>
            <a:r>
              <a:rPr lang="en-US" dirty="0" smtClean="0"/>
              <a:t>? </a:t>
            </a:r>
          </a:p>
          <a:p>
            <a:r>
              <a:rPr lang="en-US" dirty="0" smtClean="0"/>
              <a:t>Can you think of examples when networking has opened up opportunities for you?</a:t>
            </a:r>
          </a:p>
          <a:p>
            <a:r>
              <a:rPr lang="en-US" dirty="0" smtClean="0"/>
              <a:t>How do you think networking could benefit you in future?</a:t>
            </a:r>
          </a:p>
          <a:p>
            <a:pPr marL="0" indent="0">
              <a:buNone/>
            </a:pPr>
            <a:r>
              <a:rPr lang="en-US" dirty="0" smtClean="0"/>
              <a:t>Instructor: Have a few examples in mind to share, in case class members don’t readily share their own</a:t>
            </a:r>
          </a:p>
        </p:txBody>
      </p:sp>
    </p:spTree>
    <p:extLst>
      <p:ext uri="{BB962C8B-B14F-4D97-AF65-F5344CB8AC3E}">
        <p14:creationId xmlns:p14="http://schemas.microsoft.com/office/powerpoint/2010/main" val="2700833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 </a:t>
            </a:r>
            <a:endParaRPr lang="en-US" dirty="0"/>
          </a:p>
        </p:txBody>
      </p:sp>
      <p:sp>
        <p:nvSpPr>
          <p:cNvPr id="3" name="Content Placeholder 2"/>
          <p:cNvSpPr>
            <a:spLocks noGrp="1"/>
          </p:cNvSpPr>
          <p:nvPr>
            <p:ph idx="1"/>
          </p:nvPr>
        </p:nvSpPr>
        <p:spPr>
          <a:xfrm>
            <a:off x="1141412" y="2249486"/>
            <a:ext cx="9905999" cy="4384395"/>
          </a:xfrm>
        </p:spPr>
        <p:txBody>
          <a:bodyPr/>
          <a:lstStyle/>
          <a:p>
            <a:pPr marL="0" indent="0">
              <a:buNone/>
            </a:pPr>
            <a:r>
              <a:rPr lang="en-US" dirty="0" smtClean="0"/>
              <a:t>Essentially, the purpose of networking is two-fold: </a:t>
            </a:r>
          </a:p>
          <a:p>
            <a:pPr marL="457200" indent="-457200">
              <a:buFont typeface="+mj-lt"/>
              <a:buAutoNum type="arabicPeriod"/>
            </a:pPr>
            <a:r>
              <a:rPr lang="en-US" dirty="0" smtClean="0"/>
              <a:t>Other people have jobs / job openings—draw on your network to help you find a good job</a:t>
            </a:r>
          </a:p>
          <a:p>
            <a:pPr marL="457200" indent="-457200">
              <a:buFont typeface="+mj-lt"/>
              <a:buAutoNum type="arabicPeriod"/>
            </a:pPr>
            <a:r>
              <a:rPr lang="en-US" dirty="0" smtClean="0"/>
              <a:t>Other people have </a:t>
            </a:r>
            <a:r>
              <a:rPr lang="en-US" b="1" dirty="0" smtClean="0"/>
              <a:t>distinct skills </a:t>
            </a:r>
            <a:r>
              <a:rPr lang="en-US" dirty="0" smtClean="0"/>
              <a:t>that you may not have—reach out to people in your network to be on your team or help you do your job</a:t>
            </a:r>
          </a:p>
          <a:p>
            <a:pPr marL="457200" indent="-457200">
              <a:buFont typeface="+mj-lt"/>
              <a:buAutoNum type="arabicPeriod"/>
            </a:pPr>
            <a:endParaRPr lang="en-US" dirty="0"/>
          </a:p>
          <a:p>
            <a:pPr marL="0" indent="0">
              <a:buNone/>
            </a:pPr>
            <a:r>
              <a:rPr lang="en-US" dirty="0" smtClean="0"/>
              <a:t>If you don’t network, you might be very smart, but very broke </a:t>
            </a:r>
            <a:endParaRPr lang="en-US" dirty="0"/>
          </a:p>
        </p:txBody>
      </p:sp>
    </p:spTree>
    <p:extLst>
      <p:ext uri="{BB962C8B-B14F-4D97-AF65-F5344CB8AC3E}">
        <p14:creationId xmlns:p14="http://schemas.microsoft.com/office/powerpoint/2010/main" val="1262770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Objectives:</a:t>
            </a:r>
          </a:p>
          <a:p>
            <a:pPr marL="457200" indent="-457200">
              <a:buFont typeface="+mj-lt"/>
              <a:buAutoNum type="arabicPeriod"/>
            </a:pPr>
            <a:r>
              <a:rPr lang="en-US" dirty="0" smtClean="0"/>
              <a:t>Learn to value and sell your skills with </a:t>
            </a:r>
            <a:r>
              <a:rPr lang="en-US" b="1" dirty="0" smtClean="0"/>
              <a:t>STAR</a:t>
            </a:r>
            <a:endParaRPr lang="en-US" dirty="0" smtClean="0"/>
          </a:p>
          <a:p>
            <a:pPr marL="457200" indent="-457200">
              <a:buFont typeface="+mj-lt"/>
              <a:buAutoNum type="arabicPeriod"/>
            </a:pPr>
            <a:r>
              <a:rPr lang="en-US" dirty="0" smtClean="0"/>
              <a:t>Practice </a:t>
            </a:r>
            <a:r>
              <a:rPr lang="en-US" b="1" dirty="0" smtClean="0"/>
              <a:t>STAR </a:t>
            </a:r>
            <a:r>
              <a:rPr lang="en-US" dirty="0" smtClean="0"/>
              <a:t>in a fictitious context, then a real context</a:t>
            </a:r>
            <a:endParaRPr lang="en-US" b="1" dirty="0" smtClean="0"/>
          </a:p>
          <a:p>
            <a:pPr marL="457200" indent="-457200">
              <a:buFont typeface="+mj-lt"/>
              <a:buAutoNum type="arabicPeriod"/>
            </a:pPr>
            <a:r>
              <a:rPr lang="en-US" dirty="0" smtClean="0"/>
              <a:t>Consider and practice selling your </a:t>
            </a:r>
            <a:r>
              <a:rPr lang="en-US" dirty="0"/>
              <a:t>skills while </a:t>
            </a:r>
            <a:r>
              <a:rPr lang="en-US" b="1" dirty="0"/>
              <a:t>networking </a:t>
            </a:r>
            <a:r>
              <a:rPr lang="en-US" dirty="0"/>
              <a:t>(STEM Fair)</a:t>
            </a:r>
            <a:endParaRPr lang="en-US" b="1" dirty="0"/>
          </a:p>
        </p:txBody>
      </p:sp>
    </p:spTree>
    <p:extLst>
      <p:ext uri="{BB962C8B-B14F-4D97-AF65-F5344CB8AC3E}">
        <p14:creationId xmlns:p14="http://schemas.microsoft.com/office/powerpoint/2010/main" val="26020565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a:xfrm>
            <a:off x="1141413" y="1649615"/>
            <a:ext cx="10156852" cy="5062470"/>
          </a:xfrm>
        </p:spPr>
        <p:txBody>
          <a:bodyPr>
            <a:normAutofit lnSpcReduction="10000"/>
          </a:bodyPr>
          <a:lstStyle/>
          <a:p>
            <a:pPr marL="0" indent="0">
              <a:buNone/>
            </a:pPr>
            <a:r>
              <a:rPr lang="en-US" dirty="0" smtClean="0"/>
              <a:t>Middle-Earth </a:t>
            </a:r>
            <a:r>
              <a:rPr lang="en-US" dirty="0" smtClean="0"/>
              <a:t>Mingling </a:t>
            </a:r>
          </a:p>
          <a:p>
            <a:r>
              <a:rPr lang="en-US" sz="2000" dirty="0" smtClean="0"/>
              <a:t>Move the </a:t>
            </a:r>
            <a:r>
              <a:rPr lang="en-US" sz="2000" b="1" dirty="0" smtClean="0"/>
              <a:t>desks</a:t>
            </a:r>
            <a:r>
              <a:rPr lang="en-US" sz="2000" dirty="0" smtClean="0"/>
              <a:t> to the sides of the room.  Have the students grab a </a:t>
            </a:r>
            <a:r>
              <a:rPr lang="en-US" sz="2000" b="1" dirty="0" smtClean="0"/>
              <a:t>nametag</a:t>
            </a:r>
            <a:r>
              <a:rPr lang="en-US" sz="2000" dirty="0" smtClean="0"/>
              <a:t> and write the name of a </a:t>
            </a:r>
            <a:r>
              <a:rPr lang="en-US" sz="2000" b="1" dirty="0" smtClean="0"/>
              <a:t>character</a:t>
            </a:r>
            <a:r>
              <a:rPr lang="en-US" sz="2000" dirty="0" smtClean="0"/>
              <a:t> (any one) from LOTR – either good, or bad.  They will act as that character with specific situations in mind.  The students will mingle with each other as if in a networking situation, doing their best to share their stories with each other and convince others to join their ranks. Instruct students to be forthcoming with their character’s distinct skills, and to also be on the lookout for other characters whose skills compliment their character’s.  </a:t>
            </a:r>
          </a:p>
          <a:p>
            <a:r>
              <a:rPr lang="en-US" sz="2000" dirty="0" smtClean="0"/>
              <a:t>Each student will have 5 blank pieces of paper.  Instruct the students to give a piece of paper to a student who sells their character and his/her actions very well.  At the end of the activity, the student with the most paper wins (bragging rights, or candy, or whatever you want) and is pronounced “Lord of Moria”, “Wielder of the Flame of Udun”, or whatever title they deem appropriate.  </a:t>
            </a:r>
          </a:p>
          <a:p>
            <a:r>
              <a:rPr lang="en-US" sz="2000" dirty="0" smtClean="0"/>
              <a:t>Again, characters from another series can be substituted if a student is not conversant with LOTR </a:t>
            </a:r>
          </a:p>
        </p:txBody>
      </p:sp>
    </p:spTree>
    <p:extLst>
      <p:ext uri="{BB962C8B-B14F-4D97-AF65-F5344CB8AC3E}">
        <p14:creationId xmlns:p14="http://schemas.microsoft.com/office/powerpoint/2010/main" val="2227220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a:t>
            </a:r>
            <a:endParaRPr lang="en-US" dirty="0"/>
          </a:p>
        </p:txBody>
      </p:sp>
      <p:sp>
        <p:nvSpPr>
          <p:cNvPr id="3" name="Content Placeholder 2"/>
          <p:cNvSpPr>
            <a:spLocks noGrp="1"/>
          </p:cNvSpPr>
          <p:nvPr>
            <p:ph idx="1"/>
          </p:nvPr>
        </p:nvSpPr>
        <p:spPr/>
        <p:txBody>
          <a:bodyPr/>
          <a:lstStyle/>
          <a:p>
            <a:r>
              <a:rPr lang="en-US" dirty="0" smtClean="0"/>
              <a:t>Who won?  </a:t>
            </a:r>
          </a:p>
          <a:p>
            <a:r>
              <a:rPr lang="en-US" dirty="0" smtClean="0"/>
              <a:t>Why did they win</a:t>
            </a:r>
            <a:r>
              <a:rPr lang="en-US" dirty="0" smtClean="0"/>
              <a:t>?</a:t>
            </a:r>
          </a:p>
          <a:p>
            <a:r>
              <a:rPr lang="en-US" dirty="0"/>
              <a:t>What did you do well?</a:t>
            </a:r>
          </a:p>
          <a:p>
            <a:r>
              <a:rPr lang="en-US" dirty="0"/>
              <a:t>What could you have done better?</a:t>
            </a:r>
          </a:p>
          <a:p>
            <a:pPr marL="0" indent="0">
              <a:buNone/>
            </a:pPr>
            <a:r>
              <a:rPr lang="en-US" dirty="0" smtClean="0"/>
              <a:t> </a:t>
            </a:r>
            <a:endParaRPr lang="en-US" dirty="0"/>
          </a:p>
        </p:txBody>
      </p:sp>
    </p:spTree>
    <p:extLst>
      <p:ext uri="{BB962C8B-B14F-4D97-AF65-F5344CB8AC3E}">
        <p14:creationId xmlns:p14="http://schemas.microsoft.com/office/powerpoint/2010/main" val="40367803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pPr marL="0" indent="0">
              <a:buNone/>
            </a:pPr>
            <a:r>
              <a:rPr lang="en-US" dirty="0" smtClean="0"/>
              <a:t>Visit the STEM fair and talk with at least 3 recruiters</a:t>
            </a:r>
          </a:p>
          <a:p>
            <a:pPr lvl="1"/>
            <a:r>
              <a:rPr lang="en-US" dirty="0" smtClean="0"/>
              <a:t>Sell your strengths</a:t>
            </a:r>
          </a:p>
          <a:p>
            <a:pPr lvl="1"/>
            <a:r>
              <a:rPr lang="en-US" dirty="0" smtClean="0"/>
              <a:t>Learn about what they do</a:t>
            </a:r>
          </a:p>
          <a:p>
            <a:pPr lvl="1"/>
            <a:r>
              <a:rPr lang="en-US" dirty="0" smtClean="0"/>
              <a:t>Evaluate your pitch, make it better</a:t>
            </a:r>
            <a:endParaRPr lang="en-US" dirty="0"/>
          </a:p>
        </p:txBody>
      </p:sp>
    </p:spTree>
    <p:extLst>
      <p:ext uri="{BB962C8B-B14F-4D97-AF65-F5344CB8AC3E}">
        <p14:creationId xmlns:p14="http://schemas.microsoft.com/office/powerpoint/2010/main" val="32096282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Objectives:</a:t>
            </a:r>
          </a:p>
          <a:p>
            <a:pPr marL="457200" indent="-457200">
              <a:buFont typeface="+mj-lt"/>
              <a:buAutoNum type="arabicPeriod"/>
            </a:pPr>
            <a:r>
              <a:rPr lang="en-US" dirty="0" smtClean="0"/>
              <a:t>Learn to value and sell your skills with </a:t>
            </a:r>
            <a:r>
              <a:rPr lang="en-US" b="1" dirty="0" smtClean="0"/>
              <a:t>STAR</a:t>
            </a:r>
            <a:endParaRPr lang="en-US" dirty="0" smtClean="0"/>
          </a:p>
          <a:p>
            <a:pPr marL="457200" indent="-457200">
              <a:buFont typeface="+mj-lt"/>
              <a:buAutoNum type="arabicPeriod"/>
            </a:pPr>
            <a:r>
              <a:rPr lang="en-US" dirty="0" smtClean="0"/>
              <a:t>Practice </a:t>
            </a:r>
            <a:r>
              <a:rPr lang="en-US" b="1" dirty="0" smtClean="0"/>
              <a:t>STAR </a:t>
            </a:r>
            <a:r>
              <a:rPr lang="en-US" dirty="0" smtClean="0"/>
              <a:t>in a fictitious context, then a real context</a:t>
            </a:r>
            <a:endParaRPr lang="en-US" b="1" dirty="0" smtClean="0"/>
          </a:p>
          <a:p>
            <a:pPr marL="457200" indent="-457200">
              <a:buFont typeface="+mj-lt"/>
              <a:buAutoNum type="arabicPeriod"/>
            </a:pPr>
            <a:r>
              <a:rPr lang="en-US" dirty="0" smtClean="0"/>
              <a:t>Consider and practice selling your </a:t>
            </a:r>
            <a:r>
              <a:rPr lang="en-US" dirty="0"/>
              <a:t>skills while </a:t>
            </a:r>
            <a:r>
              <a:rPr lang="en-US" b="1" dirty="0"/>
              <a:t>networking </a:t>
            </a:r>
            <a:r>
              <a:rPr lang="en-US" dirty="0"/>
              <a:t>(STEM Fair)</a:t>
            </a:r>
            <a:endParaRPr lang="en-US" b="1" dirty="0"/>
          </a:p>
        </p:txBody>
      </p:sp>
    </p:spTree>
    <p:extLst>
      <p:ext uri="{BB962C8B-B14F-4D97-AF65-F5344CB8AC3E}">
        <p14:creationId xmlns:p14="http://schemas.microsoft.com/office/powerpoint/2010/main" val="31329028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Star stories: </a:t>
            </a:r>
          </a:p>
          <a:p>
            <a:r>
              <a:rPr lang="en-US" dirty="0" smtClean="0">
                <a:hlinkClick r:id="rId2"/>
              </a:rPr>
              <a:t>https</a:t>
            </a:r>
            <a:r>
              <a:rPr lang="en-US" dirty="0">
                <a:hlinkClick r:id="rId2"/>
              </a:rPr>
              <a:t>://www.youtube.com/watch?v=0nN7Q7DrI6Q</a:t>
            </a:r>
            <a:r>
              <a:rPr lang="en-US" dirty="0"/>
              <a:t> </a:t>
            </a:r>
            <a:endParaRPr lang="en-US" dirty="0" smtClean="0"/>
          </a:p>
          <a:p>
            <a:r>
              <a:rPr lang="en-US" dirty="0">
                <a:hlinkClick r:id="rId3"/>
              </a:rPr>
              <a:t>http://lifehacker.com/5960201/use-the-star-technique-to-ace-your-interviews</a:t>
            </a:r>
            <a:endParaRPr lang="en-US" dirty="0"/>
          </a:p>
          <a:p>
            <a:r>
              <a:rPr lang="en-US" dirty="0">
                <a:hlinkClick r:id="rId4"/>
              </a:rPr>
              <a:t>http://www.huffingtonpost.com/alan-carniol/inside-the-star-interview_b_3310122.html</a:t>
            </a:r>
            <a:r>
              <a:rPr lang="en-US" dirty="0"/>
              <a:t> </a:t>
            </a:r>
          </a:p>
          <a:p>
            <a:r>
              <a:rPr lang="en-US" dirty="0">
                <a:hlinkClick r:id="rId5"/>
              </a:rPr>
              <a:t>https://careerservices.wayne.edu/behavioralinterviewinfo.pdf</a:t>
            </a:r>
            <a:r>
              <a:rPr lang="en-US" dirty="0"/>
              <a:t> </a:t>
            </a:r>
            <a:endParaRPr lang="en-US" dirty="0" smtClean="0"/>
          </a:p>
          <a:p>
            <a:pPr marL="0" indent="0">
              <a:buNone/>
            </a:pPr>
            <a:r>
              <a:rPr lang="en-US" dirty="0" smtClean="0"/>
              <a:t>How to Ace an Interview: </a:t>
            </a:r>
            <a:r>
              <a:rPr lang="en-US" dirty="0">
                <a:hlinkClick r:id="rId6"/>
              </a:rPr>
              <a:t>https://www.youtube.com/watch?v=DHDrj0_bMQ0</a:t>
            </a:r>
            <a:r>
              <a:rPr lang="en-US" dirty="0"/>
              <a:t> </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366624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noticed</a:t>
            </a:r>
            <a:endParaRPr lang="en-US" dirty="0"/>
          </a:p>
        </p:txBody>
      </p:sp>
      <p:sp>
        <p:nvSpPr>
          <p:cNvPr id="3" name="Content Placeholder 2"/>
          <p:cNvSpPr>
            <a:spLocks noGrp="1"/>
          </p:cNvSpPr>
          <p:nvPr>
            <p:ph idx="1"/>
          </p:nvPr>
        </p:nvSpPr>
        <p:spPr/>
        <p:txBody>
          <a:bodyPr/>
          <a:lstStyle/>
          <a:p>
            <a:r>
              <a:rPr lang="en-US" dirty="0"/>
              <a:t>W</a:t>
            </a:r>
            <a:r>
              <a:rPr lang="en-US" dirty="0" smtClean="0"/>
              <a:t>e’ve determined that this is an awesome field to be in.  So….now what?</a:t>
            </a:r>
          </a:p>
          <a:p>
            <a:r>
              <a:rPr lang="en-US" dirty="0" smtClean="0"/>
              <a:t>How do you actually get that job?  </a:t>
            </a:r>
          </a:p>
          <a:p>
            <a:r>
              <a:rPr lang="en-US" dirty="0" smtClean="0"/>
              <a:t>How do you go from having skills to </a:t>
            </a:r>
            <a:r>
              <a:rPr lang="en-US" dirty="0" smtClean="0"/>
              <a:t>using those skills to make </a:t>
            </a:r>
            <a:r>
              <a:rPr lang="en-US" dirty="0" smtClean="0"/>
              <a:t>money? </a:t>
            </a:r>
          </a:p>
          <a:p>
            <a:endParaRPr lang="en-US" dirty="0" smtClean="0"/>
          </a:p>
        </p:txBody>
      </p:sp>
    </p:spTree>
    <p:extLst>
      <p:ext uri="{BB962C8B-B14F-4D97-AF65-F5344CB8AC3E}">
        <p14:creationId xmlns:p14="http://schemas.microsoft.com/office/powerpoint/2010/main" val="28168284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w21cmT-T9H8"/>
          <p:cNvPicPr>
            <a:picLocks noGrp="1" noRot="1" noChangeAspect="1"/>
          </p:cNvPicPr>
          <p:nvPr>
            <p:ph idx="1"/>
            <a:videoFile r:link="rId1"/>
          </p:nvPr>
        </p:nvPicPr>
        <p:blipFill>
          <a:blip r:embed="rId4"/>
          <a:stretch>
            <a:fillRect/>
          </a:stretch>
        </p:blipFill>
        <p:spPr>
          <a:xfrm>
            <a:off x="-2" y="0"/>
            <a:ext cx="12192002" cy="6858000"/>
          </a:xfrm>
          <a:prstGeom prst="rect">
            <a:avLst/>
          </a:prstGeom>
        </p:spPr>
      </p:pic>
    </p:spTree>
    <p:extLst>
      <p:ext uri="{BB962C8B-B14F-4D97-AF65-F5344CB8AC3E}">
        <p14:creationId xmlns:p14="http://schemas.microsoft.com/office/powerpoint/2010/main" val="469757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Valuing your skills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58816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Your skills</a:t>
            </a:r>
            <a:endParaRPr lang="en-US" dirty="0"/>
          </a:p>
        </p:txBody>
      </p:sp>
      <p:sp>
        <p:nvSpPr>
          <p:cNvPr id="5" name="Content Placeholder 4"/>
          <p:cNvSpPr>
            <a:spLocks noGrp="1"/>
          </p:cNvSpPr>
          <p:nvPr>
            <p:ph idx="1"/>
          </p:nvPr>
        </p:nvSpPr>
        <p:spPr>
          <a:xfrm>
            <a:off x="1141412" y="2249487"/>
            <a:ext cx="9905999" cy="4089320"/>
          </a:xfrm>
        </p:spPr>
        <p:txBody>
          <a:bodyPr>
            <a:normAutofit/>
          </a:bodyPr>
          <a:lstStyle/>
          <a:p>
            <a:r>
              <a:rPr lang="en-US" dirty="0" smtClean="0"/>
              <a:t>First, you need to </a:t>
            </a:r>
            <a:r>
              <a:rPr lang="en-US" b="1" dirty="0" smtClean="0"/>
              <a:t>know your skills</a:t>
            </a:r>
            <a:r>
              <a:rPr lang="en-US" dirty="0" smtClean="0"/>
              <a:t> and be able to </a:t>
            </a:r>
            <a:r>
              <a:rPr lang="en-US" b="1" dirty="0" smtClean="0"/>
              <a:t>communicate</a:t>
            </a:r>
            <a:r>
              <a:rPr lang="en-US" dirty="0" smtClean="0"/>
              <a:t> them effectively to others:</a:t>
            </a:r>
          </a:p>
          <a:p>
            <a:pPr lvl="1"/>
            <a:r>
              <a:rPr lang="en-US" dirty="0" smtClean="0"/>
              <a:t>Verbally (networking &amp; interviewing), and </a:t>
            </a:r>
          </a:p>
          <a:p>
            <a:pPr lvl="1"/>
            <a:r>
              <a:rPr lang="en-US" dirty="0" smtClean="0"/>
              <a:t>In writing (resume &amp; cover letter)</a:t>
            </a:r>
          </a:p>
          <a:p>
            <a:endParaRPr lang="en-US" dirty="0"/>
          </a:p>
          <a:p>
            <a:r>
              <a:rPr lang="en-US" dirty="0" smtClean="0"/>
              <a:t>Today’s focus will be on talking about your skills in interviewing and networking.  </a:t>
            </a:r>
          </a:p>
          <a:p>
            <a:r>
              <a:rPr lang="en-US" dirty="0" smtClean="0"/>
              <a:t>Next week, we will practice applying this to resumes and cover letters. </a:t>
            </a:r>
            <a:endParaRPr lang="en-US" dirty="0"/>
          </a:p>
        </p:txBody>
      </p:sp>
    </p:spTree>
    <p:extLst>
      <p:ext uri="{BB962C8B-B14F-4D97-AF65-F5344CB8AC3E}">
        <p14:creationId xmlns:p14="http://schemas.microsoft.com/office/powerpoint/2010/main" val="5872386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lstStyle/>
          <a:p>
            <a:r>
              <a:rPr lang="en-US" b="1" dirty="0" smtClean="0"/>
              <a:t>Individual</a:t>
            </a:r>
            <a:r>
              <a:rPr lang="en-US" dirty="0" smtClean="0"/>
              <a:t>: make a list of 3-5 things that you know you do well</a:t>
            </a:r>
          </a:p>
          <a:p>
            <a:r>
              <a:rPr lang="en-US" dirty="0" smtClean="0"/>
              <a:t>Consider: when was I at my best? What was I doing?  </a:t>
            </a:r>
          </a:p>
          <a:p>
            <a:r>
              <a:rPr lang="en-US" dirty="0" smtClean="0"/>
              <a:t>(Duration:1-2 minutes)</a:t>
            </a:r>
          </a:p>
          <a:p>
            <a:endParaRPr lang="en-US" dirty="0" smtClean="0"/>
          </a:p>
          <a:p>
            <a:r>
              <a:rPr lang="en-US" b="1" dirty="0" smtClean="0"/>
              <a:t>Group</a:t>
            </a:r>
            <a:r>
              <a:rPr lang="en-US" dirty="0" smtClean="0"/>
              <a:t>: everyone write those 5 things on the board (whiteboard, chalkboard)</a:t>
            </a:r>
          </a:p>
          <a:p>
            <a:r>
              <a:rPr lang="en-US" dirty="0"/>
              <a:t>(Duration:1-2 minutes)</a:t>
            </a:r>
          </a:p>
        </p:txBody>
      </p:sp>
    </p:spTree>
    <p:extLst>
      <p:ext uri="{BB962C8B-B14F-4D97-AF65-F5344CB8AC3E}">
        <p14:creationId xmlns:p14="http://schemas.microsoft.com/office/powerpoint/2010/main" val="3745249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a:t>
            </a:r>
            <a:endParaRPr lang="en-US" dirty="0"/>
          </a:p>
        </p:txBody>
      </p:sp>
      <p:sp>
        <p:nvSpPr>
          <p:cNvPr id="3" name="Content Placeholder 2"/>
          <p:cNvSpPr>
            <a:spLocks noGrp="1"/>
          </p:cNvSpPr>
          <p:nvPr>
            <p:ph idx="1"/>
          </p:nvPr>
        </p:nvSpPr>
        <p:spPr>
          <a:xfrm>
            <a:off x="1141412" y="2249486"/>
            <a:ext cx="10265341" cy="3949835"/>
          </a:xfrm>
        </p:spPr>
        <p:txBody>
          <a:bodyPr>
            <a:normAutofit/>
          </a:bodyPr>
          <a:lstStyle/>
          <a:p>
            <a:r>
              <a:rPr lang="en-US" dirty="0"/>
              <a:t>Consider: what “</a:t>
            </a:r>
            <a:r>
              <a:rPr lang="en-US" b="1" dirty="0"/>
              <a:t>themes</a:t>
            </a:r>
            <a:r>
              <a:rPr lang="en-US" dirty="0"/>
              <a:t>” do you see on the board?  </a:t>
            </a:r>
            <a:endParaRPr lang="en-US" dirty="0" smtClean="0"/>
          </a:p>
          <a:p>
            <a:r>
              <a:rPr lang="en-US" dirty="0" smtClean="0"/>
              <a:t>Do </a:t>
            </a:r>
            <a:r>
              <a:rPr lang="en-US" dirty="0"/>
              <a:t>you see </a:t>
            </a:r>
            <a:r>
              <a:rPr lang="en-US" dirty="0" smtClean="0"/>
              <a:t>any patterns?  </a:t>
            </a:r>
            <a:endParaRPr lang="en-US" dirty="0"/>
          </a:p>
          <a:p>
            <a:endParaRPr lang="en-US" dirty="0" smtClean="0"/>
          </a:p>
          <a:p>
            <a:r>
              <a:rPr lang="en-US" dirty="0" smtClean="0"/>
              <a:t>Take-away: ACME students have distinct skills that are useful to employers</a:t>
            </a:r>
          </a:p>
          <a:p>
            <a:r>
              <a:rPr lang="en-US" dirty="0" smtClean="0"/>
              <a:t>Problem: selling these skills can be a challenge – and not just for ACME students</a:t>
            </a:r>
            <a:endParaRPr lang="en-US" dirty="0"/>
          </a:p>
        </p:txBody>
      </p:sp>
    </p:spTree>
    <p:extLst>
      <p:ext uri="{BB962C8B-B14F-4D97-AF65-F5344CB8AC3E}">
        <p14:creationId xmlns:p14="http://schemas.microsoft.com/office/powerpoint/2010/main" val="25175672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361</TotalTime>
  <Words>1685</Words>
  <Application>Microsoft Office PowerPoint</Application>
  <PresentationFormat>Widescreen</PresentationFormat>
  <Paragraphs>179</Paragraphs>
  <Slides>34</Slides>
  <Notes>5</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Trebuchet MS</vt:lpstr>
      <vt:lpstr>Tw Cen MT</vt:lpstr>
      <vt:lpstr>Circuit</vt:lpstr>
      <vt:lpstr>Get noticed</vt:lpstr>
      <vt:lpstr>Review</vt:lpstr>
      <vt:lpstr>Today </vt:lpstr>
      <vt:lpstr>Get noticed</vt:lpstr>
      <vt:lpstr>PowerPoint Presentation</vt:lpstr>
      <vt:lpstr>Valuing your skills</vt:lpstr>
      <vt:lpstr>Your skills</vt:lpstr>
      <vt:lpstr>activity</vt:lpstr>
      <vt:lpstr>Discussion </vt:lpstr>
      <vt:lpstr>Small group activity </vt:lpstr>
      <vt:lpstr>Activity review</vt:lpstr>
      <vt:lpstr>STAR </vt:lpstr>
      <vt:lpstr>STAR</vt:lpstr>
      <vt:lpstr>Application Activity</vt:lpstr>
      <vt:lpstr>PowerPoint Presentation</vt:lpstr>
      <vt:lpstr>S – Situation </vt:lpstr>
      <vt:lpstr>T – task </vt:lpstr>
      <vt:lpstr>A – action </vt:lpstr>
      <vt:lpstr>R – result </vt:lpstr>
      <vt:lpstr>STAR stories</vt:lpstr>
      <vt:lpstr>Example</vt:lpstr>
      <vt:lpstr>Further application </vt:lpstr>
      <vt:lpstr>reflection</vt:lpstr>
      <vt:lpstr>Personal application</vt:lpstr>
      <vt:lpstr>Reflection</vt:lpstr>
      <vt:lpstr>Bottom line</vt:lpstr>
      <vt:lpstr>networking</vt:lpstr>
      <vt:lpstr>Networking</vt:lpstr>
      <vt:lpstr>Networking </vt:lpstr>
      <vt:lpstr>activity</vt:lpstr>
      <vt:lpstr>Reflection</vt:lpstr>
      <vt:lpstr>Assignment</vt:lpstr>
      <vt:lpstr>Review</vt:lpstr>
      <vt:lpstr>Additional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noticed</dc:title>
  <dc:creator>Jacob Brown</dc:creator>
  <cp:lastModifiedBy>Stacie Mason</cp:lastModifiedBy>
  <cp:revision>100</cp:revision>
  <dcterms:created xsi:type="dcterms:W3CDTF">2016-05-27T15:06:49Z</dcterms:created>
  <dcterms:modified xsi:type="dcterms:W3CDTF">2016-06-14T20:03:46Z</dcterms:modified>
</cp:coreProperties>
</file>