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7" r:id="rId7"/>
    <p:sldId id="262" r:id="rId8"/>
    <p:sldId id="263" r:id="rId9"/>
    <p:sldId id="268" r:id="rId10"/>
    <p:sldId id="264" r:id="rId11"/>
    <p:sldId id="265" r:id="rId12"/>
    <p:sldId id="266"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hy6dulpXlAcZ7aOL32KkYDqDa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x">
  <p:cSld name="TITLE_AND_BODY">
    <p:spTree>
      <p:nvGrpSpPr>
        <p:cNvPr id="1" name="Shape 10"/>
        <p:cNvGrpSpPr/>
        <p:nvPr/>
      </p:nvGrpSpPr>
      <p:grpSpPr>
        <a:xfrm>
          <a:off x="0" y="0"/>
          <a:ext cx="0" cy="0"/>
          <a:chOff x="0" y="0"/>
          <a:chExt cx="0" cy="0"/>
        </a:xfrm>
      </p:grpSpPr>
      <p:sp>
        <p:nvSpPr>
          <p:cNvPr id="11" name="Google Shape;11;p13"/>
          <p:cNvSpPr/>
          <p:nvPr/>
        </p:nvSpPr>
        <p:spPr>
          <a:xfrm>
            <a:off x="0" y="-2"/>
            <a:ext cx="9144000" cy="565612"/>
          </a:xfrm>
          <a:prstGeom prst="rect">
            <a:avLst/>
          </a:prstGeom>
          <a:solidFill>
            <a:srgbClr val="D9D8DA"/>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12" name="Google Shape;12;p13"/>
          <p:cNvSpPr txBox="1"/>
          <p:nvPr/>
        </p:nvSpPr>
        <p:spPr>
          <a:xfrm>
            <a:off x="673737" y="1935443"/>
            <a:ext cx="8050523" cy="733143"/>
          </a:xfrm>
          <a:prstGeom prst="rect">
            <a:avLst/>
          </a:prstGeom>
          <a:noFill/>
          <a:ln>
            <a:noFill/>
          </a:ln>
        </p:spPr>
        <p:txBody>
          <a:bodyPr spcFirstLastPara="1" wrap="square" lIns="45700" tIns="45700" rIns="45700" bIns="45700" anchor="t" anchorCtr="0">
            <a:spAutoFit/>
          </a:bodyPr>
          <a:lstStyle/>
          <a:p>
            <a:pPr marL="0" marR="0" lvl="0" indent="0" algn="ctr" rtl="0">
              <a:lnSpc>
                <a:spcPct val="80000"/>
              </a:lnSpc>
              <a:spcBef>
                <a:spcPts val="0"/>
              </a:spcBef>
              <a:spcAft>
                <a:spcPts val="0"/>
              </a:spcAft>
              <a:buClr>
                <a:srgbClr val="000000"/>
              </a:buClr>
              <a:buSzPts val="4500"/>
              <a:buFont typeface="Arial"/>
              <a:buNone/>
            </a:pPr>
            <a:r>
              <a:rPr lang="en-US" sz="4500" b="0" i="0" u="none" strike="noStrike" cap="none">
                <a:solidFill>
                  <a:srgbClr val="000000"/>
                </a:solidFill>
                <a:latin typeface="Arial"/>
                <a:ea typeface="Arial"/>
                <a:cs typeface="Arial"/>
                <a:sym typeface="Arial"/>
              </a:rPr>
              <a:t>Module 7: Final Project Template</a:t>
            </a:r>
            <a:endParaRPr/>
          </a:p>
        </p:txBody>
      </p:sp>
      <p:sp>
        <p:nvSpPr>
          <p:cNvPr id="13" name="Google Shape;13;p13"/>
          <p:cNvSpPr txBox="1">
            <a:spLocks noGrp="1"/>
          </p:cNvSpPr>
          <p:nvPr>
            <p:ph type="title"/>
          </p:nvPr>
        </p:nvSpPr>
        <p:spPr>
          <a:xfrm>
            <a:off x="685800" y="1822694"/>
            <a:ext cx="7772400" cy="2387602"/>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4000"/>
              <a:buFont typeface="Arial"/>
              <a:buNone/>
              <a:defRPr sz="4000" b="1">
                <a:solidFill>
                  <a:srgbClr val="000000"/>
                </a:solidFill>
                <a:latin typeface="Arial"/>
                <a:ea typeface="Arial"/>
                <a:cs typeface="Arial"/>
                <a:sym typeface="Aria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4" name="Google Shape;14;p13"/>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spTree>
      <p:nvGrpSpPr>
        <p:cNvPr id="1" name="Shape 74"/>
        <p:cNvGrpSpPr/>
        <p:nvPr/>
      </p:nvGrpSpPr>
      <p:grpSpPr>
        <a:xfrm>
          <a:off x="0" y="0"/>
          <a:ext cx="0" cy="0"/>
          <a:chOff x="0" y="0"/>
          <a:chExt cx="0" cy="0"/>
        </a:xfrm>
      </p:grpSpPr>
      <p:sp>
        <p:nvSpPr>
          <p:cNvPr id="75" name="Google Shape;75;p22"/>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76" name="Google Shape;76;p22"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77" name="Google Shape;77;p22"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78" name="Google Shape;78;p22" descr="Picture 6"/>
          <p:cNvPicPr preferRelativeResize="0"/>
          <p:nvPr/>
        </p:nvPicPr>
        <p:blipFill rotWithShape="1">
          <a:blip r:embed="rId4">
            <a:alphaModFix/>
          </a:blip>
          <a:srcRect/>
          <a:stretch/>
        </p:blipFill>
        <p:spPr>
          <a:xfrm>
            <a:off x="2366940" y="1627907"/>
            <a:ext cx="4410118" cy="3602186"/>
          </a:xfrm>
          <a:prstGeom prst="rect">
            <a:avLst/>
          </a:prstGeom>
          <a:noFill/>
          <a:ln>
            <a:noFill/>
          </a:ln>
        </p:spPr>
      </p:pic>
      <p:sp>
        <p:nvSpPr>
          <p:cNvPr id="79" name="Google Shape;79;p22"/>
          <p:cNvSpPr/>
          <p:nvPr/>
        </p:nvSpPr>
        <p:spPr>
          <a:xfrm>
            <a:off x="0" y="0"/>
            <a:ext cx="9144000" cy="900545"/>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80" name="Google Shape;80;p22"/>
          <p:cNvSpPr txBox="1">
            <a:spLocks noGrp="1"/>
          </p:cNvSpPr>
          <p:nvPr>
            <p:ph type="sldNum" idx="12"/>
          </p:nvPr>
        </p:nvSpPr>
        <p:spPr>
          <a:xfrm>
            <a:off x="6290039" y="6221731"/>
            <a:ext cx="263162"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200"/>
              <a:buFont typeface="Georgia"/>
              <a:buNone/>
              <a:defRPr sz="1200"/>
            </a:lvl1pPr>
            <a:lvl2pPr marL="0" lvl="1" indent="0" algn="r">
              <a:lnSpc>
                <a:spcPct val="100000"/>
              </a:lnSpc>
              <a:spcBef>
                <a:spcPts val="0"/>
              </a:spcBef>
              <a:spcAft>
                <a:spcPts val="0"/>
              </a:spcAft>
              <a:buClr>
                <a:srgbClr val="000000"/>
              </a:buClr>
              <a:buSzPts val="1200"/>
              <a:buFont typeface="Georgia"/>
              <a:buNone/>
              <a:defRPr sz="1200"/>
            </a:lvl2pPr>
            <a:lvl3pPr marL="0" lvl="2" indent="0" algn="r">
              <a:lnSpc>
                <a:spcPct val="100000"/>
              </a:lnSpc>
              <a:spcBef>
                <a:spcPts val="0"/>
              </a:spcBef>
              <a:spcAft>
                <a:spcPts val="0"/>
              </a:spcAft>
              <a:buClr>
                <a:srgbClr val="000000"/>
              </a:buClr>
              <a:buSzPts val="1200"/>
              <a:buFont typeface="Georgia"/>
              <a:buNone/>
              <a:defRPr sz="1200"/>
            </a:lvl3pPr>
            <a:lvl4pPr marL="0" lvl="3" indent="0" algn="r">
              <a:lnSpc>
                <a:spcPct val="100000"/>
              </a:lnSpc>
              <a:spcBef>
                <a:spcPts val="0"/>
              </a:spcBef>
              <a:spcAft>
                <a:spcPts val="0"/>
              </a:spcAft>
              <a:buClr>
                <a:srgbClr val="000000"/>
              </a:buClr>
              <a:buSzPts val="1200"/>
              <a:buFont typeface="Georgia"/>
              <a:buNone/>
              <a:defRPr sz="1200"/>
            </a:lvl4pPr>
            <a:lvl5pPr marL="0" lvl="4" indent="0" algn="r">
              <a:lnSpc>
                <a:spcPct val="100000"/>
              </a:lnSpc>
              <a:spcBef>
                <a:spcPts val="0"/>
              </a:spcBef>
              <a:spcAft>
                <a:spcPts val="0"/>
              </a:spcAft>
              <a:buClr>
                <a:srgbClr val="000000"/>
              </a:buClr>
              <a:buSzPts val="1200"/>
              <a:buFont typeface="Georgia"/>
              <a:buNone/>
              <a:defRPr sz="1200"/>
            </a:lvl5pPr>
            <a:lvl6pPr marL="0" lvl="5" indent="0" algn="r">
              <a:lnSpc>
                <a:spcPct val="100000"/>
              </a:lnSpc>
              <a:spcBef>
                <a:spcPts val="0"/>
              </a:spcBef>
              <a:spcAft>
                <a:spcPts val="0"/>
              </a:spcAft>
              <a:buClr>
                <a:srgbClr val="000000"/>
              </a:buClr>
              <a:buSzPts val="1200"/>
              <a:buFont typeface="Georgia"/>
              <a:buNone/>
              <a:defRPr sz="1200"/>
            </a:lvl6pPr>
            <a:lvl7pPr marL="0" lvl="6" indent="0" algn="r">
              <a:lnSpc>
                <a:spcPct val="100000"/>
              </a:lnSpc>
              <a:spcBef>
                <a:spcPts val="0"/>
              </a:spcBef>
              <a:spcAft>
                <a:spcPts val="0"/>
              </a:spcAft>
              <a:buClr>
                <a:srgbClr val="000000"/>
              </a:buClr>
              <a:buSzPts val="1200"/>
              <a:buFont typeface="Georgia"/>
              <a:buNone/>
              <a:defRPr sz="1200"/>
            </a:lvl7pPr>
            <a:lvl8pPr marL="0" lvl="7" indent="0" algn="r">
              <a:lnSpc>
                <a:spcPct val="100000"/>
              </a:lnSpc>
              <a:spcBef>
                <a:spcPts val="0"/>
              </a:spcBef>
              <a:spcAft>
                <a:spcPts val="0"/>
              </a:spcAft>
              <a:buClr>
                <a:srgbClr val="000000"/>
              </a:buClr>
              <a:buSzPts val="1200"/>
              <a:buFont typeface="Georgia"/>
              <a:buNone/>
              <a:defRPr sz="1200"/>
            </a:lvl8pPr>
            <a:lvl9pPr marL="0" lvl="8" indent="0" algn="r">
              <a:lnSpc>
                <a:spcPct val="100000"/>
              </a:lnSpc>
              <a:spcBef>
                <a:spcPts val="0"/>
              </a:spcBef>
              <a:spcAft>
                <a:spcPts val="0"/>
              </a:spcAft>
              <a:buClr>
                <a:srgbClr val="000000"/>
              </a:buClr>
              <a:buSzPts val="1200"/>
              <a:buFont typeface="Georgia"/>
              <a:buNone/>
              <a:defRPr sz="1200"/>
            </a:lvl9pPr>
          </a:lstStyle>
          <a:p>
            <a:pPr marL="0" lvl="0" indent="0" algn="r" rtl="0">
              <a:spcBef>
                <a:spcPts val="0"/>
              </a:spcBef>
              <a:spcAft>
                <a:spcPts val="0"/>
              </a:spcAft>
              <a:buNone/>
            </a:pPr>
            <a:fld id="{00000000-1234-1234-1234-123412341234}" type="slidenum">
              <a:rPr lang="en-US"/>
              <a:t>‹#›</a:t>
            </a:fld>
            <a:endParaRPr b="0" i="0" u="none" strike="noStrike" cap="none">
              <a:solidFill>
                <a:srgbClr val="000000"/>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81"/>
        <p:cNvGrpSpPr/>
        <p:nvPr/>
      </p:nvGrpSpPr>
      <p:grpSpPr>
        <a:xfrm>
          <a:off x="0" y="0"/>
          <a:ext cx="0" cy="0"/>
          <a:chOff x="0" y="0"/>
          <a:chExt cx="0" cy="0"/>
        </a:xfrm>
      </p:grpSpPr>
      <p:pic>
        <p:nvPicPr>
          <p:cNvPr id="82" name="Google Shape;82;p23" descr="Picture 6"/>
          <p:cNvPicPr preferRelativeResize="0"/>
          <p:nvPr/>
        </p:nvPicPr>
        <p:blipFill rotWithShape="1">
          <a:blip r:embed="rId2">
            <a:alphaModFix/>
          </a:blip>
          <a:srcRect/>
          <a:stretch/>
        </p:blipFill>
        <p:spPr>
          <a:xfrm>
            <a:off x="534324" y="569519"/>
            <a:ext cx="4989253" cy="458389"/>
          </a:xfrm>
          <a:prstGeom prst="rect">
            <a:avLst/>
          </a:prstGeom>
          <a:noFill/>
          <a:ln>
            <a:noFill/>
          </a:ln>
        </p:spPr>
      </p:pic>
      <p:sp>
        <p:nvSpPr>
          <p:cNvPr id="83" name="Google Shape;83;p23"/>
          <p:cNvSpPr/>
          <p:nvPr/>
        </p:nvSpPr>
        <p:spPr>
          <a:xfrm>
            <a:off x="0" y="0"/>
            <a:ext cx="9144000" cy="437322"/>
          </a:xfrm>
          <a:prstGeom prst="rect">
            <a:avLst/>
          </a:prstGeom>
          <a:solidFill>
            <a:srgbClr val="0081C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23"/>
          <p:cNvSpPr txBox="1"/>
          <p:nvPr/>
        </p:nvSpPr>
        <p:spPr>
          <a:xfrm>
            <a:off x="2520493" y="1072"/>
            <a:ext cx="3875034" cy="333086"/>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Blockchain in Business: Beyond the Hype</a:t>
            </a:r>
            <a:endParaRPr/>
          </a:p>
        </p:txBody>
      </p:sp>
      <p:sp>
        <p:nvSpPr>
          <p:cNvPr id="85" name="Google Shape;85;p23"/>
          <p:cNvSpPr txBox="1">
            <a:spLocks noGrp="1"/>
          </p:cNvSpPr>
          <p:nvPr>
            <p:ph type="title"/>
          </p:nvPr>
        </p:nvSpPr>
        <p:spPr>
          <a:xfrm>
            <a:off x="1143000" y="1122362"/>
            <a:ext cx="6858000" cy="2387601"/>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Calibri"/>
              <a:buNone/>
              <a:defRPr sz="6000">
                <a:solidFill>
                  <a:srgbClr val="000000"/>
                </a:solidFill>
                <a:latin typeface="Calibri"/>
                <a:ea typeface="Calibri"/>
                <a:cs typeface="Calibri"/>
                <a:sym typeface="Calibri"/>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86" name="Google Shape;86;p23"/>
          <p:cNvSpPr txBox="1">
            <a:spLocks noGrp="1"/>
          </p:cNvSpPr>
          <p:nvPr>
            <p:ph type="body" idx="1"/>
          </p:nvPr>
        </p:nvSpPr>
        <p:spPr>
          <a:xfrm>
            <a:off x="1143000" y="3602037"/>
            <a:ext cx="6858000" cy="1655764"/>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1pPr>
            <a:lvl2pPr marL="914400" lvl="1"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2pPr>
            <a:lvl3pPr marL="1371600" lvl="2"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3pPr>
            <a:lvl4pPr marL="1828800" lvl="3"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4pPr>
            <a:lvl5pPr marL="2286000" lvl="4"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7" name="Google Shape;87;p23"/>
          <p:cNvSpPr txBox="1">
            <a:spLocks noGrp="1"/>
          </p:cNvSpPr>
          <p:nvPr>
            <p:ph type="sldNum" idx="12"/>
          </p:nvPr>
        </p:nvSpPr>
        <p:spPr>
          <a:xfrm>
            <a:off x="8256728" y="6414761"/>
            <a:ext cx="258623" cy="248303"/>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i="0" u="none" strike="noStrike"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7" name="Google Shape;17;p14"/>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8" name="Google Shape;18;p14"/>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9"/>
        <p:cNvGrpSpPr/>
        <p:nvPr/>
      </p:nvGrpSpPr>
      <p:grpSpPr>
        <a:xfrm>
          <a:off x="0" y="0"/>
          <a:ext cx="0" cy="0"/>
          <a:chOff x="0" y="0"/>
          <a:chExt cx="0" cy="0"/>
        </a:xfrm>
      </p:grpSpPr>
      <p:pic>
        <p:nvPicPr>
          <p:cNvPr id="20" name="Google Shape;20;p15"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1" name="Google Shape;21;p15"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22" name="Google Shape;22;p15"/>
          <p:cNvSpPr txBox="1">
            <a:spLocks noGrp="1"/>
          </p:cNvSpPr>
          <p:nvPr>
            <p:ph type="title"/>
          </p:nvPr>
        </p:nvSpPr>
        <p:spPr>
          <a:xfrm>
            <a:off x="623887" y="1709739"/>
            <a:ext cx="7886701" cy="2852737"/>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Georgia"/>
              <a:buNone/>
              <a:defRPr sz="60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23" name="Google Shape;23;p15"/>
          <p:cNvSpPr txBox="1">
            <a:spLocks noGrp="1"/>
          </p:cNvSpPr>
          <p:nvPr>
            <p:ph type="body" idx="1"/>
          </p:nvPr>
        </p:nvSpPr>
        <p:spPr>
          <a:xfrm>
            <a:off x="623887" y="4589464"/>
            <a:ext cx="7886701" cy="1500189"/>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2400"/>
              <a:buFont typeface="Georgia"/>
              <a:buNone/>
              <a:defRPr sz="2400"/>
            </a:lvl1pPr>
            <a:lvl2pPr marL="914400" lvl="1" indent="-228600" algn="l">
              <a:lnSpc>
                <a:spcPct val="90000"/>
              </a:lnSpc>
              <a:spcBef>
                <a:spcPts val="1000"/>
              </a:spcBef>
              <a:spcAft>
                <a:spcPts val="0"/>
              </a:spcAft>
              <a:buClr>
                <a:srgbClr val="000000"/>
              </a:buClr>
              <a:buSzPts val="2400"/>
              <a:buFont typeface="Georgia"/>
              <a:buNone/>
              <a:defRPr sz="2400"/>
            </a:lvl2pPr>
            <a:lvl3pPr marL="1371600" lvl="2" indent="-228600" algn="l">
              <a:lnSpc>
                <a:spcPct val="90000"/>
              </a:lnSpc>
              <a:spcBef>
                <a:spcPts val="1000"/>
              </a:spcBef>
              <a:spcAft>
                <a:spcPts val="0"/>
              </a:spcAft>
              <a:buClr>
                <a:srgbClr val="000000"/>
              </a:buClr>
              <a:buSzPts val="2400"/>
              <a:buFont typeface="Georgia"/>
              <a:buNone/>
              <a:defRPr sz="2400"/>
            </a:lvl3pPr>
            <a:lvl4pPr marL="1828800" lvl="3" indent="-228600" algn="l">
              <a:lnSpc>
                <a:spcPct val="90000"/>
              </a:lnSpc>
              <a:spcBef>
                <a:spcPts val="1000"/>
              </a:spcBef>
              <a:spcAft>
                <a:spcPts val="0"/>
              </a:spcAft>
              <a:buClr>
                <a:srgbClr val="000000"/>
              </a:buClr>
              <a:buSzPts val="2400"/>
              <a:buFont typeface="Georgia"/>
              <a:buNone/>
              <a:defRPr sz="2400"/>
            </a:lvl4pPr>
            <a:lvl5pPr marL="2286000" lvl="4" indent="-228600" algn="l">
              <a:lnSpc>
                <a:spcPct val="90000"/>
              </a:lnSpc>
              <a:spcBef>
                <a:spcPts val="1000"/>
              </a:spcBef>
              <a:spcAft>
                <a:spcPts val="0"/>
              </a:spcAft>
              <a:buClr>
                <a:srgbClr val="000000"/>
              </a:buClr>
              <a:buSzPts val="2400"/>
              <a:buFont typeface="Georgia"/>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4" name="Google Shape;24;p15" descr="Picture 6"/>
          <p:cNvPicPr preferRelativeResize="0"/>
          <p:nvPr/>
        </p:nvPicPr>
        <p:blipFill rotWithShape="1">
          <a:blip r:embed="rId3">
            <a:alphaModFix/>
          </a:blip>
          <a:srcRect l="76311" t="88219"/>
          <a:stretch/>
        </p:blipFill>
        <p:spPr>
          <a:xfrm>
            <a:off x="6613862" y="6052939"/>
            <a:ext cx="2166153" cy="606821"/>
          </a:xfrm>
          <a:prstGeom prst="rect">
            <a:avLst/>
          </a:prstGeom>
          <a:noFill/>
          <a:ln>
            <a:noFill/>
          </a:ln>
        </p:spPr>
      </p:pic>
      <p:sp>
        <p:nvSpPr>
          <p:cNvPr id="25" name="Google Shape;25;p15"/>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26"/>
        <p:cNvGrpSpPr/>
        <p:nvPr/>
      </p:nvGrpSpPr>
      <p:grpSpPr>
        <a:xfrm>
          <a:off x="0" y="0"/>
          <a:ext cx="0" cy="0"/>
          <a:chOff x="0" y="0"/>
          <a:chExt cx="0" cy="0"/>
        </a:xfrm>
      </p:grpSpPr>
      <p:sp>
        <p:nvSpPr>
          <p:cNvPr id="27" name="Google Shape;27;p16"/>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28" name="Google Shape;28;p16"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9" name="Google Shape;29;p16"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0" name="Google Shape;30;p16"/>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1" name="Google Shape;31;p16"/>
          <p:cNvSpPr txBox="1">
            <a:spLocks noGrp="1"/>
          </p:cNvSpPr>
          <p:nvPr>
            <p:ph type="body" idx="1"/>
          </p:nvPr>
        </p:nvSpPr>
        <p:spPr>
          <a:xfrm>
            <a:off x="628650" y="1825625"/>
            <a:ext cx="38862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32" name="Google Shape;32;p16"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3" name="Google Shape;33;p16"/>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p:cSld name="Comparison">
    <p:spTree>
      <p:nvGrpSpPr>
        <p:cNvPr id="1" name="Shape 34"/>
        <p:cNvGrpSpPr/>
        <p:nvPr/>
      </p:nvGrpSpPr>
      <p:grpSpPr>
        <a:xfrm>
          <a:off x="0" y="0"/>
          <a:ext cx="0" cy="0"/>
          <a:chOff x="0" y="0"/>
          <a:chExt cx="0" cy="0"/>
        </a:xfrm>
      </p:grpSpPr>
      <p:sp>
        <p:nvSpPr>
          <p:cNvPr id="35" name="Google Shape;35;p17"/>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36" name="Google Shape;36;p17"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37" name="Google Shape;37;p17"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8" name="Google Shape;38;p17"/>
          <p:cNvSpPr txBox="1">
            <a:spLocks noGrp="1"/>
          </p:cNvSpPr>
          <p:nvPr>
            <p:ph type="title"/>
          </p:nvPr>
        </p:nvSpPr>
        <p:spPr>
          <a:xfrm>
            <a:off x="629841" y="365125"/>
            <a:ext cx="7886701"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9" name="Google Shape;39;p17"/>
          <p:cNvSpPr txBox="1">
            <a:spLocks noGrp="1"/>
          </p:cNvSpPr>
          <p:nvPr>
            <p:ph type="body" idx="1"/>
          </p:nvPr>
        </p:nvSpPr>
        <p:spPr>
          <a:xfrm>
            <a:off x="629841" y="1681163"/>
            <a:ext cx="3868342" cy="823914"/>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Georgia"/>
              <a:buNone/>
              <a:defRPr sz="2400" b="1"/>
            </a:lvl1pPr>
            <a:lvl2pPr marL="914400" lvl="1" indent="-228600" algn="l">
              <a:lnSpc>
                <a:spcPct val="90000"/>
              </a:lnSpc>
              <a:spcBef>
                <a:spcPts val="1000"/>
              </a:spcBef>
              <a:spcAft>
                <a:spcPts val="0"/>
              </a:spcAft>
              <a:buClr>
                <a:srgbClr val="000000"/>
              </a:buClr>
              <a:buSzPts val="2400"/>
              <a:buFont typeface="Georgia"/>
              <a:buNone/>
              <a:defRPr sz="2400" b="1"/>
            </a:lvl2pPr>
            <a:lvl3pPr marL="1371600" lvl="2" indent="-228600" algn="l">
              <a:lnSpc>
                <a:spcPct val="90000"/>
              </a:lnSpc>
              <a:spcBef>
                <a:spcPts val="1000"/>
              </a:spcBef>
              <a:spcAft>
                <a:spcPts val="0"/>
              </a:spcAft>
              <a:buClr>
                <a:srgbClr val="000000"/>
              </a:buClr>
              <a:buSzPts val="2400"/>
              <a:buFont typeface="Georgia"/>
              <a:buNone/>
              <a:defRPr sz="2400" b="1"/>
            </a:lvl3pPr>
            <a:lvl4pPr marL="1828800" lvl="3" indent="-228600" algn="l">
              <a:lnSpc>
                <a:spcPct val="90000"/>
              </a:lnSpc>
              <a:spcBef>
                <a:spcPts val="1000"/>
              </a:spcBef>
              <a:spcAft>
                <a:spcPts val="0"/>
              </a:spcAft>
              <a:buClr>
                <a:srgbClr val="000000"/>
              </a:buClr>
              <a:buSzPts val="2400"/>
              <a:buFont typeface="Georgia"/>
              <a:buNone/>
              <a:defRPr sz="2400" b="1"/>
            </a:lvl4pPr>
            <a:lvl5pPr marL="2286000" lvl="4" indent="-228600" algn="l">
              <a:lnSpc>
                <a:spcPct val="90000"/>
              </a:lnSpc>
              <a:spcBef>
                <a:spcPts val="1000"/>
              </a:spcBef>
              <a:spcAft>
                <a:spcPts val="0"/>
              </a:spcAft>
              <a:buClr>
                <a:srgbClr val="000000"/>
              </a:buClr>
              <a:buSzPts val="2400"/>
              <a:buFont typeface="Georgia"/>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0" name="Google Shape;40;p17"/>
          <p:cNvSpPr txBox="1">
            <a:spLocks noGrp="1"/>
          </p:cNvSpPr>
          <p:nvPr>
            <p:ph type="body" idx="2"/>
          </p:nvPr>
        </p:nvSpPr>
        <p:spPr>
          <a:xfrm>
            <a:off x="4629150" y="1681163"/>
            <a:ext cx="3887393" cy="823914"/>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41" name="Google Shape;41;p17" descr="Picture 9"/>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2" name="Google Shape;42;p17"/>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43"/>
        <p:cNvGrpSpPr/>
        <p:nvPr/>
      </p:nvGrpSpPr>
      <p:grpSpPr>
        <a:xfrm>
          <a:off x="0" y="0"/>
          <a:ext cx="0" cy="0"/>
          <a:chOff x="0" y="0"/>
          <a:chExt cx="0" cy="0"/>
        </a:xfrm>
      </p:grpSpPr>
      <p:sp>
        <p:nvSpPr>
          <p:cNvPr id="44" name="Google Shape;44;p18"/>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45" name="Google Shape;45;p18"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46" name="Google Shape;46;p18"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7" name="Google Shape;47;p18"/>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pic>
        <p:nvPicPr>
          <p:cNvPr id="48" name="Google Shape;48;p18" descr="Picture 5"/>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9" name="Google Shape;49;p18"/>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50"/>
        <p:cNvGrpSpPr/>
        <p:nvPr/>
      </p:nvGrpSpPr>
      <p:grpSpPr>
        <a:xfrm>
          <a:off x="0" y="0"/>
          <a:ext cx="0" cy="0"/>
          <a:chOff x="0" y="0"/>
          <a:chExt cx="0" cy="0"/>
        </a:xfrm>
      </p:grpSpPr>
      <p:sp>
        <p:nvSpPr>
          <p:cNvPr id="51" name="Google Shape;51;p19"/>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2" name="Google Shape;52;p19"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3" name="Google Shape;53;p19"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54" name="Google Shape;54;p19" descr="Picture 4"/>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55" name="Google Shape;55;p19"/>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spTree>
      <p:nvGrpSpPr>
        <p:cNvPr id="1" name="Shape 56"/>
        <p:cNvGrpSpPr/>
        <p:nvPr/>
      </p:nvGrpSpPr>
      <p:grpSpPr>
        <a:xfrm>
          <a:off x="0" y="0"/>
          <a:ext cx="0" cy="0"/>
          <a:chOff x="0" y="0"/>
          <a:chExt cx="0" cy="0"/>
        </a:xfrm>
      </p:grpSpPr>
      <p:sp>
        <p:nvSpPr>
          <p:cNvPr id="57" name="Google Shape;57;p20"/>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8" name="Google Shape;58;p20"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9" name="Google Shape;59;p20"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0" name="Google Shape;60;p20"/>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61" name="Google Shape;61;p20"/>
          <p:cNvSpPr txBox="1">
            <a:spLocks noGrp="1"/>
          </p:cNvSpPr>
          <p:nvPr>
            <p:ph type="body" idx="1"/>
          </p:nvPr>
        </p:nvSpPr>
        <p:spPr>
          <a:xfrm>
            <a:off x="3887391" y="987425"/>
            <a:ext cx="4629152" cy="4873627"/>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2"/>
          </p:nvPr>
        </p:nvSpPr>
        <p:spPr>
          <a:xfrm>
            <a:off x="629839" y="2057400"/>
            <a:ext cx="2949182" cy="381158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63" name="Google Shape;63;p20"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4" name="Google Shape;64;p20"/>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65"/>
        <p:cNvGrpSpPr/>
        <p:nvPr/>
      </p:nvGrpSpPr>
      <p:grpSpPr>
        <a:xfrm>
          <a:off x="0" y="0"/>
          <a:ext cx="0" cy="0"/>
          <a:chOff x="0" y="0"/>
          <a:chExt cx="0" cy="0"/>
        </a:xfrm>
      </p:grpSpPr>
      <p:sp>
        <p:nvSpPr>
          <p:cNvPr id="66" name="Google Shape;66;p21"/>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67" name="Google Shape;67;p21"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68" name="Google Shape;68;p21"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9" name="Google Shape;69;p21"/>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70" name="Google Shape;70;p21"/>
          <p:cNvSpPr>
            <a:spLocks noGrp="1"/>
          </p:cNvSpPr>
          <p:nvPr>
            <p:ph type="pic" idx="2"/>
          </p:nvPr>
        </p:nvSpPr>
        <p:spPr>
          <a:xfrm>
            <a:off x="3887391" y="987425"/>
            <a:ext cx="4629152" cy="4873627"/>
          </a:xfrm>
          <a:prstGeom prst="rect">
            <a:avLst/>
          </a:prstGeom>
          <a:noFill/>
          <a:ln>
            <a:noFill/>
          </a:ln>
        </p:spPr>
      </p:sp>
      <p:sp>
        <p:nvSpPr>
          <p:cNvPr id="71" name="Google Shape;71;p21"/>
          <p:cNvSpPr txBox="1">
            <a:spLocks noGrp="1"/>
          </p:cNvSpPr>
          <p:nvPr>
            <p:ph type="body" idx="1"/>
          </p:nvPr>
        </p:nvSpPr>
        <p:spPr>
          <a:xfrm>
            <a:off x="629841" y="2057400"/>
            <a:ext cx="2949178"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Georgia"/>
              <a:buNone/>
              <a:defRPr sz="1600"/>
            </a:lvl1pPr>
            <a:lvl2pPr marL="914400" lvl="1" indent="-228600" algn="l">
              <a:lnSpc>
                <a:spcPct val="90000"/>
              </a:lnSpc>
              <a:spcBef>
                <a:spcPts val="1000"/>
              </a:spcBef>
              <a:spcAft>
                <a:spcPts val="0"/>
              </a:spcAft>
              <a:buClr>
                <a:srgbClr val="000000"/>
              </a:buClr>
              <a:buSzPts val="1600"/>
              <a:buFont typeface="Georgia"/>
              <a:buNone/>
              <a:defRPr sz="1600"/>
            </a:lvl2pPr>
            <a:lvl3pPr marL="1371600" lvl="2" indent="-228600" algn="l">
              <a:lnSpc>
                <a:spcPct val="90000"/>
              </a:lnSpc>
              <a:spcBef>
                <a:spcPts val="1000"/>
              </a:spcBef>
              <a:spcAft>
                <a:spcPts val="0"/>
              </a:spcAft>
              <a:buClr>
                <a:srgbClr val="000000"/>
              </a:buClr>
              <a:buSzPts val="1600"/>
              <a:buFont typeface="Georgia"/>
              <a:buNone/>
              <a:defRPr sz="1600"/>
            </a:lvl3pPr>
            <a:lvl4pPr marL="1828800" lvl="3" indent="-228600" algn="l">
              <a:lnSpc>
                <a:spcPct val="90000"/>
              </a:lnSpc>
              <a:spcBef>
                <a:spcPts val="1000"/>
              </a:spcBef>
              <a:spcAft>
                <a:spcPts val="0"/>
              </a:spcAft>
              <a:buClr>
                <a:srgbClr val="000000"/>
              </a:buClr>
              <a:buSzPts val="1600"/>
              <a:buFont typeface="Georgia"/>
              <a:buNone/>
              <a:defRPr sz="1600"/>
            </a:lvl4pPr>
            <a:lvl5pPr marL="2286000" lvl="4" indent="-228600" algn="l">
              <a:lnSpc>
                <a:spcPct val="90000"/>
              </a:lnSpc>
              <a:spcBef>
                <a:spcPts val="1000"/>
              </a:spcBef>
              <a:spcAft>
                <a:spcPts val="0"/>
              </a:spcAft>
              <a:buClr>
                <a:srgbClr val="000000"/>
              </a:buClr>
              <a:buSzPts val="1600"/>
              <a:buFont typeface="Georgia"/>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72" name="Google Shape;72;p21"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73" name="Google Shape;73;p21"/>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2"/>
          <p:cNvSpPr/>
          <p:nvPr/>
        </p:nvSpPr>
        <p:spPr>
          <a:xfrm>
            <a:off x="0" y="-2"/>
            <a:ext cx="9144000" cy="565612"/>
          </a:xfrm>
          <a:prstGeom prst="rect">
            <a:avLst/>
          </a:prstGeom>
          <a:solidFill>
            <a:schemeClr val="accent3"/>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7" name="Google Shape;7;p1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1pPr>
            <a:lvl2pPr marR="0" lvl="1"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2pPr>
            <a:lvl3pPr marR="0" lvl="2"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3pPr>
            <a:lvl4pPr marR="0" lvl="3"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4pPr>
            <a:lvl5pPr marR="0" lvl="4"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5pPr>
            <a:lvl6pPr marR="0" lvl="5"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6pPr>
            <a:lvl7pPr marR="0" lvl="6"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7pPr>
            <a:lvl8pPr marR="0" lvl="7"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8pPr>
            <a:lvl9pPr marR="0" lvl="8"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9pPr>
          </a:lstStyle>
          <a:p>
            <a:endParaRPr/>
          </a:p>
        </p:txBody>
      </p:sp>
      <p:sp>
        <p:nvSpPr>
          <p:cNvPr id="8" name="Google Shape;8;p12"/>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9pPr>
          </a:lstStyle>
          <a:p>
            <a:endParaRPr/>
          </a:p>
        </p:txBody>
      </p:sp>
      <p:sp>
        <p:nvSpPr>
          <p:cNvPr id="9" name="Google Shape;9;p12"/>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marR="0" lvl="0"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1pPr>
            <a:lvl2pPr marL="0" marR="0" lvl="1"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2pPr>
            <a:lvl3pPr marL="0" marR="0" lvl="2"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3pPr>
            <a:lvl4pPr marL="0" marR="0" lvl="3"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4pPr>
            <a:lvl5pPr marL="0" marR="0" lvl="4"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5pPr>
            <a:lvl6pPr marL="0" marR="0" lvl="5"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6pPr>
            <a:lvl7pPr marL="0" marR="0" lvl="6"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7pPr>
            <a:lvl8pPr marL="0" marR="0" lvl="7"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8pPr>
            <a:lvl9pPr marL="0" marR="0" lvl="8"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
          <p:cNvSpPr txBox="1"/>
          <p:nvPr/>
        </p:nvSpPr>
        <p:spPr>
          <a:xfrm>
            <a:off x="501472" y="5740549"/>
            <a:ext cx="7795260" cy="301107"/>
          </a:xfrm>
          <a:prstGeom prst="rect">
            <a:avLst/>
          </a:prstGeom>
          <a:noFill/>
          <a:ln>
            <a:noFill/>
          </a:ln>
        </p:spPr>
        <p:txBody>
          <a:bodyPr spcFirstLastPara="1" wrap="square" lIns="45700" tIns="45700" rIns="45700" bIns="45700" anchor="t" anchorCtr="0">
            <a:spAutoFit/>
          </a:bodyPr>
          <a:lstStyle/>
          <a:p>
            <a:pPr marL="0" marR="0" lvl="0" indent="0" algn="l" rtl="0">
              <a:lnSpc>
                <a:spcPct val="90000"/>
              </a:lnSpc>
              <a:spcBef>
                <a:spcPts val="0"/>
              </a:spcBef>
              <a:spcAft>
                <a:spcPts val="0"/>
              </a:spcAft>
              <a:buClr>
                <a:srgbClr val="000000"/>
              </a:buClr>
              <a:buSzPts val="1500"/>
              <a:buFont typeface="Arial"/>
              <a:buNone/>
            </a:pPr>
            <a:r>
              <a:rPr lang="en-US" sz="1500" b="0" i="0" u="none" strike="noStrike" cap="none" dirty="0">
                <a:solidFill>
                  <a:srgbClr val="000000"/>
                </a:solidFill>
                <a:latin typeface="Arial"/>
                <a:ea typeface="Arial"/>
                <a:cs typeface="Arial"/>
                <a:sym typeface="Arial"/>
              </a:rPr>
              <a:t>Author: </a:t>
            </a:r>
            <a:r>
              <a:rPr lang="en-US" sz="1500" b="0" i="0" u="none" strike="noStrike" cap="none" dirty="0" err="1">
                <a:solidFill>
                  <a:srgbClr val="000000"/>
                </a:solidFill>
                <a:latin typeface="Arial"/>
                <a:ea typeface="Arial"/>
                <a:cs typeface="Arial"/>
                <a:sym typeface="Arial"/>
              </a:rPr>
              <a:t>Sohaib</a:t>
            </a:r>
            <a:r>
              <a:rPr lang="en-US" sz="1500" b="0" i="0" u="none" strike="noStrike" cap="none" dirty="0">
                <a:solidFill>
                  <a:srgbClr val="000000"/>
                </a:solidFill>
                <a:latin typeface="Arial"/>
                <a:ea typeface="Arial"/>
                <a:cs typeface="Arial"/>
                <a:sym typeface="Arial"/>
              </a:rPr>
              <a:t> Mian</a:t>
            </a:r>
            <a:endParaRPr dirty="0"/>
          </a:p>
        </p:txBody>
      </p:sp>
      <p:sp>
        <p:nvSpPr>
          <p:cNvPr id="3" name="Title 2">
            <a:extLst>
              <a:ext uri="{FF2B5EF4-FFF2-40B4-BE49-F238E27FC236}">
                <a16:creationId xmlns:a16="http://schemas.microsoft.com/office/drawing/2014/main" id="{9E25985D-77F0-43BD-937C-CA99BBF8F6E2}"/>
              </a:ext>
            </a:extLst>
          </p:cNvPr>
          <p:cNvSpPr>
            <a:spLocks noGrp="1"/>
          </p:cNvSpPr>
          <p:nvPr>
            <p:ph type="title"/>
          </p:nvPr>
        </p:nvSpPr>
        <p:spPr>
          <a:xfrm>
            <a:off x="685800" y="1822694"/>
            <a:ext cx="7772400" cy="2909104"/>
          </a:xfrm>
        </p:spPr>
        <p:txBody>
          <a:bodyPr>
            <a:normAutofit/>
          </a:bodyPr>
          <a:lstStyle/>
          <a:p>
            <a:br>
              <a:rPr lang="en-US" b="1" i="0" dirty="0">
                <a:solidFill>
                  <a:srgbClr val="000000"/>
                </a:solidFill>
                <a:effectLst/>
                <a:latin typeface="Helvetica Neue"/>
              </a:rPr>
            </a:br>
            <a:br>
              <a:rPr lang="en-US" b="1" i="0" dirty="0">
                <a:solidFill>
                  <a:srgbClr val="000000"/>
                </a:solidFill>
                <a:effectLst/>
                <a:latin typeface="Helvetica Neue"/>
              </a:rPr>
            </a:br>
            <a:r>
              <a:rPr lang="en-US" b="1" i="0" dirty="0">
                <a:solidFill>
                  <a:srgbClr val="000000"/>
                </a:solidFill>
                <a:effectLst/>
                <a:latin typeface="Helvetica Neue"/>
              </a:rPr>
              <a:t>Predicting House Prices with Linear Regression</a:t>
            </a:r>
            <a:br>
              <a:rPr lang="en-US" b="1" i="0" dirty="0">
                <a:solidFill>
                  <a:srgbClr val="000000"/>
                </a:solidFill>
                <a:effectLst/>
                <a:latin typeface="Helvetica Neue"/>
              </a:rPr>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Verification</a:t>
            </a:r>
            <a:endParaRPr/>
          </a:p>
        </p:txBody>
      </p:sp>
      <p:sp>
        <p:nvSpPr>
          <p:cNvPr id="153" name="Google Shape;153;p9"/>
          <p:cNvSpPr txBox="1">
            <a:spLocks noGrp="1"/>
          </p:cNvSpPr>
          <p:nvPr>
            <p:ph type="sldNum" idx="4294967295"/>
          </p:nvPr>
        </p:nvSpPr>
        <p:spPr>
          <a:xfrm>
            <a:off x="4455246" y="6356351"/>
            <a:ext cx="23350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10</a:t>
            </a:fld>
            <a:endParaRPr/>
          </a:p>
        </p:txBody>
      </p:sp>
      <p:sp>
        <p:nvSpPr>
          <p:cNvPr id="154" name="Google Shape;154;p9"/>
          <p:cNvSpPr txBox="1">
            <a:spLocks noGrp="1"/>
          </p:cNvSpPr>
          <p:nvPr>
            <p:ph type="body" idx="1"/>
          </p:nvPr>
        </p:nvSpPr>
        <p:spPr>
          <a:xfrm>
            <a:off x="487387" y="1899071"/>
            <a:ext cx="7931316" cy="4457280"/>
          </a:xfrm>
          <a:prstGeom prst="rect">
            <a:avLst/>
          </a:prstGeom>
          <a:noFill/>
          <a:ln>
            <a:noFill/>
          </a:ln>
        </p:spPr>
        <p:txBody>
          <a:bodyPr spcFirstLastPara="1" wrap="square" lIns="45700" tIns="45700" rIns="45700" bIns="45700" anchor="t" anchorCtr="0">
            <a:normAutofit fontScale="92500" lnSpcReduction="10000"/>
          </a:bodyPr>
          <a:lstStyle/>
          <a:p>
            <a:pPr indent="-457200">
              <a:lnSpc>
                <a:spcPct val="110000"/>
              </a:lnSpc>
              <a:spcBef>
                <a:spcPts val="0"/>
              </a:spcBef>
            </a:pPr>
            <a:r>
              <a:rPr lang="en-US" dirty="0"/>
              <a:t>The model_6 performs better than the model_3, the one with more features.</a:t>
            </a:r>
          </a:p>
          <a:p>
            <a:pPr indent="-457200">
              <a:lnSpc>
                <a:spcPct val="110000"/>
              </a:lnSpc>
              <a:spcBef>
                <a:spcPts val="0"/>
              </a:spcBef>
            </a:pPr>
            <a:endParaRPr lang="en-US" dirty="0"/>
          </a:p>
          <a:p>
            <a:pPr indent="-457200">
              <a:lnSpc>
                <a:spcPct val="110000"/>
              </a:lnSpc>
              <a:spcBef>
                <a:spcPts val="0"/>
              </a:spcBef>
            </a:pPr>
            <a:r>
              <a:rPr lang="en-US" dirty="0"/>
              <a:t>This result is like the results found on the training set. </a:t>
            </a:r>
          </a:p>
          <a:p>
            <a:pPr marL="0" indent="0">
              <a:lnSpc>
                <a:spcPct val="110000"/>
              </a:lnSpc>
              <a:spcBef>
                <a:spcPts val="0"/>
              </a:spcBef>
              <a:buNone/>
            </a:pPr>
            <a:endParaRPr lang="en-US" dirty="0"/>
          </a:p>
          <a:p>
            <a:pPr indent="-457200">
              <a:lnSpc>
                <a:spcPct val="110000"/>
              </a:lnSpc>
              <a:spcBef>
                <a:spcPts val="0"/>
              </a:spcBef>
            </a:pPr>
            <a:r>
              <a:rPr lang="en-US" dirty="0"/>
              <a:t>Training data comes from similar distribution as the testing data. </a:t>
            </a:r>
          </a:p>
          <a:p>
            <a:pPr indent="-457200">
              <a:lnSpc>
                <a:spcPct val="110000"/>
              </a:lnSpc>
              <a:spcBef>
                <a:spcPts val="0"/>
              </a:spcBef>
            </a:pPr>
            <a:endParaRPr lang="en-US" dirty="0"/>
          </a:p>
          <a:p>
            <a:pPr indent="-457200">
              <a:lnSpc>
                <a:spcPct val="110000"/>
              </a:lnSpc>
              <a:spcBef>
                <a:spcPts val="0"/>
              </a:spcBef>
            </a:pPr>
            <a:r>
              <a:rPr lang="en-US" dirty="0"/>
              <a:t>The better the model fits on training data the better it performs on testing data.</a:t>
            </a:r>
          </a:p>
        </p:txBody>
      </p:sp>
      <p:graphicFrame>
        <p:nvGraphicFramePr>
          <p:cNvPr id="4" name="Table 4">
            <a:extLst>
              <a:ext uri="{FF2B5EF4-FFF2-40B4-BE49-F238E27FC236}">
                <a16:creationId xmlns:a16="http://schemas.microsoft.com/office/drawing/2014/main" id="{A77F7E18-EF7D-4334-A624-6901B69EFF95}"/>
              </a:ext>
            </a:extLst>
          </p:cNvPr>
          <p:cNvGraphicFramePr>
            <a:graphicFrameLocks noGrp="1"/>
          </p:cNvGraphicFramePr>
          <p:nvPr>
            <p:extLst>
              <p:ext uri="{D42A27DB-BD31-4B8C-83A1-F6EECF244321}">
                <p14:modId xmlns:p14="http://schemas.microsoft.com/office/powerpoint/2010/main" val="3674911534"/>
              </p:ext>
            </p:extLst>
          </p:nvPr>
        </p:nvGraphicFramePr>
        <p:xfrm>
          <a:off x="629430" y="669010"/>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857435208"/>
                    </a:ext>
                  </a:extLst>
                </a:gridCol>
                <a:gridCol w="2032000">
                  <a:extLst>
                    <a:ext uri="{9D8B030D-6E8A-4147-A177-3AD203B41FA5}">
                      <a16:colId xmlns:a16="http://schemas.microsoft.com/office/drawing/2014/main" val="1526680124"/>
                    </a:ext>
                  </a:extLst>
                </a:gridCol>
                <a:gridCol w="2032000">
                  <a:extLst>
                    <a:ext uri="{9D8B030D-6E8A-4147-A177-3AD203B41FA5}">
                      <a16:colId xmlns:a16="http://schemas.microsoft.com/office/drawing/2014/main" val="2922081905"/>
                    </a:ext>
                  </a:extLst>
                </a:gridCol>
              </a:tblGrid>
              <a:tr h="370840">
                <a:tc>
                  <a:txBody>
                    <a:bodyPr/>
                    <a:lstStyle/>
                    <a:p>
                      <a:r>
                        <a:rPr lang="en-US" dirty="0"/>
                        <a:t>Model</a:t>
                      </a:r>
                    </a:p>
                  </a:txBody>
                  <a:tcPr/>
                </a:tc>
                <a:tc>
                  <a:txBody>
                    <a:bodyPr/>
                    <a:lstStyle/>
                    <a:p>
                      <a:r>
                        <a:rPr lang="en-US" dirty="0"/>
                        <a:t>Number of Features</a:t>
                      </a:r>
                    </a:p>
                  </a:txBody>
                  <a:tcPr/>
                </a:tc>
                <a:tc>
                  <a:txBody>
                    <a:bodyPr/>
                    <a:lstStyle/>
                    <a:p>
                      <a:r>
                        <a:rPr lang="en-US" dirty="0"/>
                        <a:t>Performance</a:t>
                      </a:r>
                    </a:p>
                  </a:txBody>
                  <a:tcPr/>
                </a:tc>
                <a:extLst>
                  <a:ext uri="{0D108BD9-81ED-4DB2-BD59-A6C34878D82A}">
                    <a16:rowId xmlns:a16="http://schemas.microsoft.com/office/drawing/2014/main" val="402446237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Model_6</a:t>
                      </a:r>
                    </a:p>
                  </a:txBody>
                  <a:tcPr/>
                </a:tc>
                <a:tc>
                  <a:txBody>
                    <a:bodyPr/>
                    <a:lstStyle/>
                    <a:p>
                      <a:r>
                        <a:rPr lang="en-US" dirty="0"/>
                        <a:t>All</a:t>
                      </a:r>
                    </a:p>
                  </a:txBody>
                  <a:tcPr/>
                </a:tc>
                <a:tc>
                  <a:txBody>
                    <a:bodyPr/>
                    <a:lstStyle/>
                    <a:p>
                      <a:r>
                        <a:rPr lang="en-US" dirty="0"/>
                        <a:t>79</a:t>
                      </a:r>
                    </a:p>
                  </a:txBody>
                  <a:tcPr/>
                </a:tc>
                <a:extLst>
                  <a:ext uri="{0D108BD9-81ED-4DB2-BD59-A6C34878D82A}">
                    <a16:rowId xmlns:a16="http://schemas.microsoft.com/office/drawing/2014/main" val="329284968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Model_3</a:t>
                      </a:r>
                    </a:p>
                  </a:txBody>
                  <a:tcPr/>
                </a:tc>
                <a:tc>
                  <a:txBody>
                    <a:bodyPr/>
                    <a:lstStyle/>
                    <a:p>
                      <a:r>
                        <a:rPr lang="en-US" dirty="0"/>
                        <a:t>20</a:t>
                      </a:r>
                    </a:p>
                  </a:txBody>
                  <a:tcPr/>
                </a:tc>
                <a:tc>
                  <a:txBody>
                    <a:bodyPr/>
                    <a:lstStyle/>
                    <a:p>
                      <a:r>
                        <a:rPr lang="en-US" dirty="0"/>
                        <a:t>74</a:t>
                      </a:r>
                    </a:p>
                  </a:txBody>
                  <a:tcPr/>
                </a:tc>
                <a:extLst>
                  <a:ext uri="{0D108BD9-81ED-4DB2-BD59-A6C34878D82A}">
                    <a16:rowId xmlns:a16="http://schemas.microsoft.com/office/drawing/2014/main" val="339039673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Conclusion</a:t>
            </a:r>
            <a:endParaRPr/>
          </a:p>
        </p:txBody>
      </p:sp>
      <p:sp>
        <p:nvSpPr>
          <p:cNvPr id="161" name="Google Shape;161;p10"/>
          <p:cNvSpPr txBox="1">
            <a:spLocks noGrp="1"/>
          </p:cNvSpPr>
          <p:nvPr>
            <p:ph type="sldNum" idx="4294967295"/>
          </p:nvPr>
        </p:nvSpPr>
        <p:spPr>
          <a:xfrm>
            <a:off x="4400663" y="6356351"/>
            <a:ext cx="34267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11</a:t>
            </a:fld>
            <a:endParaRPr/>
          </a:p>
        </p:txBody>
      </p:sp>
      <p:sp>
        <p:nvSpPr>
          <p:cNvPr id="162" name="Google Shape;162;p10"/>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fontScale="70000" lnSpcReduction="20000"/>
          </a:bodyPr>
          <a:lstStyle/>
          <a:p>
            <a:pPr marL="0" lvl="0" indent="0" algn="l" rtl="0">
              <a:lnSpc>
                <a:spcPct val="110000"/>
              </a:lnSpc>
              <a:spcBef>
                <a:spcPts val="0"/>
              </a:spcBef>
              <a:spcAft>
                <a:spcPts val="0"/>
              </a:spcAft>
              <a:buClr>
                <a:srgbClr val="000000"/>
              </a:buClr>
              <a:buSzPts val="1800"/>
              <a:buNone/>
            </a:pPr>
            <a:r>
              <a:rPr lang="en-US" dirty="0"/>
              <a:t>-Linear Regression gives a descent benchmark model. </a:t>
            </a:r>
          </a:p>
          <a:p>
            <a:pPr marL="0" lvl="0" indent="0" algn="l" rtl="0">
              <a:lnSpc>
                <a:spcPct val="110000"/>
              </a:lnSpc>
              <a:spcBef>
                <a:spcPts val="0"/>
              </a:spcBef>
              <a:spcAft>
                <a:spcPts val="0"/>
              </a:spcAft>
              <a:buClr>
                <a:srgbClr val="000000"/>
              </a:buClr>
              <a:buSzPts val="1800"/>
              <a:buNone/>
            </a:pPr>
            <a:endParaRPr lang="en-US" dirty="0"/>
          </a:p>
          <a:p>
            <a:pPr marL="0" lvl="0" indent="0" algn="l" rtl="0">
              <a:lnSpc>
                <a:spcPct val="110000"/>
              </a:lnSpc>
              <a:spcBef>
                <a:spcPts val="0"/>
              </a:spcBef>
              <a:spcAft>
                <a:spcPts val="0"/>
              </a:spcAft>
              <a:buClr>
                <a:srgbClr val="000000"/>
              </a:buClr>
              <a:buSzPts val="1800"/>
              <a:buNone/>
            </a:pPr>
            <a:r>
              <a:rPr lang="en-US" dirty="0"/>
              <a:t>-There are number of ways in which this model can be improved:</a:t>
            </a:r>
          </a:p>
          <a:p>
            <a:pPr lvl="1" indent="-457200">
              <a:lnSpc>
                <a:spcPct val="110000"/>
              </a:lnSpc>
              <a:spcBef>
                <a:spcPts val="0"/>
              </a:spcBef>
            </a:pPr>
            <a:endParaRPr lang="en-US" dirty="0"/>
          </a:p>
          <a:p>
            <a:pPr lvl="1" indent="-457200">
              <a:lnSpc>
                <a:spcPct val="110000"/>
              </a:lnSpc>
              <a:spcBef>
                <a:spcPts val="0"/>
              </a:spcBef>
            </a:pPr>
            <a:r>
              <a:rPr lang="en-US" dirty="0"/>
              <a:t>More training data can gathered</a:t>
            </a:r>
          </a:p>
          <a:p>
            <a:pPr lvl="1" indent="-457200">
              <a:lnSpc>
                <a:spcPct val="110000"/>
              </a:lnSpc>
              <a:spcBef>
                <a:spcPts val="0"/>
              </a:spcBef>
            </a:pPr>
            <a:r>
              <a:rPr lang="en-US" dirty="0"/>
              <a:t>Categorical variables can be tested by one hot encoding them</a:t>
            </a:r>
          </a:p>
          <a:p>
            <a:pPr lvl="1" indent="-457200">
              <a:lnSpc>
                <a:spcPct val="110000"/>
              </a:lnSpc>
              <a:spcBef>
                <a:spcPts val="0"/>
              </a:spcBef>
            </a:pPr>
            <a:r>
              <a:rPr lang="en-US" dirty="0"/>
              <a:t>Hyperparameters such as the learning rate can be tuned</a:t>
            </a:r>
          </a:p>
          <a:p>
            <a:pPr lvl="1" indent="-457200">
              <a:lnSpc>
                <a:spcPct val="110000"/>
              </a:lnSpc>
              <a:spcBef>
                <a:spcPts val="0"/>
              </a:spcBef>
            </a:pPr>
            <a:r>
              <a:rPr lang="en-US" dirty="0"/>
              <a:t>Other models such as SGD regressor can be used</a:t>
            </a:r>
          </a:p>
          <a:p>
            <a:pPr lvl="1" indent="-457200">
              <a:lnSpc>
                <a:spcPct val="110000"/>
              </a:lnSpc>
              <a:spcBef>
                <a:spcPts val="0"/>
              </a:spcBef>
            </a:pPr>
            <a:r>
              <a:rPr lang="en-US" dirty="0"/>
              <a:t>Feature selection technique like PCA can be used</a:t>
            </a:r>
          </a:p>
          <a:p>
            <a:pPr marL="0" lvl="0" indent="0" algn="l" rtl="0">
              <a:lnSpc>
                <a:spcPct val="110000"/>
              </a:lnSpc>
              <a:spcBef>
                <a:spcPts val="0"/>
              </a:spcBef>
              <a:spcAft>
                <a:spcPts val="0"/>
              </a:spcAft>
              <a:buClr>
                <a:srgbClr val="000000"/>
              </a:buClr>
              <a:buSzPts val="1800"/>
              <a:buNone/>
            </a:pPr>
            <a:endParaRPr lang="en-US" dirty="0"/>
          </a:p>
          <a:p>
            <a:pPr marL="0" lvl="0" indent="0" algn="l" rtl="0">
              <a:lnSpc>
                <a:spcPct val="110000"/>
              </a:lnSpc>
              <a:spcBef>
                <a:spcPts val="0"/>
              </a:spcBef>
              <a:spcAft>
                <a:spcPts val="0"/>
              </a:spcAft>
              <a:buClr>
                <a:srgbClr val="000000"/>
              </a:buClr>
              <a:buSzPts val="1800"/>
              <a:buNone/>
            </a:pPr>
            <a:r>
              <a:rPr lang="en-US" dirty="0"/>
              <a:t>- Project demonstrates a scientific approach to performing exploratory analysis, visualizing insights, cleaning/preparing data, and building a predictive model.</a:t>
            </a:r>
            <a:endParaRPr dirty="0"/>
          </a:p>
        </p:txBody>
      </p:sp>
      <p:sp>
        <p:nvSpPr>
          <p:cNvPr id="163" name="Google Shape;163;p10"/>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References</a:t>
            </a:r>
            <a:endParaRPr/>
          </a:p>
        </p:txBody>
      </p:sp>
      <p:sp>
        <p:nvSpPr>
          <p:cNvPr id="169" name="Google Shape;169;p11"/>
          <p:cNvSpPr txBox="1">
            <a:spLocks noGrp="1"/>
          </p:cNvSpPr>
          <p:nvPr>
            <p:ph type="sldNum" idx="4294967295"/>
          </p:nvPr>
        </p:nvSpPr>
        <p:spPr>
          <a:xfrm>
            <a:off x="4421704" y="6356351"/>
            <a:ext cx="300592"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12</a:t>
            </a:fld>
            <a:endParaRPr/>
          </a:p>
        </p:txBody>
      </p:sp>
      <p:sp>
        <p:nvSpPr>
          <p:cNvPr id="170" name="Google Shape;170;p11"/>
          <p:cNvSpPr txBox="1">
            <a:spLocks noGrp="1"/>
          </p:cNvSpPr>
          <p:nvPr>
            <p:ph type="body" idx="1"/>
          </p:nvPr>
        </p:nvSpPr>
        <p:spPr>
          <a:xfrm>
            <a:off x="667252" y="1370286"/>
            <a:ext cx="7931316" cy="2207415"/>
          </a:xfrm>
          <a:prstGeom prst="rect">
            <a:avLst/>
          </a:prstGeom>
          <a:noFill/>
          <a:ln>
            <a:noFill/>
          </a:ln>
        </p:spPr>
        <p:txBody>
          <a:bodyPr spcFirstLastPara="1" wrap="square" lIns="45700" tIns="45700" rIns="45700" bIns="45700" anchor="t" anchorCtr="0">
            <a:normAutofit/>
          </a:bodyPr>
          <a:lstStyle/>
          <a:p>
            <a:pPr marL="0" lvl="0" indent="0" algn="l" rtl="0">
              <a:lnSpc>
                <a:spcPct val="99000"/>
              </a:lnSpc>
              <a:spcBef>
                <a:spcPts val="0"/>
              </a:spcBef>
              <a:spcAft>
                <a:spcPts val="0"/>
              </a:spcAft>
              <a:buClr>
                <a:srgbClr val="000000"/>
              </a:buClr>
              <a:buSzPts val="1800"/>
              <a:buNone/>
            </a:pPr>
            <a:r>
              <a:rPr lang="en-US" sz="1800" b="1" dirty="0">
                <a:latin typeface="Arial"/>
                <a:ea typeface="Arial"/>
                <a:cs typeface="Arial"/>
                <a:sym typeface="Arial"/>
              </a:rPr>
              <a:t>Use this as a sample for articles:</a:t>
            </a:r>
            <a:endParaRPr dirty="0"/>
          </a:p>
          <a:p>
            <a:pPr marL="0" lvl="0" indent="0" algn="l" rtl="0">
              <a:lnSpc>
                <a:spcPct val="99000"/>
              </a:lnSpc>
              <a:spcBef>
                <a:spcPts val="1200"/>
              </a:spcBef>
              <a:spcAft>
                <a:spcPts val="0"/>
              </a:spcAft>
              <a:buClr>
                <a:srgbClr val="000000"/>
              </a:buClr>
              <a:buSzPts val="1800"/>
              <a:buNone/>
            </a:pPr>
            <a:r>
              <a:rPr lang="en-US" sz="1800" dirty="0" err="1">
                <a:latin typeface="Arial"/>
                <a:ea typeface="Arial"/>
                <a:cs typeface="Arial"/>
                <a:sym typeface="Arial"/>
              </a:rPr>
              <a:t>Burkov</a:t>
            </a:r>
            <a:r>
              <a:rPr lang="en-US" sz="1800" dirty="0">
                <a:latin typeface="Arial"/>
                <a:ea typeface="Arial"/>
                <a:cs typeface="Arial"/>
                <a:sym typeface="Arial"/>
              </a:rPr>
              <a:t>, A (2019). The Hundred Page Machine Learning Book, pp.84-85</a:t>
            </a:r>
            <a:endParaRPr dirty="0"/>
          </a:p>
        </p:txBody>
      </p:sp>
      <p:sp>
        <p:nvSpPr>
          <p:cNvPr id="171" name="Google Shape;171;p11"/>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Introduction</a:t>
            </a:r>
            <a:endParaRPr/>
          </a:p>
        </p:txBody>
      </p:sp>
      <p:sp>
        <p:nvSpPr>
          <p:cNvPr id="99" name="Google Shape;99;p2"/>
          <p:cNvSpPr txBox="1">
            <a:spLocks noGrp="1"/>
          </p:cNvSpPr>
          <p:nvPr>
            <p:ph type="sldNum" idx="4294967295"/>
          </p:nvPr>
        </p:nvSpPr>
        <p:spPr>
          <a:xfrm>
            <a:off x="4456083" y="6356351"/>
            <a:ext cx="231833"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a:t>
            </a:fld>
            <a:endParaRPr/>
          </a:p>
        </p:txBody>
      </p:sp>
      <p:sp>
        <p:nvSpPr>
          <p:cNvPr id="100" name="Google Shape;100;p2"/>
          <p:cNvSpPr txBox="1">
            <a:spLocks noGrp="1"/>
          </p:cNvSpPr>
          <p:nvPr>
            <p:ph type="body" idx="1"/>
          </p:nvPr>
        </p:nvSpPr>
        <p:spPr>
          <a:xfrm>
            <a:off x="487387" y="1068445"/>
            <a:ext cx="7931316" cy="4409077"/>
          </a:xfrm>
          <a:prstGeom prst="rect">
            <a:avLst/>
          </a:prstGeom>
          <a:noFill/>
          <a:ln>
            <a:noFill/>
          </a:ln>
        </p:spPr>
        <p:txBody>
          <a:bodyPr spcFirstLastPara="1" wrap="square" lIns="45700" tIns="45700" rIns="45700" bIns="45700" anchor="t" anchorCtr="0">
            <a:normAutofit fontScale="47500" lnSpcReduction="20000"/>
          </a:bodyPr>
          <a:lstStyle/>
          <a:p>
            <a:pPr marL="0" lvl="0" indent="0" algn="l" rtl="0">
              <a:lnSpc>
                <a:spcPct val="110000"/>
              </a:lnSpc>
              <a:spcBef>
                <a:spcPts val="0"/>
              </a:spcBef>
              <a:spcAft>
                <a:spcPts val="0"/>
              </a:spcAft>
              <a:buClr>
                <a:srgbClr val="000000"/>
              </a:buClr>
              <a:buSzPts val="1800"/>
              <a:buNone/>
            </a:pPr>
            <a:r>
              <a:rPr lang="en-US" dirty="0"/>
              <a:t>- Linear Regression depending on the input data is an effective way to make a predictive model.</a:t>
            </a:r>
          </a:p>
          <a:p>
            <a:pPr marL="0" lvl="0" indent="0" algn="l" rtl="0">
              <a:lnSpc>
                <a:spcPct val="110000"/>
              </a:lnSpc>
              <a:spcBef>
                <a:spcPts val="0"/>
              </a:spcBef>
              <a:spcAft>
                <a:spcPts val="0"/>
              </a:spcAft>
              <a:buClr>
                <a:srgbClr val="000000"/>
              </a:buClr>
              <a:buSzPts val="1800"/>
              <a:buNone/>
            </a:pPr>
            <a:endParaRPr lang="en-US" dirty="0"/>
          </a:p>
          <a:p>
            <a:pPr marL="0" lvl="0" indent="0" algn="l" rtl="0">
              <a:lnSpc>
                <a:spcPct val="110000"/>
              </a:lnSpc>
              <a:spcBef>
                <a:spcPts val="0"/>
              </a:spcBef>
              <a:spcAft>
                <a:spcPts val="0"/>
              </a:spcAft>
              <a:buClr>
                <a:srgbClr val="000000"/>
              </a:buClr>
              <a:buSzPts val="1800"/>
              <a:buNone/>
            </a:pPr>
            <a:r>
              <a:rPr lang="en-US" dirty="0"/>
              <a:t>- In this project:</a:t>
            </a:r>
          </a:p>
          <a:p>
            <a:pPr marL="0" lvl="0" indent="0" algn="l" rtl="0">
              <a:lnSpc>
                <a:spcPct val="110000"/>
              </a:lnSpc>
              <a:spcBef>
                <a:spcPts val="0"/>
              </a:spcBef>
              <a:spcAft>
                <a:spcPts val="0"/>
              </a:spcAft>
              <a:buClr>
                <a:srgbClr val="000000"/>
              </a:buClr>
              <a:buSzPts val="1800"/>
              <a:buNone/>
            </a:pPr>
            <a:endParaRPr lang="en-US" dirty="0"/>
          </a:p>
          <a:p>
            <a:pPr indent="-457200">
              <a:lnSpc>
                <a:spcPct val="110000"/>
              </a:lnSpc>
              <a:spcBef>
                <a:spcPts val="0"/>
              </a:spcBef>
            </a:pPr>
            <a:r>
              <a:rPr lang="en-US" dirty="0"/>
              <a:t>python modules are used to perform exploratory data analysis, data visualization, and data cleaning/preparation. </a:t>
            </a:r>
          </a:p>
          <a:p>
            <a:pPr indent="-457200">
              <a:lnSpc>
                <a:spcPct val="110000"/>
              </a:lnSpc>
              <a:spcBef>
                <a:spcPts val="0"/>
              </a:spcBef>
            </a:pPr>
            <a:endParaRPr lang="en-US" dirty="0"/>
          </a:p>
          <a:p>
            <a:pPr indent="-457200">
              <a:lnSpc>
                <a:spcPct val="110000"/>
              </a:lnSpc>
              <a:spcBef>
                <a:spcPts val="0"/>
              </a:spcBef>
            </a:pPr>
            <a:r>
              <a:rPr lang="en-US" dirty="0"/>
              <a:t>Histogram of sales price is plotted to understand the distribution of the dependent variable. </a:t>
            </a:r>
          </a:p>
          <a:p>
            <a:pPr indent="-457200">
              <a:lnSpc>
                <a:spcPct val="110000"/>
              </a:lnSpc>
              <a:spcBef>
                <a:spcPts val="0"/>
              </a:spcBef>
            </a:pPr>
            <a:endParaRPr lang="en-US" dirty="0"/>
          </a:p>
          <a:p>
            <a:pPr indent="-457200">
              <a:lnSpc>
                <a:spcPct val="110000"/>
              </a:lnSpc>
              <a:spcBef>
                <a:spcPts val="0"/>
              </a:spcBef>
            </a:pPr>
            <a:r>
              <a:rPr lang="en-US" dirty="0"/>
              <a:t>Datatype of each column is checked to separate numerical columns from categorical as well as the null values in each column are visualized and the correlation of each column with Sale Price is determined to ascertain important features.</a:t>
            </a:r>
          </a:p>
          <a:p>
            <a:pPr marL="0" lvl="0" indent="0" algn="l" rtl="0">
              <a:lnSpc>
                <a:spcPct val="110000"/>
              </a:lnSpc>
              <a:spcBef>
                <a:spcPts val="0"/>
              </a:spcBef>
              <a:spcAft>
                <a:spcPts val="0"/>
              </a:spcAft>
              <a:buClr>
                <a:srgbClr val="000000"/>
              </a:buClr>
              <a:buSzPts val="1800"/>
              <a:buNone/>
            </a:pPr>
            <a:endParaRPr lang="en-US" dirty="0"/>
          </a:p>
          <a:p>
            <a:pPr indent="-457200">
              <a:lnSpc>
                <a:spcPct val="110000"/>
              </a:lnSpc>
              <a:spcBef>
                <a:spcPts val="0"/>
              </a:spcBef>
            </a:pPr>
            <a:r>
              <a:rPr lang="en-US" dirty="0"/>
              <a:t>Multiple different LR models are trained to understand the effect of different numerical variables on the performance of the predictive model. </a:t>
            </a:r>
          </a:p>
          <a:p>
            <a:pPr indent="-457200">
              <a:lnSpc>
                <a:spcPct val="110000"/>
              </a:lnSpc>
              <a:spcBef>
                <a:spcPts val="0"/>
              </a:spcBef>
            </a:pPr>
            <a:endParaRPr lang="en-US" dirty="0"/>
          </a:p>
          <a:p>
            <a:pPr indent="-457200">
              <a:lnSpc>
                <a:spcPct val="110000"/>
              </a:lnSpc>
              <a:spcBef>
                <a:spcPts val="0"/>
              </a:spcBef>
            </a:pPr>
            <a:r>
              <a:rPr lang="en-US" dirty="0"/>
              <a:t>Two models are tested on the testing data to evaluate the performance difference on the training set and the testing set. Th performance metric used throughout the project is R^2. </a:t>
            </a:r>
          </a:p>
          <a:p>
            <a:pPr indent="-457200">
              <a:lnSpc>
                <a:spcPct val="110000"/>
              </a:lnSpc>
              <a:spcBef>
                <a:spcPts val="0"/>
              </a:spcBef>
            </a:pPr>
            <a:endParaRPr lang="en-US" dirty="0"/>
          </a:p>
          <a:p>
            <a:pPr marL="0" lvl="0" indent="0" algn="l" rtl="0">
              <a:lnSpc>
                <a:spcPct val="110000"/>
              </a:lnSpc>
              <a:spcBef>
                <a:spcPts val="0"/>
              </a:spcBef>
              <a:spcAft>
                <a:spcPts val="0"/>
              </a:spcAft>
              <a:buClr>
                <a:srgbClr val="000000"/>
              </a:buClr>
              <a:buSzPts val="1800"/>
              <a:buNone/>
            </a:pPr>
            <a:r>
              <a:rPr lang="en-US" dirty="0"/>
              <a:t>- Result show that when training data is representative of the testing data then adding more features will improve performance.</a:t>
            </a:r>
          </a:p>
          <a:p>
            <a:pPr marL="0" lvl="0" indent="0" algn="l" rtl="0">
              <a:lnSpc>
                <a:spcPct val="110000"/>
              </a:lnSpc>
              <a:spcBef>
                <a:spcPts val="0"/>
              </a:spcBef>
              <a:spcAft>
                <a:spcPts val="0"/>
              </a:spcAft>
              <a:buClr>
                <a:srgbClr val="000000"/>
              </a:buClr>
              <a:buSzPts val="1800"/>
              <a:buNone/>
            </a:pPr>
            <a:endParaRPr dirty="0"/>
          </a:p>
        </p:txBody>
      </p:sp>
      <p:sp>
        <p:nvSpPr>
          <p:cNvPr id="101" name="Google Shape;101;p2"/>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The Data</a:t>
            </a:r>
            <a:endParaRPr/>
          </a:p>
        </p:txBody>
      </p:sp>
      <p:sp>
        <p:nvSpPr>
          <p:cNvPr id="107" name="Google Shape;107;p3"/>
          <p:cNvSpPr txBox="1">
            <a:spLocks noGrp="1"/>
          </p:cNvSpPr>
          <p:nvPr>
            <p:ph type="sldNum" idx="4294967295"/>
          </p:nvPr>
        </p:nvSpPr>
        <p:spPr>
          <a:xfrm>
            <a:off x="4456865" y="6356351"/>
            <a:ext cx="230270"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3</a:t>
            </a:fld>
            <a:endParaRPr/>
          </a:p>
        </p:txBody>
      </p:sp>
      <p:sp>
        <p:nvSpPr>
          <p:cNvPr id="108" name="Google Shape;108;p3"/>
          <p:cNvSpPr txBox="1">
            <a:spLocks noGrp="1"/>
          </p:cNvSpPr>
          <p:nvPr>
            <p:ph type="body" idx="1"/>
          </p:nvPr>
        </p:nvSpPr>
        <p:spPr>
          <a:xfrm>
            <a:off x="606342" y="887007"/>
            <a:ext cx="7931316" cy="4148198"/>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-Pandas, NumPy, matplotlib, and seaborn is used in data extraction, exploration, visualization, and cleaning and prep.</a:t>
            </a:r>
          </a:p>
        </p:txBody>
      </p:sp>
      <p:sp>
        <p:nvSpPr>
          <p:cNvPr id="109" name="Google Shape;109;p3"/>
          <p:cNvSpPr txBox="1"/>
          <p:nvPr/>
        </p:nvSpPr>
        <p:spPr>
          <a:xfrm>
            <a:off x="943791" y="6304281"/>
            <a:ext cx="1803757" cy="246181"/>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dirty="0">
                <a:latin typeface="Georgia"/>
                <a:sym typeface="Georgia"/>
              </a:rPr>
              <a:t>Histogram showing </a:t>
            </a:r>
            <a:r>
              <a:rPr lang="en-US" sz="1000" dirty="0" err="1">
                <a:latin typeface="Georgia"/>
                <a:sym typeface="Georgia"/>
              </a:rPr>
              <a:t>saleprice</a:t>
            </a:r>
            <a:endParaRPr dirty="0"/>
          </a:p>
        </p:txBody>
      </p:sp>
      <p:pic>
        <p:nvPicPr>
          <p:cNvPr id="3" name="Picture 2">
            <a:extLst>
              <a:ext uri="{FF2B5EF4-FFF2-40B4-BE49-F238E27FC236}">
                <a16:creationId xmlns:a16="http://schemas.microsoft.com/office/drawing/2014/main" id="{20AF238C-C0FB-4ED4-A6FC-15E0B63362E9}"/>
              </a:ext>
            </a:extLst>
          </p:cNvPr>
          <p:cNvPicPr>
            <a:picLocks noChangeAspect="1"/>
          </p:cNvPicPr>
          <p:nvPr/>
        </p:nvPicPr>
        <p:blipFill>
          <a:blip r:embed="rId3"/>
          <a:stretch>
            <a:fillRect/>
          </a:stretch>
        </p:blipFill>
        <p:spPr>
          <a:xfrm>
            <a:off x="147637" y="1589406"/>
            <a:ext cx="8848725" cy="47148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Exploration</a:t>
            </a:r>
            <a:endParaRPr/>
          </a:p>
        </p:txBody>
      </p:sp>
      <p:sp>
        <p:nvSpPr>
          <p:cNvPr id="115" name="Google Shape;115;p4"/>
          <p:cNvSpPr txBox="1">
            <a:spLocks noGrp="1"/>
          </p:cNvSpPr>
          <p:nvPr>
            <p:ph type="body" idx="1"/>
          </p:nvPr>
        </p:nvSpPr>
        <p:spPr>
          <a:xfrm>
            <a:off x="628650" y="1321652"/>
            <a:ext cx="7886700" cy="435134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800"/>
              <a:buNone/>
            </a:pPr>
            <a:endParaRPr sz="1800" dirty="0">
              <a:latin typeface="Arial"/>
              <a:ea typeface="Arial"/>
              <a:cs typeface="Arial"/>
              <a:sym typeface="Arial"/>
            </a:endParaRPr>
          </a:p>
        </p:txBody>
      </p:sp>
      <p:sp>
        <p:nvSpPr>
          <p:cNvPr id="116" name="Google Shape;116;p4"/>
          <p:cNvSpPr txBox="1">
            <a:spLocks noGrp="1"/>
          </p:cNvSpPr>
          <p:nvPr>
            <p:ph type="sldNum" idx="4294967295"/>
          </p:nvPr>
        </p:nvSpPr>
        <p:spPr>
          <a:xfrm>
            <a:off x="4455358" y="6356351"/>
            <a:ext cx="23328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4</a:t>
            </a:fld>
            <a:endParaRPr/>
          </a:p>
        </p:txBody>
      </p:sp>
      <p:sp>
        <p:nvSpPr>
          <p:cNvPr id="117" name="Google Shape;117;p4"/>
          <p:cNvSpPr txBox="1"/>
          <p:nvPr/>
        </p:nvSpPr>
        <p:spPr>
          <a:xfrm>
            <a:off x="712971" y="6419513"/>
            <a:ext cx="1932575" cy="246181"/>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dirty="0">
                <a:latin typeface="Georgia"/>
                <a:sym typeface="Georgia"/>
              </a:rPr>
              <a:t>Heatmap Showing Null Values</a:t>
            </a:r>
            <a:endParaRPr dirty="0"/>
          </a:p>
        </p:txBody>
      </p:sp>
      <p:pic>
        <p:nvPicPr>
          <p:cNvPr id="3" name="Picture 2">
            <a:extLst>
              <a:ext uri="{FF2B5EF4-FFF2-40B4-BE49-F238E27FC236}">
                <a16:creationId xmlns:a16="http://schemas.microsoft.com/office/drawing/2014/main" id="{B7D4B027-44DC-4C75-A935-28D616B05106}"/>
              </a:ext>
            </a:extLst>
          </p:cNvPr>
          <p:cNvPicPr>
            <a:picLocks noChangeAspect="1"/>
          </p:cNvPicPr>
          <p:nvPr/>
        </p:nvPicPr>
        <p:blipFill>
          <a:blip r:embed="rId3"/>
          <a:stretch>
            <a:fillRect/>
          </a:stretch>
        </p:blipFill>
        <p:spPr>
          <a:xfrm>
            <a:off x="100012" y="728662"/>
            <a:ext cx="8943975" cy="54006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Preparation</a:t>
            </a:r>
            <a:endParaRPr/>
          </a:p>
        </p:txBody>
      </p:sp>
      <p:sp>
        <p:nvSpPr>
          <p:cNvPr id="123" name="Google Shape;123;p5"/>
          <p:cNvSpPr txBox="1">
            <a:spLocks noGrp="1"/>
          </p:cNvSpPr>
          <p:nvPr>
            <p:ph type="sldNum" idx="4294967295"/>
          </p:nvPr>
        </p:nvSpPr>
        <p:spPr>
          <a:xfrm>
            <a:off x="4459543" y="6356351"/>
            <a:ext cx="22491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5</a:t>
            </a:fld>
            <a:endParaRPr/>
          </a:p>
        </p:txBody>
      </p:sp>
      <p:sp>
        <p:nvSpPr>
          <p:cNvPr id="124" name="Google Shape;124;p5"/>
          <p:cNvSpPr txBox="1">
            <a:spLocks noGrp="1"/>
          </p:cNvSpPr>
          <p:nvPr>
            <p:ph type="body" idx="1"/>
          </p:nvPr>
        </p:nvSpPr>
        <p:spPr>
          <a:xfrm>
            <a:off x="718799" y="1713040"/>
            <a:ext cx="7931316" cy="3119445"/>
          </a:xfrm>
          <a:prstGeom prst="rect">
            <a:avLst/>
          </a:prstGeom>
          <a:noFill/>
          <a:ln>
            <a:noFill/>
          </a:ln>
        </p:spPr>
        <p:txBody>
          <a:bodyPr spcFirstLastPara="1" wrap="square" lIns="45700" tIns="45700" rIns="45700" bIns="45700" anchor="t" anchorCtr="0">
            <a:normAutofit/>
          </a:bodyPr>
          <a:lstStyle/>
          <a:p>
            <a:pPr lvl="0" indent="-457200" algn="l" rtl="0">
              <a:lnSpc>
                <a:spcPct val="110000"/>
              </a:lnSpc>
              <a:spcBef>
                <a:spcPts val="0"/>
              </a:spcBef>
              <a:spcAft>
                <a:spcPts val="0"/>
              </a:spcAft>
              <a:buClr>
                <a:srgbClr val="000000"/>
              </a:buClr>
              <a:buSzPts val="1800"/>
              <a:buFontTx/>
              <a:buChar char="-"/>
            </a:pPr>
            <a:r>
              <a:rPr lang="en-US" dirty="0"/>
              <a:t>Import all data to Data frame</a:t>
            </a:r>
          </a:p>
          <a:p>
            <a:pPr lvl="0" indent="-457200" algn="l" rtl="0">
              <a:lnSpc>
                <a:spcPct val="110000"/>
              </a:lnSpc>
              <a:spcBef>
                <a:spcPts val="0"/>
              </a:spcBef>
              <a:spcAft>
                <a:spcPts val="0"/>
              </a:spcAft>
              <a:buClr>
                <a:srgbClr val="000000"/>
              </a:buClr>
              <a:buSzPts val="1800"/>
              <a:buFontTx/>
              <a:buChar char="-"/>
            </a:pPr>
            <a:r>
              <a:rPr lang="en-US" dirty="0"/>
              <a:t>Split data between testing and training set </a:t>
            </a:r>
          </a:p>
          <a:p>
            <a:pPr lvl="0" indent="-457200" algn="l" rtl="0">
              <a:lnSpc>
                <a:spcPct val="110000"/>
              </a:lnSpc>
              <a:spcBef>
                <a:spcPts val="0"/>
              </a:spcBef>
              <a:spcAft>
                <a:spcPts val="0"/>
              </a:spcAft>
              <a:buClr>
                <a:srgbClr val="000000"/>
              </a:buClr>
              <a:buSzPts val="1800"/>
              <a:buFontTx/>
              <a:buChar char="-"/>
            </a:pPr>
            <a:r>
              <a:rPr lang="en-US" dirty="0"/>
              <a:t>Remove columns containing null values after checking correlation</a:t>
            </a:r>
          </a:p>
          <a:p>
            <a:pPr lvl="0" indent="-457200" algn="l" rtl="0">
              <a:lnSpc>
                <a:spcPct val="110000"/>
              </a:lnSpc>
              <a:spcBef>
                <a:spcPts val="0"/>
              </a:spcBef>
              <a:spcAft>
                <a:spcPts val="0"/>
              </a:spcAft>
              <a:buClr>
                <a:srgbClr val="000000"/>
              </a:buClr>
              <a:buSzPts val="1800"/>
              <a:buFontTx/>
              <a:buChar char="-"/>
            </a:pPr>
            <a:r>
              <a:rPr lang="en-US" dirty="0"/>
              <a:t>Exclude all categorical variables</a:t>
            </a:r>
          </a:p>
          <a:p>
            <a:pPr lvl="0" indent="-457200" algn="l" rtl="0">
              <a:lnSpc>
                <a:spcPct val="110000"/>
              </a:lnSpc>
              <a:spcBef>
                <a:spcPts val="0"/>
              </a:spcBef>
              <a:spcAft>
                <a:spcPts val="0"/>
              </a:spcAft>
              <a:buClr>
                <a:srgbClr val="000000"/>
              </a:buClr>
              <a:buSzPts val="1800"/>
              <a:buFontTx/>
              <a:buChar char="-"/>
            </a:pPr>
            <a:r>
              <a:rPr lang="en-US" dirty="0"/>
              <a:t>Drop ID and unknown columns</a:t>
            </a:r>
            <a:endParaRPr dirty="0"/>
          </a:p>
        </p:txBody>
      </p:sp>
      <p:sp>
        <p:nvSpPr>
          <p:cNvPr id="125" name="Google Shape;125;p5"/>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92CC-FCC2-444A-B66F-B6EFE6412570}"/>
              </a:ext>
            </a:extLst>
          </p:cNvPr>
          <p:cNvSpPr>
            <a:spLocks noGrp="1"/>
          </p:cNvSpPr>
          <p:nvPr>
            <p:ph type="title"/>
          </p:nvPr>
        </p:nvSpPr>
        <p:spPr>
          <a:xfrm>
            <a:off x="121331" y="964049"/>
            <a:ext cx="1887928" cy="537330"/>
          </a:xfrm>
        </p:spPr>
        <p:txBody>
          <a:bodyPr>
            <a:normAutofit fontScale="90000"/>
          </a:bodyPr>
          <a:lstStyle/>
          <a:p>
            <a:r>
              <a:rPr lang="en-US" dirty="0">
                <a:solidFill>
                  <a:schemeClr val="tx1"/>
                </a:solidFill>
              </a:rPr>
              <a:t>Correlation </a:t>
            </a:r>
            <a:br>
              <a:rPr lang="en-US" dirty="0">
                <a:solidFill>
                  <a:schemeClr val="tx1"/>
                </a:solidFill>
              </a:rPr>
            </a:br>
            <a:r>
              <a:rPr lang="en-US" dirty="0">
                <a:solidFill>
                  <a:schemeClr val="tx1"/>
                </a:solidFill>
              </a:rPr>
              <a:t>Heat Map</a:t>
            </a:r>
          </a:p>
        </p:txBody>
      </p:sp>
      <p:pic>
        <p:nvPicPr>
          <p:cNvPr id="5" name="Picture 4">
            <a:extLst>
              <a:ext uri="{FF2B5EF4-FFF2-40B4-BE49-F238E27FC236}">
                <a16:creationId xmlns:a16="http://schemas.microsoft.com/office/drawing/2014/main" id="{F26CB0DE-5526-447C-8313-43177C7133EC}"/>
              </a:ext>
            </a:extLst>
          </p:cNvPr>
          <p:cNvPicPr>
            <a:picLocks noChangeAspect="1"/>
          </p:cNvPicPr>
          <p:nvPr/>
        </p:nvPicPr>
        <p:blipFill>
          <a:blip r:embed="rId2"/>
          <a:stretch>
            <a:fillRect/>
          </a:stretch>
        </p:blipFill>
        <p:spPr>
          <a:xfrm>
            <a:off x="2009259" y="0"/>
            <a:ext cx="7134741" cy="6858000"/>
          </a:xfrm>
          <a:prstGeom prst="rect">
            <a:avLst/>
          </a:prstGeom>
        </p:spPr>
      </p:pic>
    </p:spTree>
    <p:extLst>
      <p:ext uri="{BB962C8B-B14F-4D97-AF65-F5344CB8AC3E}">
        <p14:creationId xmlns:p14="http://schemas.microsoft.com/office/powerpoint/2010/main" val="183028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Project Description</a:t>
            </a:r>
            <a:endParaRPr/>
          </a:p>
        </p:txBody>
      </p:sp>
      <p:sp>
        <p:nvSpPr>
          <p:cNvPr id="137" name="Google Shape;137;p7"/>
          <p:cNvSpPr txBox="1">
            <a:spLocks noGrp="1"/>
          </p:cNvSpPr>
          <p:nvPr>
            <p:ph type="sldNum" idx="4294967295"/>
          </p:nvPr>
        </p:nvSpPr>
        <p:spPr>
          <a:xfrm>
            <a:off x="4462499" y="6356351"/>
            <a:ext cx="21899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7</a:t>
            </a:fld>
            <a:endParaRPr/>
          </a:p>
        </p:txBody>
      </p:sp>
      <p:sp>
        <p:nvSpPr>
          <p:cNvPr id="138" name="Google Shape;138;p7"/>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a:bodyPr>
          <a:lstStyle/>
          <a:p>
            <a:pPr algn="l"/>
            <a:r>
              <a:rPr lang="en-US" b="0" i="0" dirty="0">
                <a:solidFill>
                  <a:srgbClr val="000000"/>
                </a:solidFill>
                <a:effectLst/>
                <a:latin typeface="Helvetica Neue"/>
              </a:rPr>
              <a:t>Most relevant features must be selected in order to have model that performs.</a:t>
            </a:r>
          </a:p>
          <a:p>
            <a:pPr algn="l"/>
            <a:r>
              <a:rPr lang="en-US" dirty="0">
                <a:latin typeface="Helvetica Neue"/>
              </a:rPr>
              <a:t>Features are selected based on correlation with sale price</a:t>
            </a:r>
          </a:p>
          <a:p>
            <a:pPr algn="l"/>
            <a:r>
              <a:rPr lang="en-US" b="0" i="0" dirty="0">
                <a:solidFill>
                  <a:srgbClr val="000000"/>
                </a:solidFill>
                <a:effectLst/>
                <a:latin typeface="Helvetica Neue"/>
              </a:rPr>
              <a:t>5 different models are tested with different number of features and different features</a:t>
            </a:r>
          </a:p>
          <a:p>
            <a:pPr algn="l"/>
            <a:r>
              <a:rPr lang="en-US" dirty="0">
                <a:latin typeface="Helvetica Neue"/>
              </a:rPr>
              <a:t>The models are evaluated based on R^2 score</a:t>
            </a:r>
          </a:p>
          <a:p>
            <a:pPr algn="l"/>
            <a:r>
              <a:rPr lang="en-US" b="0" i="0" dirty="0">
                <a:solidFill>
                  <a:srgbClr val="000000"/>
                </a:solidFill>
                <a:effectLst/>
                <a:latin typeface="Helvetica Neue"/>
              </a:rPr>
              <a:t>Two models are tested on testing data</a:t>
            </a:r>
          </a:p>
          <a:p>
            <a:pPr marL="0" lvl="0" indent="0" algn="l" rtl="0">
              <a:lnSpc>
                <a:spcPct val="110000"/>
              </a:lnSpc>
              <a:spcBef>
                <a:spcPts val="0"/>
              </a:spcBef>
              <a:spcAft>
                <a:spcPts val="0"/>
              </a:spcAft>
              <a:buClr>
                <a:srgbClr val="000000"/>
              </a:buClr>
              <a:buSzPts val="1800"/>
              <a:buNone/>
            </a:pPr>
            <a:endParaRPr dirty="0"/>
          </a:p>
        </p:txBody>
      </p:sp>
      <p:sp>
        <p:nvSpPr>
          <p:cNvPr id="139" name="Google Shape;139;p7"/>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p:cNvSpPr txBox="1">
            <a:spLocks noGrp="1"/>
          </p:cNvSpPr>
          <p:nvPr>
            <p:ph type="sldNum" idx="4294967295"/>
          </p:nvPr>
        </p:nvSpPr>
        <p:spPr>
          <a:xfrm>
            <a:off x="4451785" y="6356351"/>
            <a:ext cx="24042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8</a:t>
            </a:fld>
            <a:endParaRPr/>
          </a:p>
        </p:txBody>
      </p:sp>
      <p:sp>
        <p:nvSpPr>
          <p:cNvPr id="147" name="Google Shape;147;p8"/>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graphicFrame>
        <p:nvGraphicFramePr>
          <p:cNvPr id="2" name="Table 2">
            <a:extLst>
              <a:ext uri="{FF2B5EF4-FFF2-40B4-BE49-F238E27FC236}">
                <a16:creationId xmlns:a16="http://schemas.microsoft.com/office/drawing/2014/main" id="{297CEF85-737B-40B8-9ABE-2CD89D5F81E6}"/>
              </a:ext>
            </a:extLst>
          </p:cNvPr>
          <p:cNvGraphicFramePr>
            <a:graphicFrameLocks noGrp="1"/>
          </p:cNvGraphicFramePr>
          <p:nvPr>
            <p:extLst>
              <p:ext uri="{D42A27DB-BD31-4B8C-83A1-F6EECF244321}">
                <p14:modId xmlns:p14="http://schemas.microsoft.com/office/powerpoint/2010/main" val="3534677337"/>
              </p:ext>
            </p:extLst>
          </p:nvPr>
        </p:nvGraphicFramePr>
        <p:xfrm>
          <a:off x="876193" y="1423632"/>
          <a:ext cx="7632039" cy="4035598"/>
        </p:xfrm>
        <a:graphic>
          <a:graphicData uri="http://schemas.openxmlformats.org/drawingml/2006/table">
            <a:tbl>
              <a:tblPr firstRow="1" bandRow="1">
                <a:tableStyleId>{5C22544A-7EE6-4342-B048-85BDC9FD1C3A}</a:tableStyleId>
              </a:tblPr>
              <a:tblGrid>
                <a:gridCol w="2544013">
                  <a:extLst>
                    <a:ext uri="{9D8B030D-6E8A-4147-A177-3AD203B41FA5}">
                      <a16:colId xmlns:a16="http://schemas.microsoft.com/office/drawing/2014/main" val="1236474733"/>
                    </a:ext>
                  </a:extLst>
                </a:gridCol>
                <a:gridCol w="2544013">
                  <a:extLst>
                    <a:ext uri="{9D8B030D-6E8A-4147-A177-3AD203B41FA5}">
                      <a16:colId xmlns:a16="http://schemas.microsoft.com/office/drawing/2014/main" val="4080925982"/>
                    </a:ext>
                  </a:extLst>
                </a:gridCol>
                <a:gridCol w="2544013">
                  <a:extLst>
                    <a:ext uri="{9D8B030D-6E8A-4147-A177-3AD203B41FA5}">
                      <a16:colId xmlns:a16="http://schemas.microsoft.com/office/drawing/2014/main" val="411217859"/>
                    </a:ext>
                  </a:extLst>
                </a:gridCol>
              </a:tblGrid>
              <a:tr h="576514">
                <a:tc>
                  <a:txBody>
                    <a:bodyPr/>
                    <a:lstStyle/>
                    <a:p>
                      <a:r>
                        <a:rPr lang="en-US" dirty="0"/>
                        <a:t>Model</a:t>
                      </a:r>
                    </a:p>
                  </a:txBody>
                  <a:tcPr/>
                </a:tc>
                <a:tc>
                  <a:txBody>
                    <a:bodyPr/>
                    <a:lstStyle/>
                    <a:p>
                      <a:r>
                        <a:rPr lang="en-US" dirty="0"/>
                        <a:t>Number of features</a:t>
                      </a:r>
                    </a:p>
                  </a:txBody>
                  <a:tcPr/>
                </a:tc>
                <a:tc>
                  <a:txBody>
                    <a:bodyPr/>
                    <a:lstStyle/>
                    <a:p>
                      <a:r>
                        <a:rPr lang="en-US" dirty="0"/>
                        <a:t>Performance</a:t>
                      </a:r>
                    </a:p>
                  </a:txBody>
                  <a:tcPr/>
                </a:tc>
                <a:extLst>
                  <a:ext uri="{0D108BD9-81ED-4DB2-BD59-A6C34878D82A}">
                    <a16:rowId xmlns:a16="http://schemas.microsoft.com/office/drawing/2014/main" val="1293514075"/>
                  </a:ext>
                </a:extLst>
              </a:tr>
              <a:tr h="576514">
                <a:tc>
                  <a:txBody>
                    <a:bodyPr/>
                    <a:lstStyle/>
                    <a:p>
                      <a:r>
                        <a:rPr lang="en-US" dirty="0"/>
                        <a:t>Model_1</a:t>
                      </a:r>
                    </a:p>
                  </a:txBody>
                  <a:tcPr/>
                </a:tc>
                <a:tc>
                  <a:txBody>
                    <a:bodyPr/>
                    <a:lstStyle/>
                    <a:p>
                      <a:r>
                        <a:rPr lang="en-US" dirty="0"/>
                        <a:t>10</a:t>
                      </a:r>
                    </a:p>
                  </a:txBody>
                  <a:tcPr/>
                </a:tc>
                <a:tc>
                  <a:txBody>
                    <a:bodyPr/>
                    <a:lstStyle/>
                    <a:p>
                      <a:r>
                        <a:rPr lang="en-US" dirty="0"/>
                        <a:t>85</a:t>
                      </a:r>
                    </a:p>
                  </a:txBody>
                  <a:tcPr/>
                </a:tc>
                <a:extLst>
                  <a:ext uri="{0D108BD9-81ED-4DB2-BD59-A6C34878D82A}">
                    <a16:rowId xmlns:a16="http://schemas.microsoft.com/office/drawing/2014/main" val="2818098335"/>
                  </a:ext>
                </a:extLst>
              </a:tr>
              <a:tr h="576514">
                <a:tc>
                  <a:txBody>
                    <a:bodyPr/>
                    <a:lstStyle/>
                    <a:p>
                      <a:r>
                        <a:rPr lang="en-US" dirty="0"/>
                        <a:t>Model_2</a:t>
                      </a:r>
                    </a:p>
                  </a:txBody>
                  <a:tcPr/>
                </a:tc>
                <a:tc>
                  <a:txBody>
                    <a:bodyPr/>
                    <a:lstStyle/>
                    <a:p>
                      <a:r>
                        <a:rPr lang="en-US" dirty="0"/>
                        <a:t>15</a:t>
                      </a:r>
                    </a:p>
                  </a:txBody>
                  <a:tcPr/>
                </a:tc>
                <a:tc>
                  <a:txBody>
                    <a:bodyPr/>
                    <a:lstStyle/>
                    <a:p>
                      <a:r>
                        <a:rPr lang="en-US" dirty="0"/>
                        <a:t>88</a:t>
                      </a:r>
                    </a:p>
                  </a:txBody>
                  <a:tcPr/>
                </a:tc>
                <a:extLst>
                  <a:ext uri="{0D108BD9-81ED-4DB2-BD59-A6C34878D82A}">
                    <a16:rowId xmlns:a16="http://schemas.microsoft.com/office/drawing/2014/main" val="4193840734"/>
                  </a:ext>
                </a:extLst>
              </a:tr>
              <a:tr h="576514">
                <a:tc>
                  <a:txBody>
                    <a:bodyPr/>
                    <a:lstStyle/>
                    <a:p>
                      <a:r>
                        <a:rPr lang="en-US" dirty="0"/>
                        <a:t>Model_3</a:t>
                      </a:r>
                    </a:p>
                  </a:txBody>
                  <a:tcPr/>
                </a:tc>
                <a:tc>
                  <a:txBody>
                    <a:bodyPr/>
                    <a:lstStyle/>
                    <a:p>
                      <a:r>
                        <a:rPr lang="en-US" dirty="0"/>
                        <a:t>20</a:t>
                      </a:r>
                    </a:p>
                  </a:txBody>
                  <a:tcPr/>
                </a:tc>
                <a:tc>
                  <a:txBody>
                    <a:bodyPr/>
                    <a:lstStyle/>
                    <a:p>
                      <a:r>
                        <a:rPr lang="en-US" dirty="0"/>
                        <a:t>88</a:t>
                      </a:r>
                    </a:p>
                  </a:txBody>
                  <a:tcPr/>
                </a:tc>
                <a:extLst>
                  <a:ext uri="{0D108BD9-81ED-4DB2-BD59-A6C34878D82A}">
                    <a16:rowId xmlns:a16="http://schemas.microsoft.com/office/drawing/2014/main" val="3182294644"/>
                  </a:ext>
                </a:extLst>
              </a:tr>
              <a:tr h="576514">
                <a:tc>
                  <a:txBody>
                    <a:bodyPr/>
                    <a:lstStyle/>
                    <a:p>
                      <a:r>
                        <a:rPr lang="en-US" dirty="0"/>
                        <a:t>Model_4</a:t>
                      </a:r>
                    </a:p>
                  </a:txBody>
                  <a:tcPr/>
                </a:tc>
                <a:tc>
                  <a:txBody>
                    <a:bodyPr/>
                    <a:lstStyle/>
                    <a:p>
                      <a:r>
                        <a:rPr lang="en-US" dirty="0"/>
                        <a:t>25</a:t>
                      </a:r>
                    </a:p>
                  </a:txBody>
                  <a:tcPr/>
                </a:tc>
                <a:tc>
                  <a:txBody>
                    <a:bodyPr/>
                    <a:lstStyle/>
                    <a:p>
                      <a:r>
                        <a:rPr lang="en-US" dirty="0"/>
                        <a:t>89</a:t>
                      </a:r>
                    </a:p>
                  </a:txBody>
                  <a:tcPr/>
                </a:tc>
                <a:extLst>
                  <a:ext uri="{0D108BD9-81ED-4DB2-BD59-A6C34878D82A}">
                    <a16:rowId xmlns:a16="http://schemas.microsoft.com/office/drawing/2014/main" val="1502899128"/>
                  </a:ext>
                </a:extLst>
              </a:tr>
              <a:tr h="576514">
                <a:tc>
                  <a:txBody>
                    <a:bodyPr/>
                    <a:lstStyle/>
                    <a:p>
                      <a:r>
                        <a:rPr lang="en-US" dirty="0"/>
                        <a:t>Model_5</a:t>
                      </a:r>
                    </a:p>
                  </a:txBody>
                  <a:tcPr/>
                </a:tc>
                <a:tc>
                  <a:txBody>
                    <a:bodyPr/>
                    <a:lstStyle/>
                    <a:p>
                      <a:r>
                        <a:rPr lang="en-US" dirty="0"/>
                        <a:t>30</a:t>
                      </a:r>
                    </a:p>
                  </a:txBody>
                  <a:tcPr/>
                </a:tc>
                <a:tc>
                  <a:txBody>
                    <a:bodyPr/>
                    <a:lstStyle/>
                    <a:p>
                      <a:r>
                        <a:rPr lang="en-US" dirty="0"/>
                        <a:t>91</a:t>
                      </a:r>
                    </a:p>
                  </a:txBody>
                  <a:tcPr/>
                </a:tc>
                <a:extLst>
                  <a:ext uri="{0D108BD9-81ED-4DB2-BD59-A6C34878D82A}">
                    <a16:rowId xmlns:a16="http://schemas.microsoft.com/office/drawing/2014/main" val="194635895"/>
                  </a:ext>
                </a:extLst>
              </a:tr>
              <a:tr h="576514">
                <a:tc>
                  <a:txBody>
                    <a:bodyPr/>
                    <a:lstStyle/>
                    <a:p>
                      <a:r>
                        <a:rPr lang="en-US" dirty="0"/>
                        <a:t>Model_6</a:t>
                      </a:r>
                    </a:p>
                  </a:txBody>
                  <a:tcPr/>
                </a:tc>
                <a:tc>
                  <a:txBody>
                    <a:bodyPr/>
                    <a:lstStyle/>
                    <a:p>
                      <a:r>
                        <a:rPr lang="en-US" dirty="0"/>
                        <a:t>All</a:t>
                      </a:r>
                    </a:p>
                  </a:txBody>
                  <a:tcPr/>
                </a:tc>
                <a:tc>
                  <a:txBody>
                    <a:bodyPr/>
                    <a:lstStyle/>
                    <a:p>
                      <a:r>
                        <a:rPr lang="en-US" dirty="0"/>
                        <a:t>92</a:t>
                      </a:r>
                    </a:p>
                  </a:txBody>
                  <a:tcPr/>
                </a:tc>
                <a:extLst>
                  <a:ext uri="{0D108BD9-81ED-4DB2-BD59-A6C34878D82A}">
                    <a16:rowId xmlns:a16="http://schemas.microsoft.com/office/drawing/2014/main" val="2751208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5411-C041-4222-9772-A3FF479812BE}"/>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C6D241C0-2D92-445E-9743-BDA92082A16D}"/>
              </a:ext>
            </a:extLst>
          </p:cNvPr>
          <p:cNvSpPr>
            <a:spLocks noGrp="1"/>
          </p:cNvSpPr>
          <p:nvPr>
            <p:ph type="body" idx="1"/>
          </p:nvPr>
        </p:nvSpPr>
        <p:spPr>
          <a:xfrm>
            <a:off x="628650" y="1253331"/>
            <a:ext cx="7886700" cy="4351338"/>
          </a:xfrm>
        </p:spPr>
        <p:txBody>
          <a:bodyPr>
            <a:normAutofit fontScale="92500" lnSpcReduction="20000"/>
          </a:bodyPr>
          <a:lstStyle/>
          <a:p>
            <a:pPr algn="l"/>
            <a:r>
              <a:rPr lang="en-US" b="0" i="0" dirty="0">
                <a:solidFill>
                  <a:srgbClr val="000000"/>
                </a:solidFill>
                <a:effectLst/>
                <a:latin typeface="Helvetica Neue"/>
              </a:rPr>
              <a:t>Six different models were tested that used different number of features</a:t>
            </a:r>
          </a:p>
          <a:p>
            <a:pPr algn="l"/>
            <a:r>
              <a:rPr lang="en-US" b="0" i="0" dirty="0">
                <a:solidFill>
                  <a:srgbClr val="000000"/>
                </a:solidFill>
                <a:effectLst/>
                <a:latin typeface="Helvetica Neue"/>
              </a:rPr>
              <a:t>The performance parameter used is R^2 value </a:t>
            </a:r>
          </a:p>
          <a:p>
            <a:pPr algn="l"/>
            <a:r>
              <a:rPr lang="en-US" b="0" i="0" dirty="0">
                <a:solidFill>
                  <a:srgbClr val="000000"/>
                </a:solidFill>
                <a:effectLst/>
                <a:latin typeface="Helvetica Neue"/>
              </a:rPr>
              <a:t>The performance of the models increase as more variables are added regardless of correlation </a:t>
            </a:r>
          </a:p>
          <a:p>
            <a:pPr algn="l"/>
            <a:r>
              <a:rPr lang="en-US" dirty="0">
                <a:latin typeface="Helvetica Neue"/>
              </a:rPr>
              <a:t>A</a:t>
            </a:r>
            <a:r>
              <a:rPr lang="en-US" b="0" i="0" dirty="0">
                <a:solidFill>
                  <a:srgbClr val="000000"/>
                </a:solidFill>
                <a:effectLst/>
                <a:latin typeface="Helvetica Neue"/>
              </a:rPr>
              <a:t>dding additional terms will make the model overfit on training data and the performance of the models are only evaluated on training data.</a:t>
            </a:r>
          </a:p>
          <a:p>
            <a:pPr algn="l"/>
            <a:r>
              <a:rPr lang="en-US" b="0" i="0" dirty="0">
                <a:solidFill>
                  <a:srgbClr val="000000"/>
                </a:solidFill>
                <a:effectLst/>
                <a:latin typeface="Helvetica Neue"/>
              </a:rPr>
              <a:t>That’s why a validation and testing set is required to ensure that the model does not over fit or underfit and optimum number of variables are selected.</a:t>
            </a:r>
          </a:p>
          <a:p>
            <a:endParaRPr lang="en-US" dirty="0"/>
          </a:p>
        </p:txBody>
      </p:sp>
    </p:spTree>
    <p:extLst>
      <p:ext uri="{BB962C8B-B14F-4D97-AF65-F5344CB8AC3E}">
        <p14:creationId xmlns:p14="http://schemas.microsoft.com/office/powerpoint/2010/main" val="275538041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677</Words>
  <Application>Microsoft Office PowerPoint</Application>
  <PresentationFormat>On-screen Show (4:3)</PresentationFormat>
  <Paragraphs>111</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Georgia</vt:lpstr>
      <vt:lpstr>Helvetica Neue</vt:lpstr>
      <vt:lpstr>Office Theme</vt:lpstr>
      <vt:lpstr>  Predicting House Prices with Linear Regression </vt:lpstr>
      <vt:lpstr>Introduction</vt:lpstr>
      <vt:lpstr>The Data</vt:lpstr>
      <vt:lpstr>Data Exploration</vt:lpstr>
      <vt:lpstr>Data Preparation</vt:lpstr>
      <vt:lpstr>Correlation  Heat Map</vt:lpstr>
      <vt:lpstr>Project Description</vt:lpstr>
      <vt:lpstr>Analysis and Results</vt:lpstr>
      <vt:lpstr>Results</vt:lpstr>
      <vt:lpstr>Verification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House Prices with Linear Regression </dc:title>
  <dc:creator>Britni Epstein</dc:creator>
  <cp:lastModifiedBy>stmian.tl@gmail.com</cp:lastModifiedBy>
  <cp:revision>1</cp:revision>
  <dcterms:modified xsi:type="dcterms:W3CDTF">2022-02-24T00:44:41Z</dcterms:modified>
</cp:coreProperties>
</file>