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7" r:id="rId4"/>
  </p:sldMasterIdLst>
  <p:notesMasterIdLst>
    <p:notesMasterId r:id="rId11"/>
  </p:notesMasterIdLst>
  <p:sldIdLst>
    <p:sldId id="298" r:id="rId5"/>
    <p:sldId id="1011" r:id="rId6"/>
    <p:sldId id="1037" r:id="rId7"/>
    <p:sldId id="918" r:id="rId8"/>
    <p:sldId id="1038" r:id="rId9"/>
    <p:sldId id="103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3A180D8-D6E1-EC06-9484-FB1B8474B612}" name="Leydig, Derek Martin" initials="LM" userId="S::dml129@psu.edu::1490a377-729b-456f-a617-32b3b1c262ac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EB2"/>
    <a:srgbClr val="FC6F7E"/>
    <a:srgbClr val="99CC00"/>
    <a:srgbClr val="C3BFBD"/>
    <a:srgbClr val="13294F"/>
    <a:srgbClr val="1E407C"/>
    <a:srgbClr val="2B5391"/>
    <a:srgbClr val="325D9B"/>
    <a:srgbClr val="FFFFFF"/>
    <a:srgbClr val="2F58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32" autoAdjust="0"/>
    <p:restoredTop sz="95686" autoAdjust="0"/>
  </p:normalViewPr>
  <p:slideViewPr>
    <p:cSldViewPr snapToGrid="0">
      <p:cViewPr varScale="1">
        <p:scale>
          <a:sx n="148" d="100"/>
          <a:sy n="148" d="100"/>
        </p:scale>
        <p:origin x="1096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25345D-83D0-4643-B4BC-44C238B5A8CF}" type="datetimeFigureOut">
              <a:rPr lang="en-US" smtClean="0"/>
              <a:t>10/9/24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E9F7F4-92E3-494D-952E-CED9FE247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59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E9F7F4-92E3-494D-952E-CED9FE2475B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5025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E9F7F4-92E3-494D-952E-CED9FE2475B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82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39D2D-85F6-BD47-B80A-27CD26A8DE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F28FC5-9345-2E4C-A74A-5D26DA99A6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866C2D-0009-934F-A503-A11E8FCD6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6D09A-9F42-C649-A6EB-DC34432B03F0}" type="datetimeFigureOut">
              <a:rPr lang="en-US" smtClean="0"/>
              <a:t>10/9/24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628411-46C3-D345-942F-072A87922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7D7F22-2266-1245-9E41-A0E5342B1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07783-32A8-2648-B110-153462108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166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818FC-3FC9-1C49-B999-5A42324EB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F4A93B-2EBB-CA47-A9FB-422C37CFA3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BF33A-FB2C-A24F-8EE4-9658125E0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6D09A-9F42-C649-A6EB-DC34432B03F0}" type="datetimeFigureOut">
              <a:rPr lang="en-US" smtClean="0"/>
              <a:t>10/9/24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21D07B-8055-084F-9A7F-3DF544873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CABF2C-9580-7249-BA39-C509C67FF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07783-32A8-2648-B110-153462108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190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BCFAF8-76AE-934E-A5A2-BE37578AE2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5C40DD-268F-5A41-9A29-2F912A7C69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C010DD-BA4F-F04E-B693-8F44A4F72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6D09A-9F42-C649-A6EB-DC34432B03F0}" type="datetimeFigureOut">
              <a:rPr lang="en-US" smtClean="0"/>
              <a:t>10/9/24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C74F87-0DD3-E748-B31C-BCE2B1273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DAA6D9-3E4C-D84B-BF6F-178BCF5DC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07783-32A8-2648-B110-153462108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170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5C2D9-B7D9-B74D-A6F2-D3D9D3898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6606F-2FEC-6E43-9AE5-9AFBED4404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D0F215-4FC1-0648-9498-C33F63FEB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6D09A-9F42-C649-A6EB-DC34432B03F0}" type="datetimeFigureOut">
              <a:rPr lang="en-US" smtClean="0"/>
              <a:t>10/9/24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50C48-70A1-2F40-AEE0-AF08ECDBD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68869-4D31-6E41-A00C-5872E732F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07783-32A8-2648-B110-153462108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008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592E3-2087-1E40-A36D-2A20E89CD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3EADA4-8E65-F94B-B717-AB5CD4E80B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0E334A-C523-DB4A-9F4D-1D7F8550E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6D09A-9F42-C649-A6EB-DC34432B03F0}" type="datetimeFigureOut">
              <a:rPr lang="en-US" smtClean="0"/>
              <a:t>10/9/24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B531B4-A81C-9648-89C0-0682B25D4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8895D3-F0B3-4E4D-883A-3A937493B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07783-32A8-2648-B110-153462108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175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456CC-0842-1B49-944A-347EC18E6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BAC19-9531-4149-BFAE-2CD784FA3E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76AD3D-FE28-AE48-845C-4D5EEE4AD5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8EE76-BF31-7A45-BE7A-0BF54DF15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6D09A-9F42-C649-A6EB-DC34432B03F0}" type="datetimeFigureOut">
              <a:rPr lang="en-US" smtClean="0"/>
              <a:t>10/9/24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9D37ED-F514-2246-95B4-5C6E4D283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89C4FD-F637-8F42-8A3E-0B743A04E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07783-32A8-2648-B110-153462108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668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83966-C119-E548-9B08-F81CAE810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02CD2F-6981-0341-AF23-84CAFFFD66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A36F48-B3F4-4546-973A-014D62A86A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D32AEB-E6D9-B646-965B-48DA2D46B4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B1731B-AA8A-2749-B995-56C463BEC2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3ED9C7-79A3-F946-92A3-D7D950A64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6D09A-9F42-C649-A6EB-DC34432B03F0}" type="datetimeFigureOut">
              <a:rPr lang="en-US" smtClean="0"/>
              <a:t>10/9/24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B174E3-1FEA-8646-B772-C2A88BF9F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6D832F-41F3-D241-9EA8-3DEE795FA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07783-32A8-2648-B110-153462108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311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7BBCE-BA59-414D-9A8C-7A0A6ED8E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3D515E-E8EE-6940-AA8D-77FDAFD19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6D09A-9F42-C649-A6EB-DC34432B03F0}" type="datetimeFigureOut">
              <a:rPr lang="en-US" smtClean="0"/>
              <a:t>10/9/24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454B0A-76B8-B641-9CAA-51190F263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680B77-494C-184A-985D-28C58739A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07783-32A8-2648-B110-153462108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175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AEF429-6C04-5242-B805-CDAA4388C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6D09A-9F42-C649-A6EB-DC34432B03F0}" type="datetimeFigureOut">
              <a:rPr lang="en-US" smtClean="0"/>
              <a:t>10/9/24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D1BA1F-5797-2847-B11E-004582849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1731BB-5C24-FF48-8FBF-6045DAAB5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07783-32A8-2648-B110-153462108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298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BC0D1-8EB6-4B4B-8819-FE7718B06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9CC8F-DD1A-9643-B79C-6A74EFD61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1F050E-F370-7F4A-AAB9-730964B431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3DAA40-1A95-C248-B601-94A9E2533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6D09A-9F42-C649-A6EB-DC34432B03F0}" type="datetimeFigureOut">
              <a:rPr lang="en-US" smtClean="0"/>
              <a:t>10/9/24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7E537C-60AC-7C47-B806-00FE48915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DDCCBB-23EA-E14B-A6E7-69921714A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07783-32A8-2648-B110-153462108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254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C080A-FD41-D94A-971F-26903D7B6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713F51-4BD2-F84B-A48A-E8C68DF830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6E1435-4393-4249-A71E-133CEF6897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89DFE3-FC0D-5E40-A30C-94E265EC1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6D09A-9F42-C649-A6EB-DC34432B03F0}" type="datetimeFigureOut">
              <a:rPr lang="en-US" smtClean="0"/>
              <a:t>10/9/24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1F53CB-F768-B545-89B0-181B32FEC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CD96D4-E3F1-0B41-9A80-04B3C01AB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07783-32A8-2648-B110-153462108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358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69DB2F-BC96-B445-A2FC-3C0CD8075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1F5938-DE22-6C4B-9E8A-DE6E9FA3C5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2E13DE-21F4-1A44-B277-F7E771C10F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6D09A-9F42-C649-A6EB-DC34432B03F0}" type="datetimeFigureOut">
              <a:rPr lang="en-US" smtClean="0"/>
              <a:t>10/9/24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FEB936-B90F-A046-B430-18DB0BBE71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F07A08-9CD1-364E-86F7-A464576049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07783-32A8-2648-B110-153462108DDA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121FD753-3F29-A94D-8212-85B19394401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88489"/>
          <a:stretch/>
        </p:blipFill>
        <p:spPr>
          <a:xfrm rot="10800000">
            <a:off x="0" y="6098148"/>
            <a:ext cx="12192000" cy="789451"/>
          </a:xfrm>
          <a:prstGeom prst="rect">
            <a:avLst/>
          </a:prstGeom>
        </p:spPr>
      </p:pic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8B18F0B7-E87C-E149-94B6-744C941D05E1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256844" y="6243914"/>
            <a:ext cx="576734" cy="576734"/>
          </a:xfrm>
          <a:prstGeom prst="rect">
            <a:avLst/>
          </a:prstGeom>
        </p:spPr>
      </p:pic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185396DB-FCE5-0544-B22E-2404F8DC6C85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-33639" y="6088965"/>
            <a:ext cx="2584214" cy="886634"/>
          </a:xfrm>
          <a:prstGeom prst="rect">
            <a:avLst/>
          </a:prstGeom>
        </p:spPr>
      </p:pic>
      <p:pic>
        <p:nvPicPr>
          <p:cNvPr id="20" name="Picture 19" descr="A picture containing light, drawing&#10;&#10;Description automatically generated">
            <a:extLst>
              <a:ext uri="{FF2B5EF4-FFF2-40B4-BE49-F238E27FC236}">
                <a16:creationId xmlns:a16="http://schemas.microsoft.com/office/drawing/2014/main" id="{91706B28-D8BB-F545-91BB-4AD1C730E5CA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10809111" y="5803723"/>
            <a:ext cx="1470378" cy="1470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304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703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tx1"/>
          </a:solidFill>
          <a:latin typeface="Arial Black" panose="020B0604020202020204" pitchFamily="34" charset="0"/>
          <a:ea typeface="+mj-ea"/>
          <a:cs typeface="Arial Black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b="0" i="0" kern="1200">
          <a:solidFill>
            <a:schemeClr val="tx1"/>
          </a:solidFill>
          <a:latin typeface="Gill Sans MT" panose="020B0502020104020203" pitchFamily="34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A2CC3E3-0CF0-AE4A-5D0E-004E30C834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28858"/>
            <a:ext cx="12192000" cy="3081105"/>
          </a:xfrm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5400" b="0" dirty="0">
                <a:latin typeface="Arial Black"/>
              </a:rPr>
              <a:t>PSU-ICDS/</a:t>
            </a:r>
            <a:r>
              <a:rPr lang="en-US" sz="5400" b="0" dirty="0" err="1">
                <a:latin typeface="Arial Black"/>
              </a:rPr>
              <a:t>icds_docs</a:t>
            </a:r>
            <a:r>
              <a:rPr lang="en-US" sz="5400" b="0" dirty="0">
                <a:latin typeface="Arial Black"/>
              </a:rPr>
              <a:t> Images</a:t>
            </a:r>
            <a:endParaRPr lang="en-US" sz="2400" b="0" dirty="0">
              <a:latin typeface="Arial Black"/>
            </a:endParaRP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81DC2EB9-DE9D-B519-3F08-150C215DBE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09963"/>
            <a:ext cx="12192000" cy="202273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Emery Etter 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–  emery@psu.edu</a:t>
            </a:r>
          </a:p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Research Computing Facilitation Specialist</a:t>
            </a:r>
          </a:p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Institute for Computational and Data Sciences</a:t>
            </a:r>
          </a:p>
        </p:txBody>
      </p:sp>
    </p:spTree>
    <p:extLst>
      <p:ext uri="{BB962C8B-B14F-4D97-AF65-F5344CB8AC3E}">
        <p14:creationId xmlns:p14="http://schemas.microsoft.com/office/powerpoint/2010/main" val="2486364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E54031D-11BB-3134-D148-0439498E70A4}"/>
              </a:ext>
            </a:extLst>
          </p:cNvPr>
          <p:cNvGrpSpPr/>
          <p:nvPr/>
        </p:nvGrpSpPr>
        <p:grpSpPr>
          <a:xfrm>
            <a:off x="541867" y="313268"/>
            <a:ext cx="10809315" cy="5578086"/>
            <a:chOff x="1595405" y="743485"/>
            <a:chExt cx="8968377" cy="4597535"/>
          </a:xfrm>
        </p:grpSpPr>
        <p:sp>
          <p:nvSpPr>
            <p:cNvPr id="101" name="Rounded Rectangle 100">
              <a:extLst>
                <a:ext uri="{FF2B5EF4-FFF2-40B4-BE49-F238E27FC236}">
                  <a16:creationId xmlns:a16="http://schemas.microsoft.com/office/drawing/2014/main" id="{CE7D2B25-C5BA-9B6D-E46E-CAA108D7BB64}"/>
                </a:ext>
              </a:extLst>
            </p:cNvPr>
            <p:cNvSpPr/>
            <p:nvPr/>
          </p:nvSpPr>
          <p:spPr>
            <a:xfrm>
              <a:off x="2752200" y="743485"/>
              <a:ext cx="7811582" cy="4592548"/>
            </a:xfrm>
            <a:prstGeom prst="roundRect">
              <a:avLst>
                <a:gd name="adj" fmla="val 3390"/>
              </a:avLst>
            </a:prstGeom>
            <a:solidFill>
              <a:schemeClr val="bg1">
                <a:lumMod val="75000"/>
              </a:schemeClr>
            </a:solidFill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1C2B2BC-27FE-FABE-B367-6A8EB249ACF3}"/>
                </a:ext>
              </a:extLst>
            </p:cNvPr>
            <p:cNvCxnSpPr>
              <a:cxnSpLocks/>
            </p:cNvCxnSpPr>
            <p:nvPr/>
          </p:nvCxnSpPr>
          <p:spPr>
            <a:xfrm>
              <a:off x="5313716" y="1043921"/>
              <a:ext cx="4493003" cy="0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EFD0C24E-69E1-19E3-CF7C-C47F0681842A}"/>
                </a:ext>
              </a:extLst>
            </p:cNvPr>
            <p:cNvCxnSpPr>
              <a:cxnSpLocks/>
              <a:stCxn id="13" idx="6"/>
              <a:endCxn id="11" idx="1"/>
            </p:cNvCxnSpPr>
            <p:nvPr/>
          </p:nvCxnSpPr>
          <p:spPr>
            <a:xfrm>
              <a:off x="2549335" y="3060002"/>
              <a:ext cx="116220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392D6AD1-6665-61BA-EF5A-D65958F175EC}"/>
                </a:ext>
              </a:extLst>
            </p:cNvPr>
            <p:cNvCxnSpPr>
              <a:cxnSpLocks/>
              <a:stCxn id="13" idx="7"/>
              <a:endCxn id="10" idx="1"/>
            </p:cNvCxnSpPr>
            <p:nvPr/>
          </p:nvCxnSpPr>
          <p:spPr>
            <a:xfrm flipV="1">
              <a:off x="2409635" y="1215861"/>
              <a:ext cx="1301906" cy="165810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7C01C79E-BDA6-EA15-1EC3-864CF1ABEF86}"/>
                </a:ext>
              </a:extLst>
            </p:cNvPr>
            <p:cNvCxnSpPr>
              <a:cxnSpLocks/>
              <a:stCxn id="116" idx="3"/>
            </p:cNvCxnSpPr>
            <p:nvPr/>
          </p:nvCxnSpPr>
          <p:spPr>
            <a:xfrm>
              <a:off x="9132537" y="3061349"/>
              <a:ext cx="674181" cy="1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C6EAA290-A794-E682-6FB2-F77F56E11358}"/>
                </a:ext>
              </a:extLst>
            </p:cNvPr>
            <p:cNvSpPr txBox="1"/>
            <p:nvPr/>
          </p:nvSpPr>
          <p:spPr>
            <a:xfrm>
              <a:off x="2752201" y="1341769"/>
              <a:ext cx="8280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https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B7FCCF5F-DF2D-A891-8CF2-6E14EC7ED39B}"/>
                </a:ext>
              </a:extLst>
            </p:cNvPr>
            <p:cNvSpPr txBox="1"/>
            <p:nvPr/>
          </p:nvSpPr>
          <p:spPr>
            <a:xfrm>
              <a:off x="2725943" y="3039758"/>
              <a:ext cx="893494" cy="4312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scp</a:t>
              </a:r>
            </a:p>
            <a:p>
              <a:pPr algn="ctr"/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sftp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D9602735-15F0-65C6-059F-F342256E653E}"/>
                </a:ext>
              </a:extLst>
            </p:cNvPr>
            <p:cNvSpPr txBox="1"/>
            <p:nvPr/>
          </p:nvSpPr>
          <p:spPr>
            <a:xfrm>
              <a:off x="2913391" y="2746197"/>
              <a:ext cx="522485" cy="2536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ssh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5B744CAC-E236-EB6C-6E59-5273A0452266}"/>
                </a:ext>
              </a:extLst>
            </p:cNvPr>
            <p:cNvSpPr txBox="1"/>
            <p:nvPr/>
          </p:nvSpPr>
          <p:spPr>
            <a:xfrm>
              <a:off x="8323653" y="772178"/>
              <a:ext cx="13833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file manager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36055230-C1F2-2044-A2C7-B94C9C9D0229}"/>
                </a:ext>
              </a:extLst>
            </p:cNvPr>
            <p:cNvSpPr txBox="1"/>
            <p:nvPr/>
          </p:nvSpPr>
          <p:spPr>
            <a:xfrm>
              <a:off x="5381749" y="1147771"/>
              <a:ext cx="25524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interactive desktop/apps</a:t>
              </a:r>
            </a:p>
          </p:txBody>
        </p:sp>
        <p:sp>
          <p:nvSpPr>
            <p:cNvPr id="105" name="Rounded Rectangle 104">
              <a:extLst>
                <a:ext uri="{FF2B5EF4-FFF2-40B4-BE49-F238E27FC236}">
                  <a16:creationId xmlns:a16="http://schemas.microsoft.com/office/drawing/2014/main" id="{12FE5164-0497-9E10-8AC1-E1413335A065}"/>
                </a:ext>
              </a:extLst>
            </p:cNvPr>
            <p:cNvSpPr/>
            <p:nvPr/>
          </p:nvSpPr>
          <p:spPr>
            <a:xfrm>
              <a:off x="2752201" y="4681752"/>
              <a:ext cx="3582468" cy="659268"/>
            </a:xfrm>
            <a:prstGeom prst="roundRect">
              <a:avLst>
                <a:gd name="adj" fmla="val 29924"/>
              </a:avLst>
            </a:prstGeom>
            <a:solidFill>
              <a:schemeClr val="bg1"/>
            </a:solidFill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Roar Collab User Flow Diagram</a:t>
              </a:r>
            </a:p>
          </p:txBody>
        </p:sp>
        <p:cxnSp>
          <p:nvCxnSpPr>
            <p:cNvPr id="113" name="Elbow Connector 112">
              <a:extLst>
                <a:ext uri="{FF2B5EF4-FFF2-40B4-BE49-F238E27FC236}">
                  <a16:creationId xmlns:a16="http://schemas.microsoft.com/office/drawing/2014/main" id="{D2BDCC62-8D54-3549-2813-9CB2E02C2240}"/>
                </a:ext>
              </a:extLst>
            </p:cNvPr>
            <p:cNvCxnSpPr>
              <a:cxnSpLocks/>
              <a:stCxn id="11" idx="2"/>
            </p:cNvCxnSpPr>
            <p:nvPr/>
          </p:nvCxnSpPr>
          <p:spPr>
            <a:xfrm rot="16200000" flipH="1">
              <a:off x="6640887" y="1362434"/>
              <a:ext cx="1038418" cy="5293246"/>
            </a:xfrm>
            <a:prstGeom prst="bentConnector2">
              <a:avLst/>
            </a:prstGeom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6526621E-A0EA-E682-BCD5-178AE77EB86C}"/>
                </a:ext>
              </a:extLst>
            </p:cNvPr>
            <p:cNvSpPr/>
            <p:nvPr/>
          </p:nvSpPr>
          <p:spPr>
            <a:xfrm>
              <a:off x="9808408" y="853789"/>
              <a:ext cx="584659" cy="3857003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Filesystem</a:t>
              </a: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86094601-1F6D-D2EC-E2AE-28E10629DA91}"/>
                </a:ext>
              </a:extLst>
            </p:cNvPr>
            <p:cNvSpPr/>
            <p:nvPr/>
          </p:nvSpPr>
          <p:spPr>
            <a:xfrm>
              <a:off x="3711542" y="853789"/>
              <a:ext cx="1603863" cy="724145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Portal</a:t>
              </a:r>
            </a:p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rcportal.hpc.psu.edu</a:t>
              </a:r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BA73F5B4-784A-1905-56E4-F66DD5CF66D1}"/>
                </a:ext>
              </a:extLst>
            </p:cNvPr>
            <p:cNvSpPr/>
            <p:nvPr/>
          </p:nvSpPr>
          <p:spPr>
            <a:xfrm>
              <a:off x="3711542" y="2630156"/>
              <a:ext cx="1603863" cy="85969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Submit Nodes</a:t>
              </a:r>
            </a:p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submit.hpc.psu.edu 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B23E8560-94CE-FA98-2D82-2CDD6424210B}"/>
                </a:ext>
              </a:extLst>
            </p:cNvPr>
            <p:cNvSpPr/>
            <p:nvPr/>
          </p:nvSpPr>
          <p:spPr>
            <a:xfrm>
              <a:off x="1595405" y="2796905"/>
              <a:ext cx="953931" cy="526195"/>
            </a:xfrm>
            <a:prstGeom prst="ellipse">
              <a:avLst/>
            </a:prstGeom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User</a:t>
              </a:r>
            </a:p>
          </p:txBody>
        </p:sp>
        <p:sp>
          <p:nvSpPr>
            <p:cNvPr id="116" name="Rounded Rectangle 115">
              <a:extLst>
                <a:ext uri="{FF2B5EF4-FFF2-40B4-BE49-F238E27FC236}">
                  <a16:creationId xmlns:a16="http://schemas.microsoft.com/office/drawing/2014/main" id="{20A9C292-F88E-CFAF-E42D-14E5EA1477AA}"/>
                </a:ext>
              </a:extLst>
            </p:cNvPr>
            <p:cNvSpPr/>
            <p:nvPr/>
          </p:nvSpPr>
          <p:spPr>
            <a:xfrm>
              <a:off x="5830738" y="1703464"/>
              <a:ext cx="3301800" cy="2715769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>
              <a:solidFill>
                <a:schemeClr val="accent5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B6EFB7D1-DE22-F972-6130-47224FBEF731}"/>
                </a:ext>
              </a:extLst>
            </p:cNvPr>
            <p:cNvSpPr txBox="1"/>
            <p:nvPr/>
          </p:nvSpPr>
          <p:spPr>
            <a:xfrm>
              <a:off x="6451103" y="2400232"/>
              <a:ext cx="8062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salloc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0A725F77-9564-A40A-32A3-EE862F81402D}"/>
                </a:ext>
              </a:extLst>
            </p:cNvPr>
            <p:cNvSpPr txBox="1"/>
            <p:nvPr/>
          </p:nvSpPr>
          <p:spPr>
            <a:xfrm>
              <a:off x="6454093" y="3240811"/>
              <a:ext cx="8331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sbatch</a:t>
              </a:r>
            </a:p>
          </p:txBody>
        </p:sp>
        <p:cxnSp>
          <p:nvCxnSpPr>
            <p:cNvPr id="75" name="Elbow Connector 74">
              <a:extLst>
                <a:ext uri="{FF2B5EF4-FFF2-40B4-BE49-F238E27FC236}">
                  <a16:creationId xmlns:a16="http://schemas.microsoft.com/office/drawing/2014/main" id="{35CB55C2-158F-B933-09AC-ED74B7FCFA6A}"/>
                </a:ext>
              </a:extLst>
            </p:cNvPr>
            <p:cNvCxnSpPr>
              <a:cxnSpLocks/>
              <a:endCxn id="7" idx="0"/>
            </p:cNvCxnSpPr>
            <p:nvPr/>
          </p:nvCxnSpPr>
          <p:spPr>
            <a:xfrm>
              <a:off x="5324250" y="1426700"/>
              <a:ext cx="2673217" cy="465218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Elbow Connector 77">
              <a:extLst>
                <a:ext uri="{FF2B5EF4-FFF2-40B4-BE49-F238E27FC236}">
                  <a16:creationId xmlns:a16="http://schemas.microsoft.com/office/drawing/2014/main" id="{11B18149-3513-9398-6251-8BA1B4A47E80}"/>
                </a:ext>
              </a:extLst>
            </p:cNvPr>
            <p:cNvCxnSpPr>
              <a:cxnSpLocks/>
              <a:stCxn id="11" idx="3"/>
              <a:endCxn id="8" idx="1"/>
            </p:cNvCxnSpPr>
            <p:nvPr/>
          </p:nvCxnSpPr>
          <p:spPr>
            <a:xfrm>
              <a:off x="5315405" y="3060002"/>
              <a:ext cx="1990399" cy="809496"/>
            </a:xfrm>
            <a:prstGeom prst="bentConnector3">
              <a:avLst>
                <a:gd name="adj1" fmla="val 87551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Elbow Connector 78">
              <a:extLst>
                <a:ext uri="{FF2B5EF4-FFF2-40B4-BE49-F238E27FC236}">
                  <a16:creationId xmlns:a16="http://schemas.microsoft.com/office/drawing/2014/main" id="{CE32BC99-3900-8162-E286-F06661BC3F7B}"/>
                </a:ext>
              </a:extLst>
            </p:cNvPr>
            <p:cNvCxnSpPr>
              <a:cxnSpLocks/>
              <a:stCxn id="11" idx="3"/>
              <a:endCxn id="7" idx="1"/>
            </p:cNvCxnSpPr>
            <p:nvPr/>
          </p:nvCxnSpPr>
          <p:spPr>
            <a:xfrm flipV="1">
              <a:off x="5315404" y="2321766"/>
              <a:ext cx="1990400" cy="738237"/>
            </a:xfrm>
            <a:prstGeom prst="bentConnector3">
              <a:avLst>
                <a:gd name="adj1" fmla="val 87551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80AF47E0-8644-C9D9-F0BE-B50B4E841D8B}"/>
                </a:ext>
              </a:extLst>
            </p:cNvPr>
            <p:cNvCxnSpPr>
              <a:cxnSpLocks/>
              <a:stCxn id="7" idx="2"/>
              <a:endCxn id="8" idx="0"/>
            </p:cNvCxnSpPr>
            <p:nvPr/>
          </p:nvCxnSpPr>
          <p:spPr>
            <a:xfrm flipH="1">
              <a:off x="7997466" y="2751611"/>
              <a:ext cx="1" cy="6880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2EF1152D-086E-4A28-2EBB-A5765DCBD8A9}"/>
                </a:ext>
              </a:extLst>
            </p:cNvPr>
            <p:cNvSpPr txBox="1"/>
            <p:nvPr/>
          </p:nvSpPr>
          <p:spPr>
            <a:xfrm>
              <a:off x="7968618" y="2889117"/>
              <a:ext cx="8230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sbatch</a:t>
              </a:r>
            </a:p>
          </p:txBody>
        </p:sp>
        <p:sp>
          <p:nvSpPr>
            <p:cNvPr id="126" name="Rounded Rectangle 125">
              <a:extLst>
                <a:ext uri="{FF2B5EF4-FFF2-40B4-BE49-F238E27FC236}">
                  <a16:creationId xmlns:a16="http://schemas.microsoft.com/office/drawing/2014/main" id="{EBA06B6C-C5BB-CBFE-2C2B-5C614DA887B1}"/>
                </a:ext>
              </a:extLst>
            </p:cNvPr>
            <p:cNvSpPr/>
            <p:nvPr/>
          </p:nvSpPr>
          <p:spPr>
            <a:xfrm>
              <a:off x="5821894" y="3796149"/>
              <a:ext cx="1101143" cy="62904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Compute Nodes</a:t>
              </a:r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02F43B55-7588-3BD2-D5BD-A9132DF5A4A3}"/>
                </a:ext>
              </a:extLst>
            </p:cNvPr>
            <p:cNvSpPr/>
            <p:nvPr/>
          </p:nvSpPr>
          <p:spPr>
            <a:xfrm>
              <a:off x="7305805" y="1891919"/>
              <a:ext cx="1383323" cy="859693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Interactive Session</a:t>
              </a: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AFDCB0A3-A100-79E1-AEC4-7A4A4531E864}"/>
                </a:ext>
              </a:extLst>
            </p:cNvPr>
            <p:cNvSpPr/>
            <p:nvPr/>
          </p:nvSpPr>
          <p:spPr>
            <a:xfrm>
              <a:off x="7305804" y="3439652"/>
              <a:ext cx="1383323" cy="859693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Batch Session</a:t>
              </a:r>
            </a:p>
          </p:txBody>
        </p:sp>
      </p:grp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A69B435-6BF5-D85B-BC34-432CFCDDE252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4058927" y="1325686"/>
            <a:ext cx="0" cy="12766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59E5D10-34BF-4EA1-42A6-C22203B7F246}"/>
              </a:ext>
            </a:extLst>
          </p:cNvPr>
          <p:cNvSpPr txBox="1"/>
          <p:nvPr/>
        </p:nvSpPr>
        <p:spPr>
          <a:xfrm>
            <a:off x="3245369" y="1702395"/>
            <a:ext cx="8804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Shell Access</a:t>
            </a:r>
          </a:p>
        </p:txBody>
      </p:sp>
    </p:spTree>
    <p:extLst>
      <p:ext uri="{BB962C8B-B14F-4D97-AF65-F5344CB8AC3E}">
        <p14:creationId xmlns:p14="http://schemas.microsoft.com/office/powerpoint/2010/main" val="1183834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E54031D-11BB-3134-D148-0439498E70A4}"/>
              </a:ext>
            </a:extLst>
          </p:cNvPr>
          <p:cNvGrpSpPr/>
          <p:nvPr/>
        </p:nvGrpSpPr>
        <p:grpSpPr>
          <a:xfrm>
            <a:off x="344220" y="114294"/>
            <a:ext cx="11169336" cy="5853493"/>
            <a:chOff x="1296700" y="516487"/>
            <a:chExt cx="9267082" cy="4824531"/>
          </a:xfrm>
        </p:grpSpPr>
        <p:sp>
          <p:nvSpPr>
            <p:cNvPr id="101" name="Rounded Rectangle 100">
              <a:extLst>
                <a:ext uri="{FF2B5EF4-FFF2-40B4-BE49-F238E27FC236}">
                  <a16:creationId xmlns:a16="http://schemas.microsoft.com/office/drawing/2014/main" id="{CE7D2B25-C5BA-9B6D-E46E-CAA108D7BB64}"/>
                </a:ext>
              </a:extLst>
            </p:cNvPr>
            <p:cNvSpPr/>
            <p:nvPr/>
          </p:nvSpPr>
          <p:spPr>
            <a:xfrm>
              <a:off x="2954334" y="743485"/>
              <a:ext cx="7609448" cy="4592548"/>
            </a:xfrm>
            <a:prstGeom prst="roundRect">
              <a:avLst>
                <a:gd name="adj" fmla="val 3390"/>
              </a:avLst>
            </a:prstGeom>
            <a:solidFill>
              <a:schemeClr val="bg1">
                <a:lumMod val="75000"/>
              </a:schemeClr>
            </a:solidFill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ounded Rectangle 115">
              <a:extLst>
                <a:ext uri="{FF2B5EF4-FFF2-40B4-BE49-F238E27FC236}">
                  <a16:creationId xmlns:a16="http://schemas.microsoft.com/office/drawing/2014/main" id="{20A9C292-F88E-CFAF-E42D-14E5EA1477AA}"/>
                </a:ext>
              </a:extLst>
            </p:cNvPr>
            <p:cNvSpPr/>
            <p:nvPr/>
          </p:nvSpPr>
          <p:spPr>
            <a:xfrm>
              <a:off x="5830738" y="1703464"/>
              <a:ext cx="3301800" cy="2715769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>
              <a:solidFill>
                <a:schemeClr val="accent5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EFD0C24E-69E1-19E3-CF7C-C47F0681842A}"/>
                </a:ext>
              </a:extLst>
            </p:cNvPr>
            <p:cNvCxnSpPr>
              <a:cxnSpLocks/>
              <a:stCxn id="4" idx="3"/>
              <a:endCxn id="10" idx="1"/>
            </p:cNvCxnSpPr>
            <p:nvPr/>
          </p:nvCxnSpPr>
          <p:spPr>
            <a:xfrm>
              <a:off x="2341158" y="1215861"/>
              <a:ext cx="1370384" cy="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392D6AD1-6665-61BA-EF5A-D65958F175EC}"/>
                </a:ext>
              </a:extLst>
            </p:cNvPr>
            <p:cNvCxnSpPr>
              <a:cxnSpLocks/>
              <a:stCxn id="13" idx="0"/>
              <a:endCxn id="4" idx="2"/>
            </p:cNvCxnSpPr>
            <p:nvPr/>
          </p:nvCxnSpPr>
          <p:spPr>
            <a:xfrm flipH="1" flipV="1">
              <a:off x="2072135" y="1483988"/>
              <a:ext cx="236" cy="131291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7C01C79E-BDA6-EA15-1EC3-864CF1ABEF86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>
              <a:off x="8689127" y="2321765"/>
              <a:ext cx="1117592" cy="0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C6EAA290-A794-E682-6FB2-F77F56E11358}"/>
                </a:ext>
              </a:extLst>
            </p:cNvPr>
            <p:cNvSpPr txBox="1"/>
            <p:nvPr/>
          </p:nvSpPr>
          <p:spPr>
            <a:xfrm>
              <a:off x="3017027" y="1222023"/>
              <a:ext cx="648292" cy="2536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https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B7FCCF5F-DF2D-A891-8CF2-6E14EC7ED39B}"/>
                </a:ext>
              </a:extLst>
            </p:cNvPr>
            <p:cNvSpPr txBox="1"/>
            <p:nvPr/>
          </p:nvSpPr>
          <p:spPr>
            <a:xfrm>
              <a:off x="1296700" y="516487"/>
              <a:ext cx="1550867" cy="4312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PSU Network or GlobalProtect VPN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36055230-C1F2-2044-A2C7-B94C9C9D0229}"/>
                </a:ext>
              </a:extLst>
            </p:cNvPr>
            <p:cNvSpPr txBox="1"/>
            <p:nvPr/>
          </p:nvSpPr>
          <p:spPr>
            <a:xfrm>
              <a:off x="5580550" y="1155244"/>
              <a:ext cx="2112338" cy="2536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interactive desktop/apps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B6EFB7D1-DE22-F972-6130-47224FBEF731}"/>
                </a:ext>
              </a:extLst>
            </p:cNvPr>
            <p:cNvSpPr txBox="1"/>
            <p:nvPr/>
          </p:nvSpPr>
          <p:spPr>
            <a:xfrm>
              <a:off x="6451103" y="2400232"/>
              <a:ext cx="8062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salloc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0A725F77-9564-A40A-32A3-EE862F81402D}"/>
                </a:ext>
              </a:extLst>
            </p:cNvPr>
            <p:cNvSpPr txBox="1"/>
            <p:nvPr/>
          </p:nvSpPr>
          <p:spPr>
            <a:xfrm>
              <a:off x="6454093" y="3240811"/>
              <a:ext cx="8331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sbatch</a:t>
              </a:r>
            </a:p>
          </p:txBody>
        </p:sp>
        <p:cxnSp>
          <p:nvCxnSpPr>
            <p:cNvPr id="75" name="Elbow Connector 74">
              <a:extLst>
                <a:ext uri="{FF2B5EF4-FFF2-40B4-BE49-F238E27FC236}">
                  <a16:creationId xmlns:a16="http://schemas.microsoft.com/office/drawing/2014/main" id="{35CB55C2-158F-B933-09AC-ED74B7FCFA6A}"/>
                </a:ext>
              </a:extLst>
            </p:cNvPr>
            <p:cNvCxnSpPr>
              <a:cxnSpLocks/>
              <a:endCxn id="7" idx="0"/>
            </p:cNvCxnSpPr>
            <p:nvPr/>
          </p:nvCxnSpPr>
          <p:spPr>
            <a:xfrm>
              <a:off x="5324250" y="1426700"/>
              <a:ext cx="2673217" cy="465218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Elbow Connector 77">
              <a:extLst>
                <a:ext uri="{FF2B5EF4-FFF2-40B4-BE49-F238E27FC236}">
                  <a16:creationId xmlns:a16="http://schemas.microsoft.com/office/drawing/2014/main" id="{11B18149-3513-9398-6251-8BA1B4A47E80}"/>
                </a:ext>
              </a:extLst>
            </p:cNvPr>
            <p:cNvCxnSpPr>
              <a:cxnSpLocks/>
              <a:stCxn id="11" idx="3"/>
              <a:endCxn id="8" idx="1"/>
            </p:cNvCxnSpPr>
            <p:nvPr/>
          </p:nvCxnSpPr>
          <p:spPr>
            <a:xfrm>
              <a:off x="5315405" y="3060002"/>
              <a:ext cx="1990399" cy="809496"/>
            </a:xfrm>
            <a:prstGeom prst="bentConnector3">
              <a:avLst>
                <a:gd name="adj1" fmla="val 87551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Elbow Connector 78">
              <a:extLst>
                <a:ext uri="{FF2B5EF4-FFF2-40B4-BE49-F238E27FC236}">
                  <a16:creationId xmlns:a16="http://schemas.microsoft.com/office/drawing/2014/main" id="{CE32BC99-3900-8162-E286-F06661BC3F7B}"/>
                </a:ext>
              </a:extLst>
            </p:cNvPr>
            <p:cNvCxnSpPr>
              <a:cxnSpLocks/>
              <a:stCxn id="11" idx="3"/>
              <a:endCxn id="7" idx="1"/>
            </p:cNvCxnSpPr>
            <p:nvPr/>
          </p:nvCxnSpPr>
          <p:spPr>
            <a:xfrm flipV="1">
              <a:off x="5315404" y="2321766"/>
              <a:ext cx="1990400" cy="738237"/>
            </a:xfrm>
            <a:prstGeom prst="bentConnector3">
              <a:avLst>
                <a:gd name="adj1" fmla="val 87551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0BB36758-3FC5-765E-22EC-B1D07D1CF83C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 flipV="1">
              <a:off x="8689126" y="3869498"/>
              <a:ext cx="1117592" cy="1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80AF47E0-8644-C9D9-F0BE-B50B4E841D8B}"/>
                </a:ext>
              </a:extLst>
            </p:cNvPr>
            <p:cNvCxnSpPr>
              <a:cxnSpLocks/>
              <a:stCxn id="7" idx="2"/>
              <a:endCxn id="8" idx="0"/>
            </p:cNvCxnSpPr>
            <p:nvPr/>
          </p:nvCxnSpPr>
          <p:spPr>
            <a:xfrm flipH="1">
              <a:off x="7997466" y="2751611"/>
              <a:ext cx="1" cy="6880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2EF1152D-086E-4A28-2EBB-A5765DCBD8A9}"/>
                </a:ext>
              </a:extLst>
            </p:cNvPr>
            <p:cNvSpPr txBox="1"/>
            <p:nvPr/>
          </p:nvSpPr>
          <p:spPr>
            <a:xfrm>
              <a:off x="7968618" y="2889117"/>
              <a:ext cx="8230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sbatch</a:t>
              </a:r>
            </a:p>
          </p:txBody>
        </p:sp>
        <p:sp>
          <p:nvSpPr>
            <p:cNvPr id="105" name="Rounded Rectangle 104">
              <a:extLst>
                <a:ext uri="{FF2B5EF4-FFF2-40B4-BE49-F238E27FC236}">
                  <a16:creationId xmlns:a16="http://schemas.microsoft.com/office/drawing/2014/main" id="{12FE5164-0497-9E10-8AC1-E1413335A065}"/>
                </a:ext>
              </a:extLst>
            </p:cNvPr>
            <p:cNvSpPr/>
            <p:nvPr/>
          </p:nvSpPr>
          <p:spPr>
            <a:xfrm>
              <a:off x="2954334" y="4681750"/>
              <a:ext cx="3968703" cy="659268"/>
            </a:xfrm>
            <a:prstGeom prst="roundRect">
              <a:avLst>
                <a:gd name="adj" fmla="val 29924"/>
              </a:avLst>
            </a:prstGeom>
            <a:solidFill>
              <a:schemeClr val="bg1"/>
            </a:solidFill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Roar Restricted User Flow Diagram</a:t>
              </a:r>
            </a:p>
          </p:txBody>
        </p:sp>
        <p:cxnSp>
          <p:nvCxnSpPr>
            <p:cNvPr id="113" name="Elbow Connector 112">
              <a:extLst>
                <a:ext uri="{FF2B5EF4-FFF2-40B4-BE49-F238E27FC236}">
                  <a16:creationId xmlns:a16="http://schemas.microsoft.com/office/drawing/2014/main" id="{D2BDCC62-8D54-3549-2813-9CB2E02C2240}"/>
                </a:ext>
              </a:extLst>
            </p:cNvPr>
            <p:cNvCxnSpPr>
              <a:cxnSpLocks/>
              <a:stCxn id="11" idx="2"/>
            </p:cNvCxnSpPr>
            <p:nvPr/>
          </p:nvCxnSpPr>
          <p:spPr>
            <a:xfrm rot="16200000" flipH="1">
              <a:off x="6640887" y="1362434"/>
              <a:ext cx="1038418" cy="5293246"/>
            </a:xfrm>
            <a:prstGeom prst="bentConnector2">
              <a:avLst/>
            </a:prstGeom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Rounded Rectangle 125">
              <a:extLst>
                <a:ext uri="{FF2B5EF4-FFF2-40B4-BE49-F238E27FC236}">
                  <a16:creationId xmlns:a16="http://schemas.microsoft.com/office/drawing/2014/main" id="{EBA06B6C-C5BB-CBFE-2C2B-5C614DA887B1}"/>
                </a:ext>
              </a:extLst>
            </p:cNvPr>
            <p:cNvSpPr/>
            <p:nvPr/>
          </p:nvSpPr>
          <p:spPr>
            <a:xfrm>
              <a:off x="5821894" y="3796149"/>
              <a:ext cx="1101143" cy="62904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Compute Nodes</a:t>
              </a:r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6526621E-A0EA-E682-BCD5-178AE77EB86C}"/>
                </a:ext>
              </a:extLst>
            </p:cNvPr>
            <p:cNvSpPr/>
            <p:nvPr/>
          </p:nvSpPr>
          <p:spPr>
            <a:xfrm>
              <a:off x="9808408" y="1577931"/>
              <a:ext cx="584659" cy="3103819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Filesystem</a:t>
              </a:r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02F43B55-7588-3BD2-D5BD-A9132DF5A4A3}"/>
                </a:ext>
              </a:extLst>
            </p:cNvPr>
            <p:cNvSpPr/>
            <p:nvPr/>
          </p:nvSpPr>
          <p:spPr>
            <a:xfrm>
              <a:off x="7305805" y="1891919"/>
              <a:ext cx="1383323" cy="859693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Interactive Session</a:t>
              </a: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AFDCB0A3-A100-79E1-AEC4-7A4A4531E864}"/>
                </a:ext>
              </a:extLst>
            </p:cNvPr>
            <p:cNvSpPr/>
            <p:nvPr/>
          </p:nvSpPr>
          <p:spPr>
            <a:xfrm>
              <a:off x="7305804" y="3439652"/>
              <a:ext cx="1383323" cy="859693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Batch Session</a:t>
              </a: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86094601-1F6D-D2EC-E2AE-28E10629DA91}"/>
                </a:ext>
              </a:extLst>
            </p:cNvPr>
            <p:cNvSpPr/>
            <p:nvPr/>
          </p:nvSpPr>
          <p:spPr>
            <a:xfrm>
              <a:off x="3711542" y="853789"/>
              <a:ext cx="1603863" cy="724145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Portal</a:t>
              </a:r>
            </a:p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rrportal.hpc.psu.edu</a:t>
              </a:r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BA73F5B4-784A-1905-56E4-F66DD5CF66D1}"/>
                </a:ext>
              </a:extLst>
            </p:cNvPr>
            <p:cNvSpPr/>
            <p:nvPr/>
          </p:nvSpPr>
          <p:spPr>
            <a:xfrm>
              <a:off x="3711542" y="2630156"/>
              <a:ext cx="1603863" cy="85969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Submit Node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(Virtual Machine)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B23E8560-94CE-FA98-2D82-2CDD6424210B}"/>
                </a:ext>
              </a:extLst>
            </p:cNvPr>
            <p:cNvSpPr/>
            <p:nvPr/>
          </p:nvSpPr>
          <p:spPr>
            <a:xfrm>
              <a:off x="1595405" y="2796905"/>
              <a:ext cx="953931" cy="526195"/>
            </a:xfrm>
            <a:prstGeom prst="ellipse">
              <a:avLst/>
            </a:prstGeom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User</a:t>
              </a:r>
            </a:p>
          </p:txBody>
        </p:sp>
      </p:grp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A69B435-6BF5-D85B-BC34-432CFCDDE252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4221301" y="1402120"/>
            <a:ext cx="0" cy="12766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59E5D10-34BF-4EA1-42A6-C22203B7F246}"/>
              </a:ext>
            </a:extLst>
          </p:cNvPr>
          <p:cNvSpPr txBox="1"/>
          <p:nvPr/>
        </p:nvSpPr>
        <p:spPr>
          <a:xfrm>
            <a:off x="3407743" y="1770283"/>
            <a:ext cx="8804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Shell Access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8C1916-9500-EB9E-CFD7-C43DB5139A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581" y="637515"/>
            <a:ext cx="648493" cy="650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287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910D8B41-E92A-A29F-B618-B6BA05292798}"/>
              </a:ext>
            </a:extLst>
          </p:cNvPr>
          <p:cNvSpPr/>
          <p:nvPr/>
        </p:nvSpPr>
        <p:spPr>
          <a:xfrm>
            <a:off x="5804480" y="1405124"/>
            <a:ext cx="4046281" cy="452967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800" b="1" dirty="0">
                <a:solidFill>
                  <a:schemeClr val="tx1"/>
                </a:solidFill>
              </a:rPr>
              <a:t>If necessary...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7DB186-117E-C34B-102E-14B26B83E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2918"/>
            <a:ext cx="10515600" cy="1325563"/>
          </a:xfrm>
        </p:spPr>
        <p:txBody>
          <a:bodyPr/>
          <a:lstStyle/>
          <a:p>
            <a:r>
              <a:rPr lang="en-US" dirty="0"/>
              <a:t>Container Workflow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AE1F409-33D5-A648-3A86-569775FD08DC}"/>
              </a:ext>
            </a:extLst>
          </p:cNvPr>
          <p:cNvSpPr/>
          <p:nvPr/>
        </p:nvSpPr>
        <p:spPr>
          <a:xfrm>
            <a:off x="2751586" y="1316588"/>
            <a:ext cx="2192323" cy="72984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Find base container to build from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7F24753-4ED7-4920-33B2-2148CCB0F075}"/>
              </a:ext>
            </a:extLst>
          </p:cNvPr>
          <p:cNvSpPr/>
          <p:nvPr/>
        </p:nvSpPr>
        <p:spPr>
          <a:xfrm>
            <a:off x="2751585" y="2473402"/>
            <a:ext cx="2192323" cy="72984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Build a sandbox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CBAF440-1DB7-93F7-A812-DC5DA4780E94}"/>
              </a:ext>
            </a:extLst>
          </p:cNvPr>
          <p:cNvSpPr/>
          <p:nvPr/>
        </p:nvSpPr>
        <p:spPr>
          <a:xfrm>
            <a:off x="6293134" y="2303575"/>
            <a:ext cx="3068975" cy="106949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Make changes to the sandbox (create links or directories, install packages)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25E2EBD-DE66-2B6F-815E-AC7AC3220601}"/>
              </a:ext>
            </a:extLst>
          </p:cNvPr>
          <p:cNvSpPr/>
          <p:nvPr/>
        </p:nvSpPr>
        <p:spPr>
          <a:xfrm>
            <a:off x="6783889" y="3789197"/>
            <a:ext cx="2087463" cy="72984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Test on RC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E00778E9-068F-0DC2-6C4E-A9CE44719298}"/>
              </a:ext>
            </a:extLst>
          </p:cNvPr>
          <p:cNvSpPr/>
          <p:nvPr/>
        </p:nvSpPr>
        <p:spPr>
          <a:xfrm>
            <a:off x="2433149" y="3619371"/>
            <a:ext cx="2829193" cy="106949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Capture all actions in a definition file and rebuild the read-only container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5AD6E8A-795B-8892-E8FC-728AC02ED4AC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3847747" y="2046431"/>
            <a:ext cx="1" cy="4269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C4F630D-4350-A2A8-26DC-77B6CF78F912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 flipH="1">
            <a:off x="3847746" y="3203245"/>
            <a:ext cx="1" cy="4161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2139B1A-98A2-B765-0EE7-4BAA5E58F090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7827621" y="3373070"/>
            <a:ext cx="1" cy="4161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56D159C-52C2-71F9-483D-D58FC04B7F0B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4943908" y="2838323"/>
            <a:ext cx="1349226" cy="1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78B3CF7-083B-C238-28D8-26F4225E853B}"/>
              </a:ext>
            </a:extLst>
          </p:cNvPr>
          <p:cNvCxnSpPr>
            <a:cxnSpLocks/>
            <a:stCxn id="7" idx="1"/>
            <a:endCxn id="8" idx="3"/>
          </p:cNvCxnSpPr>
          <p:nvPr/>
        </p:nvCxnSpPr>
        <p:spPr>
          <a:xfrm flipH="1">
            <a:off x="5262342" y="4154119"/>
            <a:ext cx="1521547" cy="0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D2A7A554-D822-A199-B427-63C8FB34DCFC}"/>
              </a:ext>
            </a:extLst>
          </p:cNvPr>
          <p:cNvSpPr/>
          <p:nvPr/>
        </p:nvSpPr>
        <p:spPr>
          <a:xfrm>
            <a:off x="6293134" y="4917374"/>
            <a:ext cx="3068975" cy="72984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Establish a base recipe file</a:t>
            </a: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3785DF0E-0F4B-00D8-FD02-B5AA6719D01D}"/>
              </a:ext>
            </a:extLst>
          </p:cNvPr>
          <p:cNvCxnSpPr>
            <a:cxnSpLocks/>
            <a:stCxn id="8" idx="2"/>
            <a:endCxn id="11" idx="1"/>
          </p:cNvCxnSpPr>
          <p:nvPr/>
        </p:nvCxnSpPr>
        <p:spPr>
          <a:xfrm rot="16200000" flipH="1">
            <a:off x="4773725" y="3762887"/>
            <a:ext cx="593430" cy="2445388"/>
          </a:xfrm>
          <a:prstGeom prst="bentConnector2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2157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F308B0-DEBD-1BEE-6A06-1A52A8A445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EEF9AF63-232C-F324-34B3-6A95C8649E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915" y="1362583"/>
            <a:ext cx="1325591" cy="1325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1F4DF4F6-835C-5FA5-E645-38F2FAC8F8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914" y="3972855"/>
            <a:ext cx="1325591" cy="1325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25831F6-34C0-7698-22F3-DA1271549E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9876" y="1700065"/>
            <a:ext cx="648493" cy="65062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FB3383D-F898-FCA7-3B73-8306E4404C7A}"/>
              </a:ext>
            </a:extLst>
          </p:cNvPr>
          <p:cNvSpPr txBox="1"/>
          <p:nvPr/>
        </p:nvSpPr>
        <p:spPr>
          <a:xfrm>
            <a:off x="2345999" y="2359458"/>
            <a:ext cx="1044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firewall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AB6E238-E0B1-5534-19F1-A7298C8E1310}"/>
              </a:ext>
            </a:extLst>
          </p:cNvPr>
          <p:cNvSpPr txBox="1"/>
          <p:nvPr/>
        </p:nvSpPr>
        <p:spPr>
          <a:xfrm>
            <a:off x="2352060" y="4959522"/>
            <a:ext cx="1044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firewall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232874E1-940E-A6F0-ECA5-D8874172DABB}"/>
              </a:ext>
            </a:extLst>
          </p:cNvPr>
          <p:cNvSpPr/>
          <p:nvPr/>
        </p:nvSpPr>
        <p:spPr>
          <a:xfrm>
            <a:off x="4455822" y="1518399"/>
            <a:ext cx="1788584" cy="10302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RR Portal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rrportal.hpc.psu.edu</a:t>
            </a:r>
          </a:p>
          <a:p>
            <a:pPr algn="ctr"/>
            <a:endParaRPr lang="en-US" sz="1100" dirty="0">
              <a:solidFill>
                <a:schemeClr val="tx1"/>
              </a:solidFill>
            </a:endParaRP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(no ssh, no data sharing)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5FB9A04-F13F-83AE-5DDD-BEECE583E8CD}"/>
              </a:ext>
            </a:extLst>
          </p:cNvPr>
          <p:cNvSpPr txBox="1"/>
          <p:nvPr/>
        </p:nvSpPr>
        <p:spPr>
          <a:xfrm>
            <a:off x="3339013" y="3749778"/>
            <a:ext cx="9306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scp</a:t>
            </a:r>
          </a:p>
          <a:p>
            <a:pPr algn="ctr"/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sftp</a:t>
            </a:r>
          </a:p>
          <a:p>
            <a:pPr algn="ctr"/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rsync</a:t>
            </a:r>
          </a:p>
        </p:txBody>
      </p:sp>
      <p:sp>
        <p:nvSpPr>
          <p:cNvPr id="20" name="Can 19">
            <a:extLst>
              <a:ext uri="{FF2B5EF4-FFF2-40B4-BE49-F238E27FC236}">
                <a16:creationId xmlns:a16="http://schemas.microsoft.com/office/drawing/2014/main" id="{78219295-927C-8140-2CAA-182084963A27}"/>
              </a:ext>
            </a:extLst>
          </p:cNvPr>
          <p:cNvSpPr/>
          <p:nvPr/>
        </p:nvSpPr>
        <p:spPr>
          <a:xfrm>
            <a:off x="8306443" y="1518399"/>
            <a:ext cx="2740374" cy="1030200"/>
          </a:xfrm>
          <a:prstGeom prst="can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/storage/restricted/&lt;PI&gt;/&lt;restrictedtype&gt;</a:t>
            </a:r>
          </a:p>
        </p:txBody>
      </p:sp>
      <p:sp>
        <p:nvSpPr>
          <p:cNvPr id="21" name="Can 20">
            <a:extLst>
              <a:ext uri="{FF2B5EF4-FFF2-40B4-BE49-F238E27FC236}">
                <a16:creationId xmlns:a16="http://schemas.microsoft.com/office/drawing/2014/main" id="{3154BFC7-EECD-E275-3896-FB67578F50E2}"/>
              </a:ext>
            </a:extLst>
          </p:cNvPr>
          <p:cNvSpPr/>
          <p:nvPr/>
        </p:nvSpPr>
        <p:spPr>
          <a:xfrm>
            <a:off x="8306443" y="4119110"/>
            <a:ext cx="2740374" cy="1030200"/>
          </a:xfrm>
          <a:prstGeom prst="can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/storage/restricted/&lt;PI&gt;/datastage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3F74C00-4D47-B2D7-10ED-D913B03412A8}"/>
              </a:ext>
            </a:extLst>
          </p:cNvPr>
          <p:cNvSpPr txBox="1"/>
          <p:nvPr/>
        </p:nvSpPr>
        <p:spPr>
          <a:xfrm>
            <a:off x="6531265" y="1510279"/>
            <a:ext cx="14883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via submit or compute node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303240C-6026-1CDF-0D90-52AA0AC50E0A}"/>
              </a:ext>
            </a:extLst>
          </p:cNvPr>
          <p:cNvCxnSpPr>
            <a:cxnSpLocks/>
            <a:stCxn id="1028" idx="3"/>
            <a:endCxn id="5" idx="1"/>
          </p:cNvCxnSpPr>
          <p:nvPr/>
        </p:nvCxnSpPr>
        <p:spPr>
          <a:xfrm flipV="1">
            <a:off x="1697506" y="2025378"/>
            <a:ext cx="852370" cy="1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12B7F49-3528-62CF-AA10-AAF95877C249}"/>
              </a:ext>
            </a:extLst>
          </p:cNvPr>
          <p:cNvCxnSpPr>
            <a:cxnSpLocks/>
            <a:stCxn id="17" idx="1"/>
            <a:endCxn id="5" idx="3"/>
          </p:cNvCxnSpPr>
          <p:nvPr/>
        </p:nvCxnSpPr>
        <p:spPr>
          <a:xfrm flipH="1" flipV="1">
            <a:off x="3198369" y="2025378"/>
            <a:ext cx="1257453" cy="8121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346592D-2BBD-5CD0-507F-0D7D41CF97D1}"/>
              </a:ext>
            </a:extLst>
          </p:cNvPr>
          <p:cNvCxnSpPr>
            <a:cxnSpLocks/>
            <a:stCxn id="17" idx="3"/>
            <a:endCxn id="20" idx="2"/>
          </p:cNvCxnSpPr>
          <p:nvPr/>
        </p:nvCxnSpPr>
        <p:spPr>
          <a:xfrm>
            <a:off x="6244406" y="2033499"/>
            <a:ext cx="2062037" cy="0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82C2197-2866-6955-13FE-214A44D4D047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1697505" y="4634210"/>
            <a:ext cx="852371" cy="1441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8D01707-869D-E626-24E4-6E45E29C505A}"/>
              </a:ext>
            </a:extLst>
          </p:cNvPr>
          <p:cNvCxnSpPr>
            <a:cxnSpLocks/>
            <a:stCxn id="12" idx="3"/>
            <a:endCxn id="18" idx="1"/>
          </p:cNvCxnSpPr>
          <p:nvPr/>
        </p:nvCxnSpPr>
        <p:spPr>
          <a:xfrm>
            <a:off x="3198369" y="4634210"/>
            <a:ext cx="1257453" cy="1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B7C407D-F30B-866B-E43C-BAF70F9A19C5}"/>
              </a:ext>
            </a:extLst>
          </p:cNvPr>
          <p:cNvCxnSpPr>
            <a:cxnSpLocks/>
            <a:stCxn id="21" idx="2"/>
            <a:endCxn id="18" idx="3"/>
          </p:cNvCxnSpPr>
          <p:nvPr/>
        </p:nvCxnSpPr>
        <p:spPr>
          <a:xfrm flipH="1">
            <a:off x="6244407" y="4634210"/>
            <a:ext cx="2062036" cy="1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11D705BB-B4BA-0DAB-0CB8-4325691082C0}"/>
              </a:ext>
            </a:extLst>
          </p:cNvPr>
          <p:cNvSpPr txBox="1"/>
          <p:nvPr/>
        </p:nvSpPr>
        <p:spPr>
          <a:xfrm>
            <a:off x="511425" y="2350691"/>
            <a:ext cx="1044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BCD98EB-F28A-3B1E-3584-D176D4A75FCB}"/>
              </a:ext>
            </a:extLst>
          </p:cNvPr>
          <p:cNvSpPr txBox="1"/>
          <p:nvPr/>
        </p:nvSpPr>
        <p:spPr>
          <a:xfrm>
            <a:off x="401898" y="4973132"/>
            <a:ext cx="1263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Data Admin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CC84D31-19F7-3A14-CC65-9ABA21BBD115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>
          <a:xfrm>
            <a:off x="9676630" y="2548599"/>
            <a:ext cx="0" cy="1570511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Down Arrow 75">
            <a:extLst>
              <a:ext uri="{FF2B5EF4-FFF2-40B4-BE49-F238E27FC236}">
                <a16:creationId xmlns:a16="http://schemas.microsoft.com/office/drawing/2014/main" id="{F6D962AF-D014-A1CF-4E4B-5BA165A13904}"/>
              </a:ext>
            </a:extLst>
          </p:cNvPr>
          <p:cNvSpPr/>
          <p:nvPr/>
        </p:nvSpPr>
        <p:spPr>
          <a:xfrm>
            <a:off x="9376914" y="2548599"/>
            <a:ext cx="595222" cy="1570511"/>
          </a:xfrm>
          <a:prstGeom prst="down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7E9B2CEF-2AB0-ED3D-6A04-74B22A17E3B9}"/>
              </a:ext>
            </a:extLst>
          </p:cNvPr>
          <p:cNvSpPr/>
          <p:nvPr/>
        </p:nvSpPr>
        <p:spPr>
          <a:xfrm>
            <a:off x="401898" y="4119111"/>
            <a:ext cx="1263177" cy="1249150"/>
          </a:xfrm>
          <a:prstGeom prst="round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7E7EF0ED-6531-5191-A016-CDE4191332F8}"/>
              </a:ext>
            </a:extLst>
          </p:cNvPr>
          <p:cNvSpPr/>
          <p:nvPr/>
        </p:nvSpPr>
        <p:spPr>
          <a:xfrm>
            <a:off x="396066" y="1473932"/>
            <a:ext cx="1263177" cy="1249150"/>
          </a:xfrm>
          <a:prstGeom prst="round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0410A2E-05A1-3B39-008F-85D646B07C03}"/>
              </a:ext>
            </a:extLst>
          </p:cNvPr>
          <p:cNvSpPr txBox="1"/>
          <p:nvPr/>
        </p:nvSpPr>
        <p:spPr>
          <a:xfrm>
            <a:off x="9898230" y="3072244"/>
            <a:ext cx="1978568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1. User moves data to staging area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35CF02A-7189-405A-BE2A-34959B8B2332}"/>
              </a:ext>
            </a:extLst>
          </p:cNvPr>
          <p:cNvSpPr txBox="1"/>
          <p:nvPr/>
        </p:nvSpPr>
        <p:spPr>
          <a:xfrm>
            <a:off x="4050740" y="5261884"/>
            <a:ext cx="2600226" cy="523220"/>
          </a:xfrm>
          <a:prstGeom prst="rect">
            <a:avLst/>
          </a:prstGeom>
          <a:solidFill>
            <a:srgbClr val="FFAEB2"/>
          </a:solidFill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2. Data Admin moves data from staging area off RR</a:t>
            </a:r>
          </a:p>
        </p:txBody>
      </p:sp>
      <p:sp>
        <p:nvSpPr>
          <p:cNvPr id="85" name="Down Arrow 84">
            <a:extLst>
              <a:ext uri="{FF2B5EF4-FFF2-40B4-BE49-F238E27FC236}">
                <a16:creationId xmlns:a16="http://schemas.microsoft.com/office/drawing/2014/main" id="{CF8C2F57-CF8D-6AF3-B19F-6D7D06BE6C17}"/>
              </a:ext>
            </a:extLst>
          </p:cNvPr>
          <p:cNvSpPr/>
          <p:nvPr/>
        </p:nvSpPr>
        <p:spPr>
          <a:xfrm rot="5400000">
            <a:off x="4685232" y="1309035"/>
            <a:ext cx="595222" cy="6647200"/>
          </a:xfrm>
          <a:prstGeom prst="down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E0C23F7-4346-85CB-EF06-6ECB55D2DF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9876" y="4308897"/>
            <a:ext cx="648493" cy="650626"/>
          </a:xfrm>
          <a:prstGeom prst="rect">
            <a:avLst/>
          </a:prstGeom>
        </p:spPr>
      </p:pic>
      <p:sp>
        <p:nvSpPr>
          <p:cNvPr id="86" name="Title 1">
            <a:extLst>
              <a:ext uri="{FF2B5EF4-FFF2-40B4-BE49-F238E27FC236}">
                <a16:creationId xmlns:a16="http://schemas.microsoft.com/office/drawing/2014/main" id="{881D3D4D-F388-75FC-2089-A062278CA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914" y="372703"/>
            <a:ext cx="10515600" cy="947788"/>
          </a:xfrm>
        </p:spPr>
        <p:txBody>
          <a:bodyPr/>
          <a:lstStyle/>
          <a:p>
            <a:r>
              <a:rPr lang="en-US" dirty="0"/>
              <a:t>Outbound Transfer Workflow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2232F691-C47B-7FD9-1ED6-0C775B544B18}"/>
              </a:ext>
            </a:extLst>
          </p:cNvPr>
          <p:cNvSpPr/>
          <p:nvPr/>
        </p:nvSpPr>
        <p:spPr>
          <a:xfrm>
            <a:off x="4455822" y="4308897"/>
            <a:ext cx="1788585" cy="65062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rr-datamgr01.hpc.psu.edu</a:t>
            </a:r>
          </a:p>
        </p:txBody>
      </p:sp>
    </p:spTree>
    <p:extLst>
      <p:ext uri="{BB962C8B-B14F-4D97-AF65-F5344CB8AC3E}">
        <p14:creationId xmlns:p14="http://schemas.microsoft.com/office/powerpoint/2010/main" val="1428882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1DCFCE-6411-0372-B631-F295BF5FE6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BA891237-AC83-690E-6B76-51B0E3270B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915" y="1362583"/>
            <a:ext cx="1325591" cy="1325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791B5AE5-E1D9-37CD-1031-D6352276DC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914" y="3972855"/>
            <a:ext cx="1325591" cy="1325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2CCF745-EE33-36B5-ADB3-C2967FFDAF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9876" y="1700065"/>
            <a:ext cx="648493" cy="65062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05BCC1B-608F-E989-7149-C2092C7513BC}"/>
              </a:ext>
            </a:extLst>
          </p:cNvPr>
          <p:cNvSpPr txBox="1"/>
          <p:nvPr/>
        </p:nvSpPr>
        <p:spPr>
          <a:xfrm>
            <a:off x="2345999" y="2359458"/>
            <a:ext cx="1044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firewall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047B988-6717-F94E-F643-23105B327935}"/>
              </a:ext>
            </a:extLst>
          </p:cNvPr>
          <p:cNvSpPr txBox="1"/>
          <p:nvPr/>
        </p:nvSpPr>
        <p:spPr>
          <a:xfrm>
            <a:off x="2352060" y="4959522"/>
            <a:ext cx="1044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firewall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F990E046-5A79-2AA5-420D-42CEB96924AD}"/>
              </a:ext>
            </a:extLst>
          </p:cNvPr>
          <p:cNvSpPr/>
          <p:nvPr/>
        </p:nvSpPr>
        <p:spPr>
          <a:xfrm>
            <a:off x="4455822" y="1518399"/>
            <a:ext cx="1788584" cy="10302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RR Portal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rrportal.hpc.psu.edu</a:t>
            </a:r>
          </a:p>
          <a:p>
            <a:pPr algn="ctr"/>
            <a:endParaRPr lang="en-US" sz="1100" dirty="0">
              <a:solidFill>
                <a:schemeClr val="tx1"/>
              </a:solidFill>
            </a:endParaRP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(no ssh, no data sharing)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63A7F86-C7C4-7497-4B17-9FF5C94C7EF8}"/>
              </a:ext>
            </a:extLst>
          </p:cNvPr>
          <p:cNvSpPr txBox="1"/>
          <p:nvPr/>
        </p:nvSpPr>
        <p:spPr>
          <a:xfrm>
            <a:off x="3339013" y="3749778"/>
            <a:ext cx="9306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scp</a:t>
            </a:r>
          </a:p>
          <a:p>
            <a:pPr algn="ctr"/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sftp</a:t>
            </a:r>
          </a:p>
          <a:p>
            <a:pPr algn="ctr"/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rsync</a:t>
            </a:r>
          </a:p>
        </p:txBody>
      </p:sp>
      <p:sp>
        <p:nvSpPr>
          <p:cNvPr id="20" name="Can 19">
            <a:extLst>
              <a:ext uri="{FF2B5EF4-FFF2-40B4-BE49-F238E27FC236}">
                <a16:creationId xmlns:a16="http://schemas.microsoft.com/office/drawing/2014/main" id="{3E108E72-3F1D-23E7-EE73-A9C64ABBEEFC}"/>
              </a:ext>
            </a:extLst>
          </p:cNvPr>
          <p:cNvSpPr/>
          <p:nvPr/>
        </p:nvSpPr>
        <p:spPr>
          <a:xfrm>
            <a:off x="8306443" y="1518399"/>
            <a:ext cx="2740374" cy="1030200"/>
          </a:xfrm>
          <a:prstGeom prst="can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/storage/restricted/&lt;PI&gt;/&lt;restrictedtype&gt;</a:t>
            </a:r>
          </a:p>
        </p:txBody>
      </p:sp>
      <p:sp>
        <p:nvSpPr>
          <p:cNvPr id="21" name="Can 20">
            <a:extLst>
              <a:ext uri="{FF2B5EF4-FFF2-40B4-BE49-F238E27FC236}">
                <a16:creationId xmlns:a16="http://schemas.microsoft.com/office/drawing/2014/main" id="{09D0F097-52BF-A44F-0874-7A777DA9DE20}"/>
              </a:ext>
            </a:extLst>
          </p:cNvPr>
          <p:cNvSpPr/>
          <p:nvPr/>
        </p:nvSpPr>
        <p:spPr>
          <a:xfrm>
            <a:off x="8306443" y="4119110"/>
            <a:ext cx="2740374" cy="1030200"/>
          </a:xfrm>
          <a:prstGeom prst="can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/storage/restricted/&lt;PI&gt;/datastage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81490C9-8579-6C7A-9512-6A4F80732E13}"/>
              </a:ext>
            </a:extLst>
          </p:cNvPr>
          <p:cNvSpPr txBox="1"/>
          <p:nvPr/>
        </p:nvSpPr>
        <p:spPr>
          <a:xfrm>
            <a:off x="6531265" y="1510279"/>
            <a:ext cx="14883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via submit or compute node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23D1E24-D358-4A1C-C475-4E0D59EDCE96}"/>
              </a:ext>
            </a:extLst>
          </p:cNvPr>
          <p:cNvCxnSpPr>
            <a:cxnSpLocks/>
            <a:stCxn id="1028" idx="3"/>
            <a:endCxn id="5" idx="1"/>
          </p:cNvCxnSpPr>
          <p:nvPr/>
        </p:nvCxnSpPr>
        <p:spPr>
          <a:xfrm flipV="1">
            <a:off x="1697506" y="2025378"/>
            <a:ext cx="852370" cy="1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989C13B-28C1-E94F-C958-ABF00A16B815}"/>
              </a:ext>
            </a:extLst>
          </p:cNvPr>
          <p:cNvCxnSpPr>
            <a:cxnSpLocks/>
            <a:stCxn id="17" idx="1"/>
            <a:endCxn id="5" idx="3"/>
          </p:cNvCxnSpPr>
          <p:nvPr/>
        </p:nvCxnSpPr>
        <p:spPr>
          <a:xfrm flipH="1" flipV="1">
            <a:off x="3198369" y="2025378"/>
            <a:ext cx="1257453" cy="8121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4A6FC94-F558-B8D8-E2DA-084A5DAEF580}"/>
              </a:ext>
            </a:extLst>
          </p:cNvPr>
          <p:cNvCxnSpPr>
            <a:cxnSpLocks/>
            <a:stCxn id="17" idx="3"/>
            <a:endCxn id="20" idx="2"/>
          </p:cNvCxnSpPr>
          <p:nvPr/>
        </p:nvCxnSpPr>
        <p:spPr>
          <a:xfrm>
            <a:off x="6244406" y="2033499"/>
            <a:ext cx="2062037" cy="0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6C7D15E-AD2A-4407-F2E6-1F56795AF746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1697505" y="4634210"/>
            <a:ext cx="852371" cy="1441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A569952-6C25-0738-CF98-D888E8039C93}"/>
              </a:ext>
            </a:extLst>
          </p:cNvPr>
          <p:cNvCxnSpPr>
            <a:cxnSpLocks/>
            <a:stCxn id="12" idx="3"/>
            <a:endCxn id="18" idx="1"/>
          </p:cNvCxnSpPr>
          <p:nvPr/>
        </p:nvCxnSpPr>
        <p:spPr>
          <a:xfrm>
            <a:off x="3198369" y="4634210"/>
            <a:ext cx="1257453" cy="1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2DCAA46-C522-F965-ED14-2D5A230E1D49}"/>
              </a:ext>
            </a:extLst>
          </p:cNvPr>
          <p:cNvCxnSpPr>
            <a:cxnSpLocks/>
            <a:stCxn id="21" idx="2"/>
            <a:endCxn id="18" idx="3"/>
          </p:cNvCxnSpPr>
          <p:nvPr/>
        </p:nvCxnSpPr>
        <p:spPr>
          <a:xfrm flipH="1">
            <a:off x="6244407" y="4634210"/>
            <a:ext cx="2062036" cy="1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5C4DC18-7D54-7DFB-656E-3627E0BA0AC4}"/>
              </a:ext>
            </a:extLst>
          </p:cNvPr>
          <p:cNvSpPr txBox="1"/>
          <p:nvPr/>
        </p:nvSpPr>
        <p:spPr>
          <a:xfrm>
            <a:off x="511425" y="2350691"/>
            <a:ext cx="1044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ED6F146-2522-8A87-FB39-28BE37415C75}"/>
              </a:ext>
            </a:extLst>
          </p:cNvPr>
          <p:cNvSpPr txBox="1"/>
          <p:nvPr/>
        </p:nvSpPr>
        <p:spPr>
          <a:xfrm>
            <a:off x="401898" y="4973132"/>
            <a:ext cx="1263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Data Admin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6339F16-EF2B-520A-F661-8A8BE510AD0E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>
          <a:xfrm>
            <a:off x="9676630" y="2548599"/>
            <a:ext cx="0" cy="1570511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Down Arrow 75">
            <a:extLst>
              <a:ext uri="{FF2B5EF4-FFF2-40B4-BE49-F238E27FC236}">
                <a16:creationId xmlns:a16="http://schemas.microsoft.com/office/drawing/2014/main" id="{F169718F-0076-5438-148C-B5F89C9E5B64}"/>
              </a:ext>
            </a:extLst>
          </p:cNvPr>
          <p:cNvSpPr/>
          <p:nvPr/>
        </p:nvSpPr>
        <p:spPr>
          <a:xfrm flipV="1">
            <a:off x="9376914" y="2548600"/>
            <a:ext cx="595222" cy="1570510"/>
          </a:xfrm>
          <a:prstGeom prst="down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58DBFD81-0B91-3EBB-BBBA-0F6CC8FDF1F9}"/>
              </a:ext>
            </a:extLst>
          </p:cNvPr>
          <p:cNvSpPr/>
          <p:nvPr/>
        </p:nvSpPr>
        <p:spPr>
          <a:xfrm>
            <a:off x="401898" y="4119111"/>
            <a:ext cx="1263177" cy="1249150"/>
          </a:xfrm>
          <a:prstGeom prst="round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28A38DFE-656D-F93D-BB55-B7BD010CF261}"/>
              </a:ext>
            </a:extLst>
          </p:cNvPr>
          <p:cNvSpPr/>
          <p:nvPr/>
        </p:nvSpPr>
        <p:spPr>
          <a:xfrm>
            <a:off x="396066" y="1473932"/>
            <a:ext cx="1263177" cy="1249150"/>
          </a:xfrm>
          <a:prstGeom prst="round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A5FADAE-97A3-3DD7-87E9-5C1FE192726C}"/>
              </a:ext>
            </a:extLst>
          </p:cNvPr>
          <p:cNvSpPr txBox="1"/>
          <p:nvPr/>
        </p:nvSpPr>
        <p:spPr>
          <a:xfrm>
            <a:off x="9898230" y="3072244"/>
            <a:ext cx="1978568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2. User moves data from staging area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8EA8CE4-1CC5-CB70-4E32-F508D37E9025}"/>
              </a:ext>
            </a:extLst>
          </p:cNvPr>
          <p:cNvSpPr txBox="1"/>
          <p:nvPr/>
        </p:nvSpPr>
        <p:spPr>
          <a:xfrm>
            <a:off x="4050740" y="5261884"/>
            <a:ext cx="2600226" cy="523220"/>
          </a:xfrm>
          <a:prstGeom prst="rect">
            <a:avLst/>
          </a:prstGeom>
          <a:solidFill>
            <a:srgbClr val="FFAEB2"/>
          </a:solidFill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2. Data Admin moves data to staging area on RR</a:t>
            </a:r>
          </a:p>
        </p:txBody>
      </p:sp>
      <p:sp>
        <p:nvSpPr>
          <p:cNvPr id="85" name="Down Arrow 84">
            <a:extLst>
              <a:ext uri="{FF2B5EF4-FFF2-40B4-BE49-F238E27FC236}">
                <a16:creationId xmlns:a16="http://schemas.microsoft.com/office/drawing/2014/main" id="{1D9E8983-6CB5-1B49-A56D-DD66490E24BF}"/>
              </a:ext>
            </a:extLst>
          </p:cNvPr>
          <p:cNvSpPr/>
          <p:nvPr/>
        </p:nvSpPr>
        <p:spPr>
          <a:xfrm rot="5400000" flipV="1">
            <a:off x="4685233" y="1309034"/>
            <a:ext cx="595222" cy="6647202"/>
          </a:xfrm>
          <a:prstGeom prst="down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5005AF9-482D-083E-E01E-D329AED43B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9876" y="4308897"/>
            <a:ext cx="648493" cy="650626"/>
          </a:xfrm>
          <a:prstGeom prst="rect">
            <a:avLst/>
          </a:prstGeom>
        </p:spPr>
      </p:pic>
      <p:sp>
        <p:nvSpPr>
          <p:cNvPr id="86" name="Title 1">
            <a:extLst>
              <a:ext uri="{FF2B5EF4-FFF2-40B4-BE49-F238E27FC236}">
                <a16:creationId xmlns:a16="http://schemas.microsoft.com/office/drawing/2014/main" id="{5A1C5A38-1026-7CD2-12B8-5DC95A351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914" y="372703"/>
            <a:ext cx="10515600" cy="947788"/>
          </a:xfrm>
        </p:spPr>
        <p:txBody>
          <a:bodyPr/>
          <a:lstStyle/>
          <a:p>
            <a:r>
              <a:rPr lang="en-US" dirty="0"/>
              <a:t>Inbound Transfer Workflow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295A25C2-26D9-1FF6-8346-E42684C1276B}"/>
              </a:ext>
            </a:extLst>
          </p:cNvPr>
          <p:cNvSpPr/>
          <p:nvPr/>
        </p:nvSpPr>
        <p:spPr>
          <a:xfrm>
            <a:off x="4455822" y="4308897"/>
            <a:ext cx="1788585" cy="65062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rr-datamgr01.hpc.psu.edu</a:t>
            </a:r>
          </a:p>
        </p:txBody>
      </p:sp>
    </p:spTree>
    <p:extLst>
      <p:ext uri="{BB962C8B-B14F-4D97-AF65-F5344CB8AC3E}">
        <p14:creationId xmlns:p14="http://schemas.microsoft.com/office/powerpoint/2010/main" val="3400239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CDS_PP2_Widescreen" id="{3A44C56B-6FB8-0E47-B0D4-3CD0DDCA0BBC}" vid="{26BA2A9B-2D2C-1746-93F0-6C29FC5BAEF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4b28dc4c-da69-43c9-a1ff-3a3813db799e">
      <UserInfo>
        <DisplayName>Futrick, Jordan Q</DisplayName>
        <AccountId>31</AccountId>
        <AccountType/>
      </UserInfo>
      <UserInfo>
        <DisplayName>Brown, Carrie</DisplayName>
        <AccountId>84</AccountId>
        <AccountType/>
      </UserInfo>
      <UserInfo>
        <DisplayName>Leydig, Derek Martin</DisplayName>
        <AccountId>38</AccountId>
        <AccountType/>
      </UserInfo>
      <UserInfo>
        <DisplayName>Jackson, Liam</DisplayName>
        <AccountId>32</AccountId>
        <AccountType/>
      </UserInfo>
      <UserInfo>
        <DisplayName>Hey, Wolf</DisplayName>
        <AccountId>182</AccountId>
        <AccountType/>
      </UserInfo>
    </SharedWithUsers>
    <TaxCatchAll xmlns="4b28dc4c-da69-43c9-a1ff-3a3813db799e" xsi:nil="true"/>
    <lcf76f155ced4ddcb4097134ff3c332f xmlns="23ad9178-ade2-434f-a880-cfaf139256ed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843CC197C4EA6429DB8706FA366B0A9" ma:contentTypeVersion="16" ma:contentTypeDescription="Create a new document." ma:contentTypeScope="" ma:versionID="b4700a85abd1a74edb701ca6d3afdd96">
  <xsd:schema xmlns:xsd="http://www.w3.org/2001/XMLSchema" xmlns:xs="http://www.w3.org/2001/XMLSchema" xmlns:p="http://schemas.microsoft.com/office/2006/metadata/properties" xmlns:ns2="4b28dc4c-da69-43c9-a1ff-3a3813db799e" xmlns:ns3="23ad9178-ade2-434f-a880-cfaf139256ed" targetNamespace="http://schemas.microsoft.com/office/2006/metadata/properties" ma:root="true" ma:fieldsID="19eeb97119fa32ac520f06cf83d0de92" ns2:_="" ns3:_="">
    <xsd:import namespace="4b28dc4c-da69-43c9-a1ff-3a3813db799e"/>
    <xsd:import namespace="23ad9178-ade2-434f-a880-cfaf139256ed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  <xsd:element ref="ns3:MediaLengthInSeconds" minOccurs="0"/>
                <xsd:element ref="ns3:lcf76f155ced4ddcb4097134ff3c332f" minOccurs="0"/>
                <xsd:element ref="ns2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b28dc4c-da69-43c9-a1ff-3a3813db799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229fa0b2-f208-4888-bfa7-22e3ad9dd3e2}" ma:internalName="TaxCatchAll" ma:showField="CatchAllData" ma:web="4b28dc4c-da69-43c9-a1ff-3a3813db799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ad9178-ade2-434f-a880-cfaf139256e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28b28469-8996-4088-bd89-44d87d6385e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ED196B3-28D2-4CE6-8BC6-FF9B8270B13E}">
  <ds:schemaRefs>
    <ds:schemaRef ds:uri="http://purl.org/dc/elements/1.1/"/>
    <ds:schemaRef ds:uri="http://schemas.microsoft.com/office/2006/documentManagement/types"/>
    <ds:schemaRef ds:uri="http://purl.org/dc/dcmitype/"/>
    <ds:schemaRef ds:uri="8529ed79-734a-4657-bc3e-ffe023011016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6673a5f0-d796-48d1-aef2-edb5346d3c37"/>
    <ds:schemaRef ds:uri="http://www.w3.org/XML/1998/namespace"/>
    <ds:schemaRef ds:uri="4b28dc4c-da69-43c9-a1ff-3a3813db799e"/>
    <ds:schemaRef ds:uri="23ad9178-ade2-434f-a880-cfaf139256ed"/>
  </ds:schemaRefs>
</ds:datastoreItem>
</file>

<file path=customXml/itemProps2.xml><?xml version="1.0" encoding="utf-8"?>
<ds:datastoreItem xmlns:ds="http://schemas.openxmlformats.org/officeDocument/2006/customXml" ds:itemID="{74FE70FB-0FCE-428C-BA58-AD39043535D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C5FBCA-8CEE-41E9-8E12-E7355B00A1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b28dc4c-da69-43c9-a1ff-3a3813db799e"/>
    <ds:schemaRef ds:uri="23ad9178-ade2-434f-a880-cfaf139256e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7cf48d45-3ddb-4389-a9c1-c115526eb52e}" enabled="0" method="" siteId="{7cf48d45-3ddb-4389-a9c1-c115526eb52e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8906</TotalTime>
  <Words>313</Words>
  <Application>Microsoft Macintosh PowerPoint</Application>
  <PresentationFormat>Widescreen</PresentationFormat>
  <Paragraphs>87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Arial Black</vt:lpstr>
      <vt:lpstr>Calibri</vt:lpstr>
      <vt:lpstr>Consolas</vt:lpstr>
      <vt:lpstr>Gill Sans MT</vt:lpstr>
      <vt:lpstr>Office Theme</vt:lpstr>
      <vt:lpstr>PSU-ICDS/icds_docs Images</vt:lpstr>
      <vt:lpstr>PowerPoint Presentation</vt:lpstr>
      <vt:lpstr>PowerPoint Presentation</vt:lpstr>
      <vt:lpstr>Container Workflow</vt:lpstr>
      <vt:lpstr>Outbound Transfer Workflow</vt:lpstr>
      <vt:lpstr>Inbound Transfer Workflow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POWERPOINT</dc:title>
  <dc:creator>Futrick, Jordan Q</dc:creator>
  <cp:lastModifiedBy>Etter, Emery</cp:lastModifiedBy>
  <cp:revision>72</cp:revision>
  <dcterms:created xsi:type="dcterms:W3CDTF">2020-11-05T15:32:41Z</dcterms:created>
  <dcterms:modified xsi:type="dcterms:W3CDTF">2024-10-09T18:30:02Z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0x010100E843CC197C4EA6429DB8706FA366B0A9</vt:lpwstr>
  </property>
  <property fmtid="{D5CDD505-2E9C-101B-9397-08002B2CF9AE}" pid="3" name="MediaServiceImageTags">
    <vt:lpwstr/>
  </property>
</Properties>
</file>