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59" r:id="rId5"/>
    <p:sldId id="260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420A1-36E4-4A0F-AD2D-6A1230AAA365}" v="76" dt="2023-05-24T02:20:46.703"/>
    <p1510:client id="{BD3CDA3E-068C-49F1-9BAF-8BAB6AE6FA94}" v="132" dt="2023-05-23T09:54:49.963"/>
    <p1510:client id="{D55A7DF6-DBDA-430C-8D16-0088FAF0A653}" v="67" dt="2023-05-24T01:41:28.923"/>
    <p1510:client id="{EBEF0F51-23EF-4D37-AEE6-8858960001E2}" v="175" dt="2023-05-23T17:10:2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閔昭 洪" userId="bb585ca6c7def7ef" providerId="LiveId" clId="{D55A7DF6-DBDA-430C-8D16-0088FAF0A653}"/>
    <pc:docChg chg="custSel modSld">
      <pc:chgData name="閔昭 洪" userId="bb585ca6c7def7ef" providerId="LiveId" clId="{D55A7DF6-DBDA-430C-8D16-0088FAF0A653}" dt="2023-05-24T01:41:28.923" v="66" actId="20577"/>
      <pc:docMkLst>
        <pc:docMk/>
      </pc:docMkLst>
      <pc:sldChg chg="modSp mod">
        <pc:chgData name="閔昭 洪" userId="bb585ca6c7def7ef" providerId="LiveId" clId="{D55A7DF6-DBDA-430C-8D16-0088FAF0A653}" dt="2023-05-24T01:17:28.144" v="63" actId="20577"/>
        <pc:sldMkLst>
          <pc:docMk/>
          <pc:sldMk cId="2690518058" sldId="259"/>
        </pc:sldMkLst>
        <pc:graphicFrameChg chg="modGraphic">
          <ac:chgData name="閔昭 洪" userId="bb585ca6c7def7ef" providerId="LiveId" clId="{D55A7DF6-DBDA-430C-8D16-0088FAF0A653}" dt="2023-05-24T01:17:28.144" v="63" actId="20577"/>
          <ac:graphicFrameMkLst>
            <pc:docMk/>
            <pc:sldMk cId="2690518058" sldId="259"/>
            <ac:graphicFrameMk id="4" creationId="{C48E962E-D523-BD9B-0461-3CA7258DE30B}"/>
          </ac:graphicFrameMkLst>
        </pc:graphicFrameChg>
      </pc:sldChg>
      <pc:sldChg chg="modSp mod">
        <pc:chgData name="閔昭 洪" userId="bb585ca6c7def7ef" providerId="LiveId" clId="{D55A7DF6-DBDA-430C-8D16-0088FAF0A653}" dt="2023-05-24T01:41:28.923" v="66" actId="20577"/>
        <pc:sldMkLst>
          <pc:docMk/>
          <pc:sldMk cId="1594916213" sldId="268"/>
        </pc:sldMkLst>
        <pc:graphicFrameChg chg="mod modGraphic">
          <ac:chgData name="閔昭 洪" userId="bb585ca6c7def7ef" providerId="LiveId" clId="{D55A7DF6-DBDA-430C-8D16-0088FAF0A653}" dt="2023-05-24T01:41:28.923" v="66" actId="20577"/>
          <ac:graphicFrameMkLst>
            <pc:docMk/>
            <pc:sldMk cId="1594916213" sldId="268"/>
            <ac:graphicFrameMk id="4" creationId="{5B650432-0234-D700-20A7-B3EB487663E9}"/>
          </ac:graphicFrameMkLst>
        </pc:graphicFrameChg>
      </pc:sldChg>
    </pc:docChg>
  </pc:docChgLst>
  <pc:docChgLst>
    <pc:chgData name="閔昭" userId="bb585ca6c7def7ef" providerId="LiveId" clId="{5A636AD9-CFF1-452C-89B3-63FA4FBF791A}"/>
    <pc:docChg chg="undo redo custSel modSld sldOrd">
      <pc:chgData name="閔昭" userId="bb585ca6c7def7ef" providerId="LiveId" clId="{5A636AD9-CFF1-452C-89B3-63FA4FBF791A}" dt="2023-05-23T07:27:50.634" v="295" actId="20577"/>
      <pc:docMkLst>
        <pc:docMk/>
      </pc:docMkLst>
      <pc:sldChg chg="addSp modSp mod">
        <pc:chgData name="閔昭" userId="bb585ca6c7def7ef" providerId="LiveId" clId="{5A636AD9-CFF1-452C-89B3-63FA4FBF791A}" dt="2023-05-23T01:58:08.599" v="22" actId="20577"/>
        <pc:sldMkLst>
          <pc:docMk/>
          <pc:sldMk cId="3769532886" sldId="257"/>
        </pc:sldMkLst>
        <pc:graphicFrameChg chg="add mod modGraphic">
          <ac:chgData name="閔昭" userId="bb585ca6c7def7ef" providerId="LiveId" clId="{5A636AD9-CFF1-452C-89B3-63FA4FBF791A}" dt="2023-05-23T01:58:08.599" v="22" actId="20577"/>
          <ac:graphicFrameMkLst>
            <pc:docMk/>
            <pc:sldMk cId="3769532886" sldId="257"/>
            <ac:graphicFrameMk id="3" creationId="{7258046D-7665-403E-B6D4-9329BC9248FD}"/>
          </ac:graphicFrameMkLst>
        </pc:graphicFrameChg>
      </pc:sldChg>
      <pc:sldChg chg="mod modShow">
        <pc:chgData name="閔昭" userId="bb585ca6c7def7ef" providerId="LiveId" clId="{5A636AD9-CFF1-452C-89B3-63FA4FBF791A}" dt="2023-05-23T01:58:29.163" v="23" actId="729"/>
        <pc:sldMkLst>
          <pc:docMk/>
          <pc:sldMk cId="4227973094" sldId="258"/>
        </pc:sldMkLst>
      </pc:sldChg>
      <pc:sldChg chg="mod modShow">
        <pc:chgData name="閔昭" userId="bb585ca6c7def7ef" providerId="LiveId" clId="{5A636AD9-CFF1-452C-89B3-63FA4FBF791A}" dt="2023-05-23T01:58:29.163" v="23" actId="729"/>
        <pc:sldMkLst>
          <pc:docMk/>
          <pc:sldMk cId="2690518058" sldId="259"/>
        </pc:sldMkLst>
      </pc:sldChg>
      <pc:sldChg chg="mod modShow">
        <pc:chgData name="閔昭" userId="bb585ca6c7def7ef" providerId="LiveId" clId="{5A636AD9-CFF1-452C-89B3-63FA4FBF791A}" dt="2023-05-23T01:58:29.163" v="23" actId="729"/>
        <pc:sldMkLst>
          <pc:docMk/>
          <pc:sldMk cId="1103200119" sldId="260"/>
        </pc:sldMkLst>
      </pc:sldChg>
      <pc:sldChg chg="mod modShow">
        <pc:chgData name="閔昭" userId="bb585ca6c7def7ef" providerId="LiveId" clId="{5A636AD9-CFF1-452C-89B3-63FA4FBF791A}" dt="2023-05-23T01:58:29.163" v="23" actId="729"/>
        <pc:sldMkLst>
          <pc:docMk/>
          <pc:sldMk cId="0" sldId="265"/>
        </pc:sldMkLst>
      </pc:sldChg>
      <pc:sldChg chg="mod modShow">
        <pc:chgData name="閔昭" userId="bb585ca6c7def7ef" providerId="LiveId" clId="{5A636AD9-CFF1-452C-89B3-63FA4FBF791A}" dt="2023-05-23T01:58:29.163" v="23" actId="729"/>
        <pc:sldMkLst>
          <pc:docMk/>
          <pc:sldMk cId="0" sldId="266"/>
        </pc:sldMkLst>
      </pc:sldChg>
      <pc:sldChg chg="mod modShow">
        <pc:chgData name="閔昭" userId="bb585ca6c7def7ef" providerId="LiveId" clId="{5A636AD9-CFF1-452C-89B3-63FA4FBF791A}" dt="2023-05-23T01:58:29.163" v="23" actId="729"/>
        <pc:sldMkLst>
          <pc:docMk/>
          <pc:sldMk cId="0" sldId="267"/>
        </pc:sldMkLst>
      </pc:sldChg>
      <pc:sldChg chg="addSp modSp mod ord">
        <pc:chgData name="閔昭" userId="bb585ca6c7def7ef" providerId="LiveId" clId="{5A636AD9-CFF1-452C-89B3-63FA4FBF791A}" dt="2023-05-23T07:27:50.634" v="295" actId="20577"/>
        <pc:sldMkLst>
          <pc:docMk/>
          <pc:sldMk cId="1594916213" sldId="268"/>
        </pc:sldMkLst>
        <pc:spChg chg="add mod">
          <ac:chgData name="閔昭" userId="bb585ca6c7def7ef" providerId="LiveId" clId="{5A636AD9-CFF1-452C-89B3-63FA4FBF791A}" dt="2023-05-23T02:01:13.120" v="76" actId="164"/>
          <ac:spMkLst>
            <pc:docMk/>
            <pc:sldMk cId="1594916213" sldId="268"/>
            <ac:spMk id="5" creationId="{F7873528-CFD9-48DF-992B-1FF15640390C}"/>
          </ac:spMkLst>
        </pc:spChg>
        <pc:spChg chg="add mod">
          <ac:chgData name="閔昭" userId="bb585ca6c7def7ef" providerId="LiveId" clId="{5A636AD9-CFF1-452C-89B3-63FA4FBF791A}" dt="2023-05-23T02:01:13.120" v="76" actId="164"/>
          <ac:spMkLst>
            <pc:docMk/>
            <pc:sldMk cId="1594916213" sldId="268"/>
            <ac:spMk id="7" creationId="{25B47F83-A1D2-4ABB-AD01-D3F1C333EAC1}"/>
          </ac:spMkLst>
        </pc:spChg>
        <pc:grpChg chg="add mod">
          <ac:chgData name="閔昭" userId="bb585ca6c7def7ef" providerId="LiveId" clId="{5A636AD9-CFF1-452C-89B3-63FA4FBF791A}" dt="2023-05-23T02:01:13.120" v="76" actId="164"/>
          <ac:grpSpMkLst>
            <pc:docMk/>
            <pc:sldMk cId="1594916213" sldId="268"/>
            <ac:grpSpMk id="8" creationId="{88EB4214-3354-4F76-AC81-8F5B43204377}"/>
          </ac:grpSpMkLst>
        </pc:grpChg>
        <pc:graphicFrameChg chg="mod modGraphic">
          <ac:chgData name="閔昭" userId="bb585ca6c7def7ef" providerId="LiveId" clId="{5A636AD9-CFF1-452C-89B3-63FA4FBF791A}" dt="2023-05-23T07:27:50.634" v="295" actId="20577"/>
          <ac:graphicFrameMkLst>
            <pc:docMk/>
            <pc:sldMk cId="1594916213" sldId="268"/>
            <ac:graphicFrameMk id="4" creationId="{5B650432-0234-D700-20A7-B3EB487663E9}"/>
          </ac:graphicFrameMkLst>
        </pc:graphicFrameChg>
        <pc:cxnChg chg="add mod">
          <ac:chgData name="閔昭" userId="bb585ca6c7def7ef" providerId="LiveId" clId="{5A636AD9-CFF1-452C-89B3-63FA4FBF791A}" dt="2023-05-23T02:01:13.120" v="76" actId="164"/>
          <ac:cxnSpMkLst>
            <pc:docMk/>
            <pc:sldMk cId="1594916213" sldId="268"/>
            <ac:cxnSpMk id="6" creationId="{B8D855CA-A4B8-40B4-B359-76670270F238}"/>
          </ac:cxnSpMkLst>
        </pc:cxnChg>
      </pc:sldChg>
    </pc:docChg>
  </pc:docChgLst>
  <pc:docChgLst>
    <pc:chgData name="洪 閔昭" userId="bb585ca6c7def7ef" providerId="Windows Live" clId="Web-{BD3CDA3E-068C-49F1-9BAF-8BAB6AE6FA94}"/>
    <pc:docChg chg="delSld modSld">
      <pc:chgData name="洪 閔昭" userId="bb585ca6c7def7ef" providerId="Windows Live" clId="Web-{BD3CDA3E-068C-49F1-9BAF-8BAB6AE6FA94}" dt="2023-05-23T09:54:49.963" v="77"/>
      <pc:docMkLst>
        <pc:docMk/>
      </pc:docMkLst>
      <pc:sldChg chg="del">
        <pc:chgData name="洪 閔昭" userId="bb585ca6c7def7ef" providerId="Windows Live" clId="Web-{BD3CDA3E-068C-49F1-9BAF-8BAB6AE6FA94}" dt="2023-05-23T06:25:46.635" v="0"/>
        <pc:sldMkLst>
          <pc:docMk/>
          <pc:sldMk cId="4227973094" sldId="258"/>
        </pc:sldMkLst>
      </pc:sldChg>
      <pc:sldChg chg="modSp">
        <pc:chgData name="洪 閔昭" userId="bb585ca6c7def7ef" providerId="Windows Live" clId="Web-{BD3CDA3E-068C-49F1-9BAF-8BAB6AE6FA94}" dt="2023-05-23T09:54:49.963" v="77"/>
        <pc:sldMkLst>
          <pc:docMk/>
          <pc:sldMk cId="1594916213" sldId="268"/>
        </pc:sldMkLst>
        <pc:graphicFrameChg chg="mod modGraphic">
          <ac:chgData name="洪 閔昭" userId="bb585ca6c7def7ef" providerId="Windows Live" clId="Web-{BD3CDA3E-068C-49F1-9BAF-8BAB6AE6FA94}" dt="2023-05-23T09:54:49.963" v="77"/>
          <ac:graphicFrameMkLst>
            <pc:docMk/>
            <pc:sldMk cId="1594916213" sldId="268"/>
            <ac:graphicFrameMk id="4" creationId="{5B650432-0234-D700-20A7-B3EB487663E9}"/>
          </ac:graphicFrameMkLst>
        </pc:graphicFrameChg>
      </pc:sldChg>
    </pc:docChg>
  </pc:docChgLst>
  <pc:docChgLst>
    <pc:chgData name="來賓使用者" providerId="Windows Live" clId="Web-{32B420A1-36E4-4A0F-AD2D-6A1230AAA365}"/>
    <pc:docChg chg="modSld">
      <pc:chgData name="來賓使用者" userId="" providerId="Windows Live" clId="Web-{32B420A1-36E4-4A0F-AD2D-6A1230AAA365}" dt="2023-05-24T02:20:46.703" v="73"/>
      <pc:docMkLst>
        <pc:docMk/>
      </pc:docMkLst>
      <pc:sldChg chg="modSp">
        <pc:chgData name="來賓使用者" userId="" providerId="Windows Live" clId="Web-{32B420A1-36E4-4A0F-AD2D-6A1230AAA365}" dt="2023-05-24T02:20:46.703" v="73"/>
        <pc:sldMkLst>
          <pc:docMk/>
          <pc:sldMk cId="1594916213" sldId="268"/>
        </pc:sldMkLst>
        <pc:graphicFrameChg chg="mod modGraphic">
          <ac:chgData name="來賓使用者" userId="" providerId="Windows Live" clId="Web-{32B420A1-36E4-4A0F-AD2D-6A1230AAA365}" dt="2023-05-24T02:20:46.703" v="73"/>
          <ac:graphicFrameMkLst>
            <pc:docMk/>
            <pc:sldMk cId="1594916213" sldId="268"/>
            <ac:graphicFrameMk id="4" creationId="{5B650432-0234-D700-20A7-B3EB487663E9}"/>
          </ac:graphicFrameMkLst>
        </pc:graphicFrameChg>
      </pc:sldChg>
    </pc:docChg>
  </pc:docChgLst>
  <pc:docChgLst>
    <pc:chgData name="來賓使用者" providerId="Windows Live" clId="Web-{EBEF0F51-23EF-4D37-AEE6-8858960001E2}"/>
    <pc:docChg chg="modSld">
      <pc:chgData name="來賓使用者" userId="" providerId="Windows Live" clId="Web-{EBEF0F51-23EF-4D37-AEE6-8858960001E2}" dt="2023-05-23T17:05:17.346" v="119"/>
      <pc:docMkLst>
        <pc:docMk/>
      </pc:docMkLst>
      <pc:sldChg chg="modSp">
        <pc:chgData name="來賓使用者" userId="" providerId="Windows Live" clId="Web-{EBEF0F51-23EF-4D37-AEE6-8858960001E2}" dt="2023-05-23T17:05:17.346" v="119"/>
        <pc:sldMkLst>
          <pc:docMk/>
          <pc:sldMk cId="1594916213" sldId="268"/>
        </pc:sldMkLst>
        <pc:graphicFrameChg chg="mod modGraphic">
          <ac:chgData name="來賓使用者" userId="" providerId="Windows Live" clId="Web-{EBEF0F51-23EF-4D37-AEE6-8858960001E2}" dt="2023-05-23T17:05:17.346" v="119"/>
          <ac:graphicFrameMkLst>
            <pc:docMk/>
            <pc:sldMk cId="1594916213" sldId="268"/>
            <ac:graphicFrameMk id="4" creationId="{5B650432-0234-D700-20A7-B3EB487663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EAFD-0022-4A4C-A3AE-A5796492E80D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44546-77AA-48DF-857F-E9B7A0C33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6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231395128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231395128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23a1583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23a1583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Hard Prompt: APE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P-Tuning v1: tune APE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231395128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231395128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BERT-Large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DBD40-72F0-C817-4209-55E8D79D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AA1F4-D404-C878-B47A-2C7842C7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C2A76-5371-0155-0D2A-BC5FB6AA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CDFE7D-F7C3-C13A-A008-A93069E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580D2-32C8-844D-F26C-D30C727B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E2819-62B6-4E7D-215F-DA8B7464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CB0CF7-C08A-05DE-5335-754DD059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96C55-D219-8D56-1457-A8FBC85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D45CD-B530-5615-3E76-E76BD521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7E610-F798-13DE-B376-6E569996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0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F54792-32AB-B72D-B06C-33ABA0D86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70AA25-F77D-8840-019F-F4A0226E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6AA70-D792-977B-3C49-E2B021FF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337CC-00D4-30DA-DA1C-8FDDDEB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E0A97-84D0-D40E-7E77-E55E973E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1625133"/>
            <a:ext cx="6184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960000" y="2520267"/>
            <a:ext cx="6184800" cy="3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0"/>
            <a:ext cx="12192000" cy="4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" name="Google Shape;55;p7"/>
          <p:cNvGrpSpPr/>
          <p:nvPr/>
        </p:nvGrpSpPr>
        <p:grpSpPr>
          <a:xfrm>
            <a:off x="11380633" y="148267"/>
            <a:ext cx="379200" cy="183067"/>
            <a:chOff x="8535475" y="232250"/>
            <a:chExt cx="284400" cy="137300"/>
          </a:xfrm>
        </p:grpSpPr>
        <p:sp>
          <p:nvSpPr>
            <p:cNvPr id="56" name="Google Shape;56;p7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8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3D6C3-6B15-63F3-ADD6-13C3250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B7626-75D1-BC87-D86E-F740F916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7B8A4-E0D2-7E4E-AE2B-BD91684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CDC36-0322-22F8-C5A7-1FE3186C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8AA0F6-9511-8D5D-740A-962F5D21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308B-29C6-B963-0B41-FC5540F0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B878D1-C985-4D22-03E5-56EBD815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FC216-99AA-18C0-B849-D31D9DD2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43B994-359F-3109-097D-EF3BBBCE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E5036-C793-A3D0-2B36-2E68EBA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8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A976F-2972-6722-368F-228BF428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46B33-5F7F-E303-8047-9F4313F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E07A7-EE93-5D42-BC33-CC6B9EF5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92216F-176C-B4B7-DC1D-403E8065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05495-04EE-B4A7-D8C1-A1A78386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D8E2B-D92C-C6AD-221D-C30AAF21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6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15186-B506-0432-E54E-77E2D6E3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6C7959-8A1F-3D28-F63B-5FDC67DA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C44DE4-AFE9-D16A-DD6B-791045B2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1E6A44-2E6D-F03A-719C-B49C664CC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7CA79B-0B7A-4A27-398A-8A3EBFEB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B7FB44-83CF-1B7E-4286-9832F8F2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BFCBBE-26A5-240A-6F33-50E89321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26C970-09F6-8476-4725-0534C5F2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6F5C-4E87-F7E7-B87E-16D9DF3E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235220-633C-1CEC-6C02-B6AA269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CF465C-74B8-EE35-CE46-61F43D64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A73D2-C4EC-ACFF-9878-7A2AB3DE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3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0D0C9B-32AC-7847-27A5-F1E35939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1C91EE-BD40-C541-022C-9AA44C6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F633E5-2BF4-F4DF-97A7-78CFD2C5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11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CDFD9-F1BD-5455-598B-AC6CD19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CDEE6-EBD9-1B5F-90BA-1084256D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F5D67-741B-67AB-01D8-B7ECAA2C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0F69B-C626-6F80-B115-14E91265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F8EC2A-558D-6D9A-6012-212865F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E9F40-B085-D0B8-D09B-915AE11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7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11B72-B958-A7C2-8E96-E39933B6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0EE337-58A1-4EE9-E5B7-8DC236285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6E646A-85C4-B891-865B-8E213B5F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EEB522-2A3E-7C29-1023-687A3A5A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A4A988-57C7-11B3-DD83-DF7904EB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14CCCE-794F-A023-466E-086E9802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0A803D-FFB4-58D3-8577-0E86DCFC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CCD5B-5208-6E03-85C3-75322595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2613C-A717-7225-31F0-A16B5D9E9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D443-A9FA-4FED-A286-EE74C417E6A5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3F4AD-35E8-2552-D489-938F60ACB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C7095-5C7F-D28D-E841-EFE1DCF8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BB0B-C526-455A-8258-6E3A53E0D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7AE82-2D3E-16DF-5BA1-3631DB581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Fact Checking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– English Data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98F7C1-62A3-55F1-3C74-F3866B5DF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751C4-E16C-22F5-E69A-D668CA7C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Dataset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004D4A-BE9B-86B7-4209-039AC0E82352}"/>
              </a:ext>
            </a:extLst>
          </p:cNvPr>
          <p:cNvSpPr txBox="1"/>
          <p:nvPr/>
        </p:nvSpPr>
        <p:spPr>
          <a:xfrm>
            <a:off x="0" y="1690688"/>
            <a:ext cx="11932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rgbClr val="0070C0"/>
                </a:solidFill>
                <a:latin typeface="Consolas" panose="020B0609020204030204" pitchFamily="49" charset="0"/>
              </a:rPr>
              <a:t>資料來源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4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https://huggingface.co/datasets/</a:t>
            </a:r>
            <a:r>
              <a:rPr lang="en-US" altLang="zh-TW" sz="24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copenlu</a:t>
            </a:r>
            <a:r>
              <a:rPr lang="en-US" altLang="zh-TW" sz="24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24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fever_gold_evidence</a:t>
            </a:r>
            <a:endParaRPr lang="en-US" altLang="zh-TW" sz="24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training data:228277</a:t>
            </a:r>
            <a:r>
              <a:rPr lang="zh-TW" altLang="en-US" sz="24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筆</a:t>
            </a:r>
            <a:endParaRPr lang="en-US" altLang="zh-TW" sz="24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validation data: 15935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test data: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58046D-7665-403E-B6D4-9329BC92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37912"/>
              </p:ext>
            </p:extLst>
          </p:nvPr>
        </p:nvGraphicFramePr>
        <p:xfrm>
          <a:off x="4135966" y="3847624"/>
          <a:ext cx="6354234" cy="1943100"/>
        </p:xfrm>
        <a:graphic>
          <a:graphicData uri="http://schemas.openxmlformats.org/drawingml/2006/table">
            <a:tbl>
              <a:tblPr/>
              <a:tblGrid>
                <a:gridCol w="2087034">
                  <a:extLst>
                    <a:ext uri="{9D8B030D-6E8A-4147-A177-3AD203B41FA5}">
                      <a16:colId xmlns:a16="http://schemas.microsoft.com/office/drawing/2014/main" val="289834452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9737473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24284873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23772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train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validation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test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58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SUPPORTS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114,801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4638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4694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REFUTES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47,096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4887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4889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8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ENOUGH INFO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66,380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6410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6456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4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T</a:t>
                      </a:r>
                      <a:r>
                        <a:rPr lang="en-US">
                          <a:effectLst/>
                        </a:rPr>
                        <a:t>otal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228,277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15935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16039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9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50432-0234-D700-20A7-B3EB4876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41874"/>
              </p:ext>
            </p:extLst>
          </p:nvPr>
        </p:nvGraphicFramePr>
        <p:xfrm>
          <a:off x="237452" y="815215"/>
          <a:ext cx="11717096" cy="5912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8944">
                  <a:extLst>
                    <a:ext uri="{9D8B030D-6E8A-4147-A177-3AD203B41FA5}">
                      <a16:colId xmlns:a16="http://schemas.microsoft.com/office/drawing/2014/main" val="4244474164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3833525329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1432788219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2282410755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3151029279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1377865833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29264978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1427381203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124533696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3853072156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2072536080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3019424273"/>
                    </a:ext>
                  </a:extLst>
                </a:gridCol>
                <a:gridCol w="832346">
                  <a:extLst>
                    <a:ext uri="{9D8B030D-6E8A-4147-A177-3AD203B41FA5}">
                      <a16:colId xmlns:a16="http://schemas.microsoft.com/office/drawing/2014/main" val="3351188534"/>
                    </a:ext>
                  </a:extLst>
                </a:gridCol>
              </a:tblGrid>
              <a:tr h="5952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1"/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/>
                        <a:t>BERT-base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</a:t>
                      </a:r>
                      <a:r>
                        <a:rPr lang="en-US" sz="1200"/>
                        <a:t>110M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/>
                        <a:t>BERT-large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/>
                        <a:t>(340M)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/>
                        <a:t>T5-base</a:t>
                      </a:r>
                      <a:br>
                        <a:rPr lang="en-US" altLang="zh-TW" sz="1600"/>
                      </a:br>
                      <a:r>
                        <a:rPr lang="en-US" altLang="zh-TW" sz="1200"/>
                        <a:t>(</a:t>
                      </a:r>
                      <a:r>
                        <a:rPr lang="en-US" altLang="zh-TW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220M)</a:t>
                      </a:r>
                      <a:endParaRPr sz="12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err="1"/>
                        <a:t>RoBERTa</a:t>
                      </a:r>
                      <a:r>
                        <a:rPr lang="en-US" altLang="zh-TW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125M)</a:t>
                      </a:r>
                      <a:endParaRPr sz="12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InstructDial</a:t>
                      </a:r>
                      <a:endParaRPr lang="en-US" altLang="zh-TW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DIAL-BART0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TW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InstructDial</a:t>
                      </a:r>
                      <a:br>
                        <a:rPr lang="en-US" altLang="zh-TW" sz="16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DIAL-T0 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Instructdial</a:t>
                      </a:r>
                      <a:endPara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8100" marR="38100" marT="25400" marB="25400" anchor="ctr"/>
                </a:tc>
                <a:extLst>
                  <a:ext uri="{0D108BD9-81ED-4DB2-BD59-A6C34878D82A}">
                    <a16:rowId xmlns:a16="http://schemas.microsoft.com/office/drawing/2014/main" val="3063681959"/>
                  </a:ext>
                </a:extLst>
              </a:tr>
              <a:tr h="50096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/recall</a:t>
                      </a: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/Macro F1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/recall</a:t>
                      </a: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/Macro F1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/recall</a:t>
                      </a: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/Macro F1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/recall</a:t>
                      </a: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/Macro F1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/recall</a:t>
                      </a: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/Macro F1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/recall</a:t>
                      </a: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/Macro F1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40535"/>
                  </a:ext>
                </a:extLst>
              </a:tr>
              <a:tr h="6972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/>
                        <a:t>Zero-Shot</a:t>
                      </a: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/33.33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30.48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/15.58</a:t>
                      </a:r>
                      <a:endParaRPr lang="zh-TW" altLang="en-US" sz="1400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33.83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/34.61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32.19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/24.36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28.15</a:t>
                      </a:r>
                      <a:endParaRPr lang="zh-TW" altLang="en-US" sz="1400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/34.30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32.03</a:t>
                      </a: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/19.61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3102"/>
                  </a:ext>
                </a:extLst>
              </a:tr>
              <a:tr h="6972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Fine Tune 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81.34/</a:t>
                      </a:r>
                    </a:p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82.18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81.27</a:t>
                      </a:r>
                      <a:endParaRPr lang="zh-TW" altLang="en-US"/>
                    </a:p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/81.31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閔昭</a:t>
                      </a: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閔昭</a:t>
                      </a:r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62748"/>
                  </a:ext>
                </a:extLst>
              </a:tr>
              <a:tr h="6972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Hard Prompt</a:t>
                      </a: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84.61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/84.66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zh-TW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 </a:t>
                      </a: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84.48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/84.44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87.72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/88.22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87.78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/87.88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閔昭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2331"/>
                  </a:ext>
                </a:extLst>
              </a:tr>
              <a:tr h="7085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P-Tuning v1</a:t>
                      </a: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82.72</a:t>
                      </a:r>
                      <a:endParaRPr lang="zh-TW" altLang="en-US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/82.93</a:t>
                      </a:r>
                      <a:endParaRPr lang="zh-TW" altLang="en-US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82.62</a:t>
                      </a:r>
                    </a:p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zh-TW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sz="1400" i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82.58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87.34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/87.67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87.34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/87.43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88.20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/88.22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88.03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/88.10</a:t>
                      </a:r>
                      <a:endParaRPr lang="zh-TW" altLang="en-US" sz="1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340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TW" sz="1400"/>
                        <a:t>P-Tuning v1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(freeze)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62.92</a:t>
                      </a:r>
                    </a:p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/51.79</a:t>
                      </a:r>
                      <a:endParaRPr lang="zh-TW" altLang="en-US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48.26</a:t>
                      </a:r>
                    </a:p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noProof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/46.74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99438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P-Tuning v2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zh-TW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程偉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zh-TW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zh-TW" alt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程偉</a:t>
                      </a:r>
                      <a:r>
                        <a:rPr lang="en-US" altLang="zh-TW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zh-TW" altLang="en-US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765225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LORA</a:t>
                      </a:r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38100" marR="38100" marT="25400" marB="254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 marL="38100" marR="38100" marT="25400" marB="254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86228"/>
                  </a:ext>
                </a:extLst>
              </a:tr>
            </a:tbl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88EB4214-3354-4F76-AC81-8F5B43204377}"/>
              </a:ext>
            </a:extLst>
          </p:cNvPr>
          <p:cNvGrpSpPr/>
          <p:nvPr/>
        </p:nvGrpSpPr>
        <p:grpSpPr>
          <a:xfrm>
            <a:off x="237452" y="815215"/>
            <a:ext cx="1992400" cy="1085774"/>
            <a:chOff x="237452" y="815215"/>
            <a:chExt cx="1992400" cy="108577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873528-CFD9-48DF-992B-1FF15640390C}"/>
                </a:ext>
              </a:extLst>
            </p:cNvPr>
            <p:cNvSpPr txBox="1"/>
            <p:nvPr/>
          </p:nvSpPr>
          <p:spPr>
            <a:xfrm>
              <a:off x="585537" y="828325"/>
              <a:ext cx="1644315" cy="488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100" b="1"/>
                <a:t>Pre-trained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100" b="1"/>
                <a:t>Language Model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D855CA-A4B8-40B4-B359-76670270F238}"/>
                </a:ext>
              </a:extLst>
            </p:cNvPr>
            <p:cNvCxnSpPr/>
            <p:nvPr/>
          </p:nvCxnSpPr>
          <p:spPr>
            <a:xfrm>
              <a:off x="237452" y="815215"/>
              <a:ext cx="1719685" cy="1085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5B47F83-A1D2-4ABB-AD01-D3F1C333EAC1}"/>
                </a:ext>
              </a:extLst>
            </p:cNvPr>
            <p:cNvSpPr txBox="1"/>
            <p:nvPr/>
          </p:nvSpPr>
          <p:spPr>
            <a:xfrm>
              <a:off x="237452" y="1496819"/>
              <a:ext cx="1644315" cy="325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400" b="1"/>
                <a:t>Method</a:t>
              </a:r>
              <a:endParaRPr lang="en-US" altLang="zh-TW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15949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48E962E-D523-BD9B-0461-3CA7258DE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59576"/>
              </p:ext>
            </p:extLst>
          </p:nvPr>
        </p:nvGraphicFramePr>
        <p:xfrm>
          <a:off x="2466385" y="1412442"/>
          <a:ext cx="6600825" cy="3894212"/>
        </p:xfrm>
        <a:graphic>
          <a:graphicData uri="http://schemas.openxmlformats.org/drawingml/2006/table">
            <a:tbl>
              <a:tblPr/>
              <a:tblGrid>
                <a:gridCol w="1276160">
                  <a:extLst>
                    <a:ext uri="{9D8B030D-6E8A-4147-A177-3AD203B41FA5}">
                      <a16:colId xmlns:a16="http://schemas.microsoft.com/office/drawing/2014/main" val="792828274"/>
                    </a:ext>
                  </a:extLst>
                </a:gridCol>
                <a:gridCol w="935117">
                  <a:extLst>
                    <a:ext uri="{9D8B030D-6E8A-4147-A177-3AD203B41FA5}">
                      <a16:colId xmlns:a16="http://schemas.microsoft.com/office/drawing/2014/main" val="532796072"/>
                    </a:ext>
                  </a:extLst>
                </a:gridCol>
                <a:gridCol w="858107">
                  <a:extLst>
                    <a:ext uri="{9D8B030D-6E8A-4147-A177-3AD203B41FA5}">
                      <a16:colId xmlns:a16="http://schemas.microsoft.com/office/drawing/2014/main" val="3405347504"/>
                    </a:ext>
                  </a:extLst>
                </a:gridCol>
                <a:gridCol w="913114">
                  <a:extLst>
                    <a:ext uri="{9D8B030D-6E8A-4147-A177-3AD203B41FA5}">
                      <a16:colId xmlns:a16="http://schemas.microsoft.com/office/drawing/2014/main" val="3966494299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4122198723"/>
                    </a:ext>
                  </a:extLst>
                </a:gridCol>
                <a:gridCol w="858107">
                  <a:extLst>
                    <a:ext uri="{9D8B030D-6E8A-4147-A177-3AD203B41FA5}">
                      <a16:colId xmlns:a16="http://schemas.microsoft.com/office/drawing/2014/main" val="2961693579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884157888"/>
                    </a:ext>
                  </a:extLst>
                </a:gridCol>
              </a:tblGrid>
              <a:tr h="238775">
                <a:tc row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Prompt Initialization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OpenPrompt Template Selection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2925"/>
                  </a:ext>
                </a:extLst>
              </a:tr>
              <a:tr h="23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 F1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 F1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94141"/>
                  </a:ext>
                </a:extLst>
              </a:tr>
              <a:tr h="2442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HardPrompt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P-Tuning v1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P-Tuning v2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HardPrompt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P-Tuning v1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P-Tuning v2</a:t>
                      </a: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60147"/>
                  </a:ext>
                </a:extLst>
              </a:tr>
              <a:tr h="45367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(Full) Fine Tuning </a:t>
                      </a:r>
                      <a:endParaRPr lang="en-US" sz="2000">
                        <a:effectLst/>
                      </a:endParaRPr>
                    </a:p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</a:t>
                      </a:r>
                      <a:endParaRPr lang="en-US" sz="2000">
                        <a:effectLst/>
                      </a:endParaRPr>
                    </a:p>
                  </a:txBody>
                  <a:tcPr marL="88900" marR="889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0.833</a:t>
                      </a:r>
                      <a:r>
                        <a:rPr lang="en-US" sz="1600" b="0" i="0" u="none" strike="noStrike">
                          <a:solidFill>
                            <a:srgbClr val="B7B7B7"/>
                          </a:solidFill>
                          <a:effectLst/>
                          <a:latin typeface="Arial" panose="020B0604020202020204" pitchFamily="34" charset="0"/>
                        </a:rPr>
                        <a:t> (BERT) </a:t>
                      </a:r>
                      <a:endParaRPr lang="en-US" sz="36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8229"/>
                  </a:ext>
                </a:extLst>
              </a:tr>
              <a:tr h="56437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Manual Prompt</a:t>
                      </a:r>
                      <a:endParaRPr lang="en-US" sz="2000">
                        <a:effectLst/>
                      </a:endParaRPr>
                    </a:p>
                  </a:txBody>
                  <a:tcPr marL="88900" marR="889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0.839</a:t>
                      </a:r>
                      <a:endParaRPr lang="zh-TW" altLang="en-US" sz="1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TW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63716"/>
                  </a:ext>
                </a:extLst>
              </a:tr>
              <a:tr h="56437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</a:t>
                      </a:r>
                      <a:endParaRPr lang="en-US" sz="2000">
                        <a:effectLst/>
                      </a:endParaRPr>
                    </a:p>
                  </a:txBody>
                  <a:tcPr marL="88900" marR="889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850631"/>
                  </a:ext>
                </a:extLst>
              </a:tr>
              <a:tr h="56437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APE+Soft Tuning</a:t>
                      </a:r>
                      <a:endParaRPr lang="en-US" sz="2000">
                        <a:effectLst/>
                      </a:endParaRPr>
                    </a:p>
                  </a:txBody>
                  <a:tcPr marL="88900" marR="889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98055"/>
                  </a:ext>
                </a:extLst>
              </a:tr>
              <a:tr h="56437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Freeze BERT</a:t>
                      </a:r>
                      <a:endParaRPr lang="en-US" sz="2000">
                        <a:effectLst/>
                      </a:endParaRPr>
                    </a:p>
                  </a:txBody>
                  <a:tcPr marL="88900" marR="889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</a:t>
                      </a:r>
                      <a:endParaRPr lang="zh-TW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2000">
                          <a:effectLst/>
                        </a:rPr>
                      </a:br>
                      <a:endParaRPr lang="zh-TW" altLang="en-US" sz="200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509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E8698B3-3821-2276-A1AE-3916C460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90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1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17C8D12-E85F-B115-E9DC-A6CF2148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898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ADAA9E-5CC1-AD8C-F031-9EDA63C28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64363"/>
              </p:ext>
            </p:extLst>
          </p:nvPr>
        </p:nvGraphicFramePr>
        <p:xfrm>
          <a:off x="3119498" y="1418429"/>
          <a:ext cx="6969065" cy="4351341"/>
        </p:xfrm>
        <a:graphic>
          <a:graphicData uri="http://schemas.openxmlformats.org/drawingml/2006/table">
            <a:tbl>
              <a:tblPr/>
              <a:tblGrid>
                <a:gridCol w="1481795">
                  <a:extLst>
                    <a:ext uri="{9D8B030D-6E8A-4147-A177-3AD203B41FA5}">
                      <a16:colId xmlns:a16="http://schemas.microsoft.com/office/drawing/2014/main" val="4282215969"/>
                    </a:ext>
                  </a:extLst>
                </a:gridCol>
                <a:gridCol w="914545">
                  <a:extLst>
                    <a:ext uri="{9D8B030D-6E8A-4147-A177-3AD203B41FA5}">
                      <a16:colId xmlns:a16="http://schemas.microsoft.com/office/drawing/2014/main" val="325143066"/>
                    </a:ext>
                  </a:extLst>
                </a:gridCol>
                <a:gridCol w="914545">
                  <a:extLst>
                    <a:ext uri="{9D8B030D-6E8A-4147-A177-3AD203B41FA5}">
                      <a16:colId xmlns:a16="http://schemas.microsoft.com/office/drawing/2014/main" val="2901521533"/>
                    </a:ext>
                  </a:extLst>
                </a:gridCol>
                <a:gridCol w="914545">
                  <a:extLst>
                    <a:ext uri="{9D8B030D-6E8A-4147-A177-3AD203B41FA5}">
                      <a16:colId xmlns:a16="http://schemas.microsoft.com/office/drawing/2014/main" val="2056776886"/>
                    </a:ext>
                  </a:extLst>
                </a:gridCol>
                <a:gridCol w="914545">
                  <a:extLst>
                    <a:ext uri="{9D8B030D-6E8A-4147-A177-3AD203B41FA5}">
                      <a16:colId xmlns:a16="http://schemas.microsoft.com/office/drawing/2014/main" val="2852338972"/>
                    </a:ext>
                  </a:extLst>
                </a:gridCol>
                <a:gridCol w="914545">
                  <a:extLst>
                    <a:ext uri="{9D8B030D-6E8A-4147-A177-3AD203B41FA5}">
                      <a16:colId xmlns:a16="http://schemas.microsoft.com/office/drawing/2014/main" val="3844798072"/>
                    </a:ext>
                  </a:extLst>
                </a:gridCol>
                <a:gridCol w="914545">
                  <a:extLst>
                    <a:ext uri="{9D8B030D-6E8A-4147-A177-3AD203B41FA5}">
                      <a16:colId xmlns:a16="http://schemas.microsoft.com/office/drawing/2014/main" val="1785293908"/>
                    </a:ext>
                  </a:extLst>
                </a:gridCol>
              </a:tblGrid>
              <a:tr h="192112">
                <a:tc row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Tuning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BERT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RoBERTa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ERNIE 3.0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222"/>
                  </a:ext>
                </a:extLst>
              </a:tr>
              <a:tr h="1921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MicroF1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 F1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MicroF1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 F1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MicroF1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 F1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73590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Tuning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78.99±0.82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77.62±1.02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80.66±0.81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80.27±0.88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63379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Manual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81.36±0.66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80.89±0.61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80.14±0.47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79.66±0.52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97429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80.16±0.37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79.74±0.42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74823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(Hard Prompt)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81.06±0.48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80.63±0.54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32451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(APE)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80.28±0.32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79.78±0.40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026054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(APE + soft tokens)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79.56±0.22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79.10±0.27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56605"/>
                  </a:ext>
                </a:extLst>
              </a:tr>
              <a:tr h="56673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PT-2</a:t>
                      </a:r>
                      <a:endParaRPr 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79.90±0.54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900" b="0" i="0" u="none" strike="noStrike">
                          <a:solidFill>
                            <a:srgbClr val="999999"/>
                          </a:solidFill>
                          <a:effectLst/>
                          <a:latin typeface="Arial" panose="020B0604020202020204" pitchFamily="34" charset="0"/>
                        </a:rPr>
                        <a:t>79.22±0.61</a:t>
                      </a: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zh-TW" altLang="en-US" sz="1700">
                          <a:effectLst/>
                        </a:rPr>
                      </a:br>
                      <a:endParaRPr lang="zh-TW" altLang="en-US" sz="1700">
                        <a:effectLst/>
                      </a:endParaRPr>
                    </a:p>
                  </a:txBody>
                  <a:tcPr marL="24014" marR="24014" marT="24014" marB="240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1409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5C9706B-73B7-55A4-1CBD-FEE12FB5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1825625"/>
            <a:ext cx="161040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0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3"/>
          <p:cNvSpPr txBox="1">
            <a:spLocks noGrp="1"/>
          </p:cNvSpPr>
          <p:nvPr>
            <p:ph type="title"/>
          </p:nvPr>
        </p:nvSpPr>
        <p:spPr>
          <a:xfrm>
            <a:off x="600200" y="1081117"/>
            <a:ext cx="10991600" cy="9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solidFill>
                  <a:srgbClr val="1C4587"/>
                </a:solidFill>
              </a:rPr>
              <a:t>Experiments: Data Augmentation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86" name="Google Shape;686;p43"/>
          <p:cNvSpPr/>
          <p:nvPr/>
        </p:nvSpPr>
        <p:spPr>
          <a:xfrm>
            <a:off x="0" y="0"/>
            <a:ext cx="12192000" cy="706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687" name="Google Shape;687;p43"/>
          <p:cNvSpPr txBox="1"/>
          <p:nvPr/>
        </p:nvSpPr>
        <p:spPr>
          <a:xfrm>
            <a:off x="446541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Rethinking the Sentence Embeddings</a:t>
            </a:r>
            <a:endParaRPr sz="1333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6092620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Prompt Based Sentence Embeddings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291671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761055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Experiments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907478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692" name="Google Shape;692;p43"/>
          <p:cNvGrpSpPr/>
          <p:nvPr/>
        </p:nvGrpSpPr>
        <p:grpSpPr>
          <a:xfrm>
            <a:off x="11380633" y="261467"/>
            <a:ext cx="379200" cy="183067"/>
            <a:chOff x="8535475" y="232250"/>
            <a:chExt cx="284400" cy="137300"/>
          </a:xfrm>
        </p:grpSpPr>
        <p:sp>
          <p:nvSpPr>
            <p:cNvPr id="693" name="Google Shape;693;p43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6" name="Google Shape;696;p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697" name="Google Shape;697;p43"/>
          <p:cNvSpPr txBox="1"/>
          <p:nvPr/>
        </p:nvSpPr>
        <p:spPr>
          <a:xfrm>
            <a:off x="5073416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8" name="Google Shape;698;p43"/>
          <p:cNvSpPr txBox="1"/>
          <p:nvPr/>
        </p:nvSpPr>
        <p:spPr>
          <a:xfrm>
            <a:off x="6294217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75150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74938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33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3852613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87358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BUDGET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99566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KPI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04" name="Google Shape;704;p43"/>
          <p:cNvGrpSpPr/>
          <p:nvPr/>
        </p:nvGrpSpPr>
        <p:grpSpPr>
          <a:xfrm>
            <a:off x="11177433" y="58267"/>
            <a:ext cx="379200" cy="183067"/>
            <a:chOff x="8535475" y="232250"/>
            <a:chExt cx="284400" cy="137300"/>
          </a:xfrm>
        </p:grpSpPr>
        <p:sp>
          <p:nvSpPr>
            <p:cNvPr id="705" name="Google Shape;705;p43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8" name="Google Shape;708;p43"/>
          <p:cNvSpPr/>
          <p:nvPr/>
        </p:nvSpPr>
        <p:spPr>
          <a:xfrm>
            <a:off x="0" y="0"/>
            <a:ext cx="12192000" cy="706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709" name="Google Shape;709;p43"/>
          <p:cNvSpPr txBox="1"/>
          <p:nvPr/>
        </p:nvSpPr>
        <p:spPr>
          <a:xfrm>
            <a:off x="466861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0" name="Google Shape;710;p43"/>
          <p:cNvSpPr txBox="1"/>
          <p:nvPr/>
        </p:nvSpPr>
        <p:spPr>
          <a:xfrm>
            <a:off x="5992068" y="247800"/>
            <a:ext cx="11800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???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1" name="Google Shape;711;p43"/>
          <p:cNvSpPr txBox="1"/>
          <p:nvPr/>
        </p:nvSpPr>
        <p:spPr>
          <a:xfrm>
            <a:off x="1402880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761055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Experiments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907478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14" name="Google Shape;714;p43"/>
          <p:cNvGrpSpPr/>
          <p:nvPr/>
        </p:nvGrpSpPr>
        <p:grpSpPr>
          <a:xfrm>
            <a:off x="11380633" y="261467"/>
            <a:ext cx="379200" cy="183067"/>
            <a:chOff x="8535475" y="232250"/>
            <a:chExt cx="284400" cy="137300"/>
          </a:xfrm>
        </p:grpSpPr>
        <p:sp>
          <p:nvSpPr>
            <p:cNvPr id="715" name="Google Shape;715;p43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8" name="Google Shape;718;p43"/>
          <p:cNvSpPr txBox="1"/>
          <p:nvPr/>
        </p:nvSpPr>
        <p:spPr>
          <a:xfrm>
            <a:off x="3137364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Related Work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719" name="Google Shape;719;p43"/>
          <p:cNvGraphicFramePr/>
          <p:nvPr>
            <p:extLst>
              <p:ext uri="{D42A27DB-BD31-4B8C-83A1-F6EECF244321}">
                <p14:modId xmlns:p14="http://schemas.microsoft.com/office/powerpoint/2010/main" val="2266886878"/>
              </p:ext>
            </p:extLst>
          </p:nvPr>
        </p:nvGraphicFramePr>
        <p:xfrm>
          <a:off x="910667" y="3189367"/>
          <a:ext cx="9933167" cy="3165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5207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Data Augmentation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Original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 1000 SUP </a:t>
                      </a:r>
                      <a:endParaRPr sz="16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(without evidence)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 1000 REF </a:t>
                      </a:r>
                      <a:endParaRPr sz="16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(without evidence)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6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Hard Prompt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/>
                        <a:t>84.44</a:t>
                      </a: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/>
                        <a:t> </a:t>
                      </a:r>
                      <a:r>
                        <a:rPr lang="en-US" altLang="zh-TW" sz="1600"/>
                        <a:t>84.48</a:t>
                      </a:r>
                      <a:endParaRPr lang="zh-TW" altLang="en-US"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5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P-Tuning v1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/>
                        <a:t>(</a:t>
                      </a:r>
                      <a:r>
                        <a:rPr lang="zh-TW" altLang="en-US" sz="1600"/>
                        <a:t>程偉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/>
                        <a:t>(</a:t>
                      </a:r>
                      <a:r>
                        <a:rPr lang="zh-TW" altLang="en-US" sz="1600"/>
                        <a:t>程偉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2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PromptCLUE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" name="Google Shape;720;p43"/>
          <p:cNvSpPr txBox="1"/>
          <p:nvPr/>
        </p:nvSpPr>
        <p:spPr>
          <a:xfrm>
            <a:off x="910667" y="2360268"/>
            <a:ext cx="189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BERT-base</a:t>
            </a:r>
            <a:endParaRPr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216A0-62A3-80D8-C6F0-955DF5EFB165}"/>
              </a:ext>
            </a:extLst>
          </p:cNvPr>
          <p:cNvSpPr txBox="1"/>
          <p:nvPr/>
        </p:nvSpPr>
        <p:spPr>
          <a:xfrm>
            <a:off x="8860437" y="1081117"/>
            <a:ext cx="33315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>
                <a:solidFill>
                  <a:srgbClr val="6A9955"/>
                </a:solidFill>
                <a:latin typeface="Consolas" panose="020B0609020204030204" pitchFamily="49" charset="0"/>
              </a:rPr>
              <a:t>Original</a:t>
            </a:r>
            <a:r>
              <a:rPr lang="zh-TW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>
                <a:solidFill>
                  <a:srgbClr val="6A9955"/>
                </a:solidFill>
                <a:latin typeface="Consolas" panose="020B0609020204030204" pitchFamily="49" charset="0"/>
              </a:rPr>
              <a:t>Datasets</a:t>
            </a:r>
          </a:p>
          <a:p>
            <a:r>
              <a:rPr lang="en-US" altLang="zh-TW" sz="2400">
                <a:solidFill>
                  <a:srgbClr val="6A9955"/>
                </a:solidFill>
                <a:latin typeface="Consolas" panose="020B0609020204030204" pitchFamily="49" charset="0"/>
              </a:rPr>
              <a:t>total:228277</a:t>
            </a:r>
            <a:endParaRPr lang="en-US" altLang="zh-TW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sz="2400">
                <a:solidFill>
                  <a:srgbClr val="6A9955"/>
                </a:solidFill>
                <a:latin typeface="Consolas" panose="020B0609020204030204" pitchFamily="49" charset="0"/>
              </a:rPr>
              <a:t># SUPPORTS:114801</a:t>
            </a:r>
            <a:endParaRPr lang="en-US" altLang="zh-TW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sz="2400">
                <a:solidFill>
                  <a:srgbClr val="6A9955"/>
                </a:solidFill>
                <a:latin typeface="Consolas" panose="020B0609020204030204" pitchFamily="49" charset="0"/>
              </a:rPr>
              <a:t># REFUTES:47096</a:t>
            </a:r>
            <a:endParaRPr lang="en-US" altLang="zh-TW" sz="2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sz="2400">
                <a:solidFill>
                  <a:srgbClr val="6A9955"/>
                </a:solidFill>
                <a:latin typeface="Consolas" panose="020B0609020204030204" pitchFamily="49" charset="0"/>
              </a:rPr>
              <a:t># NOT ENOUGH INFO:66380</a:t>
            </a:r>
            <a:endParaRPr lang="en-US" altLang="zh-TW" sz="240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601167" y="1161517"/>
            <a:ext cx="10991600" cy="9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solidFill>
                  <a:srgbClr val="1C4587"/>
                </a:solidFill>
              </a:rPr>
              <a:t>Experiments: Different Methods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0" y="0"/>
            <a:ext cx="12192000" cy="706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648" name="Google Shape;648;p42"/>
          <p:cNvSpPr txBox="1"/>
          <p:nvPr/>
        </p:nvSpPr>
        <p:spPr>
          <a:xfrm>
            <a:off x="446541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Rethinking the Sentence Embeddings</a:t>
            </a:r>
            <a:endParaRPr sz="1333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6092620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Prompt Based Sentence Embeddings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291671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761055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Experiments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907478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653" name="Google Shape;653;p42"/>
          <p:cNvGrpSpPr/>
          <p:nvPr/>
        </p:nvGrpSpPr>
        <p:grpSpPr>
          <a:xfrm>
            <a:off x="11380633" y="261467"/>
            <a:ext cx="379200" cy="183067"/>
            <a:chOff x="8535475" y="232250"/>
            <a:chExt cx="284400" cy="137300"/>
          </a:xfrm>
        </p:grpSpPr>
        <p:sp>
          <p:nvSpPr>
            <p:cNvPr id="654" name="Google Shape;654;p42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7" name="Google Shape;657;p4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658" name="Google Shape;658;p42"/>
          <p:cNvSpPr txBox="1"/>
          <p:nvPr/>
        </p:nvSpPr>
        <p:spPr>
          <a:xfrm>
            <a:off x="5073416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6294217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75150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74938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33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2" name="Google Shape;662;p42"/>
          <p:cNvSpPr txBox="1"/>
          <p:nvPr/>
        </p:nvSpPr>
        <p:spPr>
          <a:xfrm>
            <a:off x="3852613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87358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BUDGET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4" name="Google Shape;664;p42"/>
          <p:cNvSpPr txBox="1"/>
          <p:nvPr/>
        </p:nvSpPr>
        <p:spPr>
          <a:xfrm>
            <a:off x="99566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KPI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665" name="Google Shape;665;p42"/>
          <p:cNvGrpSpPr/>
          <p:nvPr/>
        </p:nvGrpSpPr>
        <p:grpSpPr>
          <a:xfrm>
            <a:off x="11177433" y="58267"/>
            <a:ext cx="379200" cy="183067"/>
            <a:chOff x="8535475" y="232250"/>
            <a:chExt cx="284400" cy="137300"/>
          </a:xfrm>
        </p:grpSpPr>
        <p:sp>
          <p:nvSpPr>
            <p:cNvPr id="666" name="Google Shape;666;p42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69" name="Google Shape;669;p42"/>
          <p:cNvSpPr/>
          <p:nvPr/>
        </p:nvSpPr>
        <p:spPr>
          <a:xfrm>
            <a:off x="0" y="0"/>
            <a:ext cx="12192000" cy="706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670" name="Google Shape;670;p42"/>
          <p:cNvSpPr txBox="1"/>
          <p:nvPr/>
        </p:nvSpPr>
        <p:spPr>
          <a:xfrm>
            <a:off x="466861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5992068" y="247800"/>
            <a:ext cx="11800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???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1402880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761055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Experiments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907478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675" name="Google Shape;675;p42"/>
          <p:cNvGrpSpPr/>
          <p:nvPr/>
        </p:nvGrpSpPr>
        <p:grpSpPr>
          <a:xfrm>
            <a:off x="11380633" y="261467"/>
            <a:ext cx="379200" cy="183067"/>
            <a:chOff x="8535475" y="232250"/>
            <a:chExt cx="284400" cy="137300"/>
          </a:xfrm>
        </p:grpSpPr>
        <p:sp>
          <p:nvSpPr>
            <p:cNvPr id="676" name="Google Shape;676;p42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79" name="Google Shape;679;p42"/>
          <p:cNvSpPr txBox="1"/>
          <p:nvPr/>
        </p:nvSpPr>
        <p:spPr>
          <a:xfrm>
            <a:off x="3137364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Related Work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680" name="Google Shape;680;p42"/>
          <p:cNvGraphicFramePr/>
          <p:nvPr/>
        </p:nvGraphicFramePr>
        <p:xfrm>
          <a:off x="858934" y="2524934"/>
          <a:ext cx="8956500" cy="38933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6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Different Pre-trained Language Model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Macro f1</a:t>
                      </a:r>
                      <a:endParaRPr sz="1600"/>
                    </a:p>
                  </a:txBody>
                  <a:tcPr marL="38100" marR="38100" marT="25400" marB="2540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 Fine Tune 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/>
                        <a:t>程偉</a:t>
                      </a:r>
                      <a:endParaRPr lang="en-US" altLang="zh-TW"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/>
                        <a:t>程偉</a:t>
                      </a:r>
                    </a:p>
                  </a:txBody>
                  <a:tcPr marL="38100" marR="38100" marT="25400" marB="2540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ERNIE Fine Tune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Hard Prompt (ERNIE3.0)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P-Tuning v1 (ERNIE3.0)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6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PromptCLUE (T5)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38100" marR="38100" marT="25400" marB="2540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>
            <a:spLocks noGrp="1"/>
          </p:cNvSpPr>
          <p:nvPr>
            <p:ph type="title"/>
          </p:nvPr>
        </p:nvSpPr>
        <p:spPr>
          <a:xfrm>
            <a:off x="600200" y="937384"/>
            <a:ext cx="10991600" cy="9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solidFill>
                  <a:srgbClr val="1C4587"/>
                </a:solidFill>
              </a:rPr>
              <a:t>Experiments: Parameter Efficient Fine-Tuning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0" y="0"/>
            <a:ext cx="12192000" cy="706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727" name="Google Shape;727;p44"/>
          <p:cNvSpPr txBox="1"/>
          <p:nvPr/>
        </p:nvSpPr>
        <p:spPr>
          <a:xfrm>
            <a:off x="446541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Rethinking the Sentence Embeddings</a:t>
            </a:r>
            <a:endParaRPr sz="1333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6092620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Prompt Based Sentence Embeddings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9" name="Google Shape;729;p44"/>
          <p:cNvSpPr txBox="1"/>
          <p:nvPr/>
        </p:nvSpPr>
        <p:spPr>
          <a:xfrm>
            <a:off x="291671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0" name="Google Shape;730;p44"/>
          <p:cNvSpPr txBox="1"/>
          <p:nvPr/>
        </p:nvSpPr>
        <p:spPr>
          <a:xfrm>
            <a:off x="761055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Experiments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1" name="Google Shape;731;p44"/>
          <p:cNvSpPr txBox="1"/>
          <p:nvPr/>
        </p:nvSpPr>
        <p:spPr>
          <a:xfrm>
            <a:off x="907478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32" name="Google Shape;732;p44"/>
          <p:cNvGrpSpPr/>
          <p:nvPr/>
        </p:nvGrpSpPr>
        <p:grpSpPr>
          <a:xfrm>
            <a:off x="11380633" y="261467"/>
            <a:ext cx="379200" cy="183067"/>
            <a:chOff x="8535475" y="232250"/>
            <a:chExt cx="284400" cy="137300"/>
          </a:xfrm>
        </p:grpSpPr>
        <p:sp>
          <p:nvSpPr>
            <p:cNvPr id="733" name="Google Shape;733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737" name="Google Shape;737;p44"/>
          <p:cNvSpPr txBox="1"/>
          <p:nvPr/>
        </p:nvSpPr>
        <p:spPr>
          <a:xfrm>
            <a:off x="5073416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6294217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75150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74938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33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3852613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87358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BUDGET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3" name="Google Shape;743;p44"/>
          <p:cNvSpPr txBox="1"/>
          <p:nvPr/>
        </p:nvSpPr>
        <p:spPr>
          <a:xfrm>
            <a:off x="9956620" y="446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KPI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44" name="Google Shape;744;p44"/>
          <p:cNvGrpSpPr/>
          <p:nvPr/>
        </p:nvGrpSpPr>
        <p:grpSpPr>
          <a:xfrm>
            <a:off x="11177433" y="58267"/>
            <a:ext cx="379200" cy="183067"/>
            <a:chOff x="8535475" y="232250"/>
            <a:chExt cx="284400" cy="137300"/>
          </a:xfrm>
        </p:grpSpPr>
        <p:sp>
          <p:nvSpPr>
            <p:cNvPr id="745" name="Google Shape;745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48" name="Google Shape;748;p44"/>
          <p:cNvSpPr/>
          <p:nvPr/>
        </p:nvSpPr>
        <p:spPr>
          <a:xfrm>
            <a:off x="0" y="0"/>
            <a:ext cx="12192000" cy="706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749" name="Google Shape;749;p44"/>
          <p:cNvSpPr txBox="1"/>
          <p:nvPr/>
        </p:nvSpPr>
        <p:spPr>
          <a:xfrm>
            <a:off x="466861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5992068" y="247800"/>
            <a:ext cx="11800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???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1402880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7610553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Experiments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3" name="Google Shape;753;p44"/>
          <p:cNvSpPr txBox="1"/>
          <p:nvPr/>
        </p:nvSpPr>
        <p:spPr>
          <a:xfrm>
            <a:off x="9074787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54" name="Google Shape;754;p44"/>
          <p:cNvGrpSpPr/>
          <p:nvPr/>
        </p:nvGrpSpPr>
        <p:grpSpPr>
          <a:xfrm>
            <a:off x="11380633" y="261467"/>
            <a:ext cx="379200" cy="183067"/>
            <a:chOff x="8535475" y="232250"/>
            <a:chExt cx="284400" cy="137300"/>
          </a:xfrm>
        </p:grpSpPr>
        <p:sp>
          <p:nvSpPr>
            <p:cNvPr id="755" name="Google Shape;755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8" name="Google Shape;758;p44"/>
          <p:cNvSpPr txBox="1"/>
          <p:nvPr/>
        </p:nvSpPr>
        <p:spPr>
          <a:xfrm>
            <a:off x="3137364" y="247800"/>
            <a:ext cx="10796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Related Work</a:t>
            </a:r>
            <a:endParaRPr sz="133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759" name="Google Shape;759;p44"/>
          <p:cNvGraphicFramePr/>
          <p:nvPr/>
        </p:nvGraphicFramePr>
        <p:xfrm>
          <a:off x="910651" y="2980034"/>
          <a:ext cx="9045967" cy="3353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867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Parameter Efficient Fine-Tuning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Micro F1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Macro F1</a:t>
                      </a:r>
                      <a:endParaRPr sz="1600"/>
                    </a:p>
                  </a:txBody>
                  <a:tcPr marL="38100" marR="38100" marT="25400" marB="25400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33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P-Tuning v1 (freeze)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8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P-Tuning v2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38100" marR="38100" marT="25400" marB="25400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LORA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38100" marR="38100" marT="25400" marB="25400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0" name="Google Shape;760;p44"/>
          <p:cNvSpPr txBox="1"/>
          <p:nvPr/>
        </p:nvSpPr>
        <p:spPr>
          <a:xfrm>
            <a:off x="910667" y="2143901"/>
            <a:ext cx="189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BERT-large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3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佈景主題</vt:lpstr>
      <vt:lpstr>Fact Checking – English Data</vt:lpstr>
      <vt:lpstr>Dataset</vt:lpstr>
      <vt:lpstr>PowerPoint Presentation</vt:lpstr>
      <vt:lpstr>PowerPoint Presentation</vt:lpstr>
      <vt:lpstr>PowerPoint Presentation</vt:lpstr>
      <vt:lpstr>Experiments: Data Augmentation</vt:lpstr>
      <vt:lpstr>Experiments: Different Methods </vt:lpstr>
      <vt:lpstr>Experiments: Parameter Efficient Fine-Tuning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Checking – English Data</dc:title>
  <dc:creator>閔昭 洪</dc:creator>
  <cp:revision>1</cp:revision>
  <dcterms:created xsi:type="dcterms:W3CDTF">2023-05-02T17:56:58Z</dcterms:created>
  <dcterms:modified xsi:type="dcterms:W3CDTF">2023-05-24T02:20:49Z</dcterms:modified>
</cp:coreProperties>
</file>