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0" r:id="rId3"/>
    <p:sldId id="270" r:id="rId4"/>
    <p:sldId id="271" r:id="rId5"/>
    <p:sldId id="262" r:id="rId6"/>
    <p:sldId id="263" r:id="rId7"/>
    <p:sldId id="264" r:id="rId8"/>
    <p:sldId id="266" r:id="rId9"/>
    <p:sldId id="265" r:id="rId10"/>
    <p:sldId id="269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B64C04A-438C-452D-8BE8-9FFD59EC4DED}">
          <p14:sldIdLst>
            <p14:sldId id="256"/>
            <p14:sldId id="260"/>
            <p14:sldId id="270"/>
            <p14:sldId id="271"/>
            <p14:sldId id="262"/>
            <p14:sldId id="263"/>
            <p14:sldId id="264"/>
            <p14:sldId id="266"/>
            <p14:sldId id="265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51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53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8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11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1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05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18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57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26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50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53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clanthology.org/P19-143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eeexplore.ieee.org/document/911938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abs/2302.1020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.cctv.com/?spm=C94212.PBZrLs0D62ld.EfiGibs0QGJi.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多色的煙霧漸層">
            <a:extLst>
              <a:ext uri="{FF2B5EF4-FFF2-40B4-BE49-F238E27FC236}">
                <a16:creationId xmlns:a16="http://schemas.microsoft.com/office/drawing/2014/main" id="{34CE547C-D6BC-B76F-82C2-637688D20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966" b="7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215945-6C5A-12DC-A26E-C173CC734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zh-TW" altLang="zh-TW" sz="4800" b="1" dirty="0">
                <a:solidFill>
                  <a:schemeClr val="tx1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人物關係擷取模型開發之研究</a:t>
            </a:r>
            <a:endParaRPr lang="zh-TW" altLang="en-US" sz="287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A6E493-ABE0-1364-86C9-F421D1F6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9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FD2DA-1622-2CD9-D4D6-E8A45EC5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近年國內外相關研究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1225B8-EF9D-2D31-BCD6-C601D3218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DB477-1C65-4B3B-83A5-8BF5374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2019</a:t>
            </a:r>
            <a:r>
              <a:rPr lang="zh-TW" altLang="en-US" sz="3600" dirty="0">
                <a:solidFill>
                  <a:srgbClr val="FF0000"/>
                </a:solidFill>
              </a:rPr>
              <a:t>年 </a:t>
            </a:r>
            <a:br>
              <a:rPr lang="en-US" altLang="zh-TW" dirty="0"/>
            </a:br>
            <a:r>
              <a:rPr lang="en-US" altLang="zh-TW" sz="3100" dirty="0">
                <a:hlinkClick r:id="rId2"/>
              </a:rPr>
              <a:t>Chinese Relation Extraction with Multi-Grained Information and External Linguistic Knowledge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C57D6A-DD92-DAD2-9E3E-861D12463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14" y="2379188"/>
            <a:ext cx="4084948" cy="34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5F584E7-2D49-D15D-AAFC-00DF54D05A68}"/>
              </a:ext>
            </a:extLst>
          </p:cNvPr>
          <p:cNvSpPr txBox="1"/>
          <p:nvPr/>
        </p:nvSpPr>
        <p:spPr>
          <a:xfrm>
            <a:off x="3962400" y="5916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effectLst/>
                <a:latin typeface="標楷體" panose="03000509000000000000" pitchFamily="65" charset="-120"/>
                <a:cs typeface="新細明體" panose="02020500000000000000" pitchFamily="18" charset="-120"/>
              </a:rPr>
              <a:t>multi-granularity lattice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新細明體" panose="02020500000000000000" pitchFamily="18" charset="-120"/>
              </a:rPr>
              <a:t>模型架構圖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1E243-500B-1E46-601B-9CD8156065F1}"/>
              </a:ext>
            </a:extLst>
          </p:cNvPr>
          <p:cNvSpPr/>
          <p:nvPr/>
        </p:nvSpPr>
        <p:spPr>
          <a:xfrm>
            <a:off x="8361052" y="2270270"/>
            <a:ext cx="30886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解決問題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C0649E-CA22-6525-F4CC-DC5FD0325AB4}"/>
              </a:ext>
            </a:extLst>
          </p:cNvPr>
          <p:cNvSpPr/>
          <p:nvPr/>
        </p:nvSpPr>
        <p:spPr>
          <a:xfrm>
            <a:off x="8392160" y="3107300"/>
            <a:ext cx="32105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中文斷詞問題</a:t>
            </a:r>
            <a:endParaRPr lang="en-US" altLang="zh-TW" sz="2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中文同義詞問題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234AE-000D-0C62-6213-E6FC075EDAE2}"/>
              </a:ext>
            </a:extLst>
          </p:cNvPr>
          <p:cNvSpPr/>
          <p:nvPr/>
        </p:nvSpPr>
        <p:spPr>
          <a:xfrm>
            <a:off x="-497840" y="2554084"/>
            <a:ext cx="33324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概要</a:t>
            </a:r>
            <a:endParaRPr lang="en-US" altLang="zh-TW" sz="4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D8DF41-B2FD-8795-6AE4-1E504A005699}"/>
              </a:ext>
            </a:extLst>
          </p:cNvPr>
          <p:cNvSpPr txBox="1"/>
          <p:nvPr/>
        </p:nvSpPr>
        <p:spPr>
          <a:xfrm>
            <a:off x="559428" y="3538245"/>
            <a:ext cx="370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單字、單詞</a:t>
            </a:r>
            <a:r>
              <a:rPr lang="en-US" altLang="zh-TW" sz="2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BiLSTM</a:t>
            </a: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架構</a:t>
            </a:r>
            <a:endParaRPr lang="en-US" altLang="zh-TW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外部辭典導入模型</a:t>
            </a:r>
            <a:endParaRPr lang="en-US" altLang="zh-TW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766BFA-97E9-CEE4-097E-AEEFE5B15CF4}"/>
              </a:ext>
            </a:extLst>
          </p:cNvPr>
          <p:cNvSpPr/>
          <p:nvPr/>
        </p:nvSpPr>
        <p:spPr>
          <a:xfrm>
            <a:off x="8361052" y="4138409"/>
            <a:ext cx="30886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困境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4C80AD-6EEA-5FFA-5F25-51933E1DA096}"/>
              </a:ext>
            </a:extLst>
          </p:cNvPr>
          <p:cNvSpPr/>
          <p:nvPr/>
        </p:nvSpPr>
        <p:spPr>
          <a:xfrm>
            <a:off x="8392160" y="5043028"/>
            <a:ext cx="36169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模型語意理解能力不足</a:t>
            </a:r>
            <a:endParaRPr lang="en-US" altLang="zh-TW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效能不佳</a:t>
            </a:r>
          </a:p>
        </p:txBody>
      </p:sp>
    </p:spTree>
    <p:extLst>
      <p:ext uri="{BB962C8B-B14F-4D97-AF65-F5344CB8AC3E}">
        <p14:creationId xmlns:p14="http://schemas.microsoft.com/office/powerpoint/2010/main" val="416807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DB477-1C65-4B3B-83A5-8BF5374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2020</a:t>
            </a:r>
            <a:r>
              <a:rPr lang="zh-TW" altLang="en-US" sz="3600" dirty="0">
                <a:solidFill>
                  <a:srgbClr val="FF0000"/>
                </a:solidFill>
              </a:rPr>
              <a:t>年 </a:t>
            </a:r>
            <a:br>
              <a:rPr lang="en-US" altLang="zh-TW" dirty="0"/>
            </a:br>
            <a:r>
              <a:rPr lang="en-US" altLang="zh-TW" sz="3100" dirty="0">
                <a:hlinkClick r:id="rId2"/>
              </a:rPr>
              <a:t>BERT-Based Chinese Relation Extraction for Public Security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F584E7-2D49-D15D-AAFC-00DF54D05A68}"/>
              </a:ext>
            </a:extLst>
          </p:cNvPr>
          <p:cNvSpPr txBox="1"/>
          <p:nvPr/>
        </p:nvSpPr>
        <p:spPr>
          <a:xfrm>
            <a:off x="5283200" y="5796855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BERT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新細明體" panose="02020500000000000000" pitchFamily="18" charset="-120"/>
              </a:rPr>
              <a:t>模型架構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1E243-500B-1E46-601B-9CD8156065F1}"/>
              </a:ext>
            </a:extLst>
          </p:cNvPr>
          <p:cNvSpPr/>
          <p:nvPr/>
        </p:nvSpPr>
        <p:spPr>
          <a:xfrm>
            <a:off x="8239760" y="1983974"/>
            <a:ext cx="30886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解決困境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C0649E-CA22-6525-F4CC-DC5FD0325AB4}"/>
              </a:ext>
            </a:extLst>
          </p:cNvPr>
          <p:cNvSpPr/>
          <p:nvPr/>
        </p:nvSpPr>
        <p:spPr>
          <a:xfrm>
            <a:off x="8247356" y="2753415"/>
            <a:ext cx="35585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模型大量預訓練資料的語意理解基礎</a:t>
            </a:r>
            <a:endParaRPr lang="en-US" altLang="zh-TW" sz="2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Fine-tune</a:t>
            </a:r>
            <a:r>
              <a:rPr lang="zh-TW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語言模型，適應下游任務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234AE-000D-0C62-6213-E6FC075EDAE2}"/>
              </a:ext>
            </a:extLst>
          </p:cNvPr>
          <p:cNvSpPr/>
          <p:nvPr/>
        </p:nvSpPr>
        <p:spPr>
          <a:xfrm>
            <a:off x="-497840" y="2554084"/>
            <a:ext cx="33324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概要</a:t>
            </a:r>
            <a:endParaRPr lang="en-US" altLang="zh-TW" sz="4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D8DF41-B2FD-8795-6AE4-1E504A005699}"/>
              </a:ext>
            </a:extLst>
          </p:cNvPr>
          <p:cNvSpPr txBox="1"/>
          <p:nvPr/>
        </p:nvSpPr>
        <p:spPr>
          <a:xfrm>
            <a:off x="559428" y="3538245"/>
            <a:ext cx="36976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採用</a:t>
            </a:r>
            <a:r>
              <a:rPr lang="en-US" altLang="zh-TW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架構的</a:t>
            </a:r>
            <a:r>
              <a:rPr lang="en-US" altLang="zh-TW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endParaRPr lang="en-US" altLang="zh-TW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中文</a:t>
            </a:r>
            <a:r>
              <a:rPr lang="en-US" altLang="zh-TW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pretrained language model(PLM)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82A2CC-FA62-BAAB-32D7-16D8277B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604" y="2335868"/>
            <a:ext cx="4241752" cy="323181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8F5F82F-2BE9-6EBB-C686-2D4905A3E884}"/>
              </a:ext>
            </a:extLst>
          </p:cNvPr>
          <p:cNvSpPr/>
          <p:nvPr/>
        </p:nvSpPr>
        <p:spPr>
          <a:xfrm>
            <a:off x="8232164" y="4353853"/>
            <a:ext cx="30886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困境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FDBCD2-E914-405A-82F0-1F538E6D4BF5}"/>
              </a:ext>
            </a:extLst>
          </p:cNvPr>
          <p:cNvSpPr/>
          <p:nvPr/>
        </p:nvSpPr>
        <p:spPr>
          <a:xfrm>
            <a:off x="8239760" y="5092516"/>
            <a:ext cx="333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超參數調整門檻高</a:t>
            </a:r>
            <a:endParaRPr lang="en-US" altLang="zh-TW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災難性遺忘問題</a:t>
            </a:r>
            <a:endParaRPr lang="en-US" altLang="zh-TW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訓練費時</a:t>
            </a:r>
          </a:p>
        </p:txBody>
      </p:sp>
    </p:spTree>
    <p:extLst>
      <p:ext uri="{BB962C8B-B14F-4D97-AF65-F5344CB8AC3E}">
        <p14:creationId xmlns:p14="http://schemas.microsoft.com/office/powerpoint/2010/main" val="183577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DB477-1C65-4B3B-83A5-8BF5374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2023</a:t>
            </a:r>
            <a:r>
              <a:rPr lang="zh-TW" altLang="en-US" sz="3600" dirty="0">
                <a:solidFill>
                  <a:srgbClr val="FF0000"/>
                </a:solidFill>
              </a:rPr>
              <a:t>年 </a:t>
            </a:r>
            <a:br>
              <a:rPr lang="en-US" altLang="zh-TW" dirty="0"/>
            </a:br>
            <a:r>
              <a:rPr lang="en-US" altLang="zh-TW" sz="3100" dirty="0">
                <a:hlinkClick r:id="rId2"/>
              </a:rPr>
              <a:t>Zero-Shot Information Extraction via Chatting with ChatGPT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F584E7-2D49-D15D-AAFC-00DF54D05A68}"/>
              </a:ext>
            </a:extLst>
          </p:cNvPr>
          <p:cNvSpPr txBox="1"/>
          <p:nvPr/>
        </p:nvSpPr>
        <p:spPr>
          <a:xfrm>
            <a:off x="3769046" y="5598383"/>
            <a:ext cx="489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effectLst/>
                <a:ea typeface="標楷體" panose="03000509000000000000" pitchFamily="65" charset="-120"/>
                <a:cs typeface="新細明體" panose="02020500000000000000" pitchFamily="18" charset="-120"/>
              </a:rPr>
              <a:t>使用</a:t>
            </a:r>
            <a:r>
              <a:rPr lang="en-US" altLang="zh-TW" sz="1800" dirty="0" err="1">
                <a:effectLst/>
                <a:ea typeface="標楷體" panose="03000509000000000000" pitchFamily="65" charset="-120"/>
                <a:cs typeface="新細明體" panose="02020500000000000000" pitchFamily="18" charset="-120"/>
              </a:rPr>
              <a:t>chatGPT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新細明體" panose="02020500000000000000" pitchFamily="18" charset="-120"/>
              </a:rPr>
              <a:t>進行資訊擷取任務的架構設計範例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1E243-500B-1E46-601B-9CD8156065F1}"/>
              </a:ext>
            </a:extLst>
          </p:cNvPr>
          <p:cNvSpPr/>
          <p:nvPr/>
        </p:nvSpPr>
        <p:spPr>
          <a:xfrm>
            <a:off x="8551528" y="1984782"/>
            <a:ext cx="30886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解決困境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C0649E-CA22-6525-F4CC-DC5FD0325AB4}"/>
              </a:ext>
            </a:extLst>
          </p:cNvPr>
          <p:cNvSpPr/>
          <p:nvPr/>
        </p:nvSpPr>
        <p:spPr>
          <a:xfrm>
            <a:off x="8659480" y="2855721"/>
            <a:ext cx="333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無須</a:t>
            </a:r>
            <a:r>
              <a:rPr lang="zh-TW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預訓練或</a:t>
            </a:r>
            <a:r>
              <a:rPr lang="en-US" altLang="zh-TW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Fine-tune</a:t>
            </a:r>
            <a:r>
              <a:rPr lang="zh-TW" alt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endParaRPr lang="en-US" altLang="zh-TW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使用簡單</a:t>
            </a:r>
            <a:endParaRPr lang="en-US" altLang="zh-TW" sz="2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234AE-000D-0C62-6213-E6FC075EDAE2}"/>
              </a:ext>
            </a:extLst>
          </p:cNvPr>
          <p:cNvSpPr/>
          <p:nvPr/>
        </p:nvSpPr>
        <p:spPr>
          <a:xfrm>
            <a:off x="-497840" y="2554084"/>
            <a:ext cx="33324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概要</a:t>
            </a:r>
            <a:endParaRPr lang="en-US" altLang="zh-TW" sz="4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D8DF41-B2FD-8795-6AE4-1E504A005699}"/>
              </a:ext>
            </a:extLst>
          </p:cNvPr>
          <p:cNvSpPr txBox="1"/>
          <p:nvPr/>
        </p:nvSpPr>
        <p:spPr>
          <a:xfrm>
            <a:off x="559428" y="3538245"/>
            <a:ext cx="3209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Zero-Shot</a:t>
            </a: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模式使用</a:t>
            </a:r>
            <a:r>
              <a:rPr lang="en-US" altLang="zh-TW" sz="2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</a:t>
            </a:r>
            <a:endParaRPr lang="en-US" altLang="zh-TW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階段式</a:t>
            </a:r>
            <a:r>
              <a:rPr lang="en-US" altLang="zh-TW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Prompt</a:t>
            </a: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Engineering</a:t>
            </a:r>
            <a:r>
              <a:rPr lang="zh-TW" alt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引導模型</a:t>
            </a:r>
            <a:endParaRPr lang="en-US" altLang="zh-TW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C3105F-0E36-E8BA-E101-FB148B4F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99" y="2554084"/>
            <a:ext cx="5045681" cy="28139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B3B972-1942-2271-57C4-0679FB9A99A9}"/>
              </a:ext>
            </a:extLst>
          </p:cNvPr>
          <p:cNvSpPr/>
          <p:nvPr/>
        </p:nvSpPr>
        <p:spPr>
          <a:xfrm>
            <a:off x="8551528" y="4157548"/>
            <a:ext cx="30886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困境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95E483-1736-18D2-17A3-A695CA8A48E4}"/>
              </a:ext>
            </a:extLst>
          </p:cNvPr>
          <p:cNvSpPr/>
          <p:nvPr/>
        </p:nvSpPr>
        <p:spPr>
          <a:xfrm>
            <a:off x="8559124" y="4896211"/>
            <a:ext cx="33324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Zero-Shot</a:t>
            </a:r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效能不佳</a:t>
            </a:r>
            <a:endParaRPr lang="en-US" altLang="zh-TW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Prompt</a:t>
            </a:r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指令影響大</a:t>
            </a:r>
            <a:endParaRPr lang="en-US" altLang="zh-TW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9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運用技術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97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Prompt Learning</a:t>
            </a:r>
            <a:endParaRPr lang="zh-TW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F5C9720D-60F4-34A5-437D-64EE1925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71" y="2433320"/>
            <a:ext cx="9271458" cy="31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5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Parameter-Efficient Fine-Tuning(PEFT)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1B0870-FFA4-5B59-B174-6389D57C0445}"/>
              </a:ext>
            </a:extLst>
          </p:cNvPr>
          <p:cNvSpPr txBox="1"/>
          <p:nvPr/>
        </p:nvSpPr>
        <p:spPr>
          <a:xfrm>
            <a:off x="777240" y="1929662"/>
            <a:ext cx="3164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effectLst/>
                <a:latin typeface="標楷體" panose="03000509000000000000" pitchFamily="65" charset="-120"/>
                <a:cs typeface="新細明體" panose="02020500000000000000" pitchFamily="18" charset="-120"/>
              </a:rPr>
              <a:t>Adapter 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標楷體" panose="03000509000000000000" pitchFamily="65" charset="-120"/>
              </a:rPr>
              <a:t>Google2019</a:t>
            </a:r>
            <a:r>
              <a:rPr lang="zh-TW" altLang="zh-TW" b="1" dirty="0">
                <a:solidFill>
                  <a:srgbClr val="0070C0"/>
                </a:solidFill>
                <a:latin typeface="標楷體" panose="03000509000000000000" pitchFamily="65" charset="-120"/>
              </a:rPr>
              <a:t>年提出</a:t>
            </a:r>
            <a:endParaRPr lang="zh-TW" altLang="en-US" b="1" dirty="0">
              <a:solidFill>
                <a:srgbClr val="0070C0"/>
              </a:solidFill>
              <a:latin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1780D-BE61-2A70-385B-BEBA131DA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72"/>
          <a:stretch/>
        </p:blipFill>
        <p:spPr bwMode="auto">
          <a:xfrm>
            <a:off x="924560" y="2575993"/>
            <a:ext cx="2468880" cy="344996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E1D5458-A595-4B0F-559E-F6C9137E76FC}"/>
              </a:ext>
            </a:extLst>
          </p:cNvPr>
          <p:cNvSpPr txBox="1"/>
          <p:nvPr/>
        </p:nvSpPr>
        <p:spPr>
          <a:xfrm>
            <a:off x="3825240" y="1929662"/>
            <a:ext cx="297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effectLst/>
                <a:latin typeface="標楷體" panose="03000509000000000000" pitchFamily="65" charset="-120"/>
                <a:cs typeface="新細明體" panose="02020500000000000000" pitchFamily="18" charset="-120"/>
              </a:rPr>
              <a:t>Prefix Tuning </a:t>
            </a:r>
          </a:p>
          <a:p>
            <a:r>
              <a:rPr lang="zh-TW" altLang="zh-TW" b="1" dirty="0">
                <a:solidFill>
                  <a:srgbClr val="0070C0"/>
                </a:solidFill>
                <a:latin typeface="標楷體" panose="03000509000000000000" pitchFamily="65" charset="-120"/>
              </a:rPr>
              <a:t>史丹佛大學於</a:t>
            </a:r>
            <a:r>
              <a:rPr lang="en-US" altLang="zh-TW" b="1" dirty="0">
                <a:solidFill>
                  <a:srgbClr val="0070C0"/>
                </a:solidFill>
                <a:latin typeface="標楷體" panose="03000509000000000000" pitchFamily="65" charset="-120"/>
              </a:rPr>
              <a:t>2021</a:t>
            </a:r>
            <a:r>
              <a:rPr lang="zh-TW" altLang="zh-TW" b="1" dirty="0">
                <a:solidFill>
                  <a:srgbClr val="0070C0"/>
                </a:solidFill>
                <a:latin typeface="標楷體" panose="03000509000000000000" pitchFamily="65" charset="-120"/>
              </a:rPr>
              <a:t>年提出</a:t>
            </a:r>
            <a:endParaRPr lang="zh-TW" altLang="en-US" b="1" dirty="0">
              <a:solidFill>
                <a:srgbClr val="0070C0"/>
              </a:solidFill>
              <a:latin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89F9C02-D527-C604-42BF-AC08EFCC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60" y="2898771"/>
            <a:ext cx="3657921" cy="2677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769FD6-75B9-25D0-F814-DD35E8908D96}"/>
              </a:ext>
            </a:extLst>
          </p:cNvPr>
          <p:cNvSpPr txBox="1"/>
          <p:nvPr/>
        </p:nvSpPr>
        <p:spPr>
          <a:xfrm>
            <a:off x="8249922" y="1979187"/>
            <a:ext cx="2824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LoRA</a:t>
            </a:r>
            <a:endParaRPr lang="en-US" altLang="zh-TW" dirty="0"/>
          </a:p>
          <a:p>
            <a:r>
              <a:rPr lang="zh-TW" altLang="zh-TW" b="1" dirty="0">
                <a:solidFill>
                  <a:srgbClr val="0070C0"/>
                </a:solidFill>
                <a:latin typeface="標楷體" panose="03000509000000000000" pitchFamily="65" charset="-120"/>
              </a:rPr>
              <a:t>微軟於</a:t>
            </a:r>
            <a:r>
              <a:rPr lang="en-US" altLang="zh-TW" b="1" dirty="0">
                <a:solidFill>
                  <a:srgbClr val="0070C0"/>
                </a:solidFill>
                <a:latin typeface="標楷體" panose="03000509000000000000" pitchFamily="65" charset="-120"/>
              </a:rPr>
              <a:t>2021</a:t>
            </a:r>
            <a:r>
              <a:rPr lang="zh-TW" altLang="zh-TW" b="1" dirty="0">
                <a:solidFill>
                  <a:srgbClr val="0070C0"/>
                </a:solidFill>
                <a:latin typeface="標楷體" panose="03000509000000000000" pitchFamily="65" charset="-120"/>
              </a:rPr>
              <a:t>年提出</a:t>
            </a:r>
            <a:endParaRPr lang="zh-TW" altLang="en-US" b="1" dirty="0">
              <a:solidFill>
                <a:srgbClr val="0070C0"/>
              </a:solidFill>
              <a:latin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580E500-7026-1AA3-B6FF-57D15C27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922" y="2867345"/>
            <a:ext cx="3033884" cy="2708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560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37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計畫架構圖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00109B-184B-7E00-9258-4D537BF4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85" y="2531873"/>
            <a:ext cx="10430829" cy="27555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483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初步目標人物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FFBAA-6DF3-4CAF-19EE-A4E3FF6C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3118"/>
            <a:ext cx="2627810" cy="41812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FB81D7-ED0E-8EAF-00BC-67FBE9BD3E1D}"/>
              </a:ext>
            </a:extLst>
          </p:cNvPr>
          <p:cNvSpPr/>
          <p:nvPr/>
        </p:nvSpPr>
        <p:spPr>
          <a:xfrm>
            <a:off x="5730151" y="2870312"/>
            <a:ext cx="576733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央視新聞網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-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中共中央領導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26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人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7A9150-6021-914F-1D78-025CC2B1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859" y="2012920"/>
            <a:ext cx="2051708" cy="40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99DC5-D0BA-7615-0D4E-4EFABBBC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ED9E5-B7F9-0600-DBC3-1C3EA06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600" b="1" dirty="0">
                <a:ea typeface="標楷體" panose="03000509000000000000" pitchFamily="65" charset="-120"/>
              </a:rPr>
              <a:t> </a:t>
            </a:r>
            <a:r>
              <a:rPr lang="zh-TW" altLang="en-US" sz="3600" b="1" dirty="0">
                <a:ea typeface="標楷體" panose="03000509000000000000" pitchFamily="65" charset="-120"/>
              </a:rPr>
              <a:t>工作摘要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b="1" dirty="0">
                <a:ea typeface="標楷體" panose="03000509000000000000" pitchFamily="65" charset="-120"/>
              </a:rPr>
              <a:t> 近年國內外相關研究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b="1" dirty="0">
                <a:ea typeface="標楷體" panose="03000509000000000000" pitchFamily="65" charset="-120"/>
              </a:rPr>
              <a:t> 運用技術</a:t>
            </a:r>
            <a:endParaRPr lang="en-US" altLang="zh-HK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b="1" dirty="0">
                <a:ea typeface="標楷體" panose="03000509000000000000" pitchFamily="65" charset="-120"/>
              </a:rPr>
              <a:t> </a:t>
            </a:r>
            <a:r>
              <a:rPr lang="zh-TW" altLang="zh-TW" sz="3600" b="1" dirty="0">
                <a:ea typeface="標楷體" panose="03000509000000000000" pitchFamily="65" charset="-120"/>
              </a:rPr>
              <a:t>計畫</a:t>
            </a:r>
            <a:r>
              <a:rPr lang="zh-TW" altLang="en-US" sz="3600" b="1" dirty="0">
                <a:ea typeface="標楷體" panose="03000509000000000000" pitchFamily="65" charset="-120"/>
              </a:rPr>
              <a:t>內容</a:t>
            </a:r>
            <a:endParaRPr lang="en-US" altLang="zh-HK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02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</a:t>
            </a:r>
            <a:r>
              <a:rPr lang="zh-TW" altLang="en-US" dirty="0"/>
              <a:t>方式一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EC689-15AE-7FDE-C953-B2E6DB9D0A9D}"/>
              </a:ext>
            </a:extLst>
          </p:cNvPr>
          <p:cNvSpPr/>
          <p:nvPr/>
        </p:nvSpPr>
        <p:spPr>
          <a:xfrm>
            <a:off x="741680" y="3366195"/>
            <a:ext cx="238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wikiAPI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D216D4-DCFF-6D2D-AB2A-DD97653A11BB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129280" y="2661920"/>
            <a:ext cx="1066800" cy="11659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AE375E7-8FB9-A165-1536-F342D83E1A25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129280" y="3827860"/>
            <a:ext cx="1066800" cy="8298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649DF94-6D19-BE3E-2FA8-C975D0D36743}"/>
              </a:ext>
            </a:extLst>
          </p:cNvPr>
          <p:cNvSpPr/>
          <p:nvPr/>
        </p:nvSpPr>
        <p:spPr>
          <a:xfrm>
            <a:off x="4196080" y="2200255"/>
            <a:ext cx="2519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wikitext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AA36D6-7781-77E6-A664-79F0E8866659}"/>
              </a:ext>
            </a:extLst>
          </p:cNvPr>
          <p:cNvSpPr/>
          <p:nvPr/>
        </p:nvSpPr>
        <p:spPr>
          <a:xfrm>
            <a:off x="4196080" y="4196080"/>
            <a:ext cx="2519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76FFCA9-02BC-3821-9CB7-DD271433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72" y="1923934"/>
            <a:ext cx="4136708" cy="23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age">
            <a:extLst>
              <a:ext uri="{FF2B5EF4-FFF2-40B4-BE49-F238E27FC236}">
                <a16:creationId xmlns:a16="http://schemas.microsoft.com/office/drawing/2014/main" id="{CC555341-2642-59EC-62D7-EE602FE70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5" b="27400"/>
          <a:stretch/>
        </p:blipFill>
        <p:spPr bwMode="auto">
          <a:xfrm>
            <a:off x="7018972" y="4289525"/>
            <a:ext cx="2302034" cy="215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05311F5-9BAC-3330-668E-0014FFC0DAAF}"/>
              </a:ext>
            </a:extLst>
          </p:cNvPr>
          <p:cNvSpPr txBox="1"/>
          <p:nvPr/>
        </p:nvSpPr>
        <p:spPr>
          <a:xfrm>
            <a:off x="4196080" y="3010762"/>
            <a:ext cx="238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wikitext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處理掉標籤後和我們直接使用瀏覽器看到的內容相似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4A7E32A-55E6-3CC2-3664-C053A54CA7A8}"/>
              </a:ext>
            </a:extLst>
          </p:cNvPr>
          <p:cNvSpPr txBox="1"/>
          <p:nvPr/>
        </p:nvSpPr>
        <p:spPr>
          <a:xfrm>
            <a:off x="4196080" y="4991576"/>
            <a:ext cx="2302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HTML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處理較繁瑣，會抓到其他一些資訊，但有時會有一些意料外收穫</a:t>
            </a:r>
          </a:p>
        </p:txBody>
      </p:sp>
    </p:spTree>
    <p:extLst>
      <p:ext uri="{BB962C8B-B14F-4D97-AF65-F5344CB8AC3E}">
        <p14:creationId xmlns:p14="http://schemas.microsoft.com/office/powerpoint/2010/main" val="284912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</a:t>
            </a:r>
            <a:r>
              <a:rPr lang="zh-TW" altLang="en-US" dirty="0"/>
              <a:t>方式二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EC689-15AE-7FDE-C953-B2E6DB9D0A9D}"/>
              </a:ext>
            </a:extLst>
          </p:cNvPr>
          <p:cNvSpPr/>
          <p:nvPr/>
        </p:nvSpPr>
        <p:spPr>
          <a:xfrm>
            <a:off x="467360" y="3106111"/>
            <a:ext cx="4287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Search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275" name="群組 10274">
            <a:extLst>
              <a:ext uri="{FF2B5EF4-FFF2-40B4-BE49-F238E27FC236}">
                <a16:creationId xmlns:a16="http://schemas.microsoft.com/office/drawing/2014/main" id="{1B886348-B436-F9FA-9C1D-143C944D3CC5}"/>
              </a:ext>
            </a:extLst>
          </p:cNvPr>
          <p:cNvGrpSpPr/>
          <p:nvPr/>
        </p:nvGrpSpPr>
        <p:grpSpPr>
          <a:xfrm>
            <a:off x="4607560" y="2222182"/>
            <a:ext cx="2606040" cy="3491447"/>
            <a:chOff x="5034280" y="2078023"/>
            <a:chExt cx="2606040" cy="3491447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FFD28C7-9140-4646-B4C5-748B6DBB6AD8}"/>
                </a:ext>
              </a:extLst>
            </p:cNvPr>
            <p:cNvSpPr txBox="1"/>
            <p:nvPr/>
          </p:nvSpPr>
          <p:spPr>
            <a:xfrm>
              <a:off x="6593840" y="2078023"/>
              <a:ext cx="9042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i="0" dirty="0">
                  <a:solidFill>
                    <a:srgbClr val="333333"/>
                  </a:solidFill>
                  <a:effectLst/>
                  <a:latin typeface="-apple-system"/>
                </a:rPr>
                <a:t>關係</a:t>
              </a:r>
              <a:endParaRPr lang="zh-TW" altLang="en-US" sz="2800" b="1" dirty="0"/>
            </a:p>
          </p:txBody>
        </p:sp>
        <p:pic>
          <p:nvPicPr>
            <p:cNvPr id="10" name="內容版面配置區 4">
              <a:extLst>
                <a:ext uri="{FF2B5EF4-FFF2-40B4-BE49-F238E27FC236}">
                  <a16:creationId xmlns:a16="http://schemas.microsoft.com/office/drawing/2014/main" id="{0563A61B-64E3-17C1-E45F-1007CCD7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4462" y="2818357"/>
              <a:ext cx="648827" cy="839243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2FBC1F-807B-3553-6C3D-6C484A9F0E5D}"/>
                </a:ext>
              </a:extLst>
            </p:cNvPr>
            <p:cNvSpPr txBox="1"/>
            <p:nvPr/>
          </p:nvSpPr>
          <p:spPr>
            <a:xfrm>
              <a:off x="5034280" y="2081027"/>
              <a:ext cx="9042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i="0" dirty="0">
                  <a:solidFill>
                    <a:srgbClr val="333333"/>
                  </a:solidFill>
                  <a:effectLst/>
                  <a:latin typeface="-apple-system"/>
                </a:rPr>
                <a:t>人物 </a:t>
              </a:r>
              <a:endParaRPr lang="zh-TW" altLang="en-US" sz="2800" b="1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030F1C3-A3F9-30F9-162E-E17ECA96A504}"/>
                </a:ext>
              </a:extLst>
            </p:cNvPr>
            <p:cNvSpPr txBox="1"/>
            <p:nvPr/>
          </p:nvSpPr>
          <p:spPr>
            <a:xfrm>
              <a:off x="6126480" y="2078023"/>
              <a:ext cx="467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b="1" i="0" dirty="0">
                  <a:solidFill>
                    <a:srgbClr val="333333"/>
                  </a:solidFill>
                  <a:effectLst/>
                  <a:latin typeface="-apple-system"/>
                </a:rPr>
                <a:t>+</a:t>
              </a:r>
              <a:endParaRPr lang="zh-TW" altLang="en-US" sz="2800" b="1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5A30BCA-F661-E317-FADE-AD25CFD63320}"/>
                </a:ext>
              </a:extLst>
            </p:cNvPr>
            <p:cNvSpPr txBox="1"/>
            <p:nvPr/>
          </p:nvSpPr>
          <p:spPr>
            <a:xfrm>
              <a:off x="6736080" y="2736779"/>
              <a:ext cx="90424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父親</a:t>
              </a:r>
              <a:endParaRPr lang="en-US" altLang="zh-TW" dirty="0"/>
            </a:p>
            <a:p>
              <a:r>
                <a:rPr lang="zh-TW" altLang="en-US" dirty="0"/>
                <a:t>母親</a:t>
              </a:r>
              <a:endParaRPr lang="en-US" altLang="zh-TW" dirty="0"/>
            </a:p>
            <a:p>
              <a:r>
                <a:rPr lang="zh-TW" altLang="en-US" dirty="0"/>
                <a:t>兒子</a:t>
              </a:r>
              <a:endParaRPr lang="en-US" altLang="zh-TW" dirty="0"/>
            </a:p>
            <a:p>
              <a:r>
                <a:rPr lang="zh-TW" altLang="en-US" dirty="0"/>
                <a:t>女兒</a:t>
              </a:r>
              <a:endParaRPr lang="en-US" altLang="zh-TW" dirty="0"/>
            </a:p>
            <a:p>
              <a:r>
                <a:rPr lang="zh-TW" altLang="en-US" dirty="0"/>
                <a:t>同學</a:t>
              </a:r>
              <a:endParaRPr lang="en-US" altLang="zh-TW" dirty="0"/>
            </a:p>
            <a:p>
              <a:r>
                <a:rPr lang="zh-TW" altLang="en-US" dirty="0"/>
                <a:t>同鄉</a:t>
              </a:r>
              <a:endParaRPr lang="en-US" altLang="zh-TW" dirty="0"/>
            </a:p>
            <a:p>
              <a:r>
                <a:rPr lang="zh-TW" altLang="en-US" dirty="0"/>
                <a:t>   </a:t>
              </a:r>
              <a:r>
                <a:rPr lang="en-US" altLang="zh-TW" dirty="0"/>
                <a:t>.</a:t>
              </a:r>
              <a:r>
                <a:rPr lang="zh-TW" altLang="en-US" dirty="0"/>
                <a:t> </a:t>
              </a:r>
              <a:endParaRPr lang="en-US" altLang="zh-TW" dirty="0"/>
            </a:p>
            <a:p>
              <a:r>
                <a:rPr lang="zh-TW" altLang="en-US" dirty="0"/>
                <a:t>   </a:t>
              </a:r>
              <a:r>
                <a:rPr lang="en-US" altLang="zh-TW" dirty="0"/>
                <a:t>.</a:t>
              </a:r>
            </a:p>
            <a:p>
              <a:r>
                <a:rPr lang="zh-TW" altLang="en-US" dirty="0"/>
                <a:t>   </a:t>
              </a:r>
              <a:r>
                <a:rPr lang="en-US" altLang="zh-TW" dirty="0"/>
                <a:t>.</a:t>
              </a:r>
              <a:endParaRPr lang="zh-TW" altLang="en-US" dirty="0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5686A965-2DBD-E9C1-4A72-A8BC66F56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6335" y="3719377"/>
              <a:ext cx="706954" cy="926763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6C040F7-C4D2-7F2D-CE3E-728DF9187AFE}"/>
                </a:ext>
              </a:extLst>
            </p:cNvPr>
            <p:cNvSpPr txBox="1"/>
            <p:nvPr/>
          </p:nvSpPr>
          <p:spPr>
            <a:xfrm>
              <a:off x="5277059" y="4646140"/>
              <a:ext cx="60550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  </a:t>
              </a:r>
              <a:r>
                <a:rPr lang="en-US" altLang="zh-TW" dirty="0"/>
                <a:t>.</a:t>
              </a:r>
              <a:r>
                <a:rPr lang="zh-TW" altLang="en-US" dirty="0"/>
                <a:t> </a:t>
              </a:r>
              <a:endParaRPr lang="en-US" altLang="zh-TW" dirty="0"/>
            </a:p>
            <a:p>
              <a:r>
                <a:rPr lang="zh-TW" altLang="en-US" dirty="0"/>
                <a:t>   </a:t>
              </a:r>
              <a:r>
                <a:rPr lang="en-US" altLang="zh-TW" dirty="0"/>
                <a:t>.</a:t>
              </a:r>
            </a:p>
            <a:p>
              <a:r>
                <a:rPr lang="zh-TW" altLang="en-US" dirty="0"/>
                <a:t>   </a:t>
              </a:r>
              <a:r>
                <a:rPr lang="en-US" altLang="zh-TW" dirty="0"/>
                <a:t>.</a:t>
              </a:r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C1C1FE0-E880-A2D5-330D-0620F1A27B1B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5933289" y="2922366"/>
              <a:ext cx="802791" cy="315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53E09F0-6F11-AB5F-CFE1-7691893F551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933289" y="3187261"/>
              <a:ext cx="793742" cy="50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8BA057D7-FE22-54A4-D638-A91CC188544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933289" y="3237979"/>
              <a:ext cx="802791" cy="223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1" name="直線接點 10240">
              <a:extLst>
                <a:ext uri="{FF2B5EF4-FFF2-40B4-BE49-F238E27FC236}">
                  <a16:creationId xmlns:a16="http://schemas.microsoft.com/office/drawing/2014/main" id="{EF9E3EBD-E254-314F-5006-D649E65133C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933289" y="3237979"/>
              <a:ext cx="793742" cy="470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5" name="直線接點 10244">
              <a:extLst>
                <a:ext uri="{FF2B5EF4-FFF2-40B4-BE49-F238E27FC236}">
                  <a16:creationId xmlns:a16="http://schemas.microsoft.com/office/drawing/2014/main" id="{47933BCB-416A-9510-3600-0B0502599D1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5933289" y="3237979"/>
              <a:ext cx="802791" cy="7914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9" name="直線接點 10248">
              <a:extLst>
                <a:ext uri="{FF2B5EF4-FFF2-40B4-BE49-F238E27FC236}">
                  <a16:creationId xmlns:a16="http://schemas.microsoft.com/office/drawing/2014/main" id="{1119A8D8-C7B8-F922-A86B-85628B5F724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933289" y="3237979"/>
              <a:ext cx="802791" cy="102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4" name="直線接點 10253">
              <a:extLst>
                <a:ext uri="{FF2B5EF4-FFF2-40B4-BE49-F238E27FC236}">
                  <a16:creationId xmlns:a16="http://schemas.microsoft.com/office/drawing/2014/main" id="{6176FBDF-9BD8-4AA5-4973-848B75F1F6B4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933289" y="2922366"/>
              <a:ext cx="802791" cy="1260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7" name="直線接點 10256">
              <a:extLst>
                <a:ext uri="{FF2B5EF4-FFF2-40B4-BE49-F238E27FC236}">
                  <a16:creationId xmlns:a16="http://schemas.microsoft.com/office/drawing/2014/main" id="{F7279BDB-B1E5-4E31-F986-3E27AEDCF53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933289" y="3212620"/>
              <a:ext cx="793742" cy="9701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60" name="直線接點 10259">
              <a:extLst>
                <a:ext uri="{FF2B5EF4-FFF2-40B4-BE49-F238E27FC236}">
                  <a16:creationId xmlns:a16="http://schemas.microsoft.com/office/drawing/2014/main" id="{B863788F-4231-5D28-1D21-52021A79B09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933289" y="3489069"/>
              <a:ext cx="802791" cy="693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63" name="直線接點 10262">
              <a:extLst>
                <a:ext uri="{FF2B5EF4-FFF2-40B4-BE49-F238E27FC236}">
                  <a16:creationId xmlns:a16="http://schemas.microsoft.com/office/drawing/2014/main" id="{3D6A946C-E091-9C68-894B-FDB7E70C0C5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933289" y="3682959"/>
              <a:ext cx="793742" cy="499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67" name="直線接點 10266">
              <a:extLst>
                <a:ext uri="{FF2B5EF4-FFF2-40B4-BE49-F238E27FC236}">
                  <a16:creationId xmlns:a16="http://schemas.microsoft.com/office/drawing/2014/main" id="{B7AE3DD5-090A-4FD9-BFBC-DD082F76E0F6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 flipV="1">
              <a:off x="5933289" y="4029441"/>
              <a:ext cx="802791" cy="153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0" name="直線接點 10269">
              <a:extLst>
                <a:ext uri="{FF2B5EF4-FFF2-40B4-BE49-F238E27FC236}">
                  <a16:creationId xmlns:a16="http://schemas.microsoft.com/office/drawing/2014/main" id="{B602F99A-500E-7A7C-DDF9-ADB8BD5820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933289" y="4182759"/>
              <a:ext cx="802791" cy="80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4" name="圖片 10273">
            <a:extLst>
              <a:ext uri="{FF2B5EF4-FFF2-40B4-BE49-F238E27FC236}">
                <a16:creationId xmlns:a16="http://schemas.microsoft.com/office/drawing/2014/main" id="{6B3E8373-CE0F-4265-5B26-2633BC896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720" y="2245023"/>
            <a:ext cx="3725190" cy="34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模型訓練及資料標記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EFFA1DD-F88D-EFED-6F42-158454216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4180" r="22800" b="12444"/>
          <a:stretch/>
        </p:blipFill>
        <p:spPr bwMode="auto">
          <a:xfrm>
            <a:off x="3288146" y="1798098"/>
            <a:ext cx="4652356" cy="505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58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非關聯式資料庫</a:t>
            </a:r>
            <a:r>
              <a:rPr lang="en-US" altLang="zh-TW" dirty="0"/>
              <a:t>(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NoSQL</a:t>
            </a:r>
            <a:r>
              <a:rPr lang="en-US" altLang="zh-TW" dirty="0"/>
              <a:t>)-</a:t>
            </a:r>
            <a:r>
              <a:rPr lang="en-US" altLang="zh-TW" dirty="0">
                <a:solidFill>
                  <a:srgbClr val="0070C0"/>
                </a:solidFill>
              </a:rPr>
              <a:t>MongoDB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5362" name="Picture 2" descr="MongoDB - 維基百科，自由的百科全書">
            <a:extLst>
              <a:ext uri="{FF2B5EF4-FFF2-40B4-BE49-F238E27FC236}">
                <a16:creationId xmlns:a16="http://schemas.microsoft.com/office/drawing/2014/main" id="{1A0E312C-3388-81EB-E68C-EE0A1F24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" y="3332480"/>
            <a:ext cx="3901440" cy="130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6C067B-B1BE-6201-4831-0F2EBDE02527}"/>
              </a:ext>
            </a:extLst>
          </p:cNvPr>
          <p:cNvSpPr/>
          <p:nvPr/>
        </p:nvSpPr>
        <p:spPr>
          <a:xfrm>
            <a:off x="6718920" y="3013224"/>
            <a:ext cx="435548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彈性的資料結構</a:t>
            </a:r>
            <a:endParaRPr lang="en-US" altLang="zh-TW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適用於非結構化數據</a:t>
            </a:r>
            <a:endParaRPr lang="en-US" altLang="zh-TW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r>
              <a:rPr lang="zh-TW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的語法相對</a:t>
            </a:r>
            <a:r>
              <a:rPr lang="zh-TW" alt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簡單</a:t>
            </a:r>
            <a:endParaRPr lang="en-US" altLang="zh-TW" sz="2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88F7A87-8F56-DE41-5F81-8C5ABCAF216B}"/>
              </a:ext>
            </a:extLst>
          </p:cNvPr>
          <p:cNvSpPr/>
          <p:nvPr/>
        </p:nvSpPr>
        <p:spPr>
          <a:xfrm>
            <a:off x="5042861" y="3700780"/>
            <a:ext cx="1356360" cy="723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87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A4ABE-DE4A-172B-88B6-048F1E85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謝謝大家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597C-D1DF-DCDC-C0DB-4B7DBB636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40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工作摘要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大学里的人际关系，该如何处理？_手机搜狐网">
            <a:extLst>
              <a:ext uri="{FF2B5EF4-FFF2-40B4-BE49-F238E27FC236}">
                <a16:creationId xmlns:a16="http://schemas.microsoft.com/office/drawing/2014/main" id="{73A5C328-E36E-AE00-E6F2-BCCF82DC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002651"/>
            <a:ext cx="4318000" cy="45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BBF7B5A6-D616-C7FA-7282-5D838A1EF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02" y="2579705"/>
            <a:ext cx="1009658" cy="13059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6EBC08-A278-519C-D8AA-A571472FFC25}"/>
              </a:ext>
            </a:extLst>
          </p:cNvPr>
          <p:cNvSpPr/>
          <p:nvPr/>
        </p:nvSpPr>
        <p:spPr>
          <a:xfrm>
            <a:off x="924309" y="1656375"/>
            <a:ext cx="1890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家人</a:t>
            </a:r>
            <a:r>
              <a:rPr lang="en-US" altLang="zh-TW" sz="5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TW" altLang="en-US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792B09-DB3E-ED85-2A84-6F8509F415D4}"/>
              </a:ext>
            </a:extLst>
          </p:cNvPr>
          <p:cNvSpPr/>
          <p:nvPr/>
        </p:nvSpPr>
        <p:spPr>
          <a:xfrm>
            <a:off x="1230768" y="3415453"/>
            <a:ext cx="1890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朋友</a:t>
            </a:r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F5DB6F-2231-504A-5AF6-C2285ED73734}"/>
              </a:ext>
            </a:extLst>
          </p:cNvPr>
          <p:cNvSpPr/>
          <p:nvPr/>
        </p:nvSpPr>
        <p:spPr>
          <a:xfrm>
            <a:off x="8686550" y="2200717"/>
            <a:ext cx="1890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同鄉</a:t>
            </a:r>
            <a:r>
              <a:rPr lang="en-US" altLang="zh-TW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7E519-2E2C-25DC-7CF2-60D2E2738A0D}"/>
              </a:ext>
            </a:extLst>
          </p:cNvPr>
          <p:cNvSpPr/>
          <p:nvPr/>
        </p:nvSpPr>
        <p:spPr>
          <a:xfrm>
            <a:off x="8442711" y="4039677"/>
            <a:ext cx="1890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同學</a:t>
            </a:r>
            <a:r>
              <a:rPr lang="en-US" altLang="zh-TW" sz="5400" b="0" cap="none" spc="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TW" altLang="en-US" sz="5400" b="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7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自動化爬蟲</a:t>
            </a:r>
          </a:p>
        </p:txBody>
      </p:sp>
      <p:pic>
        <p:nvPicPr>
          <p:cNvPr id="2054" name="Picture 6" descr="Bryan's Notes for Big Data &amp; Career: [Python][教學] 網路爬蟲（crawler）實務（上）--網頁元件解析">
            <a:extLst>
              <a:ext uri="{FF2B5EF4-FFF2-40B4-BE49-F238E27FC236}">
                <a16:creationId xmlns:a16="http://schemas.microsoft.com/office/drawing/2014/main" id="{FEDD5EFC-383B-29A5-86F0-594463CC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81" y="2774104"/>
            <a:ext cx="4536638" cy="23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88020E5-FA30-78AE-4D9F-CAB95C39AAC3}"/>
              </a:ext>
            </a:extLst>
          </p:cNvPr>
          <p:cNvSpPr/>
          <p:nvPr/>
        </p:nvSpPr>
        <p:spPr>
          <a:xfrm>
            <a:off x="519112" y="2168993"/>
            <a:ext cx="3026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新聞資料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5FD705-994A-B6F2-8D68-0ACD437982CC}"/>
              </a:ext>
            </a:extLst>
          </p:cNvPr>
          <p:cNvSpPr/>
          <p:nvPr/>
        </p:nvSpPr>
        <p:spPr>
          <a:xfrm>
            <a:off x="519112" y="4505793"/>
            <a:ext cx="3026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維基百科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82DD81-7FC9-7E96-716F-507198E1E696}"/>
              </a:ext>
            </a:extLst>
          </p:cNvPr>
          <p:cNvSpPr/>
          <p:nvPr/>
        </p:nvSpPr>
        <p:spPr>
          <a:xfrm>
            <a:off x="8646160" y="2058439"/>
            <a:ext cx="3026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網路文章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C66239-5F00-439C-790D-A277E03D1E4C}"/>
              </a:ext>
            </a:extLst>
          </p:cNvPr>
          <p:cNvSpPr/>
          <p:nvPr/>
        </p:nvSpPr>
        <p:spPr>
          <a:xfrm>
            <a:off x="8646160" y="4415559"/>
            <a:ext cx="3026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百度百科</a:t>
            </a:r>
            <a:endParaRPr lang="zh-TW" altLang="en-US" sz="5400" b="0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02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資料處理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00FE94F-B6D8-8889-9A20-1768414A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98" y="2304892"/>
            <a:ext cx="3717150" cy="2693828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57C9D51-570C-2008-943D-D4983996075A}"/>
              </a:ext>
            </a:extLst>
          </p:cNvPr>
          <p:cNvSpPr/>
          <p:nvPr/>
        </p:nvSpPr>
        <p:spPr>
          <a:xfrm>
            <a:off x="4853940" y="3375660"/>
            <a:ext cx="1356360" cy="723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660358E-FE32-56DE-4F0E-E6B2C02C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92" y="2776047"/>
            <a:ext cx="5248680" cy="1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9875521" cy="145075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人物命名實體辨識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N</a:t>
            </a:r>
            <a:r>
              <a:rPr lang="en-US" altLang="zh-TW" sz="4000" dirty="0"/>
              <a:t>amed </a:t>
            </a:r>
            <a:r>
              <a:rPr lang="en-US" altLang="zh-TW" sz="4000" dirty="0">
                <a:solidFill>
                  <a:srgbClr val="FF0000"/>
                </a:solidFill>
              </a:rPr>
              <a:t>E</a:t>
            </a:r>
            <a:r>
              <a:rPr lang="en-US" altLang="zh-TW" sz="4000" dirty="0"/>
              <a:t>ntity </a:t>
            </a:r>
            <a:r>
              <a:rPr lang="en-US" altLang="zh-TW" sz="4000" dirty="0">
                <a:solidFill>
                  <a:srgbClr val="FF0000"/>
                </a:solidFill>
              </a:rPr>
              <a:t>R</a:t>
            </a:r>
            <a:r>
              <a:rPr lang="en-US" altLang="zh-TW" sz="4000" dirty="0"/>
              <a:t>ecognition)</a:t>
            </a:r>
            <a:endParaRPr lang="zh-TW" altLang="en-US" sz="4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660358E-FE32-56DE-4F0E-E6B2C02C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1" y="2039175"/>
            <a:ext cx="8410073" cy="30814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784CF4A-A676-B949-005B-6178491B6F72}"/>
              </a:ext>
            </a:extLst>
          </p:cNvPr>
          <p:cNvSpPr/>
          <p:nvPr/>
        </p:nvSpPr>
        <p:spPr>
          <a:xfrm>
            <a:off x="4312920" y="2537460"/>
            <a:ext cx="41148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105A49-6430-B766-1CF6-61B53670002B}"/>
              </a:ext>
            </a:extLst>
          </p:cNvPr>
          <p:cNvSpPr/>
          <p:nvPr/>
        </p:nvSpPr>
        <p:spPr>
          <a:xfrm>
            <a:off x="5570219" y="2537460"/>
            <a:ext cx="328527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31D548-7E05-EBA9-8F73-42D50B1527F7}"/>
              </a:ext>
            </a:extLst>
          </p:cNvPr>
          <p:cNvSpPr/>
          <p:nvPr/>
        </p:nvSpPr>
        <p:spPr>
          <a:xfrm>
            <a:off x="1905000" y="2537460"/>
            <a:ext cx="41148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010BC1-7AA5-87B4-25F1-5DE1E45F711B}"/>
              </a:ext>
            </a:extLst>
          </p:cNvPr>
          <p:cNvSpPr/>
          <p:nvPr/>
        </p:nvSpPr>
        <p:spPr>
          <a:xfrm>
            <a:off x="1904999" y="2807969"/>
            <a:ext cx="284011" cy="259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04D958-90A7-1BBE-6059-E9A4C1BE04CC}"/>
              </a:ext>
            </a:extLst>
          </p:cNvPr>
          <p:cNvSpPr/>
          <p:nvPr/>
        </p:nvSpPr>
        <p:spPr>
          <a:xfrm>
            <a:off x="9669779" y="2521807"/>
            <a:ext cx="198121" cy="259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關係擷取任務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elation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E</a:t>
            </a:r>
            <a:r>
              <a:rPr lang="en-US" altLang="zh-TW" dirty="0" err="1"/>
              <a:t>xtration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2FC3E4-B7D5-097E-06AE-6F646394CFB3}"/>
              </a:ext>
            </a:extLst>
          </p:cNvPr>
          <p:cNvSpPr txBox="1"/>
          <p:nvPr/>
        </p:nvSpPr>
        <p:spPr>
          <a:xfrm>
            <a:off x="7086600" y="2787075"/>
            <a:ext cx="4069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json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"習近平": { "父母": ["習仲勳", "齊心"]},</a:t>
            </a:r>
          </a:p>
          <a:p>
            <a:r>
              <a:rPr lang="zh-TW" altLang="en-US" dirty="0"/>
              <a:t>  "習仲勳": {"子女": ["習近平"]},</a:t>
            </a:r>
          </a:p>
          <a:p>
            <a:r>
              <a:rPr lang="zh-TW" altLang="en-US" dirty="0"/>
              <a:t>  "齊心": {"子女": ["習近平"]}</a:t>
            </a:r>
          </a:p>
          <a:p>
            <a:r>
              <a:rPr lang="zh-TW" altLang="en-US" dirty="0"/>
              <a:t>}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0F17A4A-839B-C38C-D399-8CDF87DF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86" y="2412407"/>
            <a:ext cx="4869013" cy="270823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2BC0E42-CBD4-F534-5ECD-6209B2B7F174}"/>
              </a:ext>
            </a:extLst>
          </p:cNvPr>
          <p:cNvSpPr/>
          <p:nvPr/>
        </p:nvSpPr>
        <p:spPr>
          <a:xfrm>
            <a:off x="5836923" y="3404574"/>
            <a:ext cx="1249677" cy="69637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66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資料庫建立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83BB66-7ADA-890C-F930-23708294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274" y="2040254"/>
            <a:ext cx="7037451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55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431</Words>
  <Application>Microsoft Office PowerPoint</Application>
  <PresentationFormat>寬螢幕</PresentationFormat>
  <Paragraphs>109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-apple-system</vt:lpstr>
      <vt:lpstr>Google Sans</vt:lpstr>
      <vt:lpstr>標楷體</vt:lpstr>
      <vt:lpstr>Arial</vt:lpstr>
      <vt:lpstr>Calibri</vt:lpstr>
      <vt:lpstr>Calibri Light</vt:lpstr>
      <vt:lpstr>Wingdings</vt:lpstr>
      <vt:lpstr>回顧</vt:lpstr>
      <vt:lpstr>人物關係擷取模型開發之研究</vt:lpstr>
      <vt:lpstr>outline</vt:lpstr>
      <vt:lpstr> 工作摘要</vt:lpstr>
      <vt:lpstr>PowerPoint 簡報</vt:lpstr>
      <vt:lpstr>Python自動化爬蟲</vt:lpstr>
      <vt:lpstr>HTML資料處理</vt:lpstr>
      <vt:lpstr>人物命名實體辨識(Named Entity Recognition)</vt:lpstr>
      <vt:lpstr>關係擷取任務(Relation Extration)</vt:lpstr>
      <vt:lpstr>資料庫建立</vt:lpstr>
      <vt:lpstr>近年國內外相關研究</vt:lpstr>
      <vt:lpstr>2019年  Chinese Relation Extraction with Multi-Grained Information and External Linguistic Knowledge</vt:lpstr>
      <vt:lpstr>2020年  BERT-Based Chinese Relation Extraction for Public Security</vt:lpstr>
      <vt:lpstr>2023年  Zero-Shot Information Extraction via Chatting with ChatGPT</vt:lpstr>
      <vt:lpstr>運用技術</vt:lpstr>
      <vt:lpstr>Prompt Learning</vt:lpstr>
      <vt:lpstr>Parameter-Efficient Fine-Tuning(PEFT)</vt:lpstr>
      <vt:lpstr>計畫內容</vt:lpstr>
      <vt:lpstr>計畫架構圖</vt:lpstr>
      <vt:lpstr>初步目標人物</vt:lpstr>
      <vt:lpstr>Search方式一</vt:lpstr>
      <vt:lpstr>Search方式二</vt:lpstr>
      <vt:lpstr>模型訓練及資料標記</vt:lpstr>
      <vt:lpstr>非關聯式資料庫(NoSQL)-MongoDB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人物關係擷取模型開發之研究</dc:title>
  <dc:creator>閔昭 洪</dc:creator>
  <cp:lastModifiedBy>閔昭 洪</cp:lastModifiedBy>
  <cp:revision>2</cp:revision>
  <dcterms:created xsi:type="dcterms:W3CDTF">2023-12-07T14:42:18Z</dcterms:created>
  <dcterms:modified xsi:type="dcterms:W3CDTF">2023-12-07T17:28:19Z</dcterms:modified>
</cp:coreProperties>
</file>