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0" r:id="rId3"/>
    <p:sldId id="270" r:id="rId4"/>
    <p:sldId id="286" r:id="rId5"/>
    <p:sldId id="288" r:id="rId6"/>
    <p:sldId id="289" r:id="rId7"/>
    <p:sldId id="287" r:id="rId8"/>
    <p:sldId id="290" r:id="rId9"/>
    <p:sldId id="291" r:id="rId10"/>
    <p:sldId id="292" r:id="rId11"/>
    <p:sldId id="293" r:id="rId12"/>
    <p:sldId id="296" r:id="rId13"/>
    <p:sldId id="295" r:id="rId14"/>
    <p:sldId id="297" r:id="rId15"/>
    <p:sldId id="294" r:id="rId16"/>
    <p:sldId id="298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B64C04A-438C-452D-8BE8-9FFD59EC4DED}">
          <p14:sldIdLst>
            <p14:sldId id="256"/>
            <p14:sldId id="260"/>
            <p14:sldId id="270"/>
            <p14:sldId id="286"/>
            <p14:sldId id="288"/>
            <p14:sldId id="289"/>
            <p14:sldId id="287"/>
            <p14:sldId id="290"/>
            <p14:sldId id="291"/>
            <p14:sldId id="292"/>
            <p14:sldId id="293"/>
            <p14:sldId id="296"/>
            <p14:sldId id="295"/>
            <p14:sldId id="297"/>
            <p14:sldId id="294"/>
            <p14:sldId id="298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9EC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51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53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48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11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1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05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18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857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2265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6503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53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F7C3A7-D6F6-4D38-A7C3-B72967BB81A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eacl-main.14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lier007/xiaobu-embedding" TargetMode="External"/><Relationship Id="rId2" Type="http://schemas.openxmlformats.org/officeDocument/2006/relationships/hyperlink" Target="https://huggingface.co/spaces/mteb/leader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10.11304" TargetMode="External"/><Relationship Id="rId2" Type="http://schemas.openxmlformats.org/officeDocument/2006/relationships/hyperlink" Target="https://www.ijcai.org/proceedings/2021/551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clanthology.org/2023.acl-long.35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ommoncrawl.org/crawl-data/CC-MAIN-2023-40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lanthology.org/2020.lrec-1.4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多色的煙霧漸層">
            <a:extLst>
              <a:ext uri="{FF2B5EF4-FFF2-40B4-BE49-F238E27FC236}">
                <a16:creationId xmlns:a16="http://schemas.microsoft.com/office/drawing/2014/main" id="{34CE547C-D6BC-B76F-82C2-637688D20A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966" b="77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2215945-6C5A-12DC-A26E-C173CC734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zh-TW" altLang="zh-TW" sz="4800" b="1" dirty="0">
                <a:solidFill>
                  <a:schemeClr val="tx1"/>
                </a:solidFill>
                <a:effectLst/>
                <a:ea typeface="標楷體" panose="03000509000000000000" pitchFamily="65" charset="-120"/>
                <a:cs typeface="Times New Roman" panose="02020603050405020304" pitchFamily="18" charset="0"/>
              </a:rPr>
              <a:t>人物關係擷取模型開發之研究</a:t>
            </a:r>
            <a:endParaRPr lang="zh-TW" altLang="en-US" sz="287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A6E493-ABE0-1364-86C9-F421D1F6A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 / 01 / 23</a:t>
            </a:r>
          </a:p>
          <a:p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報告人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洪閔昭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99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 filtering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（品質篩選）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對於每一種語言，用一個在高品質資料上訓練的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perplexity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模型來篩選好的語料。 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使用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KenLM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庫裡面的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5-gram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Kneser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-Ney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模型，這個函式庫在處理大量資料時有比較好的效能。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把每個網頁在句子層次做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tokenize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，每一個自然段做一次評分，</a:t>
            </a:r>
            <a:r>
              <a:rPr lang="en-US" altLang="zh-TW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ppl </a:t>
            </a:r>
            <a:r>
              <a:rPr lang="zh-TW" altLang="en-US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的分數越低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，與目標的分佈越接近，</a:t>
            </a:r>
            <a:r>
              <a:rPr lang="zh-TW" altLang="en-US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品質越高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。 因為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ppl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代表困惑度，如果一個自然段的困惑度評分越高，代表其行文越流暢、越有邏輯，所以就更像是好的自然段。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最後每個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shard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會依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ppl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分數分為</a:t>
            </a:r>
            <a:r>
              <a:rPr lang="zh-TW" altLang="en-US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頭部、中間、尾部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，質量狀況為頭部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&gt;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中間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&gt;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尾部。訓練好的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Kneser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-Ney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語言模型在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github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庫公開了。</a:t>
            </a:r>
            <a:endParaRPr lang="zh-TW" altLang="en-US" sz="23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20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處理完的資料，會儲存為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json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格式如下範例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ED2E015-513D-4808-B384-35D8D43D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255203"/>
              </p:ext>
            </p:extLst>
          </p:nvPr>
        </p:nvGraphicFramePr>
        <p:xfrm>
          <a:off x="2891367" y="3924299"/>
          <a:ext cx="6290732" cy="95673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72683">
                  <a:extLst>
                    <a:ext uri="{9D8B030D-6E8A-4147-A177-3AD203B41FA5}">
                      <a16:colId xmlns:a16="http://schemas.microsoft.com/office/drawing/2014/main" val="270571341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4056841945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2409082039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4152257849"/>
                    </a:ext>
                  </a:extLst>
                </a:gridCol>
              </a:tblGrid>
              <a:tr h="478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資料品質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94285"/>
                  </a:ext>
                </a:extLst>
              </a:tr>
              <a:tr h="478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中文資料筆數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26,293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27,529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96,582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61954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F308B78B-496A-475D-94A6-6DDF4398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016" y="2290779"/>
            <a:ext cx="7535327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8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cc-net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論文中說明，使用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5,000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個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CPU cores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，處理每月份個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Common Crawl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約需要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8.5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小時。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我們目前先處理了約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1/1000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的資料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(5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shards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，每個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shards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處理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18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segments)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，並過濾出中文部分。</a:t>
            </a:r>
            <a:endParaRPr lang="zh-TW" altLang="en-US" sz="2100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4ED2E015-513D-4808-B384-35D8D43D369F}"/>
              </a:ext>
            </a:extLst>
          </p:cNvPr>
          <p:cNvGraphicFramePr>
            <a:graphicFrameLocks noGrp="1"/>
          </p:cNvGraphicFramePr>
          <p:nvPr/>
        </p:nvGraphicFramePr>
        <p:xfrm>
          <a:off x="2891367" y="3924299"/>
          <a:ext cx="6290732" cy="95673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72683">
                  <a:extLst>
                    <a:ext uri="{9D8B030D-6E8A-4147-A177-3AD203B41FA5}">
                      <a16:colId xmlns:a16="http://schemas.microsoft.com/office/drawing/2014/main" val="270571341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4056841945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2409082039"/>
                    </a:ext>
                  </a:extLst>
                </a:gridCol>
                <a:gridCol w="1572683">
                  <a:extLst>
                    <a:ext uri="{9D8B030D-6E8A-4147-A177-3AD203B41FA5}">
                      <a16:colId xmlns:a16="http://schemas.microsoft.com/office/drawing/2014/main" val="4152257849"/>
                    </a:ext>
                  </a:extLst>
                </a:gridCol>
              </a:tblGrid>
              <a:tr h="478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資料品質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head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middle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94285"/>
                  </a:ext>
                </a:extLst>
              </a:tr>
              <a:tr h="4783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中文資料筆數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26,293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27,529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96,582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61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7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文件檢索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8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目前對於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Text 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的評估方法，最著名的為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MTEB: Massive Text Embedding Benchmark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 (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Muennighoff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 et al., EACL 2023)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該方法涵蓋了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8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tasks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112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種語言，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33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個模型的基準測試，來評比模型的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效果。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目前在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huggingface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上有多國語言的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8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項任務評比公開排名。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773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我們使用前一個步驟中篩選出的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head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資料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(26,293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，並將每筆資料的 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raw_content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使用模型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我們選用的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model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為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MTEB Leaderboard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中，目前中文模型排名第二的 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  <a:hlinkClick r:id="rId3"/>
              </a:rPr>
              <a:t>xiaobu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  <a:hlinkClick r:id="rId3"/>
              </a:rPr>
              <a:t>-embedding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第一名的模型沒有公開，只有提供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API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使用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endParaRPr lang="zh-TW" altLang="en-US" sz="21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14604F-918B-4F1C-89DC-2BEFC52B8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875" y="3429000"/>
            <a:ext cx="7064022" cy="2819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0ABFEB5-11F3-4E30-848F-5F6506CE4955}"/>
              </a:ext>
            </a:extLst>
          </p:cNvPr>
          <p:cNvSpPr/>
          <p:nvPr/>
        </p:nvSpPr>
        <p:spPr>
          <a:xfrm>
            <a:off x="2752725" y="5048250"/>
            <a:ext cx="7472097" cy="336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29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Elasticsearch</a:t>
            </a:r>
            <a:r>
              <a:rPr lang="zh-TW" altLang="en-US" dirty="0"/>
              <a:t> </a:t>
            </a:r>
            <a:r>
              <a:rPr lang="en-US" altLang="zh-TW" dirty="0"/>
              <a:t>Embedding</a:t>
            </a:r>
            <a:r>
              <a:rPr lang="zh-TW" altLang="en-US" dirty="0"/>
              <a:t> </a:t>
            </a:r>
            <a:r>
              <a:rPr lang="en-US" altLang="zh-TW" dirty="0"/>
              <a:t>Search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我們人工建立了一個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Query List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如下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使用上面的每一筆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Query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去對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26,293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筆資料中的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“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raw_content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”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計算 </a:t>
            </a:r>
            <a:r>
              <a:rPr lang="en-US" altLang="zh-TW" sz="21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cosineSimilarity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，並取出數值大於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0.5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者，剩餘</a:t>
            </a:r>
            <a:r>
              <a:rPr lang="en-US" altLang="zh-TW" sz="2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109</a:t>
            </a:r>
            <a:r>
              <a:rPr lang="zh-TW" altLang="en-US" sz="2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筆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資料，視為我們的關係網站。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zh-TW" altLang="en-US" sz="21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496911-6D81-4760-87CD-47C14DCC3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89" y="2347801"/>
            <a:ext cx="767822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8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Document-level </a:t>
            </a:r>
            <a:br>
              <a:rPr lang="en-US" altLang="zh-TW" dirty="0">
                <a:ea typeface="標楷體" panose="03000509000000000000" pitchFamily="65" charset="-120"/>
              </a:rPr>
            </a:br>
            <a:r>
              <a:rPr lang="en-US" altLang="zh-TW" dirty="0">
                <a:ea typeface="標楷體" panose="03000509000000000000" pitchFamily="65" charset="-120"/>
              </a:rPr>
              <a:t>Relation Extraction </a:t>
            </a:r>
            <a:endParaRPr lang="zh-TW" altLang="en-US" sz="9600" dirty="0">
              <a:ea typeface="標楷體" panose="03000509000000000000" pitchFamily="65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95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Document-level </a:t>
            </a:r>
            <a:br>
              <a:rPr lang="en-US" altLang="zh-TW" dirty="0"/>
            </a:br>
            <a:r>
              <a:rPr lang="en-US" altLang="zh-TW" dirty="0"/>
              <a:t>Relation Extraction models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近年的大型語言模型出現，讓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RE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工作專注於從單一句子中提取關係，演進到從文件級別的提取關係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Document-level Relation Extraction (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DocRE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目前主流的</a:t>
            </a:r>
            <a:r>
              <a:rPr lang="en-US" altLang="zh-TW" sz="2100" dirty="0" err="1">
                <a:latin typeface="Calibri" panose="020F0502020204030204" pitchFamily="34" charset="0"/>
                <a:ea typeface="標楷體" panose="03000509000000000000" pitchFamily="65" charset="-120"/>
              </a:rPr>
              <a:t>DocRE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model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主要可分為兩類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marL="4889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l"/>
            </a:pPr>
            <a:r>
              <a:rPr lang="en-US" altLang="zh-TW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Graph-based methods:</a:t>
            </a:r>
            <a:r>
              <a:rPr lang="zh-TW" altLang="en-US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  </a:t>
            </a:r>
            <a:endParaRPr lang="en-US" altLang="zh-TW" sz="2100" b="1" i="1" dirty="0">
              <a:solidFill>
                <a:srgbClr val="374151"/>
              </a:solidFill>
              <a:latin typeface="Calibri" panose="020F0502020204030204" pitchFamily="34" charset="0"/>
              <a:ea typeface="標楷體" panose="03000509000000000000" pitchFamily="65" charset="-120"/>
              <a:cs typeface="Arial"/>
              <a:sym typeface="Arial"/>
            </a:endParaRPr>
          </a:p>
          <a:p>
            <a:pPr marL="438658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zh-TW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	</a:t>
            </a:r>
            <a:r>
              <a:rPr lang="en-US" altLang="zh-TW" sz="2100" i="1" dirty="0" err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  <a:hlinkClick r:id="rId2"/>
              </a:rPr>
              <a:t>DocuNet</a:t>
            </a:r>
            <a:r>
              <a:rPr lang="en-US" altLang="zh-TW" sz="2100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 (Zhang et al., 2021)</a:t>
            </a:r>
          </a:p>
          <a:p>
            <a:pPr marL="438658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n-US" altLang="zh-TW" sz="2100" i="1" dirty="0">
              <a:solidFill>
                <a:srgbClr val="374151"/>
              </a:solidFill>
              <a:latin typeface="Calibri" panose="020F0502020204030204" pitchFamily="34" charset="0"/>
              <a:ea typeface="標楷體" panose="03000509000000000000" pitchFamily="65" charset="-120"/>
              <a:cs typeface="Arial"/>
              <a:sym typeface="Arial"/>
            </a:endParaRPr>
          </a:p>
          <a:p>
            <a:pPr marL="48895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Wingdings" panose="05000000000000000000" pitchFamily="2" charset="2"/>
              <a:buChar char="l"/>
            </a:pPr>
            <a:r>
              <a:rPr lang="en-US" altLang="zh-TW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Transformer-based methods:</a:t>
            </a:r>
            <a:r>
              <a:rPr lang="zh-TW" altLang="en-US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 </a:t>
            </a:r>
            <a:endParaRPr lang="en-US" altLang="zh-TW" sz="2100" b="1" i="1" dirty="0">
              <a:solidFill>
                <a:srgbClr val="374151"/>
              </a:solidFill>
              <a:latin typeface="Calibri" panose="020F0502020204030204" pitchFamily="34" charset="0"/>
              <a:ea typeface="標楷體" panose="03000509000000000000" pitchFamily="65" charset="-120"/>
              <a:cs typeface="Arial"/>
              <a:sym typeface="Arial"/>
            </a:endParaRPr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altLang="zh-TW" sz="2100" b="1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	</a:t>
            </a:r>
            <a:r>
              <a:rPr lang="en-US" altLang="zh-TW" sz="2100" i="1" dirty="0">
                <a:solidFill>
                  <a:srgbClr val="2998E3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ATLOP</a:t>
            </a:r>
            <a:r>
              <a:rPr lang="en-US" altLang="zh-TW" sz="2100" i="1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en-US" altLang="zh-TW" sz="2100" i="1" dirty="0">
                <a:solidFill>
                  <a:srgbClr val="37415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Arial"/>
                <a:sym typeface="Arial"/>
              </a:rPr>
              <a:t>(Zhou et al.,2020)</a:t>
            </a:r>
          </a:p>
        </p:txBody>
      </p:sp>
    </p:spTree>
    <p:extLst>
      <p:ext uri="{BB962C8B-B14F-4D97-AF65-F5344CB8AC3E}">
        <p14:creationId xmlns:p14="http://schemas.microsoft.com/office/powerpoint/2010/main" val="42992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Models</a:t>
            </a:r>
            <a:r>
              <a:rPr lang="zh-TW" altLang="en-US" dirty="0"/>
              <a:t> </a:t>
            </a:r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另外對於模型</a:t>
            </a:r>
            <a:r>
              <a:rPr lang="en-US" altLang="zh-TW" sz="2000" dirty="0"/>
              <a:t>ability</a:t>
            </a:r>
            <a:r>
              <a:rPr lang="zh-TW" altLang="en-US" sz="2000" dirty="0"/>
              <a:t> 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的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Evaluation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主要參考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u="sng" dirty="0">
                <a:solidFill>
                  <a:srgbClr val="2D4866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 </a:t>
            </a:r>
            <a:r>
              <a:rPr lang="en-US" altLang="zh-TW" b="0" i="0" u="sng" dirty="0">
                <a:solidFill>
                  <a:srgbClr val="2D4866"/>
                </a:solidFill>
                <a:effectLst/>
                <a:latin typeface="-apple-system"/>
                <a:hlinkClick r:id="rId2"/>
              </a:rPr>
              <a:t>Did the Models Understand Documents? Benchmarking Models for Language Understanding in Document-Level Relation Extraction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  <a:t> (Chen et al., ACL 2023)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該篇論文中論點提出，目前主要模型在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Dataset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test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中雖然可以跑到很高分數，但模型常常是透過 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wrong features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 給出的預測，因此提出新的</a:t>
            </a:r>
            <a:r>
              <a:rPr lang="en-US" altLang="zh-TW" sz="2100" dirty="0">
                <a:latin typeface="Calibri" panose="020F0502020204030204" pitchFamily="34" charset="0"/>
                <a:ea typeface="標楷體" panose="03000509000000000000" pitchFamily="65" charset="-120"/>
              </a:rPr>
              <a:t>Relation Extraction models</a:t>
            </a:r>
            <a:r>
              <a:rPr lang="zh-TW" altLang="en-US" sz="2100" dirty="0">
                <a:latin typeface="Calibri" panose="020F0502020204030204" pitchFamily="34" charset="0"/>
                <a:ea typeface="標楷體" panose="03000509000000000000" pitchFamily="65" charset="-120"/>
              </a:rPr>
              <a:t>評估方法。</a:t>
            </a:r>
            <a:endParaRPr lang="en-US" altLang="zh-TW" sz="21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endParaRPr lang="en-US" altLang="zh-TW" sz="2100" i="1" dirty="0">
              <a:solidFill>
                <a:srgbClr val="374151"/>
              </a:solidFill>
              <a:latin typeface="Calibri" panose="020F0502020204030204" pitchFamily="34" charset="0"/>
              <a:ea typeface="標楷體" panose="03000509000000000000" pitchFamily="65" charset="-120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53F13F-1BD5-4360-BD21-B3DB4E7C5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88" y="3743325"/>
            <a:ext cx="3805224" cy="25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4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99DC5-D0BA-7615-0D4E-4EFABBBC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outline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ED9E5-B7F9-0600-DBC3-1C3EA06E0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3600" b="1" dirty="0">
                <a:ea typeface="標楷體" panose="03000509000000000000" pitchFamily="65" charset="-120"/>
              </a:rPr>
              <a:t> </a:t>
            </a:r>
            <a:r>
              <a:rPr lang="zh-TW" altLang="en-US" sz="3600" b="1" dirty="0">
                <a:ea typeface="標楷體" panose="03000509000000000000" pitchFamily="65" charset="-120"/>
              </a:rPr>
              <a:t>資料處理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600" b="1" dirty="0">
                <a:ea typeface="標楷體" panose="03000509000000000000" pitchFamily="65" charset="-120"/>
              </a:rPr>
              <a:t> </a:t>
            </a:r>
            <a:r>
              <a:rPr lang="zh-TW" altLang="en-US" sz="3600" b="1" dirty="0">
                <a:ea typeface="標楷體" panose="03000509000000000000" pitchFamily="65" charset="-120"/>
              </a:rPr>
              <a:t>文件檢索</a:t>
            </a: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3600" b="1" dirty="0"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3600" b="1" dirty="0">
                <a:ea typeface="標楷體" panose="03000509000000000000" pitchFamily="65" charset="-120"/>
              </a:rPr>
              <a:t> </a:t>
            </a:r>
            <a:r>
              <a:rPr lang="en-US" altLang="zh-TW" sz="3600" b="1" dirty="0">
                <a:ea typeface="標楷體" panose="03000509000000000000" pitchFamily="65" charset="-120"/>
              </a:rPr>
              <a:t>Document-level Relation Extraction  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02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更新任務</a:t>
            </a:r>
            <a:r>
              <a:rPr lang="zh-TW" altLang="en-US" dirty="0"/>
              <a:t>架構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2F8A2C3-50D5-4FD2-AB9B-A5D62BC19635}"/>
              </a:ext>
            </a:extLst>
          </p:cNvPr>
          <p:cNvSpPr/>
          <p:nvPr/>
        </p:nvSpPr>
        <p:spPr>
          <a:xfrm>
            <a:off x="1352550" y="3190875"/>
            <a:ext cx="1355513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Common Crawl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6074019C-1685-49ED-A94A-0AA51ABBE82A}"/>
              </a:ext>
            </a:extLst>
          </p:cNvPr>
          <p:cNvGrpSpPr/>
          <p:nvPr/>
        </p:nvGrpSpPr>
        <p:grpSpPr>
          <a:xfrm>
            <a:off x="2751461" y="3352800"/>
            <a:ext cx="1285878" cy="647700"/>
            <a:chOff x="2751461" y="3352800"/>
            <a:chExt cx="1285878" cy="647700"/>
          </a:xfrm>
        </p:grpSpPr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17AA4B97-F19B-47FD-A4A6-2ACB1CFA2E69}"/>
                </a:ext>
              </a:extLst>
            </p:cNvPr>
            <p:cNvSpPr/>
            <p:nvPr/>
          </p:nvSpPr>
          <p:spPr>
            <a:xfrm>
              <a:off x="2808612" y="3352800"/>
              <a:ext cx="1228727" cy="647700"/>
            </a:xfrm>
            <a:prstGeom prst="right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7673401-B10C-4DB7-918B-402A65834962}"/>
                </a:ext>
              </a:extLst>
            </p:cNvPr>
            <p:cNvSpPr txBox="1"/>
            <p:nvPr/>
          </p:nvSpPr>
          <p:spPr>
            <a:xfrm>
              <a:off x="2751461" y="3491984"/>
              <a:ext cx="1163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資料處理</a:t>
              </a: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537F437-D06F-4A75-AE24-39EB9B733421}"/>
              </a:ext>
            </a:extLst>
          </p:cNvPr>
          <p:cNvSpPr/>
          <p:nvPr/>
        </p:nvSpPr>
        <p:spPr>
          <a:xfrm>
            <a:off x="4094490" y="3190875"/>
            <a:ext cx="1459015" cy="9906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Retrieval and Filter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E384CE-178D-49E5-B34F-2661F36FEC1F}"/>
              </a:ext>
            </a:extLst>
          </p:cNvPr>
          <p:cNvGrpSpPr/>
          <p:nvPr/>
        </p:nvGrpSpPr>
        <p:grpSpPr>
          <a:xfrm>
            <a:off x="5610656" y="3400425"/>
            <a:ext cx="1219195" cy="647700"/>
            <a:chOff x="3362325" y="3505200"/>
            <a:chExt cx="1285878" cy="647700"/>
          </a:xfrm>
          <a:solidFill>
            <a:srgbClr val="FFC000"/>
          </a:solidFill>
        </p:grpSpPr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684A23B0-8659-409F-8F43-A06D6EC8F1FA}"/>
                </a:ext>
              </a:extLst>
            </p:cNvPr>
            <p:cNvSpPr/>
            <p:nvPr/>
          </p:nvSpPr>
          <p:spPr>
            <a:xfrm>
              <a:off x="3419476" y="3505200"/>
              <a:ext cx="1228727" cy="647700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7C17ECC-E9C4-4F0B-BB6D-B3EA1DC69236}"/>
                </a:ext>
              </a:extLst>
            </p:cNvPr>
            <p:cNvSpPr txBox="1"/>
            <p:nvPr/>
          </p:nvSpPr>
          <p:spPr>
            <a:xfrm>
              <a:off x="3362325" y="3644384"/>
              <a:ext cx="1163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相關連網頁</a:t>
              </a: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51628B1-ABBD-4335-AB03-1B6AD927D8C6}"/>
              </a:ext>
            </a:extLst>
          </p:cNvPr>
          <p:cNvSpPr/>
          <p:nvPr/>
        </p:nvSpPr>
        <p:spPr>
          <a:xfrm>
            <a:off x="6884038" y="3190875"/>
            <a:ext cx="1800225" cy="9906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err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DocRE</a:t>
            </a:r>
            <a:r>
              <a:rPr lang="zh-TW" altLang="en-US" sz="18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Model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箭號: 圓形 14">
            <a:extLst>
              <a:ext uri="{FF2B5EF4-FFF2-40B4-BE49-F238E27FC236}">
                <a16:creationId xmlns:a16="http://schemas.microsoft.com/office/drawing/2014/main" id="{0D51BAF2-0F83-4815-9801-546FF2A40FEB}"/>
              </a:ext>
            </a:extLst>
          </p:cNvPr>
          <p:cNvSpPr/>
          <p:nvPr/>
        </p:nvSpPr>
        <p:spPr>
          <a:xfrm flipH="1">
            <a:off x="8286415" y="2647101"/>
            <a:ext cx="1165008" cy="990601"/>
          </a:xfrm>
          <a:prstGeom prst="circularArrow">
            <a:avLst>
              <a:gd name="adj1" fmla="val 11603"/>
              <a:gd name="adj2" fmla="val 1459440"/>
              <a:gd name="adj3" fmla="val 19273666"/>
              <a:gd name="adj4" fmla="val 4893414"/>
              <a:gd name="adj5" fmla="val 1480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DBA75C2-556D-46F6-AA19-86EC474F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149" y="2381069"/>
            <a:ext cx="1238423" cy="2591162"/>
          </a:xfrm>
          <a:prstGeom prst="rect">
            <a:avLst/>
          </a:prstGeo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4DF30A09-C3ED-4730-9F3F-B9B5CE0D167A}"/>
              </a:ext>
            </a:extLst>
          </p:cNvPr>
          <p:cNvGrpSpPr/>
          <p:nvPr/>
        </p:nvGrpSpPr>
        <p:grpSpPr>
          <a:xfrm>
            <a:off x="8795601" y="3491984"/>
            <a:ext cx="1219195" cy="647700"/>
            <a:chOff x="3362325" y="3505200"/>
            <a:chExt cx="1285878" cy="647700"/>
          </a:xfrm>
          <a:solidFill>
            <a:srgbClr val="FFC000"/>
          </a:solidFill>
        </p:grpSpPr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15A1594E-3D01-448A-943A-31DA07DDC1F0}"/>
                </a:ext>
              </a:extLst>
            </p:cNvPr>
            <p:cNvSpPr/>
            <p:nvPr/>
          </p:nvSpPr>
          <p:spPr>
            <a:xfrm>
              <a:off x="3419476" y="3505200"/>
              <a:ext cx="1228727" cy="647700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F9376AC-32B6-4775-8293-0950EF2BE474}"/>
                </a:ext>
              </a:extLst>
            </p:cNvPr>
            <p:cNvSpPr txBox="1"/>
            <p:nvPr/>
          </p:nvSpPr>
          <p:spPr>
            <a:xfrm>
              <a:off x="3362325" y="3644384"/>
              <a:ext cx="1163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判斷關係</a:t>
              </a: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AA39AB7-514B-44C4-8FC2-900A7B2A47C7}"/>
              </a:ext>
            </a:extLst>
          </p:cNvPr>
          <p:cNvSpPr txBox="1"/>
          <p:nvPr/>
        </p:nvSpPr>
        <p:spPr>
          <a:xfrm>
            <a:off x="8241413" y="2317388"/>
            <a:ext cx="933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微調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728B2B-39D6-4378-993B-C274841C3F7F}"/>
              </a:ext>
            </a:extLst>
          </p:cNvPr>
          <p:cNvSpPr txBox="1"/>
          <p:nvPr/>
        </p:nvSpPr>
        <p:spPr>
          <a:xfrm>
            <a:off x="9162580" y="2587035"/>
            <a:ext cx="864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92D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評估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82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B82C-F2B9-61B8-17E4-DB95FF4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資料處理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F52D0B-EE23-81E6-2F5C-80F2FB8A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Common Crawl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從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2008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年開始爬取網路資料，這些網站資料橫跨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40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多種語言，有超過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600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億個網站的數據。</a:t>
            </a:r>
          </a:p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目前最新版本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21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CC-MAIN-2023-50</a:t>
            </a:r>
            <a:endParaRPr lang="zh-TW" altLang="en-US" sz="2100" b="0" i="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資料日期於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2023/11/28~12/12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日抓取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包含 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33.5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億個網頁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454 TB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的未壓縮內容。</a:t>
            </a:r>
            <a:endParaRPr lang="en-US" altLang="zh-TW" sz="21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450342" indent="-28575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Common Crawl 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資料儲存在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Amazon S3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上，提供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S3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和</a:t>
            </a:r>
            <a:r>
              <a:rPr lang="en-US" altLang="zh-TW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HTTP</a:t>
            </a:r>
            <a:r>
              <a:rPr lang="zh-TW" altLang="en-US" sz="2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兩種存取方式。</a:t>
            </a:r>
          </a:p>
          <a:p>
            <a:pPr marL="450342" indent="-285750">
              <a:buFont typeface="Wingdings" panose="05000000000000000000" pitchFamily="2" charset="2"/>
              <a:buChar char="l"/>
            </a:pPr>
            <a:endParaRPr lang="zh-TW" alt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Common Crawl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提供不同格式下載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其中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WARC files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文件，記錄的是網頁的原始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HTML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程式碼。 </a:t>
            </a:r>
            <a:endParaRPr lang="en-US" altLang="zh-TW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WET files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文件，記錄的是簡單處理後，提取出來的網頁所有純文字。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D68121-DB02-4F17-8470-AE0BD41A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22" y="3041733"/>
            <a:ext cx="699232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56A56-0CFE-694F-B6A4-CE3A9429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/>
              <a:t>Common Crawl</a:t>
            </a:r>
            <a:endParaRPr lang="zh-TW" altLang="en-US" sz="540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7115AD5-043F-4D58-B17C-D128349A4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621" y="1914665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由於資料龐大，內容被切割成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90,000</a:t>
            </a:r>
            <a:r>
              <a:rPr lang="zh-TW" altLang="en-US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個</a:t>
            </a:r>
            <a:r>
              <a:rPr lang="en-US" altLang="zh-TW" sz="2100" dirty="0">
                <a:solidFill>
                  <a:srgbClr val="333333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segments</a:t>
            </a:r>
            <a:endParaRPr lang="zh-TW" altLang="en-US" sz="2100" dirty="0">
              <a:solidFill>
                <a:srgbClr val="333333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625892-484F-4CA9-92C2-A6D855F77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12"/>
          <a:stretch/>
        </p:blipFill>
        <p:spPr>
          <a:xfrm>
            <a:off x="2096229" y="2486722"/>
            <a:ext cx="7999542" cy="34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0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CCNet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使用方法 </a:t>
            </a:r>
            <a:r>
              <a:rPr lang="en-US" altLang="zh-TW" sz="1800" dirty="0">
                <a:latin typeface="Calibri" panose="020F0502020204030204" pitchFamily="34" charset="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endParaRPr lang="en-US" altLang="zh-TW" sz="18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 </a:t>
            </a:r>
            <a:r>
              <a:rPr lang="en-US" altLang="zh-TW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CCNet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  <a:hlinkClick r:id="rId2"/>
              </a:rPr>
              <a:t>: Extracting High Quality Monolingual Datasets from Web Crawl Data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(</a:t>
            </a:r>
            <a:r>
              <a:rPr lang="en-US" altLang="zh-TW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Wenzek</a:t>
            </a:r>
            <a:r>
              <a:rPr lang="en-US" altLang="zh-TW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et al., LREC 2020)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該篇論文為</a:t>
            </a:r>
            <a:r>
              <a:rPr lang="en-US" altLang="zh-TW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meta</a:t>
            </a:r>
            <a:r>
              <a:rPr lang="zh-TW" altLang="en-US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提出，主要用於對</a:t>
            </a:r>
            <a:r>
              <a:rPr lang="en-US" altLang="zh-TW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Common Crawl</a:t>
            </a:r>
            <a:r>
              <a:rPr lang="zh-TW" altLang="en-US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的資料清洗。</a:t>
            </a:r>
            <a:endParaRPr lang="en-US" altLang="zh-TW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br>
              <a:rPr lang="en-US" altLang="zh-TW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A46D77-A41F-4143-8EBD-6D9E0F4CD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40"/>
          <a:stretch/>
        </p:blipFill>
        <p:spPr>
          <a:xfrm>
            <a:off x="2507123" y="2929467"/>
            <a:ext cx="7180923" cy="32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4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Deduplication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去重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這一步是刪除不同網頁中的重複段落。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首先先把每個段落全部小寫化，把數字用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placeholder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替換，刪除所有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Unicode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標點符號和重音符號。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對於每一個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shard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，計算每一個段落的雜湊值，並儲存為二進位檔案。 這裡使用的是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64-bits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 </a:t>
            </a:r>
            <a:r>
              <a:rPr lang="en-US" altLang="zh-TW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SHA-1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數字，然後透過每個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shard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的雜湊值去重。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在去重過程中，可以將雜湊值在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shard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內部做去重，也可以在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N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個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shard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內做，也可以在所有資料集上做。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去重主要是移除了</a:t>
            </a:r>
            <a:r>
              <a:rPr lang="zh-TW" altLang="en-US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網頁導覽列、</a:t>
            </a:r>
            <a:r>
              <a:rPr lang="en-US" altLang="zh-TW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cookie</a:t>
            </a:r>
            <a:r>
              <a:rPr lang="zh-TW" altLang="en-US" sz="23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警告、聯絡資訊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等。 這可以從其他語言的網頁中移除很大一部分的英文，對於後面辨識語言減少了難度。</a:t>
            </a:r>
            <a:endParaRPr lang="zh-TW" altLang="en-US" sz="23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3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E36A8-AD3A-4FD1-8136-1B7C6D02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identification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（語言識別）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3D6A-315B-4837-88EB-1F0D2B8C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這一步是</a:t>
            </a:r>
            <a:r>
              <a:rPr lang="zh-TW" altLang="en-US" sz="2300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辨別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網頁中的語言。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使用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fastText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的語言分類器來做分類，號稱輕量、快速，可以縮小模型尺寸到連行動裝置也可以使用，每個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CPU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核心上，每秒可以處理一千個以上文件。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dirty="0">
                <a:solidFill>
                  <a:srgbClr val="212529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fastText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是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meta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的一個語言分類模型可以分類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294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種語言，主要在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Wikipedia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Tatoeba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、</a:t>
            </a:r>
            <a:r>
              <a:rPr lang="en-US" altLang="zh-TW" sz="2300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SETimes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上面訓練的。</a:t>
            </a:r>
            <a:endParaRPr lang="en-US" altLang="zh-TW" sz="2300" b="0" i="0" dirty="0">
              <a:solidFill>
                <a:srgbClr val="212529"/>
              </a:solidFill>
              <a:effectLst/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 每一個網頁做一次語言分類，最後會輸出一個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0~1 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的分數，如果大於 </a:t>
            </a:r>
            <a:r>
              <a:rPr lang="en-US" altLang="zh-TW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0.5</a:t>
            </a:r>
            <a:r>
              <a:rPr lang="zh-TW" altLang="en-US" sz="2300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標楷體" panose="03000509000000000000" pitchFamily="65" charset="-120"/>
              </a:rPr>
              <a:t>，那麼就分類為某個特定的語言，否則表示不確定是什麼語言的網頁並丟掉這個網頁。</a:t>
            </a:r>
            <a:endParaRPr lang="zh-TW" altLang="en-US" sz="2300" dirty="0">
              <a:latin typeface="Calibri" panose="020F05020202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123845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397</TotalTime>
  <Words>1110</Words>
  <Application>Microsoft Office PowerPoint</Application>
  <PresentationFormat>寬螢幕</PresentationFormat>
  <Paragraphs>106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標楷體</vt:lpstr>
      <vt:lpstr>Arial</vt:lpstr>
      <vt:lpstr>Calibri</vt:lpstr>
      <vt:lpstr>Calibri Light</vt:lpstr>
      <vt:lpstr>Wingdings</vt:lpstr>
      <vt:lpstr>回顧</vt:lpstr>
      <vt:lpstr>人物關係擷取模型開發之研究</vt:lpstr>
      <vt:lpstr>outline</vt:lpstr>
      <vt:lpstr>資料處理</vt:lpstr>
      <vt:lpstr>Common Crawl</vt:lpstr>
      <vt:lpstr>Common Crawl</vt:lpstr>
      <vt:lpstr>Common Crawl</vt:lpstr>
      <vt:lpstr>CCNet</vt:lpstr>
      <vt:lpstr>Deduplication(去重) </vt:lpstr>
      <vt:lpstr>Language identification（語言識別）</vt:lpstr>
      <vt:lpstr>Language Model filtering（品質篩選）</vt:lpstr>
      <vt:lpstr>處理結果</vt:lpstr>
      <vt:lpstr>處理結果</vt:lpstr>
      <vt:lpstr>文件檢索</vt:lpstr>
      <vt:lpstr>Embedding Model</vt:lpstr>
      <vt:lpstr>Embedding Model</vt:lpstr>
      <vt:lpstr>Elasticsearch Embedding Search</vt:lpstr>
      <vt:lpstr>Document-level  Relation Extraction </vt:lpstr>
      <vt:lpstr>Document-level  Relation Extraction models</vt:lpstr>
      <vt:lpstr>Models Evaluation</vt:lpstr>
      <vt:lpstr>更新任務架構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人物關係擷取模型開發之研究</dc:title>
  <dc:creator>閔昭 洪</dc:creator>
  <cp:lastModifiedBy>閔昭</cp:lastModifiedBy>
  <cp:revision>23</cp:revision>
  <dcterms:created xsi:type="dcterms:W3CDTF">2023-12-07T14:42:18Z</dcterms:created>
  <dcterms:modified xsi:type="dcterms:W3CDTF">2024-01-22T06:27:10Z</dcterms:modified>
</cp:coreProperties>
</file>