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0" r:id="rId3"/>
    <p:sldId id="270" r:id="rId4"/>
    <p:sldId id="305" r:id="rId5"/>
    <p:sldId id="303" r:id="rId6"/>
    <p:sldId id="286" r:id="rId7"/>
    <p:sldId id="306" r:id="rId8"/>
    <p:sldId id="307" r:id="rId9"/>
    <p:sldId id="288" r:id="rId10"/>
    <p:sldId id="308" r:id="rId11"/>
    <p:sldId id="309" r:id="rId12"/>
    <p:sldId id="310" r:id="rId13"/>
    <p:sldId id="311" r:id="rId14"/>
    <p:sldId id="324" r:id="rId15"/>
    <p:sldId id="312" r:id="rId16"/>
    <p:sldId id="314" r:id="rId17"/>
    <p:sldId id="313" r:id="rId18"/>
    <p:sldId id="317" r:id="rId19"/>
    <p:sldId id="325" r:id="rId20"/>
    <p:sldId id="315" r:id="rId21"/>
    <p:sldId id="338" r:id="rId22"/>
    <p:sldId id="339" r:id="rId23"/>
    <p:sldId id="318" r:id="rId24"/>
    <p:sldId id="320" r:id="rId25"/>
    <p:sldId id="321" r:id="rId26"/>
    <p:sldId id="340" r:id="rId27"/>
    <p:sldId id="326" r:id="rId28"/>
    <p:sldId id="322" r:id="rId29"/>
    <p:sldId id="323" r:id="rId30"/>
    <p:sldId id="327" r:id="rId31"/>
    <p:sldId id="331" r:id="rId32"/>
    <p:sldId id="332" r:id="rId33"/>
    <p:sldId id="328" r:id="rId34"/>
    <p:sldId id="333" r:id="rId35"/>
    <p:sldId id="335" r:id="rId36"/>
    <p:sldId id="336" r:id="rId37"/>
    <p:sldId id="337" r:id="rId38"/>
    <p:sldId id="33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64C04A-438C-452D-8BE8-9FFD59EC4DED}">
          <p14:sldIdLst>
            <p14:sldId id="256"/>
            <p14:sldId id="260"/>
            <p14:sldId id="270"/>
            <p14:sldId id="305"/>
            <p14:sldId id="303"/>
            <p14:sldId id="286"/>
            <p14:sldId id="306"/>
            <p14:sldId id="307"/>
            <p14:sldId id="288"/>
            <p14:sldId id="308"/>
            <p14:sldId id="309"/>
            <p14:sldId id="310"/>
            <p14:sldId id="311"/>
            <p14:sldId id="324"/>
            <p14:sldId id="312"/>
            <p14:sldId id="314"/>
            <p14:sldId id="313"/>
            <p14:sldId id="317"/>
            <p14:sldId id="325"/>
            <p14:sldId id="315"/>
            <p14:sldId id="338"/>
            <p14:sldId id="339"/>
            <p14:sldId id="318"/>
            <p14:sldId id="320"/>
            <p14:sldId id="321"/>
            <p14:sldId id="340"/>
            <p14:sldId id="326"/>
            <p14:sldId id="322"/>
            <p14:sldId id="323"/>
            <p14:sldId id="327"/>
            <p14:sldId id="331"/>
            <p14:sldId id="332"/>
            <p14:sldId id="328"/>
            <p14:sldId id="333"/>
            <p14:sldId id="335"/>
            <p14:sldId id="336"/>
            <p14:sldId id="337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9E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30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1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10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3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8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74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1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2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4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0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file/d/15636YEQThiUlJzIin495BP8-NskquM7W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ve.google.com/file/d/15GOtZhU-e51gLdeeS7QJLfm6Oxo8f6-L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2m91MbhMt5DgQtrmI4G1pFMbAn7PEtK/view?usp=sha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7PxqXtm6qsUArNLNnN3ARCt_0symfbe/view?usp=sharing" TargetMode="External"/><Relationship Id="rId2" Type="http://schemas.openxmlformats.org/officeDocument/2006/relationships/hyperlink" Target="https://drive.google.com/file/d/178LdAg0MLNaCE7b3tnx4aKEqggaw9J7m/view?usp=sha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zh-tw/%E6%BC%A2%E8%AA%9E%E8%A6%AA%E5%B1%AC%E7%B3%BB%E7%B5%B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6jNIg6BBGFinw_W6fstosKOSj24_Z5VB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15945-6C5A-12DC-A26E-C173CC73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solidFill>
                  <a:schemeClr val="tx1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人物關係擷取模型開發之研究</a:t>
            </a:r>
            <a:endParaRPr lang="zh-TW" altLang="en-US" sz="287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6E493-ABE0-1364-86C9-F421D1F6A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 / 03 / 08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洪閔昭</a:t>
            </a:r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分不清範例和實際要判斷文章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無法控制回復格式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會跑出英文回答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D645B1EA-CAA7-4F18-8CE3-00A14BC3F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6" y="3403600"/>
            <a:ext cx="7255933" cy="28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3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prompt_2: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拿掉範例說明，並明確說明用中文回覆</a:t>
            </a:r>
            <a:endParaRPr lang="en-US" altLang="zh-TW" sz="21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400221" y="2446868"/>
            <a:ext cx="9084734" cy="1642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/>
              <a:t>"[INST] &lt;&lt;SYS&gt;&gt;</a:t>
            </a:r>
          </a:p>
          <a:p>
            <a:r>
              <a:rPr lang="zh-TW" altLang="en-US" sz="1400" dirty="0"/>
              <a:t>請幫我找出文章中是否有親屬之間的關係存在，並用中文回答，如果文章中沒有親屬之間，直接回覆沒有兩個字 </a:t>
            </a:r>
          </a:p>
          <a:p>
            <a:r>
              <a:rPr lang="en-US" altLang="zh-TW" sz="1400" dirty="0"/>
              <a:t>&lt;&lt;/SYS&gt;&gt;</a:t>
            </a:r>
          </a:p>
          <a:p>
            <a:endParaRPr lang="en-US" altLang="zh-TW" sz="1400" dirty="0"/>
          </a:p>
          <a:p>
            <a:r>
              <a:rPr lang="zh-TW" altLang="en-US" sz="1400" dirty="0"/>
              <a:t>文章內容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{document} [/INST]"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427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明確指定兩個字，還是無法控制回復格式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還是會跑出英文回答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胡亂回復家人關係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94BF480D-157C-4417-8CD8-54D1E0C5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96" y="3429000"/>
            <a:ext cx="8643983" cy="28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6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prompt_3: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拿掉範例說明，並明確說明用中文回覆，且說明只回覆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400220" y="2446868"/>
            <a:ext cx="6854779" cy="143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/>
              <a:t>[INST] &lt;&lt;SYS&gt;&gt;</a:t>
            </a:r>
          </a:p>
          <a:p>
            <a:r>
              <a:rPr lang="zh-TW" altLang="en-US" sz="1400" dirty="0"/>
              <a:t>找出文章中是否有親屬之間的關係存在，使用中文直接回覆有或無</a:t>
            </a:r>
            <a:endParaRPr lang="en-US" altLang="zh-TW" sz="1400" dirty="0"/>
          </a:p>
          <a:p>
            <a:r>
              <a:rPr lang="en-US" altLang="zh-TW" sz="1400" dirty="0"/>
              <a:t>&lt;&lt;/SYS&gt;&gt;</a:t>
            </a:r>
          </a:p>
          <a:p>
            <a:endParaRPr lang="en-US" altLang="zh-TW" sz="1400" dirty="0"/>
          </a:p>
          <a:p>
            <a:r>
              <a:rPr lang="zh-TW" altLang="en-US" sz="1400" dirty="0"/>
              <a:t>文章內容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{document} [/INST]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4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prompt_3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實測後有時候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API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會不穩定掛掉，或是未依規定格式回答，當未依規定回答時就重新問，直到依規定回答或是嘗試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5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次失敗。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後面模型實驗也依此標準試錯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5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次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en-US" altLang="zh-TW" sz="1900" dirty="0">
              <a:solidFill>
                <a:srgbClr val="333333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C08952-45AB-43DA-83C9-6A19298D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20" y="3080669"/>
            <a:ext cx="622069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2BDBA8E-7BC1-454F-AF44-F6C7BE02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模型參數大小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000" b="0" i="0" dirty="0">
                <a:solidFill>
                  <a:srgbClr val="202124"/>
                </a:solidFill>
                <a:effectLst/>
                <a:latin typeface="Google Sans"/>
              </a:rPr>
              <a:t>Up to 100 trillion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context window: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128,000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發布時間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2023.12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F686752-D242-42B6-9256-C2D08996B24D}"/>
              </a:ext>
            </a:extLst>
          </p:cNvPr>
          <p:cNvGrpSpPr/>
          <p:nvPr/>
        </p:nvGrpSpPr>
        <p:grpSpPr>
          <a:xfrm>
            <a:off x="3852333" y="1651000"/>
            <a:ext cx="6801954" cy="4741333"/>
            <a:chOff x="2463800" y="1676400"/>
            <a:chExt cx="6801954" cy="47413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68E98B-3945-4C96-8027-DB28CAFD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3800" y="1914665"/>
              <a:ext cx="6801954" cy="440801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308C14-9F14-4308-8502-4D89DD8DF2E0}"/>
                </a:ext>
              </a:extLst>
            </p:cNvPr>
            <p:cNvSpPr/>
            <p:nvPr/>
          </p:nvSpPr>
          <p:spPr>
            <a:xfrm>
              <a:off x="6460067" y="1676400"/>
              <a:ext cx="1642533" cy="4741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95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640490E-74B6-4A14-97E3-0CCAF922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20" y="1906198"/>
            <a:ext cx="10359979" cy="14507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Gemini API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獨有的功能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可以設定</a:t>
            </a:r>
            <a:r>
              <a:rPr lang="en-US" altLang="zh-TW" sz="19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safetySettings</a:t>
            </a:r>
            <a:r>
              <a:rPr lang="zh-TW" altLang="en-US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，用於封鎖不安全的回覆內容，可封鎖內容如下</a:t>
            </a:r>
            <a:r>
              <a:rPr lang="en-US" altLang="zh-TW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目前只開放紅框中</a:t>
            </a:r>
            <a:r>
              <a:rPr lang="en-US" altLang="zh-TW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4</a:t>
            </a:r>
            <a:r>
              <a:rPr lang="zh-TW" altLang="en-US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種</a:t>
            </a:r>
            <a:r>
              <a:rPr lang="en-US" altLang="zh-TW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本次實驗全部設定為不阻擋任何不安全言論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AFFD4D1C-5080-4907-ACBF-B74A6C1A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7" y="2959244"/>
            <a:ext cx="5985933" cy="3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5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gemini_filter_p1.csv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大部分輸出結果都還算可靠，但會發現只出現稱謂的情況，因此在後續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上加入必須有明確人名的條件限制。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269999" y="2307694"/>
            <a:ext cx="9084734" cy="11345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請幫我找出以下文章中是否包含人與人之間的親屬關係</a:t>
            </a:r>
            <a:r>
              <a:rPr lang="en-US" altLang="zh-TW" sz="1400" dirty="0"/>
              <a:t>?</a:t>
            </a:r>
          </a:p>
          <a:p>
            <a:r>
              <a:rPr lang="zh-TW" altLang="en-US" sz="1400" dirty="0"/>
              <a:t>若無親屬關係直接回答</a:t>
            </a:r>
            <a:r>
              <a:rPr lang="en-US" altLang="zh-TW" sz="1400" dirty="0"/>
              <a:t>:</a:t>
            </a:r>
            <a:r>
              <a:rPr lang="zh-TW" altLang="en-US" sz="1400" dirty="0"/>
              <a:t>無 即可，若有請回答依格式回答</a:t>
            </a:r>
            <a:r>
              <a:rPr lang="en-US" altLang="zh-TW" sz="1400" dirty="0"/>
              <a:t>:</a:t>
            </a:r>
            <a:r>
              <a:rPr lang="zh-TW" altLang="en-US" sz="1400" dirty="0">
                <a:solidFill>
                  <a:srgbClr val="FF0000"/>
                </a:solidFill>
              </a:rPr>
              <a:t>有 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關係</a:t>
            </a:r>
            <a:r>
              <a:rPr lang="en-US" altLang="zh-TW" sz="1400" dirty="0">
                <a:solidFill>
                  <a:srgbClr val="FF0000"/>
                </a:solidFill>
              </a:rPr>
              <a:t>),(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關係</a:t>
            </a:r>
            <a:r>
              <a:rPr lang="en-US" altLang="zh-TW" sz="1400" dirty="0">
                <a:solidFill>
                  <a:srgbClr val="FF0000"/>
                </a:solidFill>
              </a:rPr>
              <a:t>)</a:t>
            </a:r>
            <a:r>
              <a:rPr lang="en-US" altLang="zh-TW" sz="1400" dirty="0"/>
              <a:t>...</a:t>
            </a:r>
            <a:r>
              <a:rPr lang="zh-TW" altLang="en-US" sz="1400" dirty="0"/>
              <a:t>列舉出所有親屬關係</a:t>
            </a:r>
          </a:p>
          <a:p>
            <a:r>
              <a:rPr lang="en-US" altLang="zh-TW" sz="1400" dirty="0"/>
              <a:t>{document}**</a:t>
            </a:r>
            <a:endParaRPr lang="zh-TW" altLang="en-US" sz="14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4EDFFC1-072F-4B76-AFEC-00061ABA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96" y="5118063"/>
            <a:ext cx="66960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8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請模型標註找出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evidence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269999" y="2307693"/>
            <a:ext cx="9084734" cy="1857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請幫我找出以下文章中是否包含人與人之間的親屬關係</a:t>
            </a:r>
            <a:r>
              <a:rPr lang="en-US" altLang="zh-TW" sz="1400" dirty="0"/>
              <a:t>?</a:t>
            </a:r>
            <a:r>
              <a:rPr lang="zh-TW" altLang="en-US" sz="1400" dirty="0">
                <a:solidFill>
                  <a:srgbClr val="FF0000"/>
                </a:solidFill>
              </a:rPr>
              <a:t>必須有明確人名，只有稱謂的不算。</a:t>
            </a:r>
          </a:p>
          <a:p>
            <a:r>
              <a:rPr lang="zh-TW" altLang="en-US" sz="1400" dirty="0"/>
              <a:t>若無親屬關係直接回答</a:t>
            </a:r>
            <a:r>
              <a:rPr lang="en-US" altLang="zh-TW" sz="1400" dirty="0"/>
              <a:t>:</a:t>
            </a:r>
            <a:r>
              <a:rPr lang="zh-TW" altLang="en-US" sz="1400" dirty="0"/>
              <a:t>無 即可</a:t>
            </a:r>
          </a:p>
          <a:p>
            <a:r>
              <a:rPr lang="zh-TW" altLang="en-US" sz="1400" dirty="0"/>
              <a:t>若有請依格式回答，</a:t>
            </a:r>
            <a:r>
              <a:rPr lang="zh-TW" altLang="en-US" sz="1400" dirty="0">
                <a:solidFill>
                  <a:srgbClr val="FF0000"/>
                </a:solidFill>
              </a:rPr>
              <a:t>並標出具體判斷該關係的句子是哪些</a:t>
            </a:r>
          </a:p>
          <a:p>
            <a:r>
              <a:rPr lang="zh-TW" altLang="en-US" sz="1400" dirty="0"/>
              <a:t>格式如下</a:t>
            </a:r>
            <a:r>
              <a:rPr lang="en-US" altLang="zh-TW" sz="1400" dirty="0"/>
              <a:t>:</a:t>
            </a:r>
          </a:p>
          <a:p>
            <a:r>
              <a:rPr lang="zh-TW" altLang="en-US" sz="1400" dirty="0"/>
              <a:t>有 </a:t>
            </a:r>
            <a:r>
              <a:rPr lang="en-US" altLang="zh-TW" sz="1400" dirty="0">
                <a:solidFill>
                  <a:srgbClr val="FF0000"/>
                </a:solidFill>
              </a:rPr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人名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關係</a:t>
            </a:r>
            <a:r>
              <a:rPr lang="en-US" altLang="zh-TW" sz="1400" dirty="0">
                <a:solidFill>
                  <a:srgbClr val="FF0000"/>
                </a:solidFill>
              </a:rPr>
              <a:t>,[</a:t>
            </a:r>
            <a:r>
              <a:rPr lang="zh-TW" altLang="en-US" sz="1400" dirty="0">
                <a:solidFill>
                  <a:srgbClr val="FF0000"/>
                </a:solidFill>
              </a:rPr>
              <a:t>判斷的句子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zh-TW" altLang="en-US" sz="1400" dirty="0">
                <a:solidFill>
                  <a:srgbClr val="FF0000"/>
                </a:solidFill>
              </a:rPr>
              <a:t>判斷的句子</a:t>
            </a:r>
            <a:r>
              <a:rPr lang="en-US" altLang="zh-TW" sz="1400" dirty="0">
                <a:solidFill>
                  <a:srgbClr val="FF0000"/>
                </a:solidFill>
              </a:rPr>
              <a:t>])</a:t>
            </a:r>
            <a:r>
              <a:rPr lang="en-US" altLang="zh-TW" sz="1400" dirty="0"/>
              <a:t>,(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關係</a:t>
            </a:r>
            <a:r>
              <a:rPr lang="en-US" altLang="zh-TW" sz="1400" dirty="0"/>
              <a:t>,[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,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])...</a:t>
            </a:r>
            <a:r>
              <a:rPr lang="zh-TW" altLang="en-US" sz="1400" dirty="0"/>
              <a:t>列舉出所有親屬關係。</a:t>
            </a:r>
          </a:p>
          <a:p>
            <a:r>
              <a:rPr lang="en-US" altLang="zh-TW" sz="1400" dirty="0"/>
              <a:t>{document}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478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gemini_filter_p2.csv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還是無法完全避免只有稱謂的關係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21172F-0FB0-4956-B0A6-F8616BD0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46" y="2812479"/>
            <a:ext cx="7287642" cy="3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9DC5-D0BA-7615-0D4E-4EFABBBC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ED9E5-B7F9-0600-DBC3-1C3EA06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親屬關係分類器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400" b="1" dirty="0">
                <a:ea typeface="標楷體" panose="03000509000000000000" pitchFamily="65" charset="-120"/>
              </a:rPr>
              <a:t> 關鍵字方式</a:t>
            </a:r>
            <a:r>
              <a:rPr lang="en-US" altLang="zh-TW" sz="3400" b="1" dirty="0">
                <a:ea typeface="標楷體" panose="03000509000000000000" pitchFamily="65" charset="-120"/>
              </a:rPr>
              <a:t>retrieval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4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400" b="1" dirty="0">
                <a:ea typeface="標楷體" panose="03000509000000000000" pitchFamily="65" charset="-120"/>
              </a:rPr>
              <a:t> 大型語言模型判斷</a:t>
            </a:r>
            <a:endParaRPr lang="en-US" altLang="zh-TW" sz="34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4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3400" b="1" dirty="0">
                <a:ea typeface="標楷體" panose="03000509000000000000" pitchFamily="65" charset="-120"/>
              </a:rPr>
              <a:t> 微調模型</a:t>
            </a:r>
            <a:endParaRPr lang="en-US" altLang="zh-TW" sz="3400" b="1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3400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902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統計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</a:t>
            </a:r>
            <a:r>
              <a:rPr lang="zh-TW" altLang="en-US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統計</a:t>
            </a:r>
            <a:r>
              <a:rPr lang="en-US" altLang="zh-TW" sz="20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278DB-C7A1-4917-9C8B-C489005E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72392"/>
              </p:ext>
            </p:extLst>
          </p:nvPr>
        </p:nvGraphicFramePr>
        <p:xfrm>
          <a:off x="1464734" y="2464295"/>
          <a:ext cx="9101978" cy="1188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7733">
                  <a:extLst>
                    <a:ext uri="{9D8B030D-6E8A-4147-A177-3AD203B41FA5}">
                      <a16:colId xmlns:a16="http://schemas.microsoft.com/office/drawing/2014/main" val="1040713653"/>
                    </a:ext>
                  </a:extLst>
                </a:gridCol>
                <a:gridCol w="1138486">
                  <a:extLst>
                    <a:ext uri="{9D8B030D-6E8A-4147-A177-3AD203B41FA5}">
                      <a16:colId xmlns:a16="http://schemas.microsoft.com/office/drawing/2014/main" val="2850079013"/>
                    </a:ext>
                  </a:extLst>
                </a:gridCol>
                <a:gridCol w="1411132">
                  <a:extLst>
                    <a:ext uri="{9D8B030D-6E8A-4147-A177-3AD203B41FA5}">
                      <a16:colId xmlns:a16="http://schemas.microsoft.com/office/drawing/2014/main" val="3827488930"/>
                    </a:ext>
                  </a:extLst>
                </a:gridCol>
                <a:gridCol w="1103193">
                  <a:extLst>
                    <a:ext uri="{9D8B030D-6E8A-4147-A177-3AD203B41FA5}">
                      <a16:colId xmlns:a16="http://schemas.microsoft.com/office/drawing/2014/main" val="255393931"/>
                    </a:ext>
                  </a:extLst>
                </a:gridCol>
                <a:gridCol w="1175340">
                  <a:extLst>
                    <a:ext uri="{9D8B030D-6E8A-4147-A177-3AD203B41FA5}">
                      <a16:colId xmlns:a16="http://schemas.microsoft.com/office/drawing/2014/main" val="2914299260"/>
                    </a:ext>
                  </a:extLst>
                </a:gridCol>
                <a:gridCol w="2936094">
                  <a:extLst>
                    <a:ext uri="{9D8B030D-6E8A-4147-A177-3AD203B41FA5}">
                      <a16:colId xmlns:a16="http://schemas.microsoft.com/office/drawing/2014/main" val="194799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總資料數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無法識別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有關係佔比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但未包含在</a:t>
                      </a:r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keyword</a:t>
                      </a: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內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145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25,262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607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424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1.61%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90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486713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D67A71-7E14-4614-B1EE-86DFDA7DF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07296"/>
              </p:ext>
            </p:extLst>
          </p:nvPr>
        </p:nvGraphicFramePr>
        <p:xfrm>
          <a:off x="1464735" y="4530515"/>
          <a:ext cx="9101978" cy="1188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7732">
                  <a:extLst>
                    <a:ext uri="{9D8B030D-6E8A-4147-A177-3AD203B41FA5}">
                      <a16:colId xmlns:a16="http://schemas.microsoft.com/office/drawing/2014/main" val="1040713653"/>
                    </a:ext>
                  </a:extLst>
                </a:gridCol>
                <a:gridCol w="1138487">
                  <a:extLst>
                    <a:ext uri="{9D8B030D-6E8A-4147-A177-3AD203B41FA5}">
                      <a16:colId xmlns:a16="http://schemas.microsoft.com/office/drawing/2014/main" val="2850079013"/>
                    </a:ext>
                  </a:extLst>
                </a:gridCol>
                <a:gridCol w="1419749">
                  <a:extLst>
                    <a:ext uri="{9D8B030D-6E8A-4147-A177-3AD203B41FA5}">
                      <a16:colId xmlns:a16="http://schemas.microsoft.com/office/drawing/2014/main" val="3827488930"/>
                    </a:ext>
                  </a:extLst>
                </a:gridCol>
                <a:gridCol w="1094575">
                  <a:extLst>
                    <a:ext uri="{9D8B030D-6E8A-4147-A177-3AD203B41FA5}">
                      <a16:colId xmlns:a16="http://schemas.microsoft.com/office/drawing/2014/main" val="255393931"/>
                    </a:ext>
                  </a:extLst>
                </a:gridCol>
                <a:gridCol w="1175341">
                  <a:extLst>
                    <a:ext uri="{9D8B030D-6E8A-4147-A177-3AD203B41FA5}">
                      <a16:colId xmlns:a16="http://schemas.microsoft.com/office/drawing/2014/main" val="2914299260"/>
                    </a:ext>
                  </a:extLst>
                </a:gridCol>
                <a:gridCol w="2936094">
                  <a:extLst>
                    <a:ext uri="{9D8B030D-6E8A-4147-A177-3AD203B41FA5}">
                      <a16:colId xmlns:a16="http://schemas.microsoft.com/office/drawing/2014/main" val="194799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總資料數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無法識別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有關係佔比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但未包含在</a:t>
                      </a:r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keyword</a:t>
                      </a: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內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145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25,594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671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2.55%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139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486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2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所有關係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9B516C6-D1DB-475E-A3D9-8AC5186FB5A5}"/>
              </a:ext>
            </a:extLst>
          </p:cNvPr>
          <p:cNvSpPr/>
          <p:nvPr/>
        </p:nvSpPr>
        <p:spPr>
          <a:xfrm>
            <a:off x="1481664" y="2370667"/>
            <a:ext cx="9897535" cy="394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亲祖母、五世孙、亲高祖母、繼父與繼女、孪生兄弟、二十一世孫、雙胞胎兄弟、父親、妹夫、祖父母、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兄弟、第三代传承人、儿子、前任與繼任、小姨、無、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同事、師徒、爺爺、弟弟、父、發小、姪女、易感 基因、鄰居、孙子、堂兄、近姻親關係、同學同志、表姐妹、美国名字、玄孫、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姐弟、隊友、未詳、十一世孫、革命伴侶、親家、未婚妻、外甥、子、養母子、父子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母女、學長、姑侄、親子、叔姪、妯娌、妃子、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合 作關係、親屬關係、债主、公公、重孫、祖孫、姐姐、孫、教師、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母女、外孫女、第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親屬、祖孙、校長與校長、重孫子、親屬、養父子、醫生、同宗、十五世孫、岳母、舅父、婆婆、外公、總統、繼母、伯侄、外甥女、未說明關係、姐妹、师徒、家族世仇、父女關係、申請人、孫女、嫂子、近親屬、侄子、外孫、前妻、二姊、同母兄、爺孫、夫妻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通信、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子、親友、董事长、兄嫂、老公、音樂指導教授、無關係、姐弟妹、哥哥、詩人、患有子宮肌瘤、外祖孫、養母女、表兄妹、董事長特助、部下、女兒、養育關係、子女、岳父、教練與球員、堂叔、兄妹、工友、同學關係、十七世孫、師生關係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祖孫、堂兄妹、母亲、叔侄、忠臣、好友、父子、堂叔父、表姐、雙胞胎、配偶、後代、大哥、十八世孫、姊弟、兄弟、姑姑、情侣、爸爸、其他親屬 關係、弟、同姓宗親、族親、前女友、二十四世孫、養兄妹、繼妹、女婿、養父女、姐弟、姊妹、未婚夫妻、嫡高祖母、母親、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母校、胞弟、儿媳、直系親屬或祖父母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外祖父母、同父異母姐妹、十二世孫、父女、曾孫、近親、嫂嫂、父亲、兄長、家屬、妾、家人、異母姊妹、爷爷孙子、親人、妻子、君臣、姪子、師生、師兄弟、情人關係、師叔侄、姨甥女、丈夫、表兄弟、戀人、校長與院長、關係、妻、姑媽、婆媳、拳击手、伴侶、兒子、細佬、校長與新生、福利院名字、妹妹、牧師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學生、媽媽、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家人、親戚、領導與下屬關係、曾祖父、母女、二十世孫、校友、十世孫、男女朋友、後裔、火化者與被火化者、朋友、移民關係、親哥哥、直系親屬、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父女、母、同事、母子、姐姐妹妹、養母、异母兄妹、舅舅、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父子、長男、叔祖、親子關係、外孙女、十四 世孫、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母親、乾父女、里長、三代以内旁系血親關係、幕僚长、高祖父、姨侄、親密關係、侄女、生母、二十三 世孫、小叔叔、堂兄弟、舅甥、孫子、姊姊、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前男友、兄弟姐妹、医患、無名尸、二十二世孫、搭档、叔叔、嫡祖母、師徒關係、主仆、親生父母女、祖母、十三世孫、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夫妻、關係不明、豪族、十九世孫、小老婆、祖父、母女關係、無血緣關係、</a:t>
            </a:r>
            <a:r>
              <a:rPr lang="en-US" altLang="zh-TW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妻子、十六世孫</a:t>
            </a:r>
          </a:p>
        </p:txBody>
      </p:sp>
    </p:spTree>
    <p:extLst>
      <p:ext uri="{BB962C8B-B14F-4D97-AF65-F5344CB8AC3E}">
        <p14:creationId xmlns:p14="http://schemas.microsoft.com/office/powerpoint/2010/main" val="187401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Gemini 1.0 Pro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prompt_2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所有關係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9B516C6-D1DB-475E-A3D9-8AC5186FB5A5}"/>
              </a:ext>
            </a:extLst>
          </p:cNvPr>
          <p:cNvSpPr/>
          <p:nvPr/>
        </p:nvSpPr>
        <p:spPr>
          <a:xfrm>
            <a:off x="1481664" y="2370667"/>
            <a:ext cx="9897535" cy="394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姊妹、親生父親、救助、恋人、主委、養父母、失散的家人、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孩子、前老闆、父母、父、同母兄、老前辈、老公、初戀情人、玄孙、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子女、老大哥、同桌、前法國第一夫人、胞弟、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同事、部下、挚友、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父親、未婚夫妻、帶隊責任民警、正妃、第二任夫人、學生、乾女兒、校長與新生、後人、妻兄、同僚、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母、兄弟姐妹、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前輩、妯娌、前会长、夫婿、弟兄、品種、伴侶、將軍、校長、老紅軍、孙、手足、堂兄妹、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替代、會見者與被會見者、婆、婆 婆、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男友、校長與院長、二姊、岳父女婿、副主席、出軌對象、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母、弟弟、大姐、后人、原名、表姐、父子、孫子與奶奶、直系親屬、继母、養父、密友、系主任、敵人、同名、重孫子、女儿、女兒、不詳、重孙、護邊員、爺爺、高雄醫學大學醫學系校友、小舅、利害關係人、永安里長、主僕、師兄弟、姐妹、母親、孪生兄弟、孫子、亲戚、老師、嫂子、叔父、兄、表兄弟、學妹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妻子、發小、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共同所有人、连带责任保证人、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對手、债主、兄長、高雄醫學大學附設中和紀念醫院 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法醫病理科主任、母子、丈夫、姨甥女、中菜行政總廚、豪族、老伴、導師、飼主、老師與學生、親人、兒女、外孫、小姨子、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母女、爸爸、未來丈母娘、斯蒂格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·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比約克曼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父親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兒子、爺孫、堂兄之子、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朋友、遠房叔祖、親哥哥、親屬、论文评审人、追求者、迫害者與受害者、降將、家屬、异母兄妹、小姨、傀儡皇帝、親生母親、大叔叔、母女、雙胞胎兄弟、媽媽、曾孙、養父女、大哥、奶奶、前妻、堂侄、朋友、國家隊隊友、祖母、姑姑與姪女、先生、亲属、親子、師兄、親生弟弟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姐妹、無、叔叔與姪女、老婆、助手、父親、祖父、血脈相連、男友、皇兄、兄弟、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家人、同鄉、爷爷、家族世仇、繼女、作者、前女友、父辈、師生、妻子、親戚、姪子、曾祖母、五世孙、老上司、原民會副主委、姑姑、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父子、夫人、搭檔、婆媳、发小、养子、鄰居、球員、兒子、孫、伯樂、雙胞胎、第一任夫人、第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代親屬、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兄妹、繼妹、作曲家、好友、外孙女、同屆、利用職務影響為親屬安排工作、可能存在易感基因、死亡、永興里長、君臣、非凡哥、董事長、堂兄弟、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師生、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祖孫、子女、院長、娘家、師弟、戚、館長、总统、生死之交、弟子、家人、近親、輔警、阿姨、近親屬、嫂、未明確關係、姊姊、舅父、無名尸、養 父子、養子、組合成員、繼母、前戀人、繼母子、妾、同宗、孩子、曾孫、姐夫、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夫妻、養子女、夫妻、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叔子、师父、校友、靈臺郎臣、叔叔、哥哥、祖父母、外婆、配偶、女婿、二姐、岳父岳母、道德模範、繼父、子、養母女、侄子、同事、指導教授、老哥、長男、客戶、母亲、干父女、未婚妻、小叔叔、董事长、球隊成員、姨妈、幕僚长、結拜兄弟、堂叔父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母親、長女、姨侄、公公、同父異母的姐姐、賞識、大妹子、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舅舅、前夫、貴人、正夫、家庭教师、外孙、弟、隊長、儿子、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父女、叔侄、美國第一夫人、領導、救命恩 人、學長、情人、上线、姑侄、宠妃、友好、姑媽、舅甥、主教练、關係不明、外 孫女、親子關係、細佬、大學同學、情侶、姊弟、戀人、領導與人民、姪女、祖孫、隊友、妹夫、教父、同學、父亲、外甥、後裔、教授、親生父母、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兄弟、妹妹、受害者、姐姐、堂兄、牧師、岳母、監護人、關係、外公、侄兒、父女、股東、糕點總廚、孫女、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始祖、之子、嫡孫子、師徒、姐弟、侄女、队友、入室弟子、祖孙、重孫、表妹、兄妹、前任总理、</a:t>
            </a:r>
            <a:r>
              <a: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儿子</a:t>
            </a:r>
          </a:p>
        </p:txBody>
      </p:sp>
    </p:spTree>
    <p:extLst>
      <p:ext uri="{BB962C8B-B14F-4D97-AF65-F5344CB8AC3E}">
        <p14:creationId xmlns:p14="http://schemas.microsoft.com/office/powerpoint/2010/main" val="415127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GPT 3.5 Turbo</a:t>
            </a:r>
            <a:endParaRPr lang="zh-TW" altLang="en-US" sz="5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C00E9D-7D28-4EED-8364-2EC3DD99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模型參數大小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Unknow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zh-TW" altLang="en-US" sz="2100" b="0" i="0" dirty="0">
                <a:solidFill>
                  <a:srgbClr val="202124"/>
                </a:solidFill>
                <a:effectLst/>
                <a:latin typeface="Google Sans"/>
                <a:ea typeface="標楷體" panose="03000509000000000000" pitchFamily="65" charset="-120"/>
              </a:rPr>
              <a:t>眾說紛紜</a:t>
            </a:r>
            <a:r>
              <a:rPr lang="zh-TW" altLang="en-US" sz="2100" dirty="0">
                <a:solidFill>
                  <a:srgbClr val="202124"/>
                </a:solidFill>
                <a:latin typeface="Google Sans"/>
                <a:ea typeface="標楷體" panose="03000509000000000000" pitchFamily="65" charset="-120"/>
              </a:rPr>
              <a:t>，無官方說法</a:t>
            </a:r>
            <a:endParaRPr lang="en-US" altLang="zh-TW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context window: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16,385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發布時間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2024.3(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目前更新到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0301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版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807F5D-7883-4786-AC9E-EBFF8817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5" y="1855398"/>
            <a:ext cx="4648201" cy="43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GPT 3.5 Turbo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結果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gpt35_filter.csv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實測後發現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GPT3.5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有時候在無關係時會回覆簡體字或不只一個字，例如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:”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無。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”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或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”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无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”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等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269999" y="2307693"/>
            <a:ext cx="9084734" cy="15023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/>
              <a:t>請幫我找出以下文章中是否包含人與人之間的親屬關係</a:t>
            </a:r>
            <a:r>
              <a:rPr lang="en-US" altLang="zh-TW" sz="1400" dirty="0"/>
              <a:t>?</a:t>
            </a:r>
            <a:r>
              <a:rPr lang="zh-TW" altLang="en-US" sz="1400" dirty="0"/>
              <a:t>必須有明確人名，只有稱謂的不算。</a:t>
            </a:r>
            <a:endParaRPr lang="en-US" altLang="zh-TW" sz="1400" dirty="0"/>
          </a:p>
          <a:p>
            <a:r>
              <a:rPr lang="zh-TW" altLang="en-US" sz="1400" dirty="0"/>
              <a:t>若無親屬關係直接回答</a:t>
            </a:r>
            <a:r>
              <a:rPr lang="en-US" altLang="zh-TW" sz="1400" dirty="0"/>
              <a:t>:</a:t>
            </a:r>
            <a:r>
              <a:rPr lang="zh-TW" altLang="en-US" sz="1400" dirty="0"/>
              <a:t>無 </a:t>
            </a:r>
            <a:r>
              <a:rPr lang="zh-TW" altLang="en-US" sz="1400" dirty="0">
                <a:solidFill>
                  <a:srgbClr val="FF0000"/>
                </a:solidFill>
              </a:rPr>
              <a:t>一個字</a:t>
            </a:r>
            <a:r>
              <a:rPr lang="zh-TW" altLang="en-US" sz="1400" dirty="0"/>
              <a:t>即可</a:t>
            </a:r>
            <a:endParaRPr lang="en-US" altLang="zh-TW" sz="1400" dirty="0"/>
          </a:p>
          <a:p>
            <a:r>
              <a:rPr lang="zh-TW" altLang="en-US" sz="1400" dirty="0"/>
              <a:t>若有關係請依格式回答，並標出具體判斷該關係的句子是哪些</a:t>
            </a:r>
            <a:endParaRPr lang="en-US" altLang="zh-TW" sz="1400" dirty="0"/>
          </a:p>
          <a:p>
            <a:r>
              <a:rPr lang="zh-TW" altLang="en-US" sz="1400" dirty="0"/>
              <a:t>格式如下</a:t>
            </a:r>
            <a:r>
              <a:rPr lang="en-US" altLang="zh-TW" sz="1400" dirty="0"/>
              <a:t>:</a:t>
            </a:r>
          </a:p>
          <a:p>
            <a:r>
              <a:rPr lang="zh-TW" altLang="en-US" sz="1400" dirty="0"/>
              <a:t>有 </a:t>
            </a:r>
            <a:r>
              <a:rPr lang="en-US" altLang="zh-TW" sz="1400" dirty="0"/>
              <a:t>(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關係</a:t>
            </a:r>
            <a:r>
              <a:rPr lang="en-US" altLang="zh-TW" sz="1400" dirty="0"/>
              <a:t>,[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,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]),(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人名</a:t>
            </a:r>
            <a:r>
              <a:rPr lang="en-US" altLang="zh-TW" sz="1400" dirty="0"/>
              <a:t>,</a:t>
            </a:r>
            <a:r>
              <a:rPr lang="zh-TW" altLang="en-US" sz="1400" dirty="0"/>
              <a:t>關係</a:t>
            </a:r>
            <a:r>
              <a:rPr lang="en-US" altLang="zh-TW" sz="1400" dirty="0"/>
              <a:t>,[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,</a:t>
            </a:r>
            <a:r>
              <a:rPr lang="zh-TW" altLang="en-US" sz="1400" dirty="0"/>
              <a:t>判斷的句子</a:t>
            </a:r>
            <a:r>
              <a:rPr lang="en-US" altLang="zh-TW" sz="1400" dirty="0"/>
              <a:t>])...</a:t>
            </a:r>
            <a:r>
              <a:rPr lang="zh-TW" altLang="en-US" sz="1400" dirty="0"/>
              <a:t>列舉出所有親屬關係。</a:t>
            </a:r>
            <a:endParaRPr lang="en-US" altLang="zh-TW" sz="1400" dirty="0"/>
          </a:p>
          <a:p>
            <a:r>
              <a:rPr lang="en-US" altLang="zh-TW" sz="1400" dirty="0"/>
              <a:t>{document}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838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GPT 3.5 Turbo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統計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278DB-C7A1-4917-9C8B-C489005E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76163"/>
              </p:ext>
            </p:extLst>
          </p:nvPr>
        </p:nvGraphicFramePr>
        <p:xfrm>
          <a:off x="1456268" y="2464295"/>
          <a:ext cx="9110444" cy="1188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1040713653"/>
                    </a:ext>
                  </a:extLst>
                </a:gridCol>
                <a:gridCol w="1106923">
                  <a:extLst>
                    <a:ext uri="{9D8B030D-6E8A-4147-A177-3AD203B41FA5}">
                      <a16:colId xmlns:a16="http://schemas.microsoft.com/office/drawing/2014/main" val="2850079013"/>
                    </a:ext>
                  </a:extLst>
                </a:gridCol>
                <a:gridCol w="1412445">
                  <a:extLst>
                    <a:ext uri="{9D8B030D-6E8A-4147-A177-3AD203B41FA5}">
                      <a16:colId xmlns:a16="http://schemas.microsoft.com/office/drawing/2014/main" val="3827488930"/>
                    </a:ext>
                  </a:extLst>
                </a:gridCol>
                <a:gridCol w="1164606">
                  <a:extLst>
                    <a:ext uri="{9D8B030D-6E8A-4147-A177-3AD203B41FA5}">
                      <a16:colId xmlns:a16="http://schemas.microsoft.com/office/drawing/2014/main" val="255393931"/>
                    </a:ext>
                  </a:extLst>
                </a:gridCol>
                <a:gridCol w="1116046">
                  <a:extLst>
                    <a:ext uri="{9D8B030D-6E8A-4147-A177-3AD203B41FA5}">
                      <a16:colId xmlns:a16="http://schemas.microsoft.com/office/drawing/2014/main" val="2914299260"/>
                    </a:ext>
                  </a:extLst>
                </a:gridCol>
                <a:gridCol w="2938825">
                  <a:extLst>
                    <a:ext uri="{9D8B030D-6E8A-4147-A177-3AD203B41FA5}">
                      <a16:colId xmlns:a16="http://schemas.microsoft.com/office/drawing/2014/main" val="194799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總資料數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無法識別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有關係佔比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但未包含在</a:t>
                      </a:r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keyword</a:t>
                      </a: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內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145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25,544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538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2.05%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191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486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8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GPT 3.5 Turbo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所有關係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9B516C6-D1DB-475E-A3D9-8AC5186FB5A5}"/>
              </a:ext>
            </a:extLst>
          </p:cNvPr>
          <p:cNvSpPr/>
          <p:nvPr/>
        </p:nvSpPr>
        <p:spPr>
          <a:xfrm>
            <a:off x="1481664" y="2370667"/>
            <a:ext cx="9897535" cy="394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签约作者、保护者、关系未知、母子、委派、医生、母女關係、父子、继母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继女、指导老师、师徒关系、关系未明、舅 父侄子關係、娃娃亲、婚姻、夫妻、親屬、兄弟、弟子、朋友、孫、家庭纠纷、兄弟关系、同学、亲属关系、同行关系、未婚夫妻、无关系、情侣、母女、無、烈士妻子、联系、祖先、校长、关系未明确、曾祖父、姐弟、同僚、前妻、义子、父親、亲属、母子關係、祖祠、把子关系、关押、祖孫關係、朋友关系、兄妹、无关、父子关系、创会名誉会长、感情、親戚、關係、姐妹、父母、无、兄弟情、姑妈、烈士纪念日、雇佣关系、男女朋友、顶替身份、喜用、情侣关系、前男友、亲子关系、师生关系、父女關係、情妇、领养关系、醫師、親屬關係、爷爷奶奶、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Mr.,Lawrence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侄儿、夫妻關係、情感关系、表弟、親屬关係、初恋女友、比赛对手、父女关系、父女、親屬關係未知、皇帝、關係不明、师徒、政策、同派、祭祀、涉嫌贷款案、無、高祖父、客户关系、父子關係、局长、師徒關係、上下级关系、祖孙、干爹、孙女、祖传宝刀、同事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领导、关系密切、关系不明、前副总统、即将上任的总统、孙子、無關係、夫妻关系、恋人、伴侣、親子關係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278DB-C7A1-4917-9C8B-C489005E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58703"/>
              </p:ext>
            </p:extLst>
          </p:nvPr>
        </p:nvGraphicFramePr>
        <p:xfrm>
          <a:off x="826348" y="2337295"/>
          <a:ext cx="10600264" cy="3017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74374">
                  <a:extLst>
                    <a:ext uri="{9D8B030D-6E8A-4147-A177-3AD203B41FA5}">
                      <a16:colId xmlns:a16="http://schemas.microsoft.com/office/drawing/2014/main" val="1040713653"/>
                    </a:ext>
                  </a:extLst>
                </a:gridCol>
                <a:gridCol w="1024413">
                  <a:extLst>
                    <a:ext uri="{9D8B030D-6E8A-4147-A177-3AD203B41FA5}">
                      <a16:colId xmlns:a16="http://schemas.microsoft.com/office/drawing/2014/main" val="4249571747"/>
                    </a:ext>
                  </a:extLst>
                </a:gridCol>
                <a:gridCol w="1129906">
                  <a:extLst>
                    <a:ext uri="{9D8B030D-6E8A-4147-A177-3AD203B41FA5}">
                      <a16:colId xmlns:a16="http://schemas.microsoft.com/office/drawing/2014/main" val="2850079013"/>
                    </a:ext>
                  </a:extLst>
                </a:gridCol>
                <a:gridCol w="877851">
                  <a:extLst>
                    <a:ext uri="{9D8B030D-6E8A-4147-A177-3AD203B41FA5}">
                      <a16:colId xmlns:a16="http://schemas.microsoft.com/office/drawing/2014/main" val="3827488930"/>
                    </a:ext>
                  </a:extLst>
                </a:gridCol>
                <a:gridCol w="1052575">
                  <a:extLst>
                    <a:ext uri="{9D8B030D-6E8A-4147-A177-3AD203B41FA5}">
                      <a16:colId xmlns:a16="http://schemas.microsoft.com/office/drawing/2014/main" val="255393931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291429926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1947992495"/>
                    </a:ext>
                  </a:extLst>
                </a:gridCol>
                <a:gridCol w="1732279">
                  <a:extLst>
                    <a:ext uri="{9D8B030D-6E8A-4147-A177-3AD203B41FA5}">
                      <a16:colId xmlns:a16="http://schemas.microsoft.com/office/drawing/2014/main" val="1751041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總資料數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無關係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無法識別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有關係佔比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有關係，但未包含在</a:t>
                      </a:r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keyword</a:t>
                      </a: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內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未包含在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keyword</a:t>
                      </a: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佔比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145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dirty="0"/>
                        <a:t>Gemini</a:t>
                      </a:r>
                      <a:r>
                        <a:rPr lang="zh-TW" altLang="en-US" sz="2100" dirty="0"/>
                        <a:t> </a:t>
                      </a:r>
                      <a:r>
                        <a:rPr lang="en-US" altLang="zh-TW" sz="2100" dirty="0"/>
                        <a:t>prompt_1</a:t>
                      </a:r>
                      <a:endParaRPr lang="en-US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25,262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607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>
                          <a:solidFill>
                            <a:schemeClr val="dk1"/>
                          </a:solidFill>
                          <a:effectLst/>
                        </a:rPr>
                        <a:t>424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1.61%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90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21.23%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486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kern="1200" dirty="0">
                          <a:solidFill>
                            <a:schemeClr val="dk1"/>
                          </a:solidFill>
                        </a:rPr>
                        <a:t>Gemini</a:t>
                      </a:r>
                      <a:r>
                        <a:rPr lang="zh-TW" altLang="en-US" sz="210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TW" sz="2100" kern="1200" dirty="0">
                          <a:solidFill>
                            <a:schemeClr val="dk1"/>
                          </a:solidFill>
                        </a:rPr>
                        <a:t>prompt_2</a:t>
                      </a:r>
                      <a:endParaRPr lang="en-US" altLang="zh-TW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25,594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28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671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2.55%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139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20.72%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3768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kern="1200" dirty="0">
                          <a:solidFill>
                            <a:schemeClr val="dk1"/>
                          </a:solidFill>
                        </a:rPr>
                        <a:t>GPT </a:t>
                      </a:r>
                      <a:r>
                        <a:rPr lang="en-US" altLang="zh-TW" sz="2100" dirty="0"/>
                        <a:t>prompt_1</a:t>
                      </a:r>
                      <a:endParaRPr 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25,544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211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538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2.05%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191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</a:rPr>
                        <a:t>35.50%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1604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73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91602F1-6339-4CD5-B434-1B4D79CF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559717"/>
            <a:ext cx="10058400" cy="145075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有關係的交集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intersection_pos.csv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有關係的聯集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3"/>
              </a:rPr>
              <a:t>union_pos.csv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278DB-C7A1-4917-9C8B-C489005E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43343"/>
              </p:ext>
            </p:extLst>
          </p:nvPr>
        </p:nvGraphicFramePr>
        <p:xfrm>
          <a:off x="2057400" y="2167963"/>
          <a:ext cx="7094739" cy="21077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76916">
                  <a:extLst>
                    <a:ext uri="{9D8B030D-6E8A-4147-A177-3AD203B41FA5}">
                      <a16:colId xmlns:a16="http://schemas.microsoft.com/office/drawing/2014/main" val="1040713653"/>
                    </a:ext>
                  </a:extLst>
                </a:gridCol>
                <a:gridCol w="1387644">
                  <a:extLst>
                    <a:ext uri="{9D8B030D-6E8A-4147-A177-3AD203B41FA5}">
                      <a16:colId xmlns:a16="http://schemas.microsoft.com/office/drawing/2014/main" val="3718313567"/>
                    </a:ext>
                  </a:extLst>
                </a:gridCol>
                <a:gridCol w="1235573">
                  <a:extLst>
                    <a:ext uri="{9D8B030D-6E8A-4147-A177-3AD203B41FA5}">
                      <a16:colId xmlns:a16="http://schemas.microsoft.com/office/drawing/2014/main" val="2850079013"/>
                    </a:ext>
                  </a:extLst>
                </a:gridCol>
                <a:gridCol w="1140267">
                  <a:extLst>
                    <a:ext uri="{9D8B030D-6E8A-4147-A177-3AD203B41FA5}">
                      <a16:colId xmlns:a16="http://schemas.microsoft.com/office/drawing/2014/main" val="255393931"/>
                    </a:ext>
                  </a:extLst>
                </a:gridCol>
                <a:gridCol w="1354339">
                  <a:extLst>
                    <a:ext uri="{9D8B030D-6E8A-4147-A177-3AD203B41FA5}">
                      <a16:colId xmlns:a16="http://schemas.microsoft.com/office/drawing/2014/main" val="2914299260"/>
                    </a:ext>
                  </a:extLst>
                </a:gridCol>
              </a:tblGrid>
              <a:tr h="9273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總資料數</a:t>
                      </a:r>
                      <a:endParaRPr lang="en-US" altLang="zh-TW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無關係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有關係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無法識別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0875"/>
                  </a:ext>
                </a:extLst>
              </a:tr>
              <a:tr h="5901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dirty="0"/>
                        <a:t>intersection </a:t>
                      </a:r>
                      <a:endParaRPr lang="en-US" sz="2100" b="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24,466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119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67132"/>
                  </a:ext>
                </a:extLst>
              </a:tr>
              <a:tr h="590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26,293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26,143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1,098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100" b="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+mn-cs"/>
                        </a:rPr>
                        <a:t>829</a:t>
                      </a:r>
                    </a:p>
                  </a:txBody>
                  <a:tcPr marL="123825" marR="123825" marT="57150" marB="571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8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94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使用兩個大語言模型實際測試後，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中可能包含有親屬關係的佔比，大約只佔總文件數量的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1.5%~2.5%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左右。這樣的比例如果未來一樣使用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LLM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來做篩選，對於成本要求較高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跑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26,293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gpt3.5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花費約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NT$2700)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原先預計使用關鍵字的篩選方式能最大化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Recall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LLM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再從關鍵字篩選出的文章中去做篩選，但實驗後發現模型找出的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中，皆有超過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20%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以上是關鍵字無法篩選出來的親屬關係。因此用關鍵字過濾，可能會遺漏掉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1/5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以上的資料。</a:t>
            </a:r>
          </a:p>
        </p:txBody>
      </p:sp>
    </p:spTree>
    <p:extLst>
      <p:ext uri="{BB962C8B-B14F-4D97-AF65-F5344CB8AC3E}">
        <p14:creationId xmlns:p14="http://schemas.microsoft.com/office/powerpoint/2010/main" val="411045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親屬關係分類器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7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我們將模型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3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次跑出來的結果做比較，發現有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119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篇為模型共同認定為有親屬關係的結果，發現有以下問題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模型找出師徒、朋友、隊友、世仇關係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D3E814-8FED-4E8C-A751-A3F4656C9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3310652"/>
            <a:ext cx="6477000" cy="29624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932CB905-D619-48C4-93AB-273ECC800174}"/>
              </a:ext>
            </a:extLst>
          </p:cNvPr>
          <p:cNvGrpSpPr/>
          <p:nvPr/>
        </p:nvGrpSpPr>
        <p:grpSpPr>
          <a:xfrm>
            <a:off x="2087880" y="2931420"/>
            <a:ext cx="6185298" cy="379232"/>
            <a:chOff x="2087880" y="2931420"/>
            <a:chExt cx="6185298" cy="3792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E81382D-D2BF-4781-8C7A-917C248AB609}"/>
                </a:ext>
              </a:extLst>
            </p:cNvPr>
            <p:cNvSpPr txBox="1"/>
            <p:nvPr/>
          </p:nvSpPr>
          <p:spPr>
            <a:xfrm>
              <a:off x="2087880" y="294132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title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CAC488-F7F2-4AFC-B3AC-598C42B4E249}"/>
                </a:ext>
              </a:extLst>
            </p:cNvPr>
            <p:cNvSpPr txBox="1"/>
            <p:nvPr/>
          </p:nvSpPr>
          <p:spPr>
            <a:xfrm>
              <a:off x="2917716" y="2933062"/>
              <a:ext cx="908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content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25B99F7-BCE4-4425-A04B-28FC21E31745}"/>
                </a:ext>
              </a:extLst>
            </p:cNvPr>
            <p:cNvSpPr txBox="1"/>
            <p:nvPr/>
          </p:nvSpPr>
          <p:spPr>
            <a:xfrm>
              <a:off x="4798468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Gemini_p1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54B726-4380-4CD6-B179-75B6777BC5C0}"/>
                </a:ext>
              </a:extLst>
            </p:cNvPr>
            <p:cNvSpPr txBox="1"/>
            <p:nvPr/>
          </p:nvSpPr>
          <p:spPr>
            <a:xfrm>
              <a:off x="5971186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Gemini_p2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27F7DBF-ABCE-4BB0-AA3C-EB939BAAF152}"/>
                </a:ext>
              </a:extLst>
            </p:cNvPr>
            <p:cNvSpPr txBox="1"/>
            <p:nvPr/>
          </p:nvSpPr>
          <p:spPr>
            <a:xfrm>
              <a:off x="7453145" y="2931420"/>
              <a:ext cx="820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Gpt3.5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42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我們將模型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3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次跑出來的結果做比較，發現有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119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篇為模型共同認定為有親屬關係的結果，發現有以下問題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模型找出師徒、朋友、隊友、世仇關係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?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32CB905-D619-48C4-93AB-273ECC800174}"/>
              </a:ext>
            </a:extLst>
          </p:cNvPr>
          <p:cNvGrpSpPr/>
          <p:nvPr/>
        </p:nvGrpSpPr>
        <p:grpSpPr>
          <a:xfrm>
            <a:off x="2087880" y="2931420"/>
            <a:ext cx="6185298" cy="379232"/>
            <a:chOff x="2087880" y="2931420"/>
            <a:chExt cx="6185298" cy="3792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E81382D-D2BF-4781-8C7A-917C248AB609}"/>
                </a:ext>
              </a:extLst>
            </p:cNvPr>
            <p:cNvSpPr txBox="1"/>
            <p:nvPr/>
          </p:nvSpPr>
          <p:spPr>
            <a:xfrm>
              <a:off x="2087880" y="294132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title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CAC488-F7F2-4AFC-B3AC-598C42B4E249}"/>
                </a:ext>
              </a:extLst>
            </p:cNvPr>
            <p:cNvSpPr txBox="1"/>
            <p:nvPr/>
          </p:nvSpPr>
          <p:spPr>
            <a:xfrm>
              <a:off x="2917716" y="2933062"/>
              <a:ext cx="908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content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25B99F7-BCE4-4425-A04B-28FC21E31745}"/>
                </a:ext>
              </a:extLst>
            </p:cNvPr>
            <p:cNvSpPr txBox="1"/>
            <p:nvPr/>
          </p:nvSpPr>
          <p:spPr>
            <a:xfrm>
              <a:off x="4798468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Gemini_p1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54B726-4380-4CD6-B179-75B6777BC5C0}"/>
                </a:ext>
              </a:extLst>
            </p:cNvPr>
            <p:cNvSpPr txBox="1"/>
            <p:nvPr/>
          </p:nvSpPr>
          <p:spPr>
            <a:xfrm>
              <a:off x="5971186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Gemini_p2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27F7DBF-ABCE-4BB0-AA3C-EB939BAAF152}"/>
                </a:ext>
              </a:extLst>
            </p:cNvPr>
            <p:cNvSpPr txBox="1"/>
            <p:nvPr/>
          </p:nvSpPr>
          <p:spPr>
            <a:xfrm>
              <a:off x="7453145" y="2931420"/>
              <a:ext cx="820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Gpt3.5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3AF06434-BBE9-4A82-AE1B-13C6FC608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"/>
          <a:stretch/>
        </p:blipFill>
        <p:spPr>
          <a:xfrm>
            <a:off x="1935480" y="3310652"/>
            <a:ext cx="6438899" cy="295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023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我們將模型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3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次跑出來的結果做比較，發現有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119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篇為模型共同認定為有親屬關係的結果，發現有以下問題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模型找出師徒、朋友、隊友、世仇關係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?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32CB905-D619-48C4-93AB-273ECC800174}"/>
              </a:ext>
            </a:extLst>
          </p:cNvPr>
          <p:cNvGrpSpPr/>
          <p:nvPr/>
        </p:nvGrpSpPr>
        <p:grpSpPr>
          <a:xfrm>
            <a:off x="2087880" y="2931420"/>
            <a:ext cx="6185298" cy="379232"/>
            <a:chOff x="2087880" y="2931420"/>
            <a:chExt cx="6185298" cy="3792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E81382D-D2BF-4781-8C7A-917C248AB609}"/>
                </a:ext>
              </a:extLst>
            </p:cNvPr>
            <p:cNvSpPr txBox="1"/>
            <p:nvPr/>
          </p:nvSpPr>
          <p:spPr>
            <a:xfrm>
              <a:off x="2087880" y="294132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title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CAC488-F7F2-4AFC-B3AC-598C42B4E249}"/>
                </a:ext>
              </a:extLst>
            </p:cNvPr>
            <p:cNvSpPr txBox="1"/>
            <p:nvPr/>
          </p:nvSpPr>
          <p:spPr>
            <a:xfrm>
              <a:off x="2917716" y="2933062"/>
              <a:ext cx="908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content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25B99F7-BCE4-4425-A04B-28FC21E31745}"/>
                </a:ext>
              </a:extLst>
            </p:cNvPr>
            <p:cNvSpPr txBox="1"/>
            <p:nvPr/>
          </p:nvSpPr>
          <p:spPr>
            <a:xfrm>
              <a:off x="4798468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Gemini_p1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54B726-4380-4CD6-B179-75B6777BC5C0}"/>
                </a:ext>
              </a:extLst>
            </p:cNvPr>
            <p:cNvSpPr txBox="1"/>
            <p:nvPr/>
          </p:nvSpPr>
          <p:spPr>
            <a:xfrm>
              <a:off x="5971186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Gemini_p2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27F7DBF-ABCE-4BB0-AA3C-EB939BAAF152}"/>
                </a:ext>
              </a:extLst>
            </p:cNvPr>
            <p:cNvSpPr txBox="1"/>
            <p:nvPr/>
          </p:nvSpPr>
          <p:spPr>
            <a:xfrm>
              <a:off x="7453145" y="2931420"/>
              <a:ext cx="820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Gpt3.5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599C2311-7537-4E21-99A0-D60EF0BB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42" y="3300752"/>
            <a:ext cx="6236777" cy="3331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50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GPT &amp; Gemini Data Analysis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marL="658368" lvl="1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模型對於只有稱謂的部分還是無法避免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A03440-1036-4161-9FDD-2D07096B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46" y="2785730"/>
            <a:ext cx="6370783" cy="332960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2486AF10-B670-4B6E-8478-10F19E77D981}"/>
              </a:ext>
            </a:extLst>
          </p:cNvPr>
          <p:cNvGrpSpPr/>
          <p:nvPr/>
        </p:nvGrpSpPr>
        <p:grpSpPr>
          <a:xfrm>
            <a:off x="2154831" y="2468486"/>
            <a:ext cx="6185298" cy="379232"/>
            <a:chOff x="2087880" y="2931420"/>
            <a:chExt cx="6185298" cy="3792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8A0A6E3-8EE5-43E3-BF51-1A6D49A69809}"/>
                </a:ext>
              </a:extLst>
            </p:cNvPr>
            <p:cNvSpPr txBox="1"/>
            <p:nvPr/>
          </p:nvSpPr>
          <p:spPr>
            <a:xfrm>
              <a:off x="2087880" y="2941320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title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9F0136C-F0C2-4FDC-A89F-A4D2AE7A95E7}"/>
                </a:ext>
              </a:extLst>
            </p:cNvPr>
            <p:cNvSpPr txBox="1"/>
            <p:nvPr/>
          </p:nvSpPr>
          <p:spPr>
            <a:xfrm>
              <a:off x="2917716" y="2933062"/>
              <a:ext cx="908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content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4AB15BD-ADD6-44CC-B272-CA1DD84A22CA}"/>
                </a:ext>
              </a:extLst>
            </p:cNvPr>
            <p:cNvSpPr txBox="1"/>
            <p:nvPr/>
          </p:nvSpPr>
          <p:spPr>
            <a:xfrm>
              <a:off x="4798468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Gemini_p1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CD4EF8-56C9-41D1-826F-B4E3058B2199}"/>
                </a:ext>
              </a:extLst>
            </p:cNvPr>
            <p:cNvSpPr txBox="1"/>
            <p:nvPr/>
          </p:nvSpPr>
          <p:spPr>
            <a:xfrm>
              <a:off x="5971186" y="2932424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Gemini_p2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391307-4F9E-4E2A-AB07-CC461957AF5D}"/>
                </a:ext>
              </a:extLst>
            </p:cNvPr>
            <p:cNvSpPr txBox="1"/>
            <p:nvPr/>
          </p:nvSpPr>
          <p:spPr>
            <a:xfrm>
              <a:off x="7453145" y="2931420"/>
              <a:ext cx="820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Gpt3.5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2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微調模型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03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LM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訓練基底模型選用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915728B5-E0EF-490F-8C1D-21D1BDCB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268150"/>
            <a:ext cx="8958263" cy="40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6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LM</a:t>
            </a:r>
            <a:endParaRPr lang="zh-TW" altLang="en-US" sz="5400" dirty="0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C3744F94-4C1D-44AE-ACFA-2DD43C6F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3" y="1835149"/>
            <a:ext cx="8786813" cy="4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1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LM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9677354" cy="89521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Gemma-2B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在 未微調的情況下，會和 </a:t>
            </a:r>
            <a:r>
              <a:rPr lang="en-US" altLang="zh-TW" sz="19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Taide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一樣無法控制輸出格式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C7E8934-C350-4F5B-8474-BEE8E1F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1" y="2709864"/>
            <a:ext cx="10304004" cy="2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18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Fine tune LM</a:t>
            </a:r>
            <a:endParaRPr lang="zh-TW" altLang="en-US" sz="5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59D8D9-CEC9-4510-9FDF-D8FAE119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由於使用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LLM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模型判斷，成本較為高，且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LLM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在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zero shot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上的判斷還是有部分問題存在，因次還是會訓練自己的中小型模型。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在資料量不多的情況下，會把其他的非親屬關係也一起列入訓練，直接訓練一成一個關係生成器。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訓練資料則會由模型認定為有親屬關係者取</a:t>
            </a:r>
            <a:r>
              <a:rPr lang="en-US" altLang="zh-TW" sz="19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union</a:t>
            </a:r>
            <a:r>
              <a:rPr lang="zh-TW" altLang="en-US" sz="19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的</a:t>
            </a:r>
            <a:r>
              <a:rPr lang="en-US" altLang="zh-TW" sz="19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1,098</a:t>
            </a:r>
            <a:r>
              <a:rPr lang="zh-TW" altLang="en-US" sz="19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進行人工標註。</a:t>
            </a: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19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討論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5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5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dataset</a:t>
            </a:r>
            <a:r>
              <a:rPr lang="zh-TW" altLang="en-US" sz="15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中的</a:t>
            </a:r>
            <a:r>
              <a:rPr lang="en-US" altLang="zh-TW" sz="15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  <a:r>
              <a:rPr lang="zh-TW" altLang="en-US" sz="15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，有很大一部分的人物並非真實人物，如影評、小說、散文創作等，這部分雖然有親屬關係，但與我們目的不相同。</a:t>
            </a:r>
            <a:endParaRPr lang="en-US" altLang="zh-TW" sz="15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8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親屬關係分類器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目標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篩選出具有人物親屬關係的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資料集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由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Common Crawl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CC-MAIN-2023-50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篩選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1/1000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fastText</a:t>
            </a:r>
            <a:r>
              <a:rPr lang="zh-TW" altLang="en-US" sz="20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判斷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出的中文資料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 err="1">
                <a:latin typeface="Calibri" panose="020F0502020204030204" pitchFamily="34" charset="0"/>
                <a:ea typeface="標楷體" panose="03000509000000000000" pitchFamily="65" charset="-120"/>
              </a:rPr>
              <a:t>Kneser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-Ney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過濾品質優良的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Head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部分共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26,293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3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關鍵字方式</a:t>
            </a:r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retrieval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3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關鍵字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retrieval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從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維基百科中的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漢語親屬系統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稱謂中做為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keyword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來源，並人工篩選或改寫容易混淆的字詞，留下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65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個關鍵字作為搜尋。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關鍵字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021F5D-79FB-4E46-990F-E14776828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8" b="46403"/>
          <a:stretch/>
        </p:blipFill>
        <p:spPr>
          <a:xfrm>
            <a:off x="1249845" y="2611820"/>
            <a:ext cx="3593087" cy="110504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6084B6-9E8F-4A20-8B0D-EA129055EECC}"/>
              </a:ext>
            </a:extLst>
          </p:cNvPr>
          <p:cNvSpPr/>
          <p:nvPr/>
        </p:nvSpPr>
        <p:spPr>
          <a:xfrm>
            <a:off x="1171621" y="4284134"/>
            <a:ext cx="10309179" cy="19557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直系</a:t>
            </a:r>
            <a:endParaRPr lang="en-US" altLang="zh-C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爸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爹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爷爷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奶奶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祖父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祖母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儿子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孙子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孙女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曾孙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玄孙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曾祖父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曾祖母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高祖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太祖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母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妈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娘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姥姥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外公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外婆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女儿</a:t>
            </a:r>
          </a:p>
          <a:p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旁系</a:t>
            </a:r>
            <a:endParaRPr lang="en-US" altLang="zh-C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伯父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伯伯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伯母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叔叔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叔父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婶婶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姑姑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嬷嬷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舅父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舅舅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娘舅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兄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弟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姊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妹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侄子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甥</a:t>
            </a:r>
          </a:p>
          <a:p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姻亲</a:t>
            </a:r>
          </a:p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公公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婆婆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岳父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岳母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嫂嫂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嫂子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妯娌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连襟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儿媳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女婿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丈夫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外子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相公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官人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夫婿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夫君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老公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妻子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伴侣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太太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老婆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内子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内人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娘子</a:t>
            </a:r>
            <a:r>
              <a:rPr lang="zh-TW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夫人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/>
              <a:t>關鍵字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retrieval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篩選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結果如下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 err="1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keyword.jsonl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altLang="zh-TW" sz="21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關鍵字篩選目的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希望能最大涵蓋有可能有親屬關係的</a:t>
            </a:r>
            <a:r>
              <a:rPr lang="en-US" altLang="zh-TW" sz="19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documents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問題範例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endParaRPr lang="en-US" altLang="zh-TW" sz="21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EE5D6A8-7E7A-4409-AB61-0DED6FB3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0766"/>
              </p:ext>
            </p:extLst>
          </p:nvPr>
        </p:nvGraphicFramePr>
        <p:xfrm>
          <a:off x="1407487" y="2560320"/>
          <a:ext cx="4573200" cy="868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300">
                  <a:extLst>
                    <a:ext uri="{9D8B030D-6E8A-4147-A177-3AD203B41FA5}">
                      <a16:colId xmlns:a16="http://schemas.microsoft.com/office/drawing/2014/main" val="786542070"/>
                    </a:ext>
                  </a:extLst>
                </a:gridCol>
                <a:gridCol w="1143300">
                  <a:extLst>
                    <a:ext uri="{9D8B030D-6E8A-4147-A177-3AD203B41FA5}">
                      <a16:colId xmlns:a16="http://schemas.microsoft.com/office/drawing/2014/main" val="2346089840"/>
                    </a:ext>
                  </a:extLst>
                </a:gridCol>
                <a:gridCol w="1143300">
                  <a:extLst>
                    <a:ext uri="{9D8B030D-6E8A-4147-A177-3AD203B41FA5}">
                      <a16:colId xmlns:a16="http://schemas.microsoft.com/office/drawing/2014/main" val="1887640481"/>
                    </a:ext>
                  </a:extLst>
                </a:gridCol>
                <a:gridCol w="1143300">
                  <a:extLst>
                    <a:ext uri="{9D8B030D-6E8A-4147-A177-3AD203B41FA5}">
                      <a16:colId xmlns:a16="http://schemas.microsoft.com/office/drawing/2014/main" val="3875533499"/>
                    </a:ext>
                  </a:extLst>
                </a:gridCol>
              </a:tblGrid>
              <a:tr h="191124">
                <a:tc>
                  <a:txBody>
                    <a:bodyPr/>
                    <a:lstStyle/>
                    <a:p>
                      <a:pPr algn="ctr"/>
                      <a:endParaRPr lang="zh-TW" altLang="en-US" sz="2100" b="0" baseline="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有關係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總數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占比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1247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D</a:t>
                      </a:r>
                      <a:r>
                        <a:rPr lang="en-US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ata</a:t>
                      </a:r>
                      <a:r>
                        <a:rPr lang="zh-TW" altLang="en-US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數</a:t>
                      </a:r>
                      <a:endParaRPr lang="en-US" sz="2100" b="0" baseline="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5,229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26,293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baseline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</a:rPr>
                        <a:t>19.89%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3964130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2A7A000A-D91A-4A4C-8962-0A2650D1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21" y="4818212"/>
            <a:ext cx="10440857" cy="2953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91EE6D-20B6-48CD-90EE-01C337063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21" y="5217730"/>
            <a:ext cx="7811590" cy="342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46BC8F-AEF4-4A27-89A2-1D2EB77D1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591" y="5718332"/>
            <a:ext cx="658269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大型語言模型判斷</a:t>
            </a:r>
            <a:endParaRPr lang="en-US" altLang="zh-TW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75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/>
              <a:t>Taide</a:t>
            </a:r>
            <a:r>
              <a:rPr lang="en-US" altLang="zh-TW" sz="5400" dirty="0"/>
              <a:t> b1.0.0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模型參數大小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7B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context window: 4096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發布時間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2024.1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prompt_1: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4E800AA-E4C9-40CE-A074-53D567F6646D}"/>
              </a:ext>
            </a:extLst>
          </p:cNvPr>
          <p:cNvSpPr/>
          <p:nvPr/>
        </p:nvSpPr>
        <p:spPr>
          <a:xfrm>
            <a:off x="1329266" y="3825800"/>
            <a:ext cx="9084734" cy="27455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/>
              <a:t>"[INST] &lt;&lt;SYS&gt;&gt;</a:t>
            </a:r>
          </a:p>
          <a:p>
            <a:r>
              <a:rPr lang="zh-TW" altLang="en-US" sz="1400" dirty="0"/>
              <a:t>請幫我找出文章中是否有親屬之間的關係存在，如果文章中沒有親屬之間，直接回覆沒有</a:t>
            </a:r>
            <a:endParaRPr lang="en-US" altLang="zh-TW" sz="1400" dirty="0"/>
          </a:p>
          <a:p>
            <a:r>
              <a:rPr lang="zh-TW" altLang="en-US" sz="1400" dirty="0"/>
              <a:t>範例</a:t>
            </a:r>
            <a:r>
              <a:rPr lang="en-US" altLang="zh-TW" sz="1400" dirty="0"/>
              <a:t>:</a:t>
            </a:r>
          </a:p>
          <a:p>
            <a:r>
              <a:rPr lang="zh-TW" altLang="en-US" sz="1400" dirty="0"/>
              <a:t>習近平在北京出生並長大，是新中國開國元老習仲勳與其第二任夫人齊心的長子，也是首位出生在中華人民共和國成立後的中共最高領導人。</a:t>
            </a:r>
          </a:p>
          <a:p>
            <a:r>
              <a:rPr lang="zh-TW" altLang="en-US" sz="1400" dirty="0"/>
              <a:t>範例回復格式如下</a:t>
            </a:r>
            <a:r>
              <a:rPr lang="en-US" altLang="zh-TW" sz="1400" dirty="0"/>
              <a:t>:(</a:t>
            </a:r>
            <a:r>
              <a:rPr lang="zh-TW" altLang="en-US" sz="1400" dirty="0"/>
              <a:t>習仲勳</a:t>
            </a:r>
            <a:r>
              <a:rPr lang="en-US" altLang="zh-TW" sz="1400" dirty="0"/>
              <a:t>,</a:t>
            </a:r>
            <a:r>
              <a:rPr lang="zh-TW" altLang="en-US" sz="1400" dirty="0"/>
              <a:t>習近平</a:t>
            </a:r>
            <a:r>
              <a:rPr lang="en-US" altLang="zh-TW" sz="1400" dirty="0"/>
              <a:t>,</a:t>
            </a:r>
            <a:r>
              <a:rPr lang="zh-TW" altLang="en-US" sz="1400" dirty="0"/>
              <a:t>父子關係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齊心</a:t>
            </a:r>
            <a:r>
              <a:rPr lang="en-US" altLang="zh-TW" sz="1400" dirty="0"/>
              <a:t>,</a:t>
            </a:r>
            <a:r>
              <a:rPr lang="zh-TW" altLang="en-US" sz="1400" dirty="0"/>
              <a:t>習近平</a:t>
            </a:r>
            <a:r>
              <a:rPr lang="en-US" altLang="zh-TW" sz="1400" dirty="0"/>
              <a:t>,</a:t>
            </a:r>
            <a:r>
              <a:rPr lang="zh-TW" altLang="en-US" sz="1400" dirty="0"/>
              <a:t>母子關係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習仲勳</a:t>
            </a:r>
            <a:r>
              <a:rPr lang="en-US" altLang="zh-TW" sz="1400" dirty="0"/>
              <a:t>,</a:t>
            </a:r>
            <a:r>
              <a:rPr lang="zh-TW" altLang="en-US" sz="1400" dirty="0"/>
              <a:t>齊心</a:t>
            </a:r>
            <a:r>
              <a:rPr lang="en-US" altLang="zh-TW" sz="1400" dirty="0"/>
              <a:t>,</a:t>
            </a:r>
            <a:r>
              <a:rPr lang="zh-TW" altLang="en-US" sz="1400" dirty="0"/>
              <a:t>夫妻關係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&lt;&lt;/SYS&gt;&gt;</a:t>
            </a:r>
          </a:p>
          <a:p>
            <a:endParaRPr lang="en-US" altLang="zh-TW" sz="1400" dirty="0"/>
          </a:p>
          <a:p>
            <a:r>
              <a:rPr lang="zh-TW" altLang="en-US" sz="1400" dirty="0"/>
              <a:t>請判斷以下文章內容中人物關係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{document} [/INST]"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44083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7439</TotalTime>
  <Words>3952</Words>
  <Application>Microsoft Office PowerPoint</Application>
  <PresentationFormat>寬螢幕</PresentationFormat>
  <Paragraphs>314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-apple-system</vt:lpstr>
      <vt:lpstr>Google Sans</vt:lpstr>
      <vt:lpstr>標楷體</vt:lpstr>
      <vt:lpstr>Calibri</vt:lpstr>
      <vt:lpstr>Calibri Light</vt:lpstr>
      <vt:lpstr>Wingdings</vt:lpstr>
      <vt:lpstr>回顧</vt:lpstr>
      <vt:lpstr>人物關係擷取模型開發之研究</vt:lpstr>
      <vt:lpstr>outline</vt:lpstr>
      <vt:lpstr>親屬關係分類器</vt:lpstr>
      <vt:lpstr>親屬關係分類器</vt:lpstr>
      <vt:lpstr>關鍵字方式retrieval</vt:lpstr>
      <vt:lpstr>關鍵字retrieval</vt:lpstr>
      <vt:lpstr>關鍵字retrieval</vt:lpstr>
      <vt:lpstr>大型語言模型判斷</vt:lpstr>
      <vt:lpstr>Taide b1.0.0</vt:lpstr>
      <vt:lpstr>Taide b1.0.0</vt:lpstr>
      <vt:lpstr>Taide b1.0.0</vt:lpstr>
      <vt:lpstr>Taide b1.0.0</vt:lpstr>
      <vt:lpstr>Taide b1.0.0</vt:lpstr>
      <vt:lpstr>Taide b1.0.0</vt:lpstr>
      <vt:lpstr>Gemini 1.0 Pro</vt:lpstr>
      <vt:lpstr>Gemini 1.0 Pro</vt:lpstr>
      <vt:lpstr>Gemini 1.0 Pro</vt:lpstr>
      <vt:lpstr>Gemini 1.0 Pro</vt:lpstr>
      <vt:lpstr>Gemini 1.0 Pro</vt:lpstr>
      <vt:lpstr>Gemini 1.0 Pro</vt:lpstr>
      <vt:lpstr>Gemini 1.0 Pro</vt:lpstr>
      <vt:lpstr>Gemini 1.0 Pro</vt:lpstr>
      <vt:lpstr>GPT 3.5 Turbo</vt:lpstr>
      <vt:lpstr>GPT 3.5 Turbo</vt:lpstr>
      <vt:lpstr>GPT 3.5 Turbo</vt:lpstr>
      <vt:lpstr>GPT 3.5 Turbo</vt:lpstr>
      <vt:lpstr>GPT &amp; Gemini Data Analysis</vt:lpstr>
      <vt:lpstr>GPT &amp; Gemini Data Analysis</vt:lpstr>
      <vt:lpstr>GPT &amp; Gemini Data Analysis</vt:lpstr>
      <vt:lpstr>GPT &amp; Gemini Data Analysis</vt:lpstr>
      <vt:lpstr>GPT &amp; Gemini Data Analysis</vt:lpstr>
      <vt:lpstr>GPT &amp; Gemini Data Analysis</vt:lpstr>
      <vt:lpstr>GPT &amp; Gemini Data Analysis</vt:lpstr>
      <vt:lpstr>微調模型</vt:lpstr>
      <vt:lpstr>Fine tune LM</vt:lpstr>
      <vt:lpstr>Fine tune LM</vt:lpstr>
      <vt:lpstr>Fine tune LM</vt:lpstr>
      <vt:lpstr>Fine tune 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人物關係擷取模型開發之研究</dc:title>
  <dc:creator>閔昭 洪</dc:creator>
  <cp:lastModifiedBy>閔昭 洪</cp:lastModifiedBy>
  <cp:revision>75</cp:revision>
  <dcterms:created xsi:type="dcterms:W3CDTF">2023-12-07T14:42:18Z</dcterms:created>
  <dcterms:modified xsi:type="dcterms:W3CDTF">2024-03-11T01:43:00Z</dcterms:modified>
</cp:coreProperties>
</file>