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60" r:id="rId3"/>
    <p:sldId id="270" r:id="rId4"/>
    <p:sldId id="305" r:id="rId5"/>
    <p:sldId id="346" r:id="rId6"/>
    <p:sldId id="344" r:id="rId7"/>
    <p:sldId id="341" r:id="rId8"/>
    <p:sldId id="342" r:id="rId9"/>
    <p:sldId id="343" r:id="rId10"/>
    <p:sldId id="303" r:id="rId11"/>
    <p:sldId id="335" r:id="rId12"/>
    <p:sldId id="336" r:id="rId13"/>
    <p:sldId id="345" r:id="rId14"/>
    <p:sldId id="352" r:id="rId15"/>
    <p:sldId id="353" r:id="rId16"/>
    <p:sldId id="354" r:id="rId17"/>
    <p:sldId id="349" r:id="rId18"/>
    <p:sldId id="337" r:id="rId19"/>
    <p:sldId id="347" r:id="rId20"/>
    <p:sldId id="351" r:id="rId21"/>
    <p:sldId id="35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B64C04A-438C-452D-8BE8-9FFD59EC4DED}">
          <p14:sldIdLst>
            <p14:sldId id="256"/>
            <p14:sldId id="260"/>
            <p14:sldId id="270"/>
            <p14:sldId id="305"/>
            <p14:sldId id="346"/>
            <p14:sldId id="344"/>
            <p14:sldId id="341"/>
            <p14:sldId id="342"/>
            <p14:sldId id="343"/>
            <p14:sldId id="303"/>
            <p14:sldId id="335"/>
            <p14:sldId id="336"/>
            <p14:sldId id="345"/>
            <p14:sldId id="352"/>
            <p14:sldId id="353"/>
            <p14:sldId id="354"/>
            <p14:sldId id="349"/>
            <p14:sldId id="337"/>
            <p14:sldId id="347"/>
            <p14:sldId id="351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9E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730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1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10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73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854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088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74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15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21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42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901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7C3A7-D6F6-4D38-A7C3-B72967BB81A6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3.acl-long.868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_KRAWf1zp6HlTpDpEJ_pDjvUq3gYcoB/view?usp=sharing" TargetMode="External"/><Relationship Id="rId2" Type="http://schemas.openxmlformats.org/officeDocument/2006/relationships/hyperlink" Target="https://drive.google.com/file/d/1dboaPciGUI4Nhviu3Pp3smT3afT_NFQw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bTlHN7azqASxSHSnq_S08x491a2k0GBA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chwH3et5WzRSvTE5vB93IECV_hgkQ5u/view?usp=sharing" TargetMode="External"/><Relationship Id="rId2" Type="http://schemas.openxmlformats.org/officeDocument/2006/relationships/hyperlink" Target="https://drive.google.com/file/d/1be_enw1SibAQahg_nYl5mz9sDk7DJ6tD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bYeyow748rSjIP19PlObdKDDhDqMi6jZ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15945-6C5A-12DC-A26E-C173CC734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solidFill>
                  <a:schemeClr val="tx1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人物關係擷取模型開發之研究</a:t>
            </a:r>
            <a:endParaRPr lang="zh-TW" altLang="en-US" sz="287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A6E493-ABE0-1364-86C9-F421D1F6A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2024 / 04 / 12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洪閔昭</a:t>
            </a:r>
          </a:p>
        </p:txBody>
      </p:sp>
    </p:spTree>
    <p:extLst>
      <p:ext uri="{BB962C8B-B14F-4D97-AF65-F5344CB8AC3E}">
        <p14:creationId xmlns:p14="http://schemas.microsoft.com/office/powerpoint/2010/main" val="386099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微調模型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3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Fine tune Gemma-2b-it </a:t>
            </a:r>
            <a:endParaRPr lang="zh-TW" altLang="en-US" sz="5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訓練基底模型選用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Gemma-2b-it</a:t>
            </a:r>
            <a:r>
              <a:rPr lang="zh-TW" altLang="en-US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endParaRPr lang="en-US" altLang="zh-TW" sz="22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915728B5-E0EF-490F-8C1D-21D1BDCBE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8"/>
          <a:stretch/>
        </p:blipFill>
        <p:spPr bwMode="auto">
          <a:xfrm>
            <a:off x="1616868" y="2378216"/>
            <a:ext cx="8958263" cy="383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6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Fine tune LM</a:t>
            </a:r>
            <a:endParaRPr lang="zh-TW" altLang="en-US" sz="5400" dirty="0"/>
          </a:p>
        </p:txBody>
      </p: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C3744F94-4C1D-44AE-ACFA-2DD43C6F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3" y="1835149"/>
            <a:ext cx="8786813" cy="42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1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934CA-3B3A-437E-89B7-10BFA7C5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Q-Lora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8118B3A-CA33-4218-8CBE-1B29EA95D40C}"/>
              </a:ext>
            </a:extLst>
          </p:cNvPr>
          <p:cNvSpPr txBox="1">
            <a:spLocks/>
          </p:cNvSpPr>
          <p:nvPr/>
        </p:nvSpPr>
        <p:spPr>
          <a:xfrm>
            <a:off x="1197020" y="1914664"/>
            <a:ext cx="10766380" cy="38511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模型精度降為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4bit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Lora Rank = 8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Lora</a:t>
            </a:r>
            <a:r>
              <a:rPr lang="zh-TW" altLang="en-US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alpha = 8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target_modules</a:t>
            </a:r>
            <a:r>
              <a:rPr lang="zh-TW" altLang="en-US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=</a:t>
            </a:r>
            <a:b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</a:b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["</a:t>
            </a:r>
            <a:r>
              <a:rPr lang="en-US" altLang="zh-TW" sz="22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q_proj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", "</a:t>
            </a:r>
            <a:r>
              <a:rPr lang="en-US" altLang="zh-TW" sz="22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o_proj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", "</a:t>
            </a:r>
            <a:r>
              <a:rPr lang="en-US" altLang="zh-TW" sz="22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k_proj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", "</a:t>
            </a:r>
            <a:r>
              <a:rPr lang="en-US" altLang="zh-TW" sz="22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v_proj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", "</a:t>
            </a:r>
            <a:r>
              <a:rPr lang="en-US" altLang="zh-TW" sz="22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gate_proj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", "</a:t>
            </a:r>
            <a:r>
              <a:rPr lang="en-US" altLang="zh-TW" sz="22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up_proj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", "</a:t>
            </a:r>
            <a:r>
              <a:rPr lang="en-US" altLang="zh-TW" sz="22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down_proj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"]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28B88F3-EBAC-4881-BFA3-69258EC5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50" y="4310519"/>
            <a:ext cx="482032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2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934CA-3B3A-437E-89B7-10BFA7C5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Prompt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8118B3A-CA33-4218-8CBE-1B29EA95D40C}"/>
              </a:ext>
            </a:extLst>
          </p:cNvPr>
          <p:cNvSpPr txBox="1">
            <a:spLocks/>
          </p:cNvSpPr>
          <p:nvPr/>
        </p:nvSpPr>
        <p:spPr>
          <a:xfrm>
            <a:off x="1171621" y="1914664"/>
            <a:ext cx="9677354" cy="38511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給予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Gemma</a:t>
            </a:r>
            <a:r>
              <a:rPr lang="zh-TW" altLang="en-US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的</a:t>
            </a:r>
            <a:r>
              <a:rPr lang="en-US" altLang="zh-TW" sz="22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example['</a:t>
            </a:r>
            <a:r>
              <a:rPr lang="en-US" altLang="zh-TW" sz="20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raw_content</a:t>
            </a:r>
            <a:r>
              <a:rPr lang="en-US" altLang="zh-TW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']</a:t>
            </a:r>
            <a:r>
              <a:rPr lang="zh-TW" altLang="en-US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代表</a:t>
            </a:r>
            <a:r>
              <a:rPr lang="en-US" altLang="zh-TW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document</a:t>
            </a:r>
            <a:r>
              <a:rPr lang="zh-TW" altLang="en-US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內容</a:t>
            </a:r>
            <a:endParaRPr lang="en-US" altLang="zh-TW" sz="20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example['output']</a:t>
            </a:r>
            <a:r>
              <a:rPr lang="zh-TW" altLang="en-US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為</a:t>
            </a:r>
            <a:r>
              <a:rPr lang="en-US" altLang="zh-TW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Gemini</a:t>
            </a:r>
            <a:r>
              <a:rPr lang="zh-TW" altLang="en-US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回答內容</a:t>
            </a:r>
            <a:endParaRPr lang="en-US" altLang="zh-TW" sz="20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C86D90-2394-4D73-97EB-F9F3E1D2D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21" y="3380727"/>
            <a:ext cx="10323944" cy="17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0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934CA-3B3A-437E-89B7-10BFA7C5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Prompt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8118B3A-CA33-4218-8CBE-1B29EA95D40C}"/>
              </a:ext>
            </a:extLst>
          </p:cNvPr>
          <p:cNvSpPr txBox="1">
            <a:spLocks/>
          </p:cNvSpPr>
          <p:nvPr/>
        </p:nvSpPr>
        <p:spPr>
          <a:xfrm>
            <a:off x="1171621" y="1914664"/>
            <a:ext cx="9677354" cy="38511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論文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Revisiting Relation Extraction in the era of Large Language Models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中提到的給定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instruction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，以及範例進行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few-shot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learning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，並使用</a:t>
            </a:r>
            <a:r>
              <a:rPr lang="en-US" altLang="zh-TW" sz="19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CoT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的方式訓練模型可以有更好的效果。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但在給予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Gemini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使用類似的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</a:t>
            </a:r>
            <a:r>
              <a:rPr lang="en-US" altLang="zh-TW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包含</a:t>
            </a:r>
            <a:r>
              <a:rPr lang="en-US" altLang="zh-TW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instruction</a:t>
            </a:r>
            <a:r>
              <a:rPr lang="zh-TW" altLang="en-US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，以及兩個範例，範例中包含</a:t>
            </a:r>
            <a:r>
              <a:rPr lang="en-US" altLang="zh-TW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(TEXT</a:t>
            </a:r>
            <a:r>
              <a:rPr lang="zh-TW" altLang="en-US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Relations</a:t>
            </a:r>
            <a:r>
              <a:rPr lang="zh-TW" altLang="en-US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Explanation</a:t>
            </a:r>
            <a:r>
              <a:rPr lang="zh-TW" altLang="en-US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，如下頁</a:t>
            </a:r>
            <a:r>
              <a:rPr lang="en-US" altLang="zh-TW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19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標記時發現能力反而更差，模型常分不清範例和實際測試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doc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。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這是由於之前在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few-show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的相關實驗都是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sentence level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的資料集，但遇到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document level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，的狀況時，給定過長範例反而不利模型推論。</a:t>
            </a:r>
            <a:endParaRPr lang="en-US" altLang="zh-TW" sz="20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877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934CA-3B3A-437E-89B7-10BFA7C5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Prompt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8118B3A-CA33-4218-8CBE-1B29EA95D40C}"/>
              </a:ext>
            </a:extLst>
          </p:cNvPr>
          <p:cNvSpPr txBox="1">
            <a:spLocks/>
          </p:cNvSpPr>
          <p:nvPr/>
        </p:nvSpPr>
        <p:spPr>
          <a:xfrm>
            <a:off x="1171621" y="1914664"/>
            <a:ext cx="9677354" cy="38511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endParaRPr lang="en-US" altLang="zh-TW" sz="20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870CAE-0329-4853-A7E7-8A2617AF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19" y="1853566"/>
            <a:ext cx="5434779" cy="38511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54D870-01E8-4459-A177-374983C9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75" y="1853566"/>
            <a:ext cx="5157202" cy="45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9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Case study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2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格式問題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9677354" cy="895210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Gemma-2b-it 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在未微調的情況下，會較無法控制輸出格式。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微調過後，格式問題普遍得到改善</a:t>
            </a:r>
            <a:endParaRPr lang="en-US" altLang="zh-TW" sz="15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4471DB-5483-4329-9DA8-F87FE14D8160}"/>
              </a:ext>
            </a:extLst>
          </p:cNvPr>
          <p:cNvSpPr txBox="1"/>
          <p:nvPr/>
        </p:nvSpPr>
        <p:spPr>
          <a:xfrm>
            <a:off x="2018219" y="5585613"/>
            <a:ext cx="25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微調前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EEC846-01DD-4BBB-B8FC-5B58D946430E}"/>
              </a:ext>
            </a:extLst>
          </p:cNvPr>
          <p:cNvSpPr txBox="1"/>
          <p:nvPr/>
        </p:nvSpPr>
        <p:spPr>
          <a:xfrm>
            <a:off x="7990583" y="5441726"/>
            <a:ext cx="965201" cy="38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00FF00"/>
                </a:highlight>
              </a:rPr>
              <a:t>微調後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FC449D8-8C1F-4F9A-9CB8-3AFF70BC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74" y="2685526"/>
            <a:ext cx="10216530" cy="198533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0437495-EBEA-4EA7-B6AA-EE0BBA43F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6734"/>
          <a:stretch/>
        </p:blipFill>
        <p:spPr>
          <a:xfrm>
            <a:off x="5664360" y="4948886"/>
            <a:ext cx="6247569" cy="19489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2924348B-857E-46B6-A6B2-1F258A91D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72"/>
          <a:stretch/>
        </p:blipFill>
        <p:spPr>
          <a:xfrm>
            <a:off x="5664360" y="5143781"/>
            <a:ext cx="5445600" cy="19489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13F23BB7-1406-4A52-8C8F-780C7ED3E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974" y="4900436"/>
            <a:ext cx="4181932" cy="4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自我關係問題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9677354" cy="895210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不管微調前或微調後都會出現，都會出現自己和自己亂湊關係</a:t>
            </a:r>
            <a:endParaRPr lang="en-US" altLang="zh-TW" sz="15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4471DB-5483-4329-9DA8-F87FE14D8160}"/>
              </a:ext>
            </a:extLst>
          </p:cNvPr>
          <p:cNvSpPr txBox="1"/>
          <p:nvPr/>
        </p:nvSpPr>
        <p:spPr>
          <a:xfrm>
            <a:off x="2018219" y="5585613"/>
            <a:ext cx="25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微調前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EEC846-01DD-4BBB-B8FC-5B58D946430E}"/>
              </a:ext>
            </a:extLst>
          </p:cNvPr>
          <p:cNvSpPr txBox="1"/>
          <p:nvPr/>
        </p:nvSpPr>
        <p:spPr>
          <a:xfrm>
            <a:off x="7851752" y="5613360"/>
            <a:ext cx="965201" cy="38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00FF00"/>
                </a:highlight>
              </a:rPr>
              <a:t>微調後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A758F9-501D-47EB-8484-9BA175BC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534" y="5074278"/>
            <a:ext cx="6129799" cy="2823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11C9293-C2C6-43B3-B3CA-1FA8BE8D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73" y="5074279"/>
            <a:ext cx="5036561" cy="28234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8724318-25FF-4AB8-BDDD-E13B9A866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61" y="2652289"/>
            <a:ext cx="10703516" cy="20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99DC5-D0BA-7615-0D4E-4EFABBBC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outline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ED9E5-B7F9-0600-DBC3-1C3EA06E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600" b="1" dirty="0">
                <a:ea typeface="標楷體" panose="03000509000000000000" pitchFamily="65" charset="-120"/>
              </a:rPr>
              <a:t> 關係篩選器</a:t>
            </a:r>
            <a:endParaRPr lang="en-US" altLang="zh-TW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b="1" dirty="0">
                <a:ea typeface="標楷體" panose="03000509000000000000" pitchFamily="65" charset="-120"/>
              </a:rPr>
              <a:t> 訓練資料標記</a:t>
            </a:r>
            <a:endParaRPr lang="en-US" altLang="zh-TW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b="1" dirty="0">
                <a:ea typeface="標楷體" panose="03000509000000000000" pitchFamily="65" charset="-120"/>
              </a:rPr>
              <a:t> 微調模型</a:t>
            </a:r>
            <a:endParaRPr lang="en-US" altLang="zh-TW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Case study</a:t>
            </a:r>
            <a:endParaRPr lang="en-US" altLang="zh-TW" sz="3600" b="1" dirty="0"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3400" b="1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902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幻想</a:t>
            </a:r>
            <a:r>
              <a:rPr lang="en-US" altLang="zh-TW" sz="5400" dirty="0"/>
              <a:t>Entity</a:t>
            </a:r>
            <a:r>
              <a:rPr lang="zh-TW" altLang="en-US" sz="5400" dirty="0"/>
              <a:t> </a:t>
            </a:r>
            <a:r>
              <a:rPr lang="en-US" altLang="zh-TW" sz="5400" dirty="0"/>
              <a:t>&amp;</a:t>
            </a:r>
            <a:r>
              <a:rPr lang="zh-TW" altLang="en-US" sz="5400" dirty="0"/>
              <a:t> </a:t>
            </a:r>
            <a:r>
              <a:rPr lang="en-US" altLang="zh-TW" sz="5400" dirty="0"/>
              <a:t>Relation</a:t>
            </a:r>
            <a:endParaRPr lang="zh-TW" altLang="en-US" sz="5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9677354" cy="895210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對於找不到關係的文章，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Gemma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會在人名中大量出現張三、李四、王立、王建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…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等大陸菜市場名，或是出現知名人物名稱</a:t>
            </a:r>
            <a:endParaRPr lang="en-US" altLang="zh-TW" sz="15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4471DB-5483-4329-9DA8-F87FE14D8160}"/>
              </a:ext>
            </a:extLst>
          </p:cNvPr>
          <p:cNvSpPr txBox="1"/>
          <p:nvPr/>
        </p:nvSpPr>
        <p:spPr>
          <a:xfrm>
            <a:off x="2018219" y="5585613"/>
            <a:ext cx="25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微調前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EEC846-01DD-4BBB-B8FC-5B58D946430E}"/>
              </a:ext>
            </a:extLst>
          </p:cNvPr>
          <p:cNvSpPr txBox="1"/>
          <p:nvPr/>
        </p:nvSpPr>
        <p:spPr>
          <a:xfrm>
            <a:off x="7851752" y="5613360"/>
            <a:ext cx="965201" cy="38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00FF00"/>
                </a:highlight>
              </a:rPr>
              <a:t>微調後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75C825E-4902-4AE4-982F-5DC6A8EC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7" y="2628984"/>
            <a:ext cx="11321196" cy="189850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5906C28-B8F7-4F79-A03E-7FD86BC6F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02" y="4812671"/>
            <a:ext cx="5065843" cy="31270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67FDE6D-294F-4B72-AA28-9438E830F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7" y="4585348"/>
            <a:ext cx="536332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3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無法判斷無關係問題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9677354" cy="416440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Gemma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幾乎不會出現無關係，微調過後也無法改善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 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微調前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test_data_wo_train_gemma_2b.csv</a:t>
            </a:r>
            <a:endParaRPr lang="zh-TW" altLang="en-US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微調後</a:t>
            </a:r>
            <a:r>
              <a:rPr lang="en-US" altLang="zh-TW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  <a:hlinkClick r:id="rId3"/>
              </a:rPr>
              <a:t>test_data_gemma_2b.csv</a:t>
            </a:r>
            <a:endParaRPr lang="zh-TW" altLang="en-US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15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141E4A2-0BAC-4DD1-847A-B25DD6D53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15470"/>
              </p:ext>
            </p:extLst>
          </p:nvPr>
        </p:nvGraphicFramePr>
        <p:xfrm>
          <a:off x="1531432" y="2651125"/>
          <a:ext cx="8366102" cy="139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803">
                  <a:extLst>
                    <a:ext uri="{9D8B030D-6E8A-4147-A177-3AD203B41FA5}">
                      <a16:colId xmlns:a16="http://schemas.microsoft.com/office/drawing/2014/main" val="2526676741"/>
                    </a:ext>
                  </a:extLst>
                </a:gridCol>
                <a:gridCol w="2548247">
                  <a:extLst>
                    <a:ext uri="{9D8B030D-6E8A-4147-A177-3AD203B41FA5}">
                      <a16:colId xmlns:a16="http://schemas.microsoft.com/office/drawing/2014/main" val="4103742209"/>
                    </a:ext>
                  </a:extLst>
                </a:gridCol>
                <a:gridCol w="2091526">
                  <a:extLst>
                    <a:ext uri="{9D8B030D-6E8A-4147-A177-3AD203B41FA5}">
                      <a16:colId xmlns:a16="http://schemas.microsoft.com/office/drawing/2014/main" val="2567704905"/>
                    </a:ext>
                  </a:extLst>
                </a:gridCol>
                <a:gridCol w="2091526">
                  <a:extLst>
                    <a:ext uri="{9D8B030D-6E8A-4147-A177-3AD203B41FA5}">
                      <a16:colId xmlns:a16="http://schemas.microsoft.com/office/drawing/2014/main" val="2658417095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有關係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無關係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無法識別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533157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微調前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932832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微調後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26097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79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5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關係篩選器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4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關係篩選器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7074D-1C25-4EBA-9F87-8769A70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目標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篩選出具有人物關係的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documents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不限於親屬關係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Gemini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prompt: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TW" altLang="en-US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29155D-538C-475A-8BEB-618DD1D7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3247352"/>
            <a:ext cx="9809480" cy="18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9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訓練資料標記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9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7074D-1C25-4EBA-9F87-8769A70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資料集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 由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Common Crawl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CC-MAIN-2023-50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篩選出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1%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的中文資料量，共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260,441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筆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 上次篩選出的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26,293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筆，則作為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test data</a:t>
            </a:r>
            <a:b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本次篩選出的資料，在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Common Crawl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上的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shards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 與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test data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完全不重疊。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成本考量，這次的資料只有使用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Gemini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進行標記。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TW" altLang="en-US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62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安全言論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7074D-1C25-4EBA-9F87-8769A70E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32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 在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API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設定中已關閉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4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大類別的安全言論設定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但還是會有因安全言論限制無法回答的內容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b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</a:b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   </a:t>
            </a:r>
            <a:r>
              <a:rPr lang="en-US" altLang="zh-TW" sz="2200" dirty="0" err="1"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gemini_need_retry.json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14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14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F26FB3E-7C6B-4026-823A-5BFDEA1F5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95664"/>
              </p:ext>
            </p:extLst>
          </p:nvPr>
        </p:nvGraphicFramePr>
        <p:xfrm>
          <a:off x="1442729" y="5037961"/>
          <a:ext cx="8128000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92466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7047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7911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4177670"/>
                    </a:ext>
                  </a:extLst>
                </a:gridCol>
              </a:tblGrid>
              <a:tr h="34359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總清洗數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因安全言論限制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無法回答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剩餘數量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0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260,441	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577</a:t>
                      </a:r>
                      <a:r>
                        <a:rPr lang="en-US" altLang="zh-TW" dirty="0"/>
                        <a:t>	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259,864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35812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FD78364B-CC76-45FD-9239-FAAAAB25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29" y="2388532"/>
            <a:ext cx="3772738" cy="15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0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無法判斷問題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7074D-1C25-4EBA-9F87-8769A70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回答無法判斷關係數量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16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16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這是由於該筆資料後半段留下很多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html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標籤，導致模型混亂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6BAD260-FD5E-44CC-8E36-EB9794E7D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00777"/>
              </p:ext>
            </p:extLst>
          </p:nvPr>
        </p:nvGraphicFramePr>
        <p:xfrm>
          <a:off x="1380066" y="2582332"/>
          <a:ext cx="8915400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3574731481"/>
                    </a:ext>
                  </a:extLst>
                </a:gridCol>
                <a:gridCol w="1451187">
                  <a:extLst>
                    <a:ext uri="{9D8B030D-6E8A-4147-A177-3AD203B41FA5}">
                      <a16:colId xmlns:a16="http://schemas.microsoft.com/office/drawing/2014/main" val="302422442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7432898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48282809"/>
                    </a:ext>
                  </a:extLst>
                </a:gridCol>
                <a:gridCol w="2607733">
                  <a:extLst>
                    <a:ext uri="{9D8B030D-6E8A-4147-A177-3AD203B41FA5}">
                      <a16:colId xmlns:a16="http://schemas.microsoft.com/office/drawing/2014/main" val="956223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有關係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無關係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重跑達上限數</a:t>
                      </a:r>
                      <a:r>
                        <a:rPr lang="en-US" altLang="zh-TW" dirty="0"/>
                        <a:t>(5</a:t>
                      </a:r>
                      <a:r>
                        <a:rPr lang="zh-TW" altLang="en-US" dirty="0"/>
                        <a:t>次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zh-TW" altLang="en-US" dirty="0"/>
                        <a:t>回答還是無法判斷關係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1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259,864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22,869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236,994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79856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2F933BDE-F49E-4251-8724-1774E9F8D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0" t="49475" r="1"/>
          <a:stretch/>
        </p:blipFill>
        <p:spPr>
          <a:xfrm>
            <a:off x="1281854" y="4257748"/>
            <a:ext cx="5559214" cy="161134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0DA463C-9DF8-4515-959A-08D61F4CE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6"/>
          <a:stretch/>
        </p:blipFill>
        <p:spPr>
          <a:xfrm>
            <a:off x="7281333" y="4257747"/>
            <a:ext cx="3628813" cy="161256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0BC4D5-6276-40FA-962B-58C05AF2C1E3}"/>
              </a:ext>
            </a:extLst>
          </p:cNvPr>
          <p:cNvSpPr txBox="1"/>
          <p:nvPr/>
        </p:nvSpPr>
        <p:spPr>
          <a:xfrm>
            <a:off x="2560389" y="5903079"/>
            <a:ext cx="27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highlight>
                  <a:srgbClr val="00FFFF"/>
                </a:highlight>
              </a:rPr>
              <a:t>Raw_content</a:t>
            </a:r>
            <a:r>
              <a:rPr lang="en-US" altLang="zh-TW" dirty="0">
                <a:highlight>
                  <a:srgbClr val="00FFFF"/>
                </a:highlight>
              </a:rPr>
              <a:t> (</a:t>
            </a:r>
            <a:r>
              <a:rPr lang="zh-TW" altLang="en-US" dirty="0">
                <a:highlight>
                  <a:srgbClr val="00FFFF"/>
                </a:highlight>
              </a:rPr>
              <a:t>後半段</a:t>
            </a:r>
            <a:r>
              <a:rPr lang="en-US" altLang="zh-TW" dirty="0">
                <a:highlight>
                  <a:srgbClr val="00FFFF"/>
                </a:highlight>
              </a:rPr>
              <a:t>)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A78B00-F4CA-4D75-B4C0-767629DD4457}"/>
              </a:ext>
            </a:extLst>
          </p:cNvPr>
          <p:cNvSpPr txBox="1"/>
          <p:nvPr/>
        </p:nvSpPr>
        <p:spPr>
          <a:xfrm>
            <a:off x="8229493" y="5887840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highlight>
                  <a:srgbClr val="00FFFF"/>
                </a:highlight>
              </a:rPr>
              <a:t>Gemini_output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422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數據切割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7074D-1C25-4EBA-9F87-8769A70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 切割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train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和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valid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原始數據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</a:rPr>
              <a:t>有關係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和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</a:rPr>
              <a:t>無關係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數據的數量極不平衡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所以在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train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data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時</a:t>
            </a:r>
            <a:r>
              <a:rPr lang="zh-TW" altLang="en-US" sz="20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隨機</a:t>
            </a:r>
            <a:r>
              <a:rPr lang="en-US" altLang="zh-TW" sz="20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sample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和有關係相同數量的</a:t>
            </a:r>
            <a:r>
              <a:rPr lang="zh-TW" altLang="en-US" sz="20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無關係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數據，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Valid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test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部份會還原真實比例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14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14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9A0A57D-F51D-4DF5-9B6B-757BBE0C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58690"/>
              </p:ext>
            </p:extLst>
          </p:nvPr>
        </p:nvGraphicFramePr>
        <p:xfrm>
          <a:off x="1998133" y="4123267"/>
          <a:ext cx="7984068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4067">
                  <a:extLst>
                    <a:ext uri="{9D8B030D-6E8A-4147-A177-3AD203B41FA5}">
                      <a16:colId xmlns:a16="http://schemas.microsoft.com/office/drawing/2014/main" val="232578524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993526109"/>
                    </a:ext>
                  </a:extLst>
                </a:gridCol>
                <a:gridCol w="2717801">
                  <a:extLst>
                    <a:ext uri="{9D8B030D-6E8A-4147-A177-3AD203B41FA5}">
                      <a16:colId xmlns:a16="http://schemas.microsoft.com/office/drawing/2014/main" val="13903256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750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有關係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無關係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9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hlinkClick r:id="rId2"/>
                        </a:rPr>
                        <a:t>train.csv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20,583	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20,583(random 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41,166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hlinkClick r:id="rId3"/>
                        </a:rPr>
                        <a:t>valid.csv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2,286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23,699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25,985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3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hlinkClick r:id="rId4"/>
                        </a:rPr>
                        <a:t>test.csv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2,297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23,950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26,293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87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6238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8942</TotalTime>
  <Words>713</Words>
  <Application>Microsoft Office PowerPoint</Application>
  <PresentationFormat>寬螢幕</PresentationFormat>
  <Paragraphs>128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標楷體</vt:lpstr>
      <vt:lpstr>Calibri</vt:lpstr>
      <vt:lpstr>Calibri Light</vt:lpstr>
      <vt:lpstr>Wingdings</vt:lpstr>
      <vt:lpstr>回顧</vt:lpstr>
      <vt:lpstr>人物關係擷取模型開發之研究</vt:lpstr>
      <vt:lpstr>outline</vt:lpstr>
      <vt:lpstr>關係篩選器</vt:lpstr>
      <vt:lpstr>關係篩選器</vt:lpstr>
      <vt:lpstr>訓練資料標記</vt:lpstr>
      <vt:lpstr>訓練資料</vt:lpstr>
      <vt:lpstr>安全言論</vt:lpstr>
      <vt:lpstr>無法判斷問題</vt:lpstr>
      <vt:lpstr>數據切割</vt:lpstr>
      <vt:lpstr>微調模型</vt:lpstr>
      <vt:lpstr>Fine tune Gemma-2b-it </vt:lpstr>
      <vt:lpstr>Fine tune LM</vt:lpstr>
      <vt:lpstr>Q-Lora</vt:lpstr>
      <vt:lpstr>Prompt</vt:lpstr>
      <vt:lpstr>Prompt</vt:lpstr>
      <vt:lpstr>Prompt</vt:lpstr>
      <vt:lpstr>Case study</vt:lpstr>
      <vt:lpstr>格式問題</vt:lpstr>
      <vt:lpstr>自我關係問題</vt:lpstr>
      <vt:lpstr>幻想Entity &amp; Relation</vt:lpstr>
      <vt:lpstr>無法判斷無關係問題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人物關係擷取模型開發之研究</dc:title>
  <dc:creator>閔昭 洪</dc:creator>
  <cp:lastModifiedBy>閔昭</cp:lastModifiedBy>
  <cp:revision>101</cp:revision>
  <dcterms:created xsi:type="dcterms:W3CDTF">2023-12-07T14:42:18Z</dcterms:created>
  <dcterms:modified xsi:type="dcterms:W3CDTF">2024-04-12T02:14:13Z</dcterms:modified>
</cp:coreProperties>
</file>