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369" r:id="rId3"/>
    <p:sldId id="344" r:id="rId4"/>
    <p:sldId id="356" r:id="rId5"/>
    <p:sldId id="357" r:id="rId6"/>
    <p:sldId id="359" r:id="rId7"/>
    <p:sldId id="358" r:id="rId8"/>
    <p:sldId id="360" r:id="rId9"/>
    <p:sldId id="361" r:id="rId10"/>
    <p:sldId id="362" r:id="rId11"/>
    <p:sldId id="363" r:id="rId12"/>
    <p:sldId id="364" r:id="rId13"/>
    <p:sldId id="365" r:id="rId14"/>
    <p:sldId id="355" r:id="rId15"/>
    <p:sldId id="366" r:id="rId16"/>
    <p:sldId id="368" r:id="rId17"/>
    <p:sldId id="370" r:id="rId18"/>
    <p:sldId id="3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B64C04A-438C-452D-8BE8-9FFD59EC4DED}">
          <p14:sldIdLst>
            <p14:sldId id="256"/>
            <p14:sldId id="369"/>
            <p14:sldId id="344"/>
            <p14:sldId id="356"/>
            <p14:sldId id="357"/>
            <p14:sldId id="359"/>
            <p14:sldId id="358"/>
            <p14:sldId id="360"/>
            <p14:sldId id="361"/>
            <p14:sldId id="362"/>
            <p14:sldId id="363"/>
            <p14:sldId id="364"/>
            <p14:sldId id="365"/>
            <p14:sldId id="355"/>
            <p14:sldId id="366"/>
            <p14:sldId id="368"/>
            <p14:sldId id="370"/>
            <p14:sldId id="3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7620"/>
    <a:srgbClr val="FFC000"/>
    <a:srgbClr val="E9EC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19" autoAdjust="0"/>
    <p:restoredTop sz="94660"/>
  </p:normalViewPr>
  <p:slideViewPr>
    <p:cSldViewPr snapToGrid="0">
      <p:cViewPr>
        <p:scale>
          <a:sx n="100" d="100"/>
          <a:sy n="100" d="100"/>
        </p:scale>
        <p:origin x="51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BA0438-9DDD-4A64-A01F-B6BE8C5660DA}" type="doc">
      <dgm:prSet loTypeId="urn:microsoft.com/office/officeart/2005/8/layout/venn1" loCatId="relationship" qsTypeId="urn:microsoft.com/office/officeart/2005/8/quickstyle/simple5" qsCatId="simple" csTypeId="urn:microsoft.com/office/officeart/2005/8/colors/accent1_2" csCatId="accent1" phldr="1"/>
      <dgm:spPr/>
    </dgm:pt>
    <dgm:pt modelId="{CE91AB85-9922-4B8C-84F6-20A15D4C5103}">
      <dgm:prSet phldrT="[文字]" custT="1"/>
      <dgm:spPr/>
      <dgm:t>
        <a:bodyPr/>
        <a:lstStyle/>
        <a:p>
          <a:r>
            <a:rPr lang="en-US" altLang="zh-TW" sz="4700" dirty="0"/>
            <a:t>Gemini</a:t>
          </a:r>
          <a:br>
            <a:rPr lang="en-US" altLang="zh-TW" sz="4700" dirty="0"/>
          </a:br>
          <a:r>
            <a:rPr lang="en-US" altLang="zh-TW" sz="2800" dirty="0">
              <a:solidFill>
                <a:srgbClr val="FF0000"/>
              </a:solidFill>
            </a:rPr>
            <a:t>1054</a:t>
          </a:r>
          <a:r>
            <a:rPr lang="zh-TW" altLang="en-US" sz="2400" dirty="0">
              <a:solidFill>
                <a:schemeClr val="tx1"/>
              </a:solidFill>
            </a:rPr>
            <a:t>筆</a:t>
          </a:r>
          <a:endParaRPr lang="zh-TW" altLang="en-US" sz="4700" dirty="0">
            <a:solidFill>
              <a:schemeClr val="tx1"/>
            </a:solidFill>
          </a:endParaRPr>
        </a:p>
      </dgm:t>
    </dgm:pt>
    <dgm:pt modelId="{3D2469DA-1E69-4CED-AA8C-3DE62A4788EC}" type="parTrans" cxnId="{B24609D0-B14E-4C9F-A272-45CF19D30BAB}">
      <dgm:prSet/>
      <dgm:spPr/>
      <dgm:t>
        <a:bodyPr/>
        <a:lstStyle/>
        <a:p>
          <a:endParaRPr lang="zh-TW" altLang="en-US"/>
        </a:p>
      </dgm:t>
    </dgm:pt>
    <dgm:pt modelId="{FE7A3901-07D2-431F-9759-B078464AB340}" type="sibTrans" cxnId="{B24609D0-B14E-4C9F-A272-45CF19D30BAB}">
      <dgm:prSet/>
      <dgm:spPr/>
      <dgm:t>
        <a:bodyPr/>
        <a:lstStyle/>
        <a:p>
          <a:endParaRPr lang="zh-TW" altLang="en-US"/>
        </a:p>
      </dgm:t>
    </dgm:pt>
    <dgm:pt modelId="{C7B72735-141C-4413-AA87-1122ABC4FD5E}">
      <dgm:prSet phldrT="[文字]" custT="1"/>
      <dgm:spPr/>
      <dgm:t>
        <a:bodyPr/>
        <a:lstStyle/>
        <a:p>
          <a:r>
            <a:rPr lang="en-US" altLang="zh-TW" sz="6500" dirty="0"/>
            <a:t>GPT</a:t>
          </a:r>
          <a:br>
            <a:rPr lang="en-US" altLang="zh-TW" sz="6500" dirty="0"/>
          </a:br>
          <a:r>
            <a:rPr lang="en-US" altLang="zh-TW" sz="2800" dirty="0">
              <a:solidFill>
                <a:srgbClr val="FF0000"/>
              </a:solidFill>
            </a:rPr>
            <a:t>2400</a:t>
          </a:r>
          <a:r>
            <a:rPr lang="zh-TW" altLang="en-US" sz="2400" dirty="0">
              <a:solidFill>
                <a:schemeClr val="tx1"/>
              </a:solidFill>
            </a:rPr>
            <a:t>筆</a:t>
          </a:r>
          <a:endParaRPr lang="zh-TW" altLang="en-US" sz="6500" dirty="0">
            <a:solidFill>
              <a:srgbClr val="FF0000"/>
            </a:solidFill>
          </a:endParaRPr>
        </a:p>
      </dgm:t>
    </dgm:pt>
    <dgm:pt modelId="{F5B41EDD-CDAF-4529-A1E2-028EF0F81ADB}" type="parTrans" cxnId="{571BCA08-8E7A-4A9F-9552-921A863D743C}">
      <dgm:prSet/>
      <dgm:spPr/>
      <dgm:t>
        <a:bodyPr/>
        <a:lstStyle/>
        <a:p>
          <a:endParaRPr lang="zh-TW" altLang="en-US"/>
        </a:p>
      </dgm:t>
    </dgm:pt>
    <dgm:pt modelId="{7E840CF1-98B1-4CF7-B2E3-31FEAA2B6A26}" type="sibTrans" cxnId="{571BCA08-8E7A-4A9F-9552-921A863D743C}">
      <dgm:prSet/>
      <dgm:spPr/>
      <dgm:t>
        <a:bodyPr/>
        <a:lstStyle/>
        <a:p>
          <a:endParaRPr lang="zh-TW" altLang="en-US"/>
        </a:p>
      </dgm:t>
    </dgm:pt>
    <dgm:pt modelId="{53BD9A70-2D10-4744-BE18-450274C28EF3}" type="pres">
      <dgm:prSet presAssocID="{9BBA0438-9DDD-4A64-A01F-B6BE8C5660DA}" presName="compositeShape" presStyleCnt="0">
        <dgm:presLayoutVars>
          <dgm:chMax val="7"/>
          <dgm:dir/>
          <dgm:resizeHandles val="exact"/>
        </dgm:presLayoutVars>
      </dgm:prSet>
      <dgm:spPr/>
    </dgm:pt>
    <dgm:pt modelId="{330EFC51-6524-4747-942F-F3585E645DF6}" type="pres">
      <dgm:prSet presAssocID="{CE91AB85-9922-4B8C-84F6-20A15D4C5103}" presName="circ1" presStyleLbl="vennNode1" presStyleIdx="0" presStyleCnt="2"/>
      <dgm:spPr/>
    </dgm:pt>
    <dgm:pt modelId="{0044F49A-4B2E-4B98-A79C-304EF8428752}" type="pres">
      <dgm:prSet presAssocID="{CE91AB85-9922-4B8C-84F6-20A15D4C510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E7FA28B-84BF-4BC1-931F-3993CFF56EF0}" type="pres">
      <dgm:prSet presAssocID="{C7B72735-141C-4413-AA87-1122ABC4FD5E}" presName="circ2" presStyleLbl="vennNode1" presStyleIdx="1" presStyleCnt="2"/>
      <dgm:spPr/>
    </dgm:pt>
    <dgm:pt modelId="{8E1344B7-4482-4D32-A248-08B30FDC6B1F}" type="pres">
      <dgm:prSet presAssocID="{C7B72735-141C-4413-AA87-1122ABC4FD5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71BCA08-8E7A-4A9F-9552-921A863D743C}" srcId="{9BBA0438-9DDD-4A64-A01F-B6BE8C5660DA}" destId="{C7B72735-141C-4413-AA87-1122ABC4FD5E}" srcOrd="1" destOrd="0" parTransId="{F5B41EDD-CDAF-4529-A1E2-028EF0F81ADB}" sibTransId="{7E840CF1-98B1-4CF7-B2E3-31FEAA2B6A26}"/>
    <dgm:cxn modelId="{B27B7D15-84DF-4F46-B52C-4DF9B623957C}" type="presOf" srcId="{9BBA0438-9DDD-4A64-A01F-B6BE8C5660DA}" destId="{53BD9A70-2D10-4744-BE18-450274C28EF3}" srcOrd="0" destOrd="0" presId="urn:microsoft.com/office/officeart/2005/8/layout/venn1"/>
    <dgm:cxn modelId="{0458BE1B-12DF-443F-8875-3CA2B0A09ABB}" type="presOf" srcId="{CE91AB85-9922-4B8C-84F6-20A15D4C5103}" destId="{330EFC51-6524-4747-942F-F3585E645DF6}" srcOrd="0" destOrd="0" presId="urn:microsoft.com/office/officeart/2005/8/layout/venn1"/>
    <dgm:cxn modelId="{838647C4-DDF6-4349-9F71-066A9F90C1CA}" type="presOf" srcId="{C7B72735-141C-4413-AA87-1122ABC4FD5E}" destId="{CE7FA28B-84BF-4BC1-931F-3993CFF56EF0}" srcOrd="0" destOrd="0" presId="urn:microsoft.com/office/officeart/2005/8/layout/venn1"/>
    <dgm:cxn modelId="{B24609D0-B14E-4C9F-A272-45CF19D30BAB}" srcId="{9BBA0438-9DDD-4A64-A01F-B6BE8C5660DA}" destId="{CE91AB85-9922-4B8C-84F6-20A15D4C5103}" srcOrd="0" destOrd="0" parTransId="{3D2469DA-1E69-4CED-AA8C-3DE62A4788EC}" sibTransId="{FE7A3901-07D2-431F-9759-B078464AB340}"/>
    <dgm:cxn modelId="{0BCCA5D3-8069-45A4-A3C6-BE65F4A5FCAF}" type="presOf" srcId="{CE91AB85-9922-4B8C-84F6-20A15D4C5103}" destId="{0044F49A-4B2E-4B98-A79C-304EF8428752}" srcOrd="1" destOrd="0" presId="urn:microsoft.com/office/officeart/2005/8/layout/venn1"/>
    <dgm:cxn modelId="{A03A9CEF-FAFB-4537-9C05-55A29C80DACC}" type="presOf" srcId="{C7B72735-141C-4413-AA87-1122ABC4FD5E}" destId="{8E1344B7-4482-4D32-A248-08B30FDC6B1F}" srcOrd="1" destOrd="0" presId="urn:microsoft.com/office/officeart/2005/8/layout/venn1"/>
    <dgm:cxn modelId="{9DD4D401-319A-4E93-A5D8-8C0203D0095E}" type="presParOf" srcId="{53BD9A70-2D10-4744-BE18-450274C28EF3}" destId="{330EFC51-6524-4747-942F-F3585E645DF6}" srcOrd="0" destOrd="0" presId="urn:microsoft.com/office/officeart/2005/8/layout/venn1"/>
    <dgm:cxn modelId="{E6417C8F-BB02-49A9-B113-6FBA8548F6B6}" type="presParOf" srcId="{53BD9A70-2D10-4744-BE18-450274C28EF3}" destId="{0044F49A-4B2E-4B98-A79C-304EF8428752}" srcOrd="1" destOrd="0" presId="urn:microsoft.com/office/officeart/2005/8/layout/venn1"/>
    <dgm:cxn modelId="{670EAFBC-07E4-4862-AC59-77CCE7F630E4}" type="presParOf" srcId="{53BD9A70-2D10-4744-BE18-450274C28EF3}" destId="{CE7FA28B-84BF-4BC1-931F-3993CFF56EF0}" srcOrd="2" destOrd="0" presId="urn:microsoft.com/office/officeart/2005/8/layout/venn1"/>
    <dgm:cxn modelId="{1C9CC50D-A276-4EAB-B66D-30A71B7332AA}" type="presParOf" srcId="{53BD9A70-2D10-4744-BE18-450274C28EF3}" destId="{8E1344B7-4482-4D32-A248-08B30FDC6B1F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EFC51-6524-4747-942F-F3585E645DF6}">
      <dsp:nvSpPr>
        <dsp:cNvPr id="0" name=""/>
        <dsp:cNvSpPr/>
      </dsp:nvSpPr>
      <dsp:spPr>
        <a:xfrm>
          <a:off x="683684" y="8599"/>
          <a:ext cx="3144497" cy="314449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700" kern="1200" dirty="0"/>
            <a:t>Gemini</a:t>
          </a:r>
          <a:br>
            <a:rPr lang="en-US" altLang="zh-TW" sz="4700" kern="1200" dirty="0"/>
          </a:br>
          <a:r>
            <a:rPr lang="en-US" altLang="zh-TW" sz="2800" kern="1200" dirty="0">
              <a:solidFill>
                <a:srgbClr val="FF0000"/>
              </a:solidFill>
            </a:rPr>
            <a:t>1054</a:t>
          </a:r>
          <a:r>
            <a:rPr lang="zh-TW" altLang="en-US" sz="2400" kern="1200" dirty="0">
              <a:solidFill>
                <a:schemeClr val="tx1"/>
              </a:solidFill>
            </a:rPr>
            <a:t>筆</a:t>
          </a:r>
          <a:endParaRPr lang="zh-TW" altLang="en-US" sz="4700" kern="1200" dirty="0">
            <a:solidFill>
              <a:schemeClr val="tx1"/>
            </a:solidFill>
          </a:endParaRPr>
        </a:p>
      </dsp:txBody>
      <dsp:txXfrm>
        <a:off x="1122781" y="379403"/>
        <a:ext cx="1813043" cy="2402889"/>
      </dsp:txXfrm>
    </dsp:sp>
    <dsp:sp modelId="{CE7FA28B-84BF-4BC1-931F-3993CFF56EF0}">
      <dsp:nvSpPr>
        <dsp:cNvPr id="0" name=""/>
        <dsp:cNvSpPr/>
      </dsp:nvSpPr>
      <dsp:spPr>
        <a:xfrm>
          <a:off x="2949989" y="8599"/>
          <a:ext cx="3144497" cy="314449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6500" kern="1200" dirty="0"/>
            <a:t>GPT</a:t>
          </a:r>
          <a:br>
            <a:rPr lang="en-US" altLang="zh-TW" sz="6500" kern="1200" dirty="0"/>
          </a:br>
          <a:r>
            <a:rPr lang="en-US" altLang="zh-TW" sz="2800" kern="1200" dirty="0">
              <a:solidFill>
                <a:srgbClr val="FF0000"/>
              </a:solidFill>
            </a:rPr>
            <a:t>2400</a:t>
          </a:r>
          <a:r>
            <a:rPr lang="zh-TW" altLang="en-US" sz="2400" kern="1200" dirty="0">
              <a:solidFill>
                <a:schemeClr val="tx1"/>
              </a:solidFill>
            </a:rPr>
            <a:t>筆</a:t>
          </a:r>
          <a:endParaRPr lang="zh-TW" altLang="en-US" sz="6500" kern="1200" dirty="0">
            <a:solidFill>
              <a:srgbClr val="FF0000"/>
            </a:solidFill>
          </a:endParaRPr>
        </a:p>
      </dsp:txBody>
      <dsp:txXfrm>
        <a:off x="3842346" y="379403"/>
        <a:ext cx="1813043" cy="2402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77300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412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8104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173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854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0884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774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9158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21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F7C3A7-D6F6-4D38-A7C3-B72967BB81A6}" type="datetime1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242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901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F7C3A7-D6F6-4D38-A7C3-B72967BB81A6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8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rxiv.org/abs/2402.0696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215945-6C5A-12DC-A26E-C173CC734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solidFill>
                  <a:schemeClr val="tx1"/>
                </a:solidFill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人物關係擷取模型開發之研究</a:t>
            </a:r>
            <a:endParaRPr lang="zh-TW" altLang="en-US" sz="287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A6E493-ABE0-1364-86C9-F421D1F6A5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2024 / 05 / 10</a:t>
            </a: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報告人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洪閔昭</a:t>
            </a:r>
          </a:p>
        </p:txBody>
      </p:sp>
    </p:spTree>
    <p:extLst>
      <p:ext uri="{BB962C8B-B14F-4D97-AF65-F5344CB8AC3E}">
        <p14:creationId xmlns:p14="http://schemas.microsoft.com/office/powerpoint/2010/main" val="386099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42951-394B-4F60-AC7F-F2EC83B8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 comparison </a:t>
            </a:r>
            <a:r>
              <a:rPr lang="zh-TW" altLang="en-US" dirty="0"/>
              <a:t>交叉驗證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F8F5A640-5322-4965-9E3E-F732E0D61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4193211"/>
            <a:ext cx="10058400" cy="1330846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1C57D15-2154-4B8B-AA0B-283DB8695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24" y="2046165"/>
            <a:ext cx="10523133" cy="195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58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42951-394B-4F60-AC7F-F2EC83B8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 comparison </a:t>
            </a:r>
            <a:r>
              <a:rPr lang="zh-TW" altLang="en-US" dirty="0"/>
              <a:t>交叉驗證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338E3A0-F263-4EE6-AB13-7EFC459C0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驗證過程有誤 指的是</a:t>
            </a:r>
            <a:r>
              <a:rPr lang="en-US" altLang="zh-TW" dirty="0"/>
              <a:t>check model</a:t>
            </a:r>
            <a:r>
              <a:rPr lang="zh-TW" altLang="en-US" dirty="0"/>
              <a:t>回覆內容無法分辨正確或錯誤</a:t>
            </a:r>
            <a:r>
              <a:rPr lang="en-US" altLang="zh-TW" dirty="0"/>
              <a:t>(</a:t>
            </a:r>
            <a:r>
              <a:rPr lang="zh-TW" altLang="en-US" dirty="0"/>
              <a:t>視為錯誤處理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849D25E-F3FC-4E39-BCC1-37578394F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772" y="2267700"/>
            <a:ext cx="9299912" cy="357050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E9A6D3-8092-4C34-8AFA-47799857250B}"/>
              </a:ext>
            </a:extLst>
          </p:cNvPr>
          <p:cNvSpPr txBox="1"/>
          <p:nvPr/>
        </p:nvSpPr>
        <p:spPr>
          <a:xfrm>
            <a:off x="8921578" y="5921728"/>
            <a:ext cx="189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單位</a:t>
            </a:r>
            <a:r>
              <a:rPr lang="en-US" altLang="zh-TW" dirty="0"/>
              <a:t>: data</a:t>
            </a:r>
            <a:r>
              <a:rPr lang="zh-TW" altLang="en-US" dirty="0"/>
              <a:t>筆數</a:t>
            </a:r>
          </a:p>
        </p:txBody>
      </p:sp>
    </p:spTree>
    <p:extLst>
      <p:ext uri="{BB962C8B-B14F-4D97-AF65-F5344CB8AC3E}">
        <p14:creationId xmlns:p14="http://schemas.microsoft.com/office/powerpoint/2010/main" val="83853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42951-394B-4F60-AC7F-F2EC83B8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 comparison </a:t>
            </a:r>
            <a:r>
              <a:rPr lang="zh-TW" altLang="en-US" dirty="0"/>
              <a:t>交叉驗證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338E3A0-F263-4EE6-AB13-7EFC459C0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使用聯集的</a:t>
            </a:r>
            <a:r>
              <a:rPr lang="en-US" altLang="zh-TW" dirty="0"/>
              <a:t>4678</a:t>
            </a:r>
            <a:r>
              <a:rPr lang="zh-TW" altLang="en-US" dirty="0"/>
              <a:t>筆資料，計算其中關係三元組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CE64045-569B-4FDF-A9E2-6F9E88BDE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193" y="2247735"/>
            <a:ext cx="9155613" cy="362135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6AC24DC-D45B-46CA-A242-902CF9F2A70F}"/>
              </a:ext>
            </a:extLst>
          </p:cNvPr>
          <p:cNvSpPr txBox="1"/>
          <p:nvPr/>
        </p:nvSpPr>
        <p:spPr>
          <a:xfrm>
            <a:off x="8921578" y="5921728"/>
            <a:ext cx="239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單位</a:t>
            </a:r>
            <a:r>
              <a:rPr lang="en-US" altLang="zh-TW" dirty="0"/>
              <a:t>: </a:t>
            </a:r>
            <a:r>
              <a:rPr lang="zh-TW" altLang="en-US" dirty="0"/>
              <a:t>關係三元組數量</a:t>
            </a:r>
          </a:p>
        </p:txBody>
      </p:sp>
    </p:spTree>
    <p:extLst>
      <p:ext uri="{BB962C8B-B14F-4D97-AF65-F5344CB8AC3E}">
        <p14:creationId xmlns:p14="http://schemas.microsoft.com/office/powerpoint/2010/main" val="201323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42951-394B-4F60-AC7F-F2EC83B8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label </a:t>
            </a:r>
            <a:r>
              <a:rPr lang="zh-TW" altLang="en-US" dirty="0"/>
              <a:t>合併標記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338E3A0-F263-4EE6-AB13-7EFC459C0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將</a:t>
            </a:r>
            <a:r>
              <a:rPr lang="en-US" altLang="zh-TW" dirty="0" err="1"/>
              <a:t>gemini_checked_by_gpt</a:t>
            </a:r>
            <a:r>
              <a:rPr lang="en-US" altLang="zh-TW" dirty="0"/>
              <a:t> </a:t>
            </a:r>
            <a:r>
              <a:rPr lang="zh-TW" altLang="en-US" dirty="0"/>
              <a:t>、</a:t>
            </a:r>
            <a:r>
              <a:rPr lang="en-US" altLang="zh-TW" dirty="0" err="1"/>
              <a:t>gpt_checked_by_gemini</a:t>
            </a:r>
            <a:r>
              <a:rPr lang="zh-TW" altLang="en-US" dirty="0"/>
              <a:t>、兩者交集合併。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去除</a:t>
            </a:r>
            <a:r>
              <a:rPr lang="en-US" altLang="zh-TW" dirty="0"/>
              <a:t>”</a:t>
            </a:r>
            <a:r>
              <a:rPr lang="zh-TW" altLang="en-US" dirty="0"/>
              <a:t>其他</a:t>
            </a:r>
            <a:r>
              <a:rPr lang="en-US" altLang="zh-TW" dirty="0"/>
              <a:t>”</a:t>
            </a:r>
            <a:r>
              <a:rPr lang="zh-TW" altLang="en-US" dirty="0"/>
              <a:t>關係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9F5A040-13DF-403E-9B9C-E6D1ADCDF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921" y="2475274"/>
            <a:ext cx="4751040" cy="314365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3069124-E54B-44F6-9184-F80B7A9F6E97}"/>
              </a:ext>
            </a:extLst>
          </p:cNvPr>
          <p:cNvSpPr txBox="1"/>
          <p:nvPr/>
        </p:nvSpPr>
        <p:spPr>
          <a:xfrm>
            <a:off x="2413887" y="5792802"/>
            <a:ext cx="7425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B0F0"/>
                </a:solidFill>
              </a:rPr>
              <a:t>由於一筆資料可能含多種關係，因此資料筆數加總並不等於總筆數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B9D428-417E-4F62-ADE2-D30669D0924B}"/>
              </a:ext>
            </a:extLst>
          </p:cNvPr>
          <p:cNvSpPr/>
          <p:nvPr/>
        </p:nvSpPr>
        <p:spPr>
          <a:xfrm>
            <a:off x="4882551" y="4891177"/>
            <a:ext cx="1285336" cy="72775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811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5B82C-F2B9-61B8-17E4-DB95FF44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資料評估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F52D0B-EE23-81E6-2F5C-80F2FB8AE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95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42951-394B-4F60-AC7F-F2EC83B8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資料評估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338E3A0-F263-4EE6-AB13-7EFC459C0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實際計算</a:t>
            </a:r>
            <a:r>
              <a:rPr lang="en-US" altLang="zh-TW" dirty="0"/>
              <a:t>TP</a:t>
            </a:r>
            <a:r>
              <a:rPr lang="zh-TW" altLang="en-US" dirty="0"/>
              <a:t>、</a:t>
            </a:r>
            <a:r>
              <a:rPr lang="en-US" altLang="zh-TW" dirty="0"/>
              <a:t>FP</a:t>
            </a:r>
            <a:r>
              <a:rPr lang="zh-TW" altLang="en-US" dirty="0"/>
              <a:t>、</a:t>
            </a:r>
            <a:r>
              <a:rPr lang="en-US" altLang="zh-TW" dirty="0"/>
              <a:t>FN</a:t>
            </a:r>
            <a:r>
              <a:rPr lang="zh-TW" altLang="en-US" dirty="0"/>
              <a:t>是由</a:t>
            </a:r>
            <a:r>
              <a:rPr lang="en-US" altLang="zh-TW" dirty="0"/>
              <a:t>8777</a:t>
            </a:r>
            <a:r>
              <a:rPr lang="zh-TW" altLang="en-US" dirty="0"/>
              <a:t>個正確關係三元組視為答案來計算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Gemini</a:t>
            </a:r>
            <a:r>
              <a:rPr lang="zh-TW" altLang="en-US" dirty="0"/>
              <a:t>、</a:t>
            </a:r>
            <a:r>
              <a:rPr lang="en-US" altLang="zh-TW" dirty="0" err="1"/>
              <a:t>Gpt</a:t>
            </a:r>
            <a:r>
              <a:rPr lang="zh-TW" altLang="en-US" dirty="0"/>
              <a:t>的 </a:t>
            </a:r>
            <a:r>
              <a:rPr lang="en-US" altLang="zh-TW" dirty="0"/>
              <a:t>Precision </a:t>
            </a:r>
            <a:r>
              <a:rPr lang="zh-TW" altLang="en-US" dirty="0"/>
              <a:t>高的原因，是因為在交叉驗證時，模型大多數都認為是正確的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兩者的</a:t>
            </a:r>
            <a:r>
              <a:rPr lang="en-US" altLang="zh-TW" dirty="0"/>
              <a:t>recall</a:t>
            </a:r>
            <a:r>
              <a:rPr lang="zh-TW" altLang="en-US" dirty="0"/>
              <a:t>都不高，代表重疊的標記並不多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3981782-EEC2-444D-8350-53B68DF0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03" y="3303581"/>
            <a:ext cx="5723947" cy="267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78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42951-394B-4F60-AC7F-F2EC83B8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評估其他模型效能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338E3A0-F263-4EE6-AB13-7EFC459C0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28E5CA4-3C82-4EA8-AA99-26B58B7F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96" y="2344643"/>
            <a:ext cx="8270742" cy="200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5B82C-F2B9-61B8-17E4-DB95FF44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模型訓練方式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F52D0B-EE23-81E6-2F5C-80F2FB8AE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358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42951-394B-4F60-AC7F-F2EC83B8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模型訓練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338E3A0-F263-4EE6-AB13-7EFC459C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9855"/>
            <a:ext cx="6390448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Direct-Generation:</a:t>
            </a:r>
            <a:r>
              <a:rPr lang="zh-TW" altLang="en-US" dirty="0"/>
              <a:t>和</a:t>
            </a:r>
            <a:r>
              <a:rPr lang="en-US" altLang="zh-TW" dirty="0"/>
              <a:t>Gemini</a:t>
            </a:r>
            <a:r>
              <a:rPr lang="zh-TW" altLang="en-US" dirty="0"/>
              <a:t>及</a:t>
            </a:r>
            <a:r>
              <a:rPr lang="en-US" altLang="zh-TW" dirty="0"/>
              <a:t>GPT</a:t>
            </a:r>
            <a:r>
              <a:rPr lang="zh-TW" altLang="en-US" dirty="0"/>
              <a:t>一樣，直接生成關係三元組。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Decompose: </a:t>
            </a:r>
            <a:r>
              <a:rPr lang="zh-TW" altLang="en-US" dirty="0"/>
              <a:t>分成兩個任務，分別訓練兩個模型，</a:t>
            </a:r>
            <a:r>
              <a:rPr lang="en-US" altLang="zh-TW" dirty="0"/>
              <a:t>NER</a:t>
            </a:r>
            <a:r>
              <a:rPr lang="zh-TW" altLang="en-US" dirty="0"/>
              <a:t>及</a:t>
            </a:r>
            <a:r>
              <a:rPr lang="en-US" altLang="zh-TW" dirty="0"/>
              <a:t>RE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Multiple-Rounds:</a:t>
            </a:r>
            <a:r>
              <a:rPr lang="zh-TW" altLang="en-US" dirty="0"/>
              <a:t> 同一個模型使用多輪對話方式</a:t>
            </a:r>
            <a:r>
              <a:rPr lang="en-US" altLang="zh-TW" dirty="0"/>
              <a:t>tuning</a:t>
            </a:r>
            <a:br>
              <a:rPr lang="en-US" altLang="zh-TW" dirty="0"/>
            </a:br>
            <a:r>
              <a:rPr lang="en-US" altLang="zh-TW" sz="1600" i="1" dirty="0">
                <a:hlinkClick r:id="rId2"/>
              </a:rPr>
              <a:t>Instruct Once, Chat Consistently in Multiple Rounds: An Efficient Tuning</a:t>
            </a:r>
            <a:endParaRPr lang="en-US" altLang="zh-TW" i="1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0243F771-1B9A-41F0-AB15-0FC883FF8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088" y="1819855"/>
            <a:ext cx="3722449" cy="440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67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5B82C-F2B9-61B8-17E4-DB95FF44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評估資料處理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F52D0B-EE23-81E6-2F5C-80F2FB8AE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37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42951-394B-4F60-AC7F-F2EC83B8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評估資料處理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C7074D-1C25-4EBA-9F87-8769A70E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資料集</a:t>
            </a:r>
            <a: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train data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259,864 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筆，由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Gemini 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標記完成。</a:t>
            </a:r>
            <a:endParaRPr lang="en-US" altLang="zh-TW" sz="20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test data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26,293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筆，已經由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Gemini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GPT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分別標記完成。</a:t>
            </a:r>
            <a:endParaRPr lang="en-US" altLang="zh-TW" sz="20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後處理步驟</a:t>
            </a:r>
            <a:endParaRPr lang="en-US" altLang="zh-TW" sz="22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65836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Extractor 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抽取標記</a:t>
            </a:r>
            <a:endParaRPr lang="en-US" altLang="zh-TW" sz="20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65836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Relation classifier 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關係分類</a:t>
            </a:r>
            <a:endParaRPr lang="en-US" altLang="zh-TW" sz="20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65836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Cross comparison 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交叉驗證</a:t>
            </a:r>
            <a:endParaRPr lang="en-US" altLang="zh-TW" sz="20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65836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merge label 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合併標記</a:t>
            </a:r>
          </a:p>
        </p:txBody>
      </p:sp>
    </p:spTree>
    <p:extLst>
      <p:ext uri="{BB962C8B-B14F-4D97-AF65-F5344CB8AC3E}">
        <p14:creationId xmlns:p14="http://schemas.microsoft.com/office/powerpoint/2010/main" val="331162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42951-394B-4F60-AC7F-F2EC83B8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Extractor </a:t>
            </a:r>
            <a:r>
              <a:rPr lang="zh-TW" altLang="en-US" dirty="0"/>
              <a:t>抽取標記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4C49C0-172D-4FDD-9AD9-8D05CB734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844" y="1990877"/>
            <a:ext cx="7342070" cy="408028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56C96E9-E084-4867-BF88-1448F405FA15}"/>
              </a:ext>
            </a:extLst>
          </p:cNvPr>
          <p:cNvSpPr txBox="1"/>
          <p:nvPr/>
        </p:nvSpPr>
        <p:spPr>
          <a:xfrm>
            <a:off x="7908324" y="5955346"/>
            <a:ext cx="189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單位</a:t>
            </a:r>
            <a:r>
              <a:rPr lang="en-US" altLang="zh-TW" dirty="0"/>
              <a:t>: data</a:t>
            </a:r>
            <a:r>
              <a:rPr lang="zh-TW" altLang="en-US" dirty="0"/>
              <a:t>筆數</a:t>
            </a:r>
          </a:p>
        </p:txBody>
      </p:sp>
    </p:spTree>
    <p:extLst>
      <p:ext uri="{BB962C8B-B14F-4D97-AF65-F5344CB8AC3E}">
        <p14:creationId xmlns:p14="http://schemas.microsoft.com/office/powerpoint/2010/main" val="257305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42951-394B-4F60-AC7F-F2EC83B8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Extractor </a:t>
            </a:r>
            <a:r>
              <a:rPr lang="zh-TW" altLang="en-US" dirty="0"/>
              <a:t>抽取標記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C7074D-1C25-4EBA-9F87-8769A70E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200" b="1" dirty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“</a:t>
            </a:r>
            <a:r>
              <a:rPr lang="zh-TW" altLang="en-US" sz="2200" b="1" dirty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關係格式錯誤</a:t>
            </a:r>
            <a:r>
              <a:rPr lang="en-US" altLang="zh-TW" sz="2200" b="1" dirty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" </a:t>
            </a: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指的是模型標記資料非三元組</a:t>
            </a:r>
            <a:endParaRPr lang="en-US" altLang="zh-TW" sz="22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201168" lvl="1" indent="0">
              <a:lnSpc>
                <a:spcPct val="150000"/>
              </a:lnSpc>
              <a:buNone/>
            </a:pP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例如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:(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長瀞早瀨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八王子直人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學妹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學長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200" b="1" dirty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“</a:t>
            </a:r>
            <a:r>
              <a:rPr lang="zh-TW" altLang="en-US" sz="2200" b="1" dirty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無法識別</a:t>
            </a:r>
            <a:r>
              <a:rPr lang="en-US" altLang="zh-TW" sz="2200" b="1" dirty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” </a:t>
            </a: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指的是根據模型標記無法判斷有無關係</a:t>
            </a:r>
            <a:endParaRPr lang="en-US" altLang="zh-TW" sz="22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201168" lvl="1" indent="0">
              <a:lnSpc>
                <a:spcPct val="150000"/>
              </a:lnSpc>
              <a:buNone/>
            </a:pP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例如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:"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</a:rPr>
              <a:t>后句自由发挥，没有固定的下一句。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</a:rPr>
              <a:t>"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200" b="1" dirty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"API</a:t>
            </a:r>
            <a:r>
              <a:rPr lang="zh-TW" altLang="en-US" sz="2200" b="1" dirty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無法回答</a:t>
            </a:r>
            <a:r>
              <a:rPr lang="en-US" altLang="zh-TW" sz="2200" b="1" dirty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" </a:t>
            </a: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指的是</a:t>
            </a:r>
            <a: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</a:rPr>
              <a:t>API Error</a:t>
            </a: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，通常都是因安全言論無法回答</a:t>
            </a:r>
            <a:endParaRPr lang="en-US" altLang="zh-TW" sz="220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684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42951-394B-4F60-AC7F-F2EC83B8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Relation classifier </a:t>
            </a:r>
            <a:r>
              <a:rPr lang="zh-TW" altLang="en-US" dirty="0"/>
              <a:t>關係分類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2D1182-4ED7-44E8-897D-EF3A3791F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28" y="3177844"/>
            <a:ext cx="8621486" cy="287751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22B2533C-FB1B-499E-AB32-B56C43A54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 關係分類時，讓模型自己分類</a:t>
            </a:r>
            <a: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</a:rPr>
              <a:t>(Gemini</a:t>
            </a: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標記的問</a:t>
            </a:r>
            <a: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</a:rPr>
              <a:t>Gemini</a:t>
            </a: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，</a:t>
            </a:r>
            <a: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</a:rPr>
              <a:t> GPT</a:t>
            </a: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標記的問</a:t>
            </a:r>
            <a: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</a:rPr>
              <a:t>GPT)</a:t>
            </a: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。</a:t>
            </a:r>
            <a:endParaRPr lang="en-US" altLang="zh-TW" sz="22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 使用</a:t>
            </a:r>
            <a: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</a:rPr>
              <a:t>Prompt</a:t>
            </a: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如下</a:t>
            </a:r>
            <a: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sz="220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552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42951-394B-4F60-AC7F-F2EC83B8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Relation classifier </a:t>
            </a:r>
            <a:r>
              <a:rPr lang="zh-TW" altLang="en-US" dirty="0"/>
              <a:t>關係分類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E41DD8A-8BA6-46E4-B2CF-8D2A639DA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948" y="1843523"/>
            <a:ext cx="8903063" cy="447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6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42951-394B-4F60-AC7F-F2EC83B8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 comparison </a:t>
            </a:r>
            <a:r>
              <a:rPr lang="zh-TW" altLang="en-US" dirty="0"/>
              <a:t>交叉驗證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63F9CE4-FBE7-4975-89A9-D5D3B0899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 取出模型</a:t>
            </a:r>
            <a:r>
              <a:rPr lang="en-US" altLang="zh-TW" sz="2200" dirty="0" err="1">
                <a:latin typeface="Calibri" panose="020F0502020204030204" pitchFamily="34" charset="0"/>
                <a:ea typeface="標楷體" panose="03000509000000000000" pitchFamily="65" charset="-120"/>
              </a:rPr>
              <a:t>xor</a:t>
            </a: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部分，詢問對方是否標記正確。</a:t>
            </a:r>
            <a:endParaRPr lang="en-US" altLang="zh-TW" sz="220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graphicFrame>
        <p:nvGraphicFramePr>
          <p:cNvPr id="3" name="資料庫圖表 2">
            <a:extLst>
              <a:ext uri="{FF2B5EF4-FFF2-40B4-BE49-F238E27FC236}">
                <a16:creationId xmlns:a16="http://schemas.microsoft.com/office/drawing/2014/main" id="{DCBC3B07-57DB-480D-BC7D-53A61CCB88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655757"/>
              </p:ext>
            </p:extLst>
          </p:nvPr>
        </p:nvGraphicFramePr>
        <p:xfrm>
          <a:off x="2409371" y="2815771"/>
          <a:ext cx="6778171" cy="3161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38F8B02-C364-49CE-BC9C-5B4E6062CD90}"/>
              </a:ext>
            </a:extLst>
          </p:cNvPr>
          <p:cNvSpPr/>
          <p:nvPr/>
        </p:nvSpPr>
        <p:spPr>
          <a:xfrm>
            <a:off x="5380143" y="4245377"/>
            <a:ext cx="822250" cy="425966"/>
          </a:xfrm>
          <a:prstGeom prst="rect">
            <a:avLst/>
          </a:prstGeom>
          <a:solidFill>
            <a:srgbClr val="C576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1233</a:t>
            </a:r>
            <a:r>
              <a:rPr lang="zh-TW" altLang="en-US" sz="1600" dirty="0">
                <a:solidFill>
                  <a:schemeClr val="tx1"/>
                </a:solidFill>
              </a:rPr>
              <a:t>筆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78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42951-394B-4F60-AC7F-F2EC83B8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 comparison </a:t>
            </a:r>
            <a:r>
              <a:rPr lang="zh-TW" altLang="en-US" dirty="0"/>
              <a:t>交叉驗證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22B2533C-FB1B-499E-AB32-B56C43A54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875520" cy="27866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使用</a:t>
            </a:r>
            <a: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</a:rPr>
              <a:t>Prompt</a:t>
            </a:r>
            <a:r>
              <a:rPr lang="zh-TW" altLang="en-US" sz="2200" dirty="0">
                <a:latin typeface="Calibri" panose="020F0502020204030204" pitchFamily="34" charset="0"/>
                <a:ea typeface="標楷體" panose="03000509000000000000" pitchFamily="65" charset="-120"/>
              </a:rPr>
              <a:t>如下</a:t>
            </a:r>
            <a:r>
              <a:rPr lang="en-US" altLang="zh-TW" sz="2200" dirty="0"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sz="220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4285F25-3310-4F4C-8072-CDF3CEB8B028}"/>
              </a:ext>
            </a:extLst>
          </p:cNvPr>
          <p:cNvGrpSpPr/>
          <p:nvPr/>
        </p:nvGrpSpPr>
        <p:grpSpPr>
          <a:xfrm>
            <a:off x="832665" y="2568605"/>
            <a:ext cx="10888980" cy="2678321"/>
            <a:chOff x="1036320" y="2649329"/>
            <a:chExt cx="11924209" cy="2999884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51BEA288-4FED-445F-A538-817609546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6320" y="2649329"/>
              <a:ext cx="6487430" cy="2981741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486645D7-A7FC-4406-8BE9-DFC39B3D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9942" y="2667472"/>
              <a:ext cx="5820587" cy="2981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917993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10921</TotalTime>
  <Words>473</Words>
  <Application>Microsoft Office PowerPoint</Application>
  <PresentationFormat>寬螢幕</PresentationFormat>
  <Paragraphs>56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標楷體</vt:lpstr>
      <vt:lpstr>Arial</vt:lpstr>
      <vt:lpstr>Calibri</vt:lpstr>
      <vt:lpstr>Calibri Light</vt:lpstr>
      <vt:lpstr>Wingdings</vt:lpstr>
      <vt:lpstr>回顧</vt:lpstr>
      <vt:lpstr>人物關係擷取模型開發之研究</vt:lpstr>
      <vt:lpstr>評估資料處理</vt:lpstr>
      <vt:lpstr>評估資料處理</vt:lpstr>
      <vt:lpstr>Extractor 抽取標記</vt:lpstr>
      <vt:lpstr>Extractor 抽取標記</vt:lpstr>
      <vt:lpstr>Relation classifier 關係分類</vt:lpstr>
      <vt:lpstr>Relation classifier 關係分類</vt:lpstr>
      <vt:lpstr>Cross comparison 交叉驗證</vt:lpstr>
      <vt:lpstr>Cross comparison 交叉驗證</vt:lpstr>
      <vt:lpstr>Cross comparison 交叉驗證</vt:lpstr>
      <vt:lpstr>Cross comparison 交叉驗證</vt:lpstr>
      <vt:lpstr>Cross comparison 交叉驗證</vt:lpstr>
      <vt:lpstr>merge label 合併標記</vt:lpstr>
      <vt:lpstr>資料評估</vt:lpstr>
      <vt:lpstr>資料評估</vt:lpstr>
      <vt:lpstr>評估其他模型效能</vt:lpstr>
      <vt:lpstr>模型訓練方式</vt:lpstr>
      <vt:lpstr>模型訓練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人物關係擷取模型開發之研究</dc:title>
  <dc:creator>閔昭 洪</dc:creator>
  <cp:lastModifiedBy>閔昭</cp:lastModifiedBy>
  <cp:revision>123</cp:revision>
  <dcterms:created xsi:type="dcterms:W3CDTF">2023-12-07T14:42:18Z</dcterms:created>
  <dcterms:modified xsi:type="dcterms:W3CDTF">2024-05-10T05:14:43Z</dcterms:modified>
</cp:coreProperties>
</file>