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0" r:id="rId3"/>
    <p:sldId id="309" r:id="rId4"/>
    <p:sldId id="345" r:id="rId5"/>
    <p:sldId id="346" r:id="rId6"/>
    <p:sldId id="356" r:id="rId7"/>
    <p:sldId id="348" r:id="rId8"/>
    <p:sldId id="358" r:id="rId9"/>
    <p:sldId id="359" r:id="rId10"/>
    <p:sldId id="354" r:id="rId11"/>
    <p:sldId id="357" r:id="rId12"/>
    <p:sldId id="361" r:id="rId13"/>
    <p:sldId id="349" r:id="rId14"/>
    <p:sldId id="362" r:id="rId15"/>
    <p:sldId id="364" r:id="rId16"/>
    <p:sldId id="365" r:id="rId17"/>
    <p:sldId id="366" r:id="rId18"/>
    <p:sldId id="367" r:id="rId19"/>
    <p:sldId id="368" r:id="rId20"/>
    <p:sldId id="369" r:id="rId21"/>
    <p:sldId id="291" r:id="rId22"/>
    <p:sldId id="34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E3E"/>
    <a:srgbClr val="00FF00"/>
    <a:srgbClr val="7F7F7F"/>
    <a:srgbClr val="0070C0"/>
    <a:srgbClr val="B2C1DB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8" autoAdjust="0"/>
  </p:normalViewPr>
  <p:slideViewPr>
    <p:cSldViewPr>
      <p:cViewPr varScale="1">
        <p:scale>
          <a:sx n="65" d="100"/>
          <a:sy n="65" d="100"/>
        </p:scale>
        <p:origin x="7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50150-44A0-4CB3-B812-061DA47F615B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45D4-FCC1-4501-AF70-512D184DD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大家好，今天讲一下，从入职到现在，在微博的个人总结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62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为啥会出现堆积、为啥为出现延迟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2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为啥会出现堆积、为啥为出现延迟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02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03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21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日志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http://wiki.intra.sina.com.cn/pages/viewpage.action?pageId=115999882&amp;qq-pf-to=pcqq.c2c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6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日志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http://wiki.intra.sina.com.cn/pages/viewpage.action?pageId=115999882&amp;qq-pf-to=pcqq.c2c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76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日志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http://wiki.intra.sina.com.cn/pages/viewpage.action?pageId=115999882&amp;qq-pf-to=pcqq.c2c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60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3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63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9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23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1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7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2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2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2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年会的截图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2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为啥会出现堆积、为啥为出现延迟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8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zh-HK" altLang="zh-HK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45D4-FCC1-4501-AF70-512D184DDF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6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165C-40BD-4874-8901-766BAD358A96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B5A7-4BC8-417B-8FAC-DD01AB8218DD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ED24-F1FB-481F-8D7D-20FE4A6F8905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49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C30C-B37E-412B-927C-8E0CF25ED7CC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2" name="AutoShape 2" descr="“微博logo”的图片搜索结果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“微博logo”的图片搜索结果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“微博logo”的图片搜索结果"/>
          <p:cNvSpPr>
            <a:spLocks noChangeAspect="1" noChangeArrowheads="1"/>
          </p:cNvSpPr>
          <p:nvPr userDrawn="1"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“微博logo”的图片搜索结果"/>
          <p:cNvSpPr>
            <a:spLocks noChangeAspect="1" noChangeArrowheads="1"/>
          </p:cNvSpPr>
          <p:nvPr userDrawn="1"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“微博logo”的图片搜索结果"/>
          <p:cNvSpPr>
            <a:spLocks noChangeAspect="1" noChangeArrowheads="1"/>
          </p:cNvSpPr>
          <p:nvPr userDrawn="1"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EC2E-FA57-4C97-9934-D5A3C8CBACF8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FC77-E5C5-490C-B458-A399E855B124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5DD8-1C10-4AAA-B061-360B71AB8FE5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AFA-7FBF-4884-943E-468BDBA48931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980-DA3A-4593-99F8-B277BCA9A7C6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E23C-3135-42B9-9AFF-569048459D03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F59-2ED1-4D90-AE62-11F55659BE5F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97FA-C20F-4532-A4EF-69570FE6E441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C30C-B37E-412B-927C-8E0CF25ED7CC}" type="datetime1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916832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5736" y="263691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OpenResty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简介和入门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195736" y="3429000"/>
            <a:ext cx="69482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114533" y="2428441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2204864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30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3"/>
    </mc:Choice>
    <mc:Fallback xmlns="">
      <p:transition spd="slow" advTm="2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主要工作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48"/>
          <p:cNvSpPr txBox="1"/>
          <p:nvPr/>
        </p:nvSpPr>
        <p:spPr>
          <a:xfrm>
            <a:off x="579513" y="908720"/>
            <a:ext cx="320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日志分析监控架构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108"/>
          <p:cNvGrpSpPr>
            <a:grpSpLocks/>
          </p:cNvGrpSpPr>
          <p:nvPr/>
        </p:nvGrpSpPr>
        <p:grpSpPr bwMode="auto">
          <a:xfrm>
            <a:off x="323528" y="1002352"/>
            <a:ext cx="194469" cy="194400"/>
            <a:chOff x="2944759" y="497532"/>
            <a:chExt cx="657188" cy="663945"/>
          </a:xfrm>
        </p:grpSpPr>
        <p:sp>
          <p:nvSpPr>
            <p:cNvPr id="25" name="矩形 24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分析监控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79026" y="1801381"/>
            <a:ext cx="3184862" cy="342782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79912" y="1801380"/>
            <a:ext cx="828000" cy="34278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5871" y="2183970"/>
            <a:ext cx="999064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IDX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45870" y="4335612"/>
            <a:ext cx="1753731" cy="5492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lua-resty-kafka</a:t>
            </a:r>
            <a:endParaRPr lang="en-US" altLang="zh-CN" dirty="0" smtClean="0"/>
          </a:p>
        </p:txBody>
      </p:sp>
      <p:sp>
        <p:nvSpPr>
          <p:cNvPr id="7" name="下箭头 6"/>
          <p:cNvSpPr/>
          <p:nvPr/>
        </p:nvSpPr>
        <p:spPr>
          <a:xfrm>
            <a:off x="656585" y="2772264"/>
            <a:ext cx="144016" cy="15079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1444935" y="3595445"/>
            <a:ext cx="180373" cy="6903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899592" y="2979757"/>
            <a:ext cx="1106918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loacl</a:t>
            </a:r>
            <a:r>
              <a:rPr lang="en-US" altLang="zh-CN" dirty="0" smtClean="0"/>
              <a:t>-file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244348" y="3747252"/>
            <a:ext cx="1206447" cy="4414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失败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018450" y="3173037"/>
            <a:ext cx="260809" cy="1612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2288998" y="2964686"/>
            <a:ext cx="1145224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p</a:t>
            </a:r>
            <a:r>
              <a:rPr lang="en-US" altLang="zh-CN" dirty="0" err="1" smtClean="0"/>
              <a:t>y-kafka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434222" y="3195578"/>
            <a:ext cx="344587" cy="1612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201197" y="4525241"/>
            <a:ext cx="1566557" cy="1675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>
            <a:off x="4634238" y="2828690"/>
            <a:ext cx="383979" cy="1510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034338" y="2583362"/>
            <a:ext cx="1183641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java-</a:t>
            </a:r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56" name="右箭头 55"/>
          <p:cNvSpPr/>
          <p:nvPr/>
        </p:nvSpPr>
        <p:spPr>
          <a:xfrm>
            <a:off x="6228184" y="2830776"/>
            <a:ext cx="383979" cy="1489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6587291" y="2596973"/>
            <a:ext cx="1183641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分析机</a:t>
            </a:r>
            <a:endParaRPr lang="zh-CN" altLang="en-US" dirty="0"/>
          </a:p>
        </p:txBody>
      </p:sp>
      <p:sp>
        <p:nvSpPr>
          <p:cNvPr id="60" name="右箭头 59"/>
          <p:cNvSpPr/>
          <p:nvPr/>
        </p:nvSpPr>
        <p:spPr>
          <a:xfrm>
            <a:off x="4620070" y="4131226"/>
            <a:ext cx="383979" cy="1489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5004049" y="3949177"/>
            <a:ext cx="1183641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logstash</a:t>
            </a:r>
            <a:endParaRPr lang="zh-CN" altLang="en-US" dirty="0"/>
          </a:p>
        </p:txBody>
      </p:sp>
      <p:sp>
        <p:nvSpPr>
          <p:cNvPr id="62" name="右箭头 61"/>
          <p:cNvSpPr/>
          <p:nvPr/>
        </p:nvSpPr>
        <p:spPr>
          <a:xfrm>
            <a:off x="6203312" y="4131226"/>
            <a:ext cx="383979" cy="1489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602656" y="3940633"/>
            <a:ext cx="1183641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elastic</a:t>
            </a:r>
          </a:p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7928517" y="3278997"/>
            <a:ext cx="1183641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grafana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9" idx="3"/>
            <a:endCxn id="64" idx="0"/>
          </p:cNvCxnSpPr>
          <p:nvPr/>
        </p:nvCxnSpPr>
        <p:spPr>
          <a:xfrm>
            <a:off x="7770932" y="2885005"/>
            <a:ext cx="749406" cy="39399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3" idx="3"/>
            <a:endCxn id="64" idx="2"/>
          </p:cNvCxnSpPr>
          <p:nvPr/>
        </p:nvCxnSpPr>
        <p:spPr>
          <a:xfrm flipV="1">
            <a:off x="7786297" y="3855061"/>
            <a:ext cx="734041" cy="373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主要工作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粉丝头条流量系统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19000" y="2376570"/>
            <a:ext cx="936104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bp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1893299" y="2564904"/>
            <a:ext cx="1180938" cy="1138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916093" y="2155834"/>
            <a:ext cx="1071731" cy="4414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用户属性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兴趣标签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088642" y="2348880"/>
            <a:ext cx="1195326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openresty</a:t>
            </a:r>
            <a:endParaRPr lang="zh-CN" altLang="en-US" dirty="0"/>
          </a:p>
        </p:txBody>
      </p:sp>
      <p:sp>
        <p:nvSpPr>
          <p:cNvPr id="6" name="左箭头 5"/>
          <p:cNvSpPr/>
          <p:nvPr/>
        </p:nvSpPr>
        <p:spPr>
          <a:xfrm>
            <a:off x="1871131" y="2710030"/>
            <a:ext cx="1160071" cy="10219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6012160" y="1340768"/>
            <a:ext cx="1080120" cy="1224136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  算法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sz="1600" dirty="0" err="1" smtClean="0"/>
              <a:t>lushan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9" idx="3"/>
            <a:endCxn id="7" idx="2"/>
          </p:cNvCxnSpPr>
          <p:nvPr/>
        </p:nvCxnSpPr>
        <p:spPr>
          <a:xfrm flipV="1">
            <a:off x="4283968" y="1952836"/>
            <a:ext cx="1728192" cy="68407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077768" y="1963156"/>
            <a:ext cx="1071731" cy="4414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get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cpm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5940152" y="3091510"/>
            <a:ext cx="1440160" cy="141761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缓存</a:t>
            </a:r>
            <a:endParaRPr lang="en-US" altLang="zh-CN" dirty="0" smtClean="0"/>
          </a:p>
          <a:p>
            <a:pPr algn="ctr"/>
            <a:r>
              <a:rPr lang="en-US" altLang="zh-CN" sz="1400" dirty="0" err="1" smtClean="0"/>
              <a:t>lab_common_so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49" idx="3"/>
            <a:endCxn id="10" idx="2"/>
          </p:cNvCxnSpPr>
          <p:nvPr/>
        </p:nvCxnSpPr>
        <p:spPr>
          <a:xfrm>
            <a:off x="4283968" y="2636912"/>
            <a:ext cx="1656184" cy="1163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077768" y="2991903"/>
            <a:ext cx="1071731" cy="4414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get 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余量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323528" y="3645024"/>
            <a:ext cx="1168460" cy="5760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订单上下线消息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924036" y="3637956"/>
            <a:ext cx="1224136" cy="5760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1237689" y="4926468"/>
            <a:ext cx="1919473" cy="5760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上下线订单信息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3599892" y="3645024"/>
            <a:ext cx="1224136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py-kafka</a:t>
            </a:r>
            <a:endParaRPr lang="zh-CN" altLang="en-US" dirty="0"/>
          </a:p>
        </p:txBody>
      </p:sp>
      <p:sp>
        <p:nvSpPr>
          <p:cNvPr id="54" name="圆柱形 53"/>
          <p:cNvSpPr/>
          <p:nvPr/>
        </p:nvSpPr>
        <p:spPr>
          <a:xfrm>
            <a:off x="3635896" y="4717512"/>
            <a:ext cx="936104" cy="1008112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56" idx="3"/>
            <a:endCxn id="59" idx="1"/>
          </p:cNvCxnSpPr>
          <p:nvPr/>
        </p:nvCxnSpPr>
        <p:spPr>
          <a:xfrm flipV="1">
            <a:off x="1491988" y="3925988"/>
            <a:ext cx="432048" cy="706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148172" y="3925988"/>
            <a:ext cx="432048" cy="706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3"/>
          </p:cNvCxnSpPr>
          <p:nvPr/>
        </p:nvCxnSpPr>
        <p:spPr>
          <a:xfrm flipV="1">
            <a:off x="4824028" y="3925988"/>
            <a:ext cx="1116124" cy="7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779858" y="3925988"/>
            <a:ext cx="1204464" cy="4151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实时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update </a:t>
            </a:r>
          </a:p>
        </p:txBody>
      </p:sp>
      <p:cxnSp>
        <p:nvCxnSpPr>
          <p:cNvPr id="70" name="直接箭头连接符 69"/>
          <p:cNvCxnSpPr>
            <a:stCxn id="60" idx="3"/>
          </p:cNvCxnSpPr>
          <p:nvPr/>
        </p:nvCxnSpPr>
        <p:spPr>
          <a:xfrm>
            <a:off x="3157162" y="5214500"/>
            <a:ext cx="47873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54" idx="4"/>
            <a:endCxn id="10" idx="3"/>
          </p:cNvCxnSpPr>
          <p:nvPr/>
        </p:nvCxnSpPr>
        <p:spPr>
          <a:xfrm flipV="1">
            <a:off x="4572000" y="4509120"/>
            <a:ext cx="2088232" cy="71244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779858" y="4865344"/>
            <a:ext cx="1736358" cy="4151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Rebuild 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已购买量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1387052" y="5926948"/>
            <a:ext cx="1156141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IDX</a:t>
            </a:r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533741" y="5790564"/>
            <a:ext cx="1071731" cy="46096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用户属性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兴趣标签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6" idx="3"/>
            <a:endCxn id="84" idx="2"/>
          </p:cNvCxnSpPr>
          <p:nvPr/>
        </p:nvCxnSpPr>
        <p:spPr>
          <a:xfrm>
            <a:off x="2543193" y="6214980"/>
            <a:ext cx="1143112" cy="17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柱形 83"/>
          <p:cNvSpPr/>
          <p:nvPr/>
        </p:nvSpPr>
        <p:spPr>
          <a:xfrm>
            <a:off x="3686305" y="5748738"/>
            <a:ext cx="927328" cy="967369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ES</a:t>
            </a:r>
            <a:endParaRPr lang="zh-CN" altLang="en-US" dirty="0"/>
          </a:p>
        </p:txBody>
      </p:sp>
      <p:cxnSp>
        <p:nvCxnSpPr>
          <p:cNvPr id="88" name="肘形连接符 87"/>
          <p:cNvCxnSpPr>
            <a:stCxn id="84" idx="4"/>
            <a:endCxn id="10" idx="3"/>
          </p:cNvCxnSpPr>
          <p:nvPr/>
        </p:nvCxnSpPr>
        <p:spPr>
          <a:xfrm flipV="1">
            <a:off x="4613633" y="4509120"/>
            <a:ext cx="2046599" cy="17233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779858" y="5870097"/>
            <a:ext cx="1664350" cy="4151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rebuild 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总量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9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68" name="矩形 67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10/14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2035283" y="2923058"/>
            <a:ext cx="3112781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简介与入门</a:t>
            </a:r>
            <a:endParaRPr lang="zh-CN" altLang="en-US" sz="28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1" name="组合 70"/>
          <p:cNvGrpSpPr>
            <a:grpSpLocks noChangeAspect="1"/>
          </p:cNvGrpSpPr>
          <p:nvPr/>
        </p:nvGrpSpPr>
        <p:grpSpPr>
          <a:xfrm>
            <a:off x="1367744" y="2862676"/>
            <a:ext cx="900000" cy="900000"/>
            <a:chOff x="6564085" y="1959430"/>
            <a:chExt cx="2148114" cy="2148114"/>
          </a:xfrm>
        </p:grpSpPr>
        <p:sp>
          <p:nvSpPr>
            <p:cNvPr id="78" name="椭圆 77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80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1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2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3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1333373" y="1484784"/>
            <a:ext cx="900000" cy="900000"/>
            <a:chOff x="2541226" y="1892754"/>
            <a:chExt cx="1944000" cy="1944000"/>
          </a:xfrm>
        </p:grpSpPr>
        <p:sp>
          <p:nvSpPr>
            <p:cNvPr id="123" name="椭圆 122"/>
            <p:cNvSpPr/>
            <p:nvPr/>
          </p:nvSpPr>
          <p:spPr>
            <a:xfrm>
              <a:off x="2541226" y="1892754"/>
              <a:ext cx="1944000" cy="1944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2967543" y="2259791"/>
              <a:ext cx="1091366" cy="1209927"/>
              <a:chOff x="4294188" y="3111500"/>
              <a:chExt cx="569913" cy="631826"/>
            </a:xfrm>
            <a:solidFill>
              <a:schemeClr val="bg1"/>
            </a:solidFill>
          </p:grpSpPr>
          <p:sp>
            <p:nvSpPr>
              <p:cNvPr id="125" name="Freeform 31"/>
              <p:cNvSpPr>
                <a:spLocks/>
              </p:cNvSpPr>
              <p:nvPr/>
            </p:nvSpPr>
            <p:spPr bwMode="auto">
              <a:xfrm>
                <a:off x="4375151" y="3575050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3"/>
                      <a:pt x="78" y="6"/>
                    </a:cubicBezTo>
                    <a:cubicBezTo>
                      <a:pt x="78" y="10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2"/>
              <p:cNvSpPr>
                <a:spLocks/>
              </p:cNvSpPr>
              <p:nvPr/>
            </p:nvSpPr>
            <p:spPr bwMode="auto">
              <a:xfrm>
                <a:off x="4375151" y="3457575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2"/>
                      <a:pt x="78" y="6"/>
                    </a:cubicBezTo>
                    <a:cubicBezTo>
                      <a:pt x="78" y="9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auto">
              <a:xfrm>
                <a:off x="4294188" y="3125788"/>
                <a:ext cx="485775" cy="617538"/>
              </a:xfrm>
              <a:custGeom>
                <a:avLst/>
                <a:gdLst>
                  <a:gd name="T0" fmla="*/ 127 w 127"/>
                  <a:gd name="T1" fmla="*/ 162 h 162"/>
                  <a:gd name="T2" fmla="*/ 0 w 127"/>
                  <a:gd name="T3" fmla="*/ 162 h 162"/>
                  <a:gd name="T4" fmla="*/ 0 w 127"/>
                  <a:gd name="T5" fmla="*/ 0 h 162"/>
                  <a:gd name="T6" fmla="*/ 97 w 127"/>
                  <a:gd name="T7" fmla="*/ 0 h 162"/>
                  <a:gd name="T8" fmla="*/ 103 w 127"/>
                  <a:gd name="T9" fmla="*/ 6 h 162"/>
                  <a:gd name="T10" fmla="*/ 97 w 127"/>
                  <a:gd name="T11" fmla="*/ 12 h 162"/>
                  <a:gd name="T12" fmla="*/ 12 w 127"/>
                  <a:gd name="T13" fmla="*/ 12 h 162"/>
                  <a:gd name="T14" fmla="*/ 12 w 127"/>
                  <a:gd name="T15" fmla="*/ 150 h 162"/>
                  <a:gd name="T16" fmla="*/ 115 w 127"/>
                  <a:gd name="T17" fmla="*/ 150 h 162"/>
                  <a:gd name="T18" fmla="*/ 115 w 127"/>
                  <a:gd name="T19" fmla="*/ 73 h 162"/>
                  <a:gd name="T20" fmla="*/ 121 w 127"/>
                  <a:gd name="T21" fmla="*/ 67 h 162"/>
                  <a:gd name="T22" fmla="*/ 127 w 127"/>
                  <a:gd name="T23" fmla="*/ 73 h 162"/>
                  <a:gd name="T24" fmla="*/ 127 w 127"/>
                  <a:gd name="T2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62">
                    <a:moveTo>
                      <a:pt x="127" y="162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1" y="0"/>
                      <a:pt x="103" y="3"/>
                      <a:pt x="103" y="6"/>
                    </a:cubicBezTo>
                    <a:cubicBezTo>
                      <a:pt x="103" y="10"/>
                      <a:pt x="101" y="12"/>
                      <a:pt x="97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5" y="70"/>
                      <a:pt x="118" y="67"/>
                      <a:pt x="121" y="67"/>
                    </a:cubicBezTo>
                    <a:cubicBezTo>
                      <a:pt x="125" y="67"/>
                      <a:pt x="127" y="70"/>
                      <a:pt x="127" y="73"/>
                    </a:cubicBezTo>
                    <a:lnTo>
                      <a:pt x="127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auto">
              <a:xfrm>
                <a:off x="4383088" y="3251200"/>
                <a:ext cx="125413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5"/>
              <p:cNvSpPr>
                <a:spLocks/>
              </p:cNvSpPr>
              <p:nvPr/>
            </p:nvSpPr>
            <p:spPr bwMode="auto">
              <a:xfrm>
                <a:off x="4722813" y="3111500"/>
                <a:ext cx="141288" cy="136525"/>
              </a:xfrm>
              <a:custGeom>
                <a:avLst/>
                <a:gdLst>
                  <a:gd name="T0" fmla="*/ 31 w 37"/>
                  <a:gd name="T1" fmla="*/ 26 h 36"/>
                  <a:gd name="T2" fmla="*/ 31 w 37"/>
                  <a:gd name="T3" fmla="*/ 5 h 36"/>
                  <a:gd name="T4" fmla="*/ 10 w 37"/>
                  <a:gd name="T5" fmla="*/ 6 h 36"/>
                  <a:gd name="T6" fmla="*/ 10 w 37"/>
                  <a:gd name="T7" fmla="*/ 6 h 36"/>
                  <a:gd name="T8" fmla="*/ 10 w 37"/>
                  <a:gd name="T9" fmla="*/ 6 h 36"/>
                  <a:gd name="T10" fmla="*/ 0 w 37"/>
                  <a:gd name="T11" fmla="*/ 16 h 36"/>
                  <a:gd name="T12" fmla="*/ 21 w 37"/>
                  <a:gd name="T13" fmla="*/ 36 h 36"/>
                  <a:gd name="T14" fmla="*/ 31 w 37"/>
                  <a:gd name="T15" fmla="*/ 26 h 36"/>
                  <a:gd name="T16" fmla="*/ 31 w 37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6">
                    <a:moveTo>
                      <a:pt x="31" y="26"/>
                    </a:moveTo>
                    <a:cubicBezTo>
                      <a:pt x="37" y="20"/>
                      <a:pt x="37" y="11"/>
                      <a:pt x="31" y="5"/>
                    </a:cubicBezTo>
                    <a:cubicBezTo>
                      <a:pt x="25" y="0"/>
                      <a:pt x="16" y="0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6"/>
              <p:cNvSpPr>
                <a:spLocks/>
              </p:cNvSpPr>
              <p:nvPr/>
            </p:nvSpPr>
            <p:spPr bwMode="auto">
              <a:xfrm>
                <a:off x="4554538" y="3179763"/>
                <a:ext cx="236538" cy="236538"/>
              </a:xfrm>
              <a:custGeom>
                <a:avLst/>
                <a:gdLst>
                  <a:gd name="T0" fmla="*/ 54 w 62"/>
                  <a:gd name="T1" fmla="*/ 13 h 62"/>
                  <a:gd name="T2" fmla="*/ 54 w 62"/>
                  <a:gd name="T3" fmla="*/ 14 h 62"/>
                  <a:gd name="T4" fmla="*/ 19 w 62"/>
                  <a:gd name="T5" fmla="*/ 49 h 62"/>
                  <a:gd name="T6" fmla="*/ 14 w 62"/>
                  <a:gd name="T7" fmla="*/ 49 h 62"/>
                  <a:gd name="T8" fmla="*/ 14 w 62"/>
                  <a:gd name="T9" fmla="*/ 43 h 62"/>
                  <a:gd name="T10" fmla="*/ 49 w 62"/>
                  <a:gd name="T11" fmla="*/ 8 h 62"/>
                  <a:gd name="T12" fmla="*/ 49 w 62"/>
                  <a:gd name="T13" fmla="*/ 8 h 62"/>
                  <a:gd name="T14" fmla="*/ 41 w 62"/>
                  <a:gd name="T15" fmla="*/ 0 h 62"/>
                  <a:gd name="T16" fmla="*/ 1 w 62"/>
                  <a:gd name="T17" fmla="*/ 41 h 62"/>
                  <a:gd name="T18" fmla="*/ 0 w 62"/>
                  <a:gd name="T19" fmla="*/ 62 h 62"/>
                  <a:gd name="T20" fmla="*/ 22 w 62"/>
                  <a:gd name="T21" fmla="*/ 62 h 62"/>
                  <a:gd name="T22" fmla="*/ 62 w 62"/>
                  <a:gd name="T23" fmla="*/ 21 h 62"/>
                  <a:gd name="T24" fmla="*/ 54 w 62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4" y="13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50"/>
                      <a:pt x="16" y="50"/>
                      <a:pt x="14" y="49"/>
                    </a:cubicBezTo>
                    <a:cubicBezTo>
                      <a:pt x="13" y="47"/>
                      <a:pt x="13" y="45"/>
                      <a:pt x="14" y="43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5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1907704" y="1551500"/>
            <a:ext cx="305393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</a:p>
        </p:txBody>
      </p:sp>
    </p:spTree>
    <p:extLst>
      <p:ext uri="{BB962C8B-B14F-4D97-AF65-F5344CB8AC3E}">
        <p14:creationId xmlns:p14="http://schemas.microsoft.com/office/powerpoint/2010/main" val="421226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OR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简介与入门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48"/>
          <p:cNvSpPr txBox="1"/>
          <p:nvPr/>
        </p:nvSpPr>
        <p:spPr>
          <a:xfrm>
            <a:off x="579513" y="1239143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b="1" dirty="0" err="1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108"/>
          <p:cNvGrpSpPr>
            <a:grpSpLocks/>
          </p:cNvGrpSpPr>
          <p:nvPr/>
        </p:nvGrpSpPr>
        <p:grpSpPr bwMode="auto">
          <a:xfrm>
            <a:off x="323528" y="1332775"/>
            <a:ext cx="194469" cy="194400"/>
            <a:chOff x="2944759" y="497532"/>
            <a:chExt cx="657188" cy="663945"/>
          </a:xfrm>
        </p:grpSpPr>
        <p:sp>
          <p:nvSpPr>
            <p:cNvPr id="25" name="矩形 24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文本框 48"/>
          <p:cNvSpPr txBox="1"/>
          <p:nvPr/>
        </p:nvSpPr>
        <p:spPr>
          <a:xfrm>
            <a:off x="579513" y="1988840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入门基础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108"/>
          <p:cNvGrpSpPr>
            <a:grpSpLocks/>
          </p:cNvGrpSpPr>
          <p:nvPr/>
        </p:nvGrpSpPr>
        <p:grpSpPr bwMode="auto">
          <a:xfrm>
            <a:off x="323528" y="2082472"/>
            <a:ext cx="194469" cy="194400"/>
            <a:chOff x="2944759" y="497532"/>
            <a:chExt cx="657188" cy="663945"/>
          </a:xfrm>
        </p:grpSpPr>
        <p:sp>
          <p:nvSpPr>
            <p:cNvPr id="47" name="矩形 46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79513" y="2749047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学习资料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108"/>
          <p:cNvGrpSpPr>
            <a:grpSpLocks/>
          </p:cNvGrpSpPr>
          <p:nvPr/>
        </p:nvGrpSpPr>
        <p:grpSpPr bwMode="auto">
          <a:xfrm>
            <a:off x="323528" y="2842679"/>
            <a:ext cx="194469" cy="194400"/>
            <a:chOff x="2944759" y="497532"/>
            <a:chExt cx="657188" cy="663945"/>
          </a:xfrm>
        </p:grpSpPr>
        <p:sp>
          <p:nvSpPr>
            <p:cNvPr id="51" name="矩形 50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OR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简介与入门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79513" y="1052736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108"/>
          <p:cNvGrpSpPr>
            <a:grpSpLocks/>
          </p:cNvGrpSpPr>
          <p:nvPr/>
        </p:nvGrpSpPr>
        <p:grpSpPr bwMode="auto">
          <a:xfrm>
            <a:off x="323528" y="1146368"/>
            <a:ext cx="194469" cy="194400"/>
            <a:chOff x="2944759" y="497532"/>
            <a:chExt cx="657188" cy="663945"/>
          </a:xfrm>
        </p:grpSpPr>
        <p:sp>
          <p:nvSpPr>
            <p:cNvPr id="51" name="矩形 50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5576" y="1449665"/>
            <a:ext cx="79200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一个基于 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的高性能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平台，其内部集成了大量精良的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库、第三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方模块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以及大多数的依赖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项，用于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方便地搭建能够处理超高并发、扩展性极高的动态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服务和动态网关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2272" y="2852936"/>
            <a:ext cx="7920048" cy="501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ginx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ngx_lua_module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lua_resty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5576" y="3553175"/>
            <a:ext cx="79200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社区非常活跃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8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OR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简介与入门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79513" y="1052736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常用场景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108"/>
          <p:cNvGrpSpPr>
            <a:grpSpLocks/>
          </p:cNvGrpSpPr>
          <p:nvPr/>
        </p:nvGrpSpPr>
        <p:grpSpPr bwMode="auto">
          <a:xfrm>
            <a:off x="323528" y="1146368"/>
            <a:ext cx="194469" cy="194400"/>
            <a:chOff x="2944759" y="497532"/>
            <a:chExt cx="657188" cy="663945"/>
          </a:xfrm>
        </p:grpSpPr>
        <p:sp>
          <p:nvSpPr>
            <p:cNvPr id="51" name="矩形 50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3688" y="1514401"/>
            <a:ext cx="86503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外部存储服务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）中获取后端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0234" y="2054758"/>
            <a:ext cx="84464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随意编写复杂的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，访问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后端数据库和其他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34" y="2542244"/>
            <a:ext cx="84464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复杂的访问控制和安全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检测、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随心所欲的操控响应头里面的信息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0234" y="3045530"/>
            <a:ext cx="84464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实现缓存服务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0234" y="3545975"/>
            <a:ext cx="84464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rewrite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阶段，通过 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完成非常复杂的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dispatch</a:t>
            </a:r>
          </a:p>
        </p:txBody>
      </p:sp>
    </p:spTree>
    <p:extLst>
      <p:ext uri="{BB962C8B-B14F-4D97-AF65-F5344CB8AC3E}">
        <p14:creationId xmlns:p14="http://schemas.microsoft.com/office/powerpoint/2010/main" val="226634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OR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简介与入门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79513" y="1052736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哪些公司在用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108"/>
          <p:cNvGrpSpPr>
            <a:grpSpLocks/>
          </p:cNvGrpSpPr>
          <p:nvPr/>
        </p:nvGrpSpPr>
        <p:grpSpPr bwMode="auto">
          <a:xfrm>
            <a:off x="323528" y="1146368"/>
            <a:ext cx="194469" cy="194400"/>
            <a:chOff x="2944759" y="497532"/>
            <a:chExt cx="657188" cy="663945"/>
          </a:xfrm>
        </p:grpSpPr>
        <p:sp>
          <p:nvSpPr>
            <p:cNvPr id="51" name="矩形 50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3688" y="1514401"/>
            <a:ext cx="86503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，新浪，新浪微博，京东，百度，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魅族、知乎、优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酷、爱奇艺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2" y="1967399"/>
            <a:ext cx="4228571" cy="234287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322470" y="2884919"/>
            <a:ext cx="24898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微博粉丝经济架构图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36" y="4710884"/>
            <a:ext cx="8333333" cy="204761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322470" y="4229682"/>
            <a:ext cx="23458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新浪移动架构转型图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996952"/>
            <a:ext cx="1058492" cy="648072"/>
          </a:xfrm>
          <a:prstGeom prst="rect">
            <a:avLst/>
          </a:prstGeom>
          <a:solidFill>
            <a:srgbClr val="FF0000">
              <a:alpha val="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75618" y="4980332"/>
            <a:ext cx="1148510" cy="1328987"/>
          </a:xfrm>
          <a:prstGeom prst="rect">
            <a:avLst/>
          </a:prstGeom>
          <a:solidFill>
            <a:srgbClr val="FF0000">
              <a:alpha val="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OR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简介与入门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79513" y="1052736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入门必备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108"/>
          <p:cNvGrpSpPr>
            <a:grpSpLocks/>
          </p:cNvGrpSpPr>
          <p:nvPr/>
        </p:nvGrpSpPr>
        <p:grpSpPr bwMode="auto">
          <a:xfrm>
            <a:off x="323528" y="1146368"/>
            <a:ext cx="194469" cy="194400"/>
            <a:chOff x="2944759" y="497532"/>
            <a:chExt cx="657188" cy="663945"/>
          </a:xfrm>
        </p:grpSpPr>
        <p:sp>
          <p:nvSpPr>
            <p:cNvPr id="51" name="矩形 50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3688" y="1514401"/>
            <a:ext cx="86503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配置、配置指令执行顺序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0234" y="2054758"/>
            <a:ext cx="84464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4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OR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简介与入门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79513" y="1052736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b="1" dirty="0" err="1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108"/>
          <p:cNvGrpSpPr>
            <a:grpSpLocks/>
          </p:cNvGrpSpPr>
          <p:nvPr/>
        </p:nvGrpSpPr>
        <p:grpSpPr bwMode="auto">
          <a:xfrm>
            <a:off x="323528" y="1146368"/>
            <a:ext cx="194469" cy="194400"/>
            <a:chOff x="2944759" y="497532"/>
            <a:chExt cx="657188" cy="663945"/>
          </a:xfrm>
        </p:grpSpPr>
        <p:sp>
          <p:nvSpPr>
            <p:cNvPr id="51" name="矩形 50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688" y="1514401"/>
            <a:ext cx="86503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基础数据类型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586" y="1108735"/>
            <a:ext cx="4571429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OR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简介与入门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79513" y="1052736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b="1" dirty="0" err="1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108"/>
          <p:cNvGrpSpPr>
            <a:grpSpLocks/>
          </p:cNvGrpSpPr>
          <p:nvPr/>
        </p:nvGrpSpPr>
        <p:grpSpPr bwMode="auto">
          <a:xfrm>
            <a:off x="323528" y="1146368"/>
            <a:ext cx="194469" cy="194400"/>
            <a:chOff x="2944759" y="497532"/>
            <a:chExt cx="657188" cy="663945"/>
          </a:xfrm>
        </p:grpSpPr>
        <p:sp>
          <p:nvSpPr>
            <p:cNvPr id="51" name="矩形 50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688" y="1514401"/>
            <a:ext cx="86503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65" y="1509066"/>
            <a:ext cx="4328869" cy="52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2212810" y="2877414"/>
            <a:ext cx="3367302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简介与入门</a:t>
            </a:r>
            <a:endParaRPr lang="zh-CN" altLang="en-US" sz="28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>
            <a:grpSpLocks noChangeAspect="1"/>
          </p:cNvGrpSpPr>
          <p:nvPr/>
        </p:nvGrpSpPr>
        <p:grpSpPr>
          <a:xfrm>
            <a:off x="1333373" y="2817032"/>
            <a:ext cx="900000" cy="900000"/>
            <a:chOff x="6564085" y="1959430"/>
            <a:chExt cx="2148114" cy="2148114"/>
          </a:xfrm>
        </p:grpSpPr>
        <p:sp>
          <p:nvSpPr>
            <p:cNvPr id="54" name="椭圆 53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6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1333373" y="1448880"/>
            <a:ext cx="900000" cy="900000"/>
            <a:chOff x="2541226" y="1892754"/>
            <a:chExt cx="1944000" cy="1944000"/>
          </a:xfrm>
        </p:grpSpPr>
        <p:sp>
          <p:nvSpPr>
            <p:cNvPr id="92" name="椭圆 91"/>
            <p:cNvSpPr/>
            <p:nvPr/>
          </p:nvSpPr>
          <p:spPr>
            <a:xfrm>
              <a:off x="2541226" y="1892754"/>
              <a:ext cx="1944000" cy="1944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2967543" y="2259791"/>
              <a:ext cx="1091366" cy="1209927"/>
              <a:chOff x="4294188" y="3111500"/>
              <a:chExt cx="569913" cy="631826"/>
            </a:xfrm>
            <a:solidFill>
              <a:schemeClr val="bg1"/>
            </a:solidFill>
          </p:grpSpPr>
          <p:sp>
            <p:nvSpPr>
              <p:cNvPr id="94" name="Freeform 31"/>
              <p:cNvSpPr>
                <a:spLocks/>
              </p:cNvSpPr>
              <p:nvPr/>
            </p:nvSpPr>
            <p:spPr bwMode="auto">
              <a:xfrm>
                <a:off x="4375151" y="3575050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3"/>
                      <a:pt x="78" y="6"/>
                    </a:cubicBezTo>
                    <a:cubicBezTo>
                      <a:pt x="78" y="10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4375151" y="3457575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2"/>
                      <a:pt x="78" y="6"/>
                    </a:cubicBezTo>
                    <a:cubicBezTo>
                      <a:pt x="78" y="9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3"/>
              <p:cNvSpPr>
                <a:spLocks/>
              </p:cNvSpPr>
              <p:nvPr/>
            </p:nvSpPr>
            <p:spPr bwMode="auto">
              <a:xfrm>
                <a:off x="4294188" y="3125788"/>
                <a:ext cx="485775" cy="617538"/>
              </a:xfrm>
              <a:custGeom>
                <a:avLst/>
                <a:gdLst>
                  <a:gd name="T0" fmla="*/ 127 w 127"/>
                  <a:gd name="T1" fmla="*/ 162 h 162"/>
                  <a:gd name="T2" fmla="*/ 0 w 127"/>
                  <a:gd name="T3" fmla="*/ 162 h 162"/>
                  <a:gd name="T4" fmla="*/ 0 w 127"/>
                  <a:gd name="T5" fmla="*/ 0 h 162"/>
                  <a:gd name="T6" fmla="*/ 97 w 127"/>
                  <a:gd name="T7" fmla="*/ 0 h 162"/>
                  <a:gd name="T8" fmla="*/ 103 w 127"/>
                  <a:gd name="T9" fmla="*/ 6 h 162"/>
                  <a:gd name="T10" fmla="*/ 97 w 127"/>
                  <a:gd name="T11" fmla="*/ 12 h 162"/>
                  <a:gd name="T12" fmla="*/ 12 w 127"/>
                  <a:gd name="T13" fmla="*/ 12 h 162"/>
                  <a:gd name="T14" fmla="*/ 12 w 127"/>
                  <a:gd name="T15" fmla="*/ 150 h 162"/>
                  <a:gd name="T16" fmla="*/ 115 w 127"/>
                  <a:gd name="T17" fmla="*/ 150 h 162"/>
                  <a:gd name="T18" fmla="*/ 115 w 127"/>
                  <a:gd name="T19" fmla="*/ 73 h 162"/>
                  <a:gd name="T20" fmla="*/ 121 w 127"/>
                  <a:gd name="T21" fmla="*/ 67 h 162"/>
                  <a:gd name="T22" fmla="*/ 127 w 127"/>
                  <a:gd name="T23" fmla="*/ 73 h 162"/>
                  <a:gd name="T24" fmla="*/ 127 w 127"/>
                  <a:gd name="T2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62">
                    <a:moveTo>
                      <a:pt x="127" y="162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1" y="0"/>
                      <a:pt x="103" y="3"/>
                      <a:pt x="103" y="6"/>
                    </a:cubicBezTo>
                    <a:cubicBezTo>
                      <a:pt x="103" y="10"/>
                      <a:pt x="101" y="12"/>
                      <a:pt x="97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5" y="70"/>
                      <a:pt x="118" y="67"/>
                      <a:pt x="121" y="67"/>
                    </a:cubicBezTo>
                    <a:cubicBezTo>
                      <a:pt x="125" y="67"/>
                      <a:pt x="127" y="70"/>
                      <a:pt x="127" y="73"/>
                    </a:cubicBezTo>
                    <a:lnTo>
                      <a:pt x="127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34"/>
              <p:cNvSpPr>
                <a:spLocks noChangeArrowheads="1"/>
              </p:cNvSpPr>
              <p:nvPr/>
            </p:nvSpPr>
            <p:spPr bwMode="auto">
              <a:xfrm>
                <a:off x="4383088" y="3251200"/>
                <a:ext cx="125413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5"/>
              <p:cNvSpPr>
                <a:spLocks/>
              </p:cNvSpPr>
              <p:nvPr/>
            </p:nvSpPr>
            <p:spPr bwMode="auto">
              <a:xfrm>
                <a:off x="4722813" y="3111500"/>
                <a:ext cx="141288" cy="136525"/>
              </a:xfrm>
              <a:custGeom>
                <a:avLst/>
                <a:gdLst>
                  <a:gd name="T0" fmla="*/ 31 w 37"/>
                  <a:gd name="T1" fmla="*/ 26 h 36"/>
                  <a:gd name="T2" fmla="*/ 31 w 37"/>
                  <a:gd name="T3" fmla="*/ 5 h 36"/>
                  <a:gd name="T4" fmla="*/ 10 w 37"/>
                  <a:gd name="T5" fmla="*/ 6 h 36"/>
                  <a:gd name="T6" fmla="*/ 10 w 37"/>
                  <a:gd name="T7" fmla="*/ 6 h 36"/>
                  <a:gd name="T8" fmla="*/ 10 w 37"/>
                  <a:gd name="T9" fmla="*/ 6 h 36"/>
                  <a:gd name="T10" fmla="*/ 0 w 37"/>
                  <a:gd name="T11" fmla="*/ 16 h 36"/>
                  <a:gd name="T12" fmla="*/ 21 w 37"/>
                  <a:gd name="T13" fmla="*/ 36 h 36"/>
                  <a:gd name="T14" fmla="*/ 31 w 37"/>
                  <a:gd name="T15" fmla="*/ 26 h 36"/>
                  <a:gd name="T16" fmla="*/ 31 w 37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6">
                    <a:moveTo>
                      <a:pt x="31" y="26"/>
                    </a:moveTo>
                    <a:cubicBezTo>
                      <a:pt x="37" y="20"/>
                      <a:pt x="37" y="11"/>
                      <a:pt x="31" y="5"/>
                    </a:cubicBezTo>
                    <a:cubicBezTo>
                      <a:pt x="25" y="0"/>
                      <a:pt x="16" y="0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36"/>
              <p:cNvSpPr>
                <a:spLocks/>
              </p:cNvSpPr>
              <p:nvPr/>
            </p:nvSpPr>
            <p:spPr bwMode="auto">
              <a:xfrm>
                <a:off x="4554538" y="3179763"/>
                <a:ext cx="236538" cy="236538"/>
              </a:xfrm>
              <a:custGeom>
                <a:avLst/>
                <a:gdLst>
                  <a:gd name="T0" fmla="*/ 54 w 62"/>
                  <a:gd name="T1" fmla="*/ 13 h 62"/>
                  <a:gd name="T2" fmla="*/ 54 w 62"/>
                  <a:gd name="T3" fmla="*/ 14 h 62"/>
                  <a:gd name="T4" fmla="*/ 19 w 62"/>
                  <a:gd name="T5" fmla="*/ 49 h 62"/>
                  <a:gd name="T6" fmla="*/ 14 w 62"/>
                  <a:gd name="T7" fmla="*/ 49 h 62"/>
                  <a:gd name="T8" fmla="*/ 14 w 62"/>
                  <a:gd name="T9" fmla="*/ 43 h 62"/>
                  <a:gd name="T10" fmla="*/ 49 w 62"/>
                  <a:gd name="T11" fmla="*/ 8 h 62"/>
                  <a:gd name="T12" fmla="*/ 49 w 62"/>
                  <a:gd name="T13" fmla="*/ 8 h 62"/>
                  <a:gd name="T14" fmla="*/ 41 w 62"/>
                  <a:gd name="T15" fmla="*/ 0 h 62"/>
                  <a:gd name="T16" fmla="*/ 1 w 62"/>
                  <a:gd name="T17" fmla="*/ 41 h 62"/>
                  <a:gd name="T18" fmla="*/ 0 w 62"/>
                  <a:gd name="T19" fmla="*/ 62 h 62"/>
                  <a:gd name="T20" fmla="*/ 22 w 62"/>
                  <a:gd name="T21" fmla="*/ 62 h 62"/>
                  <a:gd name="T22" fmla="*/ 62 w 62"/>
                  <a:gd name="T23" fmla="*/ 21 h 62"/>
                  <a:gd name="T24" fmla="*/ 54 w 62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4" y="13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50"/>
                      <a:pt x="16" y="50"/>
                      <a:pt x="14" y="49"/>
                    </a:cubicBezTo>
                    <a:cubicBezTo>
                      <a:pt x="13" y="47"/>
                      <a:pt x="13" y="45"/>
                      <a:pt x="14" y="43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5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48" name="矩形 47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1763688" y="1515596"/>
            <a:ext cx="3312368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7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1"/>
    </mc:Choice>
    <mc:Fallback xmlns="">
      <p:transition spd="slow" advTm="1904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OR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简介与入门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79513" y="1052736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b="1" dirty="0" err="1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108"/>
          <p:cNvGrpSpPr>
            <a:grpSpLocks/>
          </p:cNvGrpSpPr>
          <p:nvPr/>
        </p:nvGrpSpPr>
        <p:grpSpPr bwMode="auto">
          <a:xfrm>
            <a:off x="323528" y="1146368"/>
            <a:ext cx="194469" cy="194400"/>
            <a:chOff x="2944759" y="497532"/>
            <a:chExt cx="657188" cy="663945"/>
          </a:xfrm>
        </p:grpSpPr>
        <p:sp>
          <p:nvSpPr>
            <p:cNvPr id="51" name="矩形 50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688" y="1514401"/>
            <a:ext cx="86503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35" y="1514401"/>
            <a:ext cx="3990476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688" y="306896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祝大家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元旦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快乐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267744" y="3717032"/>
            <a:ext cx="68762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237037" y="2766969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008" y="2543392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  <p:sp>
        <p:nvSpPr>
          <p:cNvPr id="8" name="文本框 7"/>
          <p:cNvSpPr txBox="1"/>
          <p:nvPr/>
        </p:nvSpPr>
        <p:spPr>
          <a:xfrm>
            <a:off x="1797496" y="37049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谢谢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!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附录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5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2597922" y="2949422"/>
            <a:ext cx="276616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简介与入门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>
            <a:grpSpLocks noChangeAspect="1"/>
          </p:cNvGrpSpPr>
          <p:nvPr/>
        </p:nvGrpSpPr>
        <p:grpSpPr>
          <a:xfrm>
            <a:off x="1333373" y="2889040"/>
            <a:ext cx="900000" cy="900000"/>
            <a:chOff x="6564085" y="1959430"/>
            <a:chExt cx="2148114" cy="2148114"/>
          </a:xfrm>
        </p:grpSpPr>
        <p:sp>
          <p:nvSpPr>
            <p:cNvPr id="54" name="椭圆 53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6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1333373" y="1571620"/>
            <a:ext cx="900000" cy="900000"/>
            <a:chOff x="2541226" y="1892754"/>
            <a:chExt cx="1944000" cy="1944000"/>
          </a:xfrm>
        </p:grpSpPr>
        <p:sp>
          <p:nvSpPr>
            <p:cNvPr id="92" name="椭圆 91"/>
            <p:cNvSpPr/>
            <p:nvPr/>
          </p:nvSpPr>
          <p:spPr>
            <a:xfrm>
              <a:off x="2541226" y="1892754"/>
              <a:ext cx="1944000" cy="1944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2967543" y="2259791"/>
              <a:ext cx="1091366" cy="1209927"/>
              <a:chOff x="4294188" y="3111500"/>
              <a:chExt cx="569913" cy="631826"/>
            </a:xfrm>
            <a:solidFill>
              <a:schemeClr val="bg1"/>
            </a:solidFill>
          </p:grpSpPr>
          <p:sp>
            <p:nvSpPr>
              <p:cNvPr id="94" name="Freeform 31"/>
              <p:cNvSpPr>
                <a:spLocks/>
              </p:cNvSpPr>
              <p:nvPr/>
            </p:nvSpPr>
            <p:spPr bwMode="auto">
              <a:xfrm>
                <a:off x="4375151" y="3575050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3"/>
                      <a:pt x="78" y="6"/>
                    </a:cubicBezTo>
                    <a:cubicBezTo>
                      <a:pt x="78" y="10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4375151" y="3457575"/>
                <a:ext cx="298450" cy="46038"/>
              </a:xfrm>
              <a:custGeom>
                <a:avLst/>
                <a:gdLst>
                  <a:gd name="T0" fmla="*/ 72 w 78"/>
                  <a:gd name="T1" fmla="*/ 12 h 12"/>
                  <a:gd name="T2" fmla="*/ 6 w 78"/>
                  <a:gd name="T3" fmla="*/ 12 h 12"/>
                  <a:gd name="T4" fmla="*/ 0 w 78"/>
                  <a:gd name="T5" fmla="*/ 6 h 12"/>
                  <a:gd name="T6" fmla="*/ 6 w 78"/>
                  <a:gd name="T7" fmla="*/ 0 h 12"/>
                  <a:gd name="T8" fmla="*/ 72 w 78"/>
                  <a:gd name="T9" fmla="*/ 0 h 12"/>
                  <a:gd name="T10" fmla="*/ 78 w 78"/>
                  <a:gd name="T11" fmla="*/ 6 h 12"/>
                  <a:gd name="T12" fmla="*/ 72 w 7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2">
                    <a:moveTo>
                      <a:pt x="7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2"/>
                      <a:pt x="78" y="6"/>
                    </a:cubicBezTo>
                    <a:cubicBezTo>
                      <a:pt x="78" y="9"/>
                      <a:pt x="75" y="12"/>
                      <a:pt x="7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3"/>
              <p:cNvSpPr>
                <a:spLocks/>
              </p:cNvSpPr>
              <p:nvPr/>
            </p:nvSpPr>
            <p:spPr bwMode="auto">
              <a:xfrm>
                <a:off x="4294188" y="3125788"/>
                <a:ext cx="485775" cy="617538"/>
              </a:xfrm>
              <a:custGeom>
                <a:avLst/>
                <a:gdLst>
                  <a:gd name="T0" fmla="*/ 127 w 127"/>
                  <a:gd name="T1" fmla="*/ 162 h 162"/>
                  <a:gd name="T2" fmla="*/ 0 w 127"/>
                  <a:gd name="T3" fmla="*/ 162 h 162"/>
                  <a:gd name="T4" fmla="*/ 0 w 127"/>
                  <a:gd name="T5" fmla="*/ 0 h 162"/>
                  <a:gd name="T6" fmla="*/ 97 w 127"/>
                  <a:gd name="T7" fmla="*/ 0 h 162"/>
                  <a:gd name="T8" fmla="*/ 103 w 127"/>
                  <a:gd name="T9" fmla="*/ 6 h 162"/>
                  <a:gd name="T10" fmla="*/ 97 w 127"/>
                  <a:gd name="T11" fmla="*/ 12 h 162"/>
                  <a:gd name="T12" fmla="*/ 12 w 127"/>
                  <a:gd name="T13" fmla="*/ 12 h 162"/>
                  <a:gd name="T14" fmla="*/ 12 w 127"/>
                  <a:gd name="T15" fmla="*/ 150 h 162"/>
                  <a:gd name="T16" fmla="*/ 115 w 127"/>
                  <a:gd name="T17" fmla="*/ 150 h 162"/>
                  <a:gd name="T18" fmla="*/ 115 w 127"/>
                  <a:gd name="T19" fmla="*/ 73 h 162"/>
                  <a:gd name="T20" fmla="*/ 121 w 127"/>
                  <a:gd name="T21" fmla="*/ 67 h 162"/>
                  <a:gd name="T22" fmla="*/ 127 w 127"/>
                  <a:gd name="T23" fmla="*/ 73 h 162"/>
                  <a:gd name="T24" fmla="*/ 127 w 127"/>
                  <a:gd name="T2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62">
                    <a:moveTo>
                      <a:pt x="127" y="162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1" y="0"/>
                      <a:pt x="103" y="3"/>
                      <a:pt x="103" y="6"/>
                    </a:cubicBezTo>
                    <a:cubicBezTo>
                      <a:pt x="103" y="10"/>
                      <a:pt x="101" y="12"/>
                      <a:pt x="97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5" y="70"/>
                      <a:pt x="118" y="67"/>
                      <a:pt x="121" y="67"/>
                    </a:cubicBezTo>
                    <a:cubicBezTo>
                      <a:pt x="125" y="67"/>
                      <a:pt x="127" y="70"/>
                      <a:pt x="127" y="73"/>
                    </a:cubicBezTo>
                    <a:lnTo>
                      <a:pt x="127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Rectangle 34"/>
              <p:cNvSpPr>
                <a:spLocks noChangeArrowheads="1"/>
              </p:cNvSpPr>
              <p:nvPr/>
            </p:nvSpPr>
            <p:spPr bwMode="auto">
              <a:xfrm>
                <a:off x="4383088" y="3251200"/>
                <a:ext cx="125413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5"/>
              <p:cNvSpPr>
                <a:spLocks/>
              </p:cNvSpPr>
              <p:nvPr/>
            </p:nvSpPr>
            <p:spPr bwMode="auto">
              <a:xfrm>
                <a:off x="4722813" y="3111500"/>
                <a:ext cx="141288" cy="136525"/>
              </a:xfrm>
              <a:custGeom>
                <a:avLst/>
                <a:gdLst>
                  <a:gd name="T0" fmla="*/ 31 w 37"/>
                  <a:gd name="T1" fmla="*/ 26 h 36"/>
                  <a:gd name="T2" fmla="*/ 31 w 37"/>
                  <a:gd name="T3" fmla="*/ 5 h 36"/>
                  <a:gd name="T4" fmla="*/ 10 w 37"/>
                  <a:gd name="T5" fmla="*/ 6 h 36"/>
                  <a:gd name="T6" fmla="*/ 10 w 37"/>
                  <a:gd name="T7" fmla="*/ 6 h 36"/>
                  <a:gd name="T8" fmla="*/ 10 w 37"/>
                  <a:gd name="T9" fmla="*/ 6 h 36"/>
                  <a:gd name="T10" fmla="*/ 0 w 37"/>
                  <a:gd name="T11" fmla="*/ 16 h 36"/>
                  <a:gd name="T12" fmla="*/ 21 w 37"/>
                  <a:gd name="T13" fmla="*/ 36 h 36"/>
                  <a:gd name="T14" fmla="*/ 31 w 37"/>
                  <a:gd name="T15" fmla="*/ 26 h 36"/>
                  <a:gd name="T16" fmla="*/ 31 w 37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6">
                    <a:moveTo>
                      <a:pt x="31" y="26"/>
                    </a:moveTo>
                    <a:cubicBezTo>
                      <a:pt x="37" y="20"/>
                      <a:pt x="37" y="11"/>
                      <a:pt x="31" y="5"/>
                    </a:cubicBezTo>
                    <a:cubicBezTo>
                      <a:pt x="25" y="0"/>
                      <a:pt x="16" y="0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6"/>
              <p:cNvSpPr>
                <a:spLocks/>
              </p:cNvSpPr>
              <p:nvPr/>
            </p:nvSpPr>
            <p:spPr bwMode="auto">
              <a:xfrm>
                <a:off x="4554538" y="3179763"/>
                <a:ext cx="236538" cy="236538"/>
              </a:xfrm>
              <a:custGeom>
                <a:avLst/>
                <a:gdLst>
                  <a:gd name="T0" fmla="*/ 54 w 62"/>
                  <a:gd name="T1" fmla="*/ 13 h 62"/>
                  <a:gd name="T2" fmla="*/ 54 w 62"/>
                  <a:gd name="T3" fmla="*/ 14 h 62"/>
                  <a:gd name="T4" fmla="*/ 19 w 62"/>
                  <a:gd name="T5" fmla="*/ 49 h 62"/>
                  <a:gd name="T6" fmla="*/ 14 w 62"/>
                  <a:gd name="T7" fmla="*/ 49 h 62"/>
                  <a:gd name="T8" fmla="*/ 14 w 62"/>
                  <a:gd name="T9" fmla="*/ 43 h 62"/>
                  <a:gd name="T10" fmla="*/ 49 w 62"/>
                  <a:gd name="T11" fmla="*/ 8 h 62"/>
                  <a:gd name="T12" fmla="*/ 49 w 62"/>
                  <a:gd name="T13" fmla="*/ 8 h 62"/>
                  <a:gd name="T14" fmla="*/ 41 w 62"/>
                  <a:gd name="T15" fmla="*/ 0 h 62"/>
                  <a:gd name="T16" fmla="*/ 1 w 62"/>
                  <a:gd name="T17" fmla="*/ 41 h 62"/>
                  <a:gd name="T18" fmla="*/ 0 w 62"/>
                  <a:gd name="T19" fmla="*/ 62 h 62"/>
                  <a:gd name="T20" fmla="*/ 22 w 62"/>
                  <a:gd name="T21" fmla="*/ 62 h 62"/>
                  <a:gd name="T22" fmla="*/ 62 w 62"/>
                  <a:gd name="T23" fmla="*/ 21 h 62"/>
                  <a:gd name="T24" fmla="*/ 54 w 62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4" y="13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50"/>
                      <a:pt x="16" y="50"/>
                      <a:pt x="14" y="49"/>
                    </a:cubicBezTo>
                    <a:cubicBezTo>
                      <a:pt x="13" y="47"/>
                      <a:pt x="13" y="45"/>
                      <a:pt x="14" y="43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5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0" name="矩形 99"/>
          <p:cNvSpPr/>
          <p:nvPr/>
        </p:nvSpPr>
        <p:spPr>
          <a:xfrm>
            <a:off x="1907704" y="1638336"/>
            <a:ext cx="3312368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70" name="矩形 6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2/14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4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"/>
    </mc:Choice>
    <mc:Fallback xmlns="">
      <p:transition spd="slow" advTm="158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主要工作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48"/>
          <p:cNvSpPr txBox="1"/>
          <p:nvPr/>
        </p:nvSpPr>
        <p:spPr>
          <a:xfrm>
            <a:off x="579513" y="1084905"/>
            <a:ext cx="33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en-US" altLang="zh-CN" sz="2400" b="1" dirty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内部统一竞价系统</a:t>
            </a:r>
            <a:r>
              <a:rPr lang="en-US" altLang="zh-CN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108"/>
          <p:cNvGrpSpPr>
            <a:grpSpLocks/>
          </p:cNvGrpSpPr>
          <p:nvPr/>
        </p:nvGrpSpPr>
        <p:grpSpPr bwMode="auto">
          <a:xfrm>
            <a:off x="323528" y="1178537"/>
            <a:ext cx="194469" cy="194400"/>
            <a:chOff x="2944759" y="497532"/>
            <a:chExt cx="657188" cy="663945"/>
          </a:xfrm>
        </p:grpSpPr>
        <p:sp>
          <p:nvSpPr>
            <p:cNvPr id="25" name="矩形 24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4" name="文本框 48"/>
          <p:cNvSpPr txBox="1"/>
          <p:nvPr/>
        </p:nvSpPr>
        <p:spPr>
          <a:xfrm>
            <a:off x="515931" y="1977677"/>
            <a:ext cx="337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日志分析监控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108"/>
          <p:cNvGrpSpPr>
            <a:grpSpLocks/>
          </p:cNvGrpSpPr>
          <p:nvPr/>
        </p:nvGrpSpPr>
        <p:grpSpPr bwMode="auto">
          <a:xfrm>
            <a:off x="297154" y="2082472"/>
            <a:ext cx="194469" cy="194400"/>
            <a:chOff x="2944759" y="497532"/>
            <a:chExt cx="657188" cy="663945"/>
          </a:xfrm>
        </p:grpSpPr>
        <p:sp>
          <p:nvSpPr>
            <p:cNvPr id="52" name="矩形 51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8" name="文本框 48"/>
          <p:cNvSpPr txBox="1"/>
          <p:nvPr/>
        </p:nvSpPr>
        <p:spPr>
          <a:xfrm>
            <a:off x="580543" y="2924944"/>
            <a:ext cx="276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粉丝头条流量系统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108"/>
          <p:cNvGrpSpPr>
            <a:grpSpLocks/>
          </p:cNvGrpSpPr>
          <p:nvPr/>
        </p:nvGrpSpPr>
        <p:grpSpPr bwMode="auto">
          <a:xfrm>
            <a:off x="324558" y="3018576"/>
            <a:ext cx="194469" cy="194400"/>
            <a:chOff x="2944759" y="497532"/>
            <a:chExt cx="657188" cy="663945"/>
          </a:xfrm>
        </p:grpSpPr>
        <p:sp>
          <p:nvSpPr>
            <p:cNvPr id="61" name="矩形 60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88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主要工作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48"/>
          <p:cNvSpPr txBox="1"/>
          <p:nvPr/>
        </p:nvSpPr>
        <p:spPr>
          <a:xfrm>
            <a:off x="579513" y="908720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108"/>
          <p:cNvGrpSpPr>
            <a:grpSpLocks/>
          </p:cNvGrpSpPr>
          <p:nvPr/>
        </p:nvGrpSpPr>
        <p:grpSpPr bwMode="auto">
          <a:xfrm>
            <a:off x="323528" y="1002352"/>
            <a:ext cx="194469" cy="194400"/>
            <a:chOff x="2944759" y="497532"/>
            <a:chExt cx="657188" cy="663945"/>
          </a:xfrm>
        </p:grpSpPr>
        <p:sp>
          <p:nvSpPr>
            <p:cNvPr id="25" name="矩形 24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93397" y="2780928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2065405" y="1484784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061569" y="145831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UVE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139696" y="1454852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5" name="笑脸 4"/>
          <p:cNvSpPr/>
          <p:nvPr/>
        </p:nvSpPr>
        <p:spPr>
          <a:xfrm>
            <a:off x="2199994" y="4023092"/>
            <a:ext cx="661385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468345" y="2132856"/>
            <a:ext cx="173124" cy="57065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上箭头 32"/>
          <p:cNvSpPr/>
          <p:nvPr/>
        </p:nvSpPr>
        <p:spPr>
          <a:xfrm>
            <a:off x="2468345" y="3429000"/>
            <a:ext cx="173124" cy="57065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234370" y="1721721"/>
            <a:ext cx="785192" cy="1285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flipV="1">
            <a:off x="6797368" y="2241544"/>
            <a:ext cx="855897" cy="946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5255704" y="1575921"/>
            <a:ext cx="841219" cy="16484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20449" y="2735598"/>
            <a:ext cx="2293422" cy="82078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IDX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4372373" y="2127970"/>
            <a:ext cx="228406" cy="5706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4702283" y="2127970"/>
            <a:ext cx="226764" cy="57065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4324644" y="3563363"/>
            <a:ext cx="811907" cy="605696"/>
          </a:xfrm>
          <a:prstGeom prst="downArrow">
            <a:avLst>
              <a:gd name="adj1" fmla="val 50000"/>
              <a:gd name="adj2" fmla="val 408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100%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82188" y="4187320"/>
            <a:ext cx="4206280" cy="1515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916588" y="4319533"/>
            <a:ext cx="217837" cy="7146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4206572" y="4338855"/>
            <a:ext cx="217837" cy="7146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6862137" y="4319533"/>
            <a:ext cx="217837" cy="7146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5553804" y="4331872"/>
            <a:ext cx="217837" cy="7146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281429" y="5053529"/>
            <a:ext cx="1264023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粉丝经济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3665024" y="5053529"/>
            <a:ext cx="1264023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WAX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5048619" y="5053529"/>
            <a:ext cx="1264023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粉丝通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6408693" y="5049144"/>
            <a:ext cx="1264023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超粉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689368" y="2181492"/>
            <a:ext cx="108000" cy="19571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5839749" y="3069520"/>
            <a:ext cx="838462" cy="2368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5279791" y="1828574"/>
            <a:ext cx="826540" cy="16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7700465" y="1994174"/>
            <a:ext cx="1264023" cy="5421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关注列表</a:t>
            </a:r>
            <a:endParaRPr lang="zh-CN" altLang="en-US" dirty="0"/>
          </a:p>
        </p:txBody>
      </p:sp>
      <p:sp>
        <p:nvSpPr>
          <p:cNvPr id="65" name="右箭头 64"/>
          <p:cNvSpPr/>
          <p:nvPr/>
        </p:nvSpPr>
        <p:spPr>
          <a:xfrm flipV="1">
            <a:off x="6801109" y="2819504"/>
            <a:ext cx="855897" cy="946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flipV="1">
            <a:off x="6797368" y="3405865"/>
            <a:ext cx="855897" cy="946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 flipV="1">
            <a:off x="6791090" y="3983825"/>
            <a:ext cx="855897" cy="946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7700465" y="2601210"/>
            <a:ext cx="1264023" cy="5421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用户属性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7700465" y="3208246"/>
            <a:ext cx="1264023" cy="5421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用户兴趣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7700465" y="3815282"/>
            <a:ext cx="1264023" cy="5421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2214" y="2089459"/>
            <a:ext cx="21377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并行获取资源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14" y="2651787"/>
            <a:ext cx="21377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流量全下发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214" y="3225832"/>
            <a:ext cx="21377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混合竞价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2214" y="3787144"/>
            <a:ext cx="2137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实现流量价值最大化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7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主要工作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48"/>
          <p:cNvSpPr txBox="1"/>
          <p:nvPr/>
        </p:nvSpPr>
        <p:spPr>
          <a:xfrm>
            <a:off x="579513" y="908720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108"/>
          <p:cNvGrpSpPr>
            <a:grpSpLocks/>
          </p:cNvGrpSpPr>
          <p:nvPr/>
        </p:nvGrpSpPr>
        <p:grpSpPr bwMode="auto">
          <a:xfrm>
            <a:off x="323528" y="1002352"/>
            <a:ext cx="194469" cy="194400"/>
            <a:chOff x="2944759" y="497532"/>
            <a:chExt cx="657188" cy="663945"/>
          </a:xfrm>
        </p:grpSpPr>
        <p:sp>
          <p:nvSpPr>
            <p:cNvPr id="25" name="矩形 24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9513" y="1464943"/>
            <a:ext cx="7772816" cy="530120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2428" y="1768051"/>
            <a:ext cx="3522874" cy="8688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IDX API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896140" y="1768051"/>
            <a:ext cx="2927435" cy="2237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340010" y="1756853"/>
            <a:ext cx="167707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lt1"/>
                </a:solidFill>
              </a:rPr>
              <a:t>统一资源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340010" y="2287728"/>
            <a:ext cx="1828857" cy="4275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关注列表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170547" y="2715253"/>
            <a:ext cx="1601253" cy="837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流量控制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084049" y="2715253"/>
            <a:ext cx="1601253" cy="837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策略中心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6166" y="4092693"/>
            <a:ext cx="6929621" cy="864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1170547" y="4200705"/>
            <a:ext cx="1097197" cy="6480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AddFans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2375266" y="4200705"/>
            <a:ext cx="1097197" cy="6480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TopFans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3615401" y="4200705"/>
            <a:ext cx="1097197" cy="6480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WAX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4896140" y="4200705"/>
            <a:ext cx="1097197" cy="6480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BidFeed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6176879" y="4200705"/>
            <a:ext cx="1097197" cy="6480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96166" y="5044418"/>
            <a:ext cx="6929621" cy="43204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bid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6166" y="5564610"/>
            <a:ext cx="6929621" cy="864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1170547" y="5672622"/>
            <a:ext cx="1169205" cy="64807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曝光日志</a:t>
            </a:r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2538699" y="5672622"/>
            <a:ext cx="1273734" cy="64807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频次日志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4011380" y="5672622"/>
            <a:ext cx="1273734" cy="64807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跟踪日志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578057" y="5637618"/>
            <a:ext cx="1601253" cy="713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日志分发中心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5340010" y="2827187"/>
            <a:ext cx="1828857" cy="4275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用户属性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5340010" y="3320305"/>
            <a:ext cx="1828857" cy="4275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用户兴趣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主要工作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48"/>
          <p:cNvSpPr txBox="1"/>
          <p:nvPr/>
        </p:nvSpPr>
        <p:spPr>
          <a:xfrm>
            <a:off x="579513" y="908720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108"/>
          <p:cNvGrpSpPr>
            <a:grpSpLocks/>
          </p:cNvGrpSpPr>
          <p:nvPr/>
        </p:nvGrpSpPr>
        <p:grpSpPr bwMode="auto">
          <a:xfrm>
            <a:off x="323528" y="1002352"/>
            <a:ext cx="194469" cy="194400"/>
            <a:chOff x="2944759" y="497532"/>
            <a:chExt cx="657188" cy="663945"/>
          </a:xfrm>
        </p:grpSpPr>
        <p:sp>
          <p:nvSpPr>
            <p:cNvPr id="25" name="矩形 24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分析监控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84081"/>
            <a:ext cx="8704762" cy="420952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091324" y="5793605"/>
            <a:ext cx="3131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基础指标监控效果图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54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028201" y="3713401"/>
            <a:ext cx="6318307" cy="777283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6633" y="2115106"/>
            <a:ext cx="8991364" cy="777283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0" y="284389"/>
            <a:ext cx="2771800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主要工作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30" name="矩形 2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6/14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10121" y="1484784"/>
            <a:ext cx="7129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月分之前日志分析路径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8"/>
          <p:cNvSpPr txBox="1"/>
          <p:nvPr/>
        </p:nvSpPr>
        <p:spPr>
          <a:xfrm>
            <a:off x="579513" y="908720"/>
            <a:ext cx="33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分析路径迁移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108"/>
          <p:cNvGrpSpPr>
            <a:grpSpLocks/>
          </p:cNvGrpSpPr>
          <p:nvPr/>
        </p:nvGrpSpPr>
        <p:grpSpPr bwMode="auto">
          <a:xfrm>
            <a:off x="323528" y="1002352"/>
            <a:ext cx="194469" cy="194400"/>
            <a:chOff x="2944759" y="497532"/>
            <a:chExt cx="657188" cy="663945"/>
          </a:xfrm>
        </p:grpSpPr>
        <p:sp>
          <p:nvSpPr>
            <p:cNvPr id="25" name="矩形 24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894188" y="355777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分析监控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512" y="2298938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28" name="矩形 27"/>
          <p:cNvSpPr/>
          <p:nvPr/>
        </p:nvSpPr>
        <p:spPr>
          <a:xfrm>
            <a:off x="1691680" y="2298938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落地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72200" y="2298938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</a:t>
            </a:r>
          </a:p>
        </p:txBody>
      </p:sp>
      <p:sp>
        <p:nvSpPr>
          <p:cNvPr id="33" name="右箭头 32"/>
          <p:cNvSpPr/>
          <p:nvPr/>
        </p:nvSpPr>
        <p:spPr>
          <a:xfrm>
            <a:off x="2771800" y="2433374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1257908" y="2448473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84368" y="2298938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分析机</a:t>
            </a:r>
          </a:p>
        </p:txBody>
      </p:sp>
      <p:sp>
        <p:nvSpPr>
          <p:cNvPr id="36" name="右箭头 35"/>
          <p:cNvSpPr/>
          <p:nvPr/>
        </p:nvSpPr>
        <p:spPr>
          <a:xfrm>
            <a:off x="7450596" y="2433374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187624" y="3861048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39" name="矩形 38"/>
          <p:cNvSpPr/>
          <p:nvPr/>
        </p:nvSpPr>
        <p:spPr>
          <a:xfrm>
            <a:off x="2843808" y="3861048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499992" y="3861048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</a:t>
            </a:r>
          </a:p>
        </p:txBody>
      </p:sp>
      <p:sp>
        <p:nvSpPr>
          <p:cNvPr id="41" name="右箭头 40"/>
          <p:cNvSpPr/>
          <p:nvPr/>
        </p:nvSpPr>
        <p:spPr>
          <a:xfrm>
            <a:off x="3996365" y="3995484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2336737" y="4010583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178766" y="3861048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分析机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>
          <a:xfrm>
            <a:off x="5675139" y="3995484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4080282" y="2996952"/>
            <a:ext cx="132969" cy="5760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35696" y="4941168"/>
            <a:ext cx="53285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日志没有出现堆积、监控延迟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秒（原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按照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消费、一份日志多份用途（比如跟踪日志）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788024" y="2314037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日志机</a:t>
            </a:r>
            <a:endParaRPr lang="zh-CN" altLang="en-US" dirty="0"/>
          </a:p>
        </p:txBody>
      </p:sp>
      <p:sp>
        <p:nvSpPr>
          <p:cNvPr id="52" name="右箭头 51"/>
          <p:cNvSpPr/>
          <p:nvPr/>
        </p:nvSpPr>
        <p:spPr>
          <a:xfrm>
            <a:off x="5868144" y="2448473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67844" y="2314037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scribe</a:t>
            </a:r>
            <a:endParaRPr lang="zh-CN" altLang="en-US" dirty="0"/>
          </a:p>
        </p:txBody>
      </p:sp>
      <p:sp>
        <p:nvSpPr>
          <p:cNvPr id="58" name="右箭头 57"/>
          <p:cNvSpPr/>
          <p:nvPr/>
        </p:nvSpPr>
        <p:spPr>
          <a:xfrm>
            <a:off x="4282244" y="2448473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167404" y="2969512"/>
            <a:ext cx="11599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change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1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1560" y="4796667"/>
            <a:ext cx="7461659" cy="17286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47663" y="2217485"/>
            <a:ext cx="5507109" cy="17155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0" y="284389"/>
            <a:ext cx="2195736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主要工做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74739" y="6546830"/>
            <a:ext cx="949789" cy="338554"/>
            <a:chOff x="8663567" y="6519446"/>
            <a:chExt cx="638628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13/14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8"/>
          <p:cNvSpPr txBox="1"/>
          <p:nvPr/>
        </p:nvSpPr>
        <p:spPr>
          <a:xfrm>
            <a:off x="767994" y="1174775"/>
            <a:ext cx="27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r>
              <a:rPr lang="en-US" altLang="zh-CN" sz="2400" b="1" dirty="0" smtClean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</a:t>
            </a:r>
            <a:endParaRPr lang="zh-HK" altLang="en-US" sz="2400" b="1" dirty="0">
              <a:solidFill>
                <a:prstClr val="black">
                  <a:lumMod val="95000"/>
                  <a:lumOff val="5000"/>
                  <a:alpha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108"/>
          <p:cNvGrpSpPr>
            <a:grpSpLocks/>
          </p:cNvGrpSpPr>
          <p:nvPr/>
        </p:nvGrpSpPr>
        <p:grpSpPr bwMode="auto">
          <a:xfrm>
            <a:off x="540582" y="1290384"/>
            <a:ext cx="194469" cy="194400"/>
            <a:chOff x="2944759" y="497532"/>
            <a:chExt cx="657188" cy="663945"/>
          </a:xfrm>
        </p:grpSpPr>
        <p:sp>
          <p:nvSpPr>
            <p:cNvPr id="40" name="矩形 39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79712" y="3307050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635896" y="3307050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292080" y="3307050"/>
            <a:ext cx="1296144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</a:t>
            </a:r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788453" y="3441486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3128825" y="3456585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3568" y="5502170"/>
            <a:ext cx="1250864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</a:t>
            </a:r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494837" y="5502170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日志分析工具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53637" y="5502170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</a:t>
            </a:r>
          </a:p>
        </p:txBody>
      </p:sp>
      <p:sp>
        <p:nvSpPr>
          <p:cNvPr id="45" name="右箭头 44"/>
          <p:cNvSpPr/>
          <p:nvPr/>
        </p:nvSpPr>
        <p:spPr>
          <a:xfrm>
            <a:off x="3647411" y="5636606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1990382" y="5636606"/>
            <a:ext cx="433772" cy="21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04248" y="4890741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804248" y="5948795"/>
            <a:ext cx="1080120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IDX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9" idx="1"/>
          </p:cNvCxnSpPr>
          <p:nvPr/>
        </p:nvCxnSpPr>
        <p:spPr>
          <a:xfrm flipH="1">
            <a:off x="5233757" y="5131736"/>
            <a:ext cx="1570491" cy="57600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0" idx="1"/>
          </p:cNvCxnSpPr>
          <p:nvPr/>
        </p:nvCxnSpPr>
        <p:spPr>
          <a:xfrm flipH="1" flipV="1">
            <a:off x="5233757" y="5818078"/>
            <a:ext cx="1570491" cy="37171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4132057" y="3992727"/>
            <a:ext cx="180020" cy="70968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24128" y="5131736"/>
            <a:ext cx="720080" cy="1177099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分析、查找原因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074737" y="4100729"/>
            <a:ext cx="1282558" cy="4414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change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67744" y="352591"/>
            <a:ext cx="3333996" cy="4320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分析监控</a:t>
            </a:r>
            <a:endParaRPr lang="zh-HK" altLang="en-US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27784" y="2370946"/>
            <a:ext cx="1489849" cy="4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问题、上线、扩容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3" idx="2"/>
          </p:cNvCxnSpPr>
          <p:nvPr/>
        </p:nvCxnSpPr>
        <p:spPr>
          <a:xfrm flipH="1">
            <a:off x="2422383" y="2852936"/>
            <a:ext cx="950326" cy="454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3" idx="2"/>
            <a:endCxn id="32" idx="0"/>
          </p:cNvCxnSpPr>
          <p:nvPr/>
        </p:nvCxnSpPr>
        <p:spPr>
          <a:xfrm>
            <a:off x="3372709" y="2852936"/>
            <a:ext cx="803247" cy="454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261644" y="2377596"/>
            <a:ext cx="2660643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IDX</a:t>
            </a:r>
            <a:r>
              <a:rPr lang="zh-CN" altLang="en-US" dirty="0" smtClean="0"/>
              <a:t>只有两个人比较熟悉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245215" y="2964031"/>
            <a:ext cx="1262889" cy="313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24336</TotalTime>
  <Words>598</Words>
  <Application>Microsoft Office PowerPoint</Application>
  <PresentationFormat>全屏显示(4:3)</PresentationFormat>
  <Paragraphs>222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smtl_2013</dc:creator>
  <cp:lastModifiedBy>wyp_2013</cp:lastModifiedBy>
  <cp:revision>1393</cp:revision>
  <dcterms:created xsi:type="dcterms:W3CDTF">2015-05-06T06:13:43Z</dcterms:created>
  <dcterms:modified xsi:type="dcterms:W3CDTF">2017-07-23T15:57:17Z</dcterms:modified>
</cp:coreProperties>
</file>