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6" r:id="rId22"/>
    <p:sldId id="282"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87427" autoAdjust="0"/>
  </p:normalViewPr>
  <p:slideViewPr>
    <p:cSldViewPr snapToGrid="0" snapToObjects="1" showGuides="1">
      <p:cViewPr varScale="1">
        <p:scale>
          <a:sx n="100" d="100"/>
          <a:sy n="100" d="100"/>
        </p:scale>
        <p:origin x="79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5/10/2021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54024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4136812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a:prstGeom prst="rect">
            <a:avLst/>
          </a:prstGeo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a:xfrm>
            <a:off x="838200" y="1847850"/>
            <a:ext cx="10515600" cy="4351338"/>
          </a:xfrm>
          <a:prstGeom prst="rect">
            <a:avLst/>
          </a:prstGeom>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eu-gb.dataplatform.cloud.ibm.com/dashboards/171ae20c-d010-40b8-8837-c0da7850a86b/view/0509dd3d6e9437df42b4f2e407c87f052c662c0fb4bb8305d1d07b490e337197f06c1490c87e4f0f8f430c30a6be440ac9"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f-courses-data.s3.us.cloud-object-storage.appdomain.cloud/IBM-DA0321EN-SkillsNetwork/labs/datasets/Programming_Languages.html"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customXml" Target="../ink/ink1.xml"/><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11"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insights.stackoverflow.com/survey/"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hyperlink" Target="https://cf-courses-data.s3.us.cloud-object-storage.appdomain.cloud/IBM-DA0321EN-SkillsNetwork/LargeData/m1_survey_data.csv"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4984990" cy="1325563"/>
          </a:xfrm>
        </p:spPr>
        <p:txBody>
          <a:bodyPr anchor="ctr">
            <a:normAutofit fontScale="90000"/>
          </a:bodyPr>
          <a:lstStyle/>
          <a:p>
            <a:r>
              <a:rPr lang="en-US" dirty="0">
                <a:solidFill>
                  <a:srgbClr val="0E659B"/>
                </a:solidFill>
              </a:rPr>
              <a:t>Stack Overflow Developer Survey 2019: Key Findings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Young Hun Ji, Ph.D.</a:t>
            </a:r>
          </a:p>
          <a:p>
            <a:pPr marL="0" indent="0">
              <a:buNone/>
            </a:pPr>
            <a:r>
              <a:rPr lang="en-US" dirty="0"/>
              <a:t>May 2021</a:t>
            </a:r>
          </a:p>
        </p:txBody>
      </p:sp>
    </p:spTree>
    <p:extLst>
      <p:ext uri="{BB962C8B-B14F-4D97-AF65-F5344CB8AC3E}">
        <p14:creationId xmlns:p14="http://schemas.microsoft.com/office/powerpoint/2010/main" val="323791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62500" lnSpcReduction="20000"/>
          </a:bodyPr>
          <a:lstStyle/>
          <a:p>
            <a:pPr marL="0" indent="0">
              <a:lnSpc>
                <a:spcPct val="134000"/>
              </a:lnSpc>
              <a:spcBef>
                <a:spcPts val="600"/>
              </a:spcBef>
              <a:spcAft>
                <a:spcPts val="600"/>
              </a:spcAft>
              <a:buNone/>
            </a:pPr>
            <a:r>
              <a:rPr lang="en-US" sz="2800" u="sng" dirty="0"/>
              <a:t>Findings</a:t>
            </a:r>
          </a:p>
          <a:p>
            <a:pPr marL="0" indent="0">
              <a:lnSpc>
                <a:spcPct val="134000"/>
              </a:lnSpc>
              <a:spcBef>
                <a:spcPts val="0"/>
              </a:spcBef>
              <a:buNone/>
            </a:pPr>
            <a:endParaRPr lang="en-US" sz="2800" dirty="0"/>
          </a:p>
          <a:p>
            <a:pPr>
              <a:lnSpc>
                <a:spcPct val="134000"/>
              </a:lnSpc>
              <a:spcBef>
                <a:spcPts val="600"/>
              </a:spcBef>
              <a:spcAft>
                <a:spcPts val="600"/>
              </a:spcAft>
            </a:pPr>
            <a:r>
              <a:rPr lang="en-US" sz="2800" dirty="0"/>
              <a:t>SQL</a:t>
            </a:r>
            <a:r>
              <a:rPr lang="en-US" sz="2800" i="1" dirty="0"/>
              <a:t> </a:t>
            </a:r>
            <a:r>
              <a:rPr lang="en-US" sz="2800" dirty="0"/>
              <a:t>database programs were the most popular in 2019, with </a:t>
            </a:r>
            <a:r>
              <a:rPr lang="en-US" sz="2800" i="1" dirty="0"/>
              <a:t>MySQL</a:t>
            </a:r>
            <a:r>
              <a:rPr lang="en-US" sz="2800" dirty="0"/>
              <a:t> in the lead.</a:t>
            </a:r>
          </a:p>
          <a:p>
            <a:pPr>
              <a:lnSpc>
                <a:spcPct val="134000"/>
              </a:lnSpc>
              <a:spcBef>
                <a:spcPts val="600"/>
              </a:spcBef>
              <a:spcAft>
                <a:spcPts val="600"/>
              </a:spcAft>
            </a:pPr>
            <a:r>
              <a:rPr lang="en-US" sz="2800" i="1" dirty="0"/>
              <a:t>PostgreSQL</a:t>
            </a:r>
            <a:r>
              <a:rPr lang="en-US" sz="2800" dirty="0"/>
              <a:t> is gaining popularity over other SQL database programs, and it was the overall most desired database for the next year.</a:t>
            </a:r>
          </a:p>
          <a:p>
            <a:pPr>
              <a:lnSpc>
                <a:spcPct val="134000"/>
              </a:lnSpc>
              <a:spcBef>
                <a:spcPts val="600"/>
              </a:spcBef>
              <a:spcAft>
                <a:spcPts val="600"/>
              </a:spcAft>
            </a:pPr>
            <a:r>
              <a:rPr lang="en-US" sz="2800" i="1" dirty="0"/>
              <a:t>MongoDB</a:t>
            </a:r>
            <a:r>
              <a:rPr lang="en-US" sz="2800" dirty="0"/>
              <a:t> was popular in 2019 and gaining interest. </a:t>
            </a:r>
          </a:p>
          <a:p>
            <a:pPr>
              <a:lnSpc>
                <a:spcPct val="134000"/>
              </a:lnSpc>
              <a:spcBef>
                <a:spcPts val="600"/>
              </a:spcBef>
              <a:spcAft>
                <a:spcPts val="600"/>
              </a:spcAft>
            </a:pPr>
            <a:r>
              <a:rPr lang="en-US" dirty="0"/>
              <a:t>Increasing interest in </a:t>
            </a:r>
            <a:r>
              <a:rPr lang="en-US" sz="2800" i="1" dirty="0"/>
              <a:t>Elasticsearch.</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62500" lnSpcReduction="20000"/>
          </a:bodyPr>
          <a:lstStyle/>
          <a:p>
            <a:pPr marL="0" indent="0">
              <a:lnSpc>
                <a:spcPct val="134000"/>
              </a:lnSpc>
              <a:spcBef>
                <a:spcPts val="600"/>
              </a:spcBef>
              <a:spcAft>
                <a:spcPts val="600"/>
              </a:spcAft>
              <a:buFont typeface="Arial"/>
              <a:buNone/>
            </a:pPr>
            <a:r>
              <a:rPr lang="en-US" sz="2800" u="sng" dirty="0"/>
              <a:t>Implications</a:t>
            </a:r>
          </a:p>
          <a:p>
            <a:pPr marL="0" indent="0">
              <a:lnSpc>
                <a:spcPct val="134000"/>
              </a:lnSpc>
              <a:spcBef>
                <a:spcPts val="0"/>
              </a:spcBef>
              <a:buFont typeface="Arial"/>
              <a:buNone/>
            </a:pPr>
            <a:endParaRPr lang="en-US" sz="2800" dirty="0"/>
          </a:p>
          <a:p>
            <a:pPr>
              <a:lnSpc>
                <a:spcPct val="134000"/>
              </a:lnSpc>
              <a:spcBef>
                <a:spcPts val="600"/>
              </a:spcBef>
              <a:spcAft>
                <a:spcPts val="600"/>
              </a:spcAft>
            </a:pPr>
            <a:r>
              <a:rPr lang="en-US" sz="2800" dirty="0"/>
              <a:t>There appears to </a:t>
            </a:r>
            <a:r>
              <a:rPr lang="en-US" dirty="0"/>
              <a:t>be increasing developer preference toward open-source database programs.</a:t>
            </a:r>
            <a:endParaRPr lang="en-US" sz="2800" dirty="0"/>
          </a:p>
          <a:p>
            <a:pPr>
              <a:lnSpc>
                <a:spcPct val="134000"/>
              </a:lnSpc>
              <a:spcBef>
                <a:spcPts val="600"/>
              </a:spcBef>
              <a:spcAft>
                <a:spcPts val="600"/>
              </a:spcAft>
            </a:pPr>
            <a:r>
              <a:rPr lang="en-US" dirty="0"/>
              <a:t>NoSQL database programs are gaining popularity, which likely reflects a growing need to handle non-relational and unstructured data.</a:t>
            </a:r>
          </a:p>
          <a:p>
            <a:pPr>
              <a:lnSpc>
                <a:spcPct val="134000"/>
              </a:lnSpc>
              <a:spcBef>
                <a:spcPts val="600"/>
              </a:spcBef>
              <a:spcAft>
                <a:spcPts val="600"/>
              </a:spcAft>
            </a:pPr>
            <a:r>
              <a:rPr lang="en-US" dirty="0"/>
              <a:t>Current and aspiring data analysts should develop competence in NoSQL in addition to SQL database programs.</a:t>
            </a:r>
            <a:endParaRPr lang="en-US" sz="2800" dirty="0"/>
          </a:p>
        </p:txBody>
      </p:sp>
    </p:spTree>
    <p:extLst>
      <p:ext uri="{BB962C8B-B14F-4D97-AF65-F5344CB8AC3E}">
        <p14:creationId xmlns:p14="http://schemas.microsoft.com/office/powerpoint/2010/main" val="265960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690688"/>
            <a:ext cx="7068725" cy="4275772"/>
          </a:xfrm>
        </p:spPr>
        <p:txBody>
          <a:bodyPr>
            <a:normAutofit/>
          </a:bodyPr>
          <a:lstStyle/>
          <a:p>
            <a:pPr marL="0" indent="0">
              <a:lnSpc>
                <a:spcPct val="114000"/>
              </a:lnSpc>
              <a:buNone/>
            </a:pPr>
            <a:r>
              <a:rPr lang="en-US" sz="2200" dirty="0"/>
              <a:t>The following link contains the full, interactive </a:t>
            </a:r>
            <a:r>
              <a:rPr lang="en-US" sz="2200" i="1" dirty="0"/>
              <a:t>Cognos</a:t>
            </a:r>
            <a:r>
              <a:rPr lang="en-US" sz="2200" dirty="0"/>
              <a:t> dashboard summarizing (a) </a:t>
            </a:r>
            <a:r>
              <a:rPr lang="en-US" sz="2200" b="1" dirty="0"/>
              <a:t>current technology use</a:t>
            </a:r>
            <a:r>
              <a:rPr lang="en-US" sz="2200" dirty="0"/>
              <a:t>, (b) </a:t>
            </a:r>
            <a:r>
              <a:rPr lang="en-US" sz="2200" b="1" dirty="0"/>
              <a:t>future technology trend</a:t>
            </a:r>
            <a:r>
              <a:rPr lang="en-US" sz="2200" dirty="0"/>
              <a:t>, and (c) </a:t>
            </a:r>
            <a:r>
              <a:rPr lang="en-US" sz="2200" b="1" dirty="0"/>
              <a:t>demographics</a:t>
            </a:r>
            <a:r>
              <a:rPr lang="en-US" sz="2200" dirty="0"/>
              <a:t> of the survey respondents:</a:t>
            </a:r>
          </a:p>
          <a:p>
            <a:pPr marL="0" indent="0">
              <a:lnSpc>
                <a:spcPct val="114000"/>
              </a:lnSpc>
              <a:buNone/>
            </a:pPr>
            <a:endParaRPr lang="en-US" sz="2200" b="1" dirty="0"/>
          </a:p>
          <a:p>
            <a:pPr marL="0" indent="0">
              <a:lnSpc>
                <a:spcPct val="114000"/>
              </a:lnSpc>
              <a:buNone/>
            </a:pPr>
            <a:r>
              <a:rPr lang="en-US" sz="2200" b="1" dirty="0">
                <a:hlinkClick r:id="rId2"/>
              </a:rPr>
              <a:t>Click here to open the dashboard </a:t>
            </a:r>
            <a:r>
              <a:rPr lang="en-US" sz="1500" b="1" dirty="0">
                <a:hlinkClick r:id="rId2"/>
              </a:rPr>
              <a:t>(</a:t>
            </a:r>
            <a:r>
              <a:rPr lang="en-US" sz="1500" b="1" dirty="0" err="1">
                <a:hlinkClick r:id="rId2"/>
              </a:rPr>
              <a:t>Ctrl+Click</a:t>
            </a:r>
            <a:r>
              <a:rPr lang="en-US" sz="1500" b="1" dirty="0">
                <a:hlinkClick r:id="rId2"/>
              </a:rPr>
              <a:t>)</a:t>
            </a:r>
            <a:endParaRPr lang="en-US" sz="1500" b="1" dirty="0"/>
          </a:p>
          <a:p>
            <a:pPr marL="0" indent="0">
              <a:lnSpc>
                <a:spcPct val="114000"/>
              </a:lnSpc>
              <a:buNone/>
            </a:pPr>
            <a:endParaRPr lang="en-US" sz="2200" b="1" dirty="0"/>
          </a:p>
          <a:p>
            <a:pPr marL="0" indent="0">
              <a:lnSpc>
                <a:spcPct val="114000"/>
              </a:lnSpc>
              <a:buNone/>
            </a:pPr>
            <a:r>
              <a:rPr lang="en-US" sz="2200" dirty="0"/>
              <a:t>Static screenshots of the dashboard are shown in the next three slides.</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A: CURRENT TECHNOLOGY USE</a:t>
            </a:r>
          </a:p>
        </p:txBody>
      </p:sp>
      <p:pic>
        <p:nvPicPr>
          <p:cNvPr id="4" name="Picture 3" descr="Chart&#10;&#10;Description automatically generated">
            <a:extLst>
              <a:ext uri="{FF2B5EF4-FFF2-40B4-BE49-F238E27FC236}">
                <a16:creationId xmlns:a16="http://schemas.microsoft.com/office/drawing/2014/main" id="{281843F6-C2C8-46E2-9318-C8F94D2888E3}"/>
              </a:ext>
            </a:extLst>
          </p:cNvPr>
          <p:cNvPicPr>
            <a:picLocks noChangeAspect="1"/>
          </p:cNvPicPr>
          <p:nvPr/>
        </p:nvPicPr>
        <p:blipFill>
          <a:blip r:embed="rId2"/>
          <a:stretch>
            <a:fillRect/>
          </a:stretch>
        </p:blipFill>
        <p:spPr>
          <a:xfrm>
            <a:off x="1644015" y="1343999"/>
            <a:ext cx="8903970" cy="5045372"/>
          </a:xfrm>
          <a:prstGeom prst="rect">
            <a:avLst/>
          </a:prstGeom>
        </p:spPr>
      </p:pic>
    </p:spTree>
    <p:extLst>
      <p:ext uri="{BB962C8B-B14F-4D97-AF65-F5344CB8AC3E}">
        <p14:creationId xmlns:p14="http://schemas.microsoft.com/office/powerpoint/2010/main" val="91685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B: FUTURE TECHNOLOGY TREND</a:t>
            </a:r>
          </a:p>
        </p:txBody>
      </p:sp>
      <p:pic>
        <p:nvPicPr>
          <p:cNvPr id="6" name="Picture 5" descr="Chart&#10;&#10;Description automatically generated">
            <a:extLst>
              <a:ext uri="{FF2B5EF4-FFF2-40B4-BE49-F238E27FC236}">
                <a16:creationId xmlns:a16="http://schemas.microsoft.com/office/drawing/2014/main" id="{7F4E342B-395B-4BB1-8207-1B2756DDAF4E}"/>
              </a:ext>
            </a:extLst>
          </p:cNvPr>
          <p:cNvPicPr>
            <a:picLocks noChangeAspect="1"/>
          </p:cNvPicPr>
          <p:nvPr/>
        </p:nvPicPr>
        <p:blipFill>
          <a:blip r:embed="rId2"/>
          <a:stretch>
            <a:fillRect/>
          </a:stretch>
        </p:blipFill>
        <p:spPr>
          <a:xfrm>
            <a:off x="1651710" y="1316182"/>
            <a:ext cx="8906256" cy="5060373"/>
          </a:xfrm>
          <a:prstGeom prst="rect">
            <a:avLst/>
          </a:prstGeom>
        </p:spPr>
      </p:pic>
    </p:spTree>
    <p:extLst>
      <p:ext uri="{BB962C8B-B14F-4D97-AF65-F5344CB8AC3E}">
        <p14:creationId xmlns:p14="http://schemas.microsoft.com/office/powerpoint/2010/main" val="326612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C: DEMOGRAPHICS</a:t>
            </a:r>
          </a:p>
        </p:txBody>
      </p:sp>
      <p:pic>
        <p:nvPicPr>
          <p:cNvPr id="6" name="Picture 5" descr="Graphical user interface, chart&#10;&#10;Description automatically generated">
            <a:extLst>
              <a:ext uri="{FF2B5EF4-FFF2-40B4-BE49-F238E27FC236}">
                <a16:creationId xmlns:a16="http://schemas.microsoft.com/office/drawing/2014/main" id="{78E63B9D-C664-4A8E-A6B5-E8AD22A9D7EF}"/>
              </a:ext>
            </a:extLst>
          </p:cNvPr>
          <p:cNvPicPr>
            <a:picLocks noChangeAspect="1"/>
          </p:cNvPicPr>
          <p:nvPr/>
        </p:nvPicPr>
        <p:blipFill>
          <a:blip r:embed="rId2"/>
          <a:stretch>
            <a:fillRect/>
          </a:stretch>
        </p:blipFill>
        <p:spPr>
          <a:xfrm>
            <a:off x="1647825" y="1365344"/>
            <a:ext cx="8896350" cy="5045691"/>
          </a:xfrm>
          <a:prstGeom prst="rect">
            <a:avLst/>
          </a:prstGeom>
        </p:spPr>
      </p:pic>
    </p:spTree>
    <p:extLst>
      <p:ext uri="{BB962C8B-B14F-4D97-AF65-F5344CB8AC3E}">
        <p14:creationId xmlns:p14="http://schemas.microsoft.com/office/powerpoint/2010/main" val="351797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fontScale="85000" lnSpcReduction="20000"/>
          </a:bodyPr>
          <a:lstStyle/>
          <a:p>
            <a:pPr marL="0" indent="0">
              <a:lnSpc>
                <a:spcPct val="114000"/>
              </a:lnSpc>
              <a:spcBef>
                <a:spcPts val="600"/>
              </a:spcBef>
              <a:spcAft>
                <a:spcPts val="600"/>
              </a:spcAft>
              <a:buNone/>
            </a:pPr>
            <a:r>
              <a:rPr lang="en-US" sz="2200" dirty="0"/>
              <a:t>Taken together, the findings yield insights into the following questions:</a:t>
            </a:r>
          </a:p>
          <a:p>
            <a:pPr>
              <a:lnSpc>
                <a:spcPct val="114000"/>
              </a:lnSpc>
              <a:spcBef>
                <a:spcPts val="600"/>
              </a:spcBef>
              <a:spcAft>
                <a:spcPts val="600"/>
              </a:spcAft>
            </a:pPr>
            <a:r>
              <a:rPr lang="en-US" sz="2200" dirty="0"/>
              <a:t>What kinds of developer technologies are in top demand?</a:t>
            </a:r>
          </a:p>
          <a:p>
            <a:pPr>
              <a:lnSpc>
                <a:spcPct val="114000"/>
              </a:lnSpc>
              <a:spcBef>
                <a:spcPts val="600"/>
              </a:spcBef>
              <a:spcAft>
                <a:spcPts val="600"/>
              </a:spcAft>
            </a:pPr>
            <a:r>
              <a:rPr lang="en-US" sz="2200" dirty="0"/>
              <a:t>Which technologies should prospective developers and data professionals be learning? </a:t>
            </a:r>
          </a:p>
          <a:p>
            <a:pPr>
              <a:lnSpc>
                <a:spcPct val="114000"/>
              </a:lnSpc>
              <a:spcBef>
                <a:spcPts val="600"/>
              </a:spcBef>
              <a:spcAft>
                <a:spcPts val="600"/>
              </a:spcAft>
            </a:pPr>
            <a:r>
              <a:rPr lang="en-US" sz="2200" dirty="0"/>
              <a:t>Which technologies should educators place more emphasis on teaching in upcoming years?</a:t>
            </a:r>
          </a:p>
          <a:p>
            <a:pPr>
              <a:lnSpc>
                <a:spcPct val="114000"/>
              </a:lnSpc>
              <a:spcBef>
                <a:spcPts val="600"/>
              </a:spcBef>
              <a:spcAft>
                <a:spcPts val="600"/>
              </a:spcAft>
            </a:pPr>
            <a:r>
              <a:rPr lang="en-US" sz="2200" dirty="0"/>
              <a:t>What does the distribution of annual compensation for developers look like?</a:t>
            </a:r>
          </a:p>
          <a:p>
            <a:pPr>
              <a:lnSpc>
                <a:spcPct val="114000"/>
              </a:lnSpc>
              <a:spcBef>
                <a:spcPts val="600"/>
              </a:spcBef>
              <a:spcAft>
                <a:spcPts val="600"/>
              </a:spcAft>
            </a:pPr>
            <a:r>
              <a:rPr lang="en-US" sz="2200" dirty="0"/>
              <a:t>What is the developer demographic like? Is there a gender representation gap? </a:t>
            </a:r>
          </a:p>
          <a:p>
            <a:pPr>
              <a:lnSpc>
                <a:spcPct val="114000"/>
              </a:lnSpc>
              <a:spcBef>
                <a:spcPts val="600"/>
              </a:spcBef>
              <a:spcAft>
                <a:spcPts val="600"/>
              </a:spcAft>
            </a:pPr>
            <a:endParaRPr lang="en-US" sz="2200" dirty="0"/>
          </a:p>
        </p:txBody>
      </p:sp>
    </p:spTree>
    <p:extLst>
      <p:ext uri="{BB962C8B-B14F-4D97-AF65-F5344CB8AC3E}">
        <p14:creationId xmlns:p14="http://schemas.microsoft.com/office/powerpoint/2010/main" val="216113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64323"/>
            <a:ext cx="5181600" cy="4586605"/>
          </a:xfrm>
        </p:spPr>
        <p:txBody>
          <a:bodyPr>
            <a:noAutofit/>
          </a:bodyPr>
          <a:lstStyle/>
          <a:p>
            <a:pPr marL="0" indent="0">
              <a:lnSpc>
                <a:spcPct val="114000"/>
              </a:lnSpc>
              <a:spcBef>
                <a:spcPts val="600"/>
              </a:spcBef>
              <a:spcAft>
                <a:spcPts val="600"/>
              </a:spcAft>
              <a:buNone/>
            </a:pPr>
            <a:r>
              <a:rPr lang="en-US" sz="1500" u="sng" dirty="0"/>
              <a:t>Findings</a:t>
            </a:r>
          </a:p>
          <a:p>
            <a:pPr marL="0" indent="0">
              <a:lnSpc>
                <a:spcPct val="100000"/>
              </a:lnSpc>
              <a:spcBef>
                <a:spcPts val="0"/>
              </a:spcBef>
              <a:buNone/>
            </a:pPr>
            <a:endParaRPr lang="en-US" sz="1500" u="sng" dirty="0"/>
          </a:p>
          <a:p>
            <a:pPr>
              <a:lnSpc>
                <a:spcPct val="114000"/>
              </a:lnSpc>
              <a:spcBef>
                <a:spcPts val="600"/>
              </a:spcBef>
              <a:spcAft>
                <a:spcPts val="600"/>
              </a:spcAft>
            </a:pPr>
            <a:r>
              <a:rPr lang="en-US" sz="1500" dirty="0"/>
              <a:t>High usage and interest in </a:t>
            </a:r>
            <a:r>
              <a:rPr lang="en-US" sz="1500" i="1" dirty="0" err="1"/>
              <a:t>Javascript</a:t>
            </a:r>
            <a:r>
              <a:rPr lang="en-US" sz="1500" dirty="0"/>
              <a:t> and </a:t>
            </a:r>
            <a:r>
              <a:rPr lang="en-US" sz="1500" i="1" dirty="0"/>
              <a:t>HTML/CSS </a:t>
            </a:r>
            <a:r>
              <a:rPr lang="en-US" sz="1500" dirty="0"/>
              <a:t>remain high usage. There’s also increasing interest in </a:t>
            </a:r>
            <a:r>
              <a:rPr lang="en-US" sz="1500" i="1" dirty="0"/>
              <a:t>Typescript</a:t>
            </a:r>
            <a:r>
              <a:rPr lang="en-US" sz="1500" dirty="0"/>
              <a:t>.</a:t>
            </a:r>
          </a:p>
          <a:p>
            <a:pPr>
              <a:lnSpc>
                <a:spcPct val="114000"/>
              </a:lnSpc>
              <a:spcBef>
                <a:spcPts val="600"/>
              </a:spcBef>
              <a:spcAft>
                <a:spcPts val="600"/>
              </a:spcAft>
            </a:pPr>
            <a:r>
              <a:rPr lang="en-US" sz="1500" dirty="0"/>
              <a:t>Increasing interest in </a:t>
            </a:r>
            <a:r>
              <a:rPr lang="en-US" sz="1500" i="1" dirty="0"/>
              <a:t>Python.</a:t>
            </a:r>
          </a:p>
          <a:p>
            <a:pPr>
              <a:lnSpc>
                <a:spcPct val="114000"/>
              </a:lnSpc>
              <a:spcBef>
                <a:spcPts val="600"/>
              </a:spcBef>
              <a:spcAft>
                <a:spcPts val="600"/>
              </a:spcAft>
            </a:pPr>
            <a:r>
              <a:rPr lang="en-US" sz="1500" dirty="0"/>
              <a:t>High usage and interest in SQL. </a:t>
            </a:r>
            <a:r>
              <a:rPr lang="en-US" sz="1500" i="1" dirty="0"/>
              <a:t>MySQL</a:t>
            </a:r>
            <a:r>
              <a:rPr lang="en-US" sz="1500" dirty="0"/>
              <a:t> had the highest usage in 2019, but </a:t>
            </a:r>
            <a:r>
              <a:rPr lang="en-US" sz="1500" i="1" dirty="0"/>
              <a:t>PostgreSQL</a:t>
            </a:r>
            <a:r>
              <a:rPr lang="en-US" sz="1500" dirty="0"/>
              <a:t> is gaining interest and was the overall most desired database program for the next year</a:t>
            </a:r>
          </a:p>
          <a:p>
            <a:pPr>
              <a:lnSpc>
                <a:spcPct val="114000"/>
              </a:lnSpc>
              <a:spcBef>
                <a:spcPts val="600"/>
              </a:spcBef>
              <a:spcAft>
                <a:spcPts val="600"/>
              </a:spcAft>
            </a:pPr>
            <a:r>
              <a:rPr lang="en-US" sz="1500" dirty="0"/>
              <a:t>NoSQL database programs gaining interest, of which </a:t>
            </a:r>
            <a:r>
              <a:rPr lang="en-US" sz="1500" i="1" dirty="0"/>
              <a:t>MongoDB </a:t>
            </a:r>
            <a:r>
              <a:rPr lang="en-US" sz="1500" dirty="0"/>
              <a:t>was the most used in 2019 and desired for the next year. </a:t>
            </a:r>
          </a:p>
          <a:p>
            <a:pPr>
              <a:lnSpc>
                <a:spcPct val="114000"/>
              </a:lnSpc>
              <a:spcBef>
                <a:spcPts val="600"/>
              </a:spcBef>
              <a:spcAft>
                <a:spcPts val="600"/>
              </a:spcAft>
            </a:pPr>
            <a:r>
              <a:rPr lang="en-US" sz="1500" dirty="0"/>
              <a:t>A severe gender representation gap (in favor of men), despite median compensation being slightly higher for women.</a:t>
            </a:r>
          </a:p>
          <a:p>
            <a:pPr>
              <a:lnSpc>
                <a:spcPct val="114000"/>
              </a:lnSpc>
              <a:spcBef>
                <a:spcPts val="600"/>
              </a:spcBef>
              <a:spcAft>
                <a:spcPts val="600"/>
              </a:spcAft>
            </a:pPr>
            <a:r>
              <a:rPr lang="en-US" sz="1500" dirty="0"/>
              <a:t>Technology divide between countries.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84008"/>
            <a:ext cx="5181600" cy="4691062"/>
          </a:xfrm>
        </p:spPr>
        <p:txBody>
          <a:bodyPr>
            <a:noAutofit/>
          </a:bodyPr>
          <a:lstStyle/>
          <a:p>
            <a:pPr marL="0" indent="0">
              <a:lnSpc>
                <a:spcPct val="114000"/>
              </a:lnSpc>
              <a:spcBef>
                <a:spcPts val="600"/>
              </a:spcBef>
              <a:spcAft>
                <a:spcPts val="600"/>
              </a:spcAft>
              <a:buFont typeface="Arial"/>
              <a:buNone/>
            </a:pPr>
            <a:r>
              <a:rPr lang="en-US" sz="1500" u="sng" dirty="0"/>
              <a:t>Implications</a:t>
            </a:r>
          </a:p>
          <a:p>
            <a:pPr marL="0" indent="0">
              <a:lnSpc>
                <a:spcPct val="100000"/>
              </a:lnSpc>
              <a:spcBef>
                <a:spcPts val="0"/>
              </a:spcBef>
              <a:buFont typeface="Arial"/>
              <a:buNone/>
            </a:pPr>
            <a:endParaRPr lang="en-US" sz="1500" dirty="0"/>
          </a:p>
          <a:p>
            <a:pPr>
              <a:lnSpc>
                <a:spcPct val="114000"/>
              </a:lnSpc>
              <a:spcBef>
                <a:spcPts val="600"/>
              </a:spcBef>
              <a:spcAft>
                <a:spcPts val="600"/>
              </a:spcAft>
            </a:pPr>
            <a:r>
              <a:rPr lang="en-US" sz="1500" dirty="0"/>
              <a:t>Web development is still in high demand. Current and prospective developers may consider picking up </a:t>
            </a:r>
            <a:r>
              <a:rPr lang="en-US" sz="1500" i="1" dirty="0"/>
              <a:t>Typescript </a:t>
            </a:r>
            <a:r>
              <a:rPr lang="en-US" sz="1500" dirty="0"/>
              <a:t>in addition to </a:t>
            </a:r>
            <a:r>
              <a:rPr lang="en-US" sz="1500" i="1" dirty="0" err="1"/>
              <a:t>Javascript</a:t>
            </a:r>
            <a:r>
              <a:rPr lang="en-US" sz="1500" i="1" dirty="0"/>
              <a:t> </a:t>
            </a:r>
            <a:r>
              <a:rPr lang="en-US" sz="1500" dirty="0"/>
              <a:t>and </a:t>
            </a:r>
            <a:r>
              <a:rPr lang="en-US" sz="1500" i="1" dirty="0"/>
              <a:t>HTML/CSS. </a:t>
            </a:r>
            <a:endParaRPr lang="en-US" sz="1500" dirty="0"/>
          </a:p>
          <a:p>
            <a:pPr>
              <a:lnSpc>
                <a:spcPct val="114000"/>
              </a:lnSpc>
              <a:spcBef>
                <a:spcPts val="600"/>
              </a:spcBef>
              <a:spcAft>
                <a:spcPts val="600"/>
              </a:spcAft>
            </a:pPr>
            <a:r>
              <a:rPr lang="en-US" sz="1500" dirty="0"/>
              <a:t>With the growing need to handle big data and perform AI and ML work, data professionals should continue to enhance SQL competence but also enhance competence with NoSQL database programs and </a:t>
            </a:r>
            <a:r>
              <a:rPr lang="en-US" sz="1500" i="1" dirty="0"/>
              <a:t>Python</a:t>
            </a:r>
            <a:r>
              <a:rPr lang="en-US" sz="1500" dirty="0"/>
              <a:t>. </a:t>
            </a:r>
          </a:p>
          <a:p>
            <a:pPr>
              <a:lnSpc>
                <a:spcPct val="114000"/>
              </a:lnSpc>
              <a:spcBef>
                <a:spcPts val="600"/>
              </a:spcBef>
              <a:spcAft>
                <a:spcPts val="600"/>
              </a:spcAft>
            </a:pPr>
            <a:r>
              <a:rPr lang="en-US" sz="1500" dirty="0"/>
              <a:t>Businesses need to adapt to changing technology preferences, especially in terms of talent acquisition and development.    </a:t>
            </a:r>
          </a:p>
          <a:p>
            <a:pPr>
              <a:lnSpc>
                <a:spcPct val="114000"/>
              </a:lnSpc>
              <a:spcBef>
                <a:spcPts val="600"/>
              </a:spcBef>
              <a:spcAft>
                <a:spcPts val="600"/>
              </a:spcAft>
            </a:pPr>
            <a:r>
              <a:rPr lang="en-US" sz="1500" dirty="0"/>
              <a:t>Policy makers, educators, and organizations should work to minimize the gender representation gap in addition to the technology divide between countries. </a:t>
            </a:r>
          </a:p>
          <a:p>
            <a:pPr>
              <a:lnSpc>
                <a:spcPct val="114000"/>
              </a:lnSpc>
              <a:spcBef>
                <a:spcPts val="600"/>
              </a:spcBef>
              <a:spcAft>
                <a:spcPts val="600"/>
              </a:spcAft>
            </a:pPr>
            <a:endParaRPr lang="en-US" sz="1500" dirty="0"/>
          </a:p>
        </p:txBody>
      </p:sp>
    </p:spTree>
    <p:extLst>
      <p:ext uri="{BB962C8B-B14F-4D97-AF65-F5344CB8AC3E}">
        <p14:creationId xmlns:p14="http://schemas.microsoft.com/office/powerpoint/2010/main" val="64727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lnSpcReduction="10000"/>
          </a:bodyPr>
          <a:lstStyle/>
          <a:p>
            <a:pPr marL="0" indent="0">
              <a:lnSpc>
                <a:spcPct val="124000"/>
              </a:lnSpc>
              <a:spcAft>
                <a:spcPts val="600"/>
              </a:spcAft>
              <a:buNone/>
            </a:pPr>
            <a:r>
              <a:rPr lang="en-US" sz="2400" dirty="0"/>
              <a:t>A subset of data collected as part of the </a:t>
            </a:r>
            <a:r>
              <a:rPr lang="en-US" sz="2400" i="1" dirty="0"/>
              <a:t>2019 Stack Overflow Developer Survey </a:t>
            </a:r>
            <a:r>
              <a:rPr lang="en-US" sz="2400" dirty="0"/>
              <a:t>was examined. </a:t>
            </a:r>
          </a:p>
          <a:p>
            <a:pPr marL="0" indent="0">
              <a:lnSpc>
                <a:spcPct val="124000"/>
              </a:lnSpc>
              <a:spcAft>
                <a:spcPts val="600"/>
              </a:spcAft>
              <a:buNone/>
            </a:pPr>
            <a:r>
              <a:rPr lang="en-US" sz="2400" dirty="0"/>
              <a:t>The findings yielded numerous insights into the technologies most used and desired by developers in addition to the developer demographic. </a:t>
            </a:r>
          </a:p>
          <a:p>
            <a:pPr marL="0" indent="0">
              <a:lnSpc>
                <a:spcPct val="124000"/>
              </a:lnSpc>
              <a:spcAft>
                <a:spcPts val="600"/>
              </a:spcAft>
              <a:buNone/>
            </a:pPr>
            <a:r>
              <a:rPr lang="en-US" sz="2400" dirty="0"/>
              <a:t>These insights should be particularly relevant for current and prospective developers aiming to remain competitive, businesses aiming to upskill their talent, educators in the field, and policy makers aiming to address gender and economic issues. </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4390" y="383051"/>
            <a:ext cx="10515600" cy="1325563"/>
          </a:xfrm>
        </p:spPr>
        <p:txBody>
          <a:bodyPr anchor="ctr">
            <a:normAutofit/>
          </a:bodyPr>
          <a:lstStyle/>
          <a:p>
            <a:r>
              <a:rPr lang="en-US" sz="2800" dirty="0"/>
              <a:t>APPENDIX A: GITHUB JOB POSTINGS FOR SELECTED TECHNOLOGIES</a:t>
            </a:r>
          </a:p>
        </p:txBody>
      </p:sp>
      <p:pic>
        <p:nvPicPr>
          <p:cNvPr id="9" name="Picture 8" descr="Chart&#10;&#10;Description automatically generated">
            <a:extLst>
              <a:ext uri="{FF2B5EF4-FFF2-40B4-BE49-F238E27FC236}">
                <a16:creationId xmlns:a16="http://schemas.microsoft.com/office/drawing/2014/main" id="{81D1F8B4-B450-438D-9753-AD7647916DED}"/>
              </a:ext>
            </a:extLst>
          </p:cNvPr>
          <p:cNvPicPr>
            <a:picLocks noChangeAspect="1"/>
          </p:cNvPicPr>
          <p:nvPr/>
        </p:nvPicPr>
        <p:blipFill>
          <a:blip r:embed="rId2"/>
          <a:stretch>
            <a:fillRect/>
          </a:stretch>
        </p:blipFill>
        <p:spPr>
          <a:xfrm>
            <a:off x="654424" y="1483694"/>
            <a:ext cx="10883151" cy="4341178"/>
          </a:xfrm>
          <a:prstGeom prst="rect">
            <a:avLst/>
          </a:prstGeom>
        </p:spPr>
      </p:pic>
      <p:sp>
        <p:nvSpPr>
          <p:cNvPr id="10" name="TextBox 9">
            <a:extLst>
              <a:ext uri="{FF2B5EF4-FFF2-40B4-BE49-F238E27FC236}">
                <a16:creationId xmlns:a16="http://schemas.microsoft.com/office/drawing/2014/main" id="{FCE16CE8-4D11-44EE-898D-680A9914579A}"/>
              </a:ext>
            </a:extLst>
          </p:cNvPr>
          <p:cNvSpPr txBox="1"/>
          <p:nvPr/>
        </p:nvSpPr>
        <p:spPr>
          <a:xfrm>
            <a:off x="654424" y="5786154"/>
            <a:ext cx="10883151" cy="307777"/>
          </a:xfrm>
          <a:prstGeom prst="rect">
            <a:avLst/>
          </a:prstGeom>
          <a:noFill/>
        </p:spPr>
        <p:txBody>
          <a:bodyPr wrap="square" rtlCol="0">
            <a:spAutoFit/>
          </a:bodyPr>
          <a:lstStyle/>
          <a:p>
            <a:r>
              <a:rPr lang="en-US" sz="1400" i="1" dirty="0">
                <a:latin typeface="IBM Plex Mono Text" panose="020B0509050203000203" pitchFamily="49" charset="0"/>
              </a:rPr>
              <a:t>Note</a:t>
            </a:r>
            <a:r>
              <a:rPr lang="en-US" sz="1400" dirty="0">
                <a:latin typeface="IBM Plex Mono Text" panose="020B0509050203000203" pitchFamily="49" charset="0"/>
              </a:rPr>
              <a:t>: Data on</a:t>
            </a:r>
            <a:r>
              <a:rPr lang="en-US" sz="1400" i="1" dirty="0">
                <a:latin typeface="IBM Plex Mono Text" panose="020B0509050203000203" pitchFamily="49" charset="0"/>
              </a:rPr>
              <a:t> GitHub </a:t>
            </a:r>
            <a:r>
              <a:rPr lang="en-US" sz="1400" dirty="0">
                <a:latin typeface="IBM Plex Mono Text" panose="020B0509050203000203" pitchFamily="49" charset="0"/>
              </a:rPr>
              <a:t>job postings for the 15 selected technologies shown above were collected using the </a:t>
            </a:r>
            <a:r>
              <a:rPr lang="en-US" sz="1400" i="1" dirty="0">
                <a:latin typeface="IBM Plex Mono Text" panose="020B0509050203000203" pitchFamily="49" charset="0"/>
              </a:rPr>
              <a:t>GitHub Jobs </a:t>
            </a:r>
            <a:r>
              <a:rPr lang="en-US" sz="1400" dirty="0">
                <a:latin typeface="IBM Plex Mono Text" panose="020B0509050203000203" pitchFamily="49" charset="0"/>
              </a:rPr>
              <a:t>API on May 3, 2021. </a:t>
            </a:r>
          </a:p>
        </p:txBody>
      </p:sp>
    </p:spTree>
    <p:extLst>
      <p:ext uri="{BB962C8B-B14F-4D97-AF65-F5344CB8AC3E}">
        <p14:creationId xmlns:p14="http://schemas.microsoft.com/office/powerpoint/2010/main" val="307855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4390" y="383051"/>
            <a:ext cx="10515600" cy="1325563"/>
          </a:xfrm>
        </p:spPr>
        <p:txBody>
          <a:bodyPr anchor="ctr">
            <a:normAutofit/>
          </a:bodyPr>
          <a:lstStyle/>
          <a:p>
            <a:r>
              <a:rPr lang="en-US" sz="2800" dirty="0"/>
              <a:t>APPENDIX B: POPULAR LANGUAGES BY SALARY</a:t>
            </a:r>
          </a:p>
        </p:txBody>
      </p:sp>
      <p:sp>
        <p:nvSpPr>
          <p:cNvPr id="10" name="TextBox 9">
            <a:extLst>
              <a:ext uri="{FF2B5EF4-FFF2-40B4-BE49-F238E27FC236}">
                <a16:creationId xmlns:a16="http://schemas.microsoft.com/office/drawing/2014/main" id="{FCE16CE8-4D11-44EE-898D-680A9914579A}"/>
              </a:ext>
            </a:extLst>
          </p:cNvPr>
          <p:cNvSpPr txBox="1"/>
          <p:nvPr/>
        </p:nvSpPr>
        <p:spPr>
          <a:xfrm>
            <a:off x="654424" y="5786154"/>
            <a:ext cx="10883151" cy="307777"/>
          </a:xfrm>
          <a:prstGeom prst="rect">
            <a:avLst/>
          </a:prstGeom>
          <a:noFill/>
        </p:spPr>
        <p:txBody>
          <a:bodyPr wrap="square" rtlCol="0">
            <a:spAutoFit/>
          </a:bodyPr>
          <a:lstStyle/>
          <a:p>
            <a:r>
              <a:rPr lang="en-US" sz="1400" i="1" dirty="0">
                <a:latin typeface="IBM Plex Mono Text" panose="020B0509050203000203" pitchFamily="49" charset="0"/>
              </a:rPr>
              <a:t>Note</a:t>
            </a:r>
            <a:r>
              <a:rPr lang="en-US" sz="1400" dirty="0">
                <a:latin typeface="IBM Plex Mono Text" panose="020B0509050203000203" pitchFamily="49" charset="0"/>
              </a:rPr>
              <a:t>: The figure above is based on survey data regarding popular programming languages provided by IBM. Link: </a:t>
            </a:r>
            <a:r>
              <a:rPr lang="en-US" sz="1400" dirty="0">
                <a:latin typeface="IBM Plex Mono Text" panose="020B0509050203000203" pitchFamily="49" charset="0"/>
                <a:hlinkClick r:id="rId2"/>
              </a:rPr>
              <a:t>Popular Programming Languages</a:t>
            </a:r>
            <a:r>
              <a:rPr lang="en-US" sz="1400" dirty="0">
                <a:latin typeface="IBM Plex Mono Text" panose="020B0509050203000203" pitchFamily="49" charset="0"/>
              </a:rPr>
              <a:t>.</a:t>
            </a:r>
          </a:p>
        </p:txBody>
      </p:sp>
      <p:pic>
        <p:nvPicPr>
          <p:cNvPr id="8" name="Picture 7" descr="Chart&#10;&#10;Description automatically generated">
            <a:extLst>
              <a:ext uri="{FF2B5EF4-FFF2-40B4-BE49-F238E27FC236}">
                <a16:creationId xmlns:a16="http://schemas.microsoft.com/office/drawing/2014/main" id="{CCFA8187-CF0D-422E-9DCC-DDAAA1D44870}"/>
              </a:ext>
            </a:extLst>
          </p:cNvPr>
          <p:cNvPicPr>
            <a:picLocks noChangeAspect="1"/>
          </p:cNvPicPr>
          <p:nvPr/>
        </p:nvPicPr>
        <p:blipFill>
          <a:blip r:embed="rId3"/>
          <a:stretch>
            <a:fillRect/>
          </a:stretch>
        </p:blipFill>
        <p:spPr>
          <a:xfrm>
            <a:off x="1346835" y="1488623"/>
            <a:ext cx="9490710" cy="4297531"/>
          </a:xfrm>
          <a:prstGeom prst="rect">
            <a:avLst/>
          </a:prstGeom>
        </p:spPr>
      </p:pic>
    </p:spTree>
    <p:extLst>
      <p:ext uri="{BB962C8B-B14F-4D97-AF65-F5344CB8AC3E}">
        <p14:creationId xmlns:p14="http://schemas.microsoft.com/office/powerpoint/2010/main" val="369791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fontScale="92500"/>
          </a:bodyPr>
          <a:lstStyle/>
          <a:p>
            <a:pPr marL="0" indent="0">
              <a:lnSpc>
                <a:spcPct val="114000"/>
              </a:lnSpc>
              <a:spcBef>
                <a:spcPts val="600"/>
              </a:spcBef>
              <a:spcAft>
                <a:spcPts val="600"/>
              </a:spcAft>
              <a:buNone/>
            </a:pPr>
            <a:r>
              <a:rPr lang="en-US" sz="2200" dirty="0"/>
              <a:t>The following slides summarize key findings from an analysis of data collected as part of the </a:t>
            </a:r>
            <a:r>
              <a:rPr lang="en-US" sz="2200" b="1" dirty="0"/>
              <a:t>2019 Stack Overflow Developer Survey</a:t>
            </a:r>
            <a:r>
              <a:rPr lang="en-US" sz="2200" dirty="0"/>
              <a:t>. </a:t>
            </a:r>
          </a:p>
          <a:p>
            <a:pPr marL="0" indent="0">
              <a:lnSpc>
                <a:spcPct val="114000"/>
              </a:lnSpc>
              <a:spcBef>
                <a:spcPts val="600"/>
              </a:spcBef>
              <a:spcAft>
                <a:spcPts val="600"/>
              </a:spcAft>
              <a:buNone/>
            </a:pPr>
            <a:r>
              <a:rPr lang="en-US" sz="2200" dirty="0"/>
              <a:t>The analysis yielded insights regarding the following:  </a:t>
            </a:r>
          </a:p>
          <a:p>
            <a:pPr lvl="1">
              <a:lnSpc>
                <a:spcPct val="100000"/>
              </a:lnSpc>
              <a:spcBef>
                <a:spcPts val="600"/>
              </a:spcBef>
              <a:spcAft>
                <a:spcPts val="600"/>
              </a:spcAft>
            </a:pPr>
            <a:r>
              <a:rPr lang="en-US" sz="1800" dirty="0"/>
              <a:t>Most popular languages, databases, and other technologies (at the time of data collection)</a:t>
            </a:r>
          </a:p>
          <a:p>
            <a:pPr lvl="1">
              <a:lnSpc>
                <a:spcPct val="100000"/>
              </a:lnSpc>
              <a:spcBef>
                <a:spcPts val="600"/>
              </a:spcBef>
              <a:spcAft>
                <a:spcPts val="600"/>
              </a:spcAft>
            </a:pPr>
            <a:r>
              <a:rPr lang="en-US" sz="1800" dirty="0"/>
              <a:t>Attitudes reflecting which technologies will become most popular in the future</a:t>
            </a:r>
          </a:p>
          <a:p>
            <a:pPr lvl="1">
              <a:lnSpc>
                <a:spcPct val="100000"/>
              </a:lnSpc>
              <a:spcBef>
                <a:spcPts val="600"/>
              </a:spcBef>
              <a:spcAft>
                <a:spcPts val="600"/>
              </a:spcAft>
            </a:pPr>
            <a:r>
              <a:rPr lang="en-US" sz="1800" dirty="0"/>
              <a:t>Demographics (e.g., the gender gap among developers)</a:t>
            </a:r>
          </a:p>
          <a:p>
            <a:pPr marL="0" indent="0">
              <a:lnSpc>
                <a:spcPct val="114000"/>
              </a:lnSpc>
              <a:spcBef>
                <a:spcPts val="600"/>
              </a:spcBef>
              <a:spcAft>
                <a:spcPts val="600"/>
              </a:spcAft>
              <a:buNone/>
            </a:pPr>
            <a:r>
              <a:rPr lang="en-US" sz="2200" dirty="0"/>
              <a:t>These findings are relevant particularly to current and aspiring developers, recruiters, educators, and policy makers.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spcBef>
                <a:spcPts val="600"/>
              </a:spcBef>
              <a:spcAft>
                <a:spcPts val="600"/>
              </a:spcAft>
            </a:pPr>
            <a:r>
              <a:rPr lang="en-US" sz="2200" dirty="0"/>
              <a:t>Since 2011, the online programming knowledge sharing platform,</a:t>
            </a:r>
            <a:r>
              <a:rPr lang="en-US" sz="2200" i="1" dirty="0"/>
              <a:t> Stack Overflow</a:t>
            </a:r>
            <a:r>
              <a:rPr lang="en-US" sz="2200" dirty="0"/>
              <a:t>, has been conducting the </a:t>
            </a:r>
            <a:r>
              <a:rPr lang="en-US" sz="2200" b="1" dirty="0"/>
              <a:t>Stack Overflow Annual Developer Survey</a:t>
            </a:r>
            <a:r>
              <a:rPr lang="en-US" sz="2200" dirty="0"/>
              <a:t>.  </a:t>
            </a:r>
          </a:p>
          <a:p>
            <a:pPr>
              <a:lnSpc>
                <a:spcPct val="150000"/>
              </a:lnSpc>
              <a:spcBef>
                <a:spcPts val="600"/>
              </a:spcBef>
              <a:spcAft>
                <a:spcPts val="600"/>
              </a:spcAft>
            </a:pPr>
            <a:r>
              <a:rPr lang="en-US" sz="2200" dirty="0"/>
              <a:t>The primary objective of the annual surveys is to gather data regarding technology usage and trends among developers.</a:t>
            </a:r>
          </a:p>
          <a:p>
            <a:pPr>
              <a:lnSpc>
                <a:spcPct val="150000"/>
              </a:lnSpc>
              <a:spcBef>
                <a:spcPts val="600"/>
              </a:spcBef>
              <a:spcAft>
                <a:spcPts val="600"/>
              </a:spcAft>
            </a:pPr>
            <a:r>
              <a:rPr lang="en-US" sz="2200" dirty="0"/>
              <a:t>In this analysis, a subset of the 2019 dataset was examined (present dataset: </a:t>
            </a:r>
            <a:r>
              <a:rPr lang="en-US" sz="2200" b="1" i="1" dirty="0"/>
              <a:t>N </a:t>
            </a:r>
            <a:r>
              <a:rPr lang="en-US" sz="2200" b="1" dirty="0"/>
              <a:t> = 11, 398</a:t>
            </a:r>
            <a:r>
              <a:rPr lang="en-US" sz="2200" dirty="0"/>
              <a:t>; original dataset </a:t>
            </a:r>
            <a:r>
              <a:rPr lang="en-US" sz="2200" i="1" dirty="0"/>
              <a:t>N</a:t>
            </a:r>
            <a:r>
              <a:rPr lang="en-US" sz="2200" dirty="0"/>
              <a:t> ≈ 90,000).</a:t>
            </a:r>
          </a:p>
          <a:p>
            <a:pPr>
              <a:lnSpc>
                <a:spcPct val="150000"/>
              </a:lnSpc>
              <a:spcBef>
                <a:spcPts val="600"/>
              </a:spcBef>
              <a:spcAft>
                <a:spcPts val="600"/>
              </a:spcAft>
            </a:pPr>
            <a:r>
              <a:rPr lang="en-US" sz="2200" dirty="0"/>
              <a:t>Audience: Developers (current and aspiring), HR professionals, educators, policy makers</a:t>
            </a:r>
          </a:p>
        </p:txBody>
      </p:sp>
    </p:spTree>
    <p:extLst>
      <p:ext uri="{BB962C8B-B14F-4D97-AF65-F5344CB8AC3E}">
        <p14:creationId xmlns:p14="http://schemas.microsoft.com/office/powerpoint/2010/main" val="71062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Autofit/>
          </a:bodyPr>
          <a:lstStyle/>
          <a:p>
            <a:pPr>
              <a:lnSpc>
                <a:spcPct val="134000"/>
              </a:lnSpc>
              <a:spcBef>
                <a:spcPts val="600"/>
              </a:spcBef>
              <a:spcAft>
                <a:spcPts val="600"/>
              </a:spcAft>
            </a:pPr>
            <a:r>
              <a:rPr lang="en-US" sz="1600" b="1" dirty="0"/>
              <a:t>Data Source</a:t>
            </a:r>
            <a:r>
              <a:rPr lang="en-US" sz="1600" dirty="0"/>
              <a:t>: 2019 Stack Overflow Developer Survey</a:t>
            </a:r>
          </a:p>
          <a:p>
            <a:pPr lvl="1">
              <a:lnSpc>
                <a:spcPct val="134000"/>
              </a:lnSpc>
              <a:spcBef>
                <a:spcPts val="200"/>
              </a:spcBef>
              <a:spcAft>
                <a:spcPts val="200"/>
              </a:spcAft>
            </a:pPr>
            <a:r>
              <a:rPr lang="en-US" sz="1500" dirty="0">
                <a:hlinkClick r:id="rId3"/>
              </a:rPr>
              <a:t>Link to Stack Overflow’s annual survey data and results</a:t>
            </a:r>
            <a:r>
              <a:rPr lang="en-US" sz="1500" dirty="0"/>
              <a:t> </a:t>
            </a:r>
            <a:r>
              <a:rPr lang="en-US" sz="1200" dirty="0"/>
              <a:t>(Ctrl + Click)</a:t>
            </a:r>
          </a:p>
          <a:p>
            <a:pPr>
              <a:lnSpc>
                <a:spcPct val="134000"/>
              </a:lnSpc>
              <a:spcBef>
                <a:spcPts val="600"/>
              </a:spcBef>
              <a:spcAft>
                <a:spcPts val="600"/>
              </a:spcAft>
            </a:pPr>
            <a:r>
              <a:rPr lang="en-US" sz="1600" b="1" dirty="0"/>
              <a:t>Data Wrangling</a:t>
            </a:r>
            <a:r>
              <a:rPr lang="en-US" sz="1600" dirty="0"/>
              <a:t>: A portion of the dataset (provided by IBM) was loaded and cleaned using </a:t>
            </a:r>
            <a:r>
              <a:rPr lang="en-US" sz="1600" i="1" dirty="0"/>
              <a:t>SQL</a:t>
            </a:r>
            <a:r>
              <a:rPr lang="en-US" sz="1600" dirty="0"/>
              <a:t> and Python’s </a:t>
            </a:r>
            <a:r>
              <a:rPr lang="en-US" sz="1600" i="1" dirty="0"/>
              <a:t>pandas</a:t>
            </a:r>
            <a:r>
              <a:rPr lang="en-US" sz="1600" dirty="0"/>
              <a:t> library.</a:t>
            </a:r>
          </a:p>
          <a:p>
            <a:pPr lvl="1">
              <a:lnSpc>
                <a:spcPct val="100000"/>
              </a:lnSpc>
              <a:spcBef>
                <a:spcPts val="200"/>
              </a:spcBef>
              <a:spcAft>
                <a:spcPts val="200"/>
              </a:spcAft>
            </a:pPr>
            <a:r>
              <a:rPr lang="en-US" sz="1500" dirty="0"/>
              <a:t>Cleaning procedure: Duplicates removal, data imputation, data normalization</a:t>
            </a:r>
            <a:endParaRPr lang="en-US" sz="1500" dirty="0">
              <a:hlinkClick r:id="rId4"/>
            </a:endParaRPr>
          </a:p>
          <a:p>
            <a:pPr lvl="1">
              <a:lnSpc>
                <a:spcPct val="100000"/>
              </a:lnSpc>
              <a:spcBef>
                <a:spcPts val="200"/>
              </a:spcBef>
              <a:spcAft>
                <a:spcPts val="200"/>
              </a:spcAft>
            </a:pPr>
            <a:r>
              <a:rPr lang="en-US" sz="1500" dirty="0">
                <a:hlinkClick r:id="rId4"/>
              </a:rPr>
              <a:t>Link to dataset provided by IBM </a:t>
            </a:r>
            <a:r>
              <a:rPr lang="en-US" sz="1200" dirty="0"/>
              <a:t>(Ctrl + Click)</a:t>
            </a:r>
          </a:p>
          <a:p>
            <a:pPr>
              <a:lnSpc>
                <a:spcPct val="134000"/>
              </a:lnSpc>
              <a:spcBef>
                <a:spcPts val="600"/>
              </a:spcBef>
              <a:spcAft>
                <a:spcPts val="600"/>
              </a:spcAft>
            </a:pPr>
            <a:r>
              <a:rPr lang="en-US" sz="1600" b="1" dirty="0"/>
              <a:t>Analysis &amp; Visualization</a:t>
            </a:r>
            <a:r>
              <a:rPr lang="en-US" sz="1600" dirty="0"/>
              <a:t>: EDA and data visualization were conducted using various Python libraries and </a:t>
            </a:r>
            <a:r>
              <a:rPr lang="en-US" sz="1600" i="1" dirty="0"/>
              <a:t>Cognos. </a:t>
            </a:r>
            <a:r>
              <a:rPr lang="en-US" sz="1600" dirty="0"/>
              <a:t>Specifically</a:t>
            </a:r>
            <a:r>
              <a:rPr lang="en-US" sz="1600" i="1"/>
              <a:t>, </a:t>
            </a:r>
            <a:r>
              <a:rPr lang="en-US" sz="1600" dirty="0"/>
              <a:t>t</a:t>
            </a:r>
            <a:r>
              <a:rPr lang="en-US" sz="1600"/>
              <a:t>he </a:t>
            </a:r>
            <a:r>
              <a:rPr lang="en-US" sz="1600" dirty="0"/>
              <a:t>following measures were examined:</a:t>
            </a:r>
            <a:endParaRPr lang="en-US" sz="1600" i="1" dirty="0"/>
          </a:p>
          <a:p>
            <a:pPr lvl="1">
              <a:lnSpc>
                <a:spcPct val="100000"/>
              </a:lnSpc>
              <a:spcBef>
                <a:spcPts val="200"/>
              </a:spcBef>
              <a:spcAft>
                <a:spcPts val="200"/>
              </a:spcAft>
            </a:pPr>
            <a:r>
              <a:rPr lang="en-US" sz="1500" dirty="0"/>
              <a:t>Technologies (i.e., languages, databases, platforms, and web frames) used in 2019</a:t>
            </a:r>
          </a:p>
          <a:p>
            <a:pPr lvl="1">
              <a:lnSpc>
                <a:spcPct val="100000"/>
              </a:lnSpc>
              <a:spcBef>
                <a:spcPts val="200"/>
              </a:spcBef>
              <a:spcAft>
                <a:spcPts val="200"/>
              </a:spcAft>
            </a:pPr>
            <a:r>
              <a:rPr lang="en-US" sz="1500" dirty="0"/>
              <a:t>Technologies most desired for the next year</a:t>
            </a:r>
          </a:p>
          <a:p>
            <a:pPr lvl="1">
              <a:lnSpc>
                <a:spcPct val="100000"/>
              </a:lnSpc>
              <a:spcBef>
                <a:spcPts val="200"/>
              </a:spcBef>
              <a:spcAft>
                <a:spcPts val="200"/>
              </a:spcAft>
            </a:pPr>
            <a:r>
              <a:rPr lang="en-US" sz="1500" dirty="0"/>
              <a:t>Demographics (i.e., gender, country, age, and education).</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5"/>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COMPENSATION &amp; DEMOGRAPHICS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4666238" cy="4351338"/>
          </a:xfrm>
        </p:spPr>
        <p:txBody>
          <a:bodyPr>
            <a:normAutofit lnSpcReduction="10000"/>
          </a:bodyPr>
          <a:lstStyle/>
          <a:p>
            <a:pPr>
              <a:lnSpc>
                <a:spcPct val="114000"/>
              </a:lnSpc>
              <a:spcAft>
                <a:spcPts val="600"/>
              </a:spcAft>
            </a:pPr>
            <a:r>
              <a:rPr lang="en-US" sz="1600" dirty="0"/>
              <a:t>First, descriptive statistics regarding demographics and total annual compensation were computed.</a:t>
            </a:r>
          </a:p>
          <a:p>
            <a:pPr>
              <a:lnSpc>
                <a:spcPct val="114000"/>
              </a:lnSpc>
              <a:spcAft>
                <a:spcPts val="600"/>
              </a:spcAft>
            </a:pPr>
            <a:r>
              <a:rPr lang="en-US" sz="1600" dirty="0"/>
              <a:t>Sample size after compensation outlier removal: </a:t>
            </a:r>
            <a:br>
              <a:rPr lang="en-US" sz="1600" dirty="0"/>
            </a:br>
            <a:r>
              <a:rPr lang="en-US" sz="1600" b="1" i="1" dirty="0"/>
              <a:t>N </a:t>
            </a:r>
            <a:r>
              <a:rPr lang="en-US" sz="1600" b="1" dirty="0"/>
              <a:t> = 10,519 </a:t>
            </a:r>
            <a:r>
              <a:rPr lang="en-US" sz="1600" dirty="0"/>
              <a:t>(vs. before removal: </a:t>
            </a:r>
            <a:r>
              <a:rPr lang="en-US" sz="1600" i="1" dirty="0"/>
              <a:t>N = </a:t>
            </a:r>
            <a:r>
              <a:rPr lang="en-US" sz="1600" dirty="0"/>
              <a:t>11,398).</a:t>
            </a:r>
          </a:p>
          <a:p>
            <a:pPr>
              <a:lnSpc>
                <a:spcPct val="114000"/>
              </a:lnSpc>
              <a:spcAft>
                <a:spcPts val="600"/>
              </a:spcAft>
            </a:pPr>
            <a:r>
              <a:rPr lang="en-US" sz="1600" dirty="0"/>
              <a:t>The respondents had a </a:t>
            </a:r>
            <a:r>
              <a:rPr lang="en-US" sz="1600" b="1" dirty="0"/>
              <a:t>median age of 29</a:t>
            </a:r>
            <a:r>
              <a:rPr lang="en-US" sz="1600" dirty="0"/>
              <a:t>, and were </a:t>
            </a:r>
            <a:r>
              <a:rPr lang="en-US" sz="1600" b="1" dirty="0"/>
              <a:t>predominantly male </a:t>
            </a:r>
            <a:r>
              <a:rPr lang="en-US" sz="1600" dirty="0"/>
              <a:t>(i.e., 93.5% male vs. 6.5% female). </a:t>
            </a:r>
          </a:p>
          <a:p>
            <a:pPr>
              <a:lnSpc>
                <a:spcPct val="114000"/>
              </a:lnSpc>
              <a:spcAft>
                <a:spcPts val="600"/>
              </a:spcAft>
            </a:pPr>
            <a:r>
              <a:rPr lang="en-US" sz="1600" b="1" dirty="0"/>
              <a:t>Median compensation: $52,704 USD </a:t>
            </a:r>
            <a:r>
              <a:rPr lang="en-US" sz="1600" dirty="0"/>
              <a:t>per year. </a:t>
            </a:r>
          </a:p>
          <a:p>
            <a:pPr>
              <a:lnSpc>
                <a:spcPct val="114000"/>
              </a:lnSpc>
              <a:spcAft>
                <a:spcPts val="600"/>
              </a:spcAft>
            </a:pPr>
            <a:r>
              <a:rPr lang="en-US" sz="1600" dirty="0"/>
              <a:t>Compensation and Age were positively correlated: </a:t>
            </a:r>
            <a:r>
              <a:rPr lang="en-US" sz="1600" b="1" i="1" dirty="0"/>
              <a:t>r</a:t>
            </a:r>
            <a:r>
              <a:rPr lang="en-US" sz="1600" b="1" dirty="0"/>
              <a:t> = .40</a:t>
            </a:r>
            <a:r>
              <a:rPr lang="en-US" sz="1600" dirty="0"/>
              <a:t>.</a:t>
            </a:r>
            <a:endParaRPr lang="en-US" sz="1600" b="1" dirty="0"/>
          </a:p>
          <a:p>
            <a:pPr>
              <a:lnSpc>
                <a:spcPct val="114000"/>
              </a:lnSpc>
              <a:spcAft>
                <a:spcPts val="600"/>
              </a:spcAft>
            </a:pPr>
            <a:r>
              <a:rPr lang="en-US" sz="1600" dirty="0"/>
              <a:t>Median compensation was higher for </a:t>
            </a:r>
            <a:r>
              <a:rPr lang="en-US" sz="1600" b="1" dirty="0"/>
              <a:t>women</a:t>
            </a:r>
            <a:r>
              <a:rPr lang="en-US" sz="1600" dirty="0"/>
              <a:t>: </a:t>
            </a:r>
            <a:r>
              <a:rPr lang="en-US" sz="1600" b="1" dirty="0"/>
              <a:t>$54,956</a:t>
            </a:r>
            <a:r>
              <a:rPr lang="en-US" sz="1600" dirty="0"/>
              <a:t> than men: </a:t>
            </a:r>
            <a:r>
              <a:rPr lang="en-US" sz="1600" b="1" dirty="0"/>
              <a:t>$52,339</a:t>
            </a:r>
            <a:r>
              <a:rPr lang="en-US" sz="1600" dirty="0"/>
              <a:t>.</a:t>
            </a:r>
          </a:p>
        </p:txBody>
      </p:sp>
      <p:pic>
        <p:nvPicPr>
          <p:cNvPr id="7" name="Picture 6">
            <a:extLst>
              <a:ext uri="{FF2B5EF4-FFF2-40B4-BE49-F238E27FC236}">
                <a16:creationId xmlns:a16="http://schemas.microsoft.com/office/drawing/2014/main" id="{425EEDB0-A27B-4785-A03D-4DE06EDB7386}"/>
              </a:ext>
            </a:extLst>
          </p:cNvPr>
          <p:cNvPicPr>
            <a:picLocks noChangeAspect="1"/>
          </p:cNvPicPr>
          <p:nvPr/>
        </p:nvPicPr>
        <p:blipFill>
          <a:blip r:embed="rId2"/>
          <a:stretch>
            <a:fillRect/>
          </a:stretch>
        </p:blipFill>
        <p:spPr>
          <a:xfrm>
            <a:off x="5709352" y="1825625"/>
            <a:ext cx="5439534" cy="4267796"/>
          </a:xfrm>
          <a:prstGeom prst="rect">
            <a:avLst/>
          </a:prstGeom>
        </p:spPr>
      </p:pic>
    </p:spTree>
    <p:extLst>
      <p:ext uri="{BB962C8B-B14F-4D97-AF65-F5344CB8AC3E}">
        <p14:creationId xmlns:p14="http://schemas.microsoft.com/office/powerpoint/2010/main" val="146466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RESULTS: PROGRAMMING LANGUAGE TRENDS</a:t>
            </a:r>
          </a:p>
        </p:txBody>
      </p:sp>
      <p:pic>
        <p:nvPicPr>
          <p:cNvPr id="8" name="Content Placeholder 7" descr="Chart, bar chart&#10;&#10;Description automatically generated">
            <a:extLst>
              <a:ext uri="{FF2B5EF4-FFF2-40B4-BE49-F238E27FC236}">
                <a16:creationId xmlns:a16="http://schemas.microsoft.com/office/drawing/2014/main" id="{FF236B2D-A00D-49BA-8D3D-D8244295160D}"/>
              </a:ext>
            </a:extLst>
          </p:cNvPr>
          <p:cNvPicPr>
            <a:picLocks noGrp="1" noChangeAspect="1"/>
          </p:cNvPicPr>
          <p:nvPr>
            <p:ph sz="half" idx="1"/>
          </p:nvPr>
        </p:nvPicPr>
        <p:blipFill>
          <a:blip r:embed="rId2"/>
          <a:stretch>
            <a:fillRect/>
          </a:stretch>
        </p:blipFill>
        <p:spPr>
          <a:xfrm>
            <a:off x="838200" y="1825625"/>
            <a:ext cx="5181600" cy="4351338"/>
          </a:xfrm>
        </p:spPr>
      </p:pic>
      <p:pic>
        <p:nvPicPr>
          <p:cNvPr id="10" name="Content Placeholder 9" descr="Chart, bar chart, funnel chart&#10;&#10;Description automatically generated">
            <a:extLst>
              <a:ext uri="{FF2B5EF4-FFF2-40B4-BE49-F238E27FC236}">
                <a16:creationId xmlns:a16="http://schemas.microsoft.com/office/drawing/2014/main" id="{865E5B4C-0950-4F59-9C7F-9278EDBFD593}"/>
              </a:ext>
            </a:extLst>
          </p:cNvPr>
          <p:cNvPicPr>
            <a:picLocks noGrp="1" noChangeAspect="1"/>
          </p:cNvPicPr>
          <p:nvPr>
            <p:ph sz="half" idx="2"/>
          </p:nvPr>
        </p:nvPicPr>
        <p:blipFill>
          <a:blip r:embed="rId3"/>
          <a:stretch>
            <a:fillRect/>
          </a:stretch>
        </p:blipFill>
        <p:spPr>
          <a:xfrm>
            <a:off x="6390971" y="1825625"/>
            <a:ext cx="4744057" cy="4351338"/>
          </a:xfrm>
        </p:spPr>
      </p:pic>
    </p:spTree>
    <p:extLst>
      <p:ext uri="{BB962C8B-B14F-4D97-AF65-F5344CB8AC3E}">
        <p14:creationId xmlns:p14="http://schemas.microsoft.com/office/powerpoint/2010/main" val="195725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lnSpc>
                <a:spcPct val="114000"/>
              </a:lnSpc>
              <a:spcBef>
                <a:spcPts val="600"/>
              </a:spcBef>
              <a:spcAft>
                <a:spcPts val="600"/>
              </a:spcAft>
              <a:buNone/>
            </a:pPr>
            <a:r>
              <a:rPr lang="en-US" sz="1800" u="sng" dirty="0"/>
              <a:t>Findings</a:t>
            </a:r>
          </a:p>
          <a:p>
            <a:pPr marL="0" indent="0">
              <a:lnSpc>
                <a:spcPct val="114000"/>
              </a:lnSpc>
              <a:spcBef>
                <a:spcPts val="0"/>
              </a:spcBef>
              <a:buNone/>
            </a:pPr>
            <a:endParaRPr lang="en-US" sz="1800" dirty="0"/>
          </a:p>
          <a:p>
            <a:pPr>
              <a:lnSpc>
                <a:spcPct val="114000"/>
              </a:lnSpc>
              <a:spcBef>
                <a:spcPts val="600"/>
              </a:spcBef>
              <a:spcAft>
                <a:spcPts val="600"/>
              </a:spcAft>
            </a:pPr>
            <a:r>
              <a:rPr lang="en-US" sz="1800" i="1" dirty="0" err="1"/>
              <a:t>Javascript</a:t>
            </a:r>
            <a:r>
              <a:rPr lang="en-US" sz="1800" dirty="0"/>
              <a:t> and </a:t>
            </a:r>
            <a:r>
              <a:rPr lang="en-US" sz="1800" i="1" dirty="0"/>
              <a:t>HTML/CSS </a:t>
            </a:r>
            <a:r>
              <a:rPr lang="en-US" sz="1800" dirty="0"/>
              <a:t>were the most popular in 2019 and will likely remain so the following year.</a:t>
            </a:r>
          </a:p>
          <a:p>
            <a:pPr>
              <a:lnSpc>
                <a:spcPct val="114000"/>
              </a:lnSpc>
              <a:spcBef>
                <a:spcPts val="600"/>
              </a:spcBef>
              <a:spcAft>
                <a:spcPts val="600"/>
              </a:spcAft>
            </a:pPr>
            <a:r>
              <a:rPr lang="en-US" sz="1800" i="1" dirty="0"/>
              <a:t>SQL</a:t>
            </a:r>
            <a:r>
              <a:rPr lang="en-US" sz="1800" dirty="0"/>
              <a:t> was popular in 2019 and will likely remain so. </a:t>
            </a:r>
          </a:p>
          <a:p>
            <a:pPr>
              <a:lnSpc>
                <a:spcPct val="114000"/>
              </a:lnSpc>
              <a:spcBef>
                <a:spcPts val="600"/>
              </a:spcBef>
              <a:spcAft>
                <a:spcPts val="600"/>
              </a:spcAft>
            </a:pPr>
            <a:r>
              <a:rPr lang="en-US" sz="1800" dirty="0"/>
              <a:t>Increasing interests in </a:t>
            </a:r>
            <a:r>
              <a:rPr lang="en-US" sz="1800" i="1" dirty="0"/>
              <a:t>Python</a:t>
            </a:r>
            <a:r>
              <a:rPr lang="en-US" sz="1800" dirty="0"/>
              <a:t> and </a:t>
            </a:r>
            <a:r>
              <a:rPr lang="en-US" sz="1800" i="1" dirty="0"/>
              <a:t>TypeScript</a:t>
            </a:r>
            <a:r>
              <a:rPr lang="en-US" sz="1800" dirty="0"/>
              <a:t>.</a:t>
            </a:r>
          </a:p>
          <a:p>
            <a:pPr>
              <a:lnSpc>
                <a:spcPct val="114000"/>
              </a:lnSpc>
              <a:spcBef>
                <a:spcPts val="600"/>
              </a:spcBef>
              <a:spcAft>
                <a:spcPts val="600"/>
              </a:spcAft>
            </a:pPr>
            <a:r>
              <a:rPr lang="en-US" sz="1800" dirty="0"/>
              <a:t>Decreasing interest in </a:t>
            </a:r>
            <a:r>
              <a:rPr lang="en-US" sz="1800" i="1" dirty="0"/>
              <a:t>PowerShell/Bash</a:t>
            </a:r>
            <a:r>
              <a:rPr lang="en-US" sz="1800" dirty="0"/>
              <a: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lnSpc>
                <a:spcPct val="114000"/>
              </a:lnSpc>
              <a:spcBef>
                <a:spcPts val="600"/>
              </a:spcBef>
              <a:spcAft>
                <a:spcPts val="600"/>
              </a:spcAft>
              <a:buFont typeface="Arial"/>
              <a:buNone/>
            </a:pPr>
            <a:r>
              <a:rPr lang="en-US" sz="1800" u="sng" dirty="0"/>
              <a:t>Implications</a:t>
            </a:r>
          </a:p>
          <a:p>
            <a:pPr marL="0" indent="0">
              <a:lnSpc>
                <a:spcPct val="114000"/>
              </a:lnSpc>
              <a:spcBef>
                <a:spcPts val="0"/>
              </a:spcBef>
              <a:buFont typeface="Arial"/>
              <a:buNone/>
            </a:pPr>
            <a:endParaRPr lang="en-US" sz="1800" dirty="0"/>
          </a:p>
          <a:p>
            <a:pPr>
              <a:lnSpc>
                <a:spcPct val="114000"/>
              </a:lnSpc>
              <a:spcBef>
                <a:spcPts val="600"/>
              </a:spcBef>
              <a:spcAft>
                <a:spcPts val="600"/>
              </a:spcAft>
            </a:pPr>
            <a:r>
              <a:rPr lang="en-US" sz="1800" dirty="0"/>
              <a:t>Web development is still in high demand, and </a:t>
            </a:r>
            <a:r>
              <a:rPr lang="en-US" sz="1800" i="1" dirty="0" err="1"/>
              <a:t>Javascript</a:t>
            </a:r>
            <a:r>
              <a:rPr lang="en-US" sz="1800" i="1" dirty="0"/>
              <a:t> </a:t>
            </a:r>
            <a:r>
              <a:rPr lang="en-US" sz="1800" dirty="0"/>
              <a:t>and </a:t>
            </a:r>
            <a:r>
              <a:rPr lang="en-US" sz="1800" i="1" dirty="0"/>
              <a:t>HTML/CSS </a:t>
            </a:r>
            <a:r>
              <a:rPr lang="en-US" sz="1800" dirty="0"/>
              <a:t>remain the dominant languages—however, </a:t>
            </a:r>
            <a:r>
              <a:rPr lang="en-US" sz="1800" i="1" dirty="0"/>
              <a:t>TypeScript</a:t>
            </a:r>
            <a:r>
              <a:rPr lang="en-US" sz="1800" dirty="0"/>
              <a:t> may catch up in the future.</a:t>
            </a:r>
          </a:p>
          <a:p>
            <a:pPr>
              <a:lnSpc>
                <a:spcPct val="114000"/>
              </a:lnSpc>
              <a:spcBef>
                <a:spcPts val="600"/>
              </a:spcBef>
              <a:spcAft>
                <a:spcPts val="600"/>
              </a:spcAft>
            </a:pPr>
            <a:r>
              <a:rPr lang="en-US" sz="1800" i="1" dirty="0"/>
              <a:t>SQL </a:t>
            </a:r>
            <a:r>
              <a:rPr lang="en-US" sz="1800" dirty="0"/>
              <a:t>remains the preferred language for big data storage and querying—it’s not likely to go away anytime soon. </a:t>
            </a:r>
          </a:p>
          <a:p>
            <a:pPr>
              <a:lnSpc>
                <a:spcPct val="114000"/>
              </a:lnSpc>
              <a:spcBef>
                <a:spcPts val="600"/>
              </a:spcBef>
              <a:spcAft>
                <a:spcPts val="600"/>
              </a:spcAft>
            </a:pPr>
            <a:r>
              <a:rPr lang="en-US" sz="1800" i="1" dirty="0"/>
              <a:t>Python</a:t>
            </a:r>
            <a:r>
              <a:rPr lang="en-US" sz="1800" dirty="0"/>
              <a:t>’s rising popularity likely reflects the growth of AI and ML work.</a:t>
            </a:r>
          </a:p>
        </p:txBody>
      </p:sp>
    </p:spTree>
    <p:extLst>
      <p:ext uri="{BB962C8B-B14F-4D97-AF65-F5344CB8AC3E}">
        <p14:creationId xmlns:p14="http://schemas.microsoft.com/office/powerpoint/2010/main" val="54556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RESULTS: DATABASE TRENDS</a:t>
            </a:r>
          </a:p>
        </p:txBody>
      </p:sp>
      <p:pic>
        <p:nvPicPr>
          <p:cNvPr id="8" name="Content Placeholder 7" descr="Chart, bar chart, funnel chart&#10;&#10;Description automatically generated">
            <a:extLst>
              <a:ext uri="{FF2B5EF4-FFF2-40B4-BE49-F238E27FC236}">
                <a16:creationId xmlns:a16="http://schemas.microsoft.com/office/drawing/2014/main" id="{2A9E8D33-29D7-4707-8009-1DAA38AA5ABC}"/>
              </a:ext>
            </a:extLst>
          </p:cNvPr>
          <p:cNvPicPr>
            <a:picLocks noGrp="1" noChangeAspect="1"/>
          </p:cNvPicPr>
          <p:nvPr>
            <p:ph sz="half" idx="1"/>
          </p:nvPr>
        </p:nvPicPr>
        <p:blipFill>
          <a:blip r:embed="rId2"/>
          <a:stretch>
            <a:fillRect/>
          </a:stretch>
        </p:blipFill>
        <p:spPr>
          <a:xfrm>
            <a:off x="838200" y="1754331"/>
            <a:ext cx="5181600" cy="4422632"/>
          </a:xfrm>
        </p:spPr>
      </p:pic>
      <p:pic>
        <p:nvPicPr>
          <p:cNvPr id="10" name="Content Placeholder 9" descr="Chart, bar chart, funnel chart&#10;&#10;Description automatically generated">
            <a:extLst>
              <a:ext uri="{FF2B5EF4-FFF2-40B4-BE49-F238E27FC236}">
                <a16:creationId xmlns:a16="http://schemas.microsoft.com/office/drawing/2014/main" id="{377300F6-FB01-4F10-99ED-A37E37359E9D}"/>
              </a:ext>
            </a:extLst>
          </p:cNvPr>
          <p:cNvPicPr>
            <a:picLocks noGrp="1" noChangeAspect="1"/>
          </p:cNvPicPr>
          <p:nvPr>
            <p:ph sz="half" idx="2"/>
          </p:nvPr>
        </p:nvPicPr>
        <p:blipFill>
          <a:blip r:embed="rId3"/>
          <a:stretch>
            <a:fillRect/>
          </a:stretch>
        </p:blipFill>
        <p:spPr>
          <a:xfrm>
            <a:off x="6331601" y="1754331"/>
            <a:ext cx="4862797" cy="4422632"/>
          </a:xfrm>
        </p:spPr>
      </p:pic>
    </p:spTree>
    <p:extLst>
      <p:ext uri="{BB962C8B-B14F-4D97-AF65-F5344CB8AC3E}">
        <p14:creationId xmlns:p14="http://schemas.microsoft.com/office/powerpoint/2010/main" val="107463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documentManagement/types"/>
    <ds:schemaRef ds:uri="http://purl.org/dc/dcmitype/"/>
    <ds:schemaRef ds:uri="http://schemas.microsoft.com/office/infopath/2007/PartnerControls"/>
    <ds:schemaRef ds:uri="155be751-a274-42e8-93fb-f39d3b9bccc8"/>
    <ds:schemaRef ds:uri="http://purl.org/dc/elements/1.1/"/>
    <ds:schemaRef ds:uri="http://schemas.microsoft.com/office/2006/metadata/properties"/>
    <ds:schemaRef ds:uri="http://purl.org/dc/terms/"/>
    <ds:schemaRef ds:uri="http://schemas.openxmlformats.org/package/2006/metadata/core-properties"/>
    <ds:schemaRef ds:uri="f80a141d-92ca-4d3d-9308-f7e7b1d44ce8"/>
    <ds:schemaRef ds:uri="http://www.w3.org/XML/1998/namespace"/>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1650</TotalTime>
  <Words>1195</Words>
  <Application>Microsoft Office PowerPoint</Application>
  <PresentationFormat>Widescreen</PresentationFormat>
  <Paragraphs>115</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Helv</vt:lpstr>
      <vt:lpstr>IBM Plex Mono SemiBold</vt:lpstr>
      <vt:lpstr>IBM Plex Mono Text</vt:lpstr>
      <vt:lpstr>Arial</vt:lpstr>
      <vt:lpstr>Calibri</vt:lpstr>
      <vt:lpstr>SLIDE_TEMPLATE_skill_network</vt:lpstr>
      <vt:lpstr>Stack Overflow Developer Survey 2019: Key Findings</vt:lpstr>
      <vt:lpstr>OUTLINE</vt:lpstr>
      <vt:lpstr>EXECUTIVE SUMMARY</vt:lpstr>
      <vt:lpstr>INTRODUCTION</vt:lpstr>
      <vt:lpstr>METHODOLOGY</vt:lpstr>
      <vt:lpstr>RESULTS: COMPENSATION &amp; DEMOGRAPHICS</vt:lpstr>
      <vt:lpstr>RESULTS: PROGRAMMING LANGUAGE TRENDS</vt:lpstr>
      <vt:lpstr>PROGRAMMING LANGUAGE TRENDS - FINDINGS &amp; IMPLICATIONS</vt:lpstr>
      <vt:lpstr>RESULTS: DATABASE TRENDS</vt:lpstr>
      <vt:lpstr>DATABASE TRENDS - FINDINGS &amp; IMPLICATIONS</vt:lpstr>
      <vt:lpstr>DASHBOARD</vt:lpstr>
      <vt:lpstr>DASHBOARD A: CURRENT TECHNOLOGY USE</vt:lpstr>
      <vt:lpstr>DASHBOARD B: FUTURE TECHNOLOGY TREND</vt:lpstr>
      <vt:lpstr>DASHBOARD C: DEMOGRAPHICS</vt:lpstr>
      <vt:lpstr>DISCUSSION</vt:lpstr>
      <vt:lpstr>OVERALL FINDINGS &amp; IMPLICATIONS</vt:lpstr>
      <vt:lpstr>CONCLUSION</vt:lpstr>
      <vt:lpstr>APPENDIX A: GITHUB JOB POSTINGS FOR SELECTED TECHNOLOGIES</vt:lpstr>
      <vt:lpstr>APPENDIX B: POPULAR LANGUAGES BY SALARY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 by Young Hun Ji</dc:title>
  <dc:creator>Steve Hord</dc:creator>
  <cp:lastModifiedBy>Young Ji</cp:lastModifiedBy>
  <cp:revision>142</cp:revision>
  <dcterms:created xsi:type="dcterms:W3CDTF">2020-10-28T18:29:43Z</dcterms:created>
  <dcterms:modified xsi:type="dcterms:W3CDTF">2021-05-10T19:42:48Z</dcterms:modified>
</cp:coreProperties>
</file>