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651" r:id="rId2"/>
    <p:sldId id="825" r:id="rId3"/>
    <p:sldId id="827" r:id="rId4"/>
    <p:sldId id="828" r:id="rId5"/>
    <p:sldId id="829" r:id="rId6"/>
    <p:sldId id="830" r:id="rId7"/>
    <p:sldId id="831" r:id="rId8"/>
    <p:sldId id="843" r:id="rId9"/>
    <p:sldId id="834" r:id="rId10"/>
    <p:sldId id="842" r:id="rId11"/>
    <p:sldId id="835" r:id="rId12"/>
    <p:sldId id="847" r:id="rId13"/>
    <p:sldId id="848" r:id="rId14"/>
    <p:sldId id="849" r:id="rId15"/>
    <p:sldId id="850" r:id="rId16"/>
    <p:sldId id="837" r:id="rId17"/>
    <p:sldId id="844" r:id="rId18"/>
    <p:sldId id="845" r:id="rId19"/>
    <p:sldId id="846" r:id="rId20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EAEAEA"/>
    <a:srgbClr val="FF0000"/>
    <a:srgbClr val="00CC99"/>
    <a:srgbClr val="CC99FF"/>
    <a:srgbClr val="FF3300"/>
    <a:srgbClr val="FF66CC"/>
    <a:srgbClr val="CC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6" autoAdjust="0"/>
    <p:restoredTop sz="94524" autoAdjust="0"/>
  </p:normalViewPr>
  <p:slideViewPr>
    <p:cSldViewPr>
      <p:cViewPr varScale="1">
        <p:scale>
          <a:sx n="146" d="100"/>
          <a:sy n="146" d="100"/>
        </p:scale>
        <p:origin x="312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72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B6D4-C414-421E-8ABC-7C15ED4D160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4F0FC-0CB7-40C0-B5EB-B95746A45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9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pPr>
              <a:defRPr/>
            </a:pPr>
            <a:fld id="{2F8F0E01-2365-4AF8-A653-C7D090C3E5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839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8F0E01-2365-4AF8-A653-C7D090C3E53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Object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videos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classified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mainstreams,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clip-level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key-frame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adjacent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aggregating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their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computed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relations.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relation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extracted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optical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flows,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shallow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features,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RNN,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siamese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fc,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just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like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tracking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problems.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frame-level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provide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followed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refinement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processing,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Seq</a:t>
            </a:r>
            <a:r>
              <a:rPr kumimoji="1" lang="en-US" altLang="zh-CN" baseline="0" dirty="0" smtClean="0"/>
              <a:t>-NMS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refine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sequence.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3894B-DF86-954A-A447-96467DE295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3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/>
              <a:t>Clip-level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</a:t>
            </a:r>
            <a:r>
              <a:rPr kumimoji="1" lang="zh-CN" altLang="en-US" baseline="0" dirty="0" smtClean="0"/>
              <a:t> </a:t>
            </a:r>
            <a:r>
              <a:rPr kumimoji="1" lang="mr-IN" altLang="zh-CN" baseline="0" dirty="0" smtClean="0"/>
              <a:t>–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scale-time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lattice,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composed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three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parts: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just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look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graph,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represents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step,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blue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represents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temporal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propagation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step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green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represents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spatial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propagation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step.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visdrone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dominated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small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objects,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largest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scale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important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Also,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ability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small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objects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significant.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3894B-DF86-954A-A447-96467DE295A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15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frame-level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stream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choosed</a:t>
            </a:r>
            <a:r>
              <a:rPr kumimoji="1" lang="en-US" altLang="zh-CN" baseline="0" dirty="0" smtClean="0"/>
              <a:t>.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method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CFENet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original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SSD.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recent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optimization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run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faster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original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paper.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target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improve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mainly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enhancing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small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objects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sacrifice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little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efficiency.</a:t>
            </a:r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3894B-DF86-954A-A447-96467DE295A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43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begin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construct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CFENet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thinking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improve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accuracy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SSD.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different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methods: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connect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U-shape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modules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second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modules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3)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modify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functions.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Both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1)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2)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aimed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enhance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feature,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2)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influence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detection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speed,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consider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it.</a:t>
            </a:r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3894B-DF86-954A-A447-96467DE295A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20890AA-F599-4F0A-81ED-C7EEDA3299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3DC38C0-DFB3-4748-8DD6-A8BEFA478E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E4C673F-6FA0-49B9-9826-C74CCB408B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09DCE8C-E183-4DA0-9D64-1197EFF382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A0D63D8-175A-49AD-8727-A80DCC1F43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4B9225F-55A8-4CF8-9509-8698A79FD3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38A5B5C-BBFD-487F-B6E2-1B82F9B639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23405A7-FDFD-451D-9A0E-5FB7D75670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68EAE3A-888F-43BD-8632-2787E320CD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D1E8AB4-5E10-4673-90F0-A1C5C66EF7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30FA4F6-8134-4E89-A52B-6C92C393B4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BF9E35F-1B5F-47D8-BF44-7AEBB63E41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09BAA18-A8F0-4E34-9786-5C6E1D7C78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endParaRPr lang="en-US" altLang="ko-KR" smtClean="0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latinLnBrk="0">
              <a:defRPr sz="1400">
                <a:latin typeface="Arial" charset="0"/>
                <a:ea typeface="굴림체" pitchFamily="49" charset="-127"/>
              </a:defRPr>
            </a:lvl1pPr>
          </a:lstStyle>
          <a:p>
            <a:pPr>
              <a:defRPr/>
            </a:pPr>
            <a:r>
              <a:rPr lang="en-US" altLang="ko-KR" smtClean="0"/>
              <a:t>KARI</a:t>
            </a:r>
            <a:endParaRPr lang="en-US" altLang="ko-KR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latinLnBrk="0">
              <a:defRPr sz="1400">
                <a:latin typeface="Arial" charset="0"/>
                <a:ea typeface="굴림체" pitchFamily="49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주요과제</a:t>
            </a:r>
            <a:endParaRPr lang="en-US" altLang="ko-KR" dirty="0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latinLnBrk="0">
              <a:defRPr sz="1400">
                <a:latin typeface="Arial" charset="0"/>
                <a:ea typeface="굴림체" pitchFamily="49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24F45463-E37E-4C6E-B878-8B1F8A962B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304800" y="6248400"/>
            <a:ext cx="8534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굴림체" pitchFamily="49" charset="-127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굴림체" pitchFamily="49" charset="-127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굴림체" pitchFamily="49" charset="-127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굴림체" pitchFamily="49" charset="-127"/>
        </a:defRPr>
      </a:lvl5pPr>
      <a:lvl6pPr marL="457200" algn="l" defTabSz="762000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굴림체" pitchFamily="49" charset="-127"/>
        </a:defRPr>
      </a:lvl6pPr>
      <a:lvl7pPr marL="914400" algn="l" defTabSz="762000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굴림체" pitchFamily="49" charset="-127"/>
        </a:defRPr>
      </a:lvl7pPr>
      <a:lvl8pPr marL="1371600" algn="l" defTabSz="762000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굴림체" pitchFamily="49" charset="-127"/>
        </a:defRPr>
      </a:lvl8pPr>
      <a:lvl9pPr marL="1828800" algn="l" defTabSz="762000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굴림체" pitchFamily="49" charset="-127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lr>
          <a:srgbClr val="EE3CA6"/>
        </a:buClr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lr>
          <a:srgbClr val="EE3CA6"/>
        </a:buClr>
        <a:buFont typeface="Monotype Sorts" pitchFamily="2" charset="2"/>
        <a:buChar char="à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EE3CA6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돋움" pitchFamily="50" charset="-127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돋움" pitchFamily="50" charset="-127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research.ai/t/seq-nms-for-video-object-detection/20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reshold/mxnet-ss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ya012/deep_learning_object_dete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-108520" y="1916113"/>
            <a:ext cx="9361040" cy="1512887"/>
          </a:xfrm>
        </p:spPr>
        <p:txBody>
          <a:bodyPr/>
          <a:lstStyle/>
          <a:p>
            <a:pPr algn="ctr" eaLnBrk="1" hangingPunct="1"/>
            <a:r>
              <a:rPr lang="en-US" altLang="ko-KR" sz="3600" dirty="0" smtClean="0"/>
              <a:t>3D Convolution,</a:t>
            </a:r>
            <a:br>
              <a:rPr lang="en-US" altLang="ko-KR" sz="3600" dirty="0" smtClean="0"/>
            </a:br>
            <a:r>
              <a:rPr lang="en-US" altLang="ko-KR" sz="3600" dirty="0" smtClean="0"/>
              <a:t>Single shot detector,</a:t>
            </a:r>
            <a:br>
              <a:rPr lang="en-US" altLang="ko-KR" sz="3600" dirty="0" smtClean="0"/>
            </a:br>
            <a:r>
              <a:rPr lang="en-US" altLang="ko-KR" sz="3600" dirty="0" err="1" smtClean="0"/>
              <a:t>CFENet</a:t>
            </a:r>
            <a:endParaRPr lang="ko-KR" altLang="en-US" sz="3600" dirty="0" smtClean="0"/>
          </a:p>
        </p:txBody>
      </p:sp>
      <p:sp>
        <p:nvSpPr>
          <p:cNvPr id="2051" name="부제목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206375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2019. 06. 19.</a:t>
            </a:r>
          </a:p>
          <a:p>
            <a:pPr eaLnBrk="1" hangingPunct="1"/>
            <a:r>
              <a:rPr lang="ko-KR" altLang="en-US" sz="2800" dirty="0" smtClean="0"/>
              <a:t>김용우</a:t>
            </a:r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3528" y="54868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Droneeye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Shot Detect (SSD)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Model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1537187"/>
            <a:ext cx="8092566" cy="45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Shot Detect (SSD)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Model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97124"/>
            <a:ext cx="3232008" cy="54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737767" y="4206734"/>
            <a:ext cx="2975487" cy="940211"/>
          </a:xfrm>
          <a:prstGeom prst="cube">
            <a:avLst>
              <a:gd name="adj" fmla="val 455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videos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1187851" y="4181623"/>
            <a:ext cx="603404" cy="993287"/>
          </a:xfr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1335011" y="4174666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7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1482171" y="4181622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1629331" y="4181623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9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2302532" y="4180197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10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2442733" y="4185728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11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2586462" y="4180198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sp>
        <p:nvSpPr>
          <p:cNvPr id="12" name="文本框 11"/>
          <p:cNvSpPr txBox="1"/>
          <p:nvPr/>
        </p:nvSpPr>
        <p:spPr>
          <a:xfrm>
            <a:off x="2104026" y="4543872"/>
            <a:ext cx="35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800" dirty="0"/>
              <a:t>…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166428" y="5152957"/>
            <a:ext cx="117945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dirty="0"/>
              <a:t> </a:t>
            </a:r>
            <a:r>
              <a:rPr lang="en-US" altLang="zh-CN" sz="788" dirty="0"/>
              <a:t>t0</a:t>
            </a:r>
            <a:r>
              <a:rPr lang="zh-CN" altLang="en-US" sz="788" dirty="0"/>
              <a:t>  </a:t>
            </a:r>
            <a:r>
              <a:rPr lang="en-US" altLang="zh-CN" sz="788" dirty="0"/>
              <a:t>t0+1</a:t>
            </a:r>
            <a:r>
              <a:rPr lang="zh-CN" altLang="en-US" sz="788" dirty="0"/>
              <a:t> </a:t>
            </a:r>
            <a:r>
              <a:rPr lang="en-US" altLang="zh-CN" sz="788" dirty="0"/>
              <a:t>t0+2</a:t>
            </a:r>
            <a:r>
              <a:rPr lang="zh-CN" altLang="en-US" sz="788" dirty="0"/>
              <a:t> </a:t>
            </a:r>
            <a:r>
              <a:rPr lang="en-US" altLang="zh-CN" sz="788" dirty="0"/>
              <a:t>t0+3</a:t>
            </a:r>
            <a:endParaRPr lang="zh-CN" altLang="en-US" sz="788" dirty="0"/>
          </a:p>
        </p:txBody>
      </p:sp>
      <p:sp>
        <p:nvSpPr>
          <p:cNvPr id="15" name="文本框 14"/>
          <p:cNvSpPr txBox="1"/>
          <p:nvPr/>
        </p:nvSpPr>
        <p:spPr>
          <a:xfrm>
            <a:off x="2317331" y="5158969"/>
            <a:ext cx="117945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dirty="0"/>
              <a:t> </a:t>
            </a:r>
            <a:r>
              <a:rPr lang="en-US" altLang="zh-CN" sz="788" dirty="0"/>
              <a:t>t1</a:t>
            </a:r>
            <a:r>
              <a:rPr lang="zh-CN" altLang="en-US" sz="788" dirty="0"/>
              <a:t>  </a:t>
            </a:r>
            <a:r>
              <a:rPr lang="en-US" altLang="zh-CN" sz="788" dirty="0"/>
              <a:t>t1+1</a:t>
            </a:r>
            <a:r>
              <a:rPr lang="zh-CN" altLang="en-US" sz="788" dirty="0"/>
              <a:t> </a:t>
            </a:r>
            <a:r>
              <a:rPr lang="en-US" altLang="zh-CN" sz="788" dirty="0"/>
              <a:t>t2+2</a:t>
            </a:r>
            <a:endParaRPr lang="zh-CN" altLang="en-US" sz="788" dirty="0"/>
          </a:p>
        </p:txBody>
      </p:sp>
      <p:sp>
        <p:nvSpPr>
          <p:cNvPr id="16" name="文本框 15"/>
          <p:cNvSpPr txBox="1"/>
          <p:nvPr/>
        </p:nvSpPr>
        <p:spPr>
          <a:xfrm>
            <a:off x="698351" y="4652203"/>
            <a:ext cx="117945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8" dirty="0"/>
              <a:t>Video</a:t>
            </a:r>
            <a:r>
              <a:rPr lang="zh-CN" altLang="en-US" sz="788" dirty="0"/>
              <a:t> </a:t>
            </a:r>
          </a:p>
          <a:p>
            <a:r>
              <a:rPr lang="en-US" altLang="zh-CN" sz="788" dirty="0"/>
              <a:t>sequence</a:t>
            </a:r>
            <a:endParaRPr lang="zh-CN" altLang="en-US" sz="788" dirty="0"/>
          </a:p>
        </p:txBody>
      </p:sp>
      <p:sp>
        <p:nvSpPr>
          <p:cNvPr id="17" name="文本框 16"/>
          <p:cNvSpPr txBox="1"/>
          <p:nvPr/>
        </p:nvSpPr>
        <p:spPr>
          <a:xfrm>
            <a:off x="3091601" y="4543872"/>
            <a:ext cx="3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.</a:t>
            </a:r>
            <a:r>
              <a:rPr lang="en-US" altLang="zh-CN" sz="1800"/>
              <a:t>.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91630" y="4543872"/>
            <a:ext cx="3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.</a:t>
            </a:r>
            <a:r>
              <a:rPr lang="en-US" altLang="zh-CN" sz="1800"/>
              <a:t>.</a:t>
            </a:r>
            <a:endParaRPr lang="zh-CN" altLang="en-US" sz="1800" dirty="0"/>
          </a:p>
        </p:txBody>
      </p:sp>
      <p:sp>
        <p:nvSpPr>
          <p:cNvPr id="20" name="立方体 19"/>
          <p:cNvSpPr/>
          <p:nvPr/>
        </p:nvSpPr>
        <p:spPr>
          <a:xfrm>
            <a:off x="5584468" y="4206734"/>
            <a:ext cx="2975487" cy="940211"/>
          </a:xfrm>
          <a:prstGeom prst="cube">
            <a:avLst>
              <a:gd name="adj" fmla="val 455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6034552" y="4181623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22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6181712" y="4174666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23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6328872" y="4181622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24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6476032" y="4181623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25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7149233" y="4180197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26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7289434" y="4185728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pic>
        <p:nvPicPr>
          <p:cNvPr id="27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113">
            <a:off x="7433163" y="4180198"/>
            <a:ext cx="603404" cy="993287"/>
          </a:xfrm>
          <a:prstGeom prst="rect">
            <a:avLst/>
          </a:prstGeom>
          <a:scene3d>
            <a:camera prst="orthographicFront">
              <a:rot lat="18092153" lon="3258819" rev="20549308"/>
            </a:camera>
            <a:lightRig rig="threePt" dir="t"/>
          </a:scene3d>
        </p:spPr>
      </p:pic>
      <p:sp>
        <p:nvSpPr>
          <p:cNvPr id="28" name="文本框 27"/>
          <p:cNvSpPr txBox="1"/>
          <p:nvPr/>
        </p:nvSpPr>
        <p:spPr>
          <a:xfrm>
            <a:off x="6950727" y="4543872"/>
            <a:ext cx="35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800" dirty="0"/>
              <a:t>…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013129" y="5152957"/>
            <a:ext cx="117945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dirty="0"/>
              <a:t> </a:t>
            </a:r>
            <a:r>
              <a:rPr lang="en-US" altLang="zh-CN" sz="788" dirty="0"/>
              <a:t>t0</a:t>
            </a:r>
            <a:r>
              <a:rPr lang="zh-CN" altLang="en-US" sz="788" dirty="0"/>
              <a:t>  </a:t>
            </a:r>
            <a:r>
              <a:rPr lang="en-US" altLang="zh-CN" sz="788" dirty="0"/>
              <a:t>t0+1</a:t>
            </a:r>
            <a:r>
              <a:rPr lang="zh-CN" altLang="en-US" sz="788" dirty="0"/>
              <a:t> </a:t>
            </a:r>
            <a:r>
              <a:rPr lang="en-US" altLang="zh-CN" sz="788" dirty="0"/>
              <a:t>t0+2</a:t>
            </a:r>
            <a:r>
              <a:rPr lang="zh-CN" altLang="en-US" sz="788" dirty="0"/>
              <a:t> </a:t>
            </a:r>
            <a:r>
              <a:rPr lang="en-US" altLang="zh-CN" sz="788" dirty="0"/>
              <a:t>t0+3</a:t>
            </a:r>
            <a:endParaRPr lang="zh-CN" altLang="en-US" sz="788" dirty="0"/>
          </a:p>
        </p:txBody>
      </p:sp>
      <p:sp>
        <p:nvSpPr>
          <p:cNvPr id="30" name="文本框 29"/>
          <p:cNvSpPr txBox="1"/>
          <p:nvPr/>
        </p:nvSpPr>
        <p:spPr>
          <a:xfrm>
            <a:off x="7164032" y="5158969"/>
            <a:ext cx="117945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dirty="0"/>
              <a:t> </a:t>
            </a:r>
            <a:r>
              <a:rPr lang="en-US" altLang="zh-CN" sz="788" dirty="0"/>
              <a:t>t1</a:t>
            </a:r>
            <a:r>
              <a:rPr lang="zh-CN" altLang="en-US" sz="788" dirty="0"/>
              <a:t>  </a:t>
            </a:r>
            <a:r>
              <a:rPr lang="en-US" altLang="zh-CN" sz="788" dirty="0"/>
              <a:t>t1+1</a:t>
            </a:r>
            <a:r>
              <a:rPr lang="zh-CN" altLang="en-US" sz="788" dirty="0"/>
              <a:t> </a:t>
            </a:r>
            <a:r>
              <a:rPr lang="en-US" altLang="zh-CN" sz="788" dirty="0"/>
              <a:t>t2+2</a:t>
            </a:r>
            <a:endParaRPr lang="zh-CN" altLang="en-US" sz="788" dirty="0"/>
          </a:p>
        </p:txBody>
      </p:sp>
      <p:sp>
        <p:nvSpPr>
          <p:cNvPr id="31" name="文本框 30"/>
          <p:cNvSpPr txBox="1"/>
          <p:nvPr/>
        </p:nvSpPr>
        <p:spPr>
          <a:xfrm>
            <a:off x="5545052" y="4652203"/>
            <a:ext cx="117945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8" dirty="0"/>
              <a:t>Video</a:t>
            </a:r>
            <a:r>
              <a:rPr lang="zh-CN" altLang="en-US" sz="788" dirty="0"/>
              <a:t> </a:t>
            </a:r>
          </a:p>
          <a:p>
            <a:r>
              <a:rPr lang="en-US" altLang="zh-CN" sz="788" dirty="0"/>
              <a:t>sequence</a:t>
            </a:r>
            <a:endParaRPr lang="zh-CN" altLang="en-US" sz="788" dirty="0"/>
          </a:p>
        </p:txBody>
      </p:sp>
      <p:sp>
        <p:nvSpPr>
          <p:cNvPr id="32" name="文本框 31"/>
          <p:cNvSpPr txBox="1"/>
          <p:nvPr/>
        </p:nvSpPr>
        <p:spPr>
          <a:xfrm>
            <a:off x="7938302" y="4543872"/>
            <a:ext cx="3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.</a:t>
            </a:r>
            <a:r>
              <a:rPr lang="en-US" altLang="zh-CN" sz="1800"/>
              <a:t>.</a:t>
            </a:r>
            <a:endParaRPr lang="zh-CN" altLang="en-US" sz="1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938331" y="4543872"/>
            <a:ext cx="3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.</a:t>
            </a:r>
            <a:r>
              <a:rPr lang="en-US" altLang="zh-CN" sz="1800"/>
              <a:t>.</a:t>
            </a:r>
            <a:endParaRPr lang="zh-CN" altLang="en-US" sz="1800" dirty="0"/>
          </a:p>
        </p:txBody>
      </p:sp>
      <p:sp>
        <p:nvSpPr>
          <p:cNvPr id="34" name="圆角矩形 33"/>
          <p:cNvSpPr/>
          <p:nvPr/>
        </p:nvSpPr>
        <p:spPr>
          <a:xfrm>
            <a:off x="737768" y="3009395"/>
            <a:ext cx="684122" cy="4114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Object</a:t>
            </a:r>
            <a:endParaRPr lang="zh-CN" altLang="en-US" sz="1050" dirty="0"/>
          </a:p>
          <a:p>
            <a:pPr algn="ctr"/>
            <a:r>
              <a:rPr lang="en-US" altLang="zh-CN" sz="1050" dirty="0"/>
              <a:t>detector</a:t>
            </a:r>
            <a:endParaRPr lang="zh-CN" altLang="en-US" sz="1050" dirty="0"/>
          </a:p>
        </p:txBody>
      </p:sp>
      <p:sp>
        <p:nvSpPr>
          <p:cNvPr id="3" name="圆角矩形 2"/>
          <p:cNvSpPr/>
          <p:nvPr/>
        </p:nvSpPr>
        <p:spPr>
          <a:xfrm>
            <a:off x="1932466" y="3352164"/>
            <a:ext cx="1009246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Context</a:t>
            </a:r>
            <a:endParaRPr lang="zh-CN" altLang="en-US" sz="1200" dirty="0"/>
          </a:p>
          <a:p>
            <a:pPr algn="ctr"/>
            <a:r>
              <a:rPr lang="en-US" altLang="zh-CN" sz="1200" dirty="0"/>
              <a:t>prediction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endCxn id="34" idx="2"/>
          </p:cNvCxnSpPr>
          <p:nvPr/>
        </p:nvCxnSpPr>
        <p:spPr>
          <a:xfrm rot="16200000" flipV="1">
            <a:off x="786649" y="3714054"/>
            <a:ext cx="991256" cy="404897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3" idx="1"/>
          </p:cNvCxnSpPr>
          <p:nvPr/>
        </p:nvCxnSpPr>
        <p:spPr>
          <a:xfrm rot="5400000" flipH="1" flipV="1">
            <a:off x="1281484" y="3761147"/>
            <a:ext cx="854225" cy="447740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endCxn id="3" idx="2"/>
          </p:cNvCxnSpPr>
          <p:nvPr/>
        </p:nvCxnSpPr>
        <p:spPr>
          <a:xfrm rot="5400000" flipH="1" flipV="1">
            <a:off x="1797240" y="3772281"/>
            <a:ext cx="648485" cy="631214"/>
          </a:xfrm>
          <a:prstGeom prst="bentConnector3">
            <a:avLst>
              <a:gd name="adj1" fmla="val 59614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5400000" flipH="1" flipV="1">
            <a:off x="1945563" y="3780421"/>
            <a:ext cx="678965" cy="639712"/>
          </a:xfrm>
          <a:prstGeom prst="bentConnector3">
            <a:avLst>
              <a:gd name="adj1" fmla="val 48980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5400000" flipH="1" flipV="1">
            <a:off x="1628415" y="3781037"/>
            <a:ext cx="649912" cy="612278"/>
          </a:xfrm>
          <a:prstGeom prst="bentConnector3">
            <a:avLst>
              <a:gd name="adj1" fmla="val 72384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10314" y="2579230"/>
            <a:ext cx="1053548" cy="396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Detection</a:t>
            </a:r>
            <a:endParaRPr lang="zh-CN" altLang="en-US" sz="1200" dirty="0"/>
          </a:p>
          <a:p>
            <a:pPr algn="ctr"/>
            <a:r>
              <a:rPr lang="en-US" altLang="zh-CN" sz="1200" dirty="0"/>
              <a:t>aggregation</a:t>
            </a:r>
            <a:endParaRPr lang="zh-CN" altLang="en-US" sz="1200" dirty="0"/>
          </a:p>
        </p:txBody>
      </p:sp>
      <p:cxnSp>
        <p:nvCxnSpPr>
          <p:cNvPr id="39" name="肘形连接符 38"/>
          <p:cNvCxnSpPr>
            <a:stCxn id="34" idx="0"/>
            <a:endCxn id="14" idx="1"/>
          </p:cNvCxnSpPr>
          <p:nvPr/>
        </p:nvCxnSpPr>
        <p:spPr>
          <a:xfrm rot="5400000" flipH="1" flipV="1">
            <a:off x="1379121" y="2478201"/>
            <a:ext cx="231902" cy="830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" idx="0"/>
            <a:endCxn id="14" idx="2"/>
          </p:cNvCxnSpPr>
          <p:nvPr/>
        </p:nvCxnSpPr>
        <p:spPr>
          <a:xfrm rot="16200000" flipV="1">
            <a:off x="2248885" y="3163960"/>
            <a:ext cx="37640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7767" y="1730327"/>
            <a:ext cx="2353833" cy="493208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Detection</a:t>
            </a:r>
            <a:r>
              <a:rPr lang="zh-CN" altLang="en-US" sz="1800" dirty="0"/>
              <a:t> </a:t>
            </a:r>
            <a:r>
              <a:rPr lang="en-US" altLang="zh-CN" sz="1800" dirty="0"/>
              <a:t>results</a:t>
            </a:r>
            <a:endParaRPr lang="zh-CN" altLang="en-US" sz="1800" dirty="0"/>
          </a:p>
        </p:txBody>
      </p:sp>
      <p:cxnSp>
        <p:nvCxnSpPr>
          <p:cNvPr id="45" name="直线箭头连接符 44"/>
          <p:cNvCxnSpPr>
            <a:stCxn id="34" idx="0"/>
          </p:cNvCxnSpPr>
          <p:nvPr/>
        </p:nvCxnSpPr>
        <p:spPr>
          <a:xfrm flipV="1">
            <a:off x="1079829" y="2223535"/>
            <a:ext cx="0" cy="78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2086345" y="2223536"/>
            <a:ext cx="0" cy="3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2388212" y="2223536"/>
            <a:ext cx="0" cy="3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 flipV="1">
            <a:off x="2676521" y="2223536"/>
            <a:ext cx="0" cy="3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63898" y="2059561"/>
            <a:ext cx="25546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8" dirty="0"/>
              <a:t>t0</a:t>
            </a:r>
            <a:endParaRPr lang="zh-CN" altLang="en-US" sz="788" dirty="0"/>
          </a:p>
        </p:txBody>
      </p:sp>
      <p:sp>
        <p:nvSpPr>
          <p:cNvPr id="53" name="文本框 52"/>
          <p:cNvSpPr txBox="1"/>
          <p:nvPr/>
        </p:nvSpPr>
        <p:spPr>
          <a:xfrm>
            <a:off x="1955002" y="2059561"/>
            <a:ext cx="136272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8" dirty="0"/>
              <a:t>t0+1</a:t>
            </a:r>
            <a:r>
              <a:rPr lang="zh-CN" altLang="en-US" sz="788" dirty="0"/>
              <a:t>      </a:t>
            </a:r>
            <a:r>
              <a:rPr lang="en-US" altLang="zh-CN" sz="788" dirty="0"/>
              <a:t>t0+2</a:t>
            </a:r>
            <a:r>
              <a:rPr lang="zh-CN" altLang="en-US" sz="788" dirty="0"/>
              <a:t>     </a:t>
            </a:r>
            <a:r>
              <a:rPr lang="en-US" altLang="zh-CN" sz="788" dirty="0"/>
              <a:t>t0+3</a:t>
            </a:r>
            <a:endParaRPr lang="zh-CN" altLang="en-US" sz="788" dirty="0"/>
          </a:p>
        </p:txBody>
      </p:sp>
      <p:sp>
        <p:nvSpPr>
          <p:cNvPr id="52" name="左大括号 51"/>
          <p:cNvSpPr/>
          <p:nvPr/>
        </p:nvSpPr>
        <p:spPr>
          <a:xfrm>
            <a:off x="3024348" y="3215004"/>
            <a:ext cx="136061" cy="696429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" name="文本框 53"/>
          <p:cNvSpPr txBox="1"/>
          <p:nvPr/>
        </p:nvSpPr>
        <p:spPr>
          <a:xfrm>
            <a:off x="3203432" y="3121983"/>
            <a:ext cx="2116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1,</a:t>
            </a:r>
            <a:r>
              <a:rPr lang="zh-CN" altLang="en-US" sz="1800" dirty="0"/>
              <a:t> </a:t>
            </a:r>
            <a:r>
              <a:rPr lang="en-US" altLang="zh-CN" sz="1800" dirty="0"/>
              <a:t>O</a:t>
            </a:r>
            <a:r>
              <a:rPr lang="en-US" altLang="zh-CN" sz="1800" dirty="0"/>
              <a:t>ptical</a:t>
            </a:r>
            <a:r>
              <a:rPr lang="zh-CN" altLang="en-US" sz="1800" dirty="0"/>
              <a:t> </a:t>
            </a:r>
            <a:r>
              <a:rPr lang="en-US" altLang="zh-CN" sz="1800" dirty="0"/>
              <a:t>flows</a:t>
            </a:r>
            <a:endParaRPr lang="zh-CN" altLang="en-US" sz="1800" dirty="0"/>
          </a:p>
          <a:p>
            <a:r>
              <a:rPr lang="en-US" altLang="zh-CN" sz="1800" dirty="0"/>
              <a:t>2,</a:t>
            </a:r>
            <a:r>
              <a:rPr lang="zh-CN" altLang="en-US" sz="1800" dirty="0"/>
              <a:t> </a:t>
            </a:r>
            <a:r>
              <a:rPr lang="en-US" altLang="zh-CN" sz="1800" dirty="0"/>
              <a:t>3D</a:t>
            </a:r>
            <a:r>
              <a:rPr lang="zh-CN" altLang="en-US" sz="1800" dirty="0"/>
              <a:t> </a:t>
            </a:r>
            <a:r>
              <a:rPr lang="en-US" altLang="zh-CN" sz="1800" dirty="0"/>
              <a:t>S</a:t>
            </a:r>
            <a:r>
              <a:rPr lang="en-US" altLang="zh-CN" sz="1800" dirty="0"/>
              <a:t>hallow</a:t>
            </a:r>
            <a:r>
              <a:rPr lang="zh-CN" altLang="en-US" sz="1800" dirty="0"/>
              <a:t> </a:t>
            </a:r>
            <a:r>
              <a:rPr lang="en-US" altLang="zh-CN" sz="1800" dirty="0"/>
              <a:t>CNN</a:t>
            </a:r>
            <a:r>
              <a:rPr lang="zh-CN" altLang="en-US" sz="1800" dirty="0"/>
              <a:t> </a:t>
            </a:r>
            <a:r>
              <a:rPr lang="en-US" altLang="zh-CN" sz="1800" dirty="0"/>
              <a:t>feature</a:t>
            </a:r>
            <a:endParaRPr lang="zh-CN" altLang="en-US" sz="1800" dirty="0"/>
          </a:p>
          <a:p>
            <a:r>
              <a:rPr lang="en-US" altLang="zh-CN" sz="1800" dirty="0"/>
              <a:t>3,</a:t>
            </a:r>
            <a:r>
              <a:rPr lang="zh-CN" altLang="en-US" sz="1800" dirty="0"/>
              <a:t> </a:t>
            </a:r>
            <a:r>
              <a:rPr lang="en-US" altLang="zh-CN" sz="1800" dirty="0"/>
              <a:t>RNN</a:t>
            </a:r>
            <a:endParaRPr lang="zh-CN" altLang="en-US" sz="1800" dirty="0"/>
          </a:p>
          <a:p>
            <a:r>
              <a:rPr lang="en-US" altLang="zh-CN" sz="1800" dirty="0"/>
              <a:t>4,</a:t>
            </a:r>
            <a:r>
              <a:rPr lang="zh-CN" altLang="en-US" sz="1800" dirty="0"/>
              <a:t> </a:t>
            </a:r>
            <a:r>
              <a:rPr lang="en-US" altLang="zh-CN" sz="1800" dirty="0"/>
              <a:t>Siamese</a:t>
            </a:r>
            <a:r>
              <a:rPr lang="zh-CN" altLang="en-US" sz="1800" dirty="0"/>
              <a:t> </a:t>
            </a:r>
            <a:r>
              <a:rPr lang="en-US" altLang="zh-CN" sz="1800" dirty="0"/>
              <a:t>fc</a:t>
            </a:r>
            <a:r>
              <a:rPr lang="zh-CN" altLang="en-US" sz="1800" dirty="0"/>
              <a:t>  </a:t>
            </a:r>
            <a:endParaRPr lang="zh-CN" altLang="en-US" sz="1800" dirty="0"/>
          </a:p>
        </p:txBody>
      </p:sp>
      <p:sp>
        <p:nvSpPr>
          <p:cNvPr id="57" name="圆角矩形 56"/>
          <p:cNvSpPr/>
          <p:nvPr/>
        </p:nvSpPr>
        <p:spPr>
          <a:xfrm>
            <a:off x="6197543" y="3338281"/>
            <a:ext cx="684122" cy="4114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Object</a:t>
            </a:r>
            <a:endParaRPr lang="zh-CN" altLang="en-US" sz="900" dirty="0"/>
          </a:p>
          <a:p>
            <a:pPr algn="ctr"/>
            <a:r>
              <a:rPr lang="en-US" altLang="zh-CN" sz="900" dirty="0"/>
              <a:t>detector</a:t>
            </a:r>
            <a:endParaRPr lang="zh-CN" altLang="en-US" sz="900" dirty="0"/>
          </a:p>
        </p:txBody>
      </p:sp>
      <p:cxnSp>
        <p:nvCxnSpPr>
          <p:cNvPr id="78" name="直线箭头连接符 77"/>
          <p:cNvCxnSpPr/>
          <p:nvPr/>
        </p:nvCxnSpPr>
        <p:spPr>
          <a:xfrm flipH="1" flipV="1">
            <a:off x="6328101" y="3760794"/>
            <a:ext cx="8153" cy="65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 flipH="1" flipV="1">
            <a:off x="6474738" y="3760794"/>
            <a:ext cx="8681" cy="6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/>
          <p:nvPr/>
        </p:nvCxnSpPr>
        <p:spPr>
          <a:xfrm flipH="1" flipV="1">
            <a:off x="6606309" y="3760794"/>
            <a:ext cx="13876" cy="65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/>
          <p:nvPr/>
        </p:nvCxnSpPr>
        <p:spPr>
          <a:xfrm flipH="1" flipV="1">
            <a:off x="6751755" y="3760794"/>
            <a:ext cx="12110" cy="65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886621" y="2606395"/>
            <a:ext cx="1305967" cy="42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Temporal</a:t>
            </a:r>
            <a:endParaRPr lang="zh-CN" altLang="en-US" sz="1400" dirty="0"/>
          </a:p>
          <a:p>
            <a:pPr algn="ctr"/>
            <a:r>
              <a:rPr lang="en-US" altLang="zh-CN" sz="1400" dirty="0"/>
              <a:t>refinement</a:t>
            </a:r>
            <a:endParaRPr lang="zh-CN" altLang="en-US" sz="1400" dirty="0"/>
          </a:p>
        </p:txBody>
      </p:sp>
      <p:cxnSp>
        <p:nvCxnSpPr>
          <p:cNvPr id="88" name="直线箭头连接符 87"/>
          <p:cNvCxnSpPr>
            <a:stCxn id="57" idx="0"/>
            <a:endCxn id="87" idx="2"/>
          </p:cNvCxnSpPr>
          <p:nvPr/>
        </p:nvCxnSpPr>
        <p:spPr>
          <a:xfrm flipV="1">
            <a:off x="6539604" y="3032198"/>
            <a:ext cx="1" cy="30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332089" y="1772816"/>
            <a:ext cx="2353833" cy="493208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Detection</a:t>
            </a:r>
            <a:r>
              <a:rPr lang="zh-CN" altLang="en-US" sz="1800" dirty="0"/>
              <a:t> </a:t>
            </a:r>
            <a:r>
              <a:rPr lang="en-US" altLang="zh-CN" sz="1800" dirty="0"/>
              <a:t>results</a:t>
            </a:r>
            <a:endParaRPr lang="zh-CN" altLang="en-US" sz="18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5973298" y="2115213"/>
            <a:ext cx="136272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8"/>
              <a:t>to</a:t>
            </a:r>
            <a:r>
              <a:rPr lang="zh-CN" altLang="en-US" sz="788" dirty="0"/>
              <a:t>    </a:t>
            </a:r>
            <a:r>
              <a:rPr lang="en-US" altLang="zh-CN" sz="788" dirty="0"/>
              <a:t>t0+1</a:t>
            </a:r>
            <a:r>
              <a:rPr lang="zh-CN" altLang="en-US" sz="788" dirty="0"/>
              <a:t>      </a:t>
            </a:r>
            <a:r>
              <a:rPr lang="en-US" altLang="zh-CN" sz="788" dirty="0"/>
              <a:t>t0+2</a:t>
            </a:r>
            <a:r>
              <a:rPr lang="zh-CN" altLang="en-US" sz="788" dirty="0"/>
              <a:t>     </a:t>
            </a:r>
            <a:r>
              <a:rPr lang="en-US" altLang="zh-CN" sz="788" dirty="0"/>
              <a:t>t0+3</a:t>
            </a:r>
            <a:endParaRPr lang="zh-CN" altLang="en-US" sz="788" dirty="0"/>
          </a:p>
        </p:txBody>
      </p:sp>
      <p:cxnSp>
        <p:nvCxnSpPr>
          <p:cNvPr id="111" name="直线箭头连接符 110"/>
          <p:cNvCxnSpPr/>
          <p:nvPr/>
        </p:nvCxnSpPr>
        <p:spPr>
          <a:xfrm flipV="1">
            <a:off x="6061583" y="2263890"/>
            <a:ext cx="0" cy="3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/>
          <p:nvPr/>
        </p:nvCxnSpPr>
        <p:spPr>
          <a:xfrm flipV="1">
            <a:off x="6293692" y="2263890"/>
            <a:ext cx="0" cy="3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/>
          <p:nvPr/>
        </p:nvCxnSpPr>
        <p:spPr>
          <a:xfrm flipV="1">
            <a:off x="6630574" y="2263890"/>
            <a:ext cx="0" cy="3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 flipV="1">
            <a:off x="6907321" y="2263889"/>
            <a:ext cx="0" cy="3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124376" y="5377272"/>
            <a:ext cx="20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(1)</a:t>
            </a:r>
            <a:r>
              <a:rPr lang="zh-CN" altLang="en-US" sz="1800" dirty="0"/>
              <a:t>  </a:t>
            </a:r>
            <a:r>
              <a:rPr lang="en-US" altLang="zh-CN" sz="1800" dirty="0"/>
              <a:t>clip-level</a:t>
            </a:r>
            <a:r>
              <a:rPr lang="zh-CN" altLang="en-US" sz="1800" dirty="0"/>
              <a:t> </a:t>
            </a:r>
            <a:r>
              <a:rPr lang="en-US" altLang="zh-CN" sz="1800" dirty="0"/>
              <a:t>detection</a:t>
            </a:r>
            <a:endParaRPr lang="zh-CN" altLang="en-US" sz="18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811809" y="5380750"/>
            <a:ext cx="20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(1)</a:t>
            </a:r>
            <a:r>
              <a:rPr lang="zh-CN" altLang="en-US" sz="1800" dirty="0"/>
              <a:t>  </a:t>
            </a:r>
            <a:r>
              <a:rPr lang="en-US" altLang="zh-CN" sz="1800" dirty="0"/>
              <a:t>frame-level</a:t>
            </a:r>
            <a:r>
              <a:rPr lang="zh-CN" altLang="en-US" sz="1800" dirty="0"/>
              <a:t> </a:t>
            </a:r>
            <a:r>
              <a:rPr lang="en-US" altLang="zh-CN" sz="1800" dirty="0"/>
              <a:t>detection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7199061" y="2634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Seq</a:t>
            </a:r>
            <a:r>
              <a:rPr lang="en-US" altLang="ko-KR" sz="1800" dirty="0"/>
              <a:t>-NMS</a:t>
            </a:r>
            <a:endParaRPr lang="ko-KR" altLang="en-US" sz="1800" dirty="0"/>
          </a:p>
        </p:txBody>
      </p:sp>
      <p:sp>
        <p:nvSpPr>
          <p:cNvPr id="37" name="직사각형 36"/>
          <p:cNvSpPr/>
          <p:nvPr/>
        </p:nvSpPr>
        <p:spPr>
          <a:xfrm>
            <a:off x="4664727" y="639572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err="1" smtClean="0">
                <a:hlinkClick r:id="rId4"/>
              </a:rPr>
              <a:t>Seq</a:t>
            </a:r>
            <a:r>
              <a:rPr lang="en-US" altLang="ko-KR" sz="1100" dirty="0" smtClean="0">
                <a:hlinkClick r:id="rId4"/>
              </a:rPr>
              <a:t>-NMS : http</a:t>
            </a:r>
            <a:r>
              <a:rPr lang="en-US" altLang="ko-KR" sz="1100" dirty="0">
                <a:hlinkClick r:id="rId4"/>
              </a:rPr>
              <a:t>://openresearch.ai/t/seq-nms-for-video-object-detection/208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05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Detection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Videos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clip-level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detection:</a:t>
            </a:r>
            <a:endParaRPr kumimoji="1" lang="zh-CN" alt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Scale-Time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lattice[1]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6074747" cy="23057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5178684"/>
            <a:ext cx="766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[1]</a:t>
            </a:r>
            <a:r>
              <a:rPr lang="zh-CN" altLang="en-US" sz="1800" dirty="0"/>
              <a:t> </a:t>
            </a:r>
            <a:r>
              <a:rPr lang="en-US" altLang="zh-CN" sz="1800" dirty="0"/>
              <a:t>Kai</a:t>
            </a:r>
            <a:r>
              <a:rPr lang="zh-CN" altLang="en-US" sz="1800" dirty="0"/>
              <a:t> </a:t>
            </a:r>
            <a:r>
              <a:rPr lang="en-US" altLang="zh-CN" sz="1800" dirty="0"/>
              <a:t>Chen</a:t>
            </a:r>
            <a:r>
              <a:rPr lang="zh-CN" altLang="en-US" sz="1800" dirty="0"/>
              <a:t> </a:t>
            </a:r>
            <a:r>
              <a:rPr lang="en-US" altLang="zh-CN" sz="1800" dirty="0"/>
              <a:t>et</a:t>
            </a:r>
            <a:r>
              <a:rPr lang="zh-CN" altLang="en-US" sz="1800" dirty="0"/>
              <a:t> </a:t>
            </a:r>
            <a:r>
              <a:rPr lang="en-US" altLang="zh-CN" sz="1800" dirty="0"/>
              <a:t>al.</a:t>
            </a:r>
            <a:r>
              <a:rPr lang="zh-CN" altLang="en-US" sz="1800" dirty="0"/>
              <a:t> </a:t>
            </a:r>
            <a:r>
              <a:rPr lang="en-US" altLang="zh-CN" sz="1800" dirty="0"/>
              <a:t>Optimizing Video Object Detection via a Scale-Time Lattice</a:t>
            </a:r>
            <a:r>
              <a:rPr lang="en-US" altLang="zh-CN" sz="1800" dirty="0"/>
              <a:t>.</a:t>
            </a:r>
            <a:r>
              <a:rPr lang="zh-CN" altLang="en-US" sz="1800" dirty="0"/>
              <a:t> </a:t>
            </a:r>
            <a:r>
              <a:rPr lang="en-US" altLang="zh-CN" sz="1800" dirty="0"/>
              <a:t>CVPR2018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6842348" y="2420888"/>
            <a:ext cx="205739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Each</a:t>
            </a:r>
            <a:r>
              <a:rPr lang="zh-CN" altLang="en-US" sz="1500" dirty="0"/>
              <a:t> </a:t>
            </a:r>
            <a:r>
              <a:rPr lang="en-US" altLang="zh-CN" sz="1500" dirty="0"/>
              <a:t>node</a:t>
            </a:r>
            <a:r>
              <a:rPr lang="zh-CN" altLang="en-US" sz="1500" dirty="0"/>
              <a:t> </a:t>
            </a:r>
            <a:r>
              <a:rPr lang="en-US" altLang="zh-CN" sz="1500" dirty="0"/>
              <a:t>represents</a:t>
            </a:r>
            <a:r>
              <a:rPr lang="zh-CN" altLang="en-US" sz="1500" dirty="0"/>
              <a:t> </a:t>
            </a:r>
            <a:r>
              <a:rPr lang="en-US" altLang="zh-CN" sz="1500" dirty="0"/>
              <a:t>a</a:t>
            </a:r>
            <a:r>
              <a:rPr lang="zh-CN" altLang="en-US" sz="1500" dirty="0"/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object</a:t>
            </a:r>
            <a:r>
              <a:rPr lang="zh-CN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detection</a:t>
            </a:r>
            <a:r>
              <a:rPr lang="zh-CN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dirty="0"/>
              <a:t>step;</a:t>
            </a:r>
            <a:endParaRPr lang="zh-CN" altLang="en-US" sz="1500" dirty="0"/>
          </a:p>
          <a:p>
            <a:r>
              <a:rPr lang="en-US" altLang="zh-CN" sz="1500" dirty="0"/>
              <a:t>(base</a:t>
            </a:r>
            <a:r>
              <a:rPr lang="zh-CN" altLang="en-US" sz="1500" dirty="0"/>
              <a:t> </a:t>
            </a:r>
            <a:r>
              <a:rPr lang="en-US" altLang="zh-CN" sz="1500" dirty="0"/>
              <a:t>detector</a:t>
            </a:r>
            <a:r>
              <a:rPr lang="zh-CN" altLang="en-US" sz="1500" dirty="0"/>
              <a:t> </a:t>
            </a:r>
            <a:r>
              <a:rPr lang="en-US" altLang="zh-CN" sz="1500" dirty="0"/>
              <a:t>is</a:t>
            </a:r>
            <a:r>
              <a:rPr lang="zh-CN" altLang="en-US" sz="1500" dirty="0"/>
              <a:t> </a:t>
            </a:r>
            <a:r>
              <a:rPr lang="en-US" altLang="zh-CN" sz="1500" dirty="0"/>
              <a:t>Faster</a:t>
            </a:r>
            <a:r>
              <a:rPr lang="zh-CN" altLang="en-US" sz="1500" dirty="0"/>
              <a:t> </a:t>
            </a:r>
            <a:r>
              <a:rPr lang="en-US" altLang="zh-CN" sz="1500" dirty="0"/>
              <a:t>R-CNN</a:t>
            </a:r>
            <a:r>
              <a:rPr lang="zh-CN" altLang="en-US" sz="1500" dirty="0"/>
              <a:t> </a:t>
            </a:r>
            <a:r>
              <a:rPr lang="en-US" altLang="zh-CN" sz="1500" dirty="0"/>
              <a:t>with</a:t>
            </a:r>
            <a:r>
              <a:rPr lang="zh-CN" altLang="en-US" sz="1500" dirty="0"/>
              <a:t> </a:t>
            </a:r>
            <a:r>
              <a:rPr lang="en-US" altLang="zh-CN" sz="1500" dirty="0"/>
              <a:t>ResNet-101)</a:t>
            </a:r>
            <a:endParaRPr lang="zh-CN" altLang="en-US" sz="1500" dirty="0"/>
          </a:p>
          <a:p>
            <a:endParaRPr lang="zh-CN" altLang="en-US" sz="1500" dirty="0"/>
          </a:p>
          <a:p>
            <a:r>
              <a:rPr lang="en-US" altLang="zh-CN" sz="1500" dirty="0"/>
              <a:t>Blue</a:t>
            </a:r>
            <a:r>
              <a:rPr lang="zh-CN" altLang="en-US" sz="1500" dirty="0"/>
              <a:t> </a:t>
            </a:r>
            <a:r>
              <a:rPr lang="en-US" altLang="zh-CN" sz="1500" dirty="0"/>
              <a:t>edge</a:t>
            </a:r>
            <a:r>
              <a:rPr lang="zh-CN" altLang="en-US" sz="1500" dirty="0"/>
              <a:t> </a:t>
            </a:r>
            <a:r>
              <a:rPr lang="en-US" altLang="zh-CN" sz="1500" dirty="0"/>
              <a:t>represents</a:t>
            </a:r>
            <a:r>
              <a:rPr lang="zh-CN" altLang="en-US" sz="1500" dirty="0"/>
              <a:t> </a:t>
            </a:r>
            <a:r>
              <a:rPr lang="en-US" altLang="zh-CN" sz="1500" dirty="0"/>
              <a:t>a</a:t>
            </a:r>
            <a:endParaRPr lang="zh-CN" altLang="en-US" sz="1500" dirty="0"/>
          </a:p>
          <a:p>
            <a:r>
              <a:rPr lang="en-US" altLang="zh-CN" sz="1500" b="1" dirty="0">
                <a:solidFill>
                  <a:srgbClr val="FF0000"/>
                </a:solidFill>
              </a:rPr>
              <a:t>t</a:t>
            </a:r>
            <a:r>
              <a:rPr lang="en-US" altLang="zh-CN" sz="1500" b="1" dirty="0">
                <a:solidFill>
                  <a:srgbClr val="FF0000"/>
                </a:solidFill>
              </a:rPr>
              <a:t>emporal</a:t>
            </a:r>
            <a:r>
              <a:rPr lang="zh-CN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propagation</a:t>
            </a:r>
            <a:r>
              <a:rPr lang="zh-CN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step</a:t>
            </a:r>
            <a:r>
              <a:rPr lang="en-US" altLang="zh-CN" sz="1500" dirty="0"/>
              <a:t>;</a:t>
            </a:r>
            <a:endParaRPr lang="zh-CN" altLang="en-US" sz="1500" dirty="0"/>
          </a:p>
          <a:p>
            <a:endParaRPr lang="zh-CN" altLang="en-US" sz="1500" dirty="0"/>
          </a:p>
          <a:p>
            <a:r>
              <a:rPr lang="en-US" altLang="zh-CN" sz="1500" dirty="0"/>
              <a:t>Green</a:t>
            </a:r>
            <a:r>
              <a:rPr lang="zh-CN" altLang="en-US" sz="1500" dirty="0"/>
              <a:t> </a:t>
            </a:r>
            <a:r>
              <a:rPr lang="en-US" altLang="zh-CN" sz="1500" dirty="0"/>
              <a:t>edge</a:t>
            </a:r>
            <a:r>
              <a:rPr lang="zh-CN" altLang="en-US" sz="1500" dirty="0"/>
              <a:t> </a:t>
            </a:r>
            <a:r>
              <a:rPr lang="en-US" altLang="zh-CN" sz="1500" dirty="0"/>
              <a:t>represents</a:t>
            </a:r>
            <a:r>
              <a:rPr lang="zh-CN" altLang="en-US" sz="1500" dirty="0"/>
              <a:t> </a:t>
            </a:r>
            <a:r>
              <a:rPr lang="en-US" altLang="zh-CN" sz="1500" dirty="0"/>
              <a:t>a</a:t>
            </a:r>
            <a:r>
              <a:rPr lang="zh-CN" altLang="en-US" sz="1500" dirty="0"/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spatial</a:t>
            </a:r>
            <a:r>
              <a:rPr lang="zh-CN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propagation</a:t>
            </a:r>
            <a:r>
              <a:rPr lang="zh-CN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step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309833" y="3401468"/>
            <a:ext cx="4738775" cy="73567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 err="1"/>
              <a:t>VisDrone</a:t>
            </a:r>
            <a:r>
              <a:rPr lang="zh-CN" altLang="en-US" sz="1400" dirty="0"/>
              <a:t> </a:t>
            </a:r>
            <a:r>
              <a:rPr lang="en-US" altLang="zh-CN" sz="1400" dirty="0"/>
              <a:t>dataset,</a:t>
            </a:r>
            <a:r>
              <a:rPr lang="zh-CN" altLang="en-US" sz="1400" dirty="0"/>
              <a:t> </a:t>
            </a:r>
            <a:r>
              <a:rPr lang="en-US" altLang="zh-CN" sz="1400" dirty="0"/>
              <a:t>dominated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small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objects,</a:t>
            </a:r>
          </a:p>
          <a:p>
            <a:pPr algn="ctr"/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image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largest</a:t>
            </a:r>
            <a:r>
              <a:rPr lang="zh-CN" altLang="en-US" sz="1400" dirty="0"/>
              <a:t> </a:t>
            </a:r>
            <a:r>
              <a:rPr lang="en-US" altLang="zh-CN" sz="1400" dirty="0"/>
              <a:t>scale</a:t>
            </a:r>
            <a:r>
              <a:rPr lang="zh-CN" altLang="en-US" sz="1400" dirty="0"/>
              <a:t> </a:t>
            </a:r>
            <a:r>
              <a:rPr lang="en-US" altLang="zh-CN" sz="1400" dirty="0"/>
              <a:t>contributes</a:t>
            </a:r>
            <a:r>
              <a:rPr lang="zh-CN" altLang="en-US" sz="1400" dirty="0"/>
              <a:t> </a:t>
            </a:r>
            <a:r>
              <a:rPr lang="en-US" altLang="zh-CN" sz="1400" dirty="0"/>
              <a:t>most.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121507" y="4003423"/>
            <a:ext cx="6720841" cy="56111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079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frame-level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detection:</a:t>
            </a:r>
            <a:endParaRPr kumimoji="1" lang="zh-CN" alt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CFENet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2287800"/>
            <a:ext cx="7049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Based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fast</a:t>
            </a:r>
            <a:r>
              <a:rPr lang="zh-CN" altLang="en-US" sz="1800" dirty="0"/>
              <a:t> </a:t>
            </a:r>
            <a:r>
              <a:rPr lang="en-US" altLang="zh-CN" sz="1800" dirty="0"/>
              <a:t>one-stage</a:t>
            </a:r>
            <a:r>
              <a:rPr lang="zh-CN" altLang="en-US" sz="1800" dirty="0"/>
              <a:t> </a:t>
            </a:r>
            <a:r>
              <a:rPr lang="en-US" altLang="zh-CN" sz="1800" dirty="0"/>
              <a:t>detector</a:t>
            </a:r>
            <a:r>
              <a:rPr lang="zh-CN" altLang="en-US" sz="1800" dirty="0"/>
              <a:t> </a:t>
            </a:r>
            <a:r>
              <a:rPr lang="mr-IN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SSD.</a:t>
            </a:r>
            <a:endParaRPr lang="zh-CN" altLang="en-US" sz="1800" dirty="0"/>
          </a:p>
          <a:p>
            <a:r>
              <a:rPr lang="en-US" altLang="zh-CN" sz="1800" dirty="0"/>
              <a:t>About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inference</a:t>
            </a:r>
            <a:r>
              <a:rPr lang="zh-CN" altLang="en-US" sz="1800" dirty="0"/>
              <a:t> </a:t>
            </a:r>
            <a:r>
              <a:rPr lang="en-US" altLang="zh-CN" sz="1800" dirty="0"/>
              <a:t>speed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VGG-SSD300(22ms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paper,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optimized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faster):</a:t>
            </a:r>
            <a:r>
              <a:rPr lang="zh-CN" altLang="en-US" sz="1800" dirty="0"/>
              <a:t> </a:t>
            </a:r>
          </a:p>
          <a:p>
            <a:pPr marL="257175" indent="-257175">
              <a:buAutoNum type="alphaLcParenBoth"/>
            </a:pPr>
            <a:r>
              <a:rPr lang="en-US" altLang="zh-CN" sz="1800" dirty="0" err="1"/>
              <a:t>M</a:t>
            </a:r>
            <a:r>
              <a:rPr lang="en-US" altLang="zh-CN" sz="1800" dirty="0" err="1"/>
              <a:t>xnet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15.6</a:t>
            </a:r>
            <a:r>
              <a:rPr lang="zh-CN" altLang="en-US" sz="1800" dirty="0"/>
              <a:t> </a:t>
            </a:r>
            <a:r>
              <a:rPr lang="en-US" altLang="zh-CN" sz="1800" dirty="0" err="1"/>
              <a:t>ms</a:t>
            </a:r>
            <a:r>
              <a:rPr lang="zh-CN" altLang="en-US" sz="1800" dirty="0"/>
              <a:t> </a:t>
            </a:r>
            <a:r>
              <a:rPr lang="en-US" altLang="zh-CN" sz="1800" dirty="0"/>
              <a:t>[1]</a:t>
            </a:r>
            <a:endParaRPr lang="zh-CN" altLang="en-US" sz="1800" dirty="0"/>
          </a:p>
          <a:p>
            <a:pPr marL="257175" indent="-257175">
              <a:buAutoNum type="alphaLcParenBoth"/>
            </a:pPr>
            <a:r>
              <a:rPr lang="en-US" altLang="zh-CN" sz="1800" dirty="0" err="1"/>
              <a:t>PyTorch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12.0</a:t>
            </a:r>
            <a:r>
              <a:rPr lang="zh-CN" altLang="en-US" sz="1800" dirty="0"/>
              <a:t> </a:t>
            </a:r>
            <a:r>
              <a:rPr lang="en-US" altLang="zh-CN" sz="1800" dirty="0" err="1"/>
              <a:t>ms</a:t>
            </a:r>
            <a:r>
              <a:rPr lang="zh-CN" altLang="en-US" sz="1800" dirty="0"/>
              <a:t> </a:t>
            </a:r>
            <a:r>
              <a:rPr lang="en-US" altLang="zh-CN" sz="1800" dirty="0"/>
              <a:t>[2]</a:t>
            </a:r>
            <a:endParaRPr lang="zh-CN" altLang="en-US" sz="1800" dirty="0"/>
          </a:p>
          <a:p>
            <a:pPr marL="257175" indent="-257175">
              <a:buAutoNum type="alphaLcParenBoth"/>
            </a:pPr>
            <a:endParaRPr lang="zh-CN" altLang="en-US" sz="1800" dirty="0"/>
          </a:p>
          <a:p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focus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improving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mainly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enhancing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small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objects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detection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only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sacrifice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little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efficiency</a:t>
            </a:r>
            <a:r>
              <a:rPr lang="en-US" altLang="zh-CN" sz="1800" dirty="0"/>
              <a:t>.</a:t>
            </a:r>
            <a:r>
              <a:rPr lang="zh-CN" altLang="en-US" sz="1800" dirty="0"/>
              <a:t> </a:t>
            </a:r>
            <a:r>
              <a:rPr lang="en-US" altLang="zh-CN" sz="1800" dirty="0"/>
              <a:t>(keep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fast</a:t>
            </a:r>
            <a:r>
              <a:rPr lang="zh-CN" altLang="en-US" sz="1800" dirty="0"/>
              <a:t> </a:t>
            </a:r>
            <a:r>
              <a:rPr lang="en-US" altLang="zh-CN" sz="1800" dirty="0"/>
              <a:t>speed)</a:t>
            </a:r>
            <a:endParaRPr lang="zh-CN" altLang="en-US" sz="1800" dirty="0"/>
          </a:p>
          <a:p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303" y="4990104"/>
            <a:ext cx="766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[1]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3"/>
              </a:rPr>
              <a:t>https://</a:t>
            </a:r>
            <a:r>
              <a:rPr lang="en-US" altLang="zh-CN" sz="1800" dirty="0">
                <a:hlinkClick r:id="rId3"/>
              </a:rPr>
              <a:t>github.com/zhreshold/mxnet-ssd</a:t>
            </a:r>
            <a:endParaRPr lang="zh-CN" altLang="en-US" sz="1800" dirty="0"/>
          </a:p>
          <a:p>
            <a:r>
              <a:rPr lang="en-US" altLang="zh-CN" sz="1800" dirty="0"/>
              <a:t>[2]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Songtao</a:t>
            </a:r>
            <a:r>
              <a:rPr lang="zh-CN" altLang="en-US" sz="1800" dirty="0"/>
              <a:t> </a:t>
            </a:r>
            <a:r>
              <a:rPr lang="en-US" altLang="zh-CN" sz="1800" dirty="0"/>
              <a:t>Liu</a:t>
            </a:r>
            <a:r>
              <a:rPr lang="zh-CN" altLang="en-US" sz="1800" dirty="0"/>
              <a:t> </a:t>
            </a:r>
            <a:r>
              <a:rPr lang="en-US" altLang="zh-CN" sz="1800" dirty="0"/>
              <a:t>et</a:t>
            </a:r>
            <a:r>
              <a:rPr lang="zh-CN" altLang="en-US" sz="1800" dirty="0"/>
              <a:t> </a:t>
            </a:r>
            <a:r>
              <a:rPr lang="en-US" altLang="zh-CN" sz="1800" dirty="0"/>
              <a:t>al.</a:t>
            </a:r>
            <a:r>
              <a:rPr lang="zh-CN" altLang="en-US" sz="1800" dirty="0"/>
              <a:t> </a:t>
            </a:r>
            <a:r>
              <a:rPr lang="en-US" altLang="zh-CN" sz="1800" dirty="0"/>
              <a:t>Receptive Field Block Net for Accurate and Fast Object </a:t>
            </a:r>
            <a:r>
              <a:rPr lang="en-US" altLang="zh-CN" sz="1800" dirty="0"/>
              <a:t>Detection.</a:t>
            </a:r>
            <a:r>
              <a:rPr lang="zh-CN" altLang="en-US" sz="1800" dirty="0"/>
              <a:t> </a:t>
            </a:r>
            <a:r>
              <a:rPr lang="en-US" altLang="zh-CN" sz="1800" dirty="0"/>
              <a:t>ECCV2018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42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CFENet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352928" cy="3263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stronger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single-shot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detector:</a:t>
            </a:r>
            <a:endParaRPr kumimoji="1" lang="zh-CN" altLang="en-US" dirty="0" smtClean="0"/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U-shape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DSSD,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RefineDet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RetinaNet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rfbnet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pyramidbox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r>
              <a:rPr kumimoji="1" lang="en-US" altLang="zh-CN" dirty="0" smtClean="0"/>
              <a:t>(3)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loss(</a:t>
            </a:r>
            <a:r>
              <a:rPr kumimoji="1" lang="en-US" altLang="zh-CN" dirty="0" err="1" smtClean="0"/>
              <a:t>Unitbox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RetinaNet</a:t>
            </a:r>
            <a:r>
              <a:rPr kumimoji="1" lang="en-US" altLang="zh-CN" dirty="0" smtClean="0"/>
              <a:t>(focal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loss).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marL="342900" lvl="1" indent="0">
              <a:buNone/>
            </a:pPr>
            <a:r>
              <a:rPr kumimoji="1" lang="mr-IN" altLang="zh-CN" dirty="0" smtClean="0"/>
              <a:t>…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3861048"/>
            <a:ext cx="5976664" cy="52753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8422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CFENet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accurate and efficient single-shot object detector for autonomous driving</a:t>
            </a:r>
            <a:endParaRPr lang="ko-KR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28778" y="2041357"/>
            <a:ext cx="11049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3CA6"/>
              </a:buClr>
              <a:buFont typeface="Monotype Sorts" pitchFamily="2" charset="2"/>
              <a:buChar char="q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3CA6"/>
              </a:buClr>
              <a:buFont typeface="Monotype Sorts" pitchFamily="2" charset="2"/>
              <a:buChar char="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3CA6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돋움" pitchFamily="50" charset="-127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5pPr>
            <a:lvl6pPr marL="25146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latinLnBrk="0"/>
            <a:r>
              <a:rPr lang="en-US" altLang="zh-CN" sz="1800" kern="0" dirty="0" smtClean="0"/>
              <a:t>Assemble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CFE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modules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at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detection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branches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as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well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as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the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main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path.</a:t>
            </a:r>
            <a:endParaRPr lang="zh-CN" altLang="en-US" sz="1800" kern="0" dirty="0" smtClean="0"/>
          </a:p>
          <a:p>
            <a:pPr latinLnBrk="0"/>
            <a:endParaRPr lang="zh-CN" altLang="en-US" sz="1800" kern="0" dirty="0"/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64904"/>
            <a:ext cx="8109837" cy="2400027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>
            <a:off x="1187624" y="5196298"/>
            <a:ext cx="808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Notably,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six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feature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maps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2,3,2,2,2,2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CFE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modules,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respectively.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142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CFENet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accurate and efficient single-shot object detector for autonomous driving</a:t>
            </a:r>
            <a:endParaRPr lang="ko-KR" altLang="en-US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231903"/>
            <a:ext cx="8892480" cy="238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4"/>
          <p:cNvSpPr/>
          <p:nvPr/>
        </p:nvSpPr>
        <p:spPr>
          <a:xfrm>
            <a:off x="584887" y="4618672"/>
            <a:ext cx="7974227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Receptive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field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-&gt;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Large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kernel,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i.e.,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1xk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kx1,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k=7.</a:t>
            </a:r>
            <a:r>
              <a:rPr kumimoji="1" lang="zh-CN" altLang="en-US" sz="2000" dirty="0" smtClean="0"/>
              <a:t> </a:t>
            </a:r>
            <a:endParaRPr kumimoji="1" lang="zh-CN" altLang="en-US" sz="2000" dirty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3x3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/>
              <a:t>conv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followed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1x1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conv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group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convolution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-&gt;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Group=8.</a:t>
            </a:r>
            <a:endParaRPr kumimoji="1" lang="zh-CN" altLang="en-US" sz="2000" dirty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Feature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fusion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-&gt;</a:t>
            </a:r>
            <a:r>
              <a:rPr kumimoji="1"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/>
              <a:t>Residual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learning,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Symmetric </a:t>
            </a:r>
            <a:r>
              <a:rPr kumimoji="1" lang="en-US" altLang="zh-CN" sz="2000" dirty="0" smtClean="0"/>
              <a:t>learning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49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CFENet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accurate and efficient single-shot object detector for autonomous driving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6324600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Reference : PR12 - SSD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420888"/>
            <a:ext cx="7658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CFENet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accurate and efficient single-shot object detector for autonomous driving</a:t>
            </a:r>
            <a:endParaRPr lang="ko-KR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42" y="1973262"/>
            <a:ext cx="113538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3CA6"/>
              </a:buClr>
              <a:buFont typeface="Monotype Sorts" pitchFamily="2" charset="2"/>
              <a:buChar char="q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3CA6"/>
              </a:buClr>
              <a:buFont typeface="Monotype Sorts" pitchFamily="2" charset="2"/>
              <a:buChar char="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E3CA6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돋움" pitchFamily="50" charset="-127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5pPr>
            <a:lvl6pPr marL="25146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6pPr>
            <a:lvl7pPr marL="29718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7pPr>
            <a:lvl8pPr marL="34290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8pPr>
            <a:lvl9pPr marL="3886200" indent="-228600" algn="l" defTabSz="762000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돋움" pitchFamily="50" charset="-127"/>
              </a:defRPr>
            </a:lvl9pPr>
          </a:lstStyle>
          <a:p>
            <a:pPr latinLnBrk="0"/>
            <a:r>
              <a:rPr lang="en-US" altLang="zh-CN" sz="1800" kern="0" dirty="0" smtClean="0"/>
              <a:t>For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one-stage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detectors,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densely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post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process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(NMS)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will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cost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a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lot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of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time.</a:t>
            </a:r>
          </a:p>
          <a:p>
            <a:pPr marL="0" indent="0" latinLnBrk="0">
              <a:buNone/>
            </a:pPr>
            <a:r>
              <a:rPr lang="en-US" altLang="zh-CN" sz="1800" kern="0" dirty="0"/>
              <a:t> </a:t>
            </a:r>
            <a:r>
              <a:rPr lang="en-US" altLang="zh-CN" sz="1800" kern="0" dirty="0" smtClean="0"/>
              <a:t>     Tuning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score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threshold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and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err="1" smtClean="0"/>
              <a:t>nms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algorithm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will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help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improve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efficiency.</a:t>
            </a:r>
            <a:endParaRPr lang="zh-CN" altLang="en-US" sz="1800" kern="0" dirty="0" smtClean="0"/>
          </a:p>
          <a:p>
            <a:pPr marL="0" indent="0" latinLnBrk="0">
              <a:buFont typeface="Monotype Sorts" pitchFamily="2" charset="2"/>
              <a:buNone/>
            </a:pPr>
            <a:r>
              <a:rPr lang="zh-CN" altLang="en-US" kern="0" dirty="0" smtClean="0"/>
              <a:t>        </a:t>
            </a:r>
            <a:r>
              <a:rPr lang="en-US" altLang="zh-CN" kern="0" dirty="0" smtClean="0"/>
              <a:t>for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VGG-CFENet800:</a:t>
            </a:r>
            <a:endParaRPr lang="zh-CN" altLang="en-US" kern="0" dirty="0" smtClean="0"/>
          </a:p>
          <a:p>
            <a:pPr lvl="1" latinLnBrk="0"/>
            <a:endParaRPr lang="zh-CN" altLang="en-US" kern="0" dirty="0" smtClean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58583"/>
              </p:ext>
            </p:extLst>
          </p:nvPr>
        </p:nvGraphicFramePr>
        <p:xfrm>
          <a:off x="457200" y="3123650"/>
          <a:ext cx="81280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NMS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CFENet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CFENet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CFENet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linear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CFENet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linear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CFENet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gaussian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7"/>
          <p:cNvSpPr txBox="1"/>
          <p:nvPr/>
        </p:nvSpPr>
        <p:spPr>
          <a:xfrm>
            <a:off x="612660" y="5625525"/>
            <a:ext cx="809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Including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time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of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image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preprocessing,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VGG-CFENet800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still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achieve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23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fps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real-time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speed.</a:t>
            </a:r>
            <a:r>
              <a:rPr kumimoji="1" lang="zh-CN" altLang="en-US" sz="1600" dirty="0" smtClean="0"/>
              <a:t> 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214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3D Convolution</a:t>
            </a:r>
            <a:endParaRPr lang="ko-KR" altLang="en-US" sz="2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242864"/>
            <a:ext cx="8856984" cy="1466056"/>
          </a:xfrm>
        </p:spPr>
        <p:txBody>
          <a:bodyPr/>
          <a:lstStyle/>
          <a:p>
            <a:pPr marL="631825" indent="-450850" latinLnBrk="1">
              <a:buFont typeface="Wingdings" panose="05000000000000000000" pitchFamily="2" charset="2"/>
              <a:buChar char="§"/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3D Convolution?</a:t>
            </a:r>
            <a:endParaRPr lang="ko-KR" altLang="en-US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1772816"/>
            <a:ext cx="9144000" cy="15817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89040"/>
            <a:ext cx="4968552" cy="29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3D Convolution</a:t>
            </a:r>
            <a:endParaRPr lang="ko-KR" altLang="en-US" sz="2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242864"/>
            <a:ext cx="8856984" cy="1466056"/>
          </a:xfrm>
        </p:spPr>
        <p:txBody>
          <a:bodyPr/>
          <a:lstStyle/>
          <a:p>
            <a:pPr marL="631825" indent="-450850" latinLnBrk="1">
              <a:buFont typeface="Wingdings" panose="05000000000000000000" pitchFamily="2" charset="2"/>
              <a:buChar char="§"/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3D Convolution?</a:t>
            </a:r>
            <a:endParaRPr lang="ko-KR" altLang="en-US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73" y="1484784"/>
            <a:ext cx="6010254" cy="4364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2240" y="629779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Reference : 3DSRNet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31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3D Convolution</a:t>
            </a:r>
            <a:endParaRPr lang="ko-KR" altLang="en-US" sz="2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242864"/>
            <a:ext cx="8856984" cy="1466056"/>
          </a:xfrm>
        </p:spPr>
        <p:txBody>
          <a:bodyPr/>
          <a:lstStyle/>
          <a:p>
            <a:pPr marL="631825" indent="-450850" latinLnBrk="1">
              <a:buFont typeface="Wingdings" panose="05000000000000000000" pitchFamily="2" charset="2"/>
              <a:buChar char="§"/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3D Convolution?</a:t>
            </a:r>
            <a:endParaRPr lang="ko-KR" altLang="en-US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629779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Reference : 3DSRNet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9" y="1916832"/>
            <a:ext cx="880428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3D Convolution</a:t>
            </a:r>
            <a:endParaRPr lang="ko-KR" altLang="en-US" sz="2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242864"/>
            <a:ext cx="8856984" cy="1466056"/>
          </a:xfrm>
        </p:spPr>
        <p:txBody>
          <a:bodyPr/>
          <a:lstStyle/>
          <a:p>
            <a:pPr marL="631825" indent="-450850" latinLnBrk="1">
              <a:buFont typeface="Wingdings" panose="05000000000000000000" pitchFamily="2" charset="2"/>
              <a:buChar char="§"/>
            </a:pPr>
            <a:r>
              <a:rPr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31875" lvl="1" indent="-450850" latinLnBrk="1">
              <a:buFont typeface="Wingdings" panose="05000000000000000000" pitchFamily="2" charset="2"/>
              <a:buChar char="Ø"/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Scene Change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031875" lvl="1" indent="-450850" latinLnBrk="1"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Receptive filed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빠르게 움직이는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031875" lvl="1" indent="-450850" latinLnBrk="1"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가능성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VGG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3D Convolution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변형하여 수정 가능한가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629779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Reference : 3DSRNet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65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Single Shot Detect (SSD)</a:t>
            </a:r>
            <a:endParaRPr lang="ko-KR" altLang="en-US" sz="2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242864"/>
            <a:ext cx="8856984" cy="1466056"/>
          </a:xfrm>
        </p:spPr>
        <p:txBody>
          <a:bodyPr/>
          <a:lstStyle/>
          <a:p>
            <a:pPr marL="631825" indent="-450850" latinLnBrk="1">
              <a:buFont typeface="Wingdings" panose="05000000000000000000" pitchFamily="2" charset="2"/>
              <a:buChar char="§"/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Position?</a:t>
            </a:r>
            <a:endParaRPr lang="ko-KR" altLang="en-US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6" y="1700808"/>
            <a:ext cx="8604448" cy="44065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6588224" y="2924944"/>
            <a:ext cx="792088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8988" y="6426816"/>
            <a:ext cx="390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https://github.com/hoya012/deep_learning_object_detection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74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Shot Detect (SSD)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Model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900596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30" y="1052736"/>
            <a:ext cx="5414870" cy="13262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0232" y="6324600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Reference : PR12 - SSD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375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Shot Detect (SSD)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Model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6324600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Reference : PR12 - SSD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10" y="1616847"/>
            <a:ext cx="7457380" cy="447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Shot Detect (SSD)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Model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6324600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Reference : PR12 - SSD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89448"/>
            <a:ext cx="8222103" cy="45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Line">
  <a:themeElements>
    <a:clrScheme name="BlueLine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ueLine.pot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BlueLin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Lin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Lin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Lin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Lin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Lin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Lin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41417</TotalTime>
  <Words>1003</Words>
  <Application>Microsoft Office PowerPoint</Application>
  <PresentationFormat>화면 슬라이드 쇼(4:3)</PresentationFormat>
  <Paragraphs>173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Mangal</vt:lpstr>
      <vt:lpstr>Monotype Sorts</vt:lpstr>
      <vt:lpstr>굴림</vt:lpstr>
      <vt:lpstr>굴림체</vt:lpstr>
      <vt:lpstr>돋움</vt:lpstr>
      <vt:lpstr>맑은 고딕</vt:lpstr>
      <vt:lpstr>Arial</vt:lpstr>
      <vt:lpstr>Times New Roman</vt:lpstr>
      <vt:lpstr>Wingdings</vt:lpstr>
      <vt:lpstr>BlueLine</vt:lpstr>
      <vt:lpstr>3D Convolution, Single shot detector, CFENet</vt:lpstr>
      <vt:lpstr>3D Convolution</vt:lpstr>
      <vt:lpstr>3D Convolution</vt:lpstr>
      <vt:lpstr>3D Convolution</vt:lpstr>
      <vt:lpstr>3D Convolution</vt:lpstr>
      <vt:lpstr>Single Shot Detect (SSD)</vt:lpstr>
      <vt:lpstr>Single Shot Detect (SSD)</vt:lpstr>
      <vt:lpstr>Single Shot Detect (SSD)</vt:lpstr>
      <vt:lpstr>Single Shot Detect (SSD)</vt:lpstr>
      <vt:lpstr>Single Shot Detect (SSD)</vt:lpstr>
      <vt:lpstr>Single Shot Detect (SSD)</vt:lpstr>
      <vt:lpstr>Object detection from videos</vt:lpstr>
      <vt:lpstr>Object Detection from Videos</vt:lpstr>
      <vt:lpstr>Object Detection from Videos</vt:lpstr>
      <vt:lpstr>CFENet</vt:lpstr>
      <vt:lpstr>CFENet </vt:lpstr>
      <vt:lpstr>CFENet </vt:lpstr>
      <vt:lpstr>CFENet </vt:lpstr>
      <vt:lpstr>CFENet 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Multidatabase Systems and Interoperability Issues</dc:title>
  <dc:creator>임 정 묵</dc:creator>
  <cp:lastModifiedBy>Kim Yongwoo</cp:lastModifiedBy>
  <cp:revision>1871</cp:revision>
  <cp:lastPrinted>2011-06-10T01:44:02Z</cp:lastPrinted>
  <dcterms:created xsi:type="dcterms:W3CDTF">1998-11-23T15:12:59Z</dcterms:created>
  <dcterms:modified xsi:type="dcterms:W3CDTF">2019-06-19T01:21:16Z</dcterms:modified>
</cp:coreProperties>
</file>