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Amatic SC"/>
      <p:regular r:id="rId55"/>
      <p:bold r:id="rId56"/>
    </p:embeddedFont>
    <p:embeddedFont>
      <p:font typeface="Source Code Pro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maticSC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AmaticSC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22222"/>
                </a:solidFill>
                <a:highlight>
                  <a:srgbClr val="FFFFFF"/>
                </a:highlight>
              </a:rPr>
              <a:t>Some more problems best solved </a:t>
            </a:r>
            <a:endParaRPr sz="4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22222"/>
                </a:solidFill>
                <a:highlight>
                  <a:srgbClr val="FFFFFF"/>
                </a:highlight>
              </a:rPr>
              <a:t>by machine learning</a:t>
            </a:r>
            <a:endParaRPr sz="4800"/>
          </a:p>
        </p:txBody>
      </p:sp>
      <p:sp>
        <p:nvSpPr>
          <p:cNvPr id="109" name="Shape 109"/>
          <p:cNvSpPr txBox="1"/>
          <p:nvPr/>
        </p:nvSpPr>
        <p:spPr>
          <a:xfrm>
            <a:off x="198375" y="1374300"/>
            <a:ext cx="8870100" cy="3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Recognizing patterns --</a:t>
            </a: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[facial identites, medical images, spoken words]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Recognizing anaomalies --</a:t>
            </a: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[unusual sequences of credit card transactions]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Prediction --</a:t>
            </a: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[future stock prices, currency exchange rates]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22222"/>
                </a:solidFill>
                <a:highlight>
                  <a:srgbClr val="FFFFFF"/>
                </a:highlight>
              </a:rPr>
              <a:t>Types of learning</a:t>
            </a:r>
            <a:endParaRPr sz="6000"/>
          </a:p>
        </p:txBody>
      </p:sp>
      <p:sp>
        <p:nvSpPr>
          <p:cNvPr id="115" name="Shape 115"/>
          <p:cNvSpPr txBox="1"/>
          <p:nvPr/>
        </p:nvSpPr>
        <p:spPr>
          <a:xfrm>
            <a:off x="198375" y="1700100"/>
            <a:ext cx="88701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Supervised learning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[Training data includes desired / correct outputs]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Unsupervised learning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[Training data does not include desired outputs]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Supervised learning</a:t>
            </a:r>
            <a:endParaRPr sz="6000"/>
          </a:p>
        </p:txBody>
      </p:sp>
      <p:sp>
        <p:nvSpPr>
          <p:cNvPr id="121" name="Shape 121"/>
          <p:cNvSpPr txBox="1"/>
          <p:nvPr/>
        </p:nvSpPr>
        <p:spPr>
          <a:xfrm>
            <a:off x="198375" y="1204250"/>
            <a:ext cx="8870100" cy="3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Linear Regression 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(single &amp; multiple variable)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Classification 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(logistic regression, decision tree, support vector machines,etc.)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Neural networks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</a:t>
            </a:r>
            <a:endParaRPr sz="6000"/>
          </a:p>
        </p:txBody>
      </p:sp>
      <p:sp>
        <p:nvSpPr>
          <p:cNvPr id="127" name="Shape 127"/>
          <p:cNvSpPr txBox="1"/>
          <p:nvPr/>
        </p:nvSpPr>
        <p:spPr>
          <a:xfrm>
            <a:off x="198375" y="1204250"/>
            <a:ext cx="8870100" cy="3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Dataset - “right answers” given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Train the model to predict results for new data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 Predict continuous valued output 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25" y="1010300"/>
            <a:ext cx="7363586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75" y="1119375"/>
            <a:ext cx="6776449" cy="38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38" y="1024500"/>
            <a:ext cx="8250622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25" y="1038650"/>
            <a:ext cx="7138609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300" y="1081175"/>
            <a:ext cx="4753150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00" y="1038650"/>
            <a:ext cx="7812550" cy="39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392150"/>
            <a:ext cx="8520600" cy="6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736500" y="1523050"/>
            <a:ext cx="80958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INTRODUCTION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SUPERVISED LEARNING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DECISION TREES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UNSUPERVISED LEARNING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25" y="1026150"/>
            <a:ext cx="7762600" cy="39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00" y="1073575"/>
            <a:ext cx="7972474" cy="3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25" y="1076100"/>
            <a:ext cx="7949850" cy="39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00" y="1026175"/>
            <a:ext cx="7887450" cy="39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00" y="1038650"/>
            <a:ext cx="7937375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25" y="1038650"/>
            <a:ext cx="7625275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75" y="1038650"/>
            <a:ext cx="7939975" cy="39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single variable</a:t>
            </a:r>
            <a:endParaRPr sz="600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25" y="1001200"/>
            <a:ext cx="7924899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-298250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multiple variable</a:t>
            </a:r>
            <a:endParaRPr sz="6000"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0" y="1038650"/>
            <a:ext cx="8611691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-31072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Linear regression with multiple variable</a:t>
            </a:r>
            <a:endParaRPr sz="6000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50875"/>
            <a:ext cx="82296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392150"/>
            <a:ext cx="8520600" cy="6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736500" y="1423225"/>
            <a:ext cx="80958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WHAT IS MACHINE LEARNING ?</a:t>
            </a:r>
            <a:endParaRPr b="1" sz="3000">
              <a:solidFill>
                <a:srgbClr val="222222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2222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Giving computers the ability to "learn" with data, without being EXPLICITLY PROGRAMMIMG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Classification by logistic regression</a:t>
            </a:r>
            <a:endParaRPr sz="6000"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25" y="1250900"/>
            <a:ext cx="81248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-198375" y="1865275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Classification</a:t>
            </a:r>
            <a:endParaRPr sz="7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by logistic regression</a:t>
            </a:r>
            <a:endParaRPr sz="6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Classification by logistic regression</a:t>
            </a:r>
            <a:endParaRPr sz="60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25" y="1300825"/>
            <a:ext cx="6826299" cy="35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Classification by logistic regression</a:t>
            </a:r>
            <a:endParaRPr sz="6000"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50" y="1338250"/>
            <a:ext cx="76771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Classification by logistic regression</a:t>
            </a:r>
            <a:endParaRPr sz="6000"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00" y="1500575"/>
            <a:ext cx="81248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Classification by logistic regression</a:t>
            </a:r>
            <a:endParaRPr sz="6000"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175975"/>
            <a:ext cx="72104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Classification by logistic regression</a:t>
            </a:r>
            <a:endParaRPr sz="6000"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0" y="1051125"/>
            <a:ext cx="78105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Classification by logistic regression</a:t>
            </a:r>
            <a:endParaRPr sz="6000"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25" y="1013700"/>
            <a:ext cx="7787574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-198375" y="392150"/>
            <a:ext cx="9904500" cy="3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Neural networks</a:t>
            </a:r>
            <a:endParaRPr sz="7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Neural networks</a:t>
            </a:r>
            <a:endParaRPr sz="6000"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75" y="1038650"/>
            <a:ext cx="7500183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436525" y="1790400"/>
            <a:ext cx="85206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ML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Neural networks</a:t>
            </a:r>
            <a:endParaRPr sz="6000"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50" y="1038625"/>
            <a:ext cx="7587825" cy="39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Neural networks</a:t>
            </a:r>
            <a:endParaRPr sz="6000"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50" y="1548750"/>
            <a:ext cx="7835700" cy="2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Neural networks</a:t>
            </a:r>
            <a:endParaRPr sz="6000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00" y="1038650"/>
            <a:ext cx="8361850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Neural networks</a:t>
            </a:r>
            <a:endParaRPr sz="6000"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75" y="1081150"/>
            <a:ext cx="7995025" cy="37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Neural networks</a:t>
            </a:r>
            <a:endParaRPr sz="6000"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8650"/>
            <a:ext cx="8731826" cy="39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Neural networks</a:t>
            </a:r>
            <a:endParaRPr sz="6000"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00" y="1463725"/>
            <a:ext cx="82296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Neural networks</a:t>
            </a:r>
            <a:endParaRPr sz="6000"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50" y="1038650"/>
            <a:ext cx="7654950" cy="3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Neural networks</a:t>
            </a:r>
            <a:endParaRPr sz="6000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8650"/>
            <a:ext cx="8859351" cy="3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ctrTitle"/>
          </p:nvPr>
        </p:nvSpPr>
        <p:spPr>
          <a:xfrm>
            <a:off x="-380250" y="20776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ctrTitle"/>
          </p:nvPr>
        </p:nvSpPr>
        <p:spPr>
          <a:xfrm>
            <a:off x="-198375" y="392150"/>
            <a:ext cx="99045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My projects</a:t>
            </a:r>
            <a:endParaRPr sz="6000"/>
          </a:p>
        </p:txBody>
      </p:sp>
      <p:sp>
        <p:nvSpPr>
          <p:cNvPr id="340" name="Shape 340"/>
          <p:cNvSpPr txBox="1"/>
          <p:nvPr/>
        </p:nvSpPr>
        <p:spPr>
          <a:xfrm>
            <a:off x="1451775" y="1423200"/>
            <a:ext cx="66042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ML - House price predictors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ML - Email spam/ham classifier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OpenCV - OMR to check answers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OpenCV &amp; ML - Digital Convergence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82550" y="434650"/>
            <a:ext cx="85206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  <a:highlight>
                  <a:srgbClr val="FFFFFF"/>
                </a:highlight>
              </a:rPr>
              <a:t>It is hard to write programs for certain tasks</a:t>
            </a:r>
            <a:endParaRPr sz="3600"/>
          </a:p>
        </p:txBody>
      </p:sp>
      <p:sp>
        <p:nvSpPr>
          <p:cNvPr id="79" name="Shape 79"/>
          <p:cNvSpPr txBox="1"/>
          <p:nvPr/>
        </p:nvSpPr>
        <p:spPr>
          <a:xfrm>
            <a:off x="736500" y="1073675"/>
            <a:ext cx="809580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2222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-human face detection</a:t>
            </a:r>
            <a:endParaRPr b="1" sz="3000">
              <a:solidFill>
                <a:srgbClr val="222222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-handwriting detection</a:t>
            </a:r>
            <a:endParaRPr b="1" sz="3000">
              <a:solidFill>
                <a:srgbClr val="222222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-playing complex games like chess</a:t>
            </a:r>
            <a:endParaRPr b="1" sz="3000">
              <a:solidFill>
                <a:srgbClr val="222222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2222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-recommending movies that a person will like</a:t>
            </a:r>
            <a:endParaRPr b="1" sz="3000">
              <a:solidFill>
                <a:srgbClr val="222222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0" y="392150"/>
            <a:ext cx="85206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22222"/>
                </a:solidFill>
                <a:highlight>
                  <a:srgbClr val="FFFFFF"/>
                </a:highlight>
              </a:rPr>
              <a:t>Why?</a:t>
            </a:r>
            <a:endParaRPr sz="4800"/>
          </a:p>
        </p:txBody>
      </p:sp>
      <p:sp>
        <p:nvSpPr>
          <p:cNvPr id="85" name="Shape 85"/>
          <p:cNvSpPr txBox="1"/>
          <p:nvPr/>
        </p:nvSpPr>
        <p:spPr>
          <a:xfrm>
            <a:off x="1176050" y="1501900"/>
            <a:ext cx="70848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We do not ourselves know how to solve the problem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Programs will be too complicated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Too many instances of the program needed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311700" y="392150"/>
            <a:ext cx="85206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22222"/>
                </a:solidFill>
                <a:highlight>
                  <a:srgbClr val="FFFFFF"/>
                </a:highlight>
              </a:rPr>
              <a:t>A classic example - recognising numbers</a:t>
            </a:r>
            <a:endParaRPr sz="48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3675"/>
            <a:ext cx="8402500" cy="37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0" y="392150"/>
            <a:ext cx="85206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22222"/>
                </a:solidFill>
                <a:highlight>
                  <a:srgbClr val="FFFFFF"/>
                </a:highlight>
              </a:rPr>
              <a:t>Solution - machine learning</a:t>
            </a:r>
            <a:endParaRPr sz="4800"/>
          </a:p>
        </p:txBody>
      </p:sp>
      <p:sp>
        <p:nvSpPr>
          <p:cNvPr id="97" name="Shape 97"/>
          <p:cNvSpPr txBox="1"/>
          <p:nvPr/>
        </p:nvSpPr>
        <p:spPr>
          <a:xfrm>
            <a:off x="1029600" y="1133475"/>
            <a:ext cx="70848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Instaed of writing programs by hand, collect lots of examples that specify the correct output for the specified input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A machine learning algo takes these examples and produce a program that does the job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matic SC"/>
                <a:ea typeface="Amatic SC"/>
                <a:cs typeface="Amatic SC"/>
                <a:sym typeface="Amatic SC"/>
              </a:rPr>
              <a:t>If done right, the program works for new cases as well as the ones we trained it on</a:t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029600" y="1133475"/>
            <a:ext cx="70848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50" y="127525"/>
            <a:ext cx="7246899" cy="48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