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autoCompressPictures="0">
  <p:sldMasterIdLst>
    <p:sldMasterId id="2147483659"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9144000" cy="5143500" type="screen16x9"/>
  <p:notesSz cx="6858000" cy="9144000"/>
  <p:embeddedFontLst>
    <p:embeddedFont>
      <p:font typeface="Myriad Pro" panose="020B0503030403020204" pitchFamily="34" charset="0"/>
      <p:regular r:id="rId16"/>
      <p:bold r:id="rId17"/>
      <p:italic r:id="rId18"/>
      <p:boldItalic r:id="rId19"/>
    </p:embeddedFont>
    <p:embeddedFont>
      <p:font typeface="Myanmar Text" panose="020B0502040204020203" pitchFamily="34" charset="0"/>
      <p:regular r:id="rId20"/>
      <p:bold r:id="rId21"/>
    </p:embeddedFont>
    <p:embeddedFont>
      <p:font typeface="Lato" panose="020B0604020202020204" charset="0"/>
      <p:regular r:id="rId22"/>
      <p:bold r:id="rId23"/>
      <p:italic r:id="rId24"/>
      <p:boldItalic r:id="rId25"/>
    </p:embeddedFont>
    <p:embeddedFont>
      <p:font typeface="Montserrat" panose="020B0604020202020204" charset="0"/>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3" d="100"/>
          <a:sy n="93" d="100"/>
        </p:scale>
        <p:origin x="726"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font" Target="fonts/font11.fntdata"/><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font" Target="fonts/font1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font" Target="fonts/font13.fntdata"/><Relationship Id="rId10" Type="http://schemas.openxmlformats.org/officeDocument/2006/relationships/slide" Target="slides/slide9.xml"/><Relationship Id="rId19" Type="http://schemas.openxmlformats.org/officeDocument/2006/relationships/font" Target="fonts/font4.fntdata"/><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font" Target="fonts/font12.fntdata"/><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Shape 1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2" name="Shape 13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Shape 19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9" name="Shape 19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Shape 2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7" name="Shape 20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Shape 21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4" name="Shape 21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Shape 13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7" name="Shape 13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Shape 14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4" name="Shape 14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Shape 1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2" name="Shape 15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Shape 15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9" name="Shape 15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Shape 16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8" name="Shape 16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Shape 17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5" name="Shape 17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Shape 18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3" name="Shape 18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Shape 19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1" name="Shape 19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Shape 10"/>
          <p:cNvSpPr/>
          <p:nvPr/>
        </p:nvSpPr>
        <p:spPr>
          <a:xfrm rot="5400000">
            <a:off x="7500300" y="505"/>
            <a:ext cx="16437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11" name="Shape 11"/>
          <p:cNvGrpSpPr/>
          <p:nvPr/>
        </p:nvGrpSpPr>
        <p:grpSpPr>
          <a:xfrm>
            <a:off x="0" y="490"/>
            <a:ext cx="5153705" cy="5134399"/>
            <a:chOff x="0" y="75"/>
            <a:chExt cx="5153705" cy="5152950"/>
          </a:xfrm>
        </p:grpSpPr>
        <p:sp>
          <p:nvSpPr>
            <p:cNvPr id="12" name="Shape 1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 name="Shape 13"/>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 name="Shape 14"/>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 name="Shape 15"/>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16" name="Shape 16"/>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17" name="Shape 17"/>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18" name="Shape 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Shape 106"/>
          <p:cNvGrpSpPr/>
          <p:nvPr/>
        </p:nvGrpSpPr>
        <p:grpSpPr>
          <a:xfrm>
            <a:off x="4406400" y="0"/>
            <a:ext cx="4737600" cy="5143065"/>
            <a:chOff x="4406400" y="0"/>
            <a:chExt cx="4737600" cy="5143065"/>
          </a:xfrm>
        </p:grpSpPr>
        <p:sp>
          <p:nvSpPr>
            <p:cNvPr id="107" name="Shape 107"/>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8" name="Shape 108"/>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9" name="Shape 109"/>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0" name="Shape 110"/>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1" name="Shape 1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2" name="Shape 112"/>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3" name="Shape 11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4" name="Shape 114"/>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5" name="Shape 115"/>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6" name="Shape 116"/>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7" name="Shape 117"/>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8" name="Shape 118"/>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9" name="Shape 119"/>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0" name="Shape 120"/>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1" name="Shape 12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2" name="Shape 122"/>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3" name="Shape 12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4" name="Shape 124"/>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125" name="Shape 125"/>
          <p:cNvSpPr txBox="1">
            <a:spLocks noGrp="1"/>
          </p:cNvSpPr>
          <p:nvPr>
            <p:ph type="title"/>
          </p:nvPr>
        </p:nvSpPr>
        <p:spPr>
          <a:xfrm>
            <a:off x="823850" y="1284675"/>
            <a:ext cx="4776000" cy="1300800"/>
          </a:xfrm>
          <a:prstGeom prst="rect">
            <a:avLst/>
          </a:prstGeom>
        </p:spPr>
        <p:txBody>
          <a:bodyPr spcFirstLastPara="1" wrap="square" lIns="91425" tIns="91425" rIns="91425" bIns="91425" anchor="t" anchorCtr="0"/>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endParaRPr/>
          </a:p>
        </p:txBody>
      </p:sp>
      <p:sp>
        <p:nvSpPr>
          <p:cNvPr id="126" name="Shape 126"/>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127" name="Shape 12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8"/>
        <p:cNvGrpSpPr/>
        <p:nvPr/>
      </p:nvGrpSpPr>
      <p:grpSpPr>
        <a:xfrm>
          <a:off x="0" y="0"/>
          <a:ext cx="0" cy="0"/>
          <a:chOff x="0" y="0"/>
          <a:chExt cx="0" cy="0"/>
        </a:xfrm>
      </p:grpSpPr>
      <p:sp>
        <p:nvSpPr>
          <p:cNvPr id="129" name="Shape 12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grpSp>
        <p:nvGrpSpPr>
          <p:cNvPr id="20" name="Shape 20"/>
          <p:cNvGrpSpPr/>
          <p:nvPr/>
        </p:nvGrpSpPr>
        <p:grpSpPr>
          <a:xfrm>
            <a:off x="4406400" y="0"/>
            <a:ext cx="4737600" cy="5143065"/>
            <a:chOff x="4406400" y="0"/>
            <a:chExt cx="4737600" cy="5143065"/>
          </a:xfrm>
        </p:grpSpPr>
        <p:sp>
          <p:nvSpPr>
            <p:cNvPr id="21" name="Shape 2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 name="Shape 22"/>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 name="Shape 2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 name="Shape 24"/>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 name="Shape 25"/>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 name="Shape 26"/>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 name="Shape 27"/>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 name="Shape 28"/>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 name="Shape 29"/>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 name="Shape 30"/>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 name="Shape 3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 name="Shape 32"/>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 name="Shape 3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 name="Shape 34"/>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5" name="Shape 35"/>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6" name="Shape 36"/>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7" name="Shape 37"/>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8" name="Shape 38"/>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39" name="Shape 39"/>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0" name="Shape 4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1"/>
        <p:cNvGrpSpPr/>
        <p:nvPr/>
      </p:nvGrpSpPr>
      <p:grpSpPr>
        <a:xfrm>
          <a:off x="0" y="0"/>
          <a:ext cx="0" cy="0"/>
          <a:chOff x="0" y="0"/>
          <a:chExt cx="0" cy="0"/>
        </a:xfrm>
      </p:grpSpPr>
      <p:grpSp>
        <p:nvGrpSpPr>
          <p:cNvPr id="42" name="Shape 42"/>
          <p:cNvGrpSpPr/>
          <p:nvPr/>
        </p:nvGrpSpPr>
        <p:grpSpPr>
          <a:xfrm>
            <a:off x="0" y="381001"/>
            <a:ext cx="1037850" cy="1016287"/>
            <a:chOff x="0" y="381001"/>
            <a:chExt cx="1037850" cy="1016287"/>
          </a:xfrm>
        </p:grpSpPr>
        <p:sp>
          <p:nvSpPr>
            <p:cNvPr id="43" name="Shape 43"/>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4" name="Shape 4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45" name="Shape 4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Shape 46"/>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47" name="Shape 4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grpSp>
        <p:nvGrpSpPr>
          <p:cNvPr id="49" name="Shape 49"/>
          <p:cNvGrpSpPr/>
          <p:nvPr/>
        </p:nvGrpSpPr>
        <p:grpSpPr>
          <a:xfrm>
            <a:off x="0" y="381001"/>
            <a:ext cx="1037850" cy="1016287"/>
            <a:chOff x="0" y="381001"/>
            <a:chExt cx="1037850" cy="1016287"/>
          </a:xfrm>
        </p:grpSpPr>
        <p:sp>
          <p:nvSpPr>
            <p:cNvPr id="50" name="Shape 50"/>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1" name="Shape 51"/>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52" name="Shape 52"/>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53" name="Shape 53"/>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4" name="Shape 54"/>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5" name="Shape 5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grpSp>
        <p:nvGrpSpPr>
          <p:cNvPr id="57" name="Shape 57"/>
          <p:cNvGrpSpPr/>
          <p:nvPr/>
        </p:nvGrpSpPr>
        <p:grpSpPr>
          <a:xfrm>
            <a:off x="0" y="381001"/>
            <a:ext cx="1037850" cy="1016287"/>
            <a:chOff x="0" y="381001"/>
            <a:chExt cx="1037850" cy="1016287"/>
          </a:xfrm>
        </p:grpSpPr>
        <p:sp>
          <p:nvSpPr>
            <p:cNvPr id="58" name="Shape 58"/>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9" name="Shape 5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60" name="Shape 60"/>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1" name="Shape 6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grpSp>
        <p:nvGrpSpPr>
          <p:cNvPr id="63" name="Shape 63"/>
          <p:cNvGrpSpPr/>
          <p:nvPr/>
        </p:nvGrpSpPr>
        <p:grpSpPr>
          <a:xfrm>
            <a:off x="0" y="381001"/>
            <a:ext cx="1037850" cy="1016287"/>
            <a:chOff x="0" y="381001"/>
            <a:chExt cx="1037850" cy="1016287"/>
          </a:xfrm>
        </p:grpSpPr>
        <p:sp>
          <p:nvSpPr>
            <p:cNvPr id="64" name="Shape 6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5" name="Shape 6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66" name="Shape 66"/>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7" name="Shape 67"/>
          <p:cNvSpPr txBox="1">
            <a:spLocks noGrp="1"/>
          </p:cNvSpPr>
          <p:nvPr>
            <p:ph type="body" idx="1"/>
          </p:nvPr>
        </p:nvSpPr>
        <p:spPr>
          <a:xfrm>
            <a:off x="1297500" y="1972550"/>
            <a:ext cx="3798900" cy="24159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68" name="Shape 6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9"/>
        <p:cNvGrpSpPr/>
        <p:nvPr/>
      </p:nvGrpSpPr>
      <p:grpSpPr>
        <a:xfrm>
          <a:off x="0" y="0"/>
          <a:ext cx="0" cy="0"/>
          <a:chOff x="0" y="0"/>
          <a:chExt cx="0" cy="0"/>
        </a:xfrm>
      </p:grpSpPr>
      <p:grpSp>
        <p:nvGrpSpPr>
          <p:cNvPr id="70" name="Shape 70"/>
          <p:cNvGrpSpPr/>
          <p:nvPr/>
        </p:nvGrpSpPr>
        <p:grpSpPr>
          <a:xfrm>
            <a:off x="4406400" y="0"/>
            <a:ext cx="4737600" cy="5143500"/>
            <a:chOff x="4406400" y="0"/>
            <a:chExt cx="4737600" cy="5143500"/>
          </a:xfrm>
        </p:grpSpPr>
        <p:sp>
          <p:nvSpPr>
            <p:cNvPr id="71" name="Shape 71"/>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2" name="Shape 72"/>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3" name="Shape 73"/>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4" name="Shape 74"/>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5" name="Shape 75"/>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6" name="Shape 76"/>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7" name="Shape 77"/>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8" name="Shape 7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9" name="Shape 79"/>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0" name="Shape 80"/>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1" name="Shape 81"/>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2" name="Shape 82"/>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3" name="Shape 83"/>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4" name="Shape 84"/>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5" name="Shape 85"/>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6" name="Shape 86"/>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7" name="Shape 87"/>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8" name="Shape 8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89" name="Shape 89"/>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0" name="Shape 9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92" name="Shape 92"/>
          <p:cNvGrpSpPr/>
          <p:nvPr/>
        </p:nvGrpSpPr>
        <p:grpSpPr>
          <a:xfrm>
            <a:off x="0" y="381001"/>
            <a:ext cx="1037850" cy="1016287"/>
            <a:chOff x="0" y="381001"/>
            <a:chExt cx="1037850" cy="1016287"/>
          </a:xfrm>
        </p:grpSpPr>
        <p:sp>
          <p:nvSpPr>
            <p:cNvPr id="93" name="Shape 93"/>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4" name="Shape 9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95" name="Shape 95"/>
          <p:cNvSpPr txBox="1">
            <a:spLocks noGrp="1"/>
          </p:cNvSpPr>
          <p:nvPr>
            <p:ph type="title"/>
          </p:nvPr>
        </p:nvSpPr>
        <p:spPr>
          <a:xfrm>
            <a:off x="1297500" y="1658325"/>
            <a:ext cx="3036300" cy="1751700"/>
          </a:xfrm>
          <a:prstGeom prst="rect">
            <a:avLst/>
          </a:prstGeom>
        </p:spPr>
        <p:txBody>
          <a:bodyPr spcFirstLastPara="1" wrap="square" lIns="91425" tIns="91425" rIns="91425" bIns="91425" anchor="t"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96" name="Shape 96"/>
          <p:cNvSpPr txBox="1">
            <a:spLocks noGrp="1"/>
          </p:cNvSpPr>
          <p:nvPr>
            <p:ph type="subTitle" idx="1"/>
          </p:nvPr>
        </p:nvSpPr>
        <p:spPr>
          <a:xfrm>
            <a:off x="1297500" y="3538000"/>
            <a:ext cx="3036300" cy="506100"/>
          </a:xfrm>
          <a:prstGeom prst="rect">
            <a:avLst/>
          </a:prstGeom>
        </p:spPr>
        <p:txBody>
          <a:bodyPr spcFirstLastPara="1" wrap="square" lIns="91425" tIns="91425" rIns="91425" bIns="91425" anchor="t" anchorCtr="0"/>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97" name="Shape 97"/>
          <p:cNvSpPr txBox="1">
            <a:spLocks noGrp="1"/>
          </p:cNvSpPr>
          <p:nvPr>
            <p:ph type="body" idx="2"/>
          </p:nvPr>
        </p:nvSpPr>
        <p:spPr>
          <a:xfrm>
            <a:off x="4648200" y="1696600"/>
            <a:ext cx="3676800" cy="23475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98" name="Shape 9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grpSp>
        <p:nvGrpSpPr>
          <p:cNvPr id="100" name="Shape 100"/>
          <p:cNvGrpSpPr/>
          <p:nvPr/>
        </p:nvGrpSpPr>
        <p:grpSpPr>
          <a:xfrm>
            <a:off x="0" y="4128572"/>
            <a:ext cx="698925" cy="684657"/>
            <a:chOff x="0" y="3785672"/>
            <a:chExt cx="698925" cy="684657"/>
          </a:xfrm>
        </p:grpSpPr>
        <p:sp>
          <p:nvSpPr>
            <p:cNvPr id="101" name="Shape 101"/>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2" name="Shape 102"/>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103" name="Shape 103"/>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300"/>
              <a:buNone/>
              <a:defRPr/>
            </a:lvl1pPr>
          </a:lstStyle>
          <a:p>
            <a:endParaRPr/>
          </a:p>
        </p:txBody>
      </p:sp>
      <p:sp>
        <p:nvSpPr>
          <p:cNvPr id="104" name="Shape 10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a:endParaRPr/>
          </a:p>
        </p:txBody>
      </p:sp>
      <p:sp>
        <p:nvSpPr>
          <p:cNvPr id="7" name="Shape 7"/>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1115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marL="914400" lvl="1"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marL="1371600" lvl="2"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marL="1828800" lvl="3"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marL="2286000" lvl="4"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marL="2743200" lvl="5"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marL="3200400" lvl="6"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marL="3657600" lvl="7"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marL="4114800" lvl="8" indent="-29845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a:endParaRPr/>
          </a:p>
        </p:txBody>
      </p:sp>
      <p:sp>
        <p:nvSpPr>
          <p:cNvPr id="8" name="Shape 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marL="0" lvl="0" indent="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openxmlformats.org/officeDocument/2006/relationships/image" Target="../media/image6.jpeg"/><Relationship Id="rId4" Type="http://schemas.openxmlformats.org/officeDocument/2006/relationships/image" Target="../media/image5.jpe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7.jpe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8.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Shape 134"/>
          <p:cNvSpPr txBox="1">
            <a:spLocks noGrp="1"/>
          </p:cNvSpPr>
          <p:nvPr>
            <p:ph type="ctrTitle"/>
          </p:nvPr>
        </p:nvSpPr>
        <p:spPr>
          <a:xfrm>
            <a:off x="5999575" y="3463525"/>
            <a:ext cx="2377200" cy="135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a:p>
            <a:pPr marL="0" lvl="0" indent="0" algn="l" rtl="0">
              <a:spcBef>
                <a:spcPts val="0"/>
              </a:spcBef>
              <a:spcAft>
                <a:spcPts val="0"/>
              </a:spcAft>
              <a:buNone/>
            </a:pPr>
            <a:r>
              <a:rPr lang="en" dirty="0"/>
              <a:t>Team 10</a:t>
            </a:r>
            <a:endParaRPr dirty="0"/>
          </a:p>
          <a:p>
            <a:pPr marL="0" lvl="0" indent="0" algn="l">
              <a:spcBef>
                <a:spcPts val="0"/>
              </a:spcBef>
              <a:spcAft>
                <a:spcPts val="0"/>
              </a:spcAft>
              <a:buNone/>
            </a:pPr>
            <a:endParaRPr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pic>
        <p:nvPicPr>
          <p:cNvPr id="201" name="Shape 201"/>
          <p:cNvPicPr preferRelativeResize="0"/>
          <p:nvPr/>
        </p:nvPicPr>
        <p:blipFill>
          <a:blip r:embed="rId3">
            <a:alphaModFix/>
          </a:blip>
          <a:stretch>
            <a:fillRect/>
          </a:stretch>
        </p:blipFill>
        <p:spPr>
          <a:xfrm>
            <a:off x="0" y="0"/>
            <a:ext cx="9144000" cy="5143500"/>
          </a:xfrm>
          <a:prstGeom prst="rect">
            <a:avLst/>
          </a:prstGeom>
          <a:noFill/>
          <a:ln>
            <a:noFill/>
          </a:ln>
        </p:spPr>
      </p:pic>
      <p:sp>
        <p:nvSpPr>
          <p:cNvPr id="202" name="Shape 202"/>
          <p:cNvSpPr txBox="1">
            <a:spLocks noGrp="1"/>
          </p:cNvSpPr>
          <p:nvPr>
            <p:ph type="title"/>
          </p:nvPr>
        </p:nvSpPr>
        <p:spPr>
          <a:xfrm>
            <a:off x="725599" y="382250"/>
            <a:ext cx="4175173" cy="6072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b="1" dirty="0">
                <a:solidFill>
                  <a:srgbClr val="000000"/>
                </a:solidFill>
              </a:rPr>
              <a:t>Character segmentation </a:t>
            </a:r>
            <a:endParaRPr b="1" dirty="0">
              <a:solidFill>
                <a:srgbClr val="000000"/>
              </a:solidFill>
            </a:endParaRPr>
          </a:p>
        </p:txBody>
      </p:sp>
      <p:sp>
        <p:nvSpPr>
          <p:cNvPr id="203" name="Shape 203"/>
          <p:cNvSpPr txBox="1"/>
          <p:nvPr/>
        </p:nvSpPr>
        <p:spPr>
          <a:xfrm>
            <a:off x="725600" y="1277250"/>
            <a:ext cx="3831000" cy="2957400"/>
          </a:xfrm>
          <a:prstGeom prst="rect">
            <a:avLst/>
          </a:prstGeom>
          <a:noFill/>
          <a:ln>
            <a:noFill/>
          </a:ln>
        </p:spPr>
        <p:txBody>
          <a:bodyPr spcFirstLastPara="1" wrap="square" lIns="91425" tIns="91425" rIns="91425" bIns="91425" anchor="t" anchorCtr="0">
            <a:noAutofit/>
          </a:bodyPr>
          <a:lstStyle/>
          <a:p>
            <a:pPr marL="457200" lvl="0" indent="-317500" algn="just" rtl="0">
              <a:spcBef>
                <a:spcPts val="0"/>
              </a:spcBef>
              <a:spcAft>
                <a:spcPts val="0"/>
              </a:spcAft>
              <a:buSzPts val="1400"/>
              <a:buChar char="●"/>
            </a:pPr>
            <a:r>
              <a:rPr lang="en" dirty="0">
                <a:latin typeface="Myriad Pro" panose="020B0503030403020204" pitchFamily="34" charset="0"/>
              </a:rPr>
              <a:t>We tried to segment the characters based on fixed barriers of 50 pixels but due to non uniformity in the handwriting the method did not turn out to be useful.</a:t>
            </a:r>
            <a:endParaRPr dirty="0">
              <a:latin typeface="Myriad Pro" panose="020B0503030403020204" pitchFamily="34" charset="0"/>
            </a:endParaRPr>
          </a:p>
          <a:p>
            <a:pPr marL="0" lvl="0" indent="0" algn="just" rtl="0">
              <a:spcBef>
                <a:spcPts val="0"/>
              </a:spcBef>
              <a:spcAft>
                <a:spcPts val="0"/>
              </a:spcAft>
              <a:buNone/>
            </a:pPr>
            <a:endParaRPr dirty="0">
              <a:latin typeface="Myriad Pro" panose="020B0503030403020204" pitchFamily="34" charset="0"/>
            </a:endParaRPr>
          </a:p>
          <a:p>
            <a:pPr marL="457200" lvl="0" indent="-317500" algn="just" rtl="0">
              <a:spcBef>
                <a:spcPts val="0"/>
              </a:spcBef>
              <a:spcAft>
                <a:spcPts val="0"/>
              </a:spcAft>
              <a:buSzPts val="1400"/>
              <a:buChar char="●"/>
            </a:pPr>
            <a:r>
              <a:rPr lang="en" dirty="0">
                <a:latin typeface="Myriad Pro" panose="020B0503030403020204" pitchFamily="34" charset="0"/>
              </a:rPr>
              <a:t>Characters are segmented based on RNN model, the model was trained from a training set.</a:t>
            </a:r>
            <a:endParaRPr dirty="0">
              <a:latin typeface="Myriad Pro" panose="020B0503030403020204" pitchFamily="34" charset="0"/>
            </a:endParaRPr>
          </a:p>
          <a:p>
            <a:pPr marL="0" lvl="0" indent="0" algn="just" rtl="0">
              <a:spcBef>
                <a:spcPts val="0"/>
              </a:spcBef>
              <a:spcAft>
                <a:spcPts val="0"/>
              </a:spcAft>
              <a:buNone/>
            </a:pPr>
            <a:endParaRPr dirty="0">
              <a:latin typeface="Myriad Pro" panose="020B0503030403020204" pitchFamily="34" charset="0"/>
            </a:endParaRPr>
          </a:p>
          <a:p>
            <a:pPr marL="457200" lvl="0" indent="-317500" algn="just" rtl="0">
              <a:spcBef>
                <a:spcPts val="0"/>
              </a:spcBef>
              <a:spcAft>
                <a:spcPts val="0"/>
              </a:spcAft>
              <a:buSzPts val="1400"/>
              <a:buChar char="●"/>
            </a:pPr>
            <a:r>
              <a:rPr lang="en" dirty="0">
                <a:latin typeface="Myriad Pro" panose="020B0503030403020204" pitchFamily="34" charset="0"/>
              </a:rPr>
              <a:t>The training set was small, so the model was underfitting and the results were not up to the mark. </a:t>
            </a:r>
            <a:endParaRPr dirty="0">
              <a:latin typeface="Myriad Pro" panose="020B0503030403020204" pitchFamily="34" charset="0"/>
            </a:endParaRPr>
          </a:p>
          <a:p>
            <a:pPr marL="0" lvl="0" indent="0" rtl="0">
              <a:spcBef>
                <a:spcPts val="0"/>
              </a:spcBef>
              <a:spcAft>
                <a:spcPts val="0"/>
              </a:spcAft>
              <a:buNone/>
            </a:pPr>
            <a:r>
              <a:rPr lang="en" dirty="0">
                <a:latin typeface="Myriad Pro" panose="020B0503030403020204" pitchFamily="34" charset="0"/>
              </a:rPr>
              <a:t> </a:t>
            </a:r>
            <a:endParaRPr dirty="0">
              <a:latin typeface="Myriad Pro" panose="020B0503030403020204" pitchFamily="34" charset="0"/>
            </a:endParaRPr>
          </a:p>
        </p:txBody>
      </p:sp>
      <p:pic>
        <p:nvPicPr>
          <p:cNvPr id="204" name="Shape 204"/>
          <p:cNvPicPr preferRelativeResize="0"/>
          <p:nvPr/>
        </p:nvPicPr>
        <p:blipFill>
          <a:blip r:embed="rId4">
            <a:alphaModFix/>
          </a:blip>
          <a:stretch>
            <a:fillRect/>
          </a:stretch>
        </p:blipFill>
        <p:spPr>
          <a:xfrm>
            <a:off x="4824650" y="1561672"/>
            <a:ext cx="3667300" cy="2050478"/>
          </a:xfrm>
          <a:prstGeom prst="rect">
            <a:avLst/>
          </a:prstGeom>
          <a:noFill/>
          <a:ln>
            <a:noFill/>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pic>
        <p:nvPicPr>
          <p:cNvPr id="209" name="Shape 209"/>
          <p:cNvPicPr preferRelativeResize="0"/>
          <p:nvPr/>
        </p:nvPicPr>
        <p:blipFill>
          <a:blip r:embed="rId3">
            <a:alphaModFix/>
          </a:blip>
          <a:stretch>
            <a:fillRect/>
          </a:stretch>
        </p:blipFill>
        <p:spPr>
          <a:xfrm>
            <a:off x="0" y="0"/>
            <a:ext cx="9144000" cy="5143500"/>
          </a:xfrm>
          <a:prstGeom prst="rect">
            <a:avLst/>
          </a:prstGeom>
          <a:noFill/>
          <a:ln>
            <a:noFill/>
          </a:ln>
        </p:spPr>
      </p:pic>
      <p:sp>
        <p:nvSpPr>
          <p:cNvPr id="210" name="Shape 210"/>
          <p:cNvSpPr txBox="1">
            <a:spLocks noGrp="1"/>
          </p:cNvSpPr>
          <p:nvPr>
            <p:ph type="title"/>
          </p:nvPr>
        </p:nvSpPr>
        <p:spPr>
          <a:xfrm>
            <a:off x="1055949" y="531825"/>
            <a:ext cx="2930423" cy="595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b="1" dirty="0">
                <a:solidFill>
                  <a:srgbClr val="000000"/>
                </a:solidFill>
              </a:rPr>
              <a:t>Letter Prediction </a:t>
            </a:r>
            <a:endParaRPr b="1" dirty="0">
              <a:solidFill>
                <a:srgbClr val="000000"/>
              </a:solidFill>
            </a:endParaRPr>
          </a:p>
        </p:txBody>
      </p:sp>
      <p:sp>
        <p:nvSpPr>
          <p:cNvPr id="211" name="Shape 211"/>
          <p:cNvSpPr txBox="1"/>
          <p:nvPr/>
        </p:nvSpPr>
        <p:spPr>
          <a:xfrm>
            <a:off x="1055950" y="1590975"/>
            <a:ext cx="6158700" cy="894600"/>
          </a:xfrm>
          <a:prstGeom prst="rect">
            <a:avLst/>
          </a:prstGeom>
          <a:noFill/>
          <a:ln>
            <a:noFill/>
          </a:ln>
        </p:spPr>
        <p:txBody>
          <a:bodyPr spcFirstLastPara="1" wrap="square" lIns="91425" tIns="91425" rIns="91425" bIns="91425" anchor="t" anchorCtr="0">
            <a:noAutofit/>
          </a:bodyPr>
          <a:lstStyle/>
          <a:p>
            <a:pPr marL="457200" lvl="0" indent="-317500" algn="just">
              <a:spcBef>
                <a:spcPts val="0"/>
              </a:spcBef>
              <a:spcAft>
                <a:spcPts val="0"/>
              </a:spcAft>
              <a:buSzPts val="1400"/>
              <a:buChar char="●"/>
            </a:pPr>
            <a:r>
              <a:rPr lang="en" dirty="0">
                <a:latin typeface="Myriad Pro" panose="020B0503030403020204" pitchFamily="34" charset="0"/>
              </a:rPr>
              <a:t>Instead of using an API such as Microsoft Azure service, Google Vision etc, we tried making our own model, but due to the lack of proper data set present, the results were not up to the mark.</a:t>
            </a:r>
            <a:endParaRPr dirty="0">
              <a:latin typeface="Myriad Pro" panose="020B0503030403020204" pitchFamily="34"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pic>
        <p:nvPicPr>
          <p:cNvPr id="216" name="Shape 216"/>
          <p:cNvPicPr preferRelativeResize="0"/>
          <p:nvPr/>
        </p:nvPicPr>
        <p:blipFill>
          <a:blip r:embed="rId3">
            <a:alphaModFix/>
          </a:blip>
          <a:stretch>
            <a:fillRect/>
          </a:stretch>
        </p:blipFill>
        <p:spPr>
          <a:xfrm>
            <a:off x="0" y="0"/>
            <a:ext cx="9144000" cy="5143500"/>
          </a:xfrm>
          <a:prstGeom prst="rect">
            <a:avLst/>
          </a:prstGeom>
          <a:noFill/>
          <a:ln>
            <a:noFill/>
          </a:ln>
        </p:spPr>
      </p:pic>
      <p:sp>
        <p:nvSpPr>
          <p:cNvPr id="217" name="Shape 217"/>
          <p:cNvSpPr txBox="1">
            <a:spLocks noGrp="1"/>
          </p:cNvSpPr>
          <p:nvPr>
            <p:ph type="title"/>
          </p:nvPr>
        </p:nvSpPr>
        <p:spPr>
          <a:xfrm>
            <a:off x="879949" y="405250"/>
            <a:ext cx="4133839" cy="5844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b="1" dirty="0">
                <a:solidFill>
                  <a:srgbClr val="000000"/>
                </a:solidFill>
              </a:rPr>
              <a:t>Spelling error correction</a:t>
            </a:r>
            <a:endParaRPr b="1" dirty="0">
              <a:solidFill>
                <a:srgbClr val="000000"/>
              </a:solidFill>
            </a:endParaRPr>
          </a:p>
        </p:txBody>
      </p:sp>
      <p:sp>
        <p:nvSpPr>
          <p:cNvPr id="218" name="Shape 218"/>
          <p:cNvSpPr txBox="1">
            <a:spLocks noGrp="1"/>
          </p:cNvSpPr>
          <p:nvPr>
            <p:ph type="body" idx="1"/>
          </p:nvPr>
        </p:nvSpPr>
        <p:spPr>
          <a:xfrm>
            <a:off x="879950" y="1302899"/>
            <a:ext cx="7038900" cy="2498539"/>
          </a:xfrm>
          <a:prstGeom prst="rect">
            <a:avLst/>
          </a:prstGeom>
        </p:spPr>
        <p:txBody>
          <a:bodyPr spcFirstLastPara="1" wrap="square" lIns="91425" tIns="91425" rIns="91425" bIns="91425" anchor="t" anchorCtr="0">
            <a:noAutofit/>
          </a:bodyPr>
          <a:lstStyle/>
          <a:p>
            <a:pPr marL="457200" lvl="0" indent="-317500" rtl="0">
              <a:spcBef>
                <a:spcPts val="0"/>
              </a:spcBef>
              <a:spcAft>
                <a:spcPts val="0"/>
              </a:spcAft>
              <a:buClr>
                <a:srgbClr val="000000"/>
              </a:buClr>
              <a:buSzPts val="1400"/>
              <a:buChar char="●"/>
            </a:pPr>
            <a:r>
              <a:rPr lang="en" sz="1400" dirty="0">
                <a:solidFill>
                  <a:srgbClr val="000000"/>
                </a:solidFill>
                <a:latin typeface="Myriad Pro" panose="020B0503030403020204" pitchFamily="34" charset="0"/>
              </a:rPr>
              <a:t>For spelling error correction, we have used the Peter Norwig algorithm</a:t>
            </a:r>
            <a:r>
              <a:rPr lang="en" sz="1400" dirty="0" smtClean="0">
                <a:solidFill>
                  <a:srgbClr val="000000"/>
                </a:solidFill>
                <a:latin typeface="Myriad Pro" panose="020B0503030403020204" pitchFamily="34" charset="0"/>
              </a:rPr>
              <a:t>.</a:t>
            </a:r>
          </a:p>
          <a:p>
            <a:pPr marL="139700" lvl="0" indent="0" rtl="0">
              <a:spcBef>
                <a:spcPts val="0"/>
              </a:spcBef>
              <a:spcAft>
                <a:spcPts val="0"/>
              </a:spcAft>
              <a:buClr>
                <a:srgbClr val="000000"/>
              </a:buClr>
              <a:buSzPts val="1400"/>
              <a:buNone/>
            </a:pPr>
            <a:endParaRPr sz="1400" dirty="0">
              <a:solidFill>
                <a:srgbClr val="000000"/>
              </a:solidFill>
              <a:latin typeface="Myriad Pro" panose="020B0503030403020204" pitchFamily="34" charset="0"/>
            </a:endParaRPr>
          </a:p>
          <a:p>
            <a:pPr marL="457200" lvl="0" indent="-317500" rtl="0">
              <a:spcBef>
                <a:spcPts val="0"/>
              </a:spcBef>
              <a:spcAft>
                <a:spcPts val="0"/>
              </a:spcAft>
              <a:buClr>
                <a:srgbClr val="000000"/>
              </a:buClr>
              <a:buSzPts val="1400"/>
              <a:buChar char="●"/>
            </a:pPr>
            <a:r>
              <a:rPr lang="en" sz="1400" dirty="0">
                <a:solidFill>
                  <a:srgbClr val="000000"/>
                </a:solidFill>
                <a:latin typeface="Myriad Pro" panose="020B0503030403020204" pitchFamily="34" charset="0"/>
              </a:rPr>
              <a:t>For every word that we get in the Word detection, we have checked the words </a:t>
            </a:r>
            <a:r>
              <a:rPr lang="en" sz="1400" dirty="0" smtClean="0">
                <a:solidFill>
                  <a:srgbClr val="000000"/>
                </a:solidFill>
                <a:latin typeface="Myriad Pro" panose="020B0503030403020204" pitchFamily="34" charset="0"/>
              </a:rPr>
              <a:t>from three dictionary namely :</a:t>
            </a:r>
            <a:r>
              <a:rPr lang="en" sz="1400" dirty="0">
                <a:solidFill>
                  <a:srgbClr val="000000"/>
                </a:solidFill>
                <a:latin typeface="Myriad Pro" panose="020B0503030403020204" pitchFamily="34" charset="0"/>
              </a:rPr>
              <a:t/>
            </a:r>
            <a:br>
              <a:rPr lang="en" sz="1400" dirty="0">
                <a:solidFill>
                  <a:srgbClr val="000000"/>
                </a:solidFill>
                <a:latin typeface="Myriad Pro" panose="020B0503030403020204" pitchFamily="34" charset="0"/>
              </a:rPr>
            </a:br>
            <a:r>
              <a:rPr lang="en" sz="1400" dirty="0">
                <a:solidFill>
                  <a:srgbClr val="000000"/>
                </a:solidFill>
                <a:latin typeface="Myriad Pro" panose="020B0503030403020204" pitchFamily="34" charset="0"/>
              </a:rPr>
              <a:t>		</a:t>
            </a:r>
            <a:r>
              <a:rPr lang="en" sz="1400" dirty="0" smtClean="0">
                <a:solidFill>
                  <a:srgbClr val="000000"/>
                </a:solidFill>
                <a:latin typeface="Myriad Pro" panose="020B0503030403020204" pitchFamily="34" charset="0"/>
              </a:rPr>
              <a:t>	Medicines</a:t>
            </a:r>
            <a:r>
              <a:rPr lang="en" sz="1400" dirty="0">
                <a:solidFill>
                  <a:srgbClr val="000000"/>
                </a:solidFill>
                <a:latin typeface="Myriad Pro" panose="020B0503030403020204" pitchFamily="34" charset="0"/>
              </a:rPr>
              <a:t/>
            </a:r>
            <a:br>
              <a:rPr lang="en" sz="1400" dirty="0">
                <a:solidFill>
                  <a:srgbClr val="000000"/>
                </a:solidFill>
                <a:latin typeface="Myriad Pro" panose="020B0503030403020204" pitchFamily="34" charset="0"/>
              </a:rPr>
            </a:br>
            <a:r>
              <a:rPr lang="en" sz="1400" dirty="0">
                <a:solidFill>
                  <a:srgbClr val="000000"/>
                </a:solidFill>
                <a:latin typeface="Myriad Pro" panose="020B0503030403020204" pitchFamily="34" charset="0"/>
              </a:rPr>
              <a:t>			</a:t>
            </a:r>
            <a:r>
              <a:rPr lang="en" sz="1400" dirty="0" smtClean="0">
                <a:solidFill>
                  <a:srgbClr val="000000"/>
                </a:solidFill>
                <a:latin typeface="Myriad Pro" panose="020B0503030403020204" pitchFamily="34" charset="0"/>
              </a:rPr>
              <a:t>Symptoms</a:t>
            </a:r>
            <a:r>
              <a:rPr lang="en" sz="1400" dirty="0">
                <a:solidFill>
                  <a:srgbClr val="000000"/>
                </a:solidFill>
                <a:latin typeface="Myriad Pro" panose="020B0503030403020204" pitchFamily="34" charset="0"/>
              </a:rPr>
              <a:t/>
            </a:r>
            <a:br>
              <a:rPr lang="en" sz="1400" dirty="0">
                <a:solidFill>
                  <a:srgbClr val="000000"/>
                </a:solidFill>
                <a:latin typeface="Myriad Pro" panose="020B0503030403020204" pitchFamily="34" charset="0"/>
              </a:rPr>
            </a:br>
            <a:r>
              <a:rPr lang="en" sz="1400" dirty="0">
                <a:solidFill>
                  <a:srgbClr val="000000"/>
                </a:solidFill>
                <a:latin typeface="Myriad Pro" panose="020B0503030403020204" pitchFamily="34" charset="0"/>
              </a:rPr>
              <a:t>			</a:t>
            </a:r>
            <a:r>
              <a:rPr lang="en" sz="1400" dirty="0" smtClean="0">
                <a:solidFill>
                  <a:srgbClr val="000000"/>
                </a:solidFill>
                <a:latin typeface="Myriad Pro" panose="020B0503030403020204" pitchFamily="34" charset="0"/>
              </a:rPr>
              <a:t>Tests </a:t>
            </a:r>
          </a:p>
          <a:p>
            <a:pPr marL="139700" lvl="0" indent="0" rtl="0">
              <a:spcBef>
                <a:spcPts val="0"/>
              </a:spcBef>
              <a:spcAft>
                <a:spcPts val="0"/>
              </a:spcAft>
              <a:buClr>
                <a:srgbClr val="000000"/>
              </a:buClr>
              <a:buSzPts val="1400"/>
              <a:buNone/>
            </a:pPr>
            <a:endParaRPr sz="1400" dirty="0">
              <a:solidFill>
                <a:srgbClr val="000000"/>
              </a:solidFill>
              <a:latin typeface="Myriad Pro" panose="020B0503030403020204" pitchFamily="34" charset="0"/>
            </a:endParaRPr>
          </a:p>
          <a:p>
            <a:pPr marL="457200" lvl="0" indent="-317500" rtl="0">
              <a:spcBef>
                <a:spcPts val="0"/>
              </a:spcBef>
              <a:spcAft>
                <a:spcPts val="0"/>
              </a:spcAft>
              <a:buClr>
                <a:srgbClr val="000000"/>
              </a:buClr>
              <a:buSzPts val="1400"/>
              <a:buChar char="●"/>
            </a:pPr>
            <a:r>
              <a:rPr lang="en" sz="1400" dirty="0">
                <a:solidFill>
                  <a:srgbClr val="000000"/>
                </a:solidFill>
                <a:latin typeface="Myriad Pro" panose="020B0503030403020204" pitchFamily="34" charset="0"/>
              </a:rPr>
              <a:t>Every word is checked with respect to closest edit distance matching with it.</a:t>
            </a:r>
            <a:endParaRPr sz="1400" dirty="0">
              <a:solidFill>
                <a:srgbClr val="000000"/>
              </a:solidFill>
              <a:latin typeface="Myriad Pro" panose="020B0503030403020204" pitchFamily="34" charset="0"/>
            </a:endParaRPr>
          </a:p>
          <a:p>
            <a:pPr marL="0" lvl="0" indent="0" rtl="0">
              <a:spcBef>
                <a:spcPts val="1600"/>
              </a:spcBef>
              <a:spcAft>
                <a:spcPts val="1600"/>
              </a:spcAft>
              <a:buNone/>
            </a:pPr>
            <a:endParaRPr dirty="0">
              <a:solidFill>
                <a:srgbClr val="000000"/>
              </a:solidFill>
              <a:latin typeface="Myriad Pro" panose="020B0503030403020204" pitchFamily="34"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Shape 216"/>
          <p:cNvPicPr preferRelativeResize="0"/>
          <p:nvPr/>
        </p:nvPicPr>
        <p:blipFill>
          <a:blip r:embed="rId2">
            <a:alphaModFix/>
          </a:blip>
          <a:stretch>
            <a:fillRect/>
          </a:stretch>
        </p:blipFill>
        <p:spPr>
          <a:xfrm>
            <a:off x="0" y="0"/>
            <a:ext cx="9144000" cy="5143500"/>
          </a:xfrm>
          <a:prstGeom prst="rect">
            <a:avLst/>
          </a:prstGeom>
          <a:noFill/>
          <a:ln>
            <a:noFill/>
          </a:ln>
        </p:spPr>
      </p:pic>
      <p:pic>
        <p:nvPicPr>
          <p:cNvPr id="1026" name="Picture 2" descr="https://lh6.googleusercontent.com/-QSP-laqDmxkk5s5l17E1C2BKY3WsP-EG-3RWh0Z43IGT0Rpo1AqTIbbTTWPZA3Y5n2gjbn3FCqdBj0-Cnb0bx4QlEOTgWXnUyNZuuK5ZFdyYnQMyeYMRaVHfvNiJyNtaGe-BItySNQ"/>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10301" y="1202077"/>
            <a:ext cx="6123398" cy="3174713"/>
          </a:xfrm>
          <a:prstGeom prst="rect">
            <a:avLst/>
          </a:prstGeom>
          <a:noFill/>
          <a:extLst>
            <a:ext uri="{909E8E84-426E-40DD-AFC4-6F175D3DCCD1}">
              <a14:hiddenFill xmlns:a14="http://schemas.microsoft.com/office/drawing/2010/main">
                <a:solidFill>
                  <a:srgbClr val="FFFFFF"/>
                </a:solidFill>
              </a14:hiddenFill>
            </a:ext>
          </a:extLst>
        </p:spPr>
      </p:pic>
      <p:sp>
        <p:nvSpPr>
          <p:cNvPr id="5" name="Shape 217"/>
          <p:cNvSpPr txBox="1">
            <a:spLocks/>
          </p:cNvSpPr>
          <p:nvPr/>
        </p:nvSpPr>
        <p:spPr>
          <a:xfrm>
            <a:off x="633370" y="308839"/>
            <a:ext cx="876931" cy="5844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400" b="1" dirty="0" smtClean="0">
                <a:latin typeface="Montserrat" panose="020B0604020202020204" charset="0"/>
              </a:rPr>
              <a:t>GUI</a:t>
            </a:r>
            <a:endParaRPr lang="en-US" sz="2400" b="1" dirty="0">
              <a:latin typeface="Montserrat" panose="020B0604020202020204" charset="0"/>
            </a:endParaRPr>
          </a:p>
        </p:txBody>
      </p:sp>
    </p:spTree>
    <p:extLst>
      <p:ext uri="{BB962C8B-B14F-4D97-AF65-F5344CB8AC3E}">
        <p14:creationId xmlns:p14="http://schemas.microsoft.com/office/powerpoint/2010/main" val="337392241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pic>
        <p:nvPicPr>
          <p:cNvPr id="139" name="Shape 139"/>
          <p:cNvPicPr preferRelativeResize="0"/>
          <p:nvPr/>
        </p:nvPicPr>
        <p:blipFill>
          <a:blip r:embed="rId3">
            <a:alphaModFix/>
          </a:blip>
          <a:stretch>
            <a:fillRect/>
          </a:stretch>
        </p:blipFill>
        <p:spPr>
          <a:xfrm>
            <a:off x="0" y="0"/>
            <a:ext cx="9144000" cy="5143500"/>
          </a:xfrm>
          <a:prstGeom prst="rect">
            <a:avLst/>
          </a:prstGeom>
          <a:noFill/>
          <a:ln>
            <a:noFill/>
          </a:ln>
        </p:spPr>
      </p:pic>
      <p:sp>
        <p:nvSpPr>
          <p:cNvPr id="140" name="Shape 140"/>
          <p:cNvSpPr txBox="1">
            <a:spLocks noGrp="1"/>
          </p:cNvSpPr>
          <p:nvPr>
            <p:ph type="title"/>
          </p:nvPr>
        </p:nvSpPr>
        <p:spPr>
          <a:xfrm>
            <a:off x="745150" y="393750"/>
            <a:ext cx="2501484" cy="584400"/>
          </a:xfrm>
          <a:prstGeom prst="rect">
            <a:avLst/>
          </a:prstGeom>
        </p:spPr>
        <p:txBody>
          <a:bodyPr spcFirstLastPara="1" wrap="square" lIns="91425" tIns="91425" rIns="91425" bIns="91425" anchor="t" anchorCtr="0">
            <a:noAutofit/>
          </a:bodyPr>
          <a:lstStyle/>
          <a:p>
            <a:pPr marL="0" lvl="0" indent="0" algn="ctr">
              <a:spcBef>
                <a:spcPts val="0"/>
              </a:spcBef>
              <a:spcAft>
                <a:spcPts val="0"/>
              </a:spcAft>
              <a:buNone/>
            </a:pPr>
            <a:r>
              <a:rPr lang="en" b="1" dirty="0">
                <a:solidFill>
                  <a:srgbClr val="000000"/>
                </a:solidFill>
              </a:rPr>
              <a:t>Preprocessing</a:t>
            </a:r>
            <a:endParaRPr b="1" dirty="0">
              <a:solidFill>
                <a:srgbClr val="000000"/>
              </a:solidFill>
            </a:endParaRPr>
          </a:p>
        </p:txBody>
      </p:sp>
      <p:sp>
        <p:nvSpPr>
          <p:cNvPr id="141" name="Shape 141"/>
          <p:cNvSpPr txBox="1">
            <a:spLocks noGrp="1"/>
          </p:cNvSpPr>
          <p:nvPr>
            <p:ph type="body" idx="1"/>
          </p:nvPr>
        </p:nvSpPr>
        <p:spPr>
          <a:xfrm>
            <a:off x="745150" y="1157394"/>
            <a:ext cx="7131000" cy="2609400"/>
          </a:xfrm>
          <a:prstGeom prst="rect">
            <a:avLst/>
          </a:prstGeom>
        </p:spPr>
        <p:txBody>
          <a:bodyPr spcFirstLastPara="1" wrap="square" lIns="91425" tIns="91425" rIns="91425" bIns="91425" anchor="t" anchorCtr="0">
            <a:noAutofit/>
          </a:bodyPr>
          <a:lstStyle/>
          <a:p>
            <a:pPr marL="457200" lvl="0" indent="-317500" algn="just" rtl="0">
              <a:lnSpc>
                <a:spcPct val="115000"/>
              </a:lnSpc>
              <a:spcBef>
                <a:spcPts val="0"/>
              </a:spcBef>
              <a:spcAft>
                <a:spcPts val="0"/>
              </a:spcAft>
              <a:buClr>
                <a:srgbClr val="000000"/>
              </a:buClr>
              <a:buSzPts val="1400"/>
              <a:buChar char="●"/>
            </a:pPr>
            <a:r>
              <a:rPr lang="en" sz="1400" dirty="0">
                <a:solidFill>
                  <a:srgbClr val="000000"/>
                </a:solidFill>
                <a:latin typeface="Myriad Pro" panose="020B0503030403020204" pitchFamily="34" charset="0"/>
                <a:cs typeface="Myanmar Text" panose="020B0502040204020203" pitchFamily="34" charset="0"/>
              </a:rPr>
              <a:t>In the preprocessing </a:t>
            </a:r>
            <a:r>
              <a:rPr lang="en" sz="1400" dirty="0" smtClean="0">
                <a:solidFill>
                  <a:srgbClr val="000000"/>
                </a:solidFill>
                <a:latin typeface="Myriad Pro" panose="020B0503030403020204" pitchFamily="34" charset="0"/>
                <a:cs typeface="Myanmar Text" panose="020B0502040204020203" pitchFamily="34" charset="0"/>
              </a:rPr>
              <a:t>step, </a:t>
            </a:r>
            <a:r>
              <a:rPr lang="en" sz="1400" dirty="0">
                <a:solidFill>
                  <a:srgbClr val="000000"/>
                </a:solidFill>
                <a:latin typeface="Myriad Pro" panose="020B0503030403020204" pitchFamily="34" charset="0"/>
                <a:cs typeface="Myanmar Text" panose="020B0502040204020203" pitchFamily="34" charset="0"/>
              </a:rPr>
              <a:t>we first </a:t>
            </a:r>
            <a:r>
              <a:rPr lang="en" sz="1400" dirty="0" smtClean="0">
                <a:solidFill>
                  <a:srgbClr val="000000"/>
                </a:solidFill>
                <a:latin typeface="Myriad Pro" panose="020B0503030403020204" pitchFamily="34" charset="0"/>
                <a:cs typeface="Myanmar Text" panose="020B0502040204020203" pitchFamily="34" charset="0"/>
              </a:rPr>
              <a:t>aligned </a:t>
            </a:r>
            <a:r>
              <a:rPr lang="en" sz="1400" dirty="0">
                <a:solidFill>
                  <a:srgbClr val="000000"/>
                </a:solidFill>
                <a:latin typeface="Myriad Pro" panose="020B0503030403020204" pitchFamily="34" charset="0"/>
                <a:cs typeface="Myanmar Text" panose="020B0502040204020203" pitchFamily="34" charset="0"/>
              </a:rPr>
              <a:t>the image using perspective </a:t>
            </a:r>
            <a:r>
              <a:rPr lang="en" sz="1400" dirty="0" smtClean="0">
                <a:solidFill>
                  <a:srgbClr val="000000"/>
                </a:solidFill>
                <a:latin typeface="Myriad Pro" panose="020B0503030403020204" pitchFamily="34" charset="0"/>
                <a:cs typeface="Myanmar Text" panose="020B0502040204020203" pitchFamily="34" charset="0"/>
              </a:rPr>
              <a:t>transform, removed </a:t>
            </a:r>
            <a:r>
              <a:rPr lang="en" sz="1400" dirty="0">
                <a:solidFill>
                  <a:srgbClr val="000000"/>
                </a:solidFill>
                <a:latin typeface="Myriad Pro" panose="020B0503030403020204" pitchFamily="34" charset="0"/>
                <a:cs typeface="Myanmar Text" panose="020B0502040204020203" pitchFamily="34" charset="0"/>
              </a:rPr>
              <a:t>any unwanted background and </a:t>
            </a:r>
            <a:r>
              <a:rPr lang="en" sz="1400" dirty="0" smtClean="0">
                <a:solidFill>
                  <a:srgbClr val="000000"/>
                </a:solidFill>
                <a:latin typeface="Myriad Pro" panose="020B0503030403020204" pitchFamily="34" charset="0"/>
                <a:cs typeface="Myanmar Text" panose="020B0502040204020203" pitchFamily="34" charset="0"/>
              </a:rPr>
              <a:t>mapped </a:t>
            </a:r>
            <a:r>
              <a:rPr lang="en" sz="1400" dirty="0">
                <a:solidFill>
                  <a:srgbClr val="000000"/>
                </a:solidFill>
                <a:latin typeface="Myriad Pro" panose="020B0503030403020204" pitchFamily="34" charset="0"/>
                <a:cs typeface="Myanmar Text" panose="020B0502040204020203" pitchFamily="34" charset="0"/>
              </a:rPr>
              <a:t>the four corners of the prescription to the screen</a:t>
            </a:r>
            <a:r>
              <a:rPr lang="en" sz="1400" dirty="0" smtClean="0">
                <a:solidFill>
                  <a:srgbClr val="000000"/>
                </a:solidFill>
                <a:latin typeface="Myriad Pro" panose="020B0503030403020204" pitchFamily="34" charset="0"/>
                <a:cs typeface="Myanmar Text" panose="020B0502040204020203" pitchFamily="34" charset="0"/>
              </a:rPr>
              <a:t>.</a:t>
            </a:r>
          </a:p>
          <a:p>
            <a:pPr marL="139700" lvl="0" indent="0" algn="just" rtl="0">
              <a:lnSpc>
                <a:spcPct val="115000"/>
              </a:lnSpc>
              <a:spcBef>
                <a:spcPts val="0"/>
              </a:spcBef>
              <a:spcAft>
                <a:spcPts val="0"/>
              </a:spcAft>
              <a:buClr>
                <a:srgbClr val="000000"/>
              </a:buClr>
              <a:buSzPts val="1400"/>
              <a:buNone/>
            </a:pPr>
            <a:endParaRPr sz="1400" dirty="0">
              <a:solidFill>
                <a:srgbClr val="000000"/>
              </a:solidFill>
              <a:latin typeface="Myriad Pro" panose="020B0503030403020204" pitchFamily="34" charset="0"/>
              <a:cs typeface="Myanmar Text" panose="020B0502040204020203" pitchFamily="34" charset="0"/>
            </a:endParaRPr>
          </a:p>
          <a:p>
            <a:pPr marL="457200" lvl="0" indent="-317500" algn="just" rtl="0">
              <a:lnSpc>
                <a:spcPct val="115000"/>
              </a:lnSpc>
              <a:spcBef>
                <a:spcPts val="0"/>
              </a:spcBef>
              <a:spcAft>
                <a:spcPts val="0"/>
              </a:spcAft>
              <a:buClr>
                <a:srgbClr val="000000"/>
              </a:buClr>
              <a:buSzPts val="1400"/>
              <a:buChar char="●"/>
            </a:pPr>
            <a:r>
              <a:rPr lang="en" sz="1400" dirty="0">
                <a:solidFill>
                  <a:srgbClr val="000000"/>
                </a:solidFill>
                <a:latin typeface="Myriad Pro" panose="020B0503030403020204" pitchFamily="34" charset="0"/>
                <a:cs typeface="Myanmar Text" panose="020B0502040204020203" pitchFamily="34" charset="0"/>
              </a:rPr>
              <a:t>We </a:t>
            </a:r>
            <a:r>
              <a:rPr lang="en" sz="1400" dirty="0" smtClean="0">
                <a:solidFill>
                  <a:srgbClr val="000000"/>
                </a:solidFill>
                <a:latin typeface="Myriad Pro" panose="020B0503030403020204" pitchFamily="34" charset="0"/>
                <a:cs typeface="Myanmar Text" panose="020B0502040204020203" pitchFamily="34" charset="0"/>
              </a:rPr>
              <a:t>assumed </a:t>
            </a:r>
            <a:r>
              <a:rPr lang="en" sz="1400" dirty="0">
                <a:solidFill>
                  <a:srgbClr val="000000"/>
                </a:solidFill>
                <a:latin typeface="Myriad Pro" panose="020B0503030403020204" pitchFamily="34" charset="0"/>
                <a:cs typeface="Myanmar Text" panose="020B0502040204020203" pitchFamily="34" charset="0"/>
              </a:rPr>
              <a:t>that the biggest rectangle in the image is the prescription and finding that contour we </a:t>
            </a:r>
            <a:r>
              <a:rPr lang="en" sz="1400" dirty="0" smtClean="0">
                <a:solidFill>
                  <a:srgbClr val="000000"/>
                </a:solidFill>
                <a:latin typeface="Myriad Pro" panose="020B0503030403020204" pitchFamily="34" charset="0"/>
                <a:cs typeface="Myanmar Text" panose="020B0502040204020203" pitchFamily="34" charset="0"/>
              </a:rPr>
              <a:t>mapped </a:t>
            </a:r>
            <a:r>
              <a:rPr lang="en" sz="1400" dirty="0">
                <a:solidFill>
                  <a:srgbClr val="000000"/>
                </a:solidFill>
                <a:latin typeface="Myriad Pro" panose="020B0503030403020204" pitchFamily="34" charset="0"/>
                <a:cs typeface="Myanmar Text" panose="020B0502040204020203" pitchFamily="34" charset="0"/>
              </a:rPr>
              <a:t>it to the screen</a:t>
            </a:r>
            <a:r>
              <a:rPr lang="en" sz="1400" dirty="0" smtClean="0">
                <a:solidFill>
                  <a:srgbClr val="000000"/>
                </a:solidFill>
                <a:latin typeface="Myriad Pro" panose="020B0503030403020204" pitchFamily="34" charset="0"/>
                <a:cs typeface="Myanmar Text" panose="020B0502040204020203" pitchFamily="34" charset="0"/>
              </a:rPr>
              <a:t>.</a:t>
            </a:r>
          </a:p>
          <a:p>
            <a:pPr marL="139700" lvl="0" indent="0" algn="just" rtl="0">
              <a:lnSpc>
                <a:spcPct val="115000"/>
              </a:lnSpc>
              <a:spcBef>
                <a:spcPts val="0"/>
              </a:spcBef>
              <a:spcAft>
                <a:spcPts val="0"/>
              </a:spcAft>
              <a:buClr>
                <a:srgbClr val="000000"/>
              </a:buClr>
              <a:buSzPts val="1400"/>
              <a:buNone/>
            </a:pPr>
            <a:endParaRPr sz="1400" dirty="0">
              <a:solidFill>
                <a:srgbClr val="000000"/>
              </a:solidFill>
              <a:latin typeface="Myriad Pro" panose="020B0503030403020204" pitchFamily="34" charset="0"/>
              <a:cs typeface="Myanmar Text" panose="020B0502040204020203" pitchFamily="34" charset="0"/>
            </a:endParaRPr>
          </a:p>
          <a:p>
            <a:pPr marL="457200" lvl="0" indent="-317500" algn="just" rtl="0">
              <a:lnSpc>
                <a:spcPct val="115000"/>
              </a:lnSpc>
              <a:spcBef>
                <a:spcPts val="0"/>
              </a:spcBef>
              <a:spcAft>
                <a:spcPts val="0"/>
              </a:spcAft>
              <a:buClr>
                <a:srgbClr val="000000"/>
              </a:buClr>
              <a:buSzPts val="1400"/>
              <a:buChar char="●"/>
            </a:pPr>
            <a:r>
              <a:rPr lang="en" sz="1400" dirty="0">
                <a:solidFill>
                  <a:srgbClr val="000000"/>
                </a:solidFill>
                <a:latin typeface="Myriad Pro" panose="020B0503030403020204" pitchFamily="34" charset="0"/>
                <a:cs typeface="Myanmar Text" panose="020B0502040204020203" pitchFamily="34" charset="0"/>
              </a:rPr>
              <a:t>After mapping it to the </a:t>
            </a:r>
            <a:r>
              <a:rPr lang="en" sz="1400" dirty="0" smtClean="0">
                <a:solidFill>
                  <a:srgbClr val="000000"/>
                </a:solidFill>
                <a:latin typeface="Myriad Pro" panose="020B0503030403020204" pitchFamily="34" charset="0"/>
                <a:cs typeface="Myanmar Text" panose="020B0502040204020203" pitchFamily="34" charset="0"/>
              </a:rPr>
              <a:t>screen, we </a:t>
            </a:r>
            <a:r>
              <a:rPr lang="en" sz="1400" dirty="0">
                <a:solidFill>
                  <a:srgbClr val="000000"/>
                </a:solidFill>
                <a:latin typeface="Myriad Pro" panose="020B0503030403020204" pitchFamily="34" charset="0"/>
                <a:cs typeface="Myanmar Text" panose="020B0502040204020203" pitchFamily="34" charset="0"/>
              </a:rPr>
              <a:t>binarize the image using the OTSU’s Thresholding method.</a:t>
            </a:r>
            <a:endParaRPr sz="1400" dirty="0">
              <a:solidFill>
                <a:srgbClr val="000000"/>
              </a:solidFill>
              <a:latin typeface="Myriad Pro" panose="020B0503030403020204" pitchFamily="34" charset="0"/>
              <a:cs typeface="Myanmar Text" panose="020B0502040204020203" pitchFamily="34" charset="0"/>
            </a:endParaRPr>
          </a:p>
          <a:p>
            <a:pPr marL="0" lvl="0" indent="0" rtl="0">
              <a:spcBef>
                <a:spcPts val="1600"/>
              </a:spcBef>
              <a:spcAft>
                <a:spcPts val="1600"/>
              </a:spcAft>
              <a:buNone/>
            </a:pPr>
            <a:endParaRPr dirty="0">
              <a:solidFill>
                <a:srgbClr val="000000"/>
              </a:solidFill>
              <a:latin typeface="Myriad Pro" panose="020B0503030403020204" pitchFamily="34" charset="0"/>
              <a:cs typeface="Myanmar Text" panose="020B0502040204020203" pitchFamily="34"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pic>
        <p:nvPicPr>
          <p:cNvPr id="146" name="Shape 146"/>
          <p:cNvPicPr preferRelativeResize="0"/>
          <p:nvPr/>
        </p:nvPicPr>
        <p:blipFill>
          <a:blip r:embed="rId3">
            <a:alphaModFix/>
          </a:blip>
          <a:stretch>
            <a:fillRect/>
          </a:stretch>
        </p:blipFill>
        <p:spPr>
          <a:xfrm>
            <a:off x="0" y="0"/>
            <a:ext cx="9144000" cy="5143500"/>
          </a:xfrm>
          <a:prstGeom prst="rect">
            <a:avLst/>
          </a:prstGeom>
          <a:noFill/>
          <a:ln>
            <a:noFill/>
          </a:ln>
        </p:spPr>
      </p:pic>
      <p:pic>
        <p:nvPicPr>
          <p:cNvPr id="147" name="Shape 147"/>
          <p:cNvPicPr preferRelativeResize="0"/>
          <p:nvPr/>
        </p:nvPicPr>
        <p:blipFill>
          <a:blip r:embed="rId4">
            <a:alphaModFix/>
          </a:blip>
          <a:stretch>
            <a:fillRect/>
          </a:stretch>
        </p:blipFill>
        <p:spPr>
          <a:xfrm>
            <a:off x="986319" y="976045"/>
            <a:ext cx="3150687" cy="3479480"/>
          </a:xfrm>
          <a:prstGeom prst="rect">
            <a:avLst/>
          </a:prstGeom>
          <a:noFill/>
          <a:ln>
            <a:noFill/>
          </a:ln>
        </p:spPr>
      </p:pic>
      <p:pic>
        <p:nvPicPr>
          <p:cNvPr id="148" name="Shape 148"/>
          <p:cNvPicPr preferRelativeResize="0"/>
          <p:nvPr/>
        </p:nvPicPr>
        <p:blipFill>
          <a:blip r:embed="rId5">
            <a:alphaModFix/>
          </a:blip>
          <a:stretch>
            <a:fillRect/>
          </a:stretch>
        </p:blipFill>
        <p:spPr>
          <a:xfrm>
            <a:off x="4541177" y="976045"/>
            <a:ext cx="3141287" cy="3479480"/>
          </a:xfrm>
          <a:prstGeom prst="rect">
            <a:avLst/>
          </a:prstGeom>
          <a:noFill/>
          <a:ln>
            <a:noFill/>
          </a:ln>
        </p:spPr>
      </p:pic>
      <p:sp>
        <p:nvSpPr>
          <p:cNvPr id="149" name="Shape 149"/>
          <p:cNvSpPr txBox="1">
            <a:spLocks noGrp="1"/>
          </p:cNvSpPr>
          <p:nvPr>
            <p:ph type="title"/>
          </p:nvPr>
        </p:nvSpPr>
        <p:spPr>
          <a:xfrm>
            <a:off x="894374" y="221150"/>
            <a:ext cx="2506371" cy="446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dirty="0">
                <a:solidFill>
                  <a:srgbClr val="000000"/>
                </a:solidFill>
              </a:rPr>
              <a:t>Preprocessing</a:t>
            </a:r>
            <a:endParaRPr b="1" dirty="0">
              <a:solidFill>
                <a:srgbClr val="000000"/>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pic>
        <p:nvPicPr>
          <p:cNvPr id="154" name="Shape 154"/>
          <p:cNvPicPr preferRelativeResize="0"/>
          <p:nvPr/>
        </p:nvPicPr>
        <p:blipFill>
          <a:blip r:embed="rId3">
            <a:alphaModFix/>
          </a:blip>
          <a:stretch>
            <a:fillRect/>
          </a:stretch>
        </p:blipFill>
        <p:spPr>
          <a:xfrm>
            <a:off x="0" y="0"/>
            <a:ext cx="9144000" cy="5143500"/>
          </a:xfrm>
          <a:prstGeom prst="rect">
            <a:avLst/>
          </a:prstGeom>
          <a:noFill/>
          <a:ln>
            <a:noFill/>
          </a:ln>
        </p:spPr>
      </p:pic>
      <p:sp>
        <p:nvSpPr>
          <p:cNvPr id="155" name="Shape 155"/>
          <p:cNvSpPr txBox="1">
            <a:spLocks noGrp="1"/>
          </p:cNvSpPr>
          <p:nvPr>
            <p:ph type="title"/>
          </p:nvPr>
        </p:nvSpPr>
        <p:spPr>
          <a:xfrm>
            <a:off x="856950" y="447025"/>
            <a:ext cx="3522900" cy="6015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b="1" dirty="0">
                <a:solidFill>
                  <a:srgbClr val="000000"/>
                </a:solidFill>
              </a:rPr>
              <a:t>Doctor’s information</a:t>
            </a:r>
            <a:r>
              <a:rPr lang="en" b="1" dirty="0"/>
              <a:t>	</a:t>
            </a:r>
            <a:endParaRPr b="1" dirty="0"/>
          </a:p>
        </p:txBody>
      </p:sp>
      <p:sp>
        <p:nvSpPr>
          <p:cNvPr id="156" name="Shape 156"/>
          <p:cNvSpPr txBox="1">
            <a:spLocks noGrp="1"/>
          </p:cNvSpPr>
          <p:nvPr>
            <p:ph type="body" idx="1"/>
          </p:nvPr>
        </p:nvSpPr>
        <p:spPr>
          <a:xfrm>
            <a:off x="856950" y="1284825"/>
            <a:ext cx="7038900" cy="2547436"/>
          </a:xfrm>
          <a:prstGeom prst="rect">
            <a:avLst/>
          </a:prstGeom>
        </p:spPr>
        <p:txBody>
          <a:bodyPr spcFirstLastPara="1" wrap="square" lIns="91425" tIns="91425" rIns="91425" bIns="91425" anchor="t" anchorCtr="0">
            <a:noAutofit/>
          </a:bodyPr>
          <a:lstStyle/>
          <a:p>
            <a:pPr marL="457200" lvl="0" indent="-317500" algn="just" rtl="0">
              <a:spcBef>
                <a:spcPts val="0"/>
              </a:spcBef>
              <a:spcAft>
                <a:spcPts val="0"/>
              </a:spcAft>
              <a:buClr>
                <a:srgbClr val="000000"/>
              </a:buClr>
              <a:buSzPts val="1400"/>
              <a:buChar char="●"/>
            </a:pPr>
            <a:r>
              <a:rPr lang="en" sz="1400" dirty="0">
                <a:solidFill>
                  <a:srgbClr val="000000"/>
                </a:solidFill>
                <a:latin typeface="Myriad Pro" panose="020B0503030403020204" pitchFamily="34" charset="0"/>
              </a:rPr>
              <a:t>The </a:t>
            </a:r>
            <a:r>
              <a:rPr lang="en" sz="1400" dirty="0" smtClean="0">
                <a:solidFill>
                  <a:srgbClr val="000000"/>
                </a:solidFill>
                <a:latin typeface="Myriad Pro" panose="020B0503030403020204" pitchFamily="34" charset="0"/>
              </a:rPr>
              <a:t>Doctor’s </a:t>
            </a:r>
            <a:r>
              <a:rPr lang="en" sz="1400" dirty="0">
                <a:solidFill>
                  <a:srgbClr val="000000"/>
                </a:solidFill>
                <a:latin typeface="Myriad Pro" panose="020B0503030403020204" pitchFamily="34" charset="0"/>
              </a:rPr>
              <a:t>information is extracted from the prescription assuming that there is always a horizontal line separating the </a:t>
            </a:r>
            <a:r>
              <a:rPr lang="en" sz="1400" dirty="0" smtClean="0">
                <a:solidFill>
                  <a:srgbClr val="000000"/>
                </a:solidFill>
                <a:latin typeface="Myriad Pro" panose="020B0503030403020204" pitchFamily="34" charset="0"/>
              </a:rPr>
              <a:t>Doctor’s </a:t>
            </a:r>
            <a:r>
              <a:rPr lang="en" sz="1400" dirty="0">
                <a:solidFill>
                  <a:srgbClr val="000000"/>
                </a:solidFill>
                <a:latin typeface="Myriad Pro" panose="020B0503030403020204" pitchFamily="34" charset="0"/>
              </a:rPr>
              <a:t>information and the handwritten </a:t>
            </a:r>
            <a:r>
              <a:rPr lang="en" sz="1400" dirty="0" smtClean="0">
                <a:solidFill>
                  <a:srgbClr val="000000"/>
                </a:solidFill>
                <a:latin typeface="Myriad Pro" panose="020B0503030403020204" pitchFamily="34" charset="0"/>
              </a:rPr>
              <a:t>text.</a:t>
            </a:r>
          </a:p>
          <a:p>
            <a:pPr marL="139700" lvl="0" indent="0" algn="just" rtl="0">
              <a:spcBef>
                <a:spcPts val="0"/>
              </a:spcBef>
              <a:spcAft>
                <a:spcPts val="0"/>
              </a:spcAft>
              <a:buClr>
                <a:srgbClr val="000000"/>
              </a:buClr>
              <a:buSzPts val="1400"/>
              <a:buNone/>
            </a:pPr>
            <a:endParaRPr sz="1400" dirty="0">
              <a:solidFill>
                <a:srgbClr val="000000"/>
              </a:solidFill>
              <a:latin typeface="Myriad Pro" panose="020B0503030403020204" pitchFamily="34" charset="0"/>
            </a:endParaRPr>
          </a:p>
          <a:p>
            <a:pPr marL="457200" lvl="0" indent="-317500" algn="just" rtl="0">
              <a:spcBef>
                <a:spcPts val="0"/>
              </a:spcBef>
              <a:spcAft>
                <a:spcPts val="0"/>
              </a:spcAft>
              <a:buClr>
                <a:srgbClr val="000000"/>
              </a:buClr>
              <a:buSzPts val="1400"/>
              <a:buChar char="●"/>
            </a:pPr>
            <a:r>
              <a:rPr lang="en" sz="1400" dirty="0">
                <a:solidFill>
                  <a:srgbClr val="000000"/>
                </a:solidFill>
                <a:latin typeface="Myriad Pro" panose="020B0503030403020204" pitchFamily="34" charset="0"/>
              </a:rPr>
              <a:t>Then the inbuilt PyTesseract is used to read the </a:t>
            </a:r>
            <a:r>
              <a:rPr lang="en" sz="1400" dirty="0" smtClean="0">
                <a:solidFill>
                  <a:srgbClr val="000000"/>
                </a:solidFill>
                <a:latin typeface="Myriad Pro" panose="020B0503030403020204" pitchFamily="34" charset="0"/>
              </a:rPr>
              <a:t>Doctor’s </a:t>
            </a:r>
            <a:r>
              <a:rPr lang="en" sz="1400" dirty="0">
                <a:solidFill>
                  <a:srgbClr val="000000"/>
                </a:solidFill>
                <a:latin typeface="Myriad Pro" panose="020B0503030403020204" pitchFamily="34" charset="0"/>
              </a:rPr>
              <a:t>information with their respective labels</a:t>
            </a:r>
            <a:r>
              <a:rPr lang="en" sz="1400" dirty="0" smtClean="0">
                <a:solidFill>
                  <a:srgbClr val="000000"/>
                </a:solidFill>
                <a:latin typeface="Myriad Pro" panose="020B0503030403020204" pitchFamily="34" charset="0"/>
              </a:rPr>
              <a:t>.</a:t>
            </a:r>
          </a:p>
          <a:p>
            <a:pPr marL="139700" lvl="0" indent="0" algn="just" rtl="0">
              <a:spcBef>
                <a:spcPts val="0"/>
              </a:spcBef>
              <a:spcAft>
                <a:spcPts val="0"/>
              </a:spcAft>
              <a:buClr>
                <a:srgbClr val="000000"/>
              </a:buClr>
              <a:buSzPts val="1400"/>
              <a:buNone/>
            </a:pPr>
            <a:endParaRPr sz="1400" dirty="0">
              <a:solidFill>
                <a:srgbClr val="000000"/>
              </a:solidFill>
              <a:latin typeface="Myriad Pro" panose="020B0503030403020204" pitchFamily="34" charset="0"/>
            </a:endParaRPr>
          </a:p>
          <a:p>
            <a:pPr marL="457200" lvl="0" indent="-317500" algn="just" rtl="0">
              <a:spcBef>
                <a:spcPts val="0"/>
              </a:spcBef>
              <a:spcAft>
                <a:spcPts val="0"/>
              </a:spcAft>
              <a:buClr>
                <a:srgbClr val="000000"/>
              </a:buClr>
              <a:buSzPts val="1400"/>
              <a:buChar char="●"/>
            </a:pPr>
            <a:r>
              <a:rPr lang="en" sz="1400" dirty="0">
                <a:solidFill>
                  <a:srgbClr val="000000"/>
                </a:solidFill>
                <a:latin typeface="Myriad Pro" panose="020B0503030403020204" pitchFamily="34" charset="0"/>
              </a:rPr>
              <a:t>The following are the output details </a:t>
            </a:r>
            <a:r>
              <a:rPr lang="en" sz="1400" dirty="0" smtClean="0">
                <a:solidFill>
                  <a:srgbClr val="000000"/>
                </a:solidFill>
                <a:latin typeface="Myriad Pro" panose="020B0503030403020204" pitchFamily="34" charset="0"/>
              </a:rPr>
              <a:t>expected :-  Doctor’s name, Designation,  Address, </a:t>
            </a:r>
            <a:r>
              <a:rPr lang="en" sz="1400" dirty="0">
                <a:solidFill>
                  <a:srgbClr val="000000"/>
                </a:solidFill>
                <a:latin typeface="Myriad Pro" panose="020B0503030403020204" pitchFamily="34" charset="0"/>
              </a:rPr>
              <a:t>Registration </a:t>
            </a:r>
            <a:r>
              <a:rPr lang="en" sz="1400" dirty="0" smtClean="0">
                <a:solidFill>
                  <a:srgbClr val="000000"/>
                </a:solidFill>
                <a:latin typeface="Myriad Pro" panose="020B0503030403020204" pitchFamily="34" charset="0"/>
              </a:rPr>
              <a:t>number, </a:t>
            </a:r>
            <a:r>
              <a:rPr lang="en" sz="1400" dirty="0">
                <a:solidFill>
                  <a:srgbClr val="000000"/>
                </a:solidFill>
                <a:latin typeface="Myriad Pro" panose="020B0503030403020204" pitchFamily="34" charset="0"/>
              </a:rPr>
              <a:t>Phone </a:t>
            </a:r>
            <a:r>
              <a:rPr lang="en" sz="1400" dirty="0" smtClean="0">
                <a:solidFill>
                  <a:srgbClr val="000000"/>
                </a:solidFill>
                <a:latin typeface="Myriad Pro" panose="020B0503030403020204" pitchFamily="34" charset="0"/>
              </a:rPr>
              <a:t>number,  </a:t>
            </a:r>
            <a:r>
              <a:rPr lang="en" sz="1400" dirty="0">
                <a:solidFill>
                  <a:srgbClr val="000000"/>
                </a:solidFill>
                <a:latin typeface="Myriad Pro" panose="020B0503030403020204" pitchFamily="34" charset="0"/>
              </a:rPr>
              <a:t>Hospital’s name</a:t>
            </a:r>
            <a:endParaRPr sz="1400" dirty="0">
              <a:solidFill>
                <a:srgbClr val="000000"/>
              </a:solidFill>
              <a:latin typeface="Myriad Pro" panose="020B0503030403020204" pitchFamily="34"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Shape 161"/>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62" name="Shape 162"/>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0" lvl="0" indent="0">
              <a:spcBef>
                <a:spcPts val="0"/>
              </a:spcBef>
              <a:spcAft>
                <a:spcPts val="1600"/>
              </a:spcAft>
              <a:buNone/>
            </a:pPr>
            <a:endParaRPr/>
          </a:p>
        </p:txBody>
      </p:sp>
      <p:pic>
        <p:nvPicPr>
          <p:cNvPr id="163" name="Shape 163"/>
          <p:cNvPicPr preferRelativeResize="0"/>
          <p:nvPr/>
        </p:nvPicPr>
        <p:blipFill>
          <a:blip r:embed="rId3">
            <a:alphaModFix/>
          </a:blip>
          <a:stretch>
            <a:fillRect/>
          </a:stretch>
        </p:blipFill>
        <p:spPr>
          <a:xfrm>
            <a:off x="0" y="0"/>
            <a:ext cx="9144000" cy="5143500"/>
          </a:xfrm>
          <a:prstGeom prst="rect">
            <a:avLst/>
          </a:prstGeom>
          <a:noFill/>
          <a:ln>
            <a:noFill/>
          </a:ln>
        </p:spPr>
      </p:pic>
      <p:pic>
        <p:nvPicPr>
          <p:cNvPr id="164" name="Shape 164"/>
          <p:cNvPicPr preferRelativeResize="0"/>
          <p:nvPr/>
        </p:nvPicPr>
        <p:blipFill>
          <a:blip r:embed="rId4">
            <a:alphaModFix/>
          </a:blip>
          <a:stretch>
            <a:fillRect/>
          </a:stretch>
        </p:blipFill>
        <p:spPr>
          <a:xfrm>
            <a:off x="710775" y="850800"/>
            <a:ext cx="7625625" cy="3648750"/>
          </a:xfrm>
          <a:prstGeom prst="rect">
            <a:avLst/>
          </a:prstGeom>
          <a:noFill/>
          <a:ln>
            <a:noFill/>
          </a:ln>
        </p:spPr>
      </p:pic>
      <p:sp>
        <p:nvSpPr>
          <p:cNvPr id="165" name="Shape 165"/>
          <p:cNvSpPr txBox="1">
            <a:spLocks noGrp="1"/>
          </p:cNvSpPr>
          <p:nvPr>
            <p:ph type="title"/>
          </p:nvPr>
        </p:nvSpPr>
        <p:spPr>
          <a:xfrm>
            <a:off x="710775" y="228500"/>
            <a:ext cx="3522900" cy="6015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b="1" dirty="0">
                <a:solidFill>
                  <a:srgbClr val="000000"/>
                </a:solidFill>
              </a:rPr>
              <a:t>Doctor’s information</a:t>
            </a:r>
            <a:r>
              <a:rPr lang="en" b="1" dirty="0"/>
              <a:t>	</a:t>
            </a:r>
            <a:endParaRPr b="1"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pic>
        <p:nvPicPr>
          <p:cNvPr id="170" name="Shape 170"/>
          <p:cNvPicPr preferRelativeResize="0"/>
          <p:nvPr/>
        </p:nvPicPr>
        <p:blipFill>
          <a:blip r:embed="rId3">
            <a:alphaModFix/>
          </a:blip>
          <a:stretch>
            <a:fillRect/>
          </a:stretch>
        </p:blipFill>
        <p:spPr>
          <a:xfrm>
            <a:off x="0" y="0"/>
            <a:ext cx="9144000" cy="5143500"/>
          </a:xfrm>
          <a:prstGeom prst="rect">
            <a:avLst/>
          </a:prstGeom>
          <a:noFill/>
          <a:ln>
            <a:noFill/>
          </a:ln>
        </p:spPr>
      </p:pic>
      <p:sp>
        <p:nvSpPr>
          <p:cNvPr id="171" name="Shape 171"/>
          <p:cNvSpPr txBox="1">
            <a:spLocks noGrp="1"/>
          </p:cNvSpPr>
          <p:nvPr>
            <p:ph type="title"/>
          </p:nvPr>
        </p:nvSpPr>
        <p:spPr>
          <a:xfrm>
            <a:off x="894725" y="529791"/>
            <a:ext cx="2834794" cy="5613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b="1" dirty="0">
                <a:solidFill>
                  <a:srgbClr val="000000"/>
                </a:solidFill>
              </a:rPr>
              <a:t>Block Detection</a:t>
            </a:r>
            <a:endParaRPr b="1" dirty="0">
              <a:solidFill>
                <a:srgbClr val="000000"/>
              </a:solidFill>
            </a:endParaRPr>
          </a:p>
        </p:txBody>
      </p:sp>
      <p:sp>
        <p:nvSpPr>
          <p:cNvPr id="172" name="Shape 172"/>
          <p:cNvSpPr txBox="1">
            <a:spLocks noGrp="1"/>
          </p:cNvSpPr>
          <p:nvPr>
            <p:ph type="body" idx="1"/>
          </p:nvPr>
        </p:nvSpPr>
        <p:spPr>
          <a:xfrm>
            <a:off x="894725" y="1394950"/>
            <a:ext cx="6665100" cy="2154300"/>
          </a:xfrm>
          <a:prstGeom prst="rect">
            <a:avLst/>
          </a:prstGeom>
        </p:spPr>
        <p:txBody>
          <a:bodyPr spcFirstLastPara="1" wrap="square" lIns="91425" tIns="91425" rIns="91425" bIns="91425" anchor="t" anchorCtr="0">
            <a:noAutofit/>
          </a:bodyPr>
          <a:lstStyle/>
          <a:p>
            <a:pPr marL="457200" lvl="0" indent="-317500" algn="just" rtl="0">
              <a:spcBef>
                <a:spcPts val="0"/>
              </a:spcBef>
              <a:spcAft>
                <a:spcPts val="0"/>
              </a:spcAft>
              <a:buClr>
                <a:srgbClr val="000000"/>
              </a:buClr>
              <a:buSzPts val="1400"/>
              <a:buChar char="●"/>
            </a:pPr>
            <a:r>
              <a:rPr lang="en" sz="1400" dirty="0">
                <a:solidFill>
                  <a:srgbClr val="000000"/>
                </a:solidFill>
                <a:latin typeface="Myriad Pro" panose="020B0503030403020204" pitchFamily="34" charset="0"/>
              </a:rPr>
              <a:t>The blocks have been detected via the method of contour detection and connected components algorithm</a:t>
            </a:r>
            <a:r>
              <a:rPr lang="en" sz="1400" dirty="0" smtClean="0">
                <a:solidFill>
                  <a:srgbClr val="000000"/>
                </a:solidFill>
                <a:latin typeface="Myriad Pro" panose="020B0503030403020204" pitchFamily="34" charset="0"/>
              </a:rPr>
              <a:t>.</a:t>
            </a:r>
          </a:p>
          <a:p>
            <a:pPr marL="139700" lvl="0" indent="0" algn="just" rtl="0">
              <a:spcBef>
                <a:spcPts val="0"/>
              </a:spcBef>
              <a:spcAft>
                <a:spcPts val="0"/>
              </a:spcAft>
              <a:buClr>
                <a:srgbClr val="000000"/>
              </a:buClr>
              <a:buSzPts val="1400"/>
              <a:buNone/>
            </a:pPr>
            <a:endParaRPr sz="1400" dirty="0">
              <a:solidFill>
                <a:srgbClr val="000000"/>
              </a:solidFill>
              <a:latin typeface="Myriad Pro" panose="020B0503030403020204" pitchFamily="34" charset="0"/>
            </a:endParaRPr>
          </a:p>
          <a:p>
            <a:pPr marL="457200" lvl="0" indent="-317500" algn="just" rtl="0">
              <a:spcBef>
                <a:spcPts val="0"/>
              </a:spcBef>
              <a:spcAft>
                <a:spcPts val="0"/>
              </a:spcAft>
              <a:buClr>
                <a:srgbClr val="000000"/>
              </a:buClr>
              <a:buSzPts val="1400"/>
              <a:buChar char="●"/>
            </a:pPr>
            <a:r>
              <a:rPr lang="en" sz="1400" dirty="0">
                <a:solidFill>
                  <a:srgbClr val="000000"/>
                </a:solidFill>
                <a:latin typeface="Myriad Pro" panose="020B0503030403020204" pitchFamily="34" charset="0"/>
              </a:rPr>
              <a:t>The image is dilated a number of times to facilitate the use of connected components method</a:t>
            </a:r>
            <a:r>
              <a:rPr lang="en" sz="1400" dirty="0" smtClean="0">
                <a:solidFill>
                  <a:srgbClr val="000000"/>
                </a:solidFill>
                <a:latin typeface="Myriad Pro" panose="020B0503030403020204" pitchFamily="34" charset="0"/>
              </a:rPr>
              <a:t>.</a:t>
            </a:r>
          </a:p>
          <a:p>
            <a:pPr marL="139700" lvl="0" indent="0" algn="just" rtl="0">
              <a:spcBef>
                <a:spcPts val="0"/>
              </a:spcBef>
              <a:spcAft>
                <a:spcPts val="0"/>
              </a:spcAft>
              <a:buClr>
                <a:srgbClr val="000000"/>
              </a:buClr>
              <a:buSzPts val="1400"/>
              <a:buNone/>
            </a:pPr>
            <a:endParaRPr sz="1400" dirty="0">
              <a:solidFill>
                <a:srgbClr val="000000"/>
              </a:solidFill>
              <a:latin typeface="Myriad Pro" panose="020B0503030403020204" pitchFamily="34" charset="0"/>
            </a:endParaRPr>
          </a:p>
          <a:p>
            <a:pPr marL="457200" lvl="0" indent="-317500" algn="just">
              <a:spcBef>
                <a:spcPts val="0"/>
              </a:spcBef>
              <a:spcAft>
                <a:spcPts val="0"/>
              </a:spcAft>
              <a:buClr>
                <a:srgbClr val="000000"/>
              </a:buClr>
              <a:buSzPts val="1400"/>
              <a:buChar char="●"/>
            </a:pPr>
            <a:r>
              <a:rPr lang="en" sz="1400" dirty="0">
                <a:solidFill>
                  <a:srgbClr val="000000"/>
                </a:solidFill>
                <a:latin typeface="Myriad Pro" panose="020B0503030403020204" pitchFamily="34" charset="0"/>
              </a:rPr>
              <a:t>The thresholding is done in such a way </a:t>
            </a:r>
            <a:r>
              <a:rPr lang="en" sz="1400" dirty="0" smtClean="0">
                <a:solidFill>
                  <a:srgbClr val="000000"/>
                </a:solidFill>
                <a:latin typeface="Myriad Pro" panose="020B0503030403020204" pitchFamily="34" charset="0"/>
              </a:rPr>
              <a:t>that if </a:t>
            </a:r>
            <a:r>
              <a:rPr lang="en" sz="1400" dirty="0">
                <a:solidFill>
                  <a:srgbClr val="000000"/>
                </a:solidFill>
                <a:latin typeface="Myriad Pro" panose="020B0503030403020204" pitchFamily="34" charset="0"/>
              </a:rPr>
              <a:t>two lines are situated less than a specified distance they would combine to form a block </a:t>
            </a:r>
            <a:endParaRPr sz="1400" dirty="0">
              <a:solidFill>
                <a:srgbClr val="000000"/>
              </a:solidFill>
              <a:latin typeface="Myriad Pro" panose="020B0503030403020204" pitchFamily="34"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pic>
        <p:nvPicPr>
          <p:cNvPr id="177" name="Shape 177"/>
          <p:cNvPicPr preferRelativeResize="0"/>
          <p:nvPr/>
        </p:nvPicPr>
        <p:blipFill>
          <a:blip r:embed="rId3">
            <a:alphaModFix/>
          </a:blip>
          <a:stretch>
            <a:fillRect/>
          </a:stretch>
        </p:blipFill>
        <p:spPr>
          <a:xfrm>
            <a:off x="0" y="0"/>
            <a:ext cx="9144000" cy="5143500"/>
          </a:xfrm>
          <a:prstGeom prst="rect">
            <a:avLst/>
          </a:prstGeom>
          <a:noFill/>
          <a:ln>
            <a:noFill/>
          </a:ln>
        </p:spPr>
      </p:pic>
      <p:sp>
        <p:nvSpPr>
          <p:cNvPr id="178" name="Shape 178"/>
          <p:cNvSpPr txBox="1">
            <a:spLocks noGrp="1"/>
          </p:cNvSpPr>
          <p:nvPr>
            <p:ph type="title"/>
          </p:nvPr>
        </p:nvSpPr>
        <p:spPr>
          <a:xfrm>
            <a:off x="883350" y="232675"/>
            <a:ext cx="27885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b="1" dirty="0">
                <a:solidFill>
                  <a:srgbClr val="000000"/>
                </a:solidFill>
              </a:rPr>
              <a:t>Block detection	</a:t>
            </a:r>
            <a:endParaRPr b="1" dirty="0">
              <a:solidFill>
                <a:srgbClr val="000000"/>
              </a:solidFill>
            </a:endParaRPr>
          </a:p>
        </p:txBody>
      </p:sp>
      <p:pic>
        <p:nvPicPr>
          <p:cNvPr id="2050" name="Picture 2" descr="https://lh6.googleusercontent.com/pXHhqSwsRSt-hm9xV1eDHqEDSPUPwB2uWMDEqKinczdqgtbOjEuef2X9GEQVG9dHeUQuAgBFaQkLtlPx17NFzNjL5XAA6ZnCZFpZFRd-Ap1sUj9ai_ktyjp3Kt1pNtrIJmQqOy4vFr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0014" y="930886"/>
            <a:ext cx="3447464" cy="3589741"/>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s://lh5.googleusercontent.com/THcq56YZkRK_M8V0wmQlVBrkDJr5hvu2mhFy_G9Do3lmrA_CbjuwDfk0_IQaIlf_-HZ9zCbS3GZLRKvaMjUVdgrFcjLfgYHVF0dj7QqkQ2QDTK03lwiPOQ0LvhcyZvM3OhPsWPjCjf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95290" y="930886"/>
            <a:ext cx="3493213" cy="358974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pic>
        <p:nvPicPr>
          <p:cNvPr id="185" name="Shape 185"/>
          <p:cNvPicPr preferRelativeResize="0"/>
          <p:nvPr/>
        </p:nvPicPr>
        <p:blipFill>
          <a:blip r:embed="rId3">
            <a:alphaModFix/>
          </a:blip>
          <a:stretch>
            <a:fillRect/>
          </a:stretch>
        </p:blipFill>
        <p:spPr>
          <a:xfrm>
            <a:off x="0" y="0"/>
            <a:ext cx="9144000" cy="5143500"/>
          </a:xfrm>
          <a:prstGeom prst="rect">
            <a:avLst/>
          </a:prstGeom>
          <a:noFill/>
          <a:ln>
            <a:noFill/>
          </a:ln>
        </p:spPr>
      </p:pic>
      <p:sp>
        <p:nvSpPr>
          <p:cNvPr id="186" name="Shape 186"/>
          <p:cNvSpPr txBox="1">
            <a:spLocks noGrp="1"/>
          </p:cNvSpPr>
          <p:nvPr>
            <p:ph type="title"/>
          </p:nvPr>
        </p:nvSpPr>
        <p:spPr>
          <a:xfrm>
            <a:off x="874500" y="336200"/>
            <a:ext cx="2659810" cy="6189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b="1" dirty="0">
                <a:solidFill>
                  <a:srgbClr val="000000"/>
                </a:solidFill>
              </a:rPr>
              <a:t>Line detection</a:t>
            </a:r>
            <a:endParaRPr b="1" dirty="0">
              <a:solidFill>
                <a:srgbClr val="000000"/>
              </a:solidFill>
            </a:endParaRPr>
          </a:p>
        </p:txBody>
      </p:sp>
      <p:sp>
        <p:nvSpPr>
          <p:cNvPr id="187" name="Shape 187"/>
          <p:cNvSpPr txBox="1"/>
          <p:nvPr/>
        </p:nvSpPr>
        <p:spPr>
          <a:xfrm>
            <a:off x="874500" y="1138250"/>
            <a:ext cx="3313800" cy="3210300"/>
          </a:xfrm>
          <a:prstGeom prst="rect">
            <a:avLst/>
          </a:prstGeom>
          <a:noFill/>
          <a:ln>
            <a:noFill/>
          </a:ln>
        </p:spPr>
        <p:txBody>
          <a:bodyPr spcFirstLastPara="1" wrap="square" lIns="91425" tIns="91425" rIns="91425" bIns="91425" anchor="t" anchorCtr="0">
            <a:noAutofit/>
          </a:bodyPr>
          <a:lstStyle/>
          <a:p>
            <a:pPr marL="457200" lvl="0" indent="-317500" algn="just" rtl="0">
              <a:spcBef>
                <a:spcPts val="0"/>
              </a:spcBef>
              <a:spcAft>
                <a:spcPts val="0"/>
              </a:spcAft>
              <a:buSzPts val="1400"/>
              <a:buChar char="●"/>
            </a:pPr>
            <a:r>
              <a:rPr lang="en" dirty="0">
                <a:latin typeface="Myriad Pro" panose="020B0503030403020204" pitchFamily="34" charset="0"/>
              </a:rPr>
              <a:t>The method of projection is used to differentiate between two lines.</a:t>
            </a:r>
            <a:endParaRPr dirty="0">
              <a:latin typeface="Myriad Pro" panose="020B0503030403020204" pitchFamily="34" charset="0"/>
            </a:endParaRPr>
          </a:p>
          <a:p>
            <a:pPr marL="0" lvl="0" indent="0" algn="just" rtl="0">
              <a:spcBef>
                <a:spcPts val="0"/>
              </a:spcBef>
              <a:spcAft>
                <a:spcPts val="0"/>
              </a:spcAft>
              <a:buNone/>
            </a:pPr>
            <a:endParaRPr dirty="0">
              <a:latin typeface="Myriad Pro" panose="020B0503030403020204" pitchFamily="34" charset="0"/>
            </a:endParaRPr>
          </a:p>
          <a:p>
            <a:pPr marL="457200" lvl="0" indent="-317500" algn="just" rtl="0">
              <a:spcBef>
                <a:spcPts val="0"/>
              </a:spcBef>
              <a:spcAft>
                <a:spcPts val="0"/>
              </a:spcAft>
              <a:buSzPts val="1400"/>
              <a:buChar char="●"/>
            </a:pPr>
            <a:r>
              <a:rPr lang="en" dirty="0">
                <a:latin typeface="Myriad Pro" panose="020B0503030403020204" pitchFamily="34" charset="0"/>
              </a:rPr>
              <a:t>After the image was </a:t>
            </a:r>
            <a:r>
              <a:rPr lang="en" dirty="0" smtClean="0">
                <a:latin typeface="Myriad Pro" panose="020B0503030403020204" pitchFamily="34" charset="0"/>
              </a:rPr>
              <a:t>binarized, </a:t>
            </a:r>
            <a:r>
              <a:rPr lang="en" dirty="0">
                <a:latin typeface="Myriad Pro" panose="020B0503030403020204" pitchFamily="34" charset="0"/>
              </a:rPr>
              <a:t>the number of white pixels was calculated and based on a particular </a:t>
            </a:r>
            <a:r>
              <a:rPr lang="en" dirty="0" smtClean="0">
                <a:latin typeface="Myriad Pro" panose="020B0503030403020204" pitchFamily="34" charset="0"/>
              </a:rPr>
              <a:t>threshold, </a:t>
            </a:r>
            <a:r>
              <a:rPr lang="en" dirty="0">
                <a:latin typeface="Myriad Pro" panose="020B0503030403020204" pitchFamily="34" charset="0"/>
              </a:rPr>
              <a:t>line was extracted from the given block.</a:t>
            </a:r>
            <a:endParaRPr dirty="0">
              <a:latin typeface="Myriad Pro" panose="020B0503030403020204" pitchFamily="34" charset="0"/>
            </a:endParaRPr>
          </a:p>
          <a:p>
            <a:pPr marL="0" lvl="0" indent="0" algn="just" rtl="0">
              <a:spcBef>
                <a:spcPts val="0"/>
              </a:spcBef>
              <a:spcAft>
                <a:spcPts val="0"/>
              </a:spcAft>
              <a:buNone/>
            </a:pPr>
            <a:endParaRPr dirty="0">
              <a:latin typeface="Myriad Pro" panose="020B0503030403020204" pitchFamily="34" charset="0"/>
            </a:endParaRPr>
          </a:p>
          <a:p>
            <a:pPr marL="457200" lvl="0" indent="-317500" algn="just" rtl="0">
              <a:spcBef>
                <a:spcPts val="0"/>
              </a:spcBef>
              <a:spcAft>
                <a:spcPts val="0"/>
              </a:spcAft>
              <a:buSzPts val="1400"/>
              <a:buChar char="●"/>
            </a:pPr>
            <a:r>
              <a:rPr lang="en" dirty="0">
                <a:latin typeface="Myriad Pro" panose="020B0503030403020204" pitchFamily="34" charset="0"/>
              </a:rPr>
              <a:t>The input of the line detection is the individual blocks which we extracted in the previous step.</a:t>
            </a:r>
            <a:endParaRPr dirty="0">
              <a:latin typeface="Myriad Pro" panose="020B0503030403020204" pitchFamily="34" charset="0"/>
            </a:endParaRPr>
          </a:p>
        </p:txBody>
      </p:sp>
      <p:pic>
        <p:nvPicPr>
          <p:cNvPr id="3074" name="Picture 2" descr="https://lh4.googleusercontent.com/SzQfKPKRgCCnOHthKbvvMG-bvrp3Mtr8FpveTfgSeKATAEnMIF8bx_zgoRDuMt6pSiokrrsMJnj2_XdFa-4s2yF0avaba8N7_YG1rZgCPk31-FJMisZ4azwmE8ne7jdD8j3OY97W5GM"/>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62800" y="875025"/>
            <a:ext cx="2872798" cy="33934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pic>
        <p:nvPicPr>
          <p:cNvPr id="193" name="Shape 193"/>
          <p:cNvPicPr preferRelativeResize="0"/>
          <p:nvPr/>
        </p:nvPicPr>
        <p:blipFill>
          <a:blip r:embed="rId3">
            <a:alphaModFix/>
          </a:blip>
          <a:stretch>
            <a:fillRect/>
          </a:stretch>
        </p:blipFill>
        <p:spPr>
          <a:xfrm>
            <a:off x="0" y="0"/>
            <a:ext cx="9144000" cy="5143500"/>
          </a:xfrm>
          <a:prstGeom prst="rect">
            <a:avLst/>
          </a:prstGeom>
          <a:noFill/>
          <a:ln>
            <a:noFill/>
          </a:ln>
        </p:spPr>
      </p:pic>
      <p:sp>
        <p:nvSpPr>
          <p:cNvPr id="194" name="Shape 194"/>
          <p:cNvSpPr txBox="1">
            <a:spLocks noGrp="1"/>
          </p:cNvSpPr>
          <p:nvPr>
            <p:ph type="title"/>
          </p:nvPr>
        </p:nvSpPr>
        <p:spPr>
          <a:xfrm>
            <a:off x="847799" y="405250"/>
            <a:ext cx="2727607" cy="6072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b="1" dirty="0">
                <a:solidFill>
                  <a:srgbClr val="000000"/>
                </a:solidFill>
              </a:rPr>
              <a:t>Word detection 	</a:t>
            </a:r>
            <a:endParaRPr b="1" dirty="0">
              <a:solidFill>
                <a:srgbClr val="000000"/>
              </a:solidFill>
            </a:endParaRPr>
          </a:p>
        </p:txBody>
      </p:sp>
      <p:sp>
        <p:nvSpPr>
          <p:cNvPr id="195" name="Shape 195"/>
          <p:cNvSpPr txBox="1"/>
          <p:nvPr/>
        </p:nvSpPr>
        <p:spPr>
          <a:xfrm>
            <a:off x="847800" y="1104650"/>
            <a:ext cx="3334800" cy="2982000"/>
          </a:xfrm>
          <a:prstGeom prst="rect">
            <a:avLst/>
          </a:prstGeom>
          <a:noFill/>
          <a:ln>
            <a:noFill/>
          </a:ln>
        </p:spPr>
        <p:txBody>
          <a:bodyPr spcFirstLastPara="1" wrap="square" lIns="91425" tIns="91425" rIns="91425" bIns="91425" anchor="t" anchorCtr="0">
            <a:noAutofit/>
          </a:bodyPr>
          <a:lstStyle/>
          <a:p>
            <a:pPr marL="457200" lvl="0" indent="-317500" algn="just" rtl="0">
              <a:spcBef>
                <a:spcPts val="0"/>
              </a:spcBef>
              <a:spcAft>
                <a:spcPts val="0"/>
              </a:spcAft>
              <a:buSzPts val="1400"/>
              <a:buChar char="●"/>
            </a:pPr>
            <a:r>
              <a:rPr lang="en" dirty="0">
                <a:latin typeface="Myriad Pro" panose="020B0503030403020204" pitchFamily="34" charset="0"/>
              </a:rPr>
              <a:t>The lines extracted in the previous step are the input of this step.</a:t>
            </a:r>
            <a:endParaRPr dirty="0">
              <a:latin typeface="Myriad Pro" panose="020B0503030403020204" pitchFamily="34" charset="0"/>
            </a:endParaRPr>
          </a:p>
          <a:p>
            <a:pPr marL="0" lvl="0" indent="0" algn="just" rtl="0">
              <a:spcBef>
                <a:spcPts val="0"/>
              </a:spcBef>
              <a:spcAft>
                <a:spcPts val="0"/>
              </a:spcAft>
              <a:buNone/>
            </a:pPr>
            <a:endParaRPr dirty="0">
              <a:latin typeface="Myriad Pro" panose="020B0503030403020204" pitchFamily="34" charset="0"/>
            </a:endParaRPr>
          </a:p>
          <a:p>
            <a:pPr marL="457200" lvl="0" indent="-317500" algn="just" rtl="0">
              <a:spcBef>
                <a:spcPts val="0"/>
              </a:spcBef>
              <a:spcAft>
                <a:spcPts val="0"/>
              </a:spcAft>
              <a:buSzPts val="1400"/>
              <a:buChar char="●"/>
            </a:pPr>
            <a:r>
              <a:rPr lang="en" dirty="0">
                <a:latin typeface="Myriad Pro" panose="020B0503030403020204" pitchFamily="34" charset="0"/>
              </a:rPr>
              <a:t>The lines extracted are binarized and sent to the word extraction algorithm.</a:t>
            </a:r>
            <a:endParaRPr dirty="0">
              <a:latin typeface="Myriad Pro" panose="020B0503030403020204" pitchFamily="34" charset="0"/>
            </a:endParaRPr>
          </a:p>
          <a:p>
            <a:pPr marL="0" lvl="0" indent="0" algn="just" rtl="0">
              <a:spcBef>
                <a:spcPts val="0"/>
              </a:spcBef>
              <a:spcAft>
                <a:spcPts val="0"/>
              </a:spcAft>
              <a:buNone/>
            </a:pPr>
            <a:endParaRPr dirty="0">
              <a:latin typeface="Myriad Pro" panose="020B0503030403020204" pitchFamily="34" charset="0"/>
            </a:endParaRPr>
          </a:p>
          <a:p>
            <a:pPr marL="457200" lvl="0" indent="-317500" algn="just" rtl="0">
              <a:spcBef>
                <a:spcPts val="0"/>
              </a:spcBef>
              <a:spcAft>
                <a:spcPts val="0"/>
              </a:spcAft>
              <a:buSzPts val="1400"/>
              <a:buChar char="●"/>
            </a:pPr>
            <a:r>
              <a:rPr lang="en" dirty="0">
                <a:latin typeface="Myriad Pro" panose="020B0503030403020204" pitchFamily="34" charset="0"/>
              </a:rPr>
              <a:t>The line is dilated and the connected components algorithm is applied on the same, forming contours around individual blocks of text</a:t>
            </a:r>
            <a:endParaRPr dirty="0">
              <a:latin typeface="Myriad Pro" panose="020B0503030403020204" pitchFamily="34" charset="0"/>
            </a:endParaRPr>
          </a:p>
          <a:p>
            <a:pPr marL="0" lvl="0" indent="0">
              <a:spcBef>
                <a:spcPts val="0"/>
              </a:spcBef>
              <a:spcAft>
                <a:spcPts val="0"/>
              </a:spcAft>
              <a:buNone/>
            </a:pPr>
            <a:endParaRPr dirty="0">
              <a:latin typeface="Myriad Pro" panose="020B0503030403020204" pitchFamily="34" charset="0"/>
            </a:endParaRPr>
          </a:p>
        </p:txBody>
      </p:sp>
      <p:pic>
        <p:nvPicPr>
          <p:cNvPr id="196" name="Shape 196"/>
          <p:cNvPicPr preferRelativeResize="0"/>
          <p:nvPr/>
        </p:nvPicPr>
        <p:blipFill>
          <a:blip r:embed="rId4">
            <a:alphaModFix/>
          </a:blip>
          <a:stretch>
            <a:fillRect/>
          </a:stretch>
        </p:blipFill>
        <p:spPr>
          <a:xfrm>
            <a:off x="5161050" y="1138863"/>
            <a:ext cx="2806475" cy="2865775"/>
          </a:xfrm>
          <a:prstGeom prst="rect">
            <a:avLst/>
          </a:prstGeom>
          <a:noFill/>
          <a:ln>
            <a:noFill/>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TotalTime>
  <Words>470</Words>
  <Application>Microsoft Office PowerPoint</Application>
  <PresentationFormat>On-screen Show (16:9)</PresentationFormat>
  <Paragraphs>51</Paragraphs>
  <Slides>13</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Myriad Pro</vt:lpstr>
      <vt:lpstr>Myanmar Text</vt:lpstr>
      <vt:lpstr>Lato</vt:lpstr>
      <vt:lpstr>Montserrat</vt:lpstr>
      <vt:lpstr>Focus</vt:lpstr>
      <vt:lpstr> Team 10 </vt:lpstr>
      <vt:lpstr>Preprocessing</vt:lpstr>
      <vt:lpstr>Preprocessing</vt:lpstr>
      <vt:lpstr>Doctor’s information </vt:lpstr>
      <vt:lpstr>PowerPoint Presentation</vt:lpstr>
      <vt:lpstr>Block Detection</vt:lpstr>
      <vt:lpstr>Block detection </vt:lpstr>
      <vt:lpstr>Line detection</vt:lpstr>
      <vt:lpstr>Word detection  </vt:lpstr>
      <vt:lpstr>Character segmentation </vt:lpstr>
      <vt:lpstr>Letter Prediction </vt:lpstr>
      <vt:lpstr>Spelling error correction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Team 10 </dc:title>
  <cp:lastModifiedBy>Dell</cp:lastModifiedBy>
  <cp:revision>9</cp:revision>
  <dcterms:modified xsi:type="dcterms:W3CDTF">2018-04-04T09:19:32Z</dcterms:modified>
</cp:coreProperties>
</file>