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527808" y="0"/>
            <a:ext cx="8520600" cy="2052600"/>
          </a:xfrm>
          <a:prstGeom prst="rect">
            <a:avLst/>
          </a:prstGeom>
        </p:spPr>
        <p:txBody>
          <a:bodyPr anchorCtr="0" anchor="b" bIns="91425" lIns="91425" rIns="91425" tIns="91425">
            <a:noAutofit/>
          </a:bodyPr>
          <a:lstStyle/>
          <a:p>
            <a:pPr lvl="0">
              <a:spcBef>
                <a:spcPts val="0"/>
              </a:spcBef>
              <a:buNone/>
            </a:pPr>
            <a:r>
              <a:rPr lang="en-GB"/>
              <a:t>In the command prompt, type python3</a:t>
            </a:r>
          </a:p>
        </p:txBody>
      </p:sp>
      <p:sp>
        <p:nvSpPr>
          <p:cNvPr id="55" name="Shape 55"/>
          <p:cNvSpPr txBox="1"/>
          <p:nvPr>
            <p:ph idx="1" type="subTitle"/>
          </p:nvPr>
        </p:nvSpPr>
        <p:spPr>
          <a:xfrm>
            <a:off x="311700" y="3904875"/>
            <a:ext cx="8520600" cy="792600"/>
          </a:xfrm>
          <a:prstGeom prst="rect">
            <a:avLst/>
          </a:prstGeom>
        </p:spPr>
        <p:txBody>
          <a:bodyPr anchorCtr="0" anchor="t" bIns="91425" lIns="91425" rIns="91425" tIns="91425">
            <a:noAutofit/>
          </a:bodyPr>
          <a:lstStyle/>
          <a:p>
            <a:pPr lvl="0">
              <a:spcBef>
                <a:spcPts val="0"/>
              </a:spcBef>
              <a:buNone/>
            </a:pPr>
            <a:r>
              <a:t/>
            </a:r>
            <a:endParaRPr/>
          </a:p>
        </p:txBody>
      </p:sp>
      <p:pic>
        <p:nvPicPr>
          <p:cNvPr id="56" name="Shape 56"/>
          <p:cNvPicPr preferRelativeResize="0"/>
          <p:nvPr/>
        </p:nvPicPr>
        <p:blipFill rotWithShape="1">
          <a:blip r:embed="rId3">
            <a:alphaModFix/>
          </a:blip>
          <a:srcRect b="15613" l="45320" r="14530" t="60092"/>
          <a:stretch/>
        </p:blipFill>
        <p:spPr>
          <a:xfrm>
            <a:off x="891550" y="2052599"/>
            <a:ext cx="7940750" cy="2995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1142100"/>
          </a:xfrm>
          <a:prstGeom prst="rect">
            <a:avLst/>
          </a:prstGeom>
        </p:spPr>
        <p:txBody>
          <a:bodyPr anchorCtr="0" anchor="t" bIns="91425" lIns="91425" rIns="91425" tIns="91425">
            <a:noAutofit/>
          </a:bodyPr>
          <a:lstStyle/>
          <a:p>
            <a:pPr lvl="0" algn="ctr">
              <a:spcBef>
                <a:spcPts val="0"/>
              </a:spcBef>
              <a:buNone/>
            </a:pPr>
            <a:r>
              <a:rPr b="1" lang="en-GB" sz="6000"/>
              <a:t>dir and help</a:t>
            </a:r>
          </a:p>
        </p:txBody>
      </p:sp>
      <p:sp>
        <p:nvSpPr>
          <p:cNvPr id="62" name="Shape 62"/>
          <p:cNvSpPr txBox="1"/>
          <p:nvPr>
            <p:ph idx="1" type="body"/>
          </p:nvPr>
        </p:nvSpPr>
        <p:spPr>
          <a:xfrm>
            <a:off x="158750" y="1300225"/>
            <a:ext cx="9144000" cy="3728400"/>
          </a:xfrm>
          <a:prstGeom prst="rect">
            <a:avLst/>
          </a:prstGeom>
        </p:spPr>
        <p:txBody>
          <a:bodyPr anchorCtr="0" anchor="t" bIns="91425" lIns="91425" rIns="91425" tIns="91425">
            <a:noAutofit/>
          </a:bodyPr>
          <a:lstStyle/>
          <a:p>
            <a:pPr lvl="0">
              <a:spcBef>
                <a:spcPts val="0"/>
              </a:spcBef>
              <a:buNone/>
            </a:pPr>
            <a:r>
              <a:rPr lang="en-GB" sz="2400"/>
              <a:t>+</a:t>
            </a:r>
            <a:r>
              <a:rPr lang="en-GB" sz="2400"/>
              <a:t>In Python3 interactive mode, after importing the ev3dev.ev3, you can see what module EV3 contain and what attributes each module has using dir. </a:t>
            </a:r>
          </a:p>
          <a:p>
            <a:pPr lvl="0">
              <a:spcBef>
                <a:spcPts val="0"/>
              </a:spcBef>
              <a:buNone/>
            </a:pPr>
            <a:r>
              <a:rPr lang="en-GB" sz="2400"/>
              <a:t>&gt;&gt; dir(‘module’)</a:t>
            </a:r>
          </a:p>
          <a:p>
            <a:pPr lvl="0">
              <a:spcBef>
                <a:spcPts val="0"/>
              </a:spcBef>
              <a:buNone/>
            </a:pPr>
            <a:r>
              <a:rPr lang="en-GB" sz="2400"/>
              <a:t>+Type help(‘module’.&lt;attribute&gt;) for more details. </a:t>
            </a:r>
          </a:p>
          <a:p>
            <a:pPr lvl="0">
              <a:spcBef>
                <a:spcPts val="0"/>
              </a:spcBef>
              <a:buNone/>
            </a:pPr>
            <a:r>
              <a:rPr lang="en-GB" sz="2400"/>
              <a:t>‘module’.&lt;attribute&gt;[.attribute] ( square brackets mean optional)</a:t>
            </a:r>
          </a:p>
          <a:p>
            <a:pPr lvl="0">
              <a:spcBef>
                <a:spcPts val="0"/>
              </a:spcBef>
              <a:buNone/>
            </a:pPr>
            <a:r>
              <a:rPr lang="en-GB" sz="2400"/>
              <a:t>&gt;&gt; help(‘module’.&lt;attribute&gt;)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69" name="Shape 69"/>
          <p:cNvPicPr preferRelativeResize="0"/>
          <p:nvPr/>
        </p:nvPicPr>
        <p:blipFill rotWithShape="1">
          <a:blip r:embed="rId3">
            <a:alphaModFix/>
          </a:blip>
          <a:srcRect b="16727" l="45532" r="3405" t="40892"/>
          <a:stretch/>
        </p:blipFill>
        <p:spPr>
          <a:xfrm>
            <a:off x="102625" y="413775"/>
            <a:ext cx="9244699" cy="4538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GB" sz="3000"/>
              <a:t>Example Code 1 using is_pressed attribute</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76" name="Shape 76"/>
          <p:cNvPicPr preferRelativeResize="0"/>
          <p:nvPr/>
        </p:nvPicPr>
        <p:blipFill rotWithShape="1">
          <a:blip r:embed="rId3">
            <a:alphaModFix/>
          </a:blip>
          <a:srcRect b="44216" l="52025" r="4269" t="8573"/>
          <a:stretch/>
        </p:blipFill>
        <p:spPr>
          <a:xfrm>
            <a:off x="511861" y="0"/>
            <a:ext cx="8464478"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Example 2: Printing Color Sensor value </a:t>
            </a:r>
          </a:p>
        </p:txBody>
      </p:sp>
      <p:sp>
        <p:nvSpPr>
          <p:cNvPr id="82" name="Shape 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83" name="Shape 83"/>
          <p:cNvPicPr preferRelativeResize="0"/>
          <p:nvPr/>
        </p:nvPicPr>
        <p:blipFill rotWithShape="1">
          <a:blip r:embed="rId3">
            <a:alphaModFix/>
          </a:blip>
          <a:srcRect b="55751" l="12255" r="24142" t="5687"/>
          <a:stretch/>
        </p:blipFill>
        <p:spPr>
          <a:xfrm>
            <a:off x="-45574" y="1026337"/>
            <a:ext cx="9235152" cy="3668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Exercise 1:</a:t>
            </a:r>
          </a:p>
        </p:txBody>
      </p:sp>
      <p:sp>
        <p:nvSpPr>
          <p:cNvPr id="89" name="Shape 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sz="2400"/>
              <a:t>Step 1: RUN THIS PROGRAM IN COMMAND LINE only! Create a variable that will store the number of presses from the Touch Sensor. Then print it out on the BRICK’s screen using Screen() function. Remember to use str() function to convert the variable from integer type to string type. </a:t>
            </a:r>
          </a:p>
          <a:p>
            <a:pPr lvl="0">
              <a:spcBef>
                <a:spcPts val="0"/>
              </a:spcBef>
              <a:buNone/>
            </a:pPr>
            <a:r>
              <a:rPr lang="en-GB" sz="2400"/>
              <a:t>PRESS CTR+C to exit the program.</a:t>
            </a: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