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62" r:id="rId8"/>
    <p:sldId id="265" r:id="rId9"/>
    <p:sldId id="263" r:id="rId10"/>
    <p:sldId id="264" r:id="rId11"/>
    <p:sldId id="266" r:id="rId12"/>
    <p:sldId id="259" r:id="rId13"/>
    <p:sldId id="26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>
        <p:scale>
          <a:sx n="60" d="100"/>
          <a:sy n="60" d="100"/>
        </p:scale>
        <p:origin x="9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1A7C-7C36-46E7-B6EE-2F890A102F45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97168-76AB-4621-90E6-C5241C5032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88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26AC5-4442-AFB5-621D-146FC8D09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E28589-B767-1246-88CD-5190EEA2B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A35D37-E7FB-7C2A-8EC4-FED8D59E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5DF2-52E6-43DF-ADD2-0D05441C1250}" type="datetime1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CEE94-C70F-6F4B-00C1-961563BF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F0A92-B1C8-E609-A7ED-D14A932A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47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DD9E4-FA9E-D741-55F1-5A6FD149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5BF549-69AF-0A10-6BE5-D471CECF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0C1E05-245B-E43F-9171-350C809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CAC-B173-4BAC-9400-06B967FE093D}" type="datetime1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1E1A83-0FF0-0576-F2A4-60E26DF1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B2802-2715-C011-E4F7-2361A638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85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6E9B23-139C-6F19-4D2A-D5073EB2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5A7D6B-C880-ED94-B47E-C9E3AD361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B3CFC5-5D32-B0DD-B6FA-0511B740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C435-7E9D-448A-A498-6D463640609E}" type="datetime1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8D85B-07B2-C0A2-DEBD-5D579BF2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1ABA68-024D-16F8-0277-9DB3693F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79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C6EAE-8092-8EE9-2CEE-D311D02B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4DB157-730E-BB8F-71C4-04F4E3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F8ADD0-206C-A02B-4C6C-908ED62F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F3AA-0C74-46C5-94B0-9A466D9FDF76}" type="datetime1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E0EDC-97F5-815E-7D11-CEF991B7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B65A3-828D-7E20-99A4-2BDAB982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0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3A6EB0-E98A-2617-7A6C-B80C9FBB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C1A4AA-E149-836E-ED10-815E4F895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47C0BA-C47E-AE0B-9360-47726693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DF98-5DF7-46FD-8658-4450E53497F4}" type="datetime1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34EC5E-FA9B-433B-4E5D-23DB018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AE80E4-2847-8C0E-E83D-44ACEEF2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14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1492B-BDC2-4FE7-85E9-2732524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CBB6B9-DA29-36AA-26DF-8015F81C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D597F1-4B2F-433C-EB52-3764AA618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2A291E-C383-880C-0FC6-B9AB788A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A4A7-796A-4765-9F71-9654F24DCBB9}" type="datetime1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07277F-3AAD-44AB-8F9C-EF26EC24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8498D5-F5E5-217B-E18C-6C880A19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8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BE1A2-993E-94F5-4D88-ADFBC493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37BD22-4D6A-54E6-358A-1ECFBE7A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5F2246-4467-B4A3-827A-64A4F2EE5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78A2835-6C5D-5394-6384-530B08FF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12F048-A252-AA9D-360A-CDF31C725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635340-FF82-7483-AF70-75B18FBE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0ECD-D312-4555-8B73-3AFF1C3CC606}" type="datetime1">
              <a:rPr lang="it-IT" smtClean="0"/>
              <a:t>27/09/2024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F6ABA7-1A03-7AD9-1929-7EF8F08D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2AA99D8-531A-498A-2F01-8BDA32A7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48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23BF4-4C64-BCC4-8E52-90372F06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C5B47E-509A-BC7E-3AA1-A06B67EF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1265-58AD-41BE-B1F1-A0A810A3DB99}" type="datetime1">
              <a:rPr lang="it-IT" smtClean="0"/>
              <a:t>27/09/2024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944B61-D27B-EA47-3108-36DAABA4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FB18F9-278A-A7B6-038E-04CA068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73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A2B1537-2F16-837F-D1F8-41521738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64E8-D4D3-46AA-B3FF-219A88E9CBF9}" type="datetime1">
              <a:rPr lang="it-IT" smtClean="0"/>
              <a:t>27/09/2024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77B8BD-2498-1810-AE2E-C16AFA95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9E3D32-4BAD-BA92-0D91-713AC844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23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5D891-BD25-F34D-BDA4-D7664602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A1F2CD-E190-1B03-572A-FB10B745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A3D2CD-C8FB-F0E5-4BEC-4D675255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CF5BCE-5964-07BD-23EA-000C577C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252-341D-4224-B6E2-3D3F6D8F55EC}" type="datetime1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AD7A4E-0DD7-445E-A07D-960AD1B3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2D5670-B402-812F-2231-286E1A4B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1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25134-0AE9-01D8-AF50-EAFA5532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9890D0-B76F-8066-B5F0-D0C6B4997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361C4A-28AC-7D0B-95C5-C2C4E5215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0FAA4C-F9A3-7A06-CAF2-48D77C45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0E8D-8293-4E81-94AC-27B1C4F561FE}" type="datetime1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D93E58-FE7E-5B5E-0AE8-63EB6B2C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12C5BF-54F4-1B4D-9E9D-9BDB8900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24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3BBBD0-D7BE-5FD4-98F4-6B7B8014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9027F1-9EB7-810C-925D-9CB08860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F302D6-769F-7131-7239-54C0B10AE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357DB-F1BA-4331-8606-33A7555CB4D5}" type="datetime1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2EAEC2-E508-9CB6-E103-F5B09827F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12E46-CA22-1745-5235-4A8E827D2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A60A03-D280-46FB-A6FA-73DC19BD35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8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90E48-5BF5-60E1-BB5F-773A5933E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071" y="2226808"/>
            <a:ext cx="10395857" cy="1202192"/>
          </a:xfrm>
        </p:spPr>
        <p:txBody>
          <a:bodyPr/>
          <a:lstStyle/>
          <a:p>
            <a:r>
              <a:rPr lang="it-IT" dirty="0"/>
              <a:t>Internet of </a:t>
            </a:r>
            <a:r>
              <a:rPr lang="it-IT" dirty="0" err="1"/>
              <a:t>Things</a:t>
            </a:r>
            <a:r>
              <a:rPr lang="it-IT" dirty="0"/>
              <a:t> – </a:t>
            </a:r>
            <a:r>
              <a:rPr lang="it-IT" dirty="0" err="1"/>
              <a:t>Final</a:t>
            </a:r>
            <a:r>
              <a:rPr lang="it-IT" dirty="0"/>
              <a:t>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47991B-DE20-3CAA-17E3-8872C5D09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429000"/>
            <a:ext cx="9144000" cy="1045552"/>
          </a:xfrm>
        </p:spPr>
        <p:txBody>
          <a:bodyPr/>
          <a:lstStyle/>
          <a:p>
            <a:r>
              <a:rPr lang="it-IT" dirty="0"/>
              <a:t>Fausto Alessandro Gatti – 356264</a:t>
            </a:r>
          </a:p>
          <a:p>
            <a:r>
              <a:rPr lang="it-IT" dirty="0"/>
              <a:t>LM Ingegneria Informatica</a:t>
            </a:r>
          </a:p>
        </p:txBody>
      </p:sp>
      <p:pic>
        <p:nvPicPr>
          <p:cNvPr id="7" name="Immagine 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533D57B0-A5E3-1766-1C58-6BF524811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27" y="119309"/>
            <a:ext cx="2634343" cy="22641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3B5ECD-7B4F-5FC1-47AE-D192E98DDE77}"/>
              </a:ext>
            </a:extLst>
          </p:cNvPr>
          <p:cNvSpPr txBox="1"/>
          <p:nvPr/>
        </p:nvSpPr>
        <p:spPr>
          <a:xfrm>
            <a:off x="7413171" y="5049109"/>
            <a:ext cx="4550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Prof. Gianluigi Ferrari</a:t>
            </a:r>
          </a:p>
          <a:p>
            <a:r>
              <a:rPr lang="it-IT" sz="2400" dirty="0"/>
              <a:t>Dr. Luca Davoli</a:t>
            </a:r>
          </a:p>
          <a:p>
            <a:r>
              <a:rPr lang="it-IT" sz="2400" dirty="0"/>
              <a:t>Dr. Laura Belli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26A22-EE36-304E-6C29-C8B65D15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49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683281-96DD-C486-2EB7-24D103D0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Challenges and </a:t>
            </a:r>
            <a:r>
              <a:rPr lang="en-US" dirty="0"/>
              <a:t>Constraint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642076-9B52-3AF3-E55C-10569505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assume the </a:t>
            </a:r>
            <a:r>
              <a:rPr lang="it-IT" dirty="0" err="1"/>
              <a:t>communication</a:t>
            </a:r>
            <a:r>
              <a:rPr lang="it-IT" dirty="0"/>
              <a:t> works </a:t>
            </a:r>
            <a:r>
              <a:rPr lang="it-IT" dirty="0" err="1"/>
              <a:t>properly</a:t>
            </a:r>
            <a:endParaRPr lang="it-IT" dirty="0"/>
          </a:p>
          <a:p>
            <a:endParaRPr lang="it-IT" dirty="0"/>
          </a:p>
          <a:p>
            <a:r>
              <a:rPr lang="it-IT" dirty="0"/>
              <a:t>Pool Client </a:t>
            </a:r>
            <a:r>
              <a:rPr lang="it-IT" dirty="0" err="1"/>
              <a:t>has</a:t>
            </a:r>
            <a:r>
              <a:rPr lang="it-IT" dirty="0"/>
              <a:t> to check a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constantly</a:t>
            </a:r>
            <a:r>
              <a:rPr lang="it-IT" dirty="0"/>
              <a:t> </a:t>
            </a:r>
            <a:r>
              <a:rPr lang="en-US" dirty="0"/>
              <a:t>changes</a:t>
            </a:r>
          </a:p>
          <a:p>
            <a:pPr lvl="1"/>
            <a:r>
              <a:rPr lang="en-US" dirty="0"/>
              <a:t>The client waits for the server response (asynchronous)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Clients </a:t>
            </a:r>
            <a:r>
              <a:rPr lang="it-IT" dirty="0" err="1"/>
              <a:t>have</a:t>
            </a:r>
            <a:r>
              <a:rPr lang="it-IT" dirty="0"/>
              <a:t> to store the server IP </a:t>
            </a:r>
            <a:r>
              <a:rPr lang="it-IT" dirty="0" err="1"/>
              <a:t>address</a:t>
            </a:r>
            <a:r>
              <a:rPr lang="it-IT" dirty="0"/>
              <a:t> in a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variable</a:t>
            </a:r>
            <a:endParaRPr lang="it-IT" dirty="0"/>
          </a:p>
          <a:p>
            <a:pPr lvl="1"/>
            <a:r>
              <a:rPr lang="it-IT" dirty="0" err="1"/>
              <a:t>Sventually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use a </a:t>
            </a:r>
            <a:r>
              <a:rPr lang="it-IT" dirty="0" err="1"/>
              <a:t>shared</a:t>
            </a:r>
            <a:r>
              <a:rPr lang="it-IT" dirty="0"/>
              <a:t> file to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687635-3A73-03DD-108D-9D13666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09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C625A-FA36-063F-CCA6-B7AB38A3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13803-0996-760E-61DA-B96F38849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of a smart wellness </a:t>
            </a:r>
            <a:r>
              <a:rPr lang="it-IT" dirty="0" err="1"/>
              <a:t>village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Internet of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/>
              <a:t>Message </a:t>
            </a:r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CoAP</a:t>
            </a:r>
            <a:r>
              <a:rPr lang="it-IT" dirty="0"/>
              <a:t>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/>
              <a:t>Java 1.7</a:t>
            </a:r>
          </a:p>
          <a:p>
            <a:r>
              <a:rPr lang="it-IT" dirty="0" err="1"/>
              <a:t>Californium</a:t>
            </a:r>
            <a:r>
              <a:rPr lang="it-IT" dirty="0"/>
              <a:t> Framework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C59080-670B-2376-6BC8-711A6A37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56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5EC1E0-008A-35E5-A589-55936679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pic>
        <p:nvPicPr>
          <p:cNvPr id="5" name="Segnaposto contenuto 4" descr="Immagine che contiene schermata, cartone animato&#10;&#10;Descrizione generata automaticamente">
            <a:extLst>
              <a:ext uri="{FF2B5EF4-FFF2-40B4-BE49-F238E27FC236}">
                <a16:creationId xmlns:a16="http://schemas.microsoft.com/office/drawing/2014/main" id="{92B33476-CB14-AFAA-4A4C-B7B0F120D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25" y="2018795"/>
            <a:ext cx="4723839" cy="2820410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00692F-873D-4D12-7A9A-E7F8830C4FBB}"/>
              </a:ext>
            </a:extLst>
          </p:cNvPr>
          <p:cNvSpPr txBox="1"/>
          <p:nvPr/>
        </p:nvSpPr>
        <p:spPr>
          <a:xfrm>
            <a:off x="239485" y="1502514"/>
            <a:ext cx="710184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Three  pools for </a:t>
            </a:r>
            <a:r>
              <a:rPr lang="en-GB" sz="2000" dirty="0"/>
              <a:t>each</a:t>
            </a:r>
            <a:r>
              <a:rPr lang="it-IT" sz="2000" dirty="0"/>
              <a:t> wellness </a:t>
            </a:r>
            <a:r>
              <a:rPr lang="en-GB" sz="2000" dirty="0"/>
              <a:t>village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Each</a:t>
            </a:r>
            <a:r>
              <a:rPr lang="it-IT" sz="2000" dirty="0"/>
              <a:t> pool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parameters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to be </a:t>
            </a:r>
            <a:r>
              <a:rPr lang="it-IT" sz="2000" dirty="0" err="1"/>
              <a:t>monitored</a:t>
            </a:r>
            <a:r>
              <a:rPr lang="it-IT" sz="2000" dirty="0"/>
              <a:t>: temperature and </a:t>
            </a:r>
            <a:r>
              <a:rPr lang="it-IT" sz="2000" dirty="0" err="1"/>
              <a:t>chlorine</a:t>
            </a:r>
            <a:r>
              <a:rPr lang="it-IT" sz="2000" dirty="0"/>
              <a:t> </a:t>
            </a:r>
            <a:r>
              <a:rPr lang="it-IT" sz="2000" dirty="0" err="1"/>
              <a:t>concentration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parameter</a:t>
            </a:r>
            <a:r>
              <a:rPr lang="it-IT" sz="2000" dirty="0"/>
              <a:t> 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measured</a:t>
            </a:r>
            <a:r>
              <a:rPr lang="it-IT" sz="2000" dirty="0"/>
              <a:t> by a </a:t>
            </a:r>
            <a:r>
              <a:rPr lang="it-IT" sz="2000" dirty="0" err="1"/>
              <a:t>sensor</a:t>
            </a:r>
            <a:r>
              <a:rPr lang="it-IT" sz="2000" dirty="0"/>
              <a:t> and </a:t>
            </a:r>
            <a:r>
              <a:rPr lang="it-IT" sz="2000" dirty="0" err="1"/>
              <a:t>increased</a:t>
            </a:r>
            <a:r>
              <a:rPr lang="it-IT" sz="2000" dirty="0"/>
              <a:t> by an </a:t>
            </a:r>
            <a:r>
              <a:rPr lang="it-IT" sz="2000" dirty="0" err="1"/>
              <a:t>actuator</a:t>
            </a:r>
            <a:r>
              <a:rPr lang="it-IT" sz="2000" dirty="0"/>
              <a:t> if </a:t>
            </a:r>
            <a:r>
              <a:rPr lang="it-IT" sz="2000" dirty="0" err="1"/>
              <a:t>it’s</a:t>
            </a:r>
            <a:r>
              <a:rPr lang="it-IT" sz="2000" dirty="0"/>
              <a:t> </a:t>
            </a:r>
            <a:r>
              <a:rPr lang="it-IT" sz="2000" dirty="0" err="1"/>
              <a:t>too</a:t>
            </a:r>
            <a:r>
              <a:rPr lang="it-IT" sz="2000" dirty="0"/>
              <a:t>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Temperature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regulated</a:t>
            </a:r>
            <a:r>
              <a:rPr lang="it-IT" sz="2000" dirty="0"/>
              <a:t> by an </a:t>
            </a:r>
            <a:r>
              <a:rPr lang="it-IT" sz="2000" dirty="0" err="1"/>
              <a:t>heating</a:t>
            </a:r>
            <a:r>
              <a:rPr lang="it-IT" sz="2000" dirty="0"/>
              <a:t> pump, while </a:t>
            </a:r>
            <a:r>
              <a:rPr lang="it-IT" sz="2000" dirty="0" err="1"/>
              <a:t>chlorine</a:t>
            </a:r>
            <a:r>
              <a:rPr lang="it-IT" sz="2000" dirty="0"/>
              <a:t> by a </a:t>
            </a:r>
            <a:r>
              <a:rPr lang="it-IT" sz="2000" dirty="0" err="1"/>
              <a:t>chlorine</a:t>
            </a:r>
            <a:r>
              <a:rPr lang="it-IT" sz="2000" dirty="0"/>
              <a:t> mixer.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 The </a:t>
            </a:r>
            <a:r>
              <a:rPr lang="it-IT" sz="2000" dirty="0" err="1"/>
              <a:t>turnstile</a:t>
            </a:r>
            <a:r>
              <a:rPr lang="it-IT" sz="2000" dirty="0"/>
              <a:t> must </a:t>
            </a:r>
            <a:r>
              <a:rPr lang="it-IT" sz="2000" dirty="0" err="1"/>
              <a:t>accept</a:t>
            </a:r>
            <a:r>
              <a:rPr lang="it-IT" sz="2000" dirty="0"/>
              <a:t> the </a:t>
            </a:r>
            <a:r>
              <a:rPr lang="it-IT" sz="2000" dirty="0" err="1"/>
              <a:t>visitors</a:t>
            </a:r>
            <a:r>
              <a:rPr lang="it-IT" sz="2000" dirty="0"/>
              <a:t> if </a:t>
            </a:r>
            <a:r>
              <a:rPr lang="it-IT" sz="2000" dirty="0" err="1"/>
              <a:t>they</a:t>
            </a:r>
            <a:r>
              <a:rPr lang="it-IT" sz="2000" dirty="0"/>
              <a:t> </a:t>
            </a:r>
            <a:r>
              <a:rPr lang="it-IT" sz="2000" dirty="0" err="1"/>
              <a:t>insert</a:t>
            </a:r>
            <a:r>
              <a:rPr lang="it-IT" sz="2000" dirty="0"/>
              <a:t> </a:t>
            </a:r>
            <a:r>
              <a:rPr lang="it-IT" sz="2000" dirty="0" err="1"/>
              <a:t>their</a:t>
            </a:r>
            <a:r>
              <a:rPr lang="it-IT" sz="2000" dirty="0"/>
              <a:t> personal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The </a:t>
            </a:r>
            <a:r>
              <a:rPr lang="it-IT" sz="2000" dirty="0" err="1"/>
              <a:t>turnstile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the entry and the exit.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visitor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described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000" dirty="0" err="1"/>
              <a:t>CoapClient</a:t>
            </a:r>
            <a:r>
              <a:rPr lang="it-IT" sz="2000" dirty="0"/>
              <a:t> and can </a:t>
            </a:r>
            <a:r>
              <a:rPr lang="it-IT" sz="2000" dirty="0" err="1"/>
              <a:t>read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entries.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 manager (Boss) can look </a:t>
            </a:r>
            <a:r>
              <a:rPr lang="it-IT" sz="2000" dirty="0" err="1"/>
              <a:t>at</a:t>
            </a:r>
            <a:r>
              <a:rPr lang="it-IT" sz="2000" dirty="0"/>
              <a:t> the status of the </a:t>
            </a:r>
            <a:r>
              <a:rPr lang="it-IT" sz="2000" dirty="0" err="1"/>
              <a:t>village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18167A7-9246-AFE0-C910-EC42D108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61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DAD35-B8E7-6524-FEA1-6F830126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Project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1902D6A-7451-EB18-5C7C-BD6C806D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4</a:t>
            </a:fld>
            <a:endParaRPr lang="it-IT"/>
          </a:p>
        </p:txBody>
      </p:sp>
      <p:pic>
        <p:nvPicPr>
          <p:cNvPr id="14" name="Segnaposto contenuto 13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7E285A4E-4988-9F39-2E92-401F2A527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9" y="1387410"/>
            <a:ext cx="9622464" cy="5058229"/>
          </a:xfrm>
        </p:spPr>
      </p:pic>
    </p:spTree>
    <p:extLst>
      <p:ext uri="{BB962C8B-B14F-4D97-AF65-F5344CB8AC3E}">
        <p14:creationId xmlns:p14="http://schemas.microsoft.com/office/powerpoint/2010/main" val="265067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ADA0A-0B22-DD74-F84F-1983506D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Coap</a:t>
            </a:r>
            <a:r>
              <a:rPr lang="it-IT" dirty="0"/>
              <a:t> 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AFA51-075B-A923-D371-5CA8B4DCA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17684" cy="4351338"/>
          </a:xfrm>
        </p:spPr>
        <p:txBody>
          <a:bodyPr/>
          <a:lstStyle/>
          <a:p>
            <a:r>
              <a:rPr lang="it-IT" dirty="0"/>
              <a:t>The project </a:t>
            </a:r>
            <a:r>
              <a:rPr lang="it-IT" dirty="0" err="1"/>
              <a:t>runs</a:t>
            </a:r>
            <a:r>
              <a:rPr lang="it-IT" dirty="0"/>
              <a:t> </a:t>
            </a:r>
            <a:r>
              <a:rPr lang="it-IT" dirty="0" err="1"/>
              <a:t>locally</a:t>
            </a:r>
            <a:r>
              <a:rPr lang="it-IT" dirty="0"/>
              <a:t> (127.0.0.1)</a:t>
            </a:r>
          </a:p>
          <a:p>
            <a:r>
              <a:rPr lang="it-IT" dirty="0" err="1"/>
              <a:t>Each</a:t>
            </a:r>
            <a:r>
              <a:rPr lang="it-IT" dirty="0"/>
              <a:t> pool Server </a:t>
            </a:r>
            <a:r>
              <a:rPr lang="it-IT" dirty="0" err="1"/>
              <a:t>listens</a:t>
            </a:r>
            <a:r>
              <a:rPr lang="it-IT" dirty="0"/>
              <a:t> on a </a:t>
            </a:r>
            <a:r>
              <a:rPr lang="it-IT" dirty="0" err="1"/>
              <a:t>different</a:t>
            </a:r>
            <a:r>
              <a:rPr lang="it-IT" dirty="0"/>
              <a:t> port</a:t>
            </a:r>
          </a:p>
          <a:p>
            <a:r>
              <a:rPr lang="it-IT" dirty="0" err="1"/>
              <a:t>Each</a:t>
            </a:r>
            <a:r>
              <a:rPr lang="it-IT" dirty="0"/>
              <a:t> pool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Coap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(Temperature &amp; </a:t>
            </a:r>
            <a:r>
              <a:rPr lang="it-IT" dirty="0" err="1"/>
              <a:t>Chlorine</a:t>
            </a:r>
            <a:r>
              <a:rPr lang="it-IT" dirty="0"/>
              <a:t>) </a:t>
            </a:r>
          </a:p>
        </p:txBody>
      </p:sp>
      <p:pic>
        <p:nvPicPr>
          <p:cNvPr id="6" name="Segnaposto contenuto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F33C5B5-DA55-8DF6-03C8-3770FE7F77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84" y="2005070"/>
            <a:ext cx="5519862" cy="2683417"/>
          </a:xfr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A74657-55AF-ED7A-D29F-CE594178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48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A6287-7C31-8012-9167-52A70E4E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Coap</a:t>
            </a:r>
            <a:r>
              <a:rPr lang="it-IT" dirty="0"/>
              <a:t> Resource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BB88E-4506-30C0-09C0-5B631F9DB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385" y="1690688"/>
            <a:ext cx="5181600" cy="4351338"/>
          </a:xfrm>
        </p:spPr>
        <p:txBody>
          <a:bodyPr>
            <a:normAutofit/>
          </a:bodyPr>
          <a:lstStyle/>
          <a:p>
            <a:r>
              <a:rPr lang="it-IT" sz="2400" dirty="0" err="1"/>
              <a:t>TemperatureResource</a:t>
            </a:r>
            <a:r>
              <a:rPr lang="it-IT" sz="2400" dirty="0"/>
              <a:t> and </a:t>
            </a:r>
            <a:r>
              <a:rPr lang="it-IT" sz="2400" dirty="0" err="1"/>
              <a:t>ChlorineResource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similar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endParaRPr lang="it-IT" sz="2400" dirty="0"/>
          </a:p>
          <a:p>
            <a:r>
              <a:rPr lang="it-IT" sz="2400" dirty="0" err="1"/>
              <a:t>They</a:t>
            </a:r>
            <a:r>
              <a:rPr lang="it-IT" sz="2400" dirty="0"/>
              <a:t> simulate the </a:t>
            </a:r>
            <a:r>
              <a:rPr lang="it-IT" sz="2400" dirty="0" err="1"/>
              <a:t>functioning</a:t>
            </a:r>
            <a:r>
              <a:rPr lang="it-IT" sz="2400" dirty="0"/>
              <a:t> of a </a:t>
            </a:r>
            <a:r>
              <a:rPr lang="it-IT" sz="2400" dirty="0" err="1"/>
              <a:t>sensor</a:t>
            </a:r>
            <a:endParaRPr lang="it-IT" sz="2400" dirty="0"/>
          </a:p>
          <a:p>
            <a:r>
              <a:rPr lang="it-IT" sz="2400" dirty="0"/>
              <a:t>Double </a:t>
            </a:r>
            <a:r>
              <a:rPr lang="it-IT" sz="2400" dirty="0" err="1"/>
              <a:t>variable</a:t>
            </a:r>
            <a:r>
              <a:rPr lang="it-IT" sz="2400" dirty="0"/>
              <a:t> to be </a:t>
            </a:r>
            <a:r>
              <a:rPr lang="it-IT" sz="2400" dirty="0" err="1"/>
              <a:t>stored</a:t>
            </a:r>
            <a:r>
              <a:rPr lang="it-IT" sz="2400" dirty="0"/>
              <a:t> and </a:t>
            </a:r>
            <a:r>
              <a:rPr lang="it-IT" sz="2400" dirty="0" err="1"/>
              <a:t>shared</a:t>
            </a:r>
            <a:endParaRPr lang="it-IT" sz="2400" dirty="0"/>
          </a:p>
          <a:p>
            <a:r>
              <a:rPr lang="it-IT" sz="2400" dirty="0" err="1"/>
              <a:t>handleGET</a:t>
            </a:r>
            <a:r>
              <a:rPr lang="it-IT" sz="2400" dirty="0"/>
              <a:t> </a:t>
            </a:r>
            <a:r>
              <a:rPr lang="it-IT" sz="2400" dirty="0" err="1"/>
              <a:t>returns</a:t>
            </a:r>
            <a:r>
              <a:rPr lang="it-IT" sz="2400" dirty="0"/>
              <a:t> the </a:t>
            </a:r>
            <a:r>
              <a:rPr lang="it-IT" sz="2400" dirty="0" err="1"/>
              <a:t>variable</a:t>
            </a:r>
            <a:endParaRPr lang="it-IT" sz="2400" dirty="0"/>
          </a:p>
          <a:p>
            <a:r>
              <a:rPr lang="it-IT" sz="2400" dirty="0"/>
              <a:t> </a:t>
            </a:r>
            <a:r>
              <a:rPr lang="it-IT" sz="2400" dirty="0" err="1"/>
              <a:t>handlePOST</a:t>
            </a:r>
            <a:r>
              <a:rPr lang="it-IT" sz="2400" dirty="0"/>
              <a:t> updates the </a:t>
            </a:r>
            <a:r>
              <a:rPr lang="it-IT" sz="2400" dirty="0" err="1"/>
              <a:t>variable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updateTask</a:t>
            </a:r>
            <a:r>
              <a:rPr lang="it-IT" sz="2400" dirty="0"/>
              <a:t> </a:t>
            </a:r>
            <a:r>
              <a:rPr lang="it-IT" sz="2400" dirty="0" err="1"/>
              <a:t>simulates</a:t>
            </a:r>
            <a:r>
              <a:rPr lang="it-IT" sz="2400" dirty="0"/>
              <a:t> the </a:t>
            </a:r>
            <a:r>
              <a:rPr lang="it-IT" sz="2400" dirty="0" err="1"/>
              <a:t>decreasing</a:t>
            </a:r>
            <a:r>
              <a:rPr lang="it-IT" sz="2400" dirty="0"/>
              <a:t> of the pool temperature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10" name="Segnaposto contenuto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FC81F1C-4132-7656-C5DD-9FF1F03F45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79" y="1690688"/>
            <a:ext cx="6318221" cy="3517038"/>
          </a:xfr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E3B9275-2EA3-2D75-7BB8-BF00E0DC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17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2E21AF-6D99-44BC-125C-D6EA66FB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Coap</a:t>
            </a:r>
            <a:r>
              <a:rPr lang="it-IT" dirty="0"/>
              <a:t> 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F90DE8-D0F3-AB5D-2B8D-C5C52937A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9217" y="1814608"/>
            <a:ext cx="5181600" cy="4351338"/>
          </a:xfrm>
        </p:spPr>
        <p:txBody>
          <a:bodyPr>
            <a:normAutofit/>
          </a:bodyPr>
          <a:lstStyle/>
          <a:p>
            <a:r>
              <a:rPr lang="it-IT" sz="2000" dirty="0" err="1"/>
              <a:t>Simulates</a:t>
            </a:r>
            <a:r>
              <a:rPr lang="it-IT" sz="2000" dirty="0"/>
              <a:t> the working of an </a:t>
            </a:r>
            <a:r>
              <a:rPr lang="it-IT" sz="2000" dirty="0" err="1"/>
              <a:t>actuator</a:t>
            </a:r>
            <a:endParaRPr lang="it-IT" sz="2000" dirty="0"/>
          </a:p>
          <a:p>
            <a:r>
              <a:rPr lang="it-IT" sz="2000" dirty="0"/>
              <a:t>The </a:t>
            </a:r>
            <a:r>
              <a:rPr lang="it-IT" sz="2000" dirty="0" err="1"/>
              <a:t>run</a:t>
            </a:r>
            <a:r>
              <a:rPr lang="it-IT" sz="2000" dirty="0"/>
              <a:t>() </a:t>
            </a:r>
            <a:r>
              <a:rPr lang="it-IT" sz="2000" dirty="0" err="1"/>
              <a:t>consists</a:t>
            </a:r>
            <a:r>
              <a:rPr lang="it-IT" sz="2000" dirty="0"/>
              <a:t> in a while </a:t>
            </a:r>
            <a:r>
              <a:rPr lang="it-IT" sz="2000" dirty="0" err="1"/>
              <a:t>cycle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costantly</a:t>
            </a:r>
            <a:r>
              <a:rPr lang="it-IT" sz="2000" dirty="0"/>
              <a:t> checks the temperature from the </a:t>
            </a:r>
            <a:r>
              <a:rPr lang="it-IT" sz="2000" dirty="0" err="1"/>
              <a:t>sensor</a:t>
            </a:r>
            <a:r>
              <a:rPr lang="it-IT" sz="2000" dirty="0"/>
              <a:t> with a GET </a:t>
            </a:r>
            <a:r>
              <a:rPr lang="it-IT" sz="2000" dirty="0" err="1"/>
              <a:t>request</a:t>
            </a:r>
            <a:endParaRPr lang="it-IT" sz="2000" dirty="0"/>
          </a:p>
          <a:p>
            <a:r>
              <a:rPr lang="it-IT" sz="2000" dirty="0" err="1"/>
              <a:t>Asynchronuos</a:t>
            </a:r>
            <a:r>
              <a:rPr lang="it-IT" sz="2000" dirty="0"/>
              <a:t> </a:t>
            </a:r>
            <a:r>
              <a:rPr lang="it-IT" sz="2000" dirty="0" err="1"/>
              <a:t>message</a:t>
            </a:r>
            <a:r>
              <a:rPr lang="it-IT" sz="2000" dirty="0"/>
              <a:t> </a:t>
            </a:r>
            <a:r>
              <a:rPr lang="it-IT" sz="2000" dirty="0" err="1"/>
              <a:t>passing</a:t>
            </a:r>
            <a:endParaRPr lang="it-IT" sz="2000" dirty="0"/>
          </a:p>
          <a:p>
            <a:r>
              <a:rPr lang="it-IT" sz="2000" dirty="0"/>
              <a:t>If the temperature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below</a:t>
            </a:r>
            <a:r>
              <a:rPr lang="it-IT" sz="2000" dirty="0"/>
              <a:t> the </a:t>
            </a:r>
            <a:r>
              <a:rPr lang="it-IT" sz="2000" dirty="0" err="1"/>
              <a:t>desired</a:t>
            </a:r>
            <a:r>
              <a:rPr lang="it-IT" sz="2000" dirty="0"/>
              <a:t> temperature, </a:t>
            </a:r>
            <a:r>
              <a:rPr lang="it-IT" sz="2000" dirty="0" err="1"/>
              <a:t>send</a:t>
            </a:r>
            <a:r>
              <a:rPr lang="it-IT" sz="2000" dirty="0"/>
              <a:t> a </a:t>
            </a:r>
            <a:r>
              <a:rPr lang="it-IT" sz="2000" dirty="0" err="1"/>
              <a:t>number</a:t>
            </a:r>
            <a:r>
              <a:rPr lang="it-IT" sz="2000" dirty="0"/>
              <a:t> of POST </a:t>
            </a:r>
            <a:r>
              <a:rPr lang="it-IT" sz="2000" dirty="0" err="1"/>
              <a:t>messages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fix the temperature</a:t>
            </a:r>
          </a:p>
          <a:p>
            <a:r>
              <a:rPr lang="it-IT" sz="2000" dirty="0" err="1"/>
              <a:t>Sleep</a:t>
            </a:r>
            <a:r>
              <a:rPr lang="it-IT" sz="2000" dirty="0"/>
              <a:t> time after can be </a:t>
            </a:r>
            <a:r>
              <a:rPr lang="it-IT" sz="2000" dirty="0" err="1"/>
              <a:t>modified</a:t>
            </a:r>
            <a:endParaRPr lang="it-IT" sz="2000" dirty="0"/>
          </a:p>
        </p:txBody>
      </p:sp>
      <p:pic>
        <p:nvPicPr>
          <p:cNvPr id="6" name="Segnaposto contenuto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772876E-C265-024B-3AB0-459A155184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114" y="1889915"/>
            <a:ext cx="6060384" cy="3177844"/>
          </a:xfr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F1BD5F-5922-9B82-3AD2-D8700CEF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31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8024C-D0B2-C269-4151-B118E8A6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Boss class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DCC91-B99E-DB05-452D-62A809D80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The manager of the </a:t>
            </a:r>
            <a:r>
              <a:rPr lang="it-IT" dirty="0" err="1"/>
              <a:t>village</a:t>
            </a:r>
            <a:endParaRPr lang="it-IT" dirty="0"/>
          </a:p>
          <a:p>
            <a:r>
              <a:rPr lang="it-IT" dirty="0"/>
              <a:t>Can do multiple </a:t>
            </a:r>
            <a:r>
              <a:rPr lang="it-IT" dirty="0" err="1"/>
              <a:t>operations</a:t>
            </a:r>
            <a:endParaRPr lang="it-IT" dirty="0"/>
          </a:p>
          <a:p>
            <a:r>
              <a:rPr lang="it-IT" dirty="0" err="1"/>
              <a:t>Implemented</a:t>
            </a:r>
            <a:r>
              <a:rPr lang="it-IT" dirty="0"/>
              <a:t> an </a:t>
            </a:r>
            <a:r>
              <a:rPr lang="it-IT" dirty="0" err="1"/>
              <a:t>interface</a:t>
            </a:r>
            <a:r>
              <a:rPr lang="it-IT" dirty="0"/>
              <a:t> to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to solve</a:t>
            </a:r>
          </a:p>
          <a:p>
            <a:r>
              <a:rPr lang="it-IT" dirty="0" err="1"/>
              <a:t>Communicates</a:t>
            </a:r>
            <a:r>
              <a:rPr lang="it-IT" dirty="0"/>
              <a:t> with the servers (</a:t>
            </a:r>
            <a:r>
              <a:rPr lang="it-IT" dirty="0" err="1"/>
              <a:t>not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clients)</a:t>
            </a:r>
          </a:p>
        </p:txBody>
      </p:sp>
      <p:pic>
        <p:nvPicPr>
          <p:cNvPr id="6" name="Segnaposto contenuto 5" descr="Immagine che contiene testo, Carattere, software, Pagina Web&#10;&#10;Descrizione generata automaticamente">
            <a:extLst>
              <a:ext uri="{FF2B5EF4-FFF2-40B4-BE49-F238E27FC236}">
                <a16:creationId xmlns:a16="http://schemas.microsoft.com/office/drawing/2014/main" id="{3746DCE3-FBA1-C1F1-8398-97FE7BFDE6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6419"/>
            <a:ext cx="5975326" cy="1968293"/>
          </a:xfr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48A3FD-9BC8-4BE4-BBA3-D17598A8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53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BFAE7-C41B-3CE1-C2A2-550EECB1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test?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13CEB2-A407-82A2-CB59-36139F0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Open in Eclipse</a:t>
            </a:r>
          </a:p>
          <a:p>
            <a:r>
              <a:rPr lang="it-IT" dirty="0" err="1"/>
              <a:t>Run</a:t>
            </a:r>
            <a:r>
              <a:rPr lang="it-IT" dirty="0"/>
              <a:t> the servers (PoolServer.java &amp; TurnstileServer.java)</a:t>
            </a:r>
          </a:p>
          <a:p>
            <a:r>
              <a:rPr lang="it-IT" dirty="0" err="1"/>
              <a:t>Run</a:t>
            </a:r>
            <a:r>
              <a:rPr lang="it-IT" dirty="0"/>
              <a:t> the clients/</a:t>
            </a:r>
            <a:r>
              <a:rPr lang="it-IT" dirty="0" err="1"/>
              <a:t>actuators</a:t>
            </a:r>
            <a:r>
              <a:rPr lang="it-IT" dirty="0"/>
              <a:t> (HeatingPumpClient.java &amp; ChlorineMixer.java) </a:t>
            </a:r>
          </a:p>
          <a:p>
            <a:r>
              <a:rPr lang="it-IT" dirty="0"/>
              <a:t>The project </a:t>
            </a:r>
            <a:r>
              <a:rPr lang="it-IT" dirty="0" err="1"/>
              <a:t>contains</a:t>
            </a:r>
            <a:r>
              <a:rPr lang="it-IT" dirty="0"/>
              <a:t> the class ‘Client.java’ with the main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launches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threads</a:t>
            </a:r>
            <a:r>
              <a:rPr lang="it-IT" dirty="0"/>
              <a:t> of the </a:t>
            </a:r>
            <a:r>
              <a:rPr lang="it-IT" dirty="0" err="1"/>
              <a:t>actuators</a:t>
            </a:r>
            <a:r>
              <a:rPr lang="it-IT" dirty="0"/>
              <a:t> for test </a:t>
            </a:r>
            <a:r>
              <a:rPr lang="it-IT" dirty="0" err="1"/>
              <a:t>purposes</a:t>
            </a:r>
            <a:endParaRPr lang="it-IT" dirty="0"/>
          </a:p>
          <a:p>
            <a:r>
              <a:rPr lang="en-GB" dirty="0"/>
              <a:t>Eventually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the VisitorClient to test the user </a:t>
            </a:r>
            <a:r>
              <a:rPr lang="it-IT" dirty="0" err="1"/>
              <a:t>interface</a:t>
            </a:r>
            <a:r>
              <a:rPr lang="it-IT" dirty="0"/>
              <a:t> of the customers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7455EE-8D09-439E-735D-63DC0671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0A03-D280-46FB-A6FA-73DC19BD352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057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CF286170E65D4886610895387D2194" ma:contentTypeVersion="5" ma:contentTypeDescription="Creare un nuovo documento." ma:contentTypeScope="" ma:versionID="67a85d727b9226f473eb7a1caef04f32">
  <xsd:schema xmlns:xsd="http://www.w3.org/2001/XMLSchema" xmlns:xs="http://www.w3.org/2001/XMLSchema" xmlns:p="http://schemas.microsoft.com/office/2006/metadata/properties" xmlns:ns3="682a050c-46b8-42f4-b970-aefe220e747a" targetNamespace="http://schemas.microsoft.com/office/2006/metadata/properties" ma:root="true" ma:fieldsID="6335056c24da1925040ca5c75344f7d1" ns3:_="">
    <xsd:import namespace="682a050c-46b8-42f4-b970-aefe220e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a050c-46b8-42f4-b970-aefe220e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898CBC-07D5-49CE-8677-7A990A54E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2a050c-46b8-42f4-b970-aefe220e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9BC790-3EBB-45B9-BF69-3E1815815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6E730B-49FA-443E-905D-FBA5BA966011}">
  <ds:schemaRefs>
    <ds:schemaRef ds:uri="682a050c-46b8-42f4-b970-aefe220e747a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di Office</vt:lpstr>
      <vt:lpstr>Internet of Things – Final Project</vt:lpstr>
      <vt:lpstr>Context</vt:lpstr>
      <vt:lpstr>Assignment</vt:lpstr>
      <vt:lpstr>Project architecture</vt:lpstr>
      <vt:lpstr>Coap Server</vt:lpstr>
      <vt:lpstr>Coap Resource</vt:lpstr>
      <vt:lpstr>Coap Client</vt:lpstr>
      <vt:lpstr>Boss class</vt:lpstr>
      <vt:lpstr>How to test?</vt:lpstr>
      <vt:lpstr>Challenges and Constraint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Fausto Alessandro GATTI</dc:creator>
  <cp:lastModifiedBy>Fausto Alessandro GATTI</cp:lastModifiedBy>
  <cp:revision>4</cp:revision>
  <dcterms:created xsi:type="dcterms:W3CDTF">2024-09-25T15:59:52Z</dcterms:created>
  <dcterms:modified xsi:type="dcterms:W3CDTF">2024-09-27T13:24:40Z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0x01010002CF286170E65D4886610895387D2194</vt:lpwstr>
  </property>
</Properties>
</file>