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EB"/>
    <a:srgbClr val="E0E0C0"/>
    <a:srgbClr val="C4C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54" autoAdjust="0"/>
    <p:restoredTop sz="94660"/>
  </p:normalViewPr>
  <p:slideViewPr>
    <p:cSldViewPr snapToGrid="0">
      <p:cViewPr varScale="1">
        <p:scale>
          <a:sx n="62" d="100"/>
          <a:sy n="62" d="100"/>
        </p:scale>
        <p:origin x="3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38B5F-AA35-401A-A5AD-C64836B92F83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EC023-671A-42C8-9FE9-BF206C099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70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88E6-A9D3-44A8-B457-774140692BAB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46D-F11C-4A8C-A755-2C291CD1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6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88E6-A9D3-44A8-B457-774140692BAB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46D-F11C-4A8C-A755-2C291CD1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8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88E6-A9D3-44A8-B457-774140692BAB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46D-F11C-4A8C-A755-2C291CD1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6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88E6-A9D3-44A8-B457-774140692BAB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46D-F11C-4A8C-A755-2C291CD1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4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88E6-A9D3-44A8-B457-774140692BAB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46D-F11C-4A8C-A755-2C291CD1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0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88E6-A9D3-44A8-B457-774140692BAB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46D-F11C-4A8C-A755-2C291CD1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44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88E6-A9D3-44A8-B457-774140692BAB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46D-F11C-4A8C-A755-2C291CD1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1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88E6-A9D3-44A8-B457-774140692BAB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46D-F11C-4A8C-A755-2C291CD1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88E6-A9D3-44A8-B457-774140692BAB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46D-F11C-4A8C-A755-2C291CD1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5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88E6-A9D3-44A8-B457-774140692BAB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46D-F11C-4A8C-A755-2C291CD1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7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88E6-A9D3-44A8-B457-774140692BAB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346D-F11C-4A8C-A755-2C291CD1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F88E6-A9D3-44A8-B457-774140692BAB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346D-F11C-4A8C-A755-2C291CD1E7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1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2.emf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emf"/><Relationship Id="rId2" Type="http://schemas.openxmlformats.org/officeDocument/2006/relationships/image" Target="../media/image1.emf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emf"/><Relationship Id="rId10" Type="http://schemas.openxmlformats.org/officeDocument/2006/relationships/image" Target="../media/image7.png"/><Relationship Id="rId4" Type="http://schemas.openxmlformats.org/officeDocument/2006/relationships/image" Target="../media/image3.emf"/><Relationship Id="rId9" Type="http://schemas.openxmlformats.org/officeDocument/2006/relationships/image" Target="../media/image6.gif"/><Relationship Id="rId1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6858000" cy="1713468"/>
          </a:xfrm>
          <a:prstGeom prst="rect">
            <a:avLst/>
          </a:prstGeom>
          <a:solidFill>
            <a:srgbClr val="E0E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/>
              <a:t>Lighty</a:t>
            </a:r>
            <a:r>
              <a:rPr lang="en-US" altLang="ko-KR" sz="2800" b="1" dirty="0" smtClean="0"/>
              <a:t>: A Painting Interface for </a:t>
            </a:r>
            <a:br>
              <a:rPr lang="en-US" altLang="ko-KR" sz="2800" b="1" dirty="0" smtClean="0"/>
            </a:br>
            <a:r>
              <a:rPr lang="en-US" altLang="ko-KR" sz="2800" b="1" dirty="0" smtClean="0"/>
              <a:t>Room Illumination by Robotic Light Array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28638"/>
            <a:ext cx="6858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u="sng" dirty="0"/>
              <a:t>Seung-Tak Noh</a:t>
            </a:r>
            <a:r>
              <a:rPr lang="en-US" altLang="ko-KR" sz="1400" baseline="30000" dirty="0"/>
              <a:t>1,2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Sunao</a:t>
            </a:r>
            <a:r>
              <a:rPr lang="en-US" altLang="ko-KR" sz="1400" dirty="0"/>
              <a:t> Hashimoto</a:t>
            </a:r>
            <a:r>
              <a:rPr lang="en-US" altLang="ko-KR" sz="1400" baseline="30000" dirty="0"/>
              <a:t>2</a:t>
            </a:r>
            <a:r>
              <a:rPr lang="en-US" altLang="ko-KR" sz="1400" dirty="0"/>
              <a:t>, Daiki Yamanaka</a:t>
            </a:r>
            <a:r>
              <a:rPr lang="en-US" altLang="ko-KR" sz="1400" baseline="30000" dirty="0"/>
              <a:t>1,2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Youichi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Kamiyama</a:t>
            </a:r>
            <a:r>
              <a:rPr lang="en-US" altLang="ko-KR" sz="1400" baseline="30000" dirty="0" smtClean="0"/>
              <a:t>2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en-US" altLang="ko-KR" sz="1400" dirty="0" smtClean="0"/>
              <a:t>Masahiko </a:t>
            </a:r>
            <a:r>
              <a:rPr lang="en-US" altLang="ko-KR" sz="1400" dirty="0"/>
              <a:t>Inami</a:t>
            </a:r>
            <a:r>
              <a:rPr lang="en-US" altLang="ko-KR" sz="1400" baseline="30000" dirty="0"/>
              <a:t>2,3</a:t>
            </a:r>
            <a:r>
              <a:rPr lang="en-US" altLang="ko-KR" sz="1400" dirty="0"/>
              <a:t>, and Takeo Igarashi</a:t>
            </a:r>
            <a:r>
              <a:rPr lang="en-US" altLang="ko-KR" sz="1400" baseline="30000" dirty="0"/>
              <a:t>1,2</a:t>
            </a:r>
            <a:r>
              <a:rPr lang="en-US" altLang="ko-KR" sz="1400" dirty="0"/>
              <a:t> </a:t>
            </a:r>
          </a:p>
          <a:p>
            <a:pPr algn="ctr"/>
            <a:endParaRPr lang="en-US" altLang="ko-KR" sz="400" dirty="0"/>
          </a:p>
          <a:p>
            <a:pPr algn="ctr"/>
            <a:r>
              <a:rPr lang="en-US" altLang="ko-KR" sz="1200" baseline="30000" dirty="0" smtClean="0"/>
              <a:t>1</a:t>
            </a:r>
            <a:r>
              <a:rPr lang="en-US" altLang="ko-KR" sz="1200" dirty="0" smtClean="0"/>
              <a:t> The </a:t>
            </a:r>
            <a:r>
              <a:rPr lang="en-US" altLang="ko-KR" sz="1200" dirty="0"/>
              <a:t>University of </a:t>
            </a:r>
            <a:r>
              <a:rPr lang="en-US" altLang="ko-KR" sz="1200" dirty="0" smtClean="0"/>
              <a:t>Tokyo          </a:t>
            </a:r>
            <a:r>
              <a:rPr lang="en-US" altLang="ko-KR" sz="1200" baseline="30000" dirty="0" smtClean="0"/>
              <a:t>2</a:t>
            </a:r>
            <a:r>
              <a:rPr lang="en-US" altLang="ko-KR" sz="1200" dirty="0" smtClean="0"/>
              <a:t> JST </a:t>
            </a:r>
            <a:r>
              <a:rPr lang="en-US" altLang="ko-KR" sz="1200" dirty="0"/>
              <a:t>ERATO Igarashi Design Interface </a:t>
            </a:r>
            <a:r>
              <a:rPr lang="en-US" altLang="ko-KR" sz="1200" dirty="0" smtClean="0"/>
              <a:t>Project          </a:t>
            </a:r>
            <a:r>
              <a:rPr lang="en-US" altLang="ko-KR" sz="1200" baseline="30000" dirty="0" smtClean="0"/>
              <a:t>3</a:t>
            </a:r>
            <a:r>
              <a:rPr lang="en-US" altLang="ko-KR" sz="1200" dirty="0" smtClean="0"/>
              <a:t> Keio University     .</a:t>
            </a:r>
            <a:endParaRPr lang="ko-KR" alt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4067" y="1728606"/>
            <a:ext cx="151285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Introduction</a:t>
            </a:r>
            <a:endParaRPr lang="ko-KR" alt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4067" y="2087291"/>
            <a:ext cx="4624251" cy="10002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err="1" smtClean="0"/>
              <a:t>Lighty</a:t>
            </a:r>
            <a:r>
              <a:rPr lang="en-US" altLang="ko-KR" sz="1100" dirty="0" smtClean="0"/>
              <a:t> is a painting interface that enables users to easily design an illumination distribution for a real room using an array of computer-controlled lights [1,2].</a:t>
            </a:r>
          </a:p>
          <a:p>
            <a:endParaRPr lang="en-US" altLang="ko-KR" sz="400" dirty="0"/>
          </a:p>
          <a:p>
            <a:r>
              <a:rPr lang="en-US" altLang="ko-KR" sz="1100" dirty="0" smtClean="0"/>
              <a:t>Users specify which area of the room is to be well-lit and which is to be dark by painting an illumination distribution on a tablet device displaying an image obtained by a camera mounted in the room.</a:t>
            </a:r>
            <a:endParaRPr lang="ko-KR" alt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54067" y="3100497"/>
            <a:ext cx="202343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System Overview</a:t>
            </a:r>
            <a:endParaRPr lang="ko-KR" alt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930754" y="3353375"/>
            <a:ext cx="3853826" cy="769441"/>
          </a:xfrm>
          <a:prstGeom prst="rect">
            <a:avLst/>
          </a:prstGeom>
          <a:solidFill>
            <a:srgbClr val="F5F5EB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Painting interface</a:t>
            </a:r>
          </a:p>
          <a:p>
            <a:r>
              <a:rPr lang="en-US" altLang="ko-KR" sz="1100" dirty="0" smtClean="0"/>
              <a:t>It allows the users to design the illumination distribution of the room by painting the desired illumination directly onto the camera image.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066" y="5147646"/>
            <a:ext cx="168507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User Interface</a:t>
            </a:r>
            <a:endParaRPr lang="ko-KR" alt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782039" y="5386397"/>
            <a:ext cx="3996493" cy="123110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The user specifies the desired intensity on the live view by painting.</a:t>
            </a:r>
          </a:p>
          <a:p>
            <a:endParaRPr lang="en-US" altLang="ko-KR" sz="400" dirty="0"/>
          </a:p>
          <a:p>
            <a:r>
              <a:rPr lang="en-US" altLang="ko-KR" sz="1100" dirty="0" smtClean="0"/>
              <a:t>Previous painting interfaces for lighting design showed the </a:t>
            </a:r>
            <a:br>
              <a:rPr lang="en-US" altLang="ko-KR" sz="1100" dirty="0" smtClean="0"/>
            </a:br>
            <a:r>
              <a:rPr lang="en-US" altLang="ko-KR" sz="1100" dirty="0" smtClean="0"/>
              <a:t>painting canvas (target image) and illumination result </a:t>
            </a:r>
            <a:r>
              <a:rPr lang="en-US" altLang="ko-KR" sz="1100" i="1" dirty="0" smtClean="0"/>
              <a:t>separately</a:t>
            </a:r>
            <a:r>
              <a:rPr lang="en-US" altLang="ko-KR" sz="1100" dirty="0" smtClean="0"/>
              <a:t>.</a:t>
            </a:r>
          </a:p>
          <a:p>
            <a:endParaRPr lang="en-US" altLang="ko-KR" sz="400" dirty="0"/>
          </a:p>
          <a:p>
            <a:r>
              <a:rPr lang="en-US" altLang="ko-KR" sz="1100" dirty="0" smtClean="0"/>
              <a:t>In our system, both views are merged into one screen and </a:t>
            </a:r>
            <a:br>
              <a:rPr lang="en-US" altLang="ko-KR" sz="1100" dirty="0" smtClean="0"/>
            </a:br>
            <a:r>
              <a:rPr lang="en-US" altLang="ko-KR" sz="1100" dirty="0" smtClean="0"/>
              <a:t>the painting result is visualized as </a:t>
            </a:r>
            <a:r>
              <a:rPr lang="en-US" altLang="ko-KR" sz="1100" b="1" dirty="0" smtClean="0"/>
              <a:t>contour lines</a:t>
            </a:r>
            <a:r>
              <a:rPr lang="en-US" altLang="ko-KR" sz="1100" dirty="0" smtClean="0"/>
              <a:t> of</a:t>
            </a:r>
            <a:br>
              <a:rPr lang="en-US" altLang="ko-KR" sz="1100" dirty="0" smtClean="0"/>
            </a:br>
            <a:r>
              <a:rPr lang="en-US" altLang="ko-KR" sz="1100" dirty="0" smtClean="0"/>
              <a:t>the target illumination intensity </a:t>
            </a:r>
            <a:r>
              <a:rPr lang="en-US" altLang="ko-KR" sz="1100" i="1" dirty="0" smtClean="0"/>
              <a:t>overlaid</a:t>
            </a:r>
            <a:r>
              <a:rPr lang="en-US" altLang="ko-KR" sz="1100" dirty="0" smtClean="0"/>
              <a:t> on the live view.</a:t>
            </a:r>
            <a:endParaRPr lang="ko-KR" alt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54066" y="6868301"/>
            <a:ext cx="1298753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Evaluation</a:t>
            </a:r>
            <a:endParaRPr lang="ko-KR" alt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54066" y="7187192"/>
            <a:ext cx="3660202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We built a miniature-scale experimental environment and ran a user study to compare our method with a standard direct manipulation method using widgets.</a:t>
            </a:r>
          </a:p>
          <a:p>
            <a:endParaRPr lang="en-US" altLang="ko-KR" sz="400" dirty="0"/>
          </a:p>
          <a:p>
            <a:r>
              <a:rPr lang="en-US" altLang="ko-KR" sz="1100" dirty="0" smtClean="0"/>
              <a:t>The results showed that the users preferred our method for informal light control.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30753" y="4163138"/>
            <a:ext cx="3853825" cy="600164"/>
          </a:xfrm>
          <a:prstGeom prst="rect">
            <a:avLst/>
          </a:prstGeom>
          <a:solidFill>
            <a:srgbClr val="F5F5EB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Optimization module</a:t>
            </a:r>
          </a:p>
          <a:p>
            <a:r>
              <a:rPr lang="en-US" altLang="ko-KR" sz="1100" dirty="0" smtClean="0"/>
              <a:t>It interactively calculates the parameters of the lights that will satisfy the desired illumination distribution request.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0752" y="4788497"/>
            <a:ext cx="3853825" cy="430887"/>
          </a:xfrm>
          <a:prstGeom prst="rect">
            <a:avLst/>
          </a:prstGeom>
          <a:solidFill>
            <a:srgbClr val="F5F5EB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Light control module</a:t>
            </a:r>
          </a:p>
          <a:p>
            <a:r>
              <a:rPr lang="en-US" altLang="ko-KR" sz="1100" dirty="0" smtClean="0"/>
              <a:t>It sends the calculated parameters to the lights.</a:t>
            </a:r>
            <a:endParaRPr lang="ko-KR" alt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2993136" y="9515801"/>
            <a:ext cx="378539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[1] “</a:t>
            </a:r>
            <a:r>
              <a:rPr lang="en-US" altLang="ko-KR" sz="700" dirty="0" err="1" smtClean="0"/>
              <a:t>Lighty</a:t>
            </a:r>
            <a:r>
              <a:rPr lang="en-US" altLang="ko-KR" sz="700" dirty="0" smtClean="0"/>
              <a:t>: A painting interface for room illumination by robotic light array.” IEEE ISMAR ’12 Poster</a:t>
            </a:r>
          </a:p>
          <a:p>
            <a:r>
              <a:rPr lang="en-US" altLang="ko-KR" sz="700" dirty="0" smtClean="0"/>
              <a:t>[2] “Design and enhancement of painting interface for room lights.”, The Visual Computer, 2013</a:t>
            </a:r>
          </a:p>
        </p:txBody>
      </p:sp>
      <p:pic>
        <p:nvPicPr>
          <p:cNvPr id="1113" name="Picture 1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3" y="3687040"/>
            <a:ext cx="1795295" cy="1369687"/>
          </a:xfrm>
          <a:prstGeom prst="rect">
            <a:avLst/>
          </a:prstGeom>
        </p:spPr>
      </p:pic>
      <p:sp>
        <p:nvSpPr>
          <p:cNvPr id="1114" name="Rectangle 1113"/>
          <p:cNvSpPr/>
          <p:nvPr/>
        </p:nvSpPr>
        <p:spPr>
          <a:xfrm>
            <a:off x="491381" y="4162685"/>
            <a:ext cx="8418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/>
              <a:t>Robotic lights</a:t>
            </a:r>
            <a:endParaRPr lang="ko-KR" altLang="en-US" sz="900" dirty="0"/>
          </a:p>
        </p:txBody>
      </p:sp>
      <p:sp>
        <p:nvSpPr>
          <p:cNvPr id="431" name="Rectangle 430"/>
          <p:cNvSpPr/>
          <p:nvPr/>
        </p:nvSpPr>
        <p:spPr>
          <a:xfrm>
            <a:off x="1197237" y="3428953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/>
              <a:t>Camera</a:t>
            </a:r>
          </a:p>
        </p:txBody>
      </p:sp>
      <p:pic>
        <p:nvPicPr>
          <p:cNvPr id="1115" name="Picture 11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481" y="3694974"/>
            <a:ext cx="245671" cy="429492"/>
          </a:xfrm>
          <a:prstGeom prst="rect">
            <a:avLst/>
          </a:prstGeom>
        </p:spPr>
      </p:pic>
      <p:sp>
        <p:nvSpPr>
          <p:cNvPr id="434" name="Rectangle 433"/>
          <p:cNvSpPr/>
          <p:nvPr/>
        </p:nvSpPr>
        <p:spPr>
          <a:xfrm>
            <a:off x="2056233" y="3730405"/>
            <a:ext cx="667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/>
              <a:t>Computer</a:t>
            </a:r>
          </a:p>
        </p:txBody>
      </p:sp>
      <p:sp>
        <p:nvSpPr>
          <p:cNvPr id="437" name="Rectangle 436"/>
          <p:cNvSpPr/>
          <p:nvPr/>
        </p:nvSpPr>
        <p:spPr>
          <a:xfrm>
            <a:off x="1727473" y="4933616"/>
            <a:ext cx="10390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/>
              <a:t>Table for painting</a:t>
            </a:r>
          </a:p>
        </p:txBody>
      </p:sp>
      <p:sp>
        <p:nvSpPr>
          <p:cNvPr id="438" name="フリーフォーム 44"/>
          <p:cNvSpPr/>
          <p:nvPr/>
        </p:nvSpPr>
        <p:spPr>
          <a:xfrm>
            <a:off x="2132431" y="4010396"/>
            <a:ext cx="475006" cy="315194"/>
          </a:xfrm>
          <a:custGeom>
            <a:avLst/>
            <a:gdLst>
              <a:gd name="connsiteX0" fmla="*/ 0 w 502920"/>
              <a:gd name="connsiteY0" fmla="*/ 1270 h 694690"/>
              <a:gd name="connsiteX1" fmla="*/ 502920 w 502920"/>
              <a:gd name="connsiteY1" fmla="*/ 115570 h 694690"/>
              <a:gd name="connsiteX2" fmla="*/ 0 w 502920"/>
              <a:gd name="connsiteY2" fmla="*/ 694690 h 69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20" h="694690">
                <a:moveTo>
                  <a:pt x="0" y="1270"/>
                </a:moveTo>
                <a:cubicBezTo>
                  <a:pt x="251460" y="635"/>
                  <a:pt x="502920" y="0"/>
                  <a:pt x="502920" y="115570"/>
                </a:cubicBezTo>
                <a:cubicBezTo>
                  <a:pt x="502920" y="231140"/>
                  <a:pt x="251460" y="462915"/>
                  <a:pt x="0" y="694690"/>
                </a:cubicBezTo>
              </a:path>
            </a:pathLst>
          </a:cu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9" name="Picture 4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546" y="4174117"/>
            <a:ext cx="1109159" cy="794016"/>
          </a:xfrm>
          <a:prstGeom prst="rect">
            <a:avLst/>
          </a:prstGeom>
        </p:spPr>
      </p:pic>
      <p:cxnSp>
        <p:nvCxnSpPr>
          <p:cNvPr id="440" name="直線矢印コネクタ 60"/>
          <p:cNvCxnSpPr/>
          <p:nvPr/>
        </p:nvCxnSpPr>
        <p:spPr>
          <a:xfrm flipH="1">
            <a:off x="1017580" y="3622348"/>
            <a:ext cx="263013" cy="257692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/>
          <p:cNvSpPr/>
          <p:nvPr/>
        </p:nvSpPr>
        <p:spPr>
          <a:xfrm>
            <a:off x="1925188" y="9277878"/>
            <a:ext cx="16962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Direct manipulation method</a:t>
            </a:r>
          </a:p>
        </p:txBody>
      </p:sp>
      <p:sp>
        <p:nvSpPr>
          <p:cNvPr id="456" name="Rectangle 455"/>
          <p:cNvSpPr/>
          <p:nvPr/>
        </p:nvSpPr>
        <p:spPr>
          <a:xfrm>
            <a:off x="54066" y="9277878"/>
            <a:ext cx="1580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Miniature-scale prototype</a:t>
            </a:r>
          </a:p>
        </p:txBody>
      </p:sp>
      <p:pic>
        <p:nvPicPr>
          <p:cNvPr id="45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11" b="100000" l="0" r="97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220" y="1409334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8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2299" r="9885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40" y="1409334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9" name="Picture 5" descr="http://www.umin.ac.jp/image2/todai-logo-gif-transparent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21" y="140425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3" name="Picture 2" descr="C:\Users\Seungtak\Documents\TeX\master_thesis[2012_0814]\Figures\Figure4-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3" y="5507557"/>
            <a:ext cx="2664570" cy="124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4" name="Rectangle 473"/>
          <p:cNvSpPr/>
          <p:nvPr/>
        </p:nvSpPr>
        <p:spPr>
          <a:xfrm>
            <a:off x="1813368" y="6491169"/>
            <a:ext cx="8467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/>
              <a:t>Painting tools</a:t>
            </a:r>
          </a:p>
        </p:txBody>
      </p:sp>
      <p:sp>
        <p:nvSpPr>
          <p:cNvPr id="475" name="Rectangle 474"/>
          <p:cNvSpPr/>
          <p:nvPr/>
        </p:nvSpPr>
        <p:spPr>
          <a:xfrm>
            <a:off x="599953" y="6535363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Live view</a:t>
            </a:r>
          </a:p>
        </p:txBody>
      </p:sp>
      <p:sp>
        <p:nvSpPr>
          <p:cNvPr id="476" name="Rectangle 475"/>
          <p:cNvSpPr/>
          <p:nvPr/>
        </p:nvSpPr>
        <p:spPr>
          <a:xfrm>
            <a:off x="561234" y="5590067"/>
            <a:ext cx="8274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Contour lines</a:t>
            </a:r>
          </a:p>
        </p:txBody>
      </p:sp>
      <p:cxnSp>
        <p:nvCxnSpPr>
          <p:cNvPr id="477" name="直線矢印コネクタ 60"/>
          <p:cNvCxnSpPr/>
          <p:nvPr/>
        </p:nvCxnSpPr>
        <p:spPr>
          <a:xfrm flipH="1">
            <a:off x="689974" y="5803796"/>
            <a:ext cx="216000" cy="216000"/>
          </a:xfrm>
          <a:prstGeom prst="straightConnector1">
            <a:avLst/>
          </a:prstGeom>
          <a:ln w="12700">
            <a:solidFill>
              <a:schemeClr val="bg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矢印コネクタ 60"/>
          <p:cNvCxnSpPr/>
          <p:nvPr/>
        </p:nvCxnSpPr>
        <p:spPr>
          <a:xfrm>
            <a:off x="1032601" y="5792008"/>
            <a:ext cx="216000" cy="216000"/>
          </a:xfrm>
          <a:prstGeom prst="straightConnector1">
            <a:avLst/>
          </a:prstGeom>
          <a:ln w="12700">
            <a:solidFill>
              <a:schemeClr val="bg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9" name="Picture 478" descr="C:\Users\Seungtak\Documents\TeX\master_thesis[2012_0814]\Figures\direct_ui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99" y="8193923"/>
            <a:ext cx="2371628" cy="111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9" name="Picture 11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89106" y="1795326"/>
            <a:ext cx="2095471" cy="1440636"/>
          </a:xfrm>
          <a:prstGeom prst="rect">
            <a:avLst/>
          </a:prstGeom>
        </p:spPr>
      </p:pic>
      <p:graphicFrame>
        <p:nvGraphicFramePr>
          <p:cNvPr id="1140" name="Table 1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64804"/>
              </p:ext>
            </p:extLst>
          </p:nvPr>
        </p:nvGraphicFramePr>
        <p:xfrm>
          <a:off x="4010384" y="8201998"/>
          <a:ext cx="2768148" cy="1100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60"/>
                <a:gridCol w="2456688"/>
              </a:tblGrid>
              <a:tr h="2143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/>
                        <a:t>Trial </a:t>
                      </a:r>
                      <a:r>
                        <a:rPr lang="en-US" altLang="ko-KR" sz="500" dirty="0" smtClean="0"/>
                        <a:t>1</a:t>
                      </a:r>
                      <a:endParaRPr lang="ko-KR" altLang="en-US" sz="50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/>
                        <a:t>Make the left</a:t>
                      </a:r>
                      <a:r>
                        <a:rPr lang="en-US" altLang="ko-KR" sz="500" baseline="0" dirty="0" smtClean="0"/>
                        <a:t> and right circular tables brighter while keeping the remaining area the same brightness.</a:t>
                      </a:r>
                      <a:endParaRPr lang="ko-KR" altLang="en-US" sz="50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/>
                        <a:t>Trial 2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/>
                        <a:t>Make</a:t>
                      </a:r>
                      <a:r>
                        <a:rPr lang="en-US" altLang="ko-KR" sz="500" baseline="0" dirty="0" smtClean="0"/>
                        <a:t> the center and right circular tables illuminated well. The upper left area where the sofas and cupboard exist should be darker.</a:t>
                      </a:r>
                      <a:endParaRPr lang="ko-KR" altLang="en-US" sz="50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/>
                        <a:t>Trial 3</a:t>
                      </a:r>
                      <a:endParaRPr lang="ko-KR" altLang="en-US" sz="50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/>
                        <a:t>Make the entire room brighter. However, the areas around the left circular</a:t>
                      </a:r>
                      <a:r>
                        <a:rPr lang="en-US" altLang="ko-KR" sz="500" baseline="0" dirty="0" smtClean="0"/>
                        <a:t> table and upper right sofa should be dark.</a:t>
                      </a:r>
                      <a:endParaRPr lang="ko-KR" altLang="en-US" sz="50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3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/>
                        <a:t>Trial 4</a:t>
                      </a:r>
                      <a:endParaRPr lang="ko-KR" altLang="en-US" sz="50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/>
                        <a:t>Make the left side of the room bright and the right</a:t>
                      </a:r>
                      <a:r>
                        <a:rPr lang="en-US" altLang="ko-KR" sz="500" baseline="0" dirty="0" smtClean="0"/>
                        <a:t> side dark, gradually changing the brightness in the middle.</a:t>
                      </a:r>
                      <a:endParaRPr lang="ko-KR" altLang="en-US" sz="50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5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/>
                        <a:t>Trial 5</a:t>
                      </a:r>
                      <a:endParaRPr lang="ko-KR" altLang="en-US" sz="50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/>
                        <a:t>Make the upper right sofa bright and radially decrease the brightness around</a:t>
                      </a:r>
                      <a:r>
                        <a:rPr lang="en-US" altLang="ko-KR" sz="500" baseline="0" dirty="0" smtClean="0"/>
                        <a:t> the sofa.</a:t>
                      </a:r>
                      <a:endParaRPr lang="ko-KR" altLang="en-US" sz="50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44" name="Picture 1143"/>
          <p:cNvPicPr>
            <a:picLocks noChangeAspect="1"/>
          </p:cNvPicPr>
          <p:nvPr/>
        </p:nvPicPr>
        <p:blipFill rotWithShape="1">
          <a:blip r:embed="rId13"/>
          <a:srcRect t="17035" r="1708" b="9688"/>
          <a:stretch/>
        </p:blipFill>
        <p:spPr>
          <a:xfrm>
            <a:off x="121087" y="8199063"/>
            <a:ext cx="1446840" cy="1106561"/>
          </a:xfrm>
          <a:prstGeom prst="rect">
            <a:avLst/>
          </a:prstGeom>
        </p:spPr>
      </p:pic>
      <p:sp>
        <p:nvSpPr>
          <p:cNvPr id="486" name="Rectangle 485"/>
          <p:cNvSpPr/>
          <p:nvPr/>
        </p:nvSpPr>
        <p:spPr>
          <a:xfrm>
            <a:off x="4559182" y="9277878"/>
            <a:ext cx="16466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/>
              <a:t>Task instruction and results</a:t>
            </a:r>
          </a:p>
        </p:txBody>
      </p:sp>
      <p:pic>
        <p:nvPicPr>
          <p:cNvPr id="1151" name="Picture 115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9645" y="8011873"/>
            <a:ext cx="920936" cy="146156"/>
          </a:xfrm>
          <a:prstGeom prst="rect">
            <a:avLst/>
          </a:prstGeom>
        </p:spPr>
      </p:pic>
      <p:pic>
        <p:nvPicPr>
          <p:cNvPr id="448" name="Picture 44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21588" y="8011873"/>
            <a:ext cx="936076" cy="150580"/>
          </a:xfrm>
          <a:prstGeom prst="rect">
            <a:avLst/>
          </a:prstGeom>
        </p:spPr>
      </p:pic>
      <p:pic>
        <p:nvPicPr>
          <p:cNvPr id="449" name="Picture 44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08806" y="6661669"/>
            <a:ext cx="1551797" cy="1324822"/>
          </a:xfrm>
          <a:prstGeom prst="rect">
            <a:avLst/>
          </a:prstGeom>
        </p:spPr>
      </p:pic>
      <p:pic>
        <p:nvPicPr>
          <p:cNvPr id="450" name="Picture 4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23220" y="6661668"/>
            <a:ext cx="1553786" cy="132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</TotalTime>
  <Words>377</Words>
  <Application>Microsoft Office PowerPoint</Application>
  <PresentationFormat>A4 Paper (210x297 mm)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Seung-Tak Noh</dc:creator>
  <cp:lastModifiedBy>Seung-Tak Noh</cp:lastModifiedBy>
  <cp:revision>116</cp:revision>
  <dcterms:created xsi:type="dcterms:W3CDTF">2016-09-28T06:34:36Z</dcterms:created>
  <dcterms:modified xsi:type="dcterms:W3CDTF">2016-10-20T05:59:01Z</dcterms:modified>
</cp:coreProperties>
</file>