
<file path=[Content_Types].xml><?xml version="1.0" encoding="utf-8"?>
<Types xmlns="http://schemas.openxmlformats.org/package/2006/content-types">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8" r:id="rId9"/>
    <p:sldId id="263" r:id="rId10"/>
    <p:sldId id="270" r:id="rId11"/>
    <p:sldId id="269" r:id="rId12"/>
    <p:sldId id="272" r:id="rId13"/>
    <p:sldId id="271" r:id="rId14"/>
    <p:sldId id="274" r:id="rId15"/>
    <p:sldId id="273" r:id="rId16"/>
    <p:sldId id="275" r:id="rId17"/>
    <p:sldId id="264" r:id="rId18"/>
    <p:sldId id="276" r:id="rId19"/>
    <p:sldId id="265" r:id="rId20"/>
    <p:sldId id="277" r:id="rId21"/>
    <p:sldId id="266" r:id="rId22"/>
    <p:sldId id="267"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60" y="12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21668201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716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4001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77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5498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5889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6356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3594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1807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e0c2d517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e0c2d517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6320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e0c2d517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e0c2d517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8363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e0c2d517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e0c2d517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2712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35487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e0c2d517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e0c2d517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73118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e0c2d517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5823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6586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919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6906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6098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6725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9102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728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495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finance.yahoo.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machinelearningmastery.com/backtest-machine-learning-models-time-series-forecastin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finance.yahoo.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Machine Learning S</a:t>
            </a:r>
            <a:r>
              <a:rPr lang="en-US" sz="4000" dirty="0" smtClean="0"/>
              <a:t>h</a:t>
            </a:r>
            <a:r>
              <a:rPr lang="en" sz="4000" dirty="0" smtClean="0"/>
              <a:t>ort Term Stock Price Movements - A2M.AX</a:t>
            </a:r>
            <a:endParaRPr sz="4000" dirty="0"/>
          </a:p>
        </p:txBody>
      </p:sp>
      <p:sp>
        <p:nvSpPr>
          <p:cNvPr id="55" name="Google Shape;55;p13"/>
          <p:cNvSpPr txBox="1">
            <a:spLocks noGrp="1"/>
          </p:cNvSpPr>
          <p:nvPr>
            <p:ph type="subTitle" idx="1"/>
          </p:nvPr>
        </p:nvSpPr>
        <p:spPr>
          <a:xfrm>
            <a:off x="311700" y="2936766"/>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Sam 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0731" y="378426"/>
            <a:ext cx="6242539" cy="4386649"/>
          </a:xfrm>
          <a:prstGeom prst="rect">
            <a:avLst/>
          </a:prstGeom>
        </p:spPr>
      </p:pic>
    </p:spTree>
    <p:extLst>
      <p:ext uri="{BB962C8B-B14F-4D97-AF65-F5344CB8AC3E}">
        <p14:creationId xmlns:p14="http://schemas.microsoft.com/office/powerpoint/2010/main" val="3249463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a:t>
            </a:r>
            <a:endParaRPr dirty="0"/>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14300" indent="0">
              <a:buNone/>
            </a:pPr>
            <a:r>
              <a:rPr lang="en-US" dirty="0"/>
              <a:t>In </a:t>
            </a:r>
            <a:r>
              <a:rPr lang="en-US" dirty="0" smtClean="0"/>
              <a:t>checking our </a:t>
            </a:r>
            <a:r>
              <a:rPr lang="en-US" dirty="0"/>
              <a:t>multi train test split </a:t>
            </a:r>
            <a:r>
              <a:rPr lang="en-US" dirty="0" smtClean="0"/>
              <a:t>model’s accuracy, I found the accuracy </a:t>
            </a:r>
            <a:r>
              <a:rPr lang="en-US" dirty="0"/>
              <a:t>score </a:t>
            </a:r>
            <a:r>
              <a:rPr lang="en-US" dirty="0" smtClean="0"/>
              <a:t>to be 0.5151</a:t>
            </a:r>
            <a:r>
              <a:rPr lang="en-US" dirty="0"/>
              <a:t>. </a:t>
            </a:r>
            <a:r>
              <a:rPr lang="en-US" dirty="0" smtClean="0"/>
              <a:t>This </a:t>
            </a:r>
            <a:r>
              <a:rPr lang="en-US" dirty="0"/>
              <a:t>accuracy seems to be positive, although it is more or less the same as guessing and could be above 0.5 due to chance. </a:t>
            </a:r>
            <a:endParaRPr lang="en-US" dirty="0"/>
          </a:p>
          <a:p>
            <a:pPr marL="114300" indent="0">
              <a:buNone/>
            </a:pPr>
            <a:endParaRPr lang="en-US" dirty="0" smtClean="0"/>
          </a:p>
          <a:p>
            <a:pPr marL="114300" indent="0">
              <a:buNone/>
            </a:pPr>
            <a:r>
              <a:rPr lang="en-US" dirty="0" smtClean="0"/>
              <a:t>When visualizing our predictions we can check to see if </a:t>
            </a:r>
            <a:r>
              <a:rPr lang="en-US" dirty="0"/>
              <a:t>there are any consistencies or </a:t>
            </a:r>
            <a:r>
              <a:rPr lang="en-US" dirty="0" smtClean="0"/>
              <a:t>seasonality </a:t>
            </a:r>
            <a:r>
              <a:rPr lang="en-US" dirty="0"/>
              <a:t>in our predictions</a:t>
            </a:r>
            <a:r>
              <a:rPr lang="en-US" dirty="0" smtClean="0"/>
              <a:t>. </a:t>
            </a:r>
          </a:p>
          <a:p>
            <a:pPr marL="114300" indent="0">
              <a:buNone/>
            </a:pPr>
            <a:endParaRPr lang="en-US" dirty="0"/>
          </a:p>
          <a:p>
            <a:pPr marL="114300" indent="0">
              <a:buNone/>
            </a:pPr>
            <a:r>
              <a:rPr lang="en-US" dirty="0" smtClean="0"/>
              <a:t>The results are plotted on </a:t>
            </a:r>
            <a:r>
              <a:rPr lang="en-US" dirty="0"/>
              <a:t>to a binary time series bar chart. </a:t>
            </a:r>
            <a:r>
              <a:rPr lang="en-US" dirty="0" smtClean="0"/>
              <a:t>Correct predictions are cyan </a:t>
            </a:r>
            <a:r>
              <a:rPr lang="en-US" dirty="0"/>
              <a:t>and </a:t>
            </a:r>
            <a:r>
              <a:rPr lang="en-US" dirty="0" smtClean="0"/>
              <a:t>incorrect </a:t>
            </a:r>
            <a:r>
              <a:rPr lang="en-US" dirty="0"/>
              <a:t>predictions </a:t>
            </a:r>
            <a:r>
              <a:rPr lang="en-US" dirty="0" smtClean="0"/>
              <a:t>are red</a:t>
            </a:r>
            <a:r>
              <a:rPr lang="en-US" dirty="0"/>
              <a:t>.</a:t>
            </a:r>
            <a:endParaRPr lang="en-US" dirty="0"/>
          </a:p>
          <a:p>
            <a:pPr marL="114300" indent="0">
              <a:buNone/>
            </a:pPr>
            <a:endParaRPr lang="en-US" dirty="0"/>
          </a:p>
        </p:txBody>
      </p:sp>
    </p:spTree>
    <p:extLst>
      <p:ext uri="{BB962C8B-B14F-4D97-AF65-F5344CB8AC3E}">
        <p14:creationId xmlns:p14="http://schemas.microsoft.com/office/powerpoint/2010/main" val="2328845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939" y="1268342"/>
            <a:ext cx="8592123" cy="2853956"/>
          </a:xfrm>
          <a:prstGeom prst="rect">
            <a:avLst/>
          </a:prstGeom>
        </p:spPr>
      </p:pic>
      <p:sp>
        <p:nvSpPr>
          <p:cNvPr id="7" name="Google Shape;97;p20"/>
          <p:cNvSpPr txBox="1">
            <a:spLocks noGrp="1"/>
          </p:cNvSpPr>
          <p:nvPr>
            <p:ph type="title"/>
          </p:nvPr>
        </p:nvSpPr>
        <p:spPr>
          <a:xfrm>
            <a:off x="275939" y="457199"/>
            <a:ext cx="8707423" cy="56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Decision Tree Classifier prediction accuracy over time</a:t>
            </a:r>
            <a:endParaRPr dirty="0"/>
          </a:p>
        </p:txBody>
      </p:sp>
    </p:spTree>
    <p:extLst>
      <p:ext uri="{BB962C8B-B14F-4D97-AF65-F5344CB8AC3E}">
        <p14:creationId xmlns:p14="http://schemas.microsoft.com/office/powerpoint/2010/main" val="3660673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a:t>
            </a:r>
            <a:endParaRP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14300" indent="0">
              <a:buNone/>
            </a:pPr>
            <a:r>
              <a:rPr lang="en-US" dirty="0"/>
              <a:t>There are </a:t>
            </a:r>
            <a:r>
              <a:rPr lang="en-US" dirty="0" smtClean="0"/>
              <a:t>white </a:t>
            </a:r>
            <a:r>
              <a:rPr lang="en-US" dirty="0"/>
              <a:t>spaces in our data. This is due to daily data preceding flat price days being removed, and for there being no stock data on weekends or holidays</a:t>
            </a:r>
            <a:r>
              <a:rPr lang="en-US" dirty="0" smtClean="0"/>
              <a:t>.</a:t>
            </a:r>
          </a:p>
          <a:p>
            <a:pPr marL="114300" indent="0">
              <a:buNone/>
            </a:pPr>
            <a:endParaRPr lang="en-US" dirty="0"/>
          </a:p>
          <a:p>
            <a:pPr marL="114300" indent="0">
              <a:buNone/>
            </a:pPr>
            <a:r>
              <a:rPr lang="en-US" dirty="0" smtClean="0"/>
              <a:t>From this plot it is difficult to see any </a:t>
            </a:r>
            <a:r>
              <a:rPr lang="en-US" dirty="0"/>
              <a:t>consistencies in the model's </a:t>
            </a:r>
            <a:r>
              <a:rPr lang="en-US" dirty="0" smtClean="0"/>
              <a:t>predictions.</a:t>
            </a:r>
          </a:p>
          <a:p>
            <a:pPr marL="114300" indent="0">
              <a:buNone/>
            </a:pPr>
            <a:endParaRPr lang="en-US" dirty="0"/>
          </a:p>
          <a:p>
            <a:pPr marL="114300" indent="0">
              <a:buNone/>
            </a:pPr>
            <a:r>
              <a:rPr lang="en-US" dirty="0" smtClean="0"/>
              <a:t>The next slide plots 3 </a:t>
            </a:r>
            <a:r>
              <a:rPr lang="en-US" dirty="0"/>
              <a:t>full years of predictions for 2016-2018 stacked on top of each </a:t>
            </a:r>
            <a:r>
              <a:rPr lang="en-US" dirty="0" smtClean="0"/>
              <a:t>other. It should help make finding </a:t>
            </a:r>
            <a:r>
              <a:rPr lang="en-US" dirty="0"/>
              <a:t>any consistencies or </a:t>
            </a:r>
            <a:r>
              <a:rPr lang="en-US" dirty="0" smtClean="0"/>
              <a:t>seasonality </a:t>
            </a:r>
            <a:r>
              <a:rPr lang="en-US" dirty="0"/>
              <a:t>easier</a:t>
            </a:r>
            <a:r>
              <a:rPr lang="en-US" dirty="0" smtClean="0"/>
              <a:t>.</a:t>
            </a:r>
          </a:p>
          <a:p>
            <a:pPr marL="114300" indent="0">
              <a:buNone/>
            </a:pPr>
            <a:endParaRPr lang="en-US" dirty="0"/>
          </a:p>
          <a:p>
            <a:pPr marL="114300" indent="0">
              <a:buNone/>
            </a:pPr>
            <a:r>
              <a:rPr lang="en-US" dirty="0" smtClean="0"/>
              <a:t>Can you find any consistencies in predictions over these 3 years?</a:t>
            </a:r>
            <a:endParaRPr lang="en-US" dirty="0"/>
          </a:p>
        </p:txBody>
      </p:sp>
    </p:spTree>
    <p:extLst>
      <p:ext uri="{BB962C8B-B14F-4D97-AF65-F5344CB8AC3E}">
        <p14:creationId xmlns:p14="http://schemas.microsoft.com/office/powerpoint/2010/main" val="3524748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961" y="0"/>
            <a:ext cx="7028078" cy="5143500"/>
          </a:xfrm>
          <a:prstGeom prst="rect">
            <a:avLst/>
          </a:prstGeom>
        </p:spPr>
      </p:pic>
    </p:spTree>
    <p:extLst>
      <p:ext uri="{BB962C8B-B14F-4D97-AF65-F5344CB8AC3E}">
        <p14:creationId xmlns:p14="http://schemas.microsoft.com/office/powerpoint/2010/main" val="3633428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a:t>
            </a:r>
            <a:endParaRP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en-US" dirty="0"/>
              <a:t>Even stacked on top of each other, it is still difficult to find notable consistencies in the data.</a:t>
            </a:r>
          </a:p>
          <a:p>
            <a:pPr marL="0" lvl="0" indent="0">
              <a:buNone/>
            </a:pPr>
            <a:endParaRPr lang="en-US" dirty="0"/>
          </a:p>
          <a:p>
            <a:pPr marL="0" lvl="0" indent="0">
              <a:buNone/>
            </a:pPr>
            <a:r>
              <a:rPr lang="en-US" dirty="0"/>
              <a:t>Perhaps if we zoomed in further to monthly or weekly timeframes it would be more obvious, or perhaps there isn't any consistency or seasonality in the data at all! </a:t>
            </a:r>
            <a:endParaRPr lang="en-US" dirty="0" smtClean="0"/>
          </a:p>
          <a:p>
            <a:pPr marL="0" lvl="0" indent="0">
              <a:buNone/>
            </a:pPr>
            <a:endParaRPr lang="en-US" dirty="0"/>
          </a:p>
          <a:p>
            <a:pPr marL="0" lvl="0" indent="0">
              <a:buNone/>
            </a:pPr>
            <a:r>
              <a:rPr lang="en-US" dirty="0" smtClean="0"/>
              <a:t>For 2016-2018 I </a:t>
            </a:r>
            <a:r>
              <a:rPr lang="en-US" dirty="0"/>
              <a:t>collated a list of the count of correct and incorrect predictions per year. Let's look at this </a:t>
            </a:r>
            <a:r>
              <a:rPr lang="en-US" dirty="0" smtClean="0"/>
              <a:t>in the next slide.</a:t>
            </a:r>
            <a:endParaRPr dirty="0"/>
          </a:p>
        </p:txBody>
      </p:sp>
    </p:spTree>
    <p:extLst>
      <p:ext uri="{BB962C8B-B14F-4D97-AF65-F5344CB8AC3E}">
        <p14:creationId xmlns:p14="http://schemas.microsoft.com/office/powerpoint/2010/main" val="307945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412" y="1320460"/>
            <a:ext cx="1934947" cy="2099624"/>
          </a:xfrm>
          <a:prstGeom prst="rect">
            <a:avLst/>
          </a:prstGeom>
          <a:ln>
            <a:solidFill>
              <a:schemeClr val="tx1"/>
            </a:solidFill>
          </a:ln>
        </p:spPr>
      </p:pic>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a:t>
            </a:r>
            <a:endParaRPr dirty="0"/>
          </a:p>
        </p:txBody>
      </p:sp>
      <p:sp>
        <p:nvSpPr>
          <p:cNvPr id="98" name="Google Shape;98;p20"/>
          <p:cNvSpPr txBox="1">
            <a:spLocks noGrp="1"/>
          </p:cNvSpPr>
          <p:nvPr>
            <p:ph type="body" idx="1"/>
          </p:nvPr>
        </p:nvSpPr>
        <p:spPr>
          <a:xfrm>
            <a:off x="2161308" y="1152475"/>
            <a:ext cx="6670991" cy="3416400"/>
          </a:xfrm>
          <a:prstGeom prst="rect">
            <a:avLst/>
          </a:prstGeom>
        </p:spPr>
        <p:txBody>
          <a:bodyPr spcFirstLastPara="1" wrap="square" lIns="91425" tIns="91425" rIns="91425" bIns="91425" anchor="t" anchorCtr="0">
            <a:noAutofit/>
          </a:bodyPr>
          <a:lstStyle/>
          <a:p>
            <a:pPr marL="114300" indent="0">
              <a:buNone/>
            </a:pPr>
            <a:r>
              <a:rPr lang="en-US" dirty="0"/>
              <a:t>There are a few things to note about this </a:t>
            </a:r>
            <a:r>
              <a:rPr lang="en-US" dirty="0" smtClean="0"/>
              <a:t>data. 2016 </a:t>
            </a:r>
            <a:r>
              <a:rPr lang="en-US" dirty="0"/>
              <a:t>and 2017 appear fairly consistent, while 2018 has far greater incorrect predictions</a:t>
            </a:r>
            <a:r>
              <a:rPr lang="en-US" dirty="0" smtClean="0"/>
              <a:t>.</a:t>
            </a:r>
          </a:p>
          <a:p>
            <a:pPr marL="114300" indent="0">
              <a:buNone/>
            </a:pPr>
            <a:endParaRPr lang="en-US" dirty="0"/>
          </a:p>
          <a:p>
            <a:pPr marL="114300" indent="0">
              <a:buNone/>
            </a:pPr>
            <a:r>
              <a:rPr lang="en-US" dirty="0"/>
              <a:t>The count of total predictions in 2018 is 247, which is greater than that of 235 in 2016 and 237 in 2017. </a:t>
            </a:r>
            <a:endParaRPr lang="en-US" dirty="0" smtClean="0"/>
          </a:p>
          <a:p>
            <a:pPr marL="114300" indent="0">
              <a:buNone/>
            </a:pPr>
            <a:endParaRPr lang="en-US" dirty="0"/>
          </a:p>
          <a:p>
            <a:pPr marL="114300" indent="0">
              <a:buNone/>
            </a:pPr>
            <a:r>
              <a:rPr lang="en-US" dirty="0" smtClean="0"/>
              <a:t>The </a:t>
            </a:r>
            <a:r>
              <a:rPr lang="en-US" dirty="0"/>
              <a:t>reason for this is most likely due to there being less flat day price moves </a:t>
            </a:r>
            <a:r>
              <a:rPr lang="en-US" dirty="0" smtClean="0"/>
              <a:t>occurring </a:t>
            </a:r>
            <a:r>
              <a:rPr lang="en-US" dirty="0"/>
              <a:t>due to the price of A2M.AX getting </a:t>
            </a:r>
            <a:r>
              <a:rPr lang="en-US" dirty="0" smtClean="0"/>
              <a:t>higher</a:t>
            </a:r>
            <a:r>
              <a:rPr lang="en-US" dirty="0"/>
              <a:t>, and thus there being less data points removed from the data in 2018.</a:t>
            </a:r>
          </a:p>
          <a:p>
            <a:pPr marL="0" lvl="0" indent="0">
              <a:buNone/>
            </a:pPr>
            <a:endParaRPr dirty="0"/>
          </a:p>
        </p:txBody>
      </p:sp>
    </p:spTree>
    <p:extLst>
      <p:ext uri="{BB962C8B-B14F-4D97-AF65-F5344CB8AC3E}">
        <p14:creationId xmlns:p14="http://schemas.microsoft.com/office/powerpoint/2010/main" val="1759869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Limitations</a:t>
            </a:r>
            <a:endParaRPr dirty="0"/>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en-US" dirty="0"/>
              <a:t>It is possible that the predictions in 2018 are less accurate compared to prior years because older training data from as </a:t>
            </a:r>
            <a:r>
              <a:rPr lang="en-US" dirty="0" smtClean="0"/>
              <a:t>early </a:t>
            </a:r>
            <a:r>
              <a:rPr lang="en-US" dirty="0"/>
              <a:t>as mid 2015 is still being used to train the model to predict price movements in 2018. </a:t>
            </a:r>
            <a:endParaRPr lang="en-US" dirty="0" smtClean="0"/>
          </a:p>
          <a:p>
            <a:pPr marL="0" lvl="0" indent="0">
              <a:buNone/>
            </a:pPr>
            <a:endParaRPr lang="en-US" dirty="0"/>
          </a:p>
          <a:p>
            <a:pPr marL="0" lvl="0" indent="0">
              <a:buNone/>
            </a:pPr>
            <a:r>
              <a:rPr lang="en-US" dirty="0" smtClean="0"/>
              <a:t>The </a:t>
            </a:r>
            <a:r>
              <a:rPr lang="en-US" dirty="0"/>
              <a:t>stock characteristics went through massive changes in this 3 year </a:t>
            </a:r>
            <a:r>
              <a:rPr lang="en-US" dirty="0" smtClean="0"/>
              <a:t>period. This was visually evidenced through the stock price time series in slide 8. The statistics </a:t>
            </a:r>
            <a:r>
              <a:rPr lang="en-US" dirty="0"/>
              <a:t>between these </a:t>
            </a:r>
            <a:r>
              <a:rPr lang="en-US" dirty="0" smtClean="0"/>
              <a:t>periods </a:t>
            </a:r>
            <a:r>
              <a:rPr lang="en-US" dirty="0"/>
              <a:t>are widely different</a:t>
            </a:r>
            <a:r>
              <a:rPr lang="en-US" dirty="0" smtClean="0"/>
              <a:t>.</a:t>
            </a:r>
          </a:p>
          <a:p>
            <a:pPr marL="0" lvl="0" indent="0">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Limitations</a:t>
            </a:r>
            <a:endParaRPr dirty="0"/>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en-US" dirty="0" smtClean="0"/>
              <a:t>A2M.AX </a:t>
            </a:r>
            <a:r>
              <a:rPr lang="en-US" dirty="0"/>
              <a:t>in 2018 (and beyond) appears to be in a different state to where it was a few years prior, as can be seen mostly by the increased volatility. </a:t>
            </a:r>
            <a:endParaRPr lang="en-US" dirty="0" smtClean="0"/>
          </a:p>
          <a:p>
            <a:pPr marL="0" lvl="0" indent="0">
              <a:buNone/>
            </a:pPr>
            <a:endParaRPr lang="en-US" dirty="0"/>
          </a:p>
          <a:p>
            <a:pPr marL="0" lvl="0" indent="0">
              <a:buNone/>
            </a:pPr>
            <a:r>
              <a:rPr lang="en-US" dirty="0" smtClean="0"/>
              <a:t>Due </a:t>
            </a:r>
            <a:r>
              <a:rPr lang="en-US" dirty="0"/>
              <a:t>to this, perhaps we could retrain and test our model using a maximum size per training split. In effect, this would mean our models per split are being trained only on the most recent x data points, rather than continuing to be trained on more historical and perhaps less relevant data.</a:t>
            </a:r>
            <a:endParaRPr dirty="0"/>
          </a:p>
        </p:txBody>
      </p:sp>
    </p:spTree>
    <p:extLst>
      <p:ext uri="{BB962C8B-B14F-4D97-AF65-F5344CB8AC3E}">
        <p14:creationId xmlns:p14="http://schemas.microsoft.com/office/powerpoint/2010/main" val="2803784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Conclusion</a:t>
            </a:r>
            <a:endParaRPr dirty="0"/>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It seems clear that we have not founded a crystal ball for stock price movements. </a:t>
            </a:r>
          </a:p>
          <a:p>
            <a:pPr marL="0" lvl="0" indent="0">
              <a:spcAft>
                <a:spcPts val="1600"/>
              </a:spcAft>
              <a:buNone/>
            </a:pPr>
            <a:r>
              <a:rPr lang="en-US" dirty="0"/>
              <a:t>The accuracy scores for the model, albeit above 50 percent for the overall analysis, perform poorly on more recent data (122/247 = 0.494 accuracy score in 2018). </a:t>
            </a:r>
          </a:p>
          <a:p>
            <a:pPr marL="0" lvl="0" indent="0">
              <a:spcAft>
                <a:spcPts val="1600"/>
              </a:spcAft>
              <a:buNone/>
            </a:pPr>
            <a:r>
              <a:rPr lang="en-US" dirty="0"/>
              <a:t>This can be attributed to the unpredictable nature of the stock market, as can be seen in the year 2018 for A2M.AX, which was significantly more volatile than prior years</a:t>
            </a:r>
            <a:r>
              <a:rPr lang="en-US" dirty="0" smtClean="0"/>
              <a:t>.</a:t>
            </a:r>
          </a:p>
          <a:p>
            <a:pPr marL="0" lvl="0" indent="0">
              <a:spcAft>
                <a:spcPts val="1600"/>
              </a:spcAft>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 dirty="0" smtClean="0"/>
              <a:t>Using a daily price and volume dataset for the stock A2M.AX (listed on the Australian Stock Exchange), I wanted to find answers to the question - </a:t>
            </a:r>
            <a:r>
              <a:rPr lang="en-US" dirty="0"/>
              <a:t>With the help of daily stock data and basic machine learning tools, are we able to predict short term future price movements of stock</a:t>
            </a:r>
            <a:r>
              <a:rPr lang="en-US" dirty="0" smtClean="0"/>
              <a:t>? </a:t>
            </a:r>
          </a:p>
          <a:p>
            <a:pPr marL="0" lvl="0" indent="0">
              <a:spcAft>
                <a:spcPts val="1600"/>
              </a:spcAft>
              <a:buNone/>
            </a:pPr>
            <a:r>
              <a:rPr lang="en" dirty="0" smtClean="0"/>
              <a:t>I used Decision Tree Classifiers and a multi-train-test-split approach to see if I could answer this question using my dataset. </a:t>
            </a:r>
            <a:endParaRPr lang="en" dirty="0"/>
          </a:p>
          <a:p>
            <a:pPr marL="0" lvl="0" indent="0">
              <a:spcAft>
                <a:spcPts val="1600"/>
              </a:spcAft>
              <a:buNone/>
            </a:pPr>
            <a:r>
              <a:rPr lang="en" dirty="0" smtClean="0"/>
              <a:t>My findings concluded that given my dataset and approach, I could not predict future stock price movements for A2M.AX with any reliable accuracy.</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Conclusion</a:t>
            </a:r>
            <a:endParaRPr dirty="0"/>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smtClean="0"/>
              <a:t>To answer the initial research question - </a:t>
            </a:r>
            <a:r>
              <a:rPr lang="en-US" dirty="0" smtClean="0"/>
              <a:t>With </a:t>
            </a:r>
            <a:r>
              <a:rPr lang="en-US" dirty="0"/>
              <a:t>the help of daily stock data and basic machine learning tools, are we able to predict whether the next day’s price for a stock will move up or down</a:t>
            </a:r>
            <a:r>
              <a:rPr lang="en-US" dirty="0" smtClean="0"/>
              <a:t>?</a:t>
            </a:r>
          </a:p>
          <a:p>
            <a:pPr marL="0" lvl="0" indent="0" algn="l" rtl="0">
              <a:spcBef>
                <a:spcPts val="0"/>
              </a:spcBef>
              <a:spcAft>
                <a:spcPts val="1600"/>
              </a:spcAft>
              <a:buNone/>
            </a:pPr>
            <a:r>
              <a:rPr lang="en-US" dirty="0" smtClean="0"/>
              <a:t>My answer has to be no. At least not in this analysis!</a:t>
            </a:r>
            <a:endParaRPr lang="en-US" dirty="0"/>
          </a:p>
          <a:p>
            <a:pPr marL="0" lvl="0" indent="0">
              <a:spcAft>
                <a:spcPts val="1600"/>
              </a:spcAft>
              <a:buNone/>
            </a:pPr>
            <a:r>
              <a:rPr lang="en-US" dirty="0"/>
              <a:t>The potential for further analysis is really endless - the features themselves can be explored further by looking at mean, mode, median, </a:t>
            </a:r>
            <a:r>
              <a:rPr lang="en-US" dirty="0" smtClean="0"/>
              <a:t>standard </a:t>
            </a:r>
            <a:r>
              <a:rPr lang="en-US" dirty="0"/>
              <a:t>deviation and </a:t>
            </a:r>
            <a:r>
              <a:rPr lang="en-US" dirty="0" smtClean="0"/>
              <a:t>autocorrelation among </a:t>
            </a:r>
            <a:r>
              <a:rPr lang="en-US" dirty="0"/>
              <a:t>other statistical measures. </a:t>
            </a:r>
            <a:endParaRPr lang="en-US" dirty="0" smtClean="0"/>
          </a:p>
          <a:p>
            <a:pPr marL="0" lvl="0" indent="0">
              <a:spcAft>
                <a:spcPts val="1600"/>
              </a:spcAft>
              <a:buNone/>
            </a:pPr>
            <a:r>
              <a:rPr lang="en-US" dirty="0" smtClean="0"/>
              <a:t>With deeper analysis I do believe statistically significant results could be found to help predict tomorrow’s stock price movement.</a:t>
            </a:r>
            <a:endParaRPr lang="en-US" dirty="0"/>
          </a:p>
          <a:p>
            <a:pPr marL="0" lvl="0" indent="0" algn="l" rtl="0">
              <a:spcBef>
                <a:spcPts val="0"/>
              </a:spcBef>
              <a:spcAft>
                <a:spcPts val="1600"/>
              </a:spcAft>
              <a:buNone/>
            </a:pPr>
            <a:endParaRPr dirty="0"/>
          </a:p>
        </p:txBody>
      </p:sp>
    </p:spTree>
    <p:extLst>
      <p:ext uri="{BB962C8B-B14F-4D97-AF65-F5344CB8AC3E}">
        <p14:creationId xmlns:p14="http://schemas.microsoft.com/office/powerpoint/2010/main" val="3517505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Acknowledgements</a:t>
            </a:r>
            <a:endParaRPr/>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 dirty="0" smtClean="0"/>
              <a:t>Data acquired from </a:t>
            </a:r>
            <a:r>
              <a:rPr lang="en-US" dirty="0">
                <a:hlinkClick r:id="rId3"/>
              </a:rPr>
              <a:t>https://finance.yahoo.com</a:t>
            </a:r>
            <a:r>
              <a:rPr lang="en-US" dirty="0" smtClean="0">
                <a:hlinkClick r:id="rId3"/>
              </a:rPr>
              <a:t>/</a:t>
            </a:r>
            <a:endParaRPr lang="en-US" dirty="0" smtClean="0"/>
          </a:p>
          <a:p>
            <a:pPr marL="0" lvl="0" indent="0">
              <a:spcAft>
                <a:spcPts val="1600"/>
              </a:spcAft>
              <a:buNone/>
            </a:pPr>
            <a:r>
              <a:rPr lang="en-US" dirty="0"/>
              <a:t>You can obtain similar data yourself by creating a </a:t>
            </a:r>
            <a:r>
              <a:rPr lang="en-US" dirty="0" smtClean="0"/>
              <a:t>profile </a:t>
            </a:r>
            <a:r>
              <a:rPr lang="en-US" dirty="0"/>
              <a:t>on Yahoo Finance, and adding whatever stock or stocks you're interested to your portfolio, then exporting the data using </a:t>
            </a:r>
            <a:r>
              <a:rPr lang="en-US" dirty="0" err="1"/>
              <a:t>csv</a:t>
            </a:r>
            <a:r>
              <a:rPr lang="en-US" dirty="0"/>
              <a:t> format</a:t>
            </a:r>
            <a:r>
              <a:rPr lang="en-US" dirty="0" smtClean="0"/>
              <a:t>.</a:t>
            </a:r>
          </a:p>
          <a:p>
            <a:pPr marL="0" lvl="0" indent="0">
              <a:spcAft>
                <a:spcPts val="1600"/>
              </a:spcAft>
              <a:buNone/>
            </a:pPr>
            <a:r>
              <a:rPr lang="en-US" dirty="0" smtClean="0"/>
              <a:t>Thank you Grady for the feedback on which train-test model to use for time series analysis and other tidbits.</a:t>
            </a:r>
          </a:p>
          <a:p>
            <a:pPr marL="0" lvl="0" indent="0">
              <a:spcAft>
                <a:spcPts val="1600"/>
              </a:spcAft>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US" dirty="0" smtClean="0"/>
              <a:t>Jason Brownlee (December 19, 2016</a:t>
            </a:r>
            <a:r>
              <a:rPr lang="en-US" dirty="0"/>
              <a:t>), ‘How To </a:t>
            </a:r>
            <a:r>
              <a:rPr lang="en-US" dirty="0" err="1"/>
              <a:t>Backtest</a:t>
            </a:r>
            <a:r>
              <a:rPr lang="en-US" dirty="0"/>
              <a:t> Machine Learning Models for Time Series </a:t>
            </a:r>
            <a:r>
              <a:rPr lang="en-US" dirty="0" smtClean="0"/>
              <a:t>Forecasting’. </a:t>
            </a:r>
            <a:r>
              <a:rPr lang="en-US" dirty="0" smtClean="0">
                <a:hlinkClick r:id="rId3"/>
              </a:rPr>
              <a:t>https</a:t>
            </a:r>
            <a:r>
              <a:rPr lang="en-US" dirty="0">
                <a:hlinkClick r:id="rId3"/>
              </a:rPr>
              <a:t>://machinelearningmastery.com/backtest-machine-learning-models-time-series-forecasting/</a:t>
            </a:r>
            <a:endParaRPr lang="en-US" dirty="0"/>
          </a:p>
          <a:p>
            <a:pPr marL="0" lvl="0" indent="0">
              <a:spcAft>
                <a:spcPts val="1600"/>
              </a:spcAft>
              <a:buNone/>
            </a:pPr>
            <a:endParaRPr lang="en-US" dirty="0"/>
          </a:p>
          <a:p>
            <a:pPr marL="0" lvl="0" indent="0">
              <a:spcAft>
                <a:spcPts val="1600"/>
              </a:spcAft>
              <a:buNone/>
            </a:pP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smtClean="0"/>
              <a:t>The </a:t>
            </a:r>
            <a:r>
              <a:rPr lang="en-US" dirty="0"/>
              <a:t>reason for this investigation is that I've always been curious about whether future stock </a:t>
            </a:r>
            <a:r>
              <a:rPr lang="en-US" dirty="0" smtClean="0"/>
              <a:t>prices </a:t>
            </a:r>
            <a:r>
              <a:rPr lang="en-US" dirty="0"/>
              <a:t>can be predicted with any accuracy whatsoever using historical time series data and basic machine learning methods</a:t>
            </a:r>
            <a:r>
              <a:rPr lang="en-US" dirty="0" smtClean="0"/>
              <a:t>.</a:t>
            </a:r>
          </a:p>
          <a:p>
            <a:pPr marL="0" lvl="0" indent="0">
              <a:spcAft>
                <a:spcPts val="1600"/>
              </a:spcAft>
              <a:buNone/>
            </a:pPr>
            <a:r>
              <a:rPr lang="en-US" dirty="0" smtClean="0"/>
              <a:t>This insight could be valuable for stock traders who are interested in using machine learning or quantitative methods to trade stock profitably.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Dataset</a:t>
            </a:r>
            <a:endParaRPr dirty="0"/>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smtClean="0"/>
              <a:t>The </a:t>
            </a:r>
            <a:r>
              <a:rPr lang="en-US" dirty="0"/>
              <a:t>dataset used is from Yahoo Finance. It contains 1,180 data samples of daily stock data for the stock A2M.AX, listed on the </a:t>
            </a:r>
            <a:r>
              <a:rPr lang="en-US" dirty="0" smtClean="0"/>
              <a:t>Australian Stock Exchange. </a:t>
            </a:r>
            <a:r>
              <a:rPr lang="en-US" dirty="0"/>
              <a:t>The data range is from 31 March 2015 to 22 November 2019. </a:t>
            </a:r>
            <a:endParaRPr lang="en-US" dirty="0" smtClean="0"/>
          </a:p>
          <a:p>
            <a:pPr marL="0" lvl="0" indent="0">
              <a:spcAft>
                <a:spcPts val="1600"/>
              </a:spcAft>
              <a:buNone/>
            </a:pPr>
            <a:r>
              <a:rPr lang="en-US" dirty="0" smtClean="0"/>
              <a:t>I added my own features to this dataset in excel. Additional features include features related to range, value changes, and averages of existing features. I thought these additional features could be useful in the classification models.</a:t>
            </a:r>
            <a:endParaRPr lang="en-US" dirty="0"/>
          </a:p>
          <a:p>
            <a:pPr marL="0" lvl="0" indent="0">
              <a:spcAft>
                <a:spcPts val="1600"/>
              </a:spcAft>
              <a:buNone/>
            </a:pPr>
            <a:r>
              <a:rPr lang="en-US" dirty="0" smtClean="0"/>
              <a:t>Similar datasets can be downloaded from  </a:t>
            </a:r>
            <a:r>
              <a:rPr lang="en-US" dirty="0">
                <a:hlinkClick r:id="rId3"/>
              </a:rPr>
              <a:t>https://finance.yahoo.com/</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 and Cleaning</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smtClean="0"/>
              <a:t>Null data samples were dropped. The null data samples were null due to some of their features, notably features that were averages for preceding days, not having enough previous days of data to average, thus returning null.</a:t>
            </a:r>
          </a:p>
          <a:p>
            <a:pPr marL="0" lvl="0" indent="0" algn="l" rtl="0">
              <a:spcBef>
                <a:spcPts val="0"/>
              </a:spcBef>
              <a:spcAft>
                <a:spcPts val="1600"/>
              </a:spcAft>
              <a:buNone/>
            </a:pPr>
            <a:r>
              <a:rPr lang="en" dirty="0" smtClean="0"/>
              <a:t>Features that were movements (e.g. ‘Up’, ‘Down’, ‘Flat’) were changed to 1, -1, 0 respecitvely so that they could be modelled appropriately.  </a:t>
            </a:r>
          </a:p>
          <a:p>
            <a:pPr marL="0" lvl="0" indent="0" algn="l" rtl="0">
              <a:spcBef>
                <a:spcPts val="0"/>
              </a:spcBef>
              <a:spcAft>
                <a:spcPts val="1600"/>
              </a:spcAft>
              <a:buNone/>
            </a:pPr>
            <a:r>
              <a:rPr lang="en" dirty="0" smtClean="0"/>
              <a:t>Dates needed their datatype changed to datetime format so time related actions could be performed on the data.</a:t>
            </a:r>
            <a:endParaRPr lang="e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Research </a:t>
            </a:r>
            <a:r>
              <a:rPr lang="en" dirty="0" smtClean="0"/>
              <a:t>Question</a:t>
            </a:r>
            <a:endParaRPr dirty="0"/>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smtClean="0"/>
              <a:t>With </a:t>
            </a:r>
            <a:r>
              <a:rPr lang="en-US" dirty="0"/>
              <a:t>the help of daily stock data and basic machine learning tools, are we able to predict </a:t>
            </a:r>
            <a:r>
              <a:rPr lang="en-US" dirty="0" smtClean="0"/>
              <a:t>whether the next day’s price for a stock will move up or down?</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smtClean="0"/>
              <a:t>To analyze the data </a:t>
            </a:r>
            <a:r>
              <a:rPr lang="en-US" dirty="0" smtClean="0"/>
              <a:t>I</a:t>
            </a:r>
            <a:r>
              <a:rPr lang="en" dirty="0" smtClean="0"/>
              <a:t> used Decision Tree Classifier models. All of the data was passed in as features to the model, and the target was tomorrow’s price move (Up or Down). As the target is discrete (Up or Down), I saw using a classification model as appropriate. </a:t>
            </a:r>
          </a:p>
          <a:p>
            <a:pPr marL="0" lvl="0" indent="0">
              <a:spcAft>
                <a:spcPts val="1600"/>
              </a:spcAft>
              <a:buNone/>
            </a:pPr>
            <a:r>
              <a:rPr lang="en" dirty="0" smtClean="0"/>
              <a:t>To facilitate the analysis, as the data is time series, </a:t>
            </a:r>
            <a:r>
              <a:rPr lang="en-US" dirty="0" smtClean="0"/>
              <a:t>I</a:t>
            </a:r>
            <a:r>
              <a:rPr lang="en" dirty="0" smtClean="0"/>
              <a:t> used a multi-train-test-split model to train and test the model. During my analysis </a:t>
            </a:r>
            <a:r>
              <a:rPr lang="en-US" dirty="0" smtClean="0"/>
              <a:t>I</a:t>
            </a:r>
            <a:r>
              <a:rPr lang="en" dirty="0" smtClean="0"/>
              <a:t> discovered that a random train-test-split model is not appropriate for time series data, as </a:t>
            </a:r>
            <a:r>
              <a:rPr lang="en-US" dirty="0"/>
              <a:t>future information </a:t>
            </a:r>
            <a:r>
              <a:rPr lang="en-US" dirty="0" smtClean="0"/>
              <a:t>should not be used for </a:t>
            </a:r>
            <a:r>
              <a:rPr lang="en-US" dirty="0"/>
              <a:t>predicting historical values.</a:t>
            </a:r>
            <a:endParaRPr lang="e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smtClean="0"/>
              <a:t>For context, here is A2M.AX’s stock price over the time period examined</a:t>
            </a:r>
            <a:endParaRPr sz="1800" dirty="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4011" y="877330"/>
            <a:ext cx="5535978" cy="4204384"/>
          </a:xfrm>
          <a:prstGeom prst="rect">
            <a:avLst/>
          </a:prstGeom>
        </p:spPr>
      </p:pic>
    </p:spTree>
    <p:extLst>
      <p:ext uri="{BB962C8B-B14F-4D97-AF65-F5344CB8AC3E}">
        <p14:creationId xmlns:p14="http://schemas.microsoft.com/office/powerpoint/2010/main" val="2805986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a:t>
            </a:r>
            <a:endParaRP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By using a multi-train-test-split model to test and evaluate our Decision Tree Classifier models, we can see how the Decision Tree Classifier models changed their feature weights per iteration. </a:t>
            </a:r>
          </a:p>
          <a:p>
            <a:pPr marL="0" lvl="0" indent="0" algn="l" rtl="0">
              <a:spcBef>
                <a:spcPts val="0"/>
              </a:spcBef>
              <a:spcAft>
                <a:spcPts val="0"/>
              </a:spcAft>
              <a:buNone/>
            </a:pPr>
            <a:endParaRPr lang="en-US" dirty="0"/>
          </a:p>
          <a:p>
            <a:pPr marL="0" lvl="0" indent="0">
              <a:buNone/>
            </a:pPr>
            <a:r>
              <a:rPr lang="en-US" dirty="0" smtClean="0"/>
              <a:t>In the next slide we can see this. Interestingly, only the “</a:t>
            </a:r>
            <a:r>
              <a:rPr lang="en-US" dirty="0" err="1" smtClean="0"/>
              <a:t>range_change</a:t>
            </a:r>
            <a:r>
              <a:rPr lang="en-US" dirty="0" smtClean="0"/>
              <a:t>”</a:t>
            </a:r>
            <a:r>
              <a:rPr lang="en-US" dirty="0" smtClean="0"/>
              <a:t> feature appears in all of our splits</a:t>
            </a:r>
            <a:r>
              <a:rPr lang="en-US" dirty="0"/>
              <a:t>. </a:t>
            </a:r>
            <a:r>
              <a:rPr lang="en-US" dirty="0" smtClean="0"/>
              <a:t>“change_in_5d_avg_range” was </a:t>
            </a:r>
            <a:r>
              <a:rPr lang="en-US" dirty="0"/>
              <a:t>another dominant feature, being weighted in all models except Split 2</a:t>
            </a:r>
            <a:r>
              <a:rPr lang="en-US" dirty="0" smtClean="0"/>
              <a:t>.</a:t>
            </a:r>
          </a:p>
          <a:p>
            <a:pPr marL="0" lvl="0" indent="0">
              <a:buNone/>
            </a:pPr>
            <a:endParaRPr lang="en-US" dirty="0"/>
          </a:p>
          <a:p>
            <a:pPr marL="0" lvl="0" indent="0">
              <a:buNone/>
            </a:pPr>
            <a:r>
              <a:rPr lang="en-US" dirty="0" smtClean="0"/>
              <a:t>Also interesting to note is that the different decision tree classifiers had as low as 6 features and as high as 9 features per iteration.</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TotalTime>
  <Words>1421</Words>
  <Application>Microsoft Office PowerPoint</Application>
  <PresentationFormat>On-screen Show (16:9)</PresentationFormat>
  <Paragraphs>79</Paragraphs>
  <Slides>22</Slides>
  <Notes>22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22</vt:i4>
      </vt:variant>
    </vt:vector>
  </HeadingPairs>
  <TitlesOfParts>
    <vt:vector size="24" baseType="lpstr">
      <vt:lpstr>Arial</vt:lpstr>
      <vt:lpstr>Simple Light</vt:lpstr>
      <vt:lpstr>Machine Learning Short Term Stock Price Movements - A2M.AX</vt:lpstr>
      <vt:lpstr>Abstract</vt:lpstr>
      <vt:lpstr>Motivation</vt:lpstr>
      <vt:lpstr>Dataset</vt:lpstr>
      <vt:lpstr>Data Preparation and Cleaning</vt:lpstr>
      <vt:lpstr>Research Question</vt:lpstr>
      <vt:lpstr>Methods</vt:lpstr>
      <vt:lpstr>For context, here is A2M.AX’s stock price over the time period examined</vt:lpstr>
      <vt:lpstr>Findings</vt:lpstr>
      <vt:lpstr>PowerPoint Presentation</vt:lpstr>
      <vt:lpstr>Findings</vt:lpstr>
      <vt:lpstr>Decision Tree Classifier prediction accuracy over time</vt:lpstr>
      <vt:lpstr>Findings</vt:lpstr>
      <vt:lpstr>PowerPoint Presentation</vt:lpstr>
      <vt:lpstr>Findings</vt:lpstr>
      <vt:lpstr>Findings</vt:lpstr>
      <vt:lpstr>Limitations</vt:lpstr>
      <vt:lpstr>Limitations</vt:lpstr>
      <vt:lpstr>Conclusion</vt:lpstr>
      <vt:lpstr>Conclusion</vt:lpstr>
      <vt:lpstr>Acknowledgements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&lt;Your Project Title&gt;</dc:title>
  <dc:creator>Sam</dc:creator>
  <cp:lastModifiedBy>Sam Norling</cp:lastModifiedBy>
  <cp:revision>28</cp:revision>
  <dcterms:modified xsi:type="dcterms:W3CDTF">2019-12-08T10:13:11Z</dcterms:modified>
</cp:coreProperties>
</file>