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5" r:id="rId6"/>
    <p:sldId id="268" r:id="rId7"/>
    <p:sldId id="260" r:id="rId8"/>
    <p:sldId id="270" r:id="rId9"/>
    <p:sldId id="266" r:id="rId10"/>
    <p:sldId id="264" r:id="rId11"/>
    <p:sldId id="269" r:id="rId12"/>
    <p:sldId id="261" r:id="rId13"/>
    <p:sldId id="262"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21938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97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96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5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7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81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97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44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17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14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477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22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50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1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17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tnorling/Python-DS-UCSD/blob/master/Week-6-Mini-Project/movie_rating_bias.ipynb"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Movie Ratings Over T</a:t>
            </a:r>
            <a:r>
              <a:rPr lang="en-US" dirty="0" err="1" smtClean="0"/>
              <a:t>i</a:t>
            </a:r>
            <a:r>
              <a:rPr lang="en" dirty="0" smtClean="0"/>
              <a:t>me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Sam 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We must ask ourselves why this is. Perhaps movie ratings change over time due to movies being too contemporary and dating quickly. Or could it be due to hype of movies upon release causing year of release ratings to be higher, while being lower in subsequent years once the hype is gone? </a:t>
            </a:r>
            <a:endParaRPr lang="en-US" dirty="0" smtClean="0"/>
          </a:p>
          <a:p>
            <a:pPr marL="0" lvl="0" indent="0">
              <a:buNone/>
            </a:pPr>
            <a:endParaRPr lang="en-US" dirty="0"/>
          </a:p>
          <a:p>
            <a:pPr marL="0" lvl="0" indent="0">
              <a:buNone/>
            </a:pPr>
            <a:r>
              <a:rPr lang="en-US" dirty="0" smtClean="0"/>
              <a:t>Further </a:t>
            </a:r>
            <a:r>
              <a:rPr lang="en-US" dirty="0"/>
              <a:t>investigation is required to answer these questions</a:t>
            </a:r>
            <a:r>
              <a:rPr lang="en-US" dirty="0" smtClean="0"/>
              <a:t>.</a:t>
            </a:r>
          </a:p>
          <a:p>
            <a:pPr marL="0" lvl="0" indent="0">
              <a:buNone/>
            </a:pPr>
            <a:endParaRPr lang="en-US" dirty="0"/>
          </a:p>
          <a:p>
            <a:pPr marL="0" lvl="0" indent="0">
              <a:buNone/>
            </a:pPr>
            <a:r>
              <a:rPr lang="en-US" dirty="0" smtClean="0"/>
              <a:t>Finally, lets plot the </a:t>
            </a:r>
            <a:r>
              <a:rPr lang="en-US" dirty="0"/>
              <a:t>change in ratings in a frequency distribution. The slight bias towards higher ratings in year of release is easily </a:t>
            </a:r>
            <a:r>
              <a:rPr lang="en-US" dirty="0" smtClean="0"/>
              <a:t>noticeable </a:t>
            </a:r>
            <a:r>
              <a:rPr lang="en-US" dirty="0"/>
              <a:t>here with a larger portion of the rating differences on the right (positive) side of the distribution.</a:t>
            </a:r>
            <a:endParaRPr dirty="0"/>
          </a:p>
        </p:txBody>
      </p:sp>
    </p:spTree>
    <p:extLst>
      <p:ext uri="{BB962C8B-B14F-4D97-AF65-F5344CB8AC3E}">
        <p14:creationId xmlns:p14="http://schemas.microsoft.com/office/powerpoint/2010/main" val="2576447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11700" y="556054"/>
            <a:ext cx="8520600" cy="4012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00" y="112158"/>
            <a:ext cx="8572500" cy="4900612"/>
          </a:xfrm>
          <a:prstGeom prst="rect">
            <a:avLst/>
          </a:prstGeom>
        </p:spPr>
      </p:pic>
    </p:spTree>
    <p:extLst>
      <p:ext uri="{BB962C8B-B14F-4D97-AF65-F5344CB8AC3E}">
        <p14:creationId xmlns:p14="http://schemas.microsoft.com/office/powerpoint/2010/main" val="359530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 discussed the project with my lady – thank you lovely.</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I did the work on my own, with help from the UCSD Jupyter Notebooks completed in the weeks leading up to this project. </a:t>
            </a:r>
          </a:p>
          <a:p>
            <a:pPr marL="0" lvl="0" indent="0" algn="l" rtl="0">
              <a:spcBef>
                <a:spcPts val="0"/>
              </a:spcBef>
              <a:spcAft>
                <a:spcPts val="1600"/>
              </a:spcAft>
              <a:buNone/>
            </a:pPr>
            <a:r>
              <a:rPr lang="en" dirty="0" smtClean="0"/>
              <a:t>These notebooks used the same movie ratings dataset in Week 4 – Pandas.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Jupyter Notebook</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I was unable to attach the Jupyter Notebook to the upload for this project. Please find a link to my GitHub below containing the notebook created. </a:t>
            </a:r>
          </a:p>
          <a:p>
            <a:pPr marL="0" lvl="0" indent="0" algn="l" rtl="0">
              <a:spcBef>
                <a:spcPts val="0"/>
              </a:spcBef>
              <a:spcAft>
                <a:spcPts val="1600"/>
              </a:spcAft>
              <a:buNone/>
            </a:pPr>
            <a:r>
              <a:rPr lang="en" dirty="0" smtClean="0"/>
              <a:t>It includes further bits of information including movies whose ratings changed the most after year of release. You are welcome to explore further yourself.</a:t>
            </a:r>
          </a:p>
          <a:p>
            <a:pPr marL="0" lvl="0" indent="0" algn="l" rtl="0">
              <a:spcBef>
                <a:spcPts val="0"/>
              </a:spcBef>
              <a:spcAft>
                <a:spcPts val="1600"/>
              </a:spcAft>
              <a:buNone/>
            </a:pPr>
            <a:endParaRPr lang="en" dirty="0"/>
          </a:p>
          <a:p>
            <a:pPr marL="0" lvl="0" indent="0">
              <a:spcAft>
                <a:spcPts val="1600"/>
              </a:spcAft>
              <a:buNone/>
            </a:pPr>
            <a:r>
              <a:rPr lang="en-US" dirty="0">
                <a:hlinkClick r:id="rId3"/>
              </a:rPr>
              <a:t>https://github.com/stnorling/Python-DS-UCSD/blob/master/Week-6-Mini-Project/movie_rating_bias.ipynb</a:t>
            </a:r>
            <a:endParaRPr dirty="0"/>
          </a:p>
        </p:txBody>
      </p:sp>
    </p:spTree>
    <p:extLst>
      <p:ext uri="{BB962C8B-B14F-4D97-AF65-F5344CB8AC3E}">
        <p14:creationId xmlns:p14="http://schemas.microsoft.com/office/powerpoint/2010/main" val="1984635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a:t>The dataset used is from the MovieLens website. It contains 20 million movie ratings applied to 27,000 movies by 138,000 users. The data was released in April 2015, and thus contains no ratings after this date. </a:t>
            </a:r>
            <a:endParaRPr lang="en-US" dirty="0" smtClean="0"/>
          </a:p>
          <a:p>
            <a:pPr marL="114300" indent="0">
              <a:buNone/>
            </a:pPr>
            <a:endParaRPr lang="en-US" dirty="0"/>
          </a:p>
          <a:p>
            <a:pPr marL="114300" indent="0">
              <a:buNone/>
            </a:pPr>
            <a:r>
              <a:rPr lang="en-US" dirty="0" smtClean="0"/>
              <a:t>Below </a:t>
            </a:r>
            <a:r>
              <a:rPr lang="en-US" dirty="0"/>
              <a:t>is a download link for the </a:t>
            </a:r>
            <a:r>
              <a:rPr lang="en-US" dirty="0" smtClean="0"/>
              <a:t>data.</a:t>
            </a:r>
          </a:p>
          <a:p>
            <a:pPr marL="114300" indent="0">
              <a:buNone/>
            </a:pPr>
            <a:endParaRPr lang="en-US" dirty="0"/>
          </a:p>
          <a:p>
            <a:pPr marL="114300" indent="0">
              <a:buNone/>
            </a:pPr>
            <a:r>
              <a:rPr lang="en-US" dirty="0"/>
              <a:t>Data Source: MovieLens web site (filename: ml-20m.zip)</a:t>
            </a:r>
            <a:br>
              <a:rPr lang="en-US" dirty="0"/>
            </a:br>
            <a:r>
              <a:rPr lang="en-US" dirty="0"/>
              <a:t>Location: </a:t>
            </a:r>
            <a:r>
              <a:rPr lang="en-US" u="sng" dirty="0">
                <a:hlinkClick r:id="rId3"/>
              </a:rPr>
              <a:t>https://grouplens.org/datasets/movielens/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The </a:t>
            </a:r>
            <a:r>
              <a:rPr lang="en-US" dirty="0"/>
              <a:t>reason for this investigation is that </a:t>
            </a:r>
            <a:r>
              <a:rPr lang="en-US" dirty="0" smtClean="0"/>
              <a:t>that </a:t>
            </a:r>
            <a:r>
              <a:rPr lang="en-US" dirty="0"/>
              <a:t>some movies seem to have a far too high rating upon their release.</a:t>
            </a:r>
          </a:p>
          <a:p>
            <a:pPr marL="0" indent="0">
              <a:spcAft>
                <a:spcPts val="1600"/>
              </a:spcAft>
              <a:buNone/>
            </a:pPr>
            <a:r>
              <a:rPr lang="en-US" dirty="0"/>
              <a:t>I was curious to find out if this is common across many movies and if the ratings tend to trend to a more reasonable rating over time</a:t>
            </a:r>
            <a:r>
              <a:rPr lang="en-US" dirty="0" smtClean="0"/>
              <a:t>.</a:t>
            </a:r>
          </a:p>
          <a:p>
            <a:pPr marL="0" indent="0">
              <a:spcAft>
                <a:spcPts val="1600"/>
              </a:spcAft>
              <a:buNone/>
            </a:pPr>
            <a:r>
              <a:rPr lang="en-US" dirty="0" smtClean="0"/>
              <a:t>This could be useful to know when looking for movies to watch. If the findings support this curiosity, recently released film ratings may need to be taken with a grain of salt when compared to older movie ratings.</a:t>
            </a:r>
            <a:endParaRPr lang="en-US" dirty="0"/>
          </a:p>
          <a:p>
            <a:pPr marL="0" lvl="0" indent="0" algn="l" rtl="0">
              <a:spcBef>
                <a:spcPts val="0"/>
              </a:spcBef>
              <a:spcAft>
                <a:spcPts val="1600"/>
              </a:spcAft>
              <a:buNone/>
            </a:pPr>
            <a:endParaRPr lang="en" dirty="0"/>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a:t>
            </a:r>
            <a:r>
              <a:rPr lang="en" dirty="0" smtClean="0"/>
              <a:t>Question</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Are </a:t>
            </a:r>
            <a:r>
              <a:rPr lang="en-US" dirty="0"/>
              <a:t>movie ratings more biased at time of release, and do they become less one sided, and thus </a:t>
            </a:r>
            <a:r>
              <a:rPr lang="en-US" dirty="0" smtClean="0"/>
              <a:t>potentially </a:t>
            </a:r>
            <a:r>
              <a:rPr lang="en-US" dirty="0"/>
              <a:t>more reasonable, over time?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While the difference is small, it does appear that movie ratings made in year of release show an upward bias. Further investigation in to particular years or for particular movies could show interesting results</a:t>
            </a:r>
            <a:r>
              <a:rPr lang="en-US" dirty="0" smtClean="0"/>
              <a:t>.</a:t>
            </a:r>
          </a:p>
          <a:p>
            <a:pPr marL="0" lvl="0" indent="0">
              <a:buNone/>
            </a:pPr>
            <a:endParaRPr lang="en-US" dirty="0"/>
          </a:p>
          <a:p>
            <a:pPr marL="0" lvl="0" indent="0">
              <a:buNone/>
            </a:pPr>
            <a:r>
              <a:rPr lang="en-US" dirty="0" smtClean="0"/>
              <a:t>Below are statistics and percentiles of the difference between Year of release ratings and Subsequent year ratings.</a:t>
            </a:r>
          </a:p>
          <a:p>
            <a:pPr marL="0" lvl="0" indent="0">
              <a:buNone/>
            </a:pPr>
            <a:endParaRPr lang="en-US" dirty="0"/>
          </a:p>
          <a:p>
            <a:pPr marL="0" indent="0">
              <a:buNone/>
            </a:pPr>
            <a:r>
              <a:rPr lang="en-US" dirty="0" smtClean="0"/>
              <a:t>Mean        0.054308		</a:t>
            </a:r>
            <a:r>
              <a:rPr lang="en-US" dirty="0"/>
              <a:t>25%        -</a:t>
            </a:r>
            <a:r>
              <a:rPr lang="en-US" dirty="0" smtClean="0"/>
              <a:t>0.089042		</a:t>
            </a:r>
          </a:p>
          <a:p>
            <a:pPr marL="0" indent="0">
              <a:buNone/>
            </a:pPr>
            <a:r>
              <a:rPr lang="en-US" dirty="0" smtClean="0"/>
              <a:t>Min        </a:t>
            </a:r>
            <a:r>
              <a:rPr lang="en-US" dirty="0"/>
              <a:t>-1.079475 </a:t>
            </a:r>
            <a:r>
              <a:rPr lang="en-US" dirty="0" smtClean="0"/>
              <a:t>		</a:t>
            </a:r>
            <a:r>
              <a:rPr lang="en-US" dirty="0"/>
              <a:t>50%         </a:t>
            </a:r>
            <a:r>
              <a:rPr lang="en-US" dirty="0" smtClean="0"/>
              <a:t>0.049242</a:t>
            </a:r>
            <a:endParaRPr lang="en-US" dirty="0"/>
          </a:p>
          <a:p>
            <a:pPr marL="0" lvl="0" indent="0">
              <a:buNone/>
            </a:pPr>
            <a:r>
              <a:rPr lang="en-US" dirty="0" smtClean="0"/>
              <a:t>Max         2.033898		</a:t>
            </a:r>
            <a:r>
              <a:rPr lang="en-US" dirty="0"/>
              <a:t>75%         </a:t>
            </a:r>
            <a:r>
              <a:rPr lang="en-US" dirty="0" smtClean="0"/>
              <a:t>0.191230</a:t>
            </a:r>
            <a:endParaRPr lang="en-US" dirty="0"/>
          </a:p>
        </p:txBody>
      </p:sp>
    </p:spTree>
    <p:extLst>
      <p:ext uri="{BB962C8B-B14F-4D97-AF65-F5344CB8AC3E}">
        <p14:creationId xmlns:p14="http://schemas.microsoft.com/office/powerpoint/2010/main" val="180021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smtClean="0"/>
              <a:t>On </a:t>
            </a:r>
            <a:r>
              <a:rPr lang="en-US" dirty="0"/>
              <a:t>average, movies in our dataset have a 0.054 higher rating in the year of release compared to </a:t>
            </a:r>
            <a:r>
              <a:rPr lang="en-US" dirty="0" smtClean="0"/>
              <a:t>subsequent year ratings. The </a:t>
            </a:r>
            <a:r>
              <a:rPr lang="en-US" dirty="0"/>
              <a:t>percentile ranges also show signs that year of release ratings tend to be </a:t>
            </a:r>
            <a:r>
              <a:rPr lang="en-US" dirty="0" smtClean="0"/>
              <a:t>higher. </a:t>
            </a:r>
          </a:p>
          <a:p>
            <a:pPr marL="114300" indent="0">
              <a:buNone/>
            </a:pPr>
            <a:endParaRPr lang="en-US" dirty="0"/>
          </a:p>
          <a:p>
            <a:pPr marL="114300" indent="0">
              <a:buNone/>
            </a:pPr>
            <a:r>
              <a:rPr lang="en-US" dirty="0" smtClean="0"/>
              <a:t>25</a:t>
            </a:r>
            <a:r>
              <a:rPr lang="en-US" dirty="0"/>
              <a:t>% of ratings are 0.191 higher in the year of release at the upper end, and at the bottom end, 25% of ratings are only 0.089 lower on year of release</a:t>
            </a:r>
            <a:r>
              <a:rPr lang="en-US" dirty="0" smtClean="0"/>
              <a:t>. Lets visualized this in a boxplot.</a:t>
            </a:r>
            <a:endParaRPr lang="en-US" dirty="0"/>
          </a:p>
          <a:p>
            <a:pPr marL="0" lvl="0" indent="0">
              <a:buNone/>
            </a:pPr>
            <a:endParaRPr lang="en-US" dirty="0"/>
          </a:p>
          <a:p>
            <a:pPr marL="0" indent="0">
              <a:buNone/>
            </a:pPr>
            <a:r>
              <a:rPr lang="en-US" dirty="0" smtClean="0"/>
              <a:t>Mean        0.054308		</a:t>
            </a:r>
            <a:r>
              <a:rPr lang="en-US" dirty="0"/>
              <a:t>25%        -</a:t>
            </a:r>
            <a:r>
              <a:rPr lang="en-US" dirty="0" smtClean="0"/>
              <a:t>0.089042		</a:t>
            </a:r>
          </a:p>
          <a:p>
            <a:pPr marL="0" indent="0">
              <a:buNone/>
            </a:pPr>
            <a:r>
              <a:rPr lang="en-US" dirty="0" smtClean="0"/>
              <a:t>Min        </a:t>
            </a:r>
            <a:r>
              <a:rPr lang="en-US" dirty="0"/>
              <a:t>-1.079475 </a:t>
            </a:r>
            <a:r>
              <a:rPr lang="en-US" dirty="0" smtClean="0"/>
              <a:t>		</a:t>
            </a:r>
            <a:r>
              <a:rPr lang="en-US" dirty="0"/>
              <a:t>50%         </a:t>
            </a:r>
            <a:r>
              <a:rPr lang="en-US" dirty="0" smtClean="0"/>
              <a:t>0.049242</a:t>
            </a:r>
            <a:endParaRPr lang="en-US" dirty="0"/>
          </a:p>
          <a:p>
            <a:pPr marL="0" lvl="0" indent="0">
              <a:buNone/>
            </a:pPr>
            <a:r>
              <a:rPr lang="en-US" dirty="0" smtClean="0"/>
              <a:t>Max         2.033898		</a:t>
            </a:r>
            <a:r>
              <a:rPr lang="en-US" dirty="0"/>
              <a:t>75%         </a:t>
            </a:r>
            <a:r>
              <a:rPr lang="en-US" dirty="0" smtClean="0"/>
              <a:t>0.191230</a:t>
            </a:r>
            <a:endParaRPr lang="en-US" dirty="0"/>
          </a:p>
        </p:txBody>
      </p:sp>
    </p:spTree>
    <p:extLst>
      <p:ext uri="{BB962C8B-B14F-4D97-AF65-F5344CB8AC3E}">
        <p14:creationId xmlns:p14="http://schemas.microsoft.com/office/powerpoint/2010/main" val="362345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11700" y="556054"/>
            <a:ext cx="8520600" cy="4012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566" y="212171"/>
            <a:ext cx="6486525" cy="4700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We can also visualized this in a line chart, comparing Year of release ratings and Subsequent year ratings.</a:t>
            </a:r>
          </a:p>
          <a:p>
            <a:pPr marL="0" lvl="0" indent="0">
              <a:buNone/>
            </a:pPr>
            <a:endParaRPr lang="en-US" dirty="0"/>
          </a:p>
          <a:p>
            <a:pPr marL="0" lvl="0" indent="0">
              <a:buNone/>
            </a:pPr>
            <a:r>
              <a:rPr lang="en-US" dirty="0"/>
              <a:t>Here we can see a clear dominance of year of release ratings compared to subsequent year ratings for higher rated movies. </a:t>
            </a:r>
          </a:p>
          <a:p>
            <a:pPr marL="0" lvl="0" indent="0">
              <a:buNone/>
            </a:pPr>
            <a:endParaRPr lang="en-US" dirty="0"/>
          </a:p>
          <a:p>
            <a:pPr marL="0" lvl="0" indent="0">
              <a:buNone/>
            </a:pPr>
            <a:r>
              <a:rPr lang="en-US" dirty="0"/>
              <a:t>For lower rated movies it is less clear, although year of release ratings do seem to be lower.</a:t>
            </a:r>
          </a:p>
          <a:p>
            <a:pPr marL="0" lvl="0" indent="0">
              <a:buNone/>
            </a:pPr>
            <a:endParaRPr lang="en-US" dirty="0"/>
          </a:p>
          <a:p>
            <a:pPr marL="0" lvl="0" indent="0">
              <a:buNone/>
            </a:pPr>
            <a:r>
              <a:rPr lang="en-US" dirty="0"/>
              <a:t>For medium rated movies it is hard to tell from this visualization.</a:t>
            </a:r>
          </a:p>
        </p:txBody>
      </p:sp>
    </p:spTree>
    <p:extLst>
      <p:ext uri="{BB962C8B-B14F-4D97-AF65-F5344CB8AC3E}">
        <p14:creationId xmlns:p14="http://schemas.microsoft.com/office/powerpoint/2010/main" val="22963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11700" y="556054"/>
            <a:ext cx="8520600" cy="4012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00" y="83583"/>
            <a:ext cx="8572500" cy="4957762"/>
          </a:xfrm>
          <a:prstGeom prst="rect">
            <a:avLst/>
          </a:prstGeom>
        </p:spPr>
      </p:pic>
    </p:spTree>
    <p:extLst>
      <p:ext uri="{BB962C8B-B14F-4D97-AF65-F5344CB8AC3E}">
        <p14:creationId xmlns:p14="http://schemas.microsoft.com/office/powerpoint/2010/main" val="35929448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634</Words>
  <Application>Microsoft Office PowerPoint</Application>
  <PresentationFormat>On-screen Show (16:9)</PresentationFormat>
  <Paragraphs>54</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Movie Ratings Over Time</vt:lpstr>
      <vt:lpstr>Dataset</vt:lpstr>
      <vt:lpstr>Motivation</vt:lpstr>
      <vt:lpstr>Research Question</vt:lpstr>
      <vt:lpstr>Findings</vt:lpstr>
      <vt:lpstr>Findings</vt:lpstr>
      <vt:lpstr>PowerPoint Presentation</vt:lpstr>
      <vt:lpstr>Findings</vt:lpstr>
      <vt:lpstr>PowerPoint Presentation</vt:lpstr>
      <vt:lpstr>Findings</vt:lpstr>
      <vt:lpstr>PowerPoint Presentation</vt:lpstr>
      <vt:lpstr>Acknowledgements</vt:lpstr>
      <vt:lpstr>References</vt:lpstr>
      <vt:lpstr>Jupyter Notebook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 Over Time</dc:title>
  <dc:creator>Sam</dc:creator>
  <cp:lastModifiedBy>Sam Norling</cp:lastModifiedBy>
  <cp:revision>7</cp:revision>
  <dcterms:modified xsi:type="dcterms:W3CDTF">2019-10-20T03:51:32Z</dcterms:modified>
</cp:coreProperties>
</file>