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4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9E0"/>
    <a:srgbClr val="4D4D4D"/>
    <a:srgbClr val="FE000C"/>
    <a:srgbClr val="B9000C"/>
    <a:srgbClr val="1B85B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704" autoAdjust="0"/>
  </p:normalViewPr>
  <p:slideViewPr>
    <p:cSldViewPr showGuides="1">
      <p:cViewPr varScale="1">
        <p:scale>
          <a:sx n="54" d="100"/>
          <a:sy n="54" d="100"/>
        </p:scale>
        <p:origin x="56" y="1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5" d="100"/>
          <a:sy n="105" d="100"/>
        </p:scale>
        <p:origin x="32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9975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3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165785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4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6099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5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774054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6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398261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7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29492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e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719" y="5157192"/>
            <a:ext cx="4182937" cy="861868"/>
          </a:xfrm>
          <a:prstGeom prst="rect">
            <a:avLst/>
          </a:prstGeom>
        </p:spPr>
      </p:pic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76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6" y="-26640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7464152" cy="1032048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76"/>
            <a:ext cx="7464152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7" name="Obdélník 6"/>
          <p:cNvSpPr/>
          <p:nvPr userDrawn="1"/>
        </p:nvSpPr>
        <p:spPr bwMode="auto">
          <a:xfrm>
            <a:off x="0" y="0"/>
            <a:ext cx="12192000" cy="5486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0" y="765175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51" y="765175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12192000" cy="360362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grpSp>
        <p:nvGrpSpPr>
          <p:cNvPr id="3" name="Skupina 2"/>
          <p:cNvGrpSpPr/>
          <p:nvPr userDrawn="1"/>
        </p:nvGrpSpPr>
        <p:grpSpPr>
          <a:xfrm>
            <a:off x="0" y="1"/>
            <a:ext cx="12192000" cy="547688"/>
            <a:chOff x="0" y="1"/>
            <a:chExt cx="12192000" cy="547688"/>
          </a:xfrm>
        </p:grpSpPr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64"/>
              <a:ext cx="12192000" cy="34925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12192000" cy="512763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nadpisů</a:t>
            </a:r>
            <a:r>
              <a:rPr lang="en-US" altLang="cs-CZ" dirty="0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765175"/>
            <a:ext cx="11521017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styly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textu</a:t>
            </a:r>
            <a:r>
              <a:rPr lang="en-US" altLang="cs-CZ" dirty="0"/>
              <a:t>.</a:t>
            </a:r>
          </a:p>
          <a:p>
            <a:pPr lvl="1"/>
            <a:r>
              <a:rPr lang="en-US" altLang="cs-CZ" dirty="0" err="1"/>
              <a:t>Druhá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2"/>
            <a:r>
              <a:rPr lang="en-US" altLang="cs-CZ" dirty="0" err="1"/>
              <a:t>Třetí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3"/>
            <a:r>
              <a:rPr lang="en-US" altLang="cs-CZ" dirty="0" err="1"/>
              <a:t>Čtvrtá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4"/>
            <a:r>
              <a:rPr lang="en-US" altLang="cs-CZ" dirty="0" err="1"/>
              <a:t>Pátá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2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87867" y="115889"/>
            <a:ext cx="63500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68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746" y="44624"/>
            <a:ext cx="1085918" cy="434947"/>
          </a:xfrm>
          <a:prstGeom prst="rect">
            <a:avLst/>
          </a:prstGeom>
        </p:spPr>
      </p:pic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10777335" y="116632"/>
            <a:ext cx="63500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EF3E640F-7A27-4845-81D2-CD57137456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2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2" r:id="rId2"/>
    <p:sldLayoutId id="2147483703" r:id="rId3"/>
    <p:sldLayoutId id="2147483704" r:id="rId4"/>
    <p:sldLayoutId id="2147483705" r:id="rId5"/>
    <p:sldLayoutId id="2147483707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A9E0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9668" y="1772816"/>
            <a:ext cx="7928506" cy="1254125"/>
          </a:xfrm>
        </p:spPr>
        <p:txBody>
          <a:bodyPr/>
          <a:lstStyle/>
          <a:p>
            <a:r>
              <a:rPr lang="cs-CZ" sz="4400" b="0" i="0" dirty="0">
                <a:effectLst/>
              </a:rPr>
              <a:t>Využití operátoru křížení </a:t>
            </a:r>
            <a:br>
              <a:rPr lang="cs-CZ" sz="4400" b="0" i="0" dirty="0">
                <a:effectLst/>
              </a:rPr>
            </a:br>
            <a:r>
              <a:rPr lang="cs-CZ" sz="4400" b="0" i="0" dirty="0">
                <a:effectLst/>
              </a:rPr>
              <a:t>v kartézském genetickém programování</a:t>
            </a:r>
            <a:endParaRPr lang="cs-CZ" altLang="cs-CZ" sz="44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9376" y="3694113"/>
            <a:ext cx="7921674" cy="455612"/>
          </a:xfrm>
        </p:spPr>
        <p:txBody>
          <a:bodyPr/>
          <a:lstStyle/>
          <a:p>
            <a:r>
              <a:rPr lang="cs-CZ" altLang="cs-CZ" sz="2800" dirty="0"/>
              <a:t>Petr Bromnik</a:t>
            </a:r>
          </a:p>
          <a:p>
            <a:r>
              <a:rPr lang="cs-CZ" altLang="cs-CZ" dirty="0">
                <a:solidFill>
                  <a:schemeClr val="bg1">
                    <a:lumMod val="50000"/>
                  </a:schemeClr>
                </a:solidFill>
              </a:rPr>
              <a:t>vedoucí: Ing. Martin Hurta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práce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31801" y="765175"/>
            <a:ext cx="11521017" cy="3743945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cs-CZ" b="0" i="0" dirty="0">
                <a:solidFill>
                  <a:srgbClr val="333333"/>
                </a:solidFill>
                <a:effectLst/>
              </a:rPr>
              <a:t>Seznámit se s kartézským genetickým programováním (CGP) a s možnostmi jeho využití pro řešení vybraných úloh.</a:t>
            </a:r>
          </a:p>
          <a:p>
            <a:pPr algn="l">
              <a:buFont typeface="+mj-lt"/>
              <a:buAutoNum type="arabicPeriod"/>
            </a:pPr>
            <a:r>
              <a:rPr lang="cs-CZ" b="0" i="0" dirty="0">
                <a:solidFill>
                  <a:srgbClr val="333333"/>
                </a:solidFill>
                <a:effectLst/>
              </a:rPr>
              <a:t>Seznámit se s problematikou použití operátoru křížení v CGP.</a:t>
            </a:r>
          </a:p>
          <a:p>
            <a:pPr algn="l">
              <a:buFont typeface="+mj-lt"/>
              <a:buAutoNum type="arabicPeriod"/>
            </a:pPr>
            <a:r>
              <a:rPr lang="cs-CZ" dirty="0">
                <a:solidFill>
                  <a:srgbClr val="333333"/>
                </a:solidFill>
              </a:rPr>
              <a:t>Zpracovat</a:t>
            </a:r>
            <a:r>
              <a:rPr lang="cs-CZ" b="0" i="0" dirty="0">
                <a:solidFill>
                  <a:srgbClr val="333333"/>
                </a:solidFill>
                <a:effectLst/>
              </a:rPr>
              <a:t> studii na výše uvedená témata.</a:t>
            </a:r>
          </a:p>
          <a:p>
            <a:pPr algn="l">
              <a:buFont typeface="+mj-lt"/>
              <a:buAutoNum type="arabicPeriod"/>
            </a:pPr>
            <a:r>
              <a:rPr lang="cs-CZ" b="0" i="0" dirty="0">
                <a:solidFill>
                  <a:srgbClr val="333333"/>
                </a:solidFill>
                <a:effectLst/>
              </a:rPr>
              <a:t>Navrhnout a implementovat alespoň dvě metody operátoru křížení v CGP.</a:t>
            </a:r>
          </a:p>
          <a:p>
            <a:pPr algn="l">
              <a:buFont typeface="+mj-lt"/>
              <a:buAutoNum type="arabicPeriod"/>
            </a:pPr>
            <a:r>
              <a:rPr lang="cs-CZ" b="0" i="0" dirty="0">
                <a:solidFill>
                  <a:srgbClr val="333333"/>
                </a:solidFill>
                <a:effectLst/>
              </a:rPr>
              <a:t>Experimentálně vyhodnotit vlastnosti navržených metod a porovnat je s existujícím přístupem.</a:t>
            </a:r>
          </a:p>
          <a:p>
            <a:pPr algn="l">
              <a:buFont typeface="+mj-lt"/>
              <a:buAutoNum type="arabicPeriod"/>
            </a:pPr>
            <a:r>
              <a:rPr lang="cs-CZ" b="0" i="0" dirty="0">
                <a:solidFill>
                  <a:srgbClr val="333333"/>
                </a:solidFill>
                <a:effectLst/>
              </a:rPr>
              <a:t>Zhodnotit dosažené výsledky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sz="1400" b="0" i="0" dirty="0">
                <a:effectLst/>
              </a:rPr>
              <a:t>Využití operátoru křížení v kartézském genetickém programování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2</a:t>
            </a:fld>
            <a:r>
              <a:rPr lang="cs-CZ" altLang="cs-CZ" dirty="0"/>
              <a:t>/7</a:t>
            </a:r>
            <a:endParaRPr lang="en-US" altLang="cs-CZ" dirty="0"/>
          </a:p>
        </p:txBody>
      </p: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A58A6FC5-CB9A-54D3-83A8-17EE36B0C7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7928" y="3789040"/>
            <a:ext cx="5944361" cy="253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4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v zimním semestru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31801" y="765175"/>
            <a:ext cx="11521017" cy="5616153"/>
          </a:xfrm>
        </p:spPr>
        <p:txBody>
          <a:bodyPr/>
          <a:lstStyle/>
          <a:p>
            <a:r>
              <a:rPr lang="cs-CZ" b="0" i="0" dirty="0">
                <a:solidFill>
                  <a:srgbClr val="333333"/>
                </a:solidFill>
                <a:effectLst/>
              </a:rPr>
              <a:t>Seznamování se s tématem </a:t>
            </a:r>
          </a:p>
          <a:p>
            <a:pPr lvl="1"/>
            <a:r>
              <a:rPr lang="cs-CZ" sz="1600" b="0" i="0" dirty="0">
                <a:solidFill>
                  <a:srgbClr val="333333"/>
                </a:solidFill>
                <a:effectLst/>
              </a:rPr>
              <a:t>přednášky od MIT o genetických algoritmech</a:t>
            </a:r>
          </a:p>
          <a:p>
            <a:pPr lvl="1"/>
            <a:r>
              <a:rPr lang="cs-CZ" sz="1600" dirty="0">
                <a:solidFill>
                  <a:srgbClr val="333333"/>
                </a:solidFill>
              </a:rPr>
              <a:t>Přednáška Juliana Millera o CGP</a:t>
            </a:r>
            <a:endParaRPr lang="cs-CZ" sz="1600" b="0" i="0" dirty="0">
              <a:solidFill>
                <a:srgbClr val="333333"/>
              </a:solidFill>
              <a:effectLst/>
            </a:endParaRPr>
          </a:p>
          <a:p>
            <a:r>
              <a:rPr lang="cs-CZ" dirty="0">
                <a:solidFill>
                  <a:srgbClr val="333333"/>
                </a:solidFill>
              </a:rPr>
              <a:t>Čtení související literatury a průběžné zapisování poznámek na </a:t>
            </a:r>
            <a:r>
              <a:rPr lang="cs-CZ" dirty="0" err="1">
                <a:solidFill>
                  <a:srgbClr val="333333"/>
                </a:solidFill>
              </a:rPr>
              <a:t>Github</a:t>
            </a:r>
            <a:endParaRPr lang="cs-CZ" dirty="0">
              <a:solidFill>
                <a:srgbClr val="333333"/>
              </a:solidFill>
            </a:endParaRPr>
          </a:p>
          <a:p>
            <a:pPr lvl="1"/>
            <a:r>
              <a:rPr lang="cs-CZ" sz="1600" i="0" dirty="0" err="1">
                <a:solidFill>
                  <a:srgbClr val="333333"/>
                </a:solidFill>
                <a:effectLst/>
              </a:rPr>
              <a:t>Cartesian</a:t>
            </a:r>
            <a:r>
              <a:rPr lang="cs-CZ" sz="1600" i="0" dirty="0">
                <a:solidFill>
                  <a:srgbClr val="333333"/>
                </a:solidFill>
                <a:effectLst/>
              </a:rPr>
              <a:t> </a:t>
            </a:r>
            <a:r>
              <a:rPr lang="cs-CZ" sz="1600" i="0" dirty="0" err="1">
                <a:solidFill>
                  <a:srgbClr val="333333"/>
                </a:solidFill>
                <a:effectLst/>
              </a:rPr>
              <a:t>Genetic</a:t>
            </a:r>
            <a:r>
              <a:rPr lang="cs-CZ" sz="1600" i="0" dirty="0">
                <a:solidFill>
                  <a:srgbClr val="333333"/>
                </a:solidFill>
                <a:effectLst/>
              </a:rPr>
              <a:t> </a:t>
            </a:r>
            <a:r>
              <a:rPr lang="cs-CZ" sz="1600" i="0" dirty="0" err="1">
                <a:solidFill>
                  <a:srgbClr val="333333"/>
                </a:solidFill>
                <a:effectLst/>
              </a:rPr>
              <a:t>Programming</a:t>
            </a:r>
            <a:r>
              <a:rPr lang="cs-CZ" sz="1600" i="0" dirty="0">
                <a:solidFill>
                  <a:srgbClr val="333333"/>
                </a:solidFill>
                <a:effectLst/>
              </a:rPr>
              <a:t> (J. F. Miller)</a:t>
            </a:r>
          </a:p>
          <a:p>
            <a:pPr lvl="1"/>
            <a:r>
              <a:rPr lang="en-US" sz="1600" i="0" dirty="0">
                <a:solidFill>
                  <a:srgbClr val="222222"/>
                </a:solidFill>
                <a:effectLst/>
              </a:rPr>
              <a:t>Cartesian genetic programming: its status and future</a:t>
            </a:r>
            <a:r>
              <a:rPr lang="cs-CZ" sz="1600" i="0" dirty="0">
                <a:solidFill>
                  <a:srgbClr val="222222"/>
                </a:solidFill>
                <a:effectLst/>
              </a:rPr>
              <a:t> (J. F. Miller)</a:t>
            </a:r>
            <a:endParaRPr lang="cs-CZ" sz="1600" i="0" dirty="0">
              <a:solidFill>
                <a:srgbClr val="333333"/>
              </a:solidFill>
              <a:effectLst/>
            </a:endParaRPr>
          </a:p>
          <a:p>
            <a:r>
              <a:rPr lang="cs-CZ" dirty="0">
                <a:solidFill>
                  <a:srgbClr val="333333"/>
                </a:solidFill>
              </a:rPr>
              <a:t>Návrh nových metod křížení</a:t>
            </a:r>
          </a:p>
          <a:p>
            <a:pPr lvl="1"/>
            <a:r>
              <a:rPr lang="cs-CZ" sz="1600" i="0" dirty="0" err="1">
                <a:solidFill>
                  <a:srgbClr val="333333"/>
                </a:solidFill>
                <a:effectLst/>
              </a:rPr>
              <a:t>Towards</a:t>
            </a:r>
            <a:r>
              <a:rPr lang="cs-CZ" sz="1600" i="0" dirty="0">
                <a:solidFill>
                  <a:srgbClr val="333333"/>
                </a:solidFill>
                <a:effectLst/>
              </a:rPr>
              <a:t> </a:t>
            </a:r>
            <a:r>
              <a:rPr lang="cs-CZ" sz="1600" i="0" dirty="0" err="1">
                <a:solidFill>
                  <a:srgbClr val="333333"/>
                </a:solidFill>
                <a:effectLst/>
              </a:rPr>
              <a:t>Discrete</a:t>
            </a:r>
            <a:r>
              <a:rPr lang="cs-CZ" sz="1600" i="0" dirty="0">
                <a:solidFill>
                  <a:srgbClr val="333333"/>
                </a:solidFill>
                <a:effectLst/>
              </a:rPr>
              <a:t> </a:t>
            </a:r>
            <a:r>
              <a:rPr lang="cs-CZ" sz="1600" i="0" dirty="0" err="1">
                <a:solidFill>
                  <a:srgbClr val="333333"/>
                </a:solidFill>
                <a:effectLst/>
              </a:rPr>
              <a:t>Phenotypic</a:t>
            </a:r>
            <a:r>
              <a:rPr lang="cs-CZ" sz="1600" i="0" dirty="0">
                <a:solidFill>
                  <a:srgbClr val="333333"/>
                </a:solidFill>
                <a:effectLst/>
              </a:rPr>
              <a:t> </a:t>
            </a:r>
            <a:r>
              <a:rPr lang="cs-CZ" sz="1600" i="0" dirty="0" err="1">
                <a:solidFill>
                  <a:srgbClr val="333333"/>
                </a:solidFill>
                <a:effectLst/>
              </a:rPr>
              <a:t>Recombination</a:t>
            </a:r>
            <a:r>
              <a:rPr lang="cs-CZ" sz="1600" i="0" dirty="0">
                <a:solidFill>
                  <a:srgbClr val="333333"/>
                </a:solidFill>
                <a:effectLst/>
              </a:rPr>
              <a:t> in CGP (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Kalkreuth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, R.)</a:t>
            </a:r>
            <a:endParaRPr lang="cs-CZ" sz="1600" i="0" dirty="0">
              <a:solidFill>
                <a:srgbClr val="333333"/>
              </a:solidFill>
              <a:effectLst/>
            </a:endParaRPr>
          </a:p>
          <a:p>
            <a:pPr lvl="1"/>
            <a:r>
              <a:rPr lang="cs-CZ" sz="1600" i="0" dirty="0">
                <a:solidFill>
                  <a:srgbClr val="333333"/>
                </a:solidFill>
                <a:effectLst/>
              </a:rPr>
              <a:t>A </a:t>
            </a:r>
            <a:r>
              <a:rPr lang="cs-CZ" sz="1600" i="0" dirty="0" err="1">
                <a:solidFill>
                  <a:srgbClr val="333333"/>
                </a:solidFill>
                <a:effectLst/>
              </a:rPr>
              <a:t>Comparative</a:t>
            </a:r>
            <a:r>
              <a:rPr lang="cs-CZ" sz="1600" i="0" dirty="0">
                <a:solidFill>
                  <a:srgbClr val="333333"/>
                </a:solidFill>
                <a:effectLst/>
              </a:rPr>
              <a:t> Study on Crossover in CGP (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Husa, J.,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Kalkreuth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, R.)</a:t>
            </a:r>
          </a:p>
          <a:p>
            <a:pPr lvl="1"/>
            <a:r>
              <a:rPr lang="en-US" sz="1600" i="0" dirty="0">
                <a:solidFill>
                  <a:srgbClr val="222222"/>
                </a:solidFill>
                <a:effectLst/>
              </a:rPr>
              <a:t>Cartesian genetic programming: its status and future</a:t>
            </a:r>
            <a:r>
              <a:rPr lang="cs-CZ" sz="1600" i="0" dirty="0">
                <a:solidFill>
                  <a:srgbClr val="222222"/>
                </a:solidFill>
                <a:effectLst/>
              </a:rPr>
              <a:t> (J. F. Miller)</a:t>
            </a:r>
            <a:endParaRPr lang="cs-CZ" sz="1600" dirty="0">
              <a:solidFill>
                <a:srgbClr val="333333"/>
              </a:solidFill>
            </a:endParaRPr>
          </a:p>
          <a:p>
            <a:r>
              <a:rPr lang="cs-CZ" dirty="0">
                <a:solidFill>
                  <a:srgbClr val="333333"/>
                </a:solidFill>
              </a:rPr>
              <a:t>Studium souvisejících témat (hodnocení genetických algoritmů, typy problémů, statistické metody vyhodnocování)</a:t>
            </a:r>
          </a:p>
          <a:p>
            <a:pPr lvl="1"/>
            <a:r>
              <a:rPr lang="cs-CZ" sz="1600" dirty="0" err="1"/>
              <a:t>Genetic</a:t>
            </a:r>
            <a:r>
              <a:rPr lang="cs-CZ" sz="1600" dirty="0"/>
              <a:t> </a:t>
            </a:r>
            <a:r>
              <a:rPr lang="cs-CZ" sz="1600" dirty="0" err="1"/>
              <a:t>Programming</a:t>
            </a:r>
            <a:r>
              <a:rPr lang="cs-CZ" sz="1600" dirty="0"/>
              <a:t> </a:t>
            </a:r>
            <a:r>
              <a:rPr lang="cs-CZ" sz="1600" dirty="0" err="1"/>
              <a:t>Needs</a:t>
            </a:r>
            <a:r>
              <a:rPr lang="cs-CZ" sz="1600" dirty="0"/>
              <a:t> </a:t>
            </a:r>
            <a:r>
              <a:rPr lang="cs-CZ" sz="1600" dirty="0" err="1"/>
              <a:t>Better</a:t>
            </a:r>
            <a:r>
              <a:rPr lang="cs-CZ" sz="1600" dirty="0"/>
              <a:t> </a:t>
            </a:r>
            <a:r>
              <a:rPr lang="cs-CZ" sz="1600" dirty="0" err="1"/>
              <a:t>Benchmarks</a:t>
            </a:r>
            <a:r>
              <a:rPr lang="cs-CZ" sz="1600" dirty="0"/>
              <a:t> (</a:t>
            </a:r>
            <a:r>
              <a:rPr lang="cs-CZ" sz="1600" dirty="0" err="1"/>
              <a:t>Mcdermott</a:t>
            </a:r>
            <a:r>
              <a:rPr lang="cs-CZ" sz="1600" dirty="0"/>
              <a:t>, …)</a:t>
            </a:r>
          </a:p>
          <a:p>
            <a:pPr lvl="1"/>
            <a:r>
              <a:rPr lang="cs-CZ" sz="1600" dirty="0">
                <a:solidFill>
                  <a:srgbClr val="333333"/>
                </a:solidFill>
              </a:rPr>
              <a:t>Přednášky IZV</a:t>
            </a:r>
          </a:p>
          <a:p>
            <a:pPr marL="0" indent="0">
              <a:buNone/>
            </a:pPr>
            <a:endParaRPr lang="cs-CZ" dirty="0">
              <a:solidFill>
                <a:srgbClr val="333333"/>
              </a:solidFill>
            </a:endParaRPr>
          </a:p>
          <a:p>
            <a:endParaRPr lang="cs-CZ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sz="1400" b="0" i="0" dirty="0">
                <a:effectLst/>
              </a:rPr>
              <a:t>Využití operátoru křížení v kartézském genetickém programování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3</a:t>
            </a:fld>
            <a:r>
              <a:rPr lang="cs-CZ" altLang="cs-CZ" dirty="0"/>
              <a:t>/7</a:t>
            </a:r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04152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Přečtená literatura a zdroje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31801" y="765175"/>
            <a:ext cx="11521017" cy="4968081"/>
          </a:xfrm>
        </p:spPr>
        <p:txBody>
          <a:bodyPr/>
          <a:lstStyle/>
          <a:p>
            <a:r>
              <a:rPr lang="cs-CZ" sz="1600" b="0" i="0" dirty="0">
                <a:solidFill>
                  <a:srgbClr val="333333"/>
                </a:solidFill>
                <a:effectLst/>
              </a:rPr>
              <a:t>Miller, J.F. (2011). </a:t>
            </a:r>
            <a:r>
              <a:rPr lang="cs-CZ" sz="1600" b="1" i="0" dirty="0" err="1">
                <a:solidFill>
                  <a:srgbClr val="333333"/>
                </a:solidFill>
                <a:effectLst/>
              </a:rPr>
              <a:t>Cartesian</a:t>
            </a:r>
            <a:r>
              <a:rPr lang="cs-CZ" sz="1600" b="1" i="0" dirty="0">
                <a:solidFill>
                  <a:srgbClr val="333333"/>
                </a:solidFill>
                <a:effectLst/>
              </a:rPr>
              <a:t> </a:t>
            </a:r>
            <a:r>
              <a:rPr lang="cs-CZ" sz="1600" b="1" i="0" dirty="0" err="1">
                <a:solidFill>
                  <a:srgbClr val="333333"/>
                </a:solidFill>
                <a:effectLst/>
              </a:rPr>
              <a:t>Genetic</a:t>
            </a:r>
            <a:r>
              <a:rPr lang="cs-CZ" sz="1600" b="1" i="0" dirty="0">
                <a:solidFill>
                  <a:srgbClr val="333333"/>
                </a:solidFill>
                <a:effectLst/>
              </a:rPr>
              <a:t> </a:t>
            </a:r>
            <a:r>
              <a:rPr lang="cs-CZ" sz="1600" b="1" i="0" dirty="0" err="1">
                <a:solidFill>
                  <a:srgbClr val="333333"/>
                </a:solidFill>
                <a:effectLst/>
              </a:rPr>
              <a:t>Programming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. In: Miller, J. (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eds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)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Cartesian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Genetic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Programming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. Natural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Computing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Series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.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Springer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,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Berlin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, Heidelberg. </a:t>
            </a:r>
            <a:r>
              <a:rPr lang="cs-CZ" sz="1600" dirty="0">
                <a:solidFill>
                  <a:srgbClr val="333333"/>
                </a:solidFill>
              </a:rPr>
              <a:t>https://doi.org/10.1007/978-3-642-17310-3_2</a:t>
            </a:r>
            <a:endParaRPr lang="cs-CZ" sz="1600" b="0" i="0" dirty="0">
              <a:solidFill>
                <a:srgbClr val="333333"/>
              </a:solidFill>
              <a:effectLst/>
            </a:endParaRPr>
          </a:p>
          <a:p>
            <a:r>
              <a:rPr lang="en-US" sz="1600" b="0" i="0" dirty="0">
                <a:solidFill>
                  <a:srgbClr val="222222"/>
                </a:solidFill>
                <a:effectLst/>
              </a:rPr>
              <a:t>Miller, J.F. </a:t>
            </a:r>
            <a:r>
              <a:rPr lang="en-US" sz="1600" b="1" i="0" dirty="0">
                <a:solidFill>
                  <a:srgbClr val="222222"/>
                </a:solidFill>
                <a:effectLst/>
              </a:rPr>
              <a:t>Cartesian genetic programming: its status and future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. </a:t>
            </a:r>
            <a:r>
              <a:rPr lang="en-US" sz="1600" b="0" i="1" dirty="0">
                <a:solidFill>
                  <a:srgbClr val="222222"/>
                </a:solidFill>
                <a:effectLst/>
              </a:rPr>
              <a:t>Genet Program Evolvable Mach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 </a:t>
            </a:r>
            <a:r>
              <a:rPr lang="en-US" sz="1600" b="1" i="0" dirty="0">
                <a:solidFill>
                  <a:srgbClr val="222222"/>
                </a:solidFill>
                <a:effectLst/>
              </a:rPr>
              <a:t>21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, 129–168 (2020). </a:t>
            </a:r>
            <a:r>
              <a:rPr lang="en-US" sz="1600" dirty="0">
                <a:solidFill>
                  <a:srgbClr val="222222"/>
                </a:solidFill>
              </a:rPr>
              <a:t>https://doi.org/10.1007/s10710-019-09360-6</a:t>
            </a:r>
            <a:endParaRPr lang="cs-CZ" sz="1600" b="0" i="0" dirty="0">
              <a:solidFill>
                <a:srgbClr val="222222"/>
              </a:solidFill>
              <a:effectLst/>
            </a:endParaRPr>
          </a:p>
          <a:p>
            <a:r>
              <a:rPr lang="cs-CZ" sz="1600" b="0" i="0" dirty="0" err="1">
                <a:solidFill>
                  <a:srgbClr val="333333"/>
                </a:solidFill>
                <a:effectLst/>
              </a:rPr>
              <a:t>Kalkreuth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, R. (2022). </a:t>
            </a:r>
            <a:r>
              <a:rPr lang="cs-CZ" sz="1600" b="1" i="0" dirty="0" err="1">
                <a:solidFill>
                  <a:srgbClr val="333333"/>
                </a:solidFill>
                <a:effectLst/>
              </a:rPr>
              <a:t>Towards</a:t>
            </a:r>
            <a:r>
              <a:rPr lang="cs-CZ" sz="1600" b="1" i="0" dirty="0">
                <a:solidFill>
                  <a:srgbClr val="333333"/>
                </a:solidFill>
                <a:effectLst/>
              </a:rPr>
              <a:t> </a:t>
            </a:r>
            <a:r>
              <a:rPr lang="cs-CZ" sz="1600" b="1" i="0" dirty="0" err="1">
                <a:solidFill>
                  <a:srgbClr val="333333"/>
                </a:solidFill>
                <a:effectLst/>
              </a:rPr>
              <a:t>Discrete</a:t>
            </a:r>
            <a:r>
              <a:rPr lang="cs-CZ" sz="1600" b="1" i="0" dirty="0">
                <a:solidFill>
                  <a:srgbClr val="333333"/>
                </a:solidFill>
                <a:effectLst/>
              </a:rPr>
              <a:t> </a:t>
            </a:r>
            <a:r>
              <a:rPr lang="cs-CZ" sz="1600" b="1" i="0" dirty="0" err="1">
                <a:solidFill>
                  <a:srgbClr val="333333"/>
                </a:solidFill>
                <a:effectLst/>
              </a:rPr>
              <a:t>Phenotypic</a:t>
            </a:r>
            <a:r>
              <a:rPr lang="cs-CZ" sz="1600" b="1" i="0" dirty="0">
                <a:solidFill>
                  <a:srgbClr val="333333"/>
                </a:solidFill>
                <a:effectLst/>
              </a:rPr>
              <a:t> </a:t>
            </a:r>
            <a:r>
              <a:rPr lang="cs-CZ" sz="1600" b="1" i="0" dirty="0" err="1">
                <a:solidFill>
                  <a:srgbClr val="333333"/>
                </a:solidFill>
                <a:effectLst/>
              </a:rPr>
              <a:t>Recombination</a:t>
            </a:r>
            <a:r>
              <a:rPr lang="cs-CZ" sz="1600" b="1" i="0" dirty="0">
                <a:solidFill>
                  <a:srgbClr val="333333"/>
                </a:solidFill>
                <a:effectLst/>
              </a:rPr>
              <a:t> in </a:t>
            </a:r>
            <a:r>
              <a:rPr lang="cs-CZ" sz="1600" b="1" i="0" dirty="0" err="1">
                <a:solidFill>
                  <a:srgbClr val="333333"/>
                </a:solidFill>
                <a:effectLst/>
              </a:rPr>
              <a:t>Cartesian</a:t>
            </a:r>
            <a:r>
              <a:rPr lang="cs-CZ" sz="1600" b="1" i="0" dirty="0">
                <a:solidFill>
                  <a:srgbClr val="333333"/>
                </a:solidFill>
                <a:effectLst/>
              </a:rPr>
              <a:t> </a:t>
            </a:r>
            <a:r>
              <a:rPr lang="cs-CZ" sz="1600" b="1" i="0" dirty="0" err="1">
                <a:solidFill>
                  <a:srgbClr val="333333"/>
                </a:solidFill>
                <a:effectLst/>
              </a:rPr>
              <a:t>Genetic</a:t>
            </a:r>
            <a:r>
              <a:rPr lang="cs-CZ" sz="1600" b="1" i="0" dirty="0">
                <a:solidFill>
                  <a:srgbClr val="333333"/>
                </a:solidFill>
                <a:effectLst/>
              </a:rPr>
              <a:t> </a:t>
            </a:r>
            <a:r>
              <a:rPr lang="cs-CZ" sz="1600" b="1" i="0" dirty="0" err="1">
                <a:solidFill>
                  <a:srgbClr val="333333"/>
                </a:solidFill>
                <a:effectLst/>
              </a:rPr>
              <a:t>Programming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. In: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Rudolph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, G.,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Kononova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, A.V.,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Aguirre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, H.,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Kerschke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, P.,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Ochoa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, G.,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Tušar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, T. (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eds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)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Parallel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Problem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Solving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from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Nature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 – PPSN XVII. PPSN 2022.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Lecture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 Notes in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Computer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 Science, vol 13399.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Springer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,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Cham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. </a:t>
            </a:r>
            <a:r>
              <a:rPr lang="cs-CZ" sz="1600" dirty="0">
                <a:solidFill>
                  <a:srgbClr val="333333"/>
                </a:solidFill>
              </a:rPr>
              <a:t>https://doi.org/10.1007/978-3-031-14721-0_5</a:t>
            </a:r>
            <a:endParaRPr lang="cs-CZ" sz="1600" b="0" i="0" dirty="0">
              <a:solidFill>
                <a:srgbClr val="333333"/>
              </a:solidFill>
              <a:effectLst/>
            </a:endParaRPr>
          </a:p>
          <a:p>
            <a:r>
              <a:rPr lang="cs-CZ" sz="1600" dirty="0" err="1"/>
              <a:t>Mcdermott</a:t>
            </a:r>
            <a:r>
              <a:rPr lang="cs-CZ" sz="1600" dirty="0"/>
              <a:t>, James &amp; </a:t>
            </a:r>
            <a:r>
              <a:rPr lang="cs-CZ" sz="1600" dirty="0" err="1"/>
              <a:t>White</a:t>
            </a:r>
            <a:r>
              <a:rPr lang="cs-CZ" sz="1600" dirty="0"/>
              <a:t>, David &amp; Luke, Sean &amp; </a:t>
            </a:r>
            <a:r>
              <a:rPr lang="cs-CZ" sz="1600" dirty="0" err="1"/>
              <a:t>Manzoni</a:t>
            </a:r>
            <a:r>
              <a:rPr lang="cs-CZ" sz="1600" dirty="0"/>
              <a:t>, Luca &amp; </a:t>
            </a:r>
            <a:r>
              <a:rPr lang="cs-CZ" sz="1600" dirty="0" err="1"/>
              <a:t>Castelli</a:t>
            </a:r>
            <a:r>
              <a:rPr lang="cs-CZ" sz="1600" dirty="0"/>
              <a:t>, </a:t>
            </a:r>
            <a:r>
              <a:rPr lang="cs-CZ" sz="1600" dirty="0" err="1"/>
              <a:t>Mauro</a:t>
            </a:r>
            <a:r>
              <a:rPr lang="cs-CZ" sz="1600" dirty="0"/>
              <a:t> &amp; </a:t>
            </a:r>
            <a:r>
              <a:rPr lang="cs-CZ" sz="1600" dirty="0" err="1"/>
              <a:t>Vanneschi</a:t>
            </a:r>
            <a:r>
              <a:rPr lang="cs-CZ" sz="1600" dirty="0"/>
              <a:t>, Leonardo &amp; </a:t>
            </a:r>
            <a:r>
              <a:rPr lang="cs-CZ" sz="1600" dirty="0" err="1"/>
              <a:t>Jaśkowski</a:t>
            </a:r>
            <a:r>
              <a:rPr lang="cs-CZ" sz="1600" dirty="0"/>
              <a:t>, Wojciech &amp; </a:t>
            </a:r>
            <a:r>
              <a:rPr lang="cs-CZ" sz="1600" dirty="0" err="1"/>
              <a:t>Krawiec</a:t>
            </a:r>
            <a:r>
              <a:rPr lang="cs-CZ" sz="1600" dirty="0"/>
              <a:t>, Krzysztof &amp; </a:t>
            </a:r>
            <a:r>
              <a:rPr lang="cs-CZ" sz="1600" dirty="0" err="1"/>
              <a:t>Harper</a:t>
            </a:r>
            <a:r>
              <a:rPr lang="cs-CZ" sz="1600" dirty="0"/>
              <a:t>, Robin &amp; De </a:t>
            </a:r>
            <a:r>
              <a:rPr lang="cs-CZ" sz="1600" dirty="0" err="1"/>
              <a:t>Jong</a:t>
            </a:r>
            <a:r>
              <a:rPr lang="cs-CZ" sz="1600" dirty="0"/>
              <a:t>, Kenneth &amp; </a:t>
            </a:r>
            <a:r>
              <a:rPr lang="cs-CZ" sz="1600" dirty="0" err="1"/>
              <a:t>O’Reilly</a:t>
            </a:r>
            <a:r>
              <a:rPr lang="cs-CZ" sz="1600" dirty="0"/>
              <a:t>, Una-May. (2012</a:t>
            </a:r>
            <a:r>
              <a:rPr lang="cs-CZ" sz="1600" b="1" dirty="0"/>
              <a:t>). </a:t>
            </a:r>
            <a:r>
              <a:rPr lang="cs-CZ" sz="1600" b="1" dirty="0" err="1"/>
              <a:t>Genetic</a:t>
            </a:r>
            <a:r>
              <a:rPr lang="cs-CZ" sz="1600" b="1" dirty="0"/>
              <a:t> </a:t>
            </a:r>
            <a:r>
              <a:rPr lang="cs-CZ" sz="1600" b="1" dirty="0" err="1"/>
              <a:t>Programming</a:t>
            </a:r>
            <a:r>
              <a:rPr lang="cs-CZ" sz="1600" b="1" dirty="0"/>
              <a:t> </a:t>
            </a:r>
            <a:r>
              <a:rPr lang="cs-CZ" sz="1600" b="1" dirty="0" err="1"/>
              <a:t>Needs</a:t>
            </a:r>
            <a:r>
              <a:rPr lang="cs-CZ" sz="1600" b="1" dirty="0"/>
              <a:t> </a:t>
            </a:r>
            <a:r>
              <a:rPr lang="cs-CZ" sz="1600" b="1" dirty="0" err="1"/>
              <a:t>Better</a:t>
            </a:r>
            <a:r>
              <a:rPr lang="cs-CZ" sz="1600" b="1" dirty="0"/>
              <a:t> </a:t>
            </a:r>
            <a:r>
              <a:rPr lang="cs-CZ" sz="1600" b="1" dirty="0" err="1"/>
              <a:t>Benchmarks</a:t>
            </a:r>
            <a:r>
              <a:rPr lang="cs-CZ" sz="1600" dirty="0"/>
              <a:t>. GECCO'12 - </a:t>
            </a:r>
            <a:r>
              <a:rPr lang="cs-CZ" sz="1600" dirty="0" err="1"/>
              <a:t>Proceedings</a:t>
            </a:r>
            <a:r>
              <a:rPr lang="cs-CZ" sz="1600" dirty="0"/>
              <a:t> </a:t>
            </a:r>
            <a:r>
              <a:rPr lang="cs-CZ" sz="1600" dirty="0" err="1"/>
              <a:t>of</a:t>
            </a:r>
            <a:r>
              <a:rPr lang="cs-CZ" sz="1600" dirty="0"/>
              <a:t> </a:t>
            </a:r>
            <a:r>
              <a:rPr lang="cs-CZ" sz="1600" dirty="0" err="1"/>
              <a:t>the</a:t>
            </a:r>
            <a:r>
              <a:rPr lang="cs-CZ" sz="1600" dirty="0"/>
              <a:t> 14th International </a:t>
            </a:r>
            <a:r>
              <a:rPr lang="cs-CZ" sz="1600" dirty="0" err="1"/>
              <a:t>Conference</a:t>
            </a:r>
            <a:r>
              <a:rPr lang="cs-CZ" sz="1600" dirty="0"/>
              <a:t> on </a:t>
            </a:r>
            <a:r>
              <a:rPr lang="cs-CZ" sz="1600" dirty="0" err="1"/>
              <a:t>Genetic</a:t>
            </a:r>
            <a:r>
              <a:rPr lang="cs-CZ" sz="1600" dirty="0"/>
              <a:t> and </a:t>
            </a:r>
            <a:r>
              <a:rPr lang="cs-CZ" sz="1600" dirty="0" err="1"/>
              <a:t>Evolutionary</a:t>
            </a:r>
            <a:r>
              <a:rPr lang="cs-CZ" sz="1600" dirty="0"/>
              <a:t> </a:t>
            </a:r>
            <a:r>
              <a:rPr lang="cs-CZ" sz="1600" dirty="0" err="1"/>
              <a:t>Computation</a:t>
            </a:r>
            <a:r>
              <a:rPr lang="cs-CZ" sz="1600" dirty="0"/>
              <a:t>. 791-798. 10.1145/2330163.2330273. </a:t>
            </a:r>
          </a:p>
          <a:p>
            <a:r>
              <a:rPr lang="cs-CZ" sz="1600" b="0" i="0" dirty="0">
                <a:solidFill>
                  <a:srgbClr val="333333"/>
                </a:solidFill>
                <a:effectLst/>
              </a:rPr>
              <a:t>Husa, J.,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Kalkreuth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, R. (2018). </a:t>
            </a:r>
            <a:r>
              <a:rPr lang="cs-CZ" sz="1600" b="1" i="0" dirty="0">
                <a:solidFill>
                  <a:srgbClr val="333333"/>
                </a:solidFill>
                <a:effectLst/>
              </a:rPr>
              <a:t>A </a:t>
            </a:r>
            <a:r>
              <a:rPr lang="cs-CZ" sz="1600" b="1" i="0" dirty="0" err="1">
                <a:solidFill>
                  <a:srgbClr val="333333"/>
                </a:solidFill>
                <a:effectLst/>
              </a:rPr>
              <a:t>Comparative</a:t>
            </a:r>
            <a:r>
              <a:rPr lang="cs-CZ" sz="1600" b="1" i="0" dirty="0">
                <a:solidFill>
                  <a:srgbClr val="333333"/>
                </a:solidFill>
                <a:effectLst/>
              </a:rPr>
              <a:t> Study on Crossover in </a:t>
            </a:r>
            <a:r>
              <a:rPr lang="cs-CZ" sz="1600" b="1" i="0" dirty="0" err="1">
                <a:solidFill>
                  <a:srgbClr val="333333"/>
                </a:solidFill>
                <a:effectLst/>
              </a:rPr>
              <a:t>Cartesian</a:t>
            </a:r>
            <a:r>
              <a:rPr lang="cs-CZ" sz="1600" b="1" i="0" dirty="0">
                <a:solidFill>
                  <a:srgbClr val="333333"/>
                </a:solidFill>
                <a:effectLst/>
              </a:rPr>
              <a:t> </a:t>
            </a:r>
            <a:r>
              <a:rPr lang="cs-CZ" sz="1600" b="1" i="0" dirty="0" err="1">
                <a:solidFill>
                  <a:srgbClr val="333333"/>
                </a:solidFill>
                <a:effectLst/>
              </a:rPr>
              <a:t>Genetic</a:t>
            </a:r>
            <a:r>
              <a:rPr lang="cs-CZ" sz="1600" b="1" i="0" dirty="0">
                <a:solidFill>
                  <a:srgbClr val="333333"/>
                </a:solidFill>
                <a:effectLst/>
              </a:rPr>
              <a:t> </a:t>
            </a:r>
            <a:r>
              <a:rPr lang="cs-CZ" sz="1600" b="1" i="0" dirty="0" err="1">
                <a:solidFill>
                  <a:srgbClr val="333333"/>
                </a:solidFill>
                <a:effectLst/>
              </a:rPr>
              <a:t>Programming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. In: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Castelli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, M., Sekanina, L.,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Zhang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, M.,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Cagnoni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, S.,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García-Sánchez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, P. (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eds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)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Genetic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Programming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.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EuroGP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 2018.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Lecture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 Notes in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Computer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 Science(), vol 10781.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Springer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, </a:t>
            </a:r>
            <a:r>
              <a:rPr lang="cs-CZ" sz="1600" b="0" i="0" dirty="0" err="1">
                <a:solidFill>
                  <a:srgbClr val="333333"/>
                </a:solidFill>
                <a:effectLst/>
              </a:rPr>
              <a:t>Cham</a:t>
            </a:r>
            <a:r>
              <a:rPr lang="cs-CZ" sz="1600" b="0" i="0" dirty="0">
                <a:solidFill>
                  <a:srgbClr val="333333"/>
                </a:solidFill>
                <a:effectLst/>
              </a:rPr>
              <a:t>. </a:t>
            </a:r>
            <a:r>
              <a:rPr lang="cs-CZ" sz="1600" dirty="0">
                <a:solidFill>
                  <a:srgbClr val="333333"/>
                </a:solidFill>
              </a:rPr>
              <a:t>https://doi.org/10.1007/978-3-319-77553-1_13</a:t>
            </a:r>
            <a:endParaRPr lang="cs-CZ" sz="1600" b="0" i="0" dirty="0">
              <a:solidFill>
                <a:srgbClr val="333333"/>
              </a:solidFill>
              <a:effectLst/>
            </a:endParaRPr>
          </a:p>
          <a:p>
            <a:r>
              <a:rPr lang="cs-CZ" sz="1600" dirty="0">
                <a:solidFill>
                  <a:srgbClr val="333333"/>
                </a:solidFill>
              </a:rPr>
              <a:t>Přednášky:</a:t>
            </a:r>
          </a:p>
          <a:p>
            <a:r>
              <a:rPr lang="cs-CZ" sz="1600" dirty="0">
                <a:solidFill>
                  <a:srgbClr val="333333"/>
                </a:solidFill>
              </a:rPr>
              <a:t>„</a:t>
            </a:r>
            <a:r>
              <a:rPr lang="cs-CZ" sz="1600" b="1" dirty="0">
                <a:solidFill>
                  <a:srgbClr val="333333"/>
                </a:solidFill>
              </a:rPr>
              <a:t>Learning </a:t>
            </a:r>
            <a:r>
              <a:rPr lang="cs-CZ" sz="1600" b="1" dirty="0" err="1">
                <a:solidFill>
                  <a:srgbClr val="333333"/>
                </a:solidFill>
              </a:rPr>
              <a:t>Genetic</a:t>
            </a:r>
            <a:r>
              <a:rPr lang="cs-CZ" sz="1600" b="1" dirty="0">
                <a:solidFill>
                  <a:srgbClr val="333333"/>
                </a:solidFill>
              </a:rPr>
              <a:t> </a:t>
            </a:r>
            <a:r>
              <a:rPr lang="cs-CZ" sz="1600" b="1" dirty="0" err="1">
                <a:solidFill>
                  <a:srgbClr val="333333"/>
                </a:solidFill>
              </a:rPr>
              <a:t>Algorithms</a:t>
            </a:r>
            <a:r>
              <a:rPr lang="cs-CZ" sz="1600" dirty="0">
                <a:solidFill>
                  <a:srgbClr val="333333"/>
                </a:solidFill>
              </a:rPr>
              <a:t>“, MIT </a:t>
            </a:r>
            <a:r>
              <a:rPr lang="cs-CZ" sz="1600" dirty="0" err="1">
                <a:solidFill>
                  <a:srgbClr val="333333"/>
                </a:solidFill>
              </a:rPr>
              <a:t>OpenCourseWare</a:t>
            </a:r>
            <a:r>
              <a:rPr lang="cs-CZ" sz="1600" dirty="0">
                <a:solidFill>
                  <a:srgbClr val="333333"/>
                </a:solidFill>
              </a:rPr>
              <a:t>, 10. 1. 2014, https://www.youtube.com/watch?v=kHyNqSnzP8Y</a:t>
            </a:r>
          </a:p>
          <a:p>
            <a:r>
              <a:rPr lang="cs-CZ" sz="1600" dirty="0">
                <a:solidFill>
                  <a:srgbClr val="333333"/>
                </a:solidFill>
              </a:rPr>
              <a:t>„</a:t>
            </a:r>
            <a:r>
              <a:rPr lang="cs-CZ" sz="1600" b="1" dirty="0">
                <a:solidFill>
                  <a:srgbClr val="333333"/>
                </a:solidFill>
              </a:rPr>
              <a:t>Julian Miller – </a:t>
            </a:r>
            <a:r>
              <a:rPr lang="cs-CZ" sz="1600" b="1" dirty="0" err="1">
                <a:solidFill>
                  <a:srgbClr val="333333"/>
                </a:solidFill>
              </a:rPr>
              <a:t>Tutorial</a:t>
            </a:r>
            <a:r>
              <a:rPr lang="cs-CZ" sz="1600" b="1" dirty="0">
                <a:solidFill>
                  <a:srgbClr val="333333"/>
                </a:solidFill>
              </a:rPr>
              <a:t>: </a:t>
            </a:r>
            <a:r>
              <a:rPr lang="cs-CZ" sz="1600" b="1" dirty="0" err="1">
                <a:solidFill>
                  <a:srgbClr val="333333"/>
                </a:solidFill>
              </a:rPr>
              <a:t>Cartesian</a:t>
            </a:r>
            <a:r>
              <a:rPr lang="cs-CZ" sz="1600" b="1" dirty="0">
                <a:solidFill>
                  <a:srgbClr val="333333"/>
                </a:solidFill>
              </a:rPr>
              <a:t> </a:t>
            </a:r>
            <a:r>
              <a:rPr lang="cs-CZ" sz="1600" b="1" dirty="0" err="1">
                <a:solidFill>
                  <a:srgbClr val="333333"/>
                </a:solidFill>
              </a:rPr>
              <a:t>Genetic</a:t>
            </a:r>
            <a:r>
              <a:rPr lang="cs-CZ" sz="1600" b="1" dirty="0">
                <a:solidFill>
                  <a:srgbClr val="333333"/>
                </a:solidFill>
              </a:rPr>
              <a:t> </a:t>
            </a:r>
            <a:r>
              <a:rPr lang="cs-CZ" sz="1600" b="1" dirty="0" err="1">
                <a:solidFill>
                  <a:srgbClr val="333333"/>
                </a:solidFill>
              </a:rPr>
              <a:t>Programming</a:t>
            </a:r>
            <a:r>
              <a:rPr lang="cs-CZ" sz="1600" dirty="0">
                <a:solidFill>
                  <a:srgbClr val="333333"/>
                </a:solidFill>
              </a:rPr>
              <a:t>“,, </a:t>
            </a:r>
            <a:r>
              <a:rPr lang="cs-CZ" sz="1600" dirty="0" err="1"/>
              <a:t>ALife</a:t>
            </a:r>
            <a:r>
              <a:rPr lang="cs-CZ" sz="1600" dirty="0"/>
              <a:t> 2020 </a:t>
            </a:r>
            <a:r>
              <a:rPr lang="cs-CZ" sz="1600" dirty="0" err="1"/>
              <a:t>Conference</a:t>
            </a:r>
            <a:r>
              <a:rPr lang="cs-CZ" sz="1600" dirty="0"/>
              <a:t>, 30. 7. 2020,</a:t>
            </a:r>
            <a:r>
              <a:rPr lang="cs-CZ" sz="1600" dirty="0">
                <a:solidFill>
                  <a:srgbClr val="333333"/>
                </a:solidFill>
              </a:rPr>
              <a:t> https://www.youtube.com/watch?v=qb2R0rL4OHQ&amp;t=1263s</a:t>
            </a:r>
          </a:p>
          <a:p>
            <a:endParaRPr lang="cs-CZ" sz="1800" dirty="0">
              <a:solidFill>
                <a:srgbClr val="333333"/>
              </a:solidFill>
            </a:endParaRPr>
          </a:p>
          <a:p>
            <a:endParaRPr lang="cs-CZ" sz="1200" b="1" i="0" dirty="0">
              <a:solidFill>
                <a:srgbClr val="F1F1F1"/>
              </a:solidFill>
              <a:effectLst/>
              <a:latin typeface="Roboto" panose="02000000000000000000" pitchFamily="2" charset="0"/>
            </a:endParaRPr>
          </a:p>
          <a:p>
            <a:endParaRPr lang="cs-CZ" sz="180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sz="1400" b="0" i="0" dirty="0">
                <a:effectLst/>
              </a:rPr>
              <a:t>Využití operátoru křížení v kartézském genetickém programování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4</a:t>
            </a:fld>
            <a:r>
              <a:rPr lang="cs-CZ" altLang="cs-CZ" dirty="0"/>
              <a:t>/7</a:t>
            </a:r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28588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 1 - Implantace aktivních genů do pasivních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sz="1400" b="0" i="0" dirty="0">
                <a:effectLst/>
              </a:rPr>
              <a:t>Využití operátoru křížení v kartézském genetickém programování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5</a:t>
            </a:fld>
            <a:r>
              <a:rPr lang="cs-CZ" altLang="cs-CZ" dirty="0"/>
              <a:t>/7</a:t>
            </a:r>
            <a:endParaRPr lang="en-US" altLang="cs-CZ" dirty="0"/>
          </a:p>
        </p:txBody>
      </p:sp>
      <p:pic>
        <p:nvPicPr>
          <p:cNvPr id="20" name="Zástupný obsah 19">
            <a:extLst>
              <a:ext uri="{FF2B5EF4-FFF2-40B4-BE49-F238E27FC236}">
                <a16:creationId xmlns:a16="http://schemas.microsoft.com/office/drawing/2014/main" id="{62A23060-1BCD-3425-8CDF-A05B9EBA3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92" y="980728"/>
            <a:ext cx="12044816" cy="4695325"/>
          </a:xfrm>
        </p:spPr>
      </p:pic>
    </p:spTree>
    <p:extLst>
      <p:ext uri="{BB962C8B-B14F-4D97-AF65-F5344CB8AC3E}">
        <p14:creationId xmlns:p14="http://schemas.microsoft.com/office/powerpoint/2010/main" val="369382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 2 - Fenotypická výměna podgrafů proměnlivé velikosti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sz="1400" b="0" i="0" dirty="0">
                <a:effectLst/>
              </a:rPr>
              <a:t>Využití operátoru křížení v kartézském genetickém programování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6</a:t>
            </a:fld>
            <a:r>
              <a:rPr lang="cs-CZ" altLang="cs-CZ" dirty="0"/>
              <a:t>/7</a:t>
            </a:r>
            <a:endParaRPr lang="en-US" altLang="cs-CZ" dirty="0"/>
          </a:p>
        </p:txBody>
      </p:sp>
      <p:pic>
        <p:nvPicPr>
          <p:cNvPr id="18" name="Zástupný obsah 17">
            <a:extLst>
              <a:ext uri="{FF2B5EF4-FFF2-40B4-BE49-F238E27FC236}">
                <a16:creationId xmlns:a16="http://schemas.microsoft.com/office/drawing/2014/main" id="{B5BDCCE1-8933-C3A8-5E55-3BCDF76DB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98" y="1124744"/>
            <a:ext cx="11946286" cy="4392488"/>
          </a:xfrm>
        </p:spPr>
      </p:pic>
    </p:spTree>
    <p:extLst>
      <p:ext uri="{BB962C8B-B14F-4D97-AF65-F5344CB8AC3E}">
        <p14:creationId xmlns:p14="http://schemas.microsoft.com/office/powerpoint/2010/main" val="76854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Následující kroky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sz="1400" b="0" i="0" dirty="0">
                <a:effectLst/>
              </a:rPr>
              <a:t>Využití operátoru křížení v kartézském genetickém programování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7</a:t>
            </a:fld>
            <a:r>
              <a:rPr lang="cs-CZ" altLang="cs-CZ" dirty="0"/>
              <a:t>/7</a:t>
            </a:r>
            <a:endParaRPr lang="en-US" alt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37F9E853-EB20-BF79-8032-9ADDB151121E}"/>
              </a:ext>
            </a:extLst>
          </p:cNvPr>
          <p:cNvSpPr txBox="1">
            <a:spLocks/>
          </p:cNvSpPr>
          <p:nvPr/>
        </p:nvSpPr>
        <p:spPr bwMode="auto">
          <a:xfrm>
            <a:off x="431801" y="765175"/>
            <a:ext cx="11521017" cy="561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cs-CZ" b="0" kern="0" dirty="0">
                <a:solidFill>
                  <a:srgbClr val="333333"/>
                </a:solidFill>
              </a:rPr>
              <a:t>Únor 2024:</a:t>
            </a:r>
          </a:p>
          <a:p>
            <a:r>
              <a:rPr lang="cs-CZ" b="0" kern="0" dirty="0">
                <a:solidFill>
                  <a:srgbClr val="333333"/>
                </a:solidFill>
              </a:rPr>
              <a:t>Implementace CGP v Pythonu</a:t>
            </a:r>
          </a:p>
          <a:p>
            <a:r>
              <a:rPr lang="cs-CZ" b="0" kern="0" dirty="0">
                <a:solidFill>
                  <a:srgbClr val="333333"/>
                </a:solidFill>
              </a:rPr>
              <a:t>Rozšíření implementace o křížení</a:t>
            </a:r>
          </a:p>
          <a:p>
            <a:pPr lvl="1"/>
            <a:r>
              <a:rPr lang="cs-CZ" sz="2600" b="0" dirty="0"/>
              <a:t>Implantace aktivních genů do pasivních</a:t>
            </a:r>
          </a:p>
          <a:p>
            <a:pPr lvl="1"/>
            <a:r>
              <a:rPr lang="cs-CZ" sz="2600" b="0" dirty="0"/>
              <a:t>Fenotypická výměna podgrafů proměnlivé velikosti</a:t>
            </a:r>
          </a:p>
          <a:p>
            <a:pPr lvl="1"/>
            <a:r>
              <a:rPr lang="cs-CZ" sz="2600" b="0" kern="0" dirty="0" err="1">
                <a:solidFill>
                  <a:schemeClr val="bg1">
                    <a:lumMod val="75000"/>
                  </a:schemeClr>
                </a:solidFill>
              </a:rPr>
              <a:t>Multichromozomové</a:t>
            </a:r>
            <a:r>
              <a:rPr lang="cs-CZ" sz="2600" b="0" kern="0" dirty="0">
                <a:solidFill>
                  <a:schemeClr val="bg1">
                    <a:lumMod val="75000"/>
                  </a:schemeClr>
                </a:solidFill>
              </a:rPr>
              <a:t> řešení s koordinátorem ?</a:t>
            </a:r>
          </a:p>
          <a:p>
            <a:pPr marL="0" indent="0">
              <a:buNone/>
            </a:pPr>
            <a:r>
              <a:rPr lang="cs-CZ" b="0" kern="0" dirty="0"/>
              <a:t>Březen - duben 2024:</a:t>
            </a:r>
          </a:p>
          <a:p>
            <a:r>
              <a:rPr lang="cs-CZ" b="0" kern="0" dirty="0"/>
              <a:t>Experimentování na problémech symbolické regrese (Koza 1-3, Nguyen 4-11)</a:t>
            </a:r>
          </a:p>
          <a:p>
            <a:pPr marL="514350" indent="-514350">
              <a:buFont typeface="+mj-lt"/>
              <a:buAutoNum type="arabicPeriod"/>
            </a:pPr>
            <a:endParaRPr lang="cs-CZ" b="0" kern="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cs-CZ" b="0" kern="0" dirty="0">
                <a:solidFill>
                  <a:srgbClr val="333333"/>
                </a:solidFill>
              </a:rPr>
              <a:t>+  Průběžné psaní technické zprávy</a:t>
            </a:r>
          </a:p>
        </p:txBody>
      </p:sp>
    </p:spTree>
    <p:extLst>
      <p:ext uri="{BB962C8B-B14F-4D97-AF65-F5344CB8AC3E}">
        <p14:creationId xmlns:p14="http://schemas.microsoft.com/office/powerpoint/2010/main" val="930533640"/>
      </p:ext>
    </p:extLst>
  </p:cSld>
  <p:clrMapOvr>
    <a:masterClrMapping/>
  </p:clrMapOvr>
</p:sld>
</file>

<file path=ppt/theme/theme1.xml><?xml version="1.0" encoding="utf-8"?>
<a:theme xmlns:a="http://schemas.openxmlformats.org/drawingml/2006/main" name="101021 FIT Calibri">
  <a:themeElements>
    <a:clrScheme name="a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slides 16×9" id="{B10DCA5D-0A2E-4D11-A771-FE5D464E81BA}" vid="{268E7F9B-8975-456B-B851-CF2BEB080965}"/>
    </a:ext>
  </a:ext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 slides 16×9</Template>
  <TotalTime>3080</TotalTime>
  <Words>701</Words>
  <Application>Microsoft Office PowerPoint</Application>
  <PresentationFormat>Širokoúhlá obrazovka</PresentationFormat>
  <Paragraphs>65</Paragraphs>
  <Slides>7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Roboto</vt:lpstr>
      <vt:lpstr>Tahoma</vt:lpstr>
      <vt:lpstr>101021 FIT Calibri</vt:lpstr>
      <vt:lpstr>Využití operátoru křížení  v kartézském genetickém programování</vt:lpstr>
      <vt:lpstr>Cíl práce</vt:lpstr>
      <vt:lpstr>Práce v zimním semestru</vt:lpstr>
      <vt:lpstr>Přečtená literatura a zdroje</vt:lpstr>
      <vt:lpstr>Algoritmus 1 - Implantace aktivních genů do pasivních</vt:lpstr>
      <vt:lpstr>Algoritmus 2 - Fenotypická výměna podgrafů proměnlivé velikosti</vt:lpstr>
      <vt:lpstr>Následující kroky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Využití operátoru křížení v kartézském genetickém programování</dc:title>
  <dc:creator>Bromnik Petr (241644)</dc:creator>
  <cp:lastModifiedBy>Bromnik Petr (241644)</cp:lastModifiedBy>
  <cp:revision>9</cp:revision>
  <dcterms:created xsi:type="dcterms:W3CDTF">2024-01-18T12:24:26Z</dcterms:created>
  <dcterms:modified xsi:type="dcterms:W3CDTF">2024-01-31T17:23:39Z</dcterms:modified>
</cp:coreProperties>
</file>