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8" r:id="rId6"/>
    <p:sldId id="259" r:id="rId7"/>
    <p:sldId id="260" r:id="rId8"/>
    <p:sldId id="267" r:id="rId9"/>
    <p:sldId id="262" r:id="rId10"/>
    <p:sldId id="261" r:id="rId11"/>
    <p:sldId id="264" r:id="rId12"/>
    <p:sldId id="269" r:id="rId13"/>
    <p:sldId id="263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8067" autoAdjust="0"/>
    <p:restoredTop sz="94628" autoAdjust="0"/>
  </p:normalViewPr>
  <p:slideViewPr>
    <p:cSldViewPr snapToGrid="0" snapToObjects="1">
      <p:cViewPr varScale="1">
        <p:scale>
          <a:sx n="94" d="100"/>
          <a:sy n="94" d="100"/>
        </p:scale>
        <p:origin x="-120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AF4E-6C9C-D340-BA4F-7198D9AFE846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22,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2310"/>
            <a:ext cx="8229600" cy="1143000"/>
          </a:xfrm>
        </p:spPr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636"/>
            <a:ext cx="8229600" cy="592927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Creation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df1 = as.data.frame(m2)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df2 = data.frame(james2=1:3, ted2=</a:t>
            </a:r>
            <a:r>
              <a:rPr lang="en-US" sz="1400" dirty="0" err="1" smtClean="0">
                <a:latin typeface="Courier"/>
                <a:cs typeface="Courier"/>
              </a:rPr>
              <a:t>c("a","b","c</a:t>
            </a:r>
            <a:r>
              <a:rPr lang="en-US" sz="1400" dirty="0" smtClean="0">
                <a:latin typeface="Courier"/>
                <a:cs typeface="Courier"/>
              </a:rPr>
              <a:t>")) #multiple data types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df2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  james2 ted2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1      1    a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2      2   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endParaRPr lang="en-US" sz="14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3      3    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dirty="0" smtClean="0"/>
              <a:t>Access patterns</a:t>
            </a:r>
          </a:p>
          <a:p>
            <a:pPr lvl="1"/>
            <a:r>
              <a:rPr lang="en-US" dirty="0" smtClean="0"/>
              <a:t>Everything you can do with a matrix</a:t>
            </a:r>
          </a:p>
          <a:p>
            <a:pPr lvl="1"/>
            <a:r>
              <a:rPr lang="en-US" dirty="0" smtClean="0"/>
              <a:t>Also allows $&lt;column name&gt;</a:t>
            </a:r>
          </a:p>
          <a:p>
            <a:pPr lvl="2">
              <a:buNone/>
            </a:pPr>
            <a:r>
              <a:rPr lang="en-US" dirty="0" smtClean="0"/>
              <a:t>ex: </a:t>
            </a:r>
            <a:r>
              <a:rPr lang="en-US" dirty="0" smtClean="0">
                <a:latin typeface="Courier"/>
                <a:cs typeface="Courier"/>
              </a:rPr>
              <a:t>&gt; df1$james2</a:t>
            </a:r>
          </a:p>
          <a:p>
            <a:r>
              <a:rPr lang="en-US" sz="2400" dirty="0" smtClean="0"/>
              <a:t>Factors: they will prevent you from doing some things, but allow others</a:t>
            </a:r>
          </a:p>
          <a:p>
            <a:pPr lvl="2">
              <a:buNone/>
            </a:pPr>
            <a:r>
              <a:rPr lang="en-US" sz="1600" dirty="0" smtClean="0">
                <a:latin typeface="Courier"/>
                <a:cs typeface="Courier"/>
              </a:rPr>
              <a:t>&gt; df2$ted2</a:t>
            </a:r>
          </a:p>
          <a:p>
            <a:pPr lvl="2">
              <a:buNone/>
            </a:pPr>
            <a:r>
              <a:rPr lang="en-US" sz="1600" dirty="0" smtClean="0">
                <a:latin typeface="Courier"/>
                <a:cs typeface="Courier"/>
              </a:rPr>
              <a:t>[1] a </a:t>
            </a:r>
            <a:r>
              <a:rPr lang="en-US" sz="1600" dirty="0" err="1" smtClean="0">
                <a:latin typeface="Courier"/>
                <a:cs typeface="Courier"/>
              </a:rPr>
              <a:t>b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c</a:t>
            </a:r>
            <a:endParaRPr lang="en-US" sz="16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2000" b="1" dirty="0" smtClean="0">
                <a:latin typeface="Courier"/>
                <a:cs typeface="Courier"/>
              </a:rPr>
              <a:t>		Levels: a </a:t>
            </a:r>
            <a:r>
              <a:rPr lang="en-US" sz="2000" b="1" dirty="0" err="1" smtClean="0">
                <a:latin typeface="Courier"/>
                <a:cs typeface="Courier"/>
              </a:rPr>
              <a:t>b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c</a:t>
            </a:r>
            <a:endParaRPr lang="en-US" sz="2000" b="1" dirty="0" smtClean="0">
              <a:latin typeface="Courier"/>
              <a:cs typeface="Courier"/>
            </a:endParaRPr>
          </a:p>
          <a:p>
            <a:pPr lvl="1"/>
            <a:r>
              <a:rPr lang="en-US" sz="2000" dirty="0" smtClean="0"/>
              <a:t>To remove factors:</a:t>
            </a:r>
          </a:p>
          <a:p>
            <a:pPr lvl="2"/>
            <a:r>
              <a:rPr lang="en-US" sz="1600" dirty="0" smtClean="0"/>
              <a:t>use </a:t>
            </a:r>
            <a:r>
              <a:rPr lang="en-US" sz="1600" dirty="0" err="1" smtClean="0">
                <a:latin typeface="Courier"/>
                <a:cs typeface="Courier"/>
              </a:rPr>
              <a:t>stringsAsFactors</a:t>
            </a:r>
            <a:r>
              <a:rPr lang="en-US" sz="1600" dirty="0" smtClean="0">
                <a:latin typeface="Courier"/>
                <a:cs typeface="Courier"/>
              </a:rPr>
              <a:t>=FALSE </a:t>
            </a:r>
            <a:r>
              <a:rPr lang="en-US" sz="1600" dirty="0" err="1" smtClean="0">
                <a:latin typeface="+mj-lt"/>
                <a:cs typeface="Courier"/>
              </a:rPr>
              <a:t>durring</a:t>
            </a:r>
            <a:r>
              <a:rPr lang="en-US" sz="1600" dirty="0" smtClean="0">
                <a:latin typeface="+mj-lt"/>
                <a:cs typeface="Courier"/>
              </a:rPr>
              <a:t> creation of the </a:t>
            </a:r>
            <a:r>
              <a:rPr lang="en-US" sz="1600" dirty="0" err="1" smtClean="0">
                <a:latin typeface="+mj-lt"/>
                <a:cs typeface="Courier"/>
              </a:rPr>
              <a:t>data.frame</a:t>
            </a:r>
            <a:endParaRPr lang="en-US" sz="1600" dirty="0" smtClean="0">
              <a:latin typeface="+mj-lt"/>
              <a:cs typeface="Courier"/>
            </a:endParaRPr>
          </a:p>
          <a:p>
            <a:pPr lvl="2">
              <a:buNone/>
            </a:pPr>
            <a:r>
              <a:rPr lang="en-US" sz="1600" dirty="0" smtClean="0"/>
              <a:t>df2$ted2 </a:t>
            </a:r>
            <a:r>
              <a:rPr lang="en-US" sz="1600" dirty="0" smtClean="0">
                <a:latin typeface="+mj-lt"/>
                <a:cs typeface="Courier"/>
              </a:rPr>
              <a:t>&lt;- </a:t>
            </a:r>
            <a:r>
              <a:rPr lang="en-US" sz="1600" dirty="0" err="1" smtClean="0">
                <a:latin typeface="+mj-lt"/>
                <a:cs typeface="Courier"/>
              </a:rPr>
              <a:t>as.character</a:t>
            </a:r>
            <a:r>
              <a:rPr lang="en-US" sz="1600" dirty="0" smtClean="0">
                <a:latin typeface="+mj-lt"/>
                <a:cs typeface="Courier"/>
              </a:rPr>
              <a:t>( </a:t>
            </a:r>
            <a:r>
              <a:rPr lang="en-US" sz="1600" dirty="0" smtClean="0"/>
              <a:t>df2$ted2 )</a:t>
            </a:r>
          </a:p>
          <a:p>
            <a:pPr lvl="1"/>
            <a:r>
              <a:rPr lang="en-US" sz="2000" dirty="0" smtClean="0">
                <a:latin typeface="+mj-lt"/>
                <a:cs typeface="Courier"/>
              </a:rPr>
              <a:t>To add factors: </a:t>
            </a:r>
          </a:p>
          <a:p>
            <a:pPr lvl="2">
              <a:buNone/>
            </a:pPr>
            <a:r>
              <a:rPr lang="en-US" sz="1600" dirty="0" smtClean="0">
                <a:latin typeface="+mj-lt"/>
                <a:cs typeface="Courier"/>
              </a:rPr>
              <a:t>df2$ted2 &lt;- factor(df2$ted2, levels=</a:t>
            </a:r>
            <a:r>
              <a:rPr lang="en-US" sz="1600" dirty="0" err="1" smtClean="0">
                <a:latin typeface="+mj-lt"/>
                <a:cs typeface="Courier"/>
              </a:rPr>
              <a:t>c("b","c","a</a:t>
            </a:r>
            <a:r>
              <a:rPr lang="en-US" sz="1600" dirty="0" smtClean="0">
                <a:latin typeface="+mj-lt"/>
                <a:cs typeface="Courier"/>
              </a:rPr>
              <a:t>"))</a:t>
            </a:r>
          </a:p>
          <a:p>
            <a:pPr lvl="1"/>
            <a:endParaRPr lang="en-US" sz="2000" dirty="0" smtClean="0">
              <a:latin typeface="+mj-lt"/>
              <a:cs typeface="Courier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132"/>
            <a:ext cx="8229600" cy="1143000"/>
          </a:xfrm>
        </p:spPr>
        <p:txBody>
          <a:bodyPr/>
          <a:lstStyle/>
          <a:p>
            <a:r>
              <a:rPr lang="en-US" dirty="0" smtClean="0"/>
              <a:t>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330"/>
            <a:ext cx="8229600" cy="575767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&gt; install.packages('ggplot2')</a:t>
            </a:r>
          </a:p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&gt; libary('ggplot2')</a:t>
            </a:r>
          </a:p>
          <a:p>
            <a:r>
              <a:rPr lang="en-US" dirty="0" smtClean="0">
                <a:latin typeface="+mj-lt"/>
                <a:cs typeface="Courier"/>
              </a:rPr>
              <a:t>A simple </a:t>
            </a:r>
            <a:r>
              <a:rPr lang="en-US" dirty="0" smtClean="0">
                <a:latin typeface="+mj-lt"/>
                <a:cs typeface="Courier"/>
              </a:rPr>
              <a:t>plot: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#load some data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sdat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read.table</a:t>
            </a:r>
            <a:r>
              <a:rPr lang="en-US" sz="1600" dirty="0" err="1" smtClean="0">
                <a:latin typeface="Courier"/>
                <a:cs typeface="Courier"/>
              </a:rPr>
              <a:t>(”.injuriesVsWrithingTimeVsRegion.txt</a:t>
            </a:r>
            <a:r>
              <a:rPr lang="en-US" sz="1600" dirty="0" smtClean="0">
                <a:latin typeface="Courier"/>
                <a:cs typeface="Courier"/>
              </a:rPr>
              <a:t>", header=T, sep="\</a:t>
            </a:r>
            <a:r>
              <a:rPr lang="en-US" sz="1600" dirty="0" err="1" smtClean="0">
                <a:latin typeface="Courier"/>
                <a:cs typeface="Courier"/>
              </a:rPr>
              <a:t>t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lvl="1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#plot the data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ggplot</a:t>
            </a:r>
            <a:r>
              <a:rPr lang="en-US" sz="1600" dirty="0" err="1" smtClean="0">
                <a:latin typeface="Courier"/>
                <a:cs typeface="Courier"/>
              </a:rPr>
              <a:t>(data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sdat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aes(x</a:t>
            </a:r>
            <a:r>
              <a:rPr lang="en-US" sz="1600" dirty="0" smtClean="0">
                <a:latin typeface="Courier"/>
                <a:cs typeface="Courier"/>
              </a:rPr>
              <a:t>=Injuries, </a:t>
            </a:r>
            <a:r>
              <a:rPr lang="en-US" sz="1600" dirty="0" err="1" smtClean="0">
                <a:latin typeface="Courier"/>
                <a:cs typeface="Courier"/>
              </a:rPr>
              <a:t>y</a:t>
            </a:r>
            <a:r>
              <a:rPr lang="en-US" sz="1600" dirty="0" smtClean="0">
                <a:latin typeface="Courier"/>
                <a:cs typeface="Courier"/>
              </a:rPr>
              <a:t>=Time))+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geom_point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lvl="1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#color the points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ggplot(data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sdat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aes(x</a:t>
            </a:r>
            <a:r>
              <a:rPr lang="en-US" sz="1600" dirty="0" smtClean="0">
                <a:latin typeface="Courier"/>
                <a:cs typeface="Courier"/>
              </a:rPr>
              <a:t>=Injuries, </a:t>
            </a:r>
            <a:r>
              <a:rPr lang="en-US" sz="1600" dirty="0" err="1" smtClean="0">
                <a:latin typeface="Courier"/>
                <a:cs typeface="Courier"/>
              </a:rPr>
              <a:t>y</a:t>
            </a:r>
            <a:r>
              <a:rPr lang="en-US" sz="1600" dirty="0" smtClean="0">
                <a:latin typeface="Courier"/>
                <a:cs typeface="Courier"/>
              </a:rPr>
              <a:t>=Time, color=Region))+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geom_point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#</a:t>
            </a:r>
            <a:r>
              <a:rPr lang="en-US" sz="1600" dirty="0" smtClean="0">
                <a:latin typeface="Courier"/>
                <a:cs typeface="Courier"/>
              </a:rPr>
              <a:t>color the </a:t>
            </a:r>
            <a:r>
              <a:rPr lang="en-US" sz="1600" dirty="0" smtClean="0">
                <a:latin typeface="Courier"/>
                <a:cs typeface="Courier"/>
              </a:rPr>
              <a:t>points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</a:t>
            </a:r>
            <a:r>
              <a:rPr lang="en-US" sz="1600" dirty="0" err="1" smtClean="0">
                <a:latin typeface="Courier"/>
                <a:cs typeface="Courier"/>
              </a:rPr>
              <a:t>ggplot</a:t>
            </a:r>
            <a:r>
              <a:rPr lang="en-US" sz="1600" dirty="0" err="1" smtClean="0">
                <a:latin typeface="Courier"/>
                <a:cs typeface="Courier"/>
              </a:rPr>
              <a:t>(data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sdat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aes(x</a:t>
            </a:r>
            <a:r>
              <a:rPr lang="en-US" sz="1600" dirty="0" smtClean="0">
                <a:latin typeface="Courier"/>
                <a:cs typeface="Courier"/>
              </a:rPr>
              <a:t>=Injuries, </a:t>
            </a:r>
            <a:r>
              <a:rPr lang="en-US" sz="1600" dirty="0" err="1" smtClean="0">
                <a:latin typeface="Courier"/>
                <a:cs typeface="Courier"/>
              </a:rPr>
              <a:t>y</a:t>
            </a:r>
            <a:r>
              <a:rPr lang="en-US" sz="1600" dirty="0" smtClean="0">
                <a:latin typeface="Courier"/>
                <a:cs typeface="Courier"/>
              </a:rPr>
              <a:t>=Time, color=Region))+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geom_point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&gt;#re order the colors</a:t>
            </a:r>
            <a:endParaRPr lang="en-US" dirty="0" smtClean="0"/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&gt;</a:t>
            </a:r>
            <a:r>
              <a:rPr lang="en-US" sz="1600" dirty="0" err="1" smtClean="0">
                <a:latin typeface="Courier"/>
                <a:cs typeface="Courier"/>
              </a:rPr>
              <a:t>sdat</a:t>
            </a:r>
            <a:r>
              <a:rPr lang="en-US" sz="1600" dirty="0" err="1" smtClean="0">
                <a:latin typeface="Courier"/>
                <a:cs typeface="Courier"/>
              </a:rPr>
              <a:t>$Region</a:t>
            </a:r>
            <a:r>
              <a:rPr lang="en-US" sz="1600" dirty="0" smtClean="0">
                <a:latin typeface="Courier"/>
                <a:cs typeface="Courier"/>
              </a:rPr>
              <a:t> &lt;- </a:t>
            </a:r>
            <a:r>
              <a:rPr lang="en-US" sz="1600" dirty="0" err="1" smtClean="0">
                <a:latin typeface="Courier"/>
                <a:cs typeface="Courier"/>
              </a:rPr>
              <a:t>factor(sdat$Region</a:t>
            </a:r>
            <a:r>
              <a:rPr lang="en-US" sz="1600" dirty="0" smtClean="0">
                <a:latin typeface="Courier"/>
                <a:cs typeface="Courier"/>
              </a:rPr>
              <a:t>, levels=</a:t>
            </a:r>
            <a:r>
              <a:rPr lang="en-US" sz="1600" dirty="0" err="1" smtClean="0">
                <a:latin typeface="Courier"/>
                <a:cs typeface="Courier"/>
              </a:rPr>
              <a:t>c("Australia</a:t>
            </a:r>
            <a:r>
              <a:rPr lang="en-US" sz="1600" dirty="0" smtClean="0">
                <a:latin typeface="Courier"/>
                <a:cs typeface="Courier"/>
              </a:rPr>
              <a:t>",</a:t>
            </a:r>
            <a:r>
              <a:rPr lang="en-US" sz="1600" dirty="0" smtClean="0">
                <a:latin typeface="Courier"/>
                <a:cs typeface="Courier"/>
              </a:rPr>
              <a:t> 	"</a:t>
            </a:r>
            <a:r>
              <a:rPr lang="en-US" sz="1600" dirty="0" err="1" smtClean="0">
                <a:latin typeface="Courier"/>
                <a:cs typeface="Courier"/>
              </a:rPr>
              <a:t>Middle.East","Africa</a:t>
            </a:r>
            <a:r>
              <a:rPr lang="en-US" sz="1600" dirty="0" smtClean="0">
                <a:latin typeface="Courier"/>
                <a:cs typeface="Courier"/>
              </a:rPr>
              <a:t>", "</a:t>
            </a:r>
            <a:r>
              <a:rPr lang="en-US" sz="1600" dirty="0" smtClean="0">
                <a:latin typeface="Courier"/>
                <a:cs typeface="Courier"/>
              </a:rPr>
              <a:t>Asia”, 	"</a:t>
            </a:r>
            <a:r>
              <a:rPr lang="en-US" sz="1600" dirty="0" err="1" smtClean="0">
                <a:latin typeface="Courier"/>
                <a:cs typeface="Courier"/>
              </a:rPr>
              <a:t>C.America","N.America","S.America</a:t>
            </a:r>
            <a:r>
              <a:rPr lang="en-US" sz="1600" dirty="0" smtClean="0">
                <a:latin typeface="Courier"/>
                <a:cs typeface="Courier"/>
              </a:rPr>
              <a:t>", "Europe")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</a:t>
            </a:r>
            <a:r>
              <a:rPr lang="en-US" sz="1600" dirty="0" err="1" smtClean="0">
                <a:latin typeface="Courier"/>
                <a:cs typeface="Courier"/>
              </a:rPr>
              <a:t>ggplot(data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sdat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aes(x</a:t>
            </a:r>
            <a:r>
              <a:rPr lang="en-US" sz="1600" dirty="0" smtClean="0">
                <a:latin typeface="Courier"/>
                <a:cs typeface="Courier"/>
              </a:rPr>
              <a:t>=Injuries, </a:t>
            </a:r>
            <a:r>
              <a:rPr lang="en-US" sz="1600" dirty="0" err="1" smtClean="0">
                <a:latin typeface="Courier"/>
                <a:cs typeface="Courier"/>
              </a:rPr>
              <a:t>y</a:t>
            </a:r>
            <a:r>
              <a:rPr lang="en-US" sz="1600" dirty="0" smtClean="0">
                <a:latin typeface="Courier"/>
                <a:cs typeface="Courier"/>
              </a:rPr>
              <a:t>=Time, color=Region))+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geom_point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Trellis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25851" cy="501899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  <a:cs typeface="Courier"/>
              </a:rPr>
              <a:t>Trellis plots let you compare all pairs of columns</a:t>
            </a:r>
          </a:p>
          <a:p>
            <a:r>
              <a:rPr lang="en-US" sz="1800" dirty="0" smtClean="0">
                <a:latin typeface="+mj-lt"/>
                <a:cs typeface="Courier"/>
              </a:rPr>
              <a:t>Valuable for exploratory data analysis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&gt; m1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     [,1] [,2] [,3] [,4]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[1,]    1    4    7   10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[2,]    2    5    8   11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[3,]    3    6    9   12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&gt;plot(as.data.frame(</a:t>
            </a:r>
            <a:r>
              <a:rPr lang="en-US" sz="1800" dirty="0" smtClean="0">
                <a:latin typeface="Courier"/>
                <a:cs typeface="Courier"/>
              </a:rPr>
              <a:t>m1)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</p:txBody>
      </p:sp>
      <p:pic>
        <p:nvPicPr>
          <p:cNvPr id="4" name="Picture 3" descr="trell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30" y="1748022"/>
            <a:ext cx="4640325" cy="4342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sample(x</a:t>
            </a:r>
            <a:r>
              <a:rPr lang="en-US" dirty="0" smtClean="0"/>
              <a:t>=1:50, size=100, replace=T)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hist(x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dirty="0" smtClean="0"/>
              <a:t> basics, environment, </a:t>
            </a:r>
            <a:r>
              <a:rPr lang="en-US" dirty="0" smtClean="0"/>
              <a:t>and workflow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management</a:t>
            </a:r>
            <a:endParaRPr lang="en-US" dirty="0" smtClean="0"/>
          </a:p>
          <a:p>
            <a:pPr lvl="1"/>
            <a:r>
              <a:rPr lang="en-US" dirty="0" smtClean="0"/>
              <a:t>data structures: vector, matrix, </a:t>
            </a:r>
            <a:r>
              <a:rPr lang="en-US" dirty="0" err="1" smtClean="0"/>
              <a:t>data.frame</a:t>
            </a:r>
            <a:endParaRPr lang="en-US" dirty="0" smtClean="0"/>
          </a:p>
          <a:p>
            <a:pPr lvl="1"/>
            <a:r>
              <a:rPr lang="en-US" dirty="0" smtClean="0"/>
              <a:t>data input: from command line</a:t>
            </a:r>
            <a:r>
              <a:rPr lang="en-US" dirty="0" smtClean="0"/>
              <a:t>, </a:t>
            </a:r>
            <a:r>
              <a:rPr lang="en-US" dirty="0" smtClean="0"/>
              <a:t>from file</a:t>
            </a:r>
          </a:p>
          <a:p>
            <a:r>
              <a:rPr lang="en-US" dirty="0" smtClean="0"/>
              <a:t>Basic visualization</a:t>
            </a:r>
          </a:p>
          <a:p>
            <a:r>
              <a:rPr lang="en-US" dirty="0" smtClean="0"/>
              <a:t>GGplot2 </a:t>
            </a:r>
            <a:r>
              <a:rPr lang="en-US" dirty="0" smtClean="0"/>
              <a:t>visualization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github.com/stochasticTreat/R_data_vis_lecture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6332"/>
            <a:ext cx="8229600" cy="1143000"/>
          </a:xfrm>
        </p:spPr>
        <p:txBody>
          <a:bodyPr/>
          <a:lstStyle/>
          <a:p>
            <a:r>
              <a:rPr lang="en-US" dirty="0" smtClean="0"/>
              <a:t>R: strange and fantastic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078"/>
            <a:ext cx="5636548" cy="597133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Console window</a:t>
            </a:r>
            <a:r>
              <a:rPr lang="en-US" b="1" dirty="0" smtClean="0"/>
              <a:t>:</a:t>
            </a:r>
          </a:p>
          <a:p>
            <a:pPr lvl="1">
              <a:buNone/>
            </a:pPr>
            <a:r>
              <a:rPr lang="en-US" dirty="0" smtClean="0"/>
              <a:t>&gt;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Script window:</a:t>
            </a:r>
            <a:r>
              <a:rPr lang="en-US" b="1" dirty="0" smtClean="0"/>
              <a:t> scripts</a:t>
            </a:r>
            <a:r>
              <a:rPr lang="en-US" b="1" dirty="0" smtClean="0"/>
              <a:t>,</a:t>
            </a:r>
            <a:r>
              <a:rPr lang="en-US" b="1" dirty="0" smtClean="0"/>
              <a:t> </a:t>
            </a:r>
            <a:r>
              <a:rPr lang="en-US" b="1" dirty="0" smtClean="0"/>
              <a:t>programs</a:t>
            </a:r>
            <a:endParaRPr lang="en-US" b="1" dirty="0" smtClean="0"/>
          </a:p>
          <a:p>
            <a:pPr lvl="1"/>
            <a:r>
              <a:rPr lang="en-US" dirty="0" smtClean="0"/>
              <a:t>executing commands </a:t>
            </a:r>
            <a:r>
              <a:rPr lang="en-US" dirty="0" smtClean="0"/>
              <a:t>from a </a:t>
            </a:r>
            <a:r>
              <a:rPr lang="en-US" dirty="0" smtClean="0"/>
              <a:t>script:</a:t>
            </a:r>
          </a:p>
          <a:p>
            <a:pPr lvl="2"/>
            <a:r>
              <a:rPr lang="en-US" sz="2909" dirty="0" smtClean="0"/>
              <a:t>highlight block or place cursor on line and press “</a:t>
            </a:r>
            <a:r>
              <a:rPr lang="en-US" sz="2909" dirty="0" err="1" smtClean="0"/>
              <a:t>command+enter</a:t>
            </a:r>
            <a:r>
              <a:rPr lang="en-US" sz="2909" dirty="0" smtClean="0"/>
              <a:t>”</a:t>
            </a:r>
            <a:endParaRPr lang="en-US" sz="2909" dirty="0" smtClean="0"/>
          </a:p>
          <a:p>
            <a:pPr lvl="2"/>
            <a:r>
              <a:rPr lang="en-US" sz="2909" dirty="0" smtClean="0"/>
              <a:t>source </a:t>
            </a:r>
            <a:r>
              <a:rPr lang="en-US" sz="2909" dirty="0" smtClean="0"/>
              <a:t>the script file:</a:t>
            </a:r>
            <a:r>
              <a:rPr lang="en-US" sz="2909" dirty="0" smtClean="0"/>
              <a:t> </a:t>
            </a:r>
          </a:p>
          <a:p>
            <a:pPr lvl="2">
              <a:buNone/>
            </a:pPr>
            <a:r>
              <a:rPr lang="en-US" sz="2909" dirty="0" smtClean="0"/>
              <a:t>	</a:t>
            </a:r>
            <a:r>
              <a:rPr lang="en-US" sz="2909" dirty="0" smtClean="0">
                <a:latin typeface="Courier"/>
                <a:cs typeface="Courier"/>
              </a:rPr>
              <a:t>&gt;</a:t>
            </a:r>
            <a:r>
              <a:rPr lang="en-US" sz="2909" dirty="0" err="1" smtClean="0">
                <a:latin typeface="Courier"/>
                <a:cs typeface="Courier"/>
              </a:rPr>
              <a:t>source</a:t>
            </a:r>
            <a:r>
              <a:rPr lang="en-US" sz="2909" dirty="0" err="1" smtClean="0">
                <a:latin typeface="Courier"/>
                <a:cs typeface="Courier"/>
              </a:rPr>
              <a:t>(“script</a:t>
            </a:r>
            <a:r>
              <a:rPr lang="en-US" sz="2909" dirty="0" smtClean="0">
                <a:latin typeface="Courier"/>
                <a:cs typeface="Courier"/>
              </a:rPr>
              <a:t> file name”)</a:t>
            </a:r>
          </a:p>
          <a:p>
            <a:pPr lvl="2"/>
            <a:r>
              <a:rPr lang="en-US" sz="2909" dirty="0" smtClean="0"/>
              <a:t>press “run</a:t>
            </a:r>
            <a:r>
              <a:rPr lang="en-US" sz="2909" dirty="0" smtClean="0"/>
              <a:t>” (</a:t>
            </a:r>
            <a:r>
              <a:rPr lang="en-US" sz="2909" dirty="0" err="1" smtClean="0"/>
              <a:t>RStudio</a:t>
            </a:r>
            <a:r>
              <a:rPr lang="en-US" sz="2909" dirty="0" smtClean="0"/>
              <a:t>)</a:t>
            </a:r>
            <a:endParaRPr lang="en-US" sz="2909" dirty="0" smtClean="0"/>
          </a:p>
          <a:p>
            <a:pPr lvl="2"/>
            <a:endParaRPr lang="en-US" dirty="0" smtClean="0"/>
          </a:p>
          <a:p>
            <a:r>
              <a:rPr lang="en-US" b="1" dirty="0" smtClean="0"/>
              <a:t>Workspace: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variables and states in current session.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be saved and re-loaded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Working </a:t>
            </a:r>
            <a:r>
              <a:rPr lang="en-US" b="1" dirty="0" smtClean="0"/>
              <a:t>directory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setwd</a:t>
            </a:r>
            <a:r>
              <a:rPr lang="en-US" dirty="0" err="1" smtClean="0"/>
              <a:t>("path</a:t>
            </a:r>
            <a:r>
              <a:rPr lang="en-US" dirty="0" smtClean="0"/>
              <a:t> to working directory”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Rstudio: </a:t>
            </a:r>
            <a:r>
              <a:rPr lang="en-US" dirty="0" err="1" smtClean="0"/>
              <a:t>Sesssion</a:t>
            </a:r>
            <a:r>
              <a:rPr lang="en-US" dirty="0" smtClean="0"/>
              <a:t> &gt; Set Working Directory </a:t>
            </a:r>
          </a:p>
          <a:p>
            <a:pPr lvl="1">
              <a:buNone/>
            </a:pPr>
            <a:r>
              <a:rPr lang="en-US" dirty="0" smtClean="0"/>
              <a:t>	R: Misc &gt; changer working directory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Documentation</a:t>
            </a:r>
          </a:p>
          <a:p>
            <a:pPr lvl="1"/>
            <a:r>
              <a:rPr lang="en-US" dirty="0" smtClean="0"/>
              <a:t>press function + f1 with a cursor on a </a:t>
            </a:r>
            <a:r>
              <a:rPr lang="en-US" dirty="0" smtClean="0"/>
              <a:t>term ( Rstudio )</a:t>
            </a:r>
          </a:p>
          <a:p>
            <a:pPr lvl="1"/>
            <a:r>
              <a:rPr lang="en-US" dirty="0" smtClean="0"/>
              <a:t>question mark on console line before a term</a:t>
            </a:r>
          </a:p>
          <a:p>
            <a:pPr lvl="1">
              <a:buNone/>
            </a:pPr>
            <a:r>
              <a:rPr lang="en-US" dirty="0" smtClean="0"/>
              <a:t>	&gt; ?</a:t>
            </a:r>
            <a:r>
              <a:rPr lang="en-US" dirty="0" err="1" smtClean="0"/>
              <a:t>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38"/>
            <a:ext cx="8229600" cy="57061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Notable differences </a:t>
            </a:r>
            <a:r>
              <a:rPr lang="en-US" b="1" dirty="0" smtClean="0"/>
              <a:t>from other languages</a:t>
            </a:r>
          </a:p>
          <a:p>
            <a:pPr lvl="1"/>
            <a:r>
              <a:rPr lang="en-US" dirty="0" smtClean="0"/>
              <a:t>one indexed: counting starts at 1, not 0</a:t>
            </a:r>
          </a:p>
          <a:p>
            <a:pPr lvl="1"/>
            <a:r>
              <a:rPr lang="en-US" dirty="0" smtClean="0"/>
              <a:t>assignment operators</a:t>
            </a:r>
          </a:p>
          <a:p>
            <a:pPr lvl="1">
              <a:buNone/>
            </a:pPr>
            <a:r>
              <a:rPr lang="en-US" dirty="0" smtClean="0"/>
              <a:t>	“&lt;-” does the same as “=“</a:t>
            </a:r>
          </a:p>
          <a:p>
            <a:pPr lvl="1">
              <a:buNone/>
            </a:pPr>
            <a:r>
              <a:rPr lang="en-US" dirty="0" smtClean="0"/>
              <a:t>	 “-&gt;” also exists. </a:t>
            </a:r>
          </a:p>
          <a:p>
            <a:pPr lvl="1"/>
            <a:r>
              <a:rPr lang="en-US" dirty="0" smtClean="0"/>
              <a:t>semicolons optional</a:t>
            </a:r>
          </a:p>
          <a:p>
            <a:pPr lvl="1"/>
            <a:r>
              <a:rPr lang="en-US" dirty="0" smtClean="0"/>
              <a:t># is the comment character</a:t>
            </a:r>
          </a:p>
          <a:p>
            <a:pPr lvl="1"/>
            <a:r>
              <a:rPr lang="en-US" dirty="0" smtClean="0"/>
              <a:t>NA: data not available; </a:t>
            </a:r>
            <a:r>
              <a:rPr lang="en-US" dirty="0" err="1" smtClean="0"/>
              <a:t>NaN</a:t>
            </a:r>
            <a:r>
              <a:rPr lang="en-US" dirty="0" smtClean="0"/>
              <a:t>: not a number; NULL: null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Printing to console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"/>
                <a:cs typeface="Courier"/>
              </a:rPr>
              <a:t>&gt; v1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		 a Bob   </a:t>
            </a:r>
            <a:r>
              <a:rPr lang="en-US" dirty="0" err="1" smtClean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e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  1   2   3   8   4 </a:t>
            </a:r>
          </a:p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&gt; print(v1)</a:t>
            </a:r>
          </a:p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  a Bob   </a:t>
            </a:r>
            <a:r>
              <a:rPr lang="en-US" dirty="0" err="1" smtClean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e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  1   2   3   8   4 </a:t>
            </a:r>
          </a:p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&gt; cat(v1)</a:t>
            </a:r>
          </a:p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1 2 3 8 4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1304"/>
            <a:ext cx="8229600" cy="669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4542"/>
            <a:ext cx="8229600" cy="605378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+mj-lt"/>
                <a:cs typeface="Courier"/>
              </a:rPr>
              <a:t>Vector: one or more elements</a:t>
            </a:r>
          </a:p>
          <a:p>
            <a:r>
              <a:rPr lang="en-US" sz="2400" b="1" dirty="0" smtClean="0">
                <a:latin typeface="+mj-lt"/>
                <a:cs typeface="Courier"/>
              </a:rPr>
              <a:t>Creating a vector</a:t>
            </a:r>
          </a:p>
          <a:p>
            <a:pPr lvl="1"/>
            <a:r>
              <a:rPr lang="en-US" sz="2000" b="1" dirty="0" smtClean="0">
                <a:latin typeface="+mj-lt"/>
                <a:cs typeface="Courier"/>
              </a:rPr>
              <a:t>By range</a:t>
            </a:r>
          </a:p>
          <a:p>
            <a:pPr lvl="2">
              <a:buNone/>
            </a:pPr>
            <a:r>
              <a:rPr lang="en-US" sz="1800" b="1" dirty="0" smtClean="0">
                <a:latin typeface="Courier"/>
                <a:cs typeface="Courier"/>
              </a:rPr>
              <a:t>&gt; </a:t>
            </a:r>
            <a:r>
              <a:rPr lang="en-US" sz="1800" b="1" dirty="0" smtClean="0">
                <a:latin typeface="Courier"/>
                <a:cs typeface="Courier"/>
              </a:rPr>
              <a:t>v0 = 1:4 #v0 is a vector</a:t>
            </a:r>
          </a:p>
          <a:p>
            <a:pPr lvl="2">
              <a:buNone/>
            </a:pPr>
            <a:r>
              <a:rPr lang="en-US" sz="1800" b="1" dirty="0" smtClean="0">
                <a:latin typeface="Courier"/>
                <a:cs typeface="Courier"/>
              </a:rPr>
              <a:t>&gt; v0</a:t>
            </a:r>
          </a:p>
          <a:p>
            <a:pPr lvl="2">
              <a:buNone/>
            </a:pPr>
            <a:r>
              <a:rPr lang="en-US" sz="1800" b="1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[1] 1 2 3 </a:t>
            </a:r>
            <a:r>
              <a:rPr lang="en-US" sz="1800" dirty="0" smtClean="0">
                <a:latin typeface="Courier"/>
                <a:cs typeface="Courier"/>
              </a:rPr>
              <a:t>4</a:t>
            </a:r>
          </a:p>
          <a:p>
            <a:pPr lvl="1"/>
            <a:r>
              <a:rPr lang="en-US" sz="2000" b="1" dirty="0" smtClean="0">
                <a:latin typeface="+mj-lt"/>
                <a:cs typeface="Courier"/>
              </a:rPr>
              <a:t>By concatenation</a:t>
            </a:r>
          </a:p>
          <a:p>
            <a:pPr lvl="2">
              <a:buNone/>
            </a:pPr>
            <a:r>
              <a:rPr lang="en-US" sz="1800" b="1" dirty="0" smtClean="0">
                <a:latin typeface="Courier"/>
                <a:cs typeface="Courier"/>
              </a:rPr>
              <a:t>&gt; v1  = c(1,2,3,8,4) #v1 is a vector</a:t>
            </a:r>
          </a:p>
          <a:p>
            <a:pPr lvl="2">
              <a:buNone/>
            </a:pPr>
            <a:r>
              <a:rPr lang="en-US" sz="1800" b="1" dirty="0" smtClean="0">
                <a:latin typeface="Courier"/>
                <a:cs typeface="Courier"/>
              </a:rPr>
              <a:t>&gt; v1</a:t>
            </a:r>
          </a:p>
          <a:p>
            <a:pPr lvl="2">
              <a:buNone/>
            </a:pPr>
            <a:r>
              <a:rPr lang="en-US" sz="1800" dirty="0" smtClean="0">
                <a:latin typeface="Courier"/>
                <a:cs typeface="Courier"/>
              </a:rPr>
              <a:t>	[1] 1 2 3 8 </a:t>
            </a:r>
            <a:r>
              <a:rPr lang="en-US" sz="1800" dirty="0" smtClean="0">
                <a:latin typeface="Courier"/>
                <a:cs typeface="Courier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1304"/>
            <a:ext cx="8229600" cy="669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4542"/>
            <a:ext cx="8229600" cy="6053788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cs typeface="Courier"/>
              </a:rPr>
              <a:t>Indexing</a:t>
            </a:r>
          </a:p>
          <a:p>
            <a:pPr lvl="1"/>
            <a:r>
              <a:rPr lang="en-US" sz="1600" b="1" dirty="0" smtClean="0">
                <a:cs typeface="Courier"/>
              </a:rPr>
              <a:t>one element	</a:t>
            </a:r>
          </a:p>
          <a:p>
            <a:pPr lvl="1">
              <a:buNone/>
            </a:pPr>
            <a:r>
              <a:rPr lang="en-US" sz="1600" b="1" dirty="0" smtClean="0">
                <a:cs typeface="Courier"/>
              </a:rPr>
              <a:t>	</a:t>
            </a:r>
            <a:r>
              <a:rPr lang="en-US" sz="1600" b="1" dirty="0" smtClean="0">
                <a:latin typeface="Courier"/>
                <a:cs typeface="Courier"/>
              </a:rPr>
              <a:t>&gt; v1</a:t>
            </a:r>
            <a:r>
              <a:rPr lang="en-US" sz="1600" b="1" dirty="0" smtClean="0">
                <a:latin typeface="Courier"/>
                <a:cs typeface="Courier"/>
              </a:rPr>
              <a:t>[5</a:t>
            </a:r>
            <a:r>
              <a:rPr lang="en-US" sz="1600" b="1" dirty="0" smtClean="0">
                <a:latin typeface="Courier"/>
                <a:cs typeface="Courier"/>
              </a:rPr>
              <a:t>]</a:t>
            </a:r>
            <a:endParaRPr lang="en-US" sz="1600" b="1" dirty="0" smtClean="0">
              <a:cs typeface="Courier"/>
            </a:endParaRPr>
          </a:p>
          <a:p>
            <a:pPr lvl="1"/>
            <a:r>
              <a:rPr lang="en-US" sz="1600" b="1" dirty="0" smtClean="0">
                <a:cs typeface="Courier"/>
              </a:rPr>
              <a:t>multiple elements by passing a vector of indexes</a:t>
            </a:r>
          </a:p>
          <a:p>
            <a:pPr lvl="1">
              <a:buNone/>
            </a:pPr>
            <a:r>
              <a:rPr lang="en-US" sz="1600" b="1" dirty="0" smtClean="0">
                <a:latin typeface="Courier"/>
                <a:cs typeface="Courier"/>
              </a:rPr>
              <a:t>	&gt; </a:t>
            </a:r>
            <a:r>
              <a:rPr lang="en-US" sz="1600" b="1" dirty="0" smtClean="0">
                <a:latin typeface="Courier"/>
                <a:cs typeface="Courier"/>
              </a:rPr>
              <a:t>v1[3:5]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	[</a:t>
            </a:r>
            <a:r>
              <a:rPr lang="en-US" sz="1600" dirty="0" smtClean="0">
                <a:latin typeface="Courier"/>
                <a:cs typeface="Courier"/>
              </a:rPr>
              <a:t>1] 3 8 </a:t>
            </a:r>
            <a:r>
              <a:rPr lang="en-US" sz="1600" dirty="0" smtClean="0">
                <a:latin typeface="Courier"/>
                <a:cs typeface="Courier"/>
              </a:rPr>
              <a:t>4</a:t>
            </a:r>
          </a:p>
          <a:p>
            <a:pPr lvl="1">
              <a:buNone/>
            </a:pPr>
            <a:r>
              <a:rPr lang="en-US" sz="1600" b="1" dirty="0" smtClean="0">
                <a:latin typeface="Courier"/>
                <a:cs typeface="Courier"/>
              </a:rPr>
              <a:t>	&gt; </a:t>
            </a:r>
            <a:r>
              <a:rPr lang="en-US" sz="1600" b="1" dirty="0" smtClean="0">
                <a:latin typeface="Courier"/>
                <a:cs typeface="Courier"/>
              </a:rPr>
              <a:t>v1[c(1,3,4)]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	[</a:t>
            </a:r>
            <a:r>
              <a:rPr lang="en-US" sz="1600" dirty="0" smtClean="0">
                <a:latin typeface="Courier"/>
                <a:cs typeface="Courier"/>
              </a:rPr>
              <a:t>1] 1 3 </a:t>
            </a:r>
            <a:r>
              <a:rPr lang="en-US" sz="1600" dirty="0" smtClean="0">
                <a:latin typeface="Courier"/>
                <a:cs typeface="Courier"/>
              </a:rPr>
              <a:t>8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logical indexing</a:t>
            </a:r>
            <a:endParaRPr lang="en-US" sz="1600" b="1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600" b="1" dirty="0" smtClean="0">
                <a:latin typeface="Courier"/>
                <a:cs typeface="Courier"/>
              </a:rPr>
              <a:t>	&gt; </a:t>
            </a:r>
            <a:r>
              <a:rPr lang="en-US" sz="1600" b="1" dirty="0" smtClean="0">
                <a:latin typeface="Courier"/>
                <a:cs typeface="Courier"/>
              </a:rPr>
              <a:t>v1[c(T,F,F,F,T)]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[1] 1 </a:t>
            </a:r>
            <a:r>
              <a:rPr lang="en-US" sz="1600" dirty="0" smtClean="0">
                <a:latin typeface="Courier"/>
                <a:cs typeface="Courier"/>
              </a:rPr>
              <a:t>4</a:t>
            </a:r>
          </a:p>
          <a:p>
            <a:pPr lvl="1">
              <a:buNone/>
            </a:pPr>
            <a:r>
              <a:rPr lang="en-US" sz="1600" b="1" dirty="0" smtClean="0">
                <a:latin typeface="Courier"/>
                <a:cs typeface="Courier"/>
              </a:rPr>
              <a:t>- naming elements / making a dictionary</a:t>
            </a:r>
            <a:endParaRPr lang="en-US" sz="1600" b="1" dirty="0" smtClean="0">
              <a:latin typeface="Courier"/>
              <a:cs typeface="Courier"/>
            </a:endParaRPr>
          </a:p>
          <a:p>
            <a:pPr lvl="2">
              <a:buNone/>
            </a:pPr>
            <a:r>
              <a:rPr lang="en-US" sz="1400" b="1" dirty="0" smtClean="0">
                <a:latin typeface="Courier"/>
                <a:cs typeface="Courier"/>
              </a:rPr>
              <a:t>&gt; names(v1)&lt;-</a:t>
            </a:r>
            <a:r>
              <a:rPr lang="en-US" sz="1400" b="1" dirty="0" err="1" smtClean="0">
                <a:latin typeface="Courier"/>
                <a:cs typeface="Courier"/>
              </a:rPr>
              <a:t>c('</a:t>
            </a:r>
            <a:r>
              <a:rPr lang="en-US" sz="1400" b="1" dirty="0" err="1" smtClean="0">
                <a:latin typeface="Courier"/>
                <a:cs typeface="Courier"/>
              </a:rPr>
              <a:t>a','</a:t>
            </a:r>
            <a:r>
              <a:rPr lang="en-US" sz="1400" b="1" dirty="0" err="1" smtClean="0">
                <a:latin typeface="Courier"/>
                <a:cs typeface="Courier"/>
              </a:rPr>
              <a:t>Bob</a:t>
            </a:r>
            <a:r>
              <a:rPr lang="en-US" sz="1400" b="1" dirty="0" err="1" smtClean="0">
                <a:latin typeface="Courier"/>
                <a:cs typeface="Courier"/>
              </a:rPr>
              <a:t>','c','d','e</a:t>
            </a:r>
            <a:r>
              <a:rPr lang="en-US" sz="1400" b="1" dirty="0" smtClean="0">
                <a:latin typeface="Courier"/>
                <a:cs typeface="Courier"/>
              </a:rPr>
              <a:t>')</a:t>
            </a:r>
          </a:p>
          <a:p>
            <a:pPr lvl="2">
              <a:buNone/>
            </a:pPr>
            <a:r>
              <a:rPr lang="en-US" sz="1400" b="1" dirty="0" smtClean="0">
                <a:latin typeface="Courier"/>
                <a:cs typeface="Courier"/>
              </a:rPr>
              <a:t>&gt; v1</a:t>
            </a:r>
          </a:p>
          <a:p>
            <a:pPr lvl="2">
              <a:buNone/>
            </a:pPr>
            <a:r>
              <a:rPr lang="en-US" sz="1400" b="1" dirty="0" smtClean="0">
                <a:latin typeface="Courier"/>
                <a:cs typeface="Courier"/>
              </a:rPr>
              <a:t>  a Bob   </a:t>
            </a:r>
            <a:r>
              <a:rPr lang="en-US" sz="1400" b="1" dirty="0" err="1" smtClean="0">
                <a:latin typeface="Courier"/>
                <a:cs typeface="Courier"/>
              </a:rPr>
              <a:t>c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d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e</a:t>
            </a:r>
            <a:r>
              <a:rPr lang="en-US" sz="1400" b="1" dirty="0" smtClean="0">
                <a:latin typeface="Courier"/>
                <a:cs typeface="Courier"/>
              </a:rPr>
              <a:t> </a:t>
            </a:r>
          </a:p>
          <a:p>
            <a:pPr lvl="2">
              <a:buNone/>
            </a:pPr>
            <a:r>
              <a:rPr lang="en-US" sz="1400" b="1" dirty="0" smtClean="0">
                <a:latin typeface="Courier"/>
                <a:cs typeface="Courier"/>
              </a:rPr>
              <a:t>  1   2   3   8   4</a:t>
            </a:r>
            <a:r>
              <a:rPr lang="en-US" sz="1400" b="1" dirty="0" smtClean="0">
                <a:latin typeface="Courier"/>
                <a:cs typeface="Courier"/>
              </a:rPr>
              <a:t> </a:t>
            </a:r>
          </a:p>
          <a:p>
            <a:pPr lvl="2">
              <a:buNone/>
            </a:pPr>
            <a:r>
              <a:rPr lang="en-US" sz="1400" b="1" dirty="0" smtClean="0">
                <a:latin typeface="Courier"/>
                <a:cs typeface="Courier"/>
              </a:rPr>
              <a:t>&gt; </a:t>
            </a:r>
            <a:r>
              <a:rPr lang="en-US" sz="1400" b="1" dirty="0" smtClean="0">
                <a:latin typeface="Courier"/>
                <a:cs typeface="Courier"/>
              </a:rPr>
              <a:t>v1</a:t>
            </a:r>
            <a:r>
              <a:rPr lang="en-US" sz="1400" b="1" dirty="0" smtClean="0">
                <a:latin typeface="Courier"/>
                <a:cs typeface="Courier"/>
              </a:rPr>
              <a:t>['Bob</a:t>
            </a:r>
            <a:r>
              <a:rPr lang="en-US" sz="1400" b="1" dirty="0" smtClean="0">
                <a:latin typeface="Courier"/>
                <a:cs typeface="Courier"/>
              </a:rPr>
              <a:t>']</a:t>
            </a:r>
          </a:p>
          <a:p>
            <a:pPr lvl="2">
              <a:buNone/>
            </a:pPr>
            <a:r>
              <a:rPr lang="en-US" sz="1400" b="1" dirty="0" smtClean="0">
                <a:latin typeface="Courier"/>
                <a:cs typeface="Courier"/>
              </a:rPr>
              <a:t>&gt; v1[c('Bob','d')]</a:t>
            </a:r>
          </a:p>
          <a:p>
            <a:pPr lvl="3">
              <a:buNone/>
            </a:pPr>
            <a:r>
              <a:rPr lang="en-US" sz="1200" b="1" dirty="0" smtClean="0">
                <a:latin typeface="Courier"/>
                <a:cs typeface="Courier"/>
              </a:rPr>
              <a:t>Bob   </a:t>
            </a:r>
            <a:r>
              <a:rPr lang="en-US" sz="1200" b="1" dirty="0" err="1" smtClean="0">
                <a:latin typeface="Courier"/>
                <a:cs typeface="Courier"/>
              </a:rPr>
              <a:t>d</a:t>
            </a:r>
            <a:r>
              <a:rPr lang="en-US" sz="1200" b="1" dirty="0" smtClean="0">
                <a:latin typeface="Courier"/>
                <a:cs typeface="Courier"/>
              </a:rPr>
              <a:t> </a:t>
            </a:r>
          </a:p>
          <a:p>
            <a:pPr lvl="3">
              <a:buNone/>
            </a:pPr>
            <a:r>
              <a:rPr lang="en-US" sz="1200" b="1" dirty="0" smtClean="0">
                <a:latin typeface="Courier"/>
                <a:cs typeface="Courier"/>
              </a:rPr>
              <a:t>  2   8 </a:t>
            </a:r>
            <a:endParaRPr lang="en-US" sz="12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4786"/>
            <a:ext cx="8229600" cy="1143000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atrix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6230"/>
            <a:ext cx="8229600" cy="623826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+mj-lt"/>
                <a:cs typeface="Courier"/>
              </a:rPr>
              <a:t>By supplying data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</a:t>
            </a:r>
            <a:r>
              <a:rPr lang="en-US" sz="1600" dirty="0" smtClean="0">
                <a:latin typeface="Courier"/>
                <a:cs typeface="Courier"/>
              </a:rPr>
              <a:t>m1 = </a:t>
            </a:r>
            <a:r>
              <a:rPr lang="en-US" sz="1600" dirty="0" err="1" smtClean="0">
                <a:latin typeface="Courier"/>
                <a:cs typeface="Courier"/>
              </a:rPr>
              <a:t>matrix(data</a:t>
            </a:r>
            <a:r>
              <a:rPr lang="en-US" sz="1600" dirty="0" smtClean="0">
                <a:latin typeface="Courier"/>
                <a:cs typeface="Courier"/>
              </a:rPr>
              <a:t>=1:12, </a:t>
            </a:r>
            <a:r>
              <a:rPr lang="en-US" sz="1600" dirty="0" err="1" smtClean="0">
                <a:latin typeface="Courier"/>
                <a:cs typeface="Courier"/>
              </a:rPr>
              <a:t>nrow</a:t>
            </a:r>
            <a:r>
              <a:rPr lang="en-US" sz="1600" dirty="0" smtClean="0">
                <a:latin typeface="Courier"/>
                <a:cs typeface="Courier"/>
              </a:rPr>
              <a:t>=3)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m1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    [,1] [,2] [,3] [,4]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[1,]    1    4    7   10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[2,]    2    5    8   11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[3,]    3    6    9   </a:t>
            </a:r>
            <a:r>
              <a:rPr lang="en-US" sz="1600" dirty="0" smtClean="0">
                <a:latin typeface="Courier"/>
                <a:cs typeface="Courier"/>
              </a:rPr>
              <a:t>12</a:t>
            </a:r>
          </a:p>
          <a:p>
            <a:r>
              <a:rPr lang="en-US" sz="2000" b="1" dirty="0" smtClean="0">
                <a:cs typeface="Courier"/>
              </a:rPr>
              <a:t>By combining vectors</a:t>
            </a:r>
            <a:endParaRPr lang="en-US" sz="2000" b="1" dirty="0" smtClean="0">
              <a:cs typeface="Courier"/>
            </a:endParaRP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</a:t>
            </a:r>
            <a:r>
              <a:rPr lang="en-US" sz="1600" dirty="0" smtClean="0">
                <a:latin typeface="Courier"/>
                <a:cs typeface="Courier"/>
              </a:rPr>
              <a:t> m2 = </a:t>
            </a:r>
            <a:r>
              <a:rPr lang="en-US" sz="1600" dirty="0" err="1" smtClean="0">
                <a:latin typeface="Courier"/>
                <a:cs typeface="Courier"/>
              </a:rPr>
              <a:t>cbind</a:t>
            </a:r>
            <a:r>
              <a:rPr lang="en-US" sz="1600" dirty="0" smtClean="0">
                <a:latin typeface="Courier"/>
                <a:cs typeface="Courier"/>
              </a:rPr>
              <a:t>( 1</a:t>
            </a:r>
            <a:r>
              <a:rPr lang="en-US" sz="1600" dirty="0" smtClean="0">
                <a:latin typeface="Courier"/>
                <a:cs typeface="Courier"/>
              </a:rPr>
              <a:t>:10</a:t>
            </a:r>
            <a:r>
              <a:rPr lang="en-US" sz="1600" dirty="0" smtClean="0">
                <a:latin typeface="Courier"/>
                <a:cs typeface="Courier"/>
              </a:rPr>
              <a:t>, (</a:t>
            </a:r>
            <a:r>
              <a:rPr lang="en-US" sz="1600" dirty="0" smtClean="0">
                <a:latin typeface="Courier"/>
                <a:cs typeface="Courier"/>
              </a:rPr>
              <a:t>1:10)^</a:t>
            </a:r>
            <a:r>
              <a:rPr lang="en-US" sz="1600" dirty="0" smtClean="0">
                <a:latin typeface="Courier"/>
                <a:cs typeface="Courier"/>
              </a:rPr>
              <a:t>2 )</a:t>
            </a:r>
            <a:endParaRPr lang="en-US" sz="16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# </a:t>
            </a:r>
            <a:r>
              <a:rPr lang="en-US" sz="1600" dirty="0" err="1" smtClean="0">
                <a:latin typeface="Courier"/>
                <a:cs typeface="Courier"/>
              </a:rPr>
              <a:t>rbind</a:t>
            </a:r>
            <a:r>
              <a:rPr lang="en-US" sz="1600" dirty="0" smtClean="0">
                <a:latin typeface="Courier"/>
                <a:cs typeface="Courier"/>
              </a:rPr>
              <a:t>() also exists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# you can also bind together other </a:t>
            </a:r>
            <a:r>
              <a:rPr lang="en-US" sz="1600" dirty="0" err="1" smtClean="0">
                <a:latin typeface="Courier"/>
                <a:cs typeface="Courier"/>
              </a:rPr>
              <a:t>matricies</a:t>
            </a:r>
            <a:r>
              <a:rPr lang="en-US" sz="1600" dirty="0" smtClean="0">
                <a:latin typeface="Courier"/>
                <a:cs typeface="Courier"/>
              </a:rPr>
              <a:t> as long as</a:t>
            </a:r>
            <a:r>
              <a:rPr lang="en-US" sz="1600" dirty="0" smtClean="0">
                <a:latin typeface="Courier"/>
                <a:cs typeface="Courier"/>
              </a:rPr>
              <a:t> the dimensions match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m2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     [,1] [,2]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[1,]    1    1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[2,]    2    4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[3,]    3    9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[4,]    4   16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[5,]    5   25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[6,]    6   36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[7,]    7   49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[8,]    8   64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[9,]    9   81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[10,]   10  100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1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6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2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8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4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0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96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2" end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8" end="4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4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60" end="4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76" end="4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4786"/>
            <a:ext cx="8229600" cy="1143000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atrix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9740"/>
            <a:ext cx="8229600" cy="623826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cs typeface="Courier"/>
              </a:rPr>
              <a:t>Indexing: </a:t>
            </a:r>
            <a:r>
              <a:rPr lang="en-US" sz="1800" b="1" dirty="0" err="1" smtClean="0">
                <a:cs typeface="Courier"/>
              </a:rPr>
              <a:t>matrix[row,column</a:t>
            </a:r>
            <a:r>
              <a:rPr lang="en-US" sz="1800" b="1" dirty="0" smtClean="0">
                <a:cs typeface="Courier"/>
              </a:rPr>
              <a:t>]</a:t>
            </a:r>
            <a:endParaRPr lang="en-US" sz="1800" b="1" dirty="0" smtClean="0">
              <a:cs typeface="Courier"/>
            </a:endParaRP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m2[,1]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[1]  1  2  3  4  5  6  7  8  9 </a:t>
            </a:r>
            <a:r>
              <a:rPr lang="en-US" sz="1400" dirty="0" smtClean="0">
                <a:latin typeface="Courier"/>
                <a:cs typeface="Courier"/>
              </a:rPr>
              <a:t>10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m2[1,]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[1] 1 1</a:t>
            </a:r>
          </a:p>
          <a:p>
            <a:r>
              <a:rPr lang="en-US" sz="1800" b="1" dirty="0" smtClean="0">
                <a:cs typeface="Courier"/>
              </a:rPr>
              <a:t>Naming dimensions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colnames(m2)&lt;-</a:t>
            </a:r>
            <a:r>
              <a:rPr lang="en-US" sz="1400" dirty="0" err="1" smtClean="0">
                <a:latin typeface="Courier"/>
                <a:cs typeface="Courier"/>
              </a:rPr>
              <a:t>c("James","Ted</a:t>
            </a:r>
            <a:r>
              <a:rPr lang="en-US" sz="1400" dirty="0" smtClean="0">
                <a:latin typeface="Courier"/>
                <a:cs typeface="Courier"/>
              </a:rPr>
              <a:t>")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head(</a:t>
            </a:r>
            <a:r>
              <a:rPr lang="en-US" sz="1400" dirty="0" smtClean="0">
                <a:latin typeface="Courier"/>
                <a:cs typeface="Courier"/>
              </a:rPr>
              <a:t>m2, 2)</a:t>
            </a:r>
            <a:endParaRPr lang="en-US" sz="14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     James Ted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[1,]     1   1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[2,]     2   4</a:t>
            </a:r>
            <a:endParaRPr lang="en-US" sz="14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m2[,"James”]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[1] 1 2 3</a:t>
            </a:r>
            <a:endParaRPr lang="en-US" sz="1050" dirty="0" smtClean="0">
              <a:latin typeface="Courier"/>
              <a:cs typeface="Courier"/>
            </a:endParaRPr>
          </a:p>
          <a:p>
            <a:r>
              <a:rPr lang="en-US" sz="1800" b="1" dirty="0" err="1" smtClean="0">
                <a:cs typeface="Courier"/>
              </a:rPr>
              <a:t>Gotchya</a:t>
            </a:r>
            <a:endParaRPr lang="en-US" sz="1800" b="1" dirty="0" smtClean="0">
              <a:cs typeface="Courier"/>
            </a:endParaRP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</a:t>
            </a:r>
            <a:r>
              <a:rPr lang="en-US" sz="1400" dirty="0" smtClean="0">
                <a:latin typeface="Courier"/>
                <a:cs typeface="Courier"/>
              </a:rPr>
              <a:t>m2[,"James"] </a:t>
            </a:r>
            <a:r>
              <a:rPr lang="en-US" sz="1400" dirty="0" smtClean="0"/>
              <a:t>#The output from this is a vector. To keep the matrix data type, use drop=FALSE</a:t>
            </a:r>
            <a:endParaRPr lang="en-US" sz="14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[1] 1 2 </a:t>
            </a:r>
            <a:r>
              <a:rPr lang="en-US" sz="1400" dirty="0" smtClean="0">
                <a:latin typeface="Courier"/>
                <a:cs typeface="Courier"/>
              </a:rPr>
              <a:t>3</a:t>
            </a:r>
            <a:endParaRPr lang="en-US" sz="1800" b="1" dirty="0" smtClean="0">
              <a:cs typeface="Courier"/>
            </a:endParaRPr>
          </a:p>
          <a:p>
            <a:pPr lvl="1">
              <a:buNone/>
            </a:pPr>
            <a:r>
              <a:rPr lang="en-US" sz="1600" dirty="0" smtClean="0"/>
              <a:t>&gt; m2[,"James",drop=FALSE]</a:t>
            </a:r>
          </a:p>
          <a:p>
            <a:pPr lvl="1">
              <a:buNone/>
            </a:pPr>
            <a:r>
              <a:rPr lang="en-US" sz="1600" dirty="0" smtClean="0"/>
              <a:t>     James</a:t>
            </a:r>
          </a:p>
          <a:p>
            <a:pPr lvl="1">
              <a:buNone/>
            </a:pPr>
            <a:r>
              <a:rPr lang="en-US" sz="1600" dirty="0" smtClean="0"/>
              <a:t>[1,]     1</a:t>
            </a:r>
          </a:p>
          <a:p>
            <a:pPr lvl="1">
              <a:buNone/>
            </a:pPr>
            <a:r>
              <a:rPr lang="en-US" sz="1600" dirty="0" smtClean="0"/>
              <a:t>[2,]     2</a:t>
            </a:r>
          </a:p>
          <a:p>
            <a:pPr lvl="1">
              <a:buNone/>
            </a:pPr>
            <a:r>
              <a:rPr lang="en-US" sz="1600" dirty="0" smtClean="0"/>
              <a:t>[3,]     3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4290"/>
            <a:ext cx="8229600" cy="1143000"/>
          </a:xfrm>
        </p:spPr>
        <p:txBody>
          <a:bodyPr/>
          <a:lstStyle/>
          <a:p>
            <a:r>
              <a:rPr lang="en-US" dirty="0" smtClean="0"/>
              <a:t>basic visualization: </a:t>
            </a:r>
            <a:r>
              <a:rPr lang="en-US" dirty="0" smtClean="0">
                <a:latin typeface="Courier"/>
                <a:cs typeface="Courier"/>
              </a:rPr>
              <a:t>plot()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38"/>
            <a:ext cx="5269347" cy="5719709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&gt; </a:t>
            </a:r>
            <a:r>
              <a:rPr lang="en-US" sz="2000" dirty="0" err="1" smtClean="0">
                <a:latin typeface="Courier"/>
                <a:cs typeface="Courier"/>
              </a:rPr>
              <a:t>plot</a:t>
            </a:r>
            <a:r>
              <a:rPr lang="en-US" sz="2000" dirty="0" err="1" smtClean="0">
                <a:latin typeface="Courier"/>
                <a:cs typeface="Courier"/>
              </a:rPr>
              <a:t>(x</a:t>
            </a:r>
            <a:r>
              <a:rPr lang="en-US" sz="2000" dirty="0" smtClean="0">
                <a:latin typeface="Courier"/>
                <a:cs typeface="Courier"/>
              </a:rPr>
              <a:t>=1:10, </a:t>
            </a:r>
            <a:r>
              <a:rPr lang="en-US" sz="2000" dirty="0" err="1" smtClean="0">
                <a:latin typeface="Courier"/>
                <a:cs typeface="Courier"/>
              </a:rPr>
              <a:t>y</a:t>
            </a:r>
            <a:r>
              <a:rPr lang="en-US" sz="2000" dirty="0" smtClean="0">
                <a:latin typeface="Courier"/>
                <a:cs typeface="Courier"/>
              </a:rPr>
              <a:t>=10:1)</a:t>
            </a: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&gt; plot</a:t>
            </a:r>
            <a:r>
              <a:rPr lang="en-US" sz="2000" dirty="0" smtClean="0">
                <a:latin typeface="Courier"/>
                <a:cs typeface="Courier"/>
              </a:rPr>
              <a:t>(m2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"/>
                <a:cs typeface="Courier"/>
              </a:rPr>
              <a:t>&gt; #automatically uses the first two columns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&gt; plot</a:t>
            </a:r>
            <a:r>
              <a:rPr lang="en-US" sz="1600" dirty="0" smtClean="0">
                <a:latin typeface="Courier"/>
                <a:cs typeface="Courier"/>
              </a:rPr>
              <a:t>(m2, </a:t>
            </a:r>
            <a:r>
              <a:rPr lang="en-US" sz="1600" dirty="0" err="1" smtClean="0">
                <a:latin typeface="Courier"/>
                <a:cs typeface="Courier"/>
              </a:rPr>
              <a:t>xlab</a:t>
            </a:r>
            <a:r>
              <a:rPr lang="en-US" sz="1600" dirty="0" smtClean="0">
                <a:latin typeface="Courier"/>
                <a:cs typeface="Courier"/>
              </a:rPr>
              <a:t>="</a:t>
            </a:r>
            <a:r>
              <a:rPr lang="en-US" sz="1600" dirty="0" err="1" smtClean="0">
                <a:latin typeface="Courier"/>
                <a:cs typeface="Courier"/>
              </a:rPr>
              <a:t>j</a:t>
            </a:r>
            <a:r>
              <a:rPr lang="en-US" sz="1600" dirty="0" smtClean="0">
                <a:latin typeface="Courier"/>
                <a:cs typeface="Courier"/>
              </a:rPr>
              <a:t> numbers",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		</a:t>
            </a:r>
            <a:r>
              <a:rPr lang="en-US" sz="1600" dirty="0" err="1" smtClean="0">
                <a:latin typeface="Courier"/>
                <a:cs typeface="Courier"/>
              </a:rPr>
              <a:t>ylab</a:t>
            </a:r>
            <a:r>
              <a:rPr lang="en-US" sz="1600" dirty="0" smtClean="0">
                <a:latin typeface="Courier"/>
                <a:cs typeface="Courier"/>
              </a:rPr>
              <a:t>="</a:t>
            </a:r>
            <a:r>
              <a:rPr lang="en-US" sz="1600" dirty="0" err="1" smtClean="0">
                <a:latin typeface="Courier"/>
                <a:cs typeface="Courier"/>
              </a:rPr>
              <a:t>t</a:t>
            </a:r>
            <a:r>
              <a:rPr lang="en-US" sz="1600" dirty="0" smtClean="0">
                <a:latin typeface="Courier"/>
                <a:cs typeface="Courier"/>
              </a:rPr>
              <a:t> numbers", main="Plot 2"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pic>
        <p:nvPicPr>
          <p:cNvPr id="8" name="Picture 7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68" y="1213055"/>
            <a:ext cx="3316432" cy="2575870"/>
          </a:xfrm>
          <a:prstGeom prst="rect">
            <a:avLst/>
          </a:prstGeom>
        </p:spPr>
      </p:pic>
      <p:pic>
        <p:nvPicPr>
          <p:cNvPr id="9" name="Picture 8" descr="plo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547" y="4041693"/>
            <a:ext cx="3477347" cy="2700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1381</Words>
  <Application>Microsoft Macintosh PowerPoint</Application>
  <PresentationFormat>On-screen Show (4:3)</PresentationFormat>
  <Paragraphs>207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Visualization in R</vt:lpstr>
      <vt:lpstr>Outline</vt:lpstr>
      <vt:lpstr>R: strange and fantastic</vt:lpstr>
      <vt:lpstr>R environment</vt:lpstr>
      <vt:lpstr>Vectors</vt:lpstr>
      <vt:lpstr>Indexing</vt:lpstr>
      <vt:lpstr>matrix data structure</vt:lpstr>
      <vt:lpstr>matrix data structure</vt:lpstr>
      <vt:lpstr>basic visualization: plot()</vt:lpstr>
      <vt:lpstr>data.frame</vt:lpstr>
      <vt:lpstr>ggplot2</vt:lpstr>
      <vt:lpstr>mapping data</vt:lpstr>
      <vt:lpstr>Trellis plot</vt:lpstr>
      <vt:lpstr>histogram function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R</dc:title>
  <dc:creator>Miguel H.</dc:creator>
  <cp:lastModifiedBy>Miguel H.</cp:lastModifiedBy>
  <cp:revision>8</cp:revision>
  <dcterms:created xsi:type="dcterms:W3CDTF">2014-11-21T20:30:04Z</dcterms:created>
  <dcterms:modified xsi:type="dcterms:W3CDTF">2014-11-22T20:31:51Z</dcterms:modified>
</cp:coreProperties>
</file>