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3" r:id="rId4"/>
    <p:sldId id="265" r:id="rId5"/>
    <p:sldId id="266" r:id="rId6"/>
    <p:sldId id="257" r:id="rId7"/>
    <p:sldId id="264" r:id="rId8"/>
    <p:sldId id="269" r:id="rId9"/>
    <p:sldId id="270" r:id="rId10"/>
    <p:sldId id="287" r:id="rId11"/>
    <p:sldId id="268" r:id="rId12"/>
    <p:sldId id="271" r:id="rId13"/>
    <p:sldId id="272" r:id="rId14"/>
    <p:sldId id="273" r:id="rId15"/>
    <p:sldId id="275" r:id="rId16"/>
    <p:sldId id="279" r:id="rId17"/>
    <p:sldId id="280" r:id="rId18"/>
    <p:sldId id="276" r:id="rId19"/>
    <p:sldId id="281" r:id="rId20"/>
    <p:sldId id="282" r:id="rId21"/>
    <p:sldId id="283" r:id="rId22"/>
    <p:sldId id="285" r:id="rId23"/>
    <p:sldId id="286" r:id="rId24"/>
    <p:sldId id="277" r:id="rId25"/>
    <p:sldId id="284" r:id="rId26"/>
    <p:sldId id="278" r:id="rId27"/>
    <p:sldId id="274" r:id="rId28"/>
    <p:sldId id="267" r:id="rId29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3" autoAdjust="0"/>
  </p:normalViewPr>
  <p:slideViewPr>
    <p:cSldViewPr>
      <p:cViewPr varScale="1">
        <p:scale>
          <a:sx n="73" d="100"/>
          <a:sy n="73" d="100"/>
        </p:scale>
        <p:origin x="11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E9A653-9200-4352-8663-82B9F7CCAF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D8C8020-62DF-4AFA-8517-B52607C1CC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283" y="1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D8F1A7-E582-4301-9AAE-73E2AA1603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059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068B509-E5E6-4D5D-9401-808CAE43A3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283" y="8831059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158565-1EA4-4201-9683-33AB54C9DD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A8B6042-1919-4A8E-9854-D667C55276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584A752-2361-4FB5-B3E3-2B54E8C1E4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283" y="1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F47B48A-A2A7-4CBE-8B1D-4282CB7C84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7FDF4C-A8F8-4F19-BE51-532979D7E7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99" y="4415531"/>
            <a:ext cx="5141405" cy="418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Klicka här för att ändra format på bakgrundstexten</a:t>
            </a:r>
          </a:p>
          <a:p>
            <a:pPr lvl="1"/>
            <a:r>
              <a:rPr lang="en-GB" altLang="en-US"/>
              <a:t>Nivå två</a:t>
            </a:r>
          </a:p>
          <a:p>
            <a:pPr lvl="2"/>
            <a:r>
              <a:rPr lang="en-GB" altLang="en-US"/>
              <a:t>Nivå tre</a:t>
            </a:r>
          </a:p>
          <a:p>
            <a:pPr lvl="3"/>
            <a:r>
              <a:rPr lang="en-GB" altLang="en-US"/>
              <a:t>Nivå fyra</a:t>
            </a:r>
          </a:p>
          <a:p>
            <a:pPr lvl="4"/>
            <a:r>
              <a:rPr lang="en-GB" altLang="en-US"/>
              <a:t>Nivå fem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C9C4969-B418-4DF9-A9D2-8F7CE23F7A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059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7A35DEE-A75A-4462-86DB-40FEC899A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283" y="8831059"/>
            <a:ext cx="3037117" cy="4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2571F7-4345-45CA-9F08-ECC1F6F558C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571F7-4345-45CA-9F08-ECC1F6F558C7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496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571F7-4345-45CA-9F08-ECC1F6F558C7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881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571F7-4345-45CA-9F08-ECC1F6F558C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29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571F7-4345-45CA-9F08-ECC1F6F558C7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571F7-4345-45CA-9F08-ECC1F6F558C7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79C55F-A986-4CB7-ABB5-1A9ED4EE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2064B56-2539-4F09-B443-58215D5A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CD276C-0198-4DF9-B438-93B470F9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868F77-9D32-4669-82A0-4A7C93E7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DF873E-25ED-4A1F-8784-8A899B7F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A128-2834-4D3B-B7D6-15A38C74CA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03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FF51AD-F028-47DE-BD08-AC4D1F98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C8FB28D-29D3-459A-B6CD-93D59536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D50552-EB21-42A8-AA83-32C42D7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C9A6E5-7EAF-4F2E-9D29-C75F7652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9C49AC-4382-4FA9-AC98-B0CDD4D4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2A3D4-10C0-4A6B-BE48-F6967D3E44E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534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E76B662-4B82-42E8-8091-AA027D34C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C72C12A-8114-41E0-A703-7C9BB6F6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78A3CA-8143-4681-B7B9-75243AA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D796BB-EA8B-4992-9DC8-27156FA0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BD55A5-4901-42E9-9A3C-C4F4DA4F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C4FD2-EFD8-43FD-BC79-C4428DE9EE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206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AD0234-EF85-477D-ADE4-A9EF6A04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49FDEA-0FBD-4D7C-AAFF-D65AABB7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FF1141-E240-4B2E-BB71-747E1433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E256F3-19D2-4188-88FD-370D795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25A1FB-68F9-4261-8B63-3E473129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9F2D0-C0C1-4CD9-B231-E21F768EB6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2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F95179-8F40-4ABB-B2CC-566860E6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8529F4-53B7-4C1E-91B3-33441BD1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700583-F119-4F78-8342-301FCAF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3CC1C4-C085-40D4-B3D4-08FFA96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FDBB56-4BDC-4BED-9162-5F7A087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280F2-236D-477D-BFDE-657E5EF38F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40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28679E-A03D-4B99-B871-DCE8EC3D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916B68-FEBA-44B7-A145-9BAD1386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D1C1AC9-11E5-492D-8CF7-9C021864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D3B2F73-5728-45F7-A0C8-7B8F8C6C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63356DD-55C8-43D0-A2C7-B93C6239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9F646B-2197-44E9-9382-DCF520D9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ECF29-AACD-404A-AB82-EB1C110DAE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49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D9C939-56DD-42E9-9E74-5E9AE92B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6D140C-BFDA-4B20-825F-D6B253B0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759EEE2-BC95-470B-98B4-7CAF8DE7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7DE73CB-5643-4D3C-AE7F-52EE974F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DDEC2D4-70FE-42FD-99F5-101BD7AC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EA1279D-D835-4E02-A836-48A115A2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7A25136-4622-4ACC-B839-2694501B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ECD5170-AF2C-4B1A-B9F0-D6B268C0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D7672-572B-4D2A-93E5-587B739D53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583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AADE1B-4815-4753-8820-2A05100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01AAF2-D6F1-4F35-ADD9-7777A2D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B6202B-FE0D-407E-888A-FFBB8078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45CF30-EB2A-4DA4-917E-AD3EDFF4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B51C5-4A94-4321-985D-A844BE4838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848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D17558-EAC6-4751-9E65-9D3B7F46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E38E5A-99DE-4EA5-ADFE-F628E6CF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4DCD399-84BF-4A80-9049-6BE3F1E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F1DB5-A1AC-4854-805D-A74F72E6CE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58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9863BE-C781-4555-A973-5BC40543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65A462-B396-471E-8E41-5BBFBD5D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0503A5-4A3B-43AB-BFD9-1A9AA806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F28086-D32E-4655-AEC7-428891C1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68C62D-6919-4E50-A09B-5897059C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40B8F6-E460-493A-B3FC-378CCF45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11022-A63C-4283-A64D-95EB6962A3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07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9E78F2-A464-4DC1-AC6E-03F17BEF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144ECC4-BD73-45DD-8FB7-FAC9C82C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FCA5C57-A1CF-449A-94CA-B60787C3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748F4D4-07E1-4744-883F-E89F372C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D3B19A-1C2E-4315-9EE1-E80E134F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6A0525B-7B77-4A10-9864-AC5ECFCD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AFDC4-3D39-4EF9-BAF0-A4533A81B7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1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2B7883-1D4E-4B16-A968-990945A82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Klicka här för att ändra format på bakgrundsrubriken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D016E0-0A79-4207-814C-3D61BBF5B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Klicka här för att ändra format på bakgrundstexten</a:t>
            </a:r>
          </a:p>
          <a:p>
            <a:pPr lvl="1"/>
            <a:r>
              <a:rPr lang="en-GB" altLang="en-US"/>
              <a:t>Nivå två</a:t>
            </a:r>
          </a:p>
          <a:p>
            <a:pPr lvl="2"/>
            <a:r>
              <a:rPr lang="en-GB" altLang="en-US"/>
              <a:t>Nivå tre</a:t>
            </a:r>
          </a:p>
          <a:p>
            <a:pPr lvl="3"/>
            <a:r>
              <a:rPr lang="en-GB" altLang="en-US"/>
              <a:t>Nivå fyra</a:t>
            </a:r>
          </a:p>
          <a:p>
            <a:pPr lvl="4"/>
            <a:r>
              <a:rPr lang="en-GB" altLang="en-US"/>
              <a:t>Nivå fem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55665A-89DB-4499-B283-A76B80F6D6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CD2BA3-0FC1-4AEF-A05C-DB69C74F9F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879E54D-8C3C-4998-BF83-F94377BD7F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DB09F7-222A-4278-AA73-527F9B9A8FA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hsd.sourceforg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ochsd.sourceforge.io/manuals/StochSD_User_Manua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hsd.sourceforge.io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823CB10-AA53-478D-AE20-ABB1F42D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365" y="172278"/>
            <a:ext cx="7696200" cy="818322"/>
          </a:xfrm>
        </p:spPr>
        <p:txBody>
          <a:bodyPr/>
          <a:lstStyle/>
          <a:p>
            <a:r>
              <a:rPr lang="en-GB" alt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L2.  MODELLING IN StochSD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070B916-BA83-4DDE-9C6C-C7DC399C56E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67400" y="6096000"/>
            <a:ext cx="3111500" cy="561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 eaLnBrk="0" hangingPunct="0"/>
            <a:r>
              <a:rPr lang="en-GB" alt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© Leif Gustafsson  211204</a:t>
            </a:r>
          </a:p>
          <a:p>
            <a:pPr algn="ctr" eaLnBrk="0" hangingPunct="0"/>
            <a:r>
              <a:rPr lang="sv-SE" alt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(File: L2_Modelling_in_StochSD.pptx)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56AED8-678C-4DBF-9149-98F5B8B82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05894"/>
              </p:ext>
            </p:extLst>
          </p:nvPr>
        </p:nvGraphicFramePr>
        <p:xfrm>
          <a:off x="5130819" y="1066800"/>
          <a:ext cx="3511006" cy="34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Bitmappsbild" r:id="rId3" imgW="4590476" imgH="4904762" progId="Paint.Picture">
                  <p:embed/>
                </p:oleObj>
              </mc:Choice>
              <mc:Fallback>
                <p:oleObj name="Bitmappsbild" r:id="rId3" imgW="4590476" imgH="4904762" progId="Paint.Picture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8D321ACB-B122-4E3E-9D39-57B635165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19" y="1066800"/>
                        <a:ext cx="3511006" cy="3442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ruta 6">
            <a:extLst>
              <a:ext uri="{FF2B5EF4-FFF2-40B4-BE49-F238E27FC236}">
                <a16:creationId xmlns:a16="http://schemas.microsoft.com/office/drawing/2014/main" id="{9C1F23C5-B25E-4C8D-9C10-AA51560B44EB}"/>
              </a:ext>
            </a:extLst>
          </p:cNvPr>
          <p:cNvSpPr txBox="1"/>
          <p:nvPr/>
        </p:nvSpPr>
        <p:spPr bwMode="auto">
          <a:xfrm>
            <a:off x="457200" y="1753436"/>
            <a:ext cx="4521219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I.     Two ways to CSS modelling</a:t>
            </a:r>
          </a:p>
          <a:p>
            <a:pPr marL="514350" indent="-514350" algn="l">
              <a:buAutoNum type="romanUcPeriod" startAt="2"/>
            </a:pPr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System Dynamics </a:t>
            </a:r>
          </a:p>
          <a:p>
            <a:pPr marL="514350" indent="-514350" algn="l">
              <a:buAutoNum type="romanUcPeriod" startAt="2"/>
            </a:pPr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Downloading StochSD</a:t>
            </a:r>
          </a:p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IV.   Making a StochSD model</a:t>
            </a:r>
          </a:p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V.    Stage and Stock</a:t>
            </a:r>
          </a:p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VI.   Attributes in a macro model</a:t>
            </a:r>
          </a:p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VII.  Micro vs. Macro modelling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1EA2B6D-57F7-4BF4-83FF-47B6E768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581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A46BDA-7FC6-466D-80C3-99407710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58000" cy="685800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III. Downloading StochSD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EBF66C3-F5C8-457F-BC23-DF42B831738D}"/>
              </a:ext>
            </a:extLst>
          </p:cNvPr>
          <p:cNvSpPr txBox="1"/>
          <p:nvPr/>
        </p:nvSpPr>
        <p:spPr bwMode="auto">
          <a:xfrm>
            <a:off x="304800" y="908313"/>
            <a:ext cx="8717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StochSD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Stoch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astic </a:t>
            </a:r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ystem </a:t>
            </a:r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ynamics) is an open-source package for Continuous System Simulation (CSS) based on the System Dynamics approach.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644A64-8271-46B4-9721-BE4FE2B3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762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2877996F-C470-4F79-A5D3-7366AD7A200E}"/>
              </a:ext>
            </a:extLst>
          </p:cNvPr>
          <p:cNvSpPr txBox="1"/>
          <p:nvPr/>
        </p:nvSpPr>
        <p:spPr bwMode="auto">
          <a:xfrm>
            <a:off x="207065" y="2212286"/>
            <a:ext cx="8267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StochSD is available in two versions: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StochSD Desktop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StochSD Web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Both versions of StochSD work on Windows, Mac OS X and Linux. </a:t>
            </a:r>
            <a:r>
              <a:rPr lang="en-GB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recommend the desktop version.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12ABB25-786C-493D-8A54-B9F709D557B0}"/>
              </a:ext>
            </a:extLst>
          </p:cNvPr>
          <p:cNvSpPr txBox="1"/>
          <p:nvPr/>
        </p:nvSpPr>
        <p:spPr bwMode="auto">
          <a:xfrm>
            <a:off x="304800" y="3617990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Installation instructions</a:t>
            </a:r>
            <a:endParaRPr lang="en-GB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StochSD Desktop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Windows, Mac OS X or Linux is downloaded from StochSD’s home page: </a:t>
            </a:r>
            <a:r>
              <a:rPr lang="en-GB" u="sng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https://stochsd.sourceforge.io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37557DC-D85B-4D6D-AB07-50DE60C4741F}"/>
              </a:ext>
            </a:extLst>
          </p:cNvPr>
          <p:cNvSpPr txBox="1"/>
          <p:nvPr/>
        </p:nvSpPr>
        <p:spPr bwMode="auto">
          <a:xfrm>
            <a:off x="337930" y="5023695"/>
            <a:ext cx="85774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algn="l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“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StochSD User’s Manual and Tutorial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 in .pdf can also be downloaded from the home page, or directly by ctrl-clicking:</a:t>
            </a:r>
          </a:p>
          <a:p>
            <a:pPr algn="l"/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StochSD User's Manual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06813A56-9F01-4390-BA5D-1205FE33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24600"/>
            <a:ext cx="533400" cy="457200"/>
          </a:xfrm>
        </p:spPr>
        <p:txBody>
          <a:bodyPr/>
          <a:lstStyle/>
          <a:p>
            <a:fld id="{02DB51C5-4A94-4321-985D-A844BE4838C7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71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E320C1-D2DF-448F-BC25-8754DACC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5" y="15239"/>
            <a:ext cx="8132609" cy="1075714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IV.  Making a StochSD model </a:t>
            </a:r>
            <a:b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a Rabbit population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DF41F4-C733-4DEF-8496-2EAB6089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330612" cy="66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1696636-AF07-419D-9725-C9541F6747CF}"/>
              </a:ext>
            </a:extLst>
          </p:cNvPr>
          <p:cNvSpPr txBox="1"/>
          <p:nvPr/>
        </p:nvSpPr>
        <p:spPr>
          <a:xfrm>
            <a:off x="250056" y="1295400"/>
            <a:ext cx="566933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 about the systemus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rabbit population on an isolated island where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rabbits are introduced. They eat, breed and die of old age.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food is supplied at a constant rate of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kg of carrots per month.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number of rabbits born per month is proportional to the size of the population and to the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square root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amount of food per rabbit and month. The proportional constant is the fertility parameter that is calculated to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average length of life is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months, which is about the same as </a:t>
            </a:r>
            <a:r>
              <a:rPr lang="en-GB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5%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population dying each month.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3528374-D401-405D-9389-3367455CF0E3}"/>
              </a:ext>
            </a:extLst>
          </p:cNvPr>
          <p:cNvSpPr txBox="1"/>
          <p:nvPr/>
        </p:nvSpPr>
        <p:spPr>
          <a:xfrm>
            <a:off x="6000688" y="3849946"/>
            <a:ext cx="3143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A so-called causal-loop diagram of this was shown at Slide 4.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8391917E-F326-4CE3-AC61-0186DB97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88" y="1295400"/>
            <a:ext cx="2937034" cy="2118734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550E0D-8E62-4760-B795-9544F68C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9" y="6385562"/>
            <a:ext cx="511945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9AC8AAB7-2962-482D-900B-49FC2404A52A}"/>
              </a:ext>
            </a:extLst>
          </p:cNvPr>
          <p:cNvGrpSpPr/>
          <p:nvPr/>
        </p:nvGrpSpPr>
        <p:grpSpPr>
          <a:xfrm>
            <a:off x="6018105" y="5105400"/>
            <a:ext cx="2990912" cy="1638300"/>
            <a:chOff x="6018105" y="5105400"/>
            <a:chExt cx="2990912" cy="1638300"/>
          </a:xfrm>
        </p:grpSpPr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A7C6823A-22E6-441F-AE78-F64B9557AA9B}"/>
                </a:ext>
              </a:extLst>
            </p:cNvPr>
            <p:cNvSpPr txBox="1"/>
            <p:nvPr/>
          </p:nvSpPr>
          <p:spPr bwMode="auto">
            <a:xfrm>
              <a:off x="6018105" y="5105400"/>
              <a:ext cx="299091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r>
                <a:rPr lang="en-GB" sz="24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Now, open StochSD to build your first model!</a:t>
              </a: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CD6684-5387-4B49-832F-8FB7944B3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5943600"/>
              <a:ext cx="800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71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64CCEA-6676-4901-B005-C4666781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5556"/>
            <a:ext cx="8534400" cy="609600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Open StochSD to build the Rabbit model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79CD400-1ABC-4CE0-8CD3-333B376D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94870"/>
            <a:ext cx="8763000" cy="2405530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DD1CD244-3674-4401-AB60-C2C383BAA964}"/>
              </a:ext>
            </a:extLst>
          </p:cNvPr>
          <p:cNvSpPr txBox="1"/>
          <p:nvPr/>
        </p:nvSpPr>
        <p:spPr>
          <a:xfrm>
            <a:off x="0" y="32004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1. Specify the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Time Unit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to use throughout this modelling. E.g. ‘Month’.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3F3C49A-5849-4510-B067-B929BA4BA035}"/>
              </a:ext>
            </a:extLst>
          </p:cNvPr>
          <p:cNvSpPr txBox="1"/>
          <p:nvPr/>
        </p:nvSpPr>
        <p:spPr>
          <a:xfrm>
            <a:off x="0" y="405785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2. Build the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model structure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by placing and connecting the primitives.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C0F4228-5191-43DC-9C36-1E091BA0167E}"/>
              </a:ext>
            </a:extLst>
          </p:cNvPr>
          <p:cNvSpPr txBox="1"/>
          <p:nvPr/>
        </p:nvSpPr>
        <p:spPr>
          <a:xfrm>
            <a:off x="0" y="4938164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3. Double-click the primitives and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them. (You may do the renaming and defining the algorithm at the same time.) Rotate the name around the primitive to an aesthetic position.</a:t>
            </a: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317B263D-87E6-4FB7-A374-E4A9291A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304250"/>
            <a:ext cx="3829125" cy="3267828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358B0D7-1550-40A5-965A-8C1F5D14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8055" y="6400800"/>
            <a:ext cx="488482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56A0D8A-2C85-4230-9A35-266E1411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fld id="{02DB51C5-4A94-4321-985D-A844BE4838C7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231E430-6BEB-49AC-A6E3-1EDF417533C7}"/>
              </a:ext>
            </a:extLst>
          </p:cNvPr>
          <p:cNvSpPr txBox="1"/>
          <p:nvPr/>
        </p:nvSpPr>
        <p:spPr>
          <a:xfrm>
            <a:off x="283621" y="0"/>
            <a:ext cx="840317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4. Open and define each primitive. (Here you can only use Linked primitives, Functions (e.g. SQRT(~) for the square root of ~), Numbers and + - * /) :</a:t>
            </a:r>
          </a:p>
          <a:p>
            <a:endParaRPr lang="en-GB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a)                                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10   (</a:t>
            </a: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initial value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b)                                 </a:t>
            </a:r>
            <a:r>
              <a:rPr lang="en-GB" sz="2000" noProof="1">
                <a:latin typeface="Calibri" panose="020F0502020204030204" pitchFamily="34" charset="0"/>
                <a:cs typeface="Calibri" panose="020F0502020204030204" pitchFamily="34" charset="0"/>
              </a:rPr>
              <a:t>[f]*[RABBITS]*[RootOf]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c)                          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[m]*[RABBITS]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d)                                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e)             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0.05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arenR" startAt="6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100</a:t>
            </a:r>
          </a:p>
          <a:p>
            <a:pPr marL="457200" indent="-457200">
              <a:buAutoNum type="alphaLcParenR" startAt="6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arenR" startAt="7"/>
            </a:pPr>
            <a:r>
              <a:rPr lang="en-GB" sz="2000" noProof="1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[FoodPerMonth]/[RABBITS] </a:t>
            </a:r>
          </a:p>
          <a:p>
            <a:pPr marL="457200" indent="-457200">
              <a:buAutoNum type="alphaLcParenR" startAt="7"/>
            </a:pPr>
            <a:endParaRPr lang="en-GB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arenR" startAt="7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GB" sz="2000" noProof="1">
                <a:latin typeface="Calibri" panose="020F0502020204030204" pitchFamily="34" charset="0"/>
                <a:cs typeface="Calibri" panose="020F0502020204030204" pitchFamily="34" charset="0"/>
              </a:rPr>
              <a:t> Sqrt([FoodPerRabbitAndMonth])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6BDF5ED-D42D-49C3-821A-8B1B5A3B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1580"/>
            <a:ext cx="1219200" cy="54102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BB5425C8-D83A-4740-8E28-16003A2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2" y="1742661"/>
            <a:ext cx="1467228" cy="890588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9BCAA89B-0363-4509-ADF2-B717693B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2583371"/>
            <a:ext cx="1547813" cy="1007092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7661ACAA-E9CA-4D4B-9A7C-90627B3C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05" y="3676769"/>
            <a:ext cx="661988" cy="509222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422A89C5-DAAE-43E9-8977-70EBF2A61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418" y="4198954"/>
            <a:ext cx="676275" cy="553970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1E2DE31E-6890-463C-AAF6-0A62ACD9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705" y="6236586"/>
            <a:ext cx="1031307" cy="515654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B63EA313-E11E-40A5-B2A2-A847A4AB8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82" y="4745184"/>
            <a:ext cx="987821" cy="720441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AE20C90E-9468-4008-B571-72A1942E9D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85" y="5465625"/>
            <a:ext cx="1547814" cy="613671"/>
          </a:xfrm>
          <a:prstGeom prst="rect">
            <a:avLst/>
          </a:prstGeom>
        </p:spPr>
      </p:pic>
      <p:sp>
        <p:nvSpPr>
          <p:cNvPr id="30" name="textruta 29">
            <a:extLst>
              <a:ext uri="{FF2B5EF4-FFF2-40B4-BE49-F238E27FC236}">
                <a16:creationId xmlns:a16="http://schemas.microsoft.com/office/drawing/2014/main" id="{5A03309E-7993-4E61-B2DF-9687A7C0A393}"/>
              </a:ext>
            </a:extLst>
          </p:cNvPr>
          <p:cNvSpPr txBox="1"/>
          <p:nvPr/>
        </p:nvSpPr>
        <p:spPr>
          <a:xfrm>
            <a:off x="5867400" y="1111719"/>
            <a:ext cx="2819400" cy="1261884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a primitive is defined the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will disappear.</a:t>
            </a:r>
          </a:p>
        </p:txBody>
      </p:sp>
    </p:spTree>
    <p:extLst>
      <p:ext uri="{BB962C8B-B14F-4D97-AF65-F5344CB8AC3E}">
        <p14:creationId xmlns:p14="http://schemas.microsoft.com/office/powerpoint/2010/main" val="289945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FDE955-F336-40A1-9815-D3821915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62339"/>
            <a:ext cx="7772400" cy="457200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Simulation of the final model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EEA2737-2E02-486F-BF2D-D8BE59B0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059" y="6324600"/>
            <a:ext cx="481541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3EBE1AA-5BF4-4C74-8CF2-31F9974B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5" y="824699"/>
            <a:ext cx="3581775" cy="344328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C7F32A-884B-4260-A61F-098E179E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78" y="814760"/>
            <a:ext cx="4102322" cy="3243262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126469C5-FC91-474B-9B0D-7AB633A0F2AA}"/>
              </a:ext>
            </a:extLst>
          </p:cNvPr>
          <p:cNvSpPr txBox="1"/>
          <p:nvPr/>
        </p:nvSpPr>
        <p:spPr>
          <a:xfrm>
            <a:off x="256254" y="446213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name and Sorts added in Text boxes.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697CB61-B05C-4156-B311-17FAD7C41FCD}"/>
              </a:ext>
            </a:extLst>
          </p:cNvPr>
          <p:cNvSpPr txBox="1"/>
          <p:nvPr/>
        </p:nvSpPr>
        <p:spPr>
          <a:xfrm>
            <a:off x="152775" y="5867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Simulation Settings: Set  Length to 300 and Time Step to e.g. 0.5 Months. Then press the Run button: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 3" panose="05040102010807070707" pitchFamily="18" charset="2"/>
              </a:rPr>
              <a:t>.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23F6229-9523-4436-9F65-79628EAD4480}"/>
              </a:ext>
            </a:extLst>
          </p:cNvPr>
          <p:cNvSpPr txBox="1"/>
          <p:nvPr/>
        </p:nvSpPr>
        <p:spPr bwMode="auto">
          <a:xfrm>
            <a:off x="304800" y="4917785"/>
            <a:ext cx="795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Three Number boxes added.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99B79B-BE90-49C5-A8CC-0A2170DA41FE}"/>
              </a:ext>
            </a:extLst>
          </p:cNvPr>
          <p:cNvSpPr txBox="1"/>
          <p:nvPr/>
        </p:nvSpPr>
        <p:spPr bwMode="auto">
          <a:xfrm>
            <a:off x="304800" y="5339835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RABBIT stock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coloured in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makes its result in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78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45A82A-EE92-4E74-804A-8AECBBC3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3221"/>
            <a:ext cx="7772400" cy="6096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Functions and Converter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55E4E3E-47D8-41EB-9B34-43600E5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4572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4C83CFD-E808-48BC-A3DB-0E0894B5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34773"/>
            <a:ext cx="7566486" cy="4788453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DF3BDB9-5398-4F79-B59B-7BD8F3AB88A3}"/>
              </a:ext>
            </a:extLst>
          </p:cNvPr>
          <p:cNvSpPr txBox="1"/>
          <p:nvPr/>
        </p:nvSpPr>
        <p:spPr>
          <a:xfrm>
            <a:off x="990600" y="5943599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Function Library is reached from ‘within’ each Primitive.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Library is divided into 7 categories – see above!</a:t>
            </a:r>
          </a:p>
        </p:txBody>
      </p:sp>
    </p:spTree>
    <p:extLst>
      <p:ext uri="{BB962C8B-B14F-4D97-AF65-F5344CB8AC3E}">
        <p14:creationId xmlns:p14="http://schemas.microsoft.com/office/powerpoint/2010/main" val="8549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A02BC4-7A4D-4DCD-A367-1711B1D7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48000"/>
            <a:ext cx="5105400" cy="4572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Some functions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2DE826D-2F61-4158-8319-34BAEF1A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5334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028F4E4-2E9A-4C8A-A16C-FF516F1E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2" y="124321"/>
            <a:ext cx="2904458" cy="31524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0FBA4273-FA7C-4B30-98D4-7ACF24A076F2}"/>
              </a:ext>
            </a:extLst>
          </p:cNvPr>
          <p:cNvSpPr txBox="1"/>
          <p:nvPr/>
        </p:nvSpPr>
        <p:spPr>
          <a:xfrm>
            <a:off x="228600" y="589288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General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noProof="1">
                <a:latin typeface="Calibri" panose="020F0502020204030204" pitchFamily="34" charset="0"/>
                <a:cs typeface="Calibri" panose="020F0502020204030204" pitchFamily="34" charset="0"/>
              </a:rPr>
              <a:t>IfThenElse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noProof="1">
                <a:latin typeface="Calibri" panose="020F0502020204030204" pitchFamily="34" charset="0"/>
                <a:cs typeface="Calibri" panose="020F0502020204030204" pitchFamily="34" charset="0"/>
              </a:rPr>
              <a:t>StopIf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4770684-C48C-47BB-8253-7BEBB9A35CB9}"/>
              </a:ext>
            </a:extLst>
          </p:cNvPr>
          <p:cNvSpPr txBox="1"/>
          <p:nvPr/>
        </p:nvSpPr>
        <p:spPr>
          <a:xfrm>
            <a:off x="190500" y="2864163"/>
            <a:ext cx="285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Historical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FF2EDA4-B09E-4424-976F-D0FC316F70D8}"/>
              </a:ext>
            </a:extLst>
          </p:cNvPr>
          <p:cNvSpPr txBox="1"/>
          <p:nvPr/>
        </p:nvSpPr>
        <p:spPr>
          <a:xfrm>
            <a:off x="190500" y="4111882"/>
            <a:ext cx="342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Mathematical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5A7F37B-A254-4D8B-9BE9-DB81A82D8303}"/>
              </a:ext>
            </a:extLst>
          </p:cNvPr>
          <p:cNvSpPr txBox="1"/>
          <p:nvPr/>
        </p:nvSpPr>
        <p:spPr>
          <a:xfrm>
            <a:off x="3619500" y="602540"/>
            <a:ext cx="23139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Random Number   </a:t>
            </a:r>
          </a:p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  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Poisson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9423E91-96E0-4B69-8A8F-B1F1A0946572}"/>
              </a:ext>
            </a:extLst>
          </p:cNvPr>
          <p:cNvSpPr txBox="1"/>
          <p:nvPr/>
        </p:nvSpPr>
        <p:spPr>
          <a:xfrm>
            <a:off x="228600" y="6261745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 Functions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6A4A7FC1-43E0-4DC6-933F-66326B18B6FD}"/>
              </a:ext>
            </a:extLst>
          </p:cNvPr>
          <p:cNvSpPr txBox="1"/>
          <p:nvPr/>
        </p:nvSpPr>
        <p:spPr>
          <a:xfrm>
            <a:off x="3505200" y="3074380"/>
            <a:ext cx="2857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Functions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1684E1E-4F19-4EB9-B7E4-319420BF4689}"/>
              </a:ext>
            </a:extLst>
          </p:cNvPr>
          <p:cNvSpPr txBox="1"/>
          <p:nvPr/>
        </p:nvSpPr>
        <p:spPr>
          <a:xfrm>
            <a:off x="3505200" y="3671494"/>
            <a:ext cx="2857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Time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Current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Time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Time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Time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Time End</a:t>
            </a:r>
            <a:endParaRPr lang="en-US" sz="1600" i="0" dirty="0">
              <a:solidFill>
                <a:srgbClr val="9966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B4B60B4E-AD69-4DEA-A5E4-01EAC73B9B3F}"/>
              </a:ext>
            </a:extLst>
          </p:cNvPr>
          <p:cNvSpPr txBox="1"/>
          <p:nvPr/>
        </p:nvSpPr>
        <p:spPr>
          <a:xfrm>
            <a:off x="6739271" y="4419600"/>
            <a:ext cx="19050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Click these functions for explanation.</a:t>
            </a:r>
          </a:p>
        </p:txBody>
      </p:sp>
    </p:spTree>
    <p:extLst>
      <p:ext uri="{BB962C8B-B14F-4D97-AF65-F5344CB8AC3E}">
        <p14:creationId xmlns:p14="http://schemas.microsoft.com/office/powerpoint/2010/main" val="38241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DEE8D2-25A4-473E-AD73-C4BDE37C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9270"/>
            <a:ext cx="7772400" cy="609600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Converter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BC652EE-958F-43B6-B89A-DF07EFC0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24600"/>
            <a:ext cx="4572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294D7E2A-DED7-4B8C-8A27-30B6E48D9110}"/>
              </a:ext>
            </a:extLst>
          </p:cNvPr>
          <p:cNvGrpSpPr/>
          <p:nvPr/>
        </p:nvGrpSpPr>
        <p:grpSpPr>
          <a:xfrm>
            <a:off x="762000" y="1066800"/>
            <a:ext cx="7239000" cy="1569660"/>
            <a:chOff x="762000" y="1066800"/>
            <a:chExt cx="7239000" cy="1569660"/>
          </a:xfrm>
        </p:grpSpPr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DE8F771B-0CD8-4580-A9E6-66E6A6F7BC3A}"/>
                </a:ext>
              </a:extLst>
            </p:cNvPr>
            <p:cNvSpPr txBox="1"/>
            <p:nvPr/>
          </p:nvSpPr>
          <p:spPr>
            <a:xfrm>
              <a:off x="762000" y="1066800"/>
              <a:ext cx="4724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The Converter is a Table Look-Up function with which Y = function(X) can be tabulated (e.g. directly from measured data).  </a:t>
              </a:r>
            </a:p>
          </p:txBody>
        </p:sp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AA5AF7A5-7B19-4866-B47D-0189CA7E5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1143000"/>
              <a:ext cx="2209800" cy="866775"/>
            </a:xfrm>
            <a:prstGeom prst="rect">
              <a:avLst/>
            </a:prstGeom>
          </p:spPr>
        </p:pic>
      </p:grpSp>
      <p:pic>
        <p:nvPicPr>
          <p:cNvPr id="8" name="Bildobjekt 7">
            <a:extLst>
              <a:ext uri="{FF2B5EF4-FFF2-40B4-BE49-F238E27FC236}">
                <a16:creationId xmlns:a16="http://schemas.microsoft.com/office/drawing/2014/main" id="{D2FF39E3-20FE-435A-A6EB-E786C426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0661"/>
            <a:ext cx="838200" cy="665238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7D2A9397-5694-43AA-93B5-99FDB4A9D97A}"/>
              </a:ext>
            </a:extLst>
          </p:cNvPr>
          <p:cNvSpPr txBox="1"/>
          <p:nvPr/>
        </p:nvSpPr>
        <p:spPr>
          <a:xfrm>
            <a:off x="742122" y="28197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(Of course ‘X’ and ‘Y’ can take any names.)</a:t>
            </a:r>
          </a:p>
        </p:txBody>
      </p:sp>
    </p:spTree>
    <p:extLst>
      <p:ext uri="{BB962C8B-B14F-4D97-AF65-F5344CB8AC3E}">
        <p14:creationId xmlns:p14="http://schemas.microsoft.com/office/powerpoint/2010/main" val="252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0C67B2-E3CB-4DC7-B8B3-40129769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762999" cy="457200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V.  Stage and Stock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– a common mistake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0BCD8A8-F231-4332-9AEB-8CF4A2BE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457200" cy="390362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8512244-E1A0-49ED-B9F6-659DFF0D378B}"/>
              </a:ext>
            </a:extLst>
          </p:cNvPr>
          <p:cNvSpPr txBox="1"/>
          <p:nvPr/>
        </p:nvSpPr>
        <p:spPr>
          <a:xfrm>
            <a:off x="125898" y="533400"/>
            <a:ext cx="886570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300" b="1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is where the entities reside (‘sojourn’) during a period of time. This sojourn time in a stage can have any </a:t>
            </a:r>
            <a:r>
              <a:rPr lang="en-GB" sz="2300" b="1" i="1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depending on what it models.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CAD7A2-C15E-4A1C-AE29-E897E180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6" y="3143301"/>
            <a:ext cx="4495800" cy="1910271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F2E2D71-E77E-4517-9F42-29CB5711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71" y="3298786"/>
            <a:ext cx="4232572" cy="2492414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6D2EE411-F1A8-4B93-81FF-E571D9662924}"/>
              </a:ext>
            </a:extLst>
          </p:cNvPr>
          <p:cNvSpPr txBox="1"/>
          <p:nvPr/>
        </p:nvSpPr>
        <p:spPr>
          <a:xfrm>
            <a:off x="179653" y="50292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Assuming ‘Stage = Compartment’ often creates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absurd results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75A0B557-8BCE-4824-B6DF-EF99B0CE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55" y="6016025"/>
            <a:ext cx="6694086" cy="7201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a few processes, like radioactive decay, may be accurately modelled by a single compartment.</a:t>
            </a:r>
            <a:endParaRPr lang="en-GB" altLang="en-US" sz="33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EFCE205-1781-47A3-9EA1-27226F759146}"/>
              </a:ext>
            </a:extLst>
          </p:cNvPr>
          <p:cNvSpPr txBox="1"/>
          <p:nvPr/>
        </p:nvSpPr>
        <p:spPr bwMode="auto">
          <a:xfrm>
            <a:off x="152401" y="1779895"/>
            <a:ext cx="89153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300" b="1" dirty="0"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always generates an exponential distribution. Below, a model where a cohort of 1000 women start their pregnancies at time=0.</a:t>
            </a:r>
            <a:endParaRPr lang="en-GB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0B331A24-7E3C-43B6-89BC-E84B379F7C93}"/>
              </a:ext>
            </a:extLst>
          </p:cNvPr>
          <p:cNvSpPr txBox="1"/>
          <p:nvPr/>
        </p:nvSpPr>
        <p:spPr bwMode="auto">
          <a:xfrm>
            <a:off x="483783" y="2608752"/>
            <a:ext cx="8252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For example a pregnancy stage is about 40 weeks </a:t>
            </a:r>
            <a:r>
              <a:rPr lang="en-GB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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a few weeks. </a:t>
            </a:r>
          </a:p>
        </p:txBody>
      </p:sp>
    </p:spTree>
    <p:extLst>
      <p:ext uri="{BB962C8B-B14F-4D97-AF65-F5344CB8AC3E}">
        <p14:creationId xmlns:p14="http://schemas.microsoft.com/office/powerpoint/2010/main" val="20465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4">
            <a:extLst>
              <a:ext uri="{FF2B5EF4-FFF2-40B4-BE49-F238E27FC236}">
                <a16:creationId xmlns:a16="http://schemas.microsoft.com/office/drawing/2014/main" id="{419AE5E9-C817-4353-AD84-D61EB41A0513}"/>
              </a:ext>
            </a:extLst>
          </p:cNvPr>
          <p:cNvSpPr txBox="1">
            <a:spLocks/>
          </p:cNvSpPr>
          <p:nvPr/>
        </p:nvSpPr>
        <p:spPr bwMode="auto">
          <a:xfrm>
            <a:off x="8458200" y="6248400"/>
            <a:ext cx="506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722FA00D-846E-4A0A-AC61-CA00BB9E61DB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D440D5F7-07F9-4D22-9F37-00F2501D8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998"/>
            <a:ext cx="5080552" cy="609600"/>
          </a:xfrm>
        </p:spPr>
        <p:txBody>
          <a:bodyPr/>
          <a:lstStyle/>
          <a:p>
            <a:r>
              <a:rPr lang="en-GB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Stage vs. Stock</a:t>
            </a:r>
          </a:p>
        </p:txBody>
      </p:sp>
      <p:sp>
        <p:nvSpPr>
          <p:cNvPr id="6" name="Text Box 1028">
            <a:extLst>
              <a:ext uri="{FF2B5EF4-FFF2-40B4-BE49-F238E27FC236}">
                <a16:creationId xmlns:a16="http://schemas.microsoft.com/office/drawing/2014/main" id="{9F848C05-BD19-4544-A8AE-967F736F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6726"/>
            <a:ext cx="8610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duration in a stage can have any statistical distribution.</a:t>
            </a:r>
          </a:p>
        </p:txBody>
      </p:sp>
      <p:grpSp>
        <p:nvGrpSpPr>
          <p:cNvPr id="7" name="Group 1086">
            <a:extLst>
              <a:ext uri="{FF2B5EF4-FFF2-40B4-BE49-F238E27FC236}">
                <a16:creationId xmlns:a16="http://schemas.microsoft.com/office/drawing/2014/main" id="{F19648EE-FA6D-46D8-AEBC-7026F08418ED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1981200"/>
            <a:ext cx="1968500" cy="896938"/>
            <a:chOff x="376" y="1232"/>
            <a:chExt cx="1240" cy="565"/>
          </a:xfrm>
        </p:grpSpPr>
        <p:grpSp>
          <p:nvGrpSpPr>
            <p:cNvPr id="8" name="Group 1071">
              <a:extLst>
                <a:ext uri="{FF2B5EF4-FFF2-40B4-BE49-F238E27FC236}">
                  <a16:creationId xmlns:a16="http://schemas.microsoft.com/office/drawing/2014/main" id="{C65DF92C-2C60-49F2-A4DD-156DE704D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1656"/>
              <a:ext cx="576" cy="141"/>
              <a:chOff x="640" y="1648"/>
              <a:chExt cx="576" cy="141"/>
            </a:xfrm>
          </p:grpSpPr>
          <p:sp>
            <p:nvSpPr>
              <p:cNvPr id="14" name="Line 1039">
                <a:extLst>
                  <a:ext uri="{FF2B5EF4-FFF2-40B4-BE49-F238E27FC236}">
                    <a16:creationId xmlns:a16="http://schemas.microsoft.com/office/drawing/2014/main" id="{F901A21F-BC08-4EBE-BDF2-93CB7484B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17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 Box 1040">
                <a:extLst>
                  <a:ext uri="{FF2B5EF4-FFF2-40B4-BE49-F238E27FC236}">
                    <a16:creationId xmlns:a16="http://schemas.microsoft.com/office/drawing/2014/main" id="{F4651F43-B500-44D2-AEC8-1D08FC21B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" y="1648"/>
                <a:ext cx="159" cy="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0" rIns="54000" bIns="0"/>
              <a:lstStyle/>
              <a:p>
                <a:r>
                  <a:rPr lang="en-GB" altLang="en-US" sz="1800" i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</a:p>
            </p:txBody>
          </p:sp>
        </p:grpSp>
        <p:sp>
          <p:nvSpPr>
            <p:cNvPr id="9" name="Text Box 1029">
              <a:extLst>
                <a:ext uri="{FF2B5EF4-FFF2-40B4-BE49-F238E27FC236}">
                  <a16:creationId xmlns:a16="http://schemas.microsoft.com/office/drawing/2014/main" id="{BA5C58D0-A954-4799-B82A-54AF5D53C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1328"/>
              <a:ext cx="624" cy="291"/>
            </a:xfrm>
            <a:prstGeom prst="rect">
              <a:avLst/>
            </a:prstGeom>
            <a:noFill/>
            <a:ln w="762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Stage</a:t>
              </a:r>
            </a:p>
          </p:txBody>
        </p:sp>
        <p:sp>
          <p:nvSpPr>
            <p:cNvPr id="10" name="Line 1030">
              <a:extLst>
                <a:ext uri="{FF2B5EF4-FFF2-40B4-BE49-F238E27FC236}">
                  <a16:creationId xmlns:a16="http://schemas.microsoft.com/office/drawing/2014/main" id="{0D102E58-9DE5-40E4-AB9D-22F2320BC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48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889211C8-6583-46D0-8D54-3C4DE489B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48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 Box 1032">
              <a:extLst>
                <a:ext uri="{FF2B5EF4-FFF2-40B4-BE49-F238E27FC236}">
                  <a16:creationId xmlns:a16="http://schemas.microsoft.com/office/drawing/2014/main" id="{791D3A4F-3DFA-4CB8-B9BB-31C8158C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123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i="1"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</a:p>
          </p:txBody>
        </p:sp>
        <p:sp>
          <p:nvSpPr>
            <p:cNvPr id="13" name="Text Box 1033">
              <a:extLst>
                <a:ext uri="{FF2B5EF4-FFF2-40B4-BE49-F238E27FC236}">
                  <a16:creationId xmlns:a16="http://schemas.microsoft.com/office/drawing/2014/main" id="{DCFB5E70-632C-4CCF-BDDC-22B377B0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40"/>
              <a:ext cx="3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out</a:t>
              </a:r>
            </a:p>
          </p:txBody>
        </p:sp>
      </p:grpSp>
      <p:grpSp>
        <p:nvGrpSpPr>
          <p:cNvPr id="16" name="Group 1091">
            <a:extLst>
              <a:ext uri="{FF2B5EF4-FFF2-40B4-BE49-F238E27FC236}">
                <a16:creationId xmlns:a16="http://schemas.microsoft.com/office/drawing/2014/main" id="{D2115388-3565-47F7-AC0D-EB93C0AC150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48200"/>
            <a:ext cx="6172200" cy="1419225"/>
            <a:chOff x="1872" y="2928"/>
            <a:chExt cx="3792" cy="894"/>
          </a:xfrm>
        </p:grpSpPr>
        <p:graphicFrame>
          <p:nvGraphicFramePr>
            <p:cNvPr id="17" name="Object 1075">
              <a:extLst>
                <a:ext uri="{FF2B5EF4-FFF2-40B4-BE49-F238E27FC236}">
                  <a16:creationId xmlns:a16="http://schemas.microsoft.com/office/drawing/2014/main" id="{8C542CF7-6F23-41DB-AE71-043922FE0B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928"/>
            <a:ext cx="1080" cy="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Bitmappsbild" r:id="rId4" imgW="1714739" imgH="1419048" progId="Paint.Picture">
                    <p:embed/>
                  </p:oleObj>
                </mc:Choice>
                <mc:Fallback>
                  <p:oleObj name="Bitmappsbild" r:id="rId4" imgW="1714739" imgH="1419048" progId="Paint.Picture">
                    <p:embed/>
                    <p:pic>
                      <p:nvPicPr>
                        <p:cNvPr id="410675" name="Object 1075">
                          <a:extLst>
                            <a:ext uri="{FF2B5EF4-FFF2-40B4-BE49-F238E27FC236}">
                              <a16:creationId xmlns:a16="http://schemas.microsoft.com/office/drawing/2014/main" id="{1FD1E898-959F-45AF-BAE0-16B798BB17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1080" cy="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078">
              <a:extLst>
                <a:ext uri="{FF2B5EF4-FFF2-40B4-BE49-F238E27FC236}">
                  <a16:creationId xmlns:a16="http://schemas.microsoft.com/office/drawing/2014/main" id="{5C2C5A71-7DE0-4615-A112-BDF67CB88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61"/>
              <a:ext cx="24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r>
                <a:rPr lang="en-GB" alt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A stock always produces an exponential sojourn time distribution.</a:t>
              </a:r>
            </a:p>
          </p:txBody>
        </p:sp>
      </p:grpSp>
      <p:grpSp>
        <p:nvGrpSpPr>
          <p:cNvPr id="20" name="Group 1082">
            <a:extLst>
              <a:ext uri="{FF2B5EF4-FFF2-40B4-BE49-F238E27FC236}">
                <a16:creationId xmlns:a16="http://schemas.microsoft.com/office/drawing/2014/main" id="{2793904E-15A4-4564-8F3B-29F503D76E37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5014914"/>
            <a:ext cx="2052638" cy="866775"/>
            <a:chOff x="330" y="3072"/>
            <a:chExt cx="1293" cy="546"/>
          </a:xfrm>
        </p:grpSpPr>
        <p:grpSp>
          <p:nvGrpSpPr>
            <p:cNvPr id="22" name="Group 1065">
              <a:extLst>
                <a:ext uri="{FF2B5EF4-FFF2-40B4-BE49-F238E27FC236}">
                  <a16:creationId xmlns:a16="http://schemas.microsoft.com/office/drawing/2014/main" id="{BFA7CD47-584B-4D5D-A2A3-440993906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3072"/>
              <a:ext cx="1293" cy="393"/>
              <a:chOff x="346" y="1232"/>
              <a:chExt cx="1293" cy="393"/>
            </a:xfrm>
          </p:grpSpPr>
          <p:sp>
            <p:nvSpPr>
              <p:cNvPr id="26" name="Text Box 1066">
                <a:extLst>
                  <a:ext uri="{FF2B5EF4-FFF2-40B4-BE49-F238E27FC236}">
                    <a16:creationId xmlns:a16="http://schemas.microsoft.com/office/drawing/2014/main" id="{4E4866C7-1C35-4795-BF3A-B2A61975F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624" cy="2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Stock</a:t>
                </a:r>
              </a:p>
            </p:txBody>
          </p:sp>
          <p:sp>
            <p:nvSpPr>
              <p:cNvPr id="27" name="Line 1067">
                <a:extLst>
                  <a:ext uri="{FF2B5EF4-FFF2-40B4-BE49-F238E27FC236}">
                    <a16:creationId xmlns:a16="http://schemas.microsoft.com/office/drawing/2014/main" id="{16C9C9C2-7CC2-40E5-96D7-2E485E695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Line 1068">
                <a:extLst>
                  <a:ext uri="{FF2B5EF4-FFF2-40B4-BE49-F238E27FC236}">
                    <a16:creationId xmlns:a16="http://schemas.microsoft.com/office/drawing/2014/main" id="{E4713247-CCA1-4F0A-A670-8098B8FE6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" y="14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Text Box 1069">
                <a:extLst>
                  <a:ext uri="{FF2B5EF4-FFF2-40B4-BE49-F238E27FC236}">
                    <a16:creationId xmlns:a16="http://schemas.microsoft.com/office/drawing/2014/main" id="{04C9B3AC-CAA9-4D7C-B84F-AB937DCB2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" y="1232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</a:p>
            </p:txBody>
          </p:sp>
          <p:sp>
            <p:nvSpPr>
              <p:cNvPr id="30" name="Text Box 1070">
                <a:extLst>
                  <a:ext uri="{FF2B5EF4-FFF2-40B4-BE49-F238E27FC236}">
                    <a16:creationId xmlns:a16="http://schemas.microsoft.com/office/drawing/2014/main" id="{C6387A71-EC37-4EBD-9485-E0C69C2A1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240"/>
                <a:ext cx="39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GB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</a:t>
                </a:r>
              </a:p>
            </p:txBody>
          </p:sp>
        </p:grpSp>
        <p:grpSp>
          <p:nvGrpSpPr>
            <p:cNvPr id="23" name="Group 1072">
              <a:extLst>
                <a:ext uri="{FF2B5EF4-FFF2-40B4-BE49-F238E27FC236}">
                  <a16:creationId xmlns:a16="http://schemas.microsoft.com/office/drawing/2014/main" id="{B5F056E1-A8CD-4C92-9BCF-F130281E5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477"/>
              <a:ext cx="576" cy="141"/>
              <a:chOff x="640" y="2149"/>
              <a:chExt cx="576" cy="141"/>
            </a:xfrm>
          </p:grpSpPr>
          <p:sp>
            <p:nvSpPr>
              <p:cNvPr id="24" name="Line 1073">
                <a:extLst>
                  <a:ext uri="{FF2B5EF4-FFF2-40B4-BE49-F238E27FC236}">
                    <a16:creationId xmlns:a16="http://schemas.microsoft.com/office/drawing/2014/main" id="{8ABF0AC4-9306-4DD5-8290-2644E75B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2245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Text Box 1074">
                <a:extLst>
                  <a:ext uri="{FF2B5EF4-FFF2-40B4-BE49-F238E27FC236}">
                    <a16:creationId xmlns:a16="http://schemas.microsoft.com/office/drawing/2014/main" id="{87853B03-E398-4827-B176-995A126FB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" y="2149"/>
                <a:ext cx="159" cy="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0" rIns="54000" bIns="0"/>
              <a:lstStyle/>
              <a:p>
                <a:r>
                  <a:rPr lang="en-GB" alt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</a:p>
            </p:txBody>
          </p:sp>
        </p:grpSp>
      </p:grpSp>
      <p:sp>
        <p:nvSpPr>
          <p:cNvPr id="21" name="Line 1079">
            <a:extLst>
              <a:ext uri="{FF2B5EF4-FFF2-40B4-BE49-F238E27FC236}">
                <a16:creationId xmlns:a16="http://schemas.microsoft.com/office/drawing/2014/main" id="{345AFB7D-6C3E-47C6-8C89-AA4B76C47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43401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1087">
            <a:extLst>
              <a:ext uri="{FF2B5EF4-FFF2-40B4-BE49-F238E27FC236}">
                <a16:creationId xmlns:a16="http://schemas.microsoft.com/office/drawing/2014/main" id="{CB846A4C-55C6-4E73-98B9-6C71985C5A44}"/>
              </a:ext>
            </a:extLst>
          </p:cNvPr>
          <p:cNvGrpSpPr>
            <a:grpSpLocks/>
          </p:cNvGrpSpPr>
          <p:nvPr/>
        </p:nvGrpSpPr>
        <p:grpSpPr bwMode="auto">
          <a:xfrm>
            <a:off x="63500" y="2971801"/>
            <a:ext cx="1765300" cy="1828800"/>
            <a:chOff x="96" y="1872"/>
            <a:chExt cx="1112" cy="1152"/>
          </a:xfrm>
        </p:grpSpPr>
        <p:sp>
          <p:nvSpPr>
            <p:cNvPr id="32" name="Text Box 1041">
              <a:extLst>
                <a:ext uri="{FF2B5EF4-FFF2-40B4-BE49-F238E27FC236}">
                  <a16:creationId xmlns:a16="http://schemas.microsoft.com/office/drawing/2014/main" id="{D62E3B14-4D27-4A88-9B4F-A8521CE56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42"/>
              <a:ext cx="111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Same average sojourn time </a:t>
              </a:r>
              <a:r>
                <a:rPr lang="en-GB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GB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3" name="Line 1042">
              <a:extLst>
                <a:ext uri="{FF2B5EF4-FFF2-40B4-BE49-F238E27FC236}">
                  <a16:creationId xmlns:a16="http://schemas.microsoft.com/office/drawing/2014/main" id="{EDEEB807-7AED-41D1-9049-6FDE19B03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87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1083">
              <a:extLst>
                <a:ext uri="{FF2B5EF4-FFF2-40B4-BE49-F238E27FC236}">
                  <a16:creationId xmlns:a16="http://schemas.microsoft.com/office/drawing/2014/main" id="{49392BEF-21A9-4F36-8D4C-4E31E805E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Line 1080">
            <a:extLst>
              <a:ext uri="{FF2B5EF4-FFF2-40B4-BE49-F238E27FC236}">
                <a16:creationId xmlns:a16="http://schemas.microsoft.com/office/drawing/2014/main" id="{FBE6E2BF-FFDA-4A34-8BEC-666FD39F3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39148" y="-1696501"/>
            <a:ext cx="890214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1090">
            <a:extLst>
              <a:ext uri="{FF2B5EF4-FFF2-40B4-BE49-F238E27FC236}">
                <a16:creationId xmlns:a16="http://schemas.microsoft.com/office/drawing/2014/main" id="{10B9762A-92C1-4420-B4E5-8501C1DC3FE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219200"/>
            <a:ext cx="6096000" cy="2905125"/>
            <a:chOff x="1890" y="768"/>
            <a:chExt cx="3840" cy="1830"/>
          </a:xfrm>
        </p:grpSpPr>
        <p:sp>
          <p:nvSpPr>
            <p:cNvPr id="39" name="Text Box 1077">
              <a:extLst>
                <a:ext uri="{FF2B5EF4-FFF2-40B4-BE49-F238E27FC236}">
                  <a16:creationId xmlns:a16="http://schemas.microsoft.com/office/drawing/2014/main" id="{ED7CBDFA-2402-45F9-B5A6-26484E411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912"/>
              <a:ext cx="1440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A real stage has  a certain distribution that </a:t>
              </a:r>
              <a:r>
                <a:rPr lang="en-GB" altLang="en-US" i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should</a:t>
              </a:r>
              <a:r>
                <a:rPr lang="en-GB" alt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 be reproduced in the model.</a:t>
              </a:r>
            </a:p>
          </p:txBody>
        </p:sp>
        <p:graphicFrame>
          <p:nvGraphicFramePr>
            <p:cNvPr id="40" name="Object 1085">
              <a:extLst>
                <a:ext uri="{FF2B5EF4-FFF2-40B4-BE49-F238E27FC236}">
                  <a16:creationId xmlns:a16="http://schemas.microsoft.com/office/drawing/2014/main" id="{C987FDB4-2787-4F7D-9BF1-F1D208A1B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768"/>
            <a:ext cx="2238" cy="1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Bitmappsbild" r:id="rId6" imgW="3552381" imgH="2905531" progId="Paint.Picture">
                    <p:embed/>
                  </p:oleObj>
                </mc:Choice>
                <mc:Fallback>
                  <p:oleObj name="Bitmappsbild" r:id="rId6" imgW="3552381" imgH="2905531" progId="Paint.Picture">
                    <p:embed/>
                    <p:pic>
                      <p:nvPicPr>
                        <p:cNvPr id="410685" name="Object 1085">
                          <a:extLst>
                            <a:ext uri="{FF2B5EF4-FFF2-40B4-BE49-F238E27FC236}">
                              <a16:creationId xmlns:a16="http://schemas.microsoft.com/office/drawing/2014/main" id="{00A7D5A1-0B92-4139-A1D7-2F204031CC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768"/>
                          <a:ext cx="2238" cy="1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ruta 40">
            <a:extLst>
              <a:ext uri="{FF2B5EF4-FFF2-40B4-BE49-F238E27FC236}">
                <a16:creationId xmlns:a16="http://schemas.microsoft.com/office/drawing/2014/main" id="{C344DFE4-CAC1-4E86-B5DA-A6A980A48929}"/>
              </a:ext>
            </a:extLst>
          </p:cNvPr>
          <p:cNvSpPr txBox="1"/>
          <p:nvPr/>
        </p:nvSpPr>
        <p:spPr>
          <a:xfrm>
            <a:off x="749300" y="6173789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of Stage and Stock may create absurd results!</a:t>
            </a:r>
          </a:p>
        </p:txBody>
      </p:sp>
    </p:spTree>
    <p:extLst>
      <p:ext uri="{BB962C8B-B14F-4D97-AF65-F5344CB8AC3E}">
        <p14:creationId xmlns:p14="http://schemas.microsoft.com/office/powerpoint/2010/main" val="5815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D0443DF-9A5B-4A7C-8465-63392B29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10" y="1569036"/>
            <a:ext cx="1744673" cy="183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FB4BDD1-504E-472C-89A2-2EBEE190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225329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I.  Two ways to CSS modelling </a:t>
            </a:r>
            <a:b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(CSS = Continuous System Simulation)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A59E35C-3AF6-4445-9BB6-4557E6034E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3308" y="1371600"/>
                <a:ext cx="4068742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</a:t>
                </a:r>
                <a:r>
                  <a:rPr lang="en-GB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 as a system of differential equations</a:t>
                </a:r>
                <a:r>
                  <a:rPr lang="en-GB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GB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 the breeding of X bacteria on a substrate can be modelled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𝑑𝑋</m:t>
                        </m:r>
                      </m:num>
                      <m:den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𝑏𝑋</m:t>
                    </m:r>
                    <m:r>
                      <a:rPr lang="sv-SE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 </m:t>
                    </m:r>
                  </m:oMath>
                </a14:m>
                <a:endParaRPr lang="sv-SE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sv-SE" sz="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tells that the change over time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𝑑𝑋</m:t>
                        </m:r>
                      </m:num>
                      <m:den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proportional (b) to the number of bacteria(X).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(i.e. exponential growth).</a:t>
                </a:r>
              </a:p>
              <a:p>
                <a:pPr marL="0" indent="0">
                  <a:buNone/>
                </a:pPr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A59E35C-3AF6-4445-9BB6-4557E6034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3308" y="1371600"/>
                <a:ext cx="4068742" cy="4724400"/>
              </a:xfrm>
              <a:blipFill>
                <a:blip r:embed="rId3"/>
                <a:stretch>
                  <a:fillRect l="-3148" t="-1161" r="-2249" b="-1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5991E0-12C4-4D4B-829E-45C0E449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352350"/>
            <a:ext cx="3524450" cy="239077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in terms of Stocks and Flows: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Dynamics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approach.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B297CC9-D13C-4E19-90A5-7B18422B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9017" y="6477000"/>
            <a:ext cx="462583" cy="457200"/>
          </a:xfrm>
        </p:spPr>
        <p:txBody>
          <a:bodyPr/>
          <a:lstStyle/>
          <a:p>
            <a:fld id="{918ECF29-AACD-404A-AB82-EB1C110DAED3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7" name="Platshållare för innehåll 3">
            <a:extLst>
              <a:ext uri="{FF2B5EF4-FFF2-40B4-BE49-F238E27FC236}">
                <a16:creationId xmlns:a16="http://schemas.microsoft.com/office/drawing/2014/main" id="{B32F479E-C29C-4AA0-ACE0-C1F3A772DF73}"/>
              </a:ext>
            </a:extLst>
          </p:cNvPr>
          <p:cNvSpPr txBox="1">
            <a:spLocks/>
          </p:cNvSpPr>
          <p:nvPr/>
        </p:nvSpPr>
        <p:spPr bwMode="auto">
          <a:xfrm>
            <a:off x="4343400" y="3796064"/>
            <a:ext cx="4649287" cy="77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The Bacteria model in StochSD starting at X(0)=1 bacterium &amp; b=0.1.</a:t>
            </a:r>
          </a:p>
        </p:txBody>
      </p: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FC7C4956-0345-4D58-AF25-991FBFBEA857}"/>
              </a:ext>
            </a:extLst>
          </p:cNvPr>
          <p:cNvCxnSpPr>
            <a:cxnSpLocks/>
          </p:cNvCxnSpPr>
          <p:nvPr/>
        </p:nvCxnSpPr>
        <p:spPr>
          <a:xfrm>
            <a:off x="4191000" y="1524000"/>
            <a:ext cx="111725" cy="5029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01439B5B-4EA2-4697-88DD-B6372BA26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96" y="4572000"/>
            <a:ext cx="4649287" cy="19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09AA076-7BCC-4667-B294-4E980519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4177" y="6509819"/>
            <a:ext cx="553217" cy="271981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 Box 2050">
            <a:extLst>
              <a:ext uri="{FF2B5EF4-FFF2-40B4-BE49-F238E27FC236}">
                <a16:creationId xmlns:a16="http://schemas.microsoft.com/office/drawing/2014/main" id="{9D9AB3F8-D72B-477D-804F-FA0C6E26D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96" y="51454"/>
            <a:ext cx="899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stage must be represented by a structure of stocks</a:t>
            </a:r>
          </a:p>
        </p:txBody>
      </p:sp>
      <p:sp>
        <p:nvSpPr>
          <p:cNvPr id="102" name="Text Box 2060">
            <a:extLst>
              <a:ext uri="{FF2B5EF4-FFF2-40B4-BE49-F238E27FC236}">
                <a16:creationId xmlns:a16="http://schemas.microsoft.com/office/drawing/2014/main" id="{FFF51F72-D2FC-4579-BC38-316030EE1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9" y="556628"/>
            <a:ext cx="8991600" cy="4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It is often important to model the sojourn-time distribution of a stage. </a:t>
            </a:r>
          </a:p>
        </p:txBody>
      </p:sp>
      <p:sp>
        <p:nvSpPr>
          <p:cNvPr id="104" name="Text Box 2062">
            <a:extLst>
              <a:ext uri="{FF2B5EF4-FFF2-40B4-BE49-F238E27FC236}">
                <a16:creationId xmlns:a16="http://schemas.microsoft.com/office/drawing/2014/main" id="{A6F8C0C3-E24D-4640-BF63-43A4EC16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9" y="1121124"/>
            <a:ext cx="8915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sojourn-time distribution of a stage can be modelled exactly or sufficiently approximated by </a:t>
            </a:r>
            <a:r>
              <a:rPr lang="en-GB" altLang="en-US" sz="2300" b="1" i="1" dirty="0">
                <a:latin typeface="Calibri" panose="020F0502020204030204" pitchFamily="34" charset="0"/>
                <a:cs typeface="Calibri" panose="020F0502020204030204" pitchFamily="34" charset="0"/>
              </a:rPr>
              <a:t>a structure of Stocks and Flows </a:t>
            </a:r>
            <a:r>
              <a:rPr lang="en-GB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en-GB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GB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en-GB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5" name="Text Box 2064">
            <a:extLst>
              <a:ext uri="{FF2B5EF4-FFF2-40B4-BE49-F238E27FC236}">
                <a16:creationId xmlns:a16="http://schemas.microsoft.com/office/drawing/2014/main" id="{456FA1D3-2E59-4816-8465-AB3CBF2C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96" y="2286000"/>
            <a:ext cx="89153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 stage (average sojourn-time =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is often represented by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serial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stocks (each with the time constant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T/k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 (k-Erlang(T/k) </a:t>
            </a:r>
            <a:r>
              <a:rPr lang="en-GB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grpSp>
        <p:nvGrpSpPr>
          <p:cNvPr id="106" name="Group 2093">
            <a:extLst>
              <a:ext uri="{FF2B5EF4-FFF2-40B4-BE49-F238E27FC236}">
                <a16:creationId xmlns:a16="http://schemas.microsoft.com/office/drawing/2014/main" id="{872C334D-C0DE-44FD-9DAE-4FBE36AFDDFF}"/>
              </a:ext>
            </a:extLst>
          </p:cNvPr>
          <p:cNvGrpSpPr>
            <a:grpSpLocks/>
          </p:cNvGrpSpPr>
          <p:nvPr/>
        </p:nvGrpSpPr>
        <p:grpSpPr bwMode="auto">
          <a:xfrm>
            <a:off x="533524" y="3124203"/>
            <a:ext cx="7086476" cy="1052549"/>
            <a:chOff x="432" y="2347"/>
            <a:chExt cx="4107" cy="572"/>
          </a:xfrm>
        </p:grpSpPr>
        <p:grpSp>
          <p:nvGrpSpPr>
            <p:cNvPr id="107" name="Group 2091">
              <a:extLst>
                <a:ext uri="{FF2B5EF4-FFF2-40B4-BE49-F238E27FC236}">
                  <a16:creationId xmlns:a16="http://schemas.microsoft.com/office/drawing/2014/main" id="{8AB89375-3566-4E3B-9385-4C325F663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352"/>
              <a:ext cx="1928" cy="250"/>
              <a:chOff x="2312" y="2838"/>
              <a:chExt cx="1928" cy="250"/>
            </a:xfrm>
          </p:grpSpPr>
          <p:sp>
            <p:nvSpPr>
              <p:cNvPr id="127" name="Line 2079">
                <a:extLst>
                  <a:ext uri="{FF2B5EF4-FFF2-40B4-BE49-F238E27FC236}">
                    <a16:creationId xmlns:a16="http://schemas.microsoft.com/office/drawing/2014/main" id="{A68A6DAE-B217-4434-BBD4-A5B349B10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958"/>
                <a:ext cx="19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 Box 2080">
                <a:extLst>
                  <a:ext uri="{FF2B5EF4-FFF2-40B4-BE49-F238E27FC236}">
                    <a16:creationId xmlns:a16="http://schemas.microsoft.com/office/drawing/2014/main" id="{F924088D-14B9-4CA5-9E6E-1504E736C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838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i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</a:p>
            </p:txBody>
          </p:sp>
        </p:grpSp>
        <p:grpSp>
          <p:nvGrpSpPr>
            <p:cNvPr id="108" name="Group 2092">
              <a:extLst>
                <a:ext uri="{FF2B5EF4-FFF2-40B4-BE49-F238E27FC236}">
                  <a16:creationId xmlns:a16="http://schemas.microsoft.com/office/drawing/2014/main" id="{C27C4D69-80E6-40FF-B096-4A2BAF9CF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347"/>
              <a:ext cx="4107" cy="572"/>
              <a:chOff x="432" y="2347"/>
              <a:chExt cx="4107" cy="572"/>
            </a:xfrm>
          </p:grpSpPr>
          <p:grpSp>
            <p:nvGrpSpPr>
              <p:cNvPr id="109" name="Group 2052">
                <a:extLst>
                  <a:ext uri="{FF2B5EF4-FFF2-40B4-BE49-F238E27FC236}">
                    <a16:creationId xmlns:a16="http://schemas.microsoft.com/office/drawing/2014/main" id="{5457CD56-6DD0-4F46-8CA4-8579C50CD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" y="2347"/>
                <a:ext cx="576" cy="141"/>
                <a:chOff x="640" y="1648"/>
                <a:chExt cx="576" cy="141"/>
              </a:xfrm>
            </p:grpSpPr>
            <p:sp>
              <p:nvSpPr>
                <p:cNvPr id="125" name="Line 2053">
                  <a:extLst>
                    <a:ext uri="{FF2B5EF4-FFF2-40B4-BE49-F238E27FC236}">
                      <a16:creationId xmlns:a16="http://schemas.microsoft.com/office/drawing/2014/main" id="{C37EF75F-1FC3-4E8A-A596-5800D80D82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" y="17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Text Box 2054">
                  <a:extLst>
                    <a:ext uri="{FF2B5EF4-FFF2-40B4-BE49-F238E27FC236}">
                      <a16:creationId xmlns:a16="http://schemas.microsoft.com/office/drawing/2014/main" id="{22B71E36-DB30-4242-A84B-531A4654CF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6" y="1648"/>
                  <a:ext cx="159" cy="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0" rIns="54000" bIns="0"/>
                <a:lstStyle/>
                <a:p>
                  <a:r>
                    <a:rPr lang="en-GB" altLang="en-US" sz="18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</a:p>
              </p:txBody>
            </p:sp>
          </p:grpSp>
          <p:sp>
            <p:nvSpPr>
              <p:cNvPr id="110" name="Text Box 2055">
                <a:extLst>
                  <a:ext uri="{FF2B5EF4-FFF2-40B4-BE49-F238E27FC236}">
                    <a16:creationId xmlns:a16="http://schemas.microsoft.com/office/drawing/2014/main" id="{E504C323-F5A8-4277-9502-10E576561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2555"/>
                <a:ext cx="624" cy="251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Stage</a:t>
                </a:r>
              </a:p>
            </p:txBody>
          </p:sp>
          <p:sp>
            <p:nvSpPr>
              <p:cNvPr id="111" name="Line 2056">
                <a:extLst>
                  <a:ext uri="{FF2B5EF4-FFF2-40B4-BE49-F238E27FC236}">
                    <a16:creationId xmlns:a16="http://schemas.microsoft.com/office/drawing/2014/main" id="{A8C7F7BB-C7C9-4320-BCC9-039302DBC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8" y="2715"/>
                <a:ext cx="24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Line 2057">
                <a:extLst>
                  <a:ext uri="{FF2B5EF4-FFF2-40B4-BE49-F238E27FC236}">
                    <a16:creationId xmlns:a16="http://schemas.microsoft.com/office/drawing/2014/main" id="{32802230-F5B1-47FC-A6C8-3F9BCA128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" y="2715"/>
                <a:ext cx="24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Text Box 2058">
                <a:extLst>
                  <a:ext uri="{FF2B5EF4-FFF2-40B4-BE49-F238E27FC236}">
                    <a16:creationId xmlns:a16="http://schemas.microsoft.com/office/drawing/2014/main" id="{7D5C1727-C50E-46BB-A378-81457F553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45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</a:p>
            </p:txBody>
          </p:sp>
          <p:sp>
            <p:nvSpPr>
              <p:cNvPr id="114" name="Text Box 2059">
                <a:extLst>
                  <a:ext uri="{FF2B5EF4-FFF2-40B4-BE49-F238E27FC236}">
                    <a16:creationId xmlns:a16="http://schemas.microsoft.com/office/drawing/2014/main" id="{E19906B4-C1A4-49B1-8400-A92971225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" y="2467"/>
                <a:ext cx="336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i="1">
                    <a:latin typeface="Calibri" panose="020F0502020204030204" pitchFamily="34" charset="0"/>
                    <a:cs typeface="Calibri" panose="020F0502020204030204" pitchFamily="34" charset="0"/>
                  </a:rPr>
                  <a:t>out</a:t>
                </a:r>
              </a:p>
            </p:txBody>
          </p:sp>
          <p:sp>
            <p:nvSpPr>
              <p:cNvPr id="115" name="Text Box 2066">
                <a:extLst>
                  <a:ext uri="{FF2B5EF4-FFF2-40B4-BE49-F238E27FC236}">
                    <a16:creationId xmlns:a16="http://schemas.microsoft.com/office/drawing/2014/main" id="{CB8729B9-6929-4B97-86C4-2398B86BC9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4" y="2400"/>
                <a:ext cx="432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sz="4000" b="1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  <p:sp>
            <p:nvSpPr>
              <p:cNvPr id="116" name="Text Box 2069">
                <a:extLst>
                  <a:ext uri="{FF2B5EF4-FFF2-40B4-BE49-F238E27FC236}">
                    <a16:creationId xmlns:a16="http://schemas.microsoft.com/office/drawing/2014/main" id="{2DFE85D5-4A5A-49AC-9040-CFFB4B206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2584"/>
                <a:ext cx="359" cy="2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GB" altLang="en-US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7" name="Text Box 2070">
                <a:extLst>
                  <a:ext uri="{FF2B5EF4-FFF2-40B4-BE49-F238E27FC236}">
                    <a16:creationId xmlns:a16="http://schemas.microsoft.com/office/drawing/2014/main" id="{92BB250F-05B4-4763-A07C-B8E1FE14C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4" y="2584"/>
                <a:ext cx="359" cy="2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GB" altLang="en-US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8" name="Line 2071">
                <a:extLst>
                  <a:ext uri="{FF2B5EF4-FFF2-40B4-BE49-F238E27FC236}">
                    <a16:creationId xmlns:a16="http://schemas.microsoft.com/office/drawing/2014/main" id="{46FB1E6F-65D7-49D0-954F-0B275968F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712"/>
                <a:ext cx="206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Line 2072">
                <a:extLst>
                  <a:ext uri="{FF2B5EF4-FFF2-40B4-BE49-F238E27FC236}">
                    <a16:creationId xmlns:a16="http://schemas.microsoft.com/office/drawing/2014/main" id="{DE8B9B3C-3D14-4EB7-B22F-E1E87C658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710"/>
                <a:ext cx="192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Line 2073">
                <a:extLst>
                  <a:ext uri="{FF2B5EF4-FFF2-40B4-BE49-F238E27FC236}">
                    <a16:creationId xmlns:a16="http://schemas.microsoft.com/office/drawing/2014/main" id="{E0F69B0C-4AE7-4F3A-B528-0DFF037A1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4" y="2712"/>
                <a:ext cx="193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Text Box 2074">
                <a:extLst>
                  <a:ext uri="{FF2B5EF4-FFF2-40B4-BE49-F238E27FC236}">
                    <a16:creationId xmlns:a16="http://schemas.microsoft.com/office/drawing/2014/main" id="{6997A979-4E1C-4801-B022-4E2CA9777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4" y="2584"/>
                <a:ext cx="359" cy="2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sv-SE" altLang="en-US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endParaRPr lang="sv-SE" altLang="en-US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Line 2075">
                <a:extLst>
                  <a:ext uri="{FF2B5EF4-FFF2-40B4-BE49-F238E27FC236}">
                    <a16:creationId xmlns:a16="http://schemas.microsoft.com/office/drawing/2014/main" id="{35E9240C-01B8-4CE2-A606-E10409CC2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712"/>
                <a:ext cx="184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Line 2076">
                <a:extLst>
                  <a:ext uri="{FF2B5EF4-FFF2-40B4-BE49-F238E27FC236}">
                    <a16:creationId xmlns:a16="http://schemas.microsoft.com/office/drawing/2014/main" id="{0CA882DF-330C-4538-BD4D-86B713AA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2712"/>
                <a:ext cx="283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AutoShape 2082">
                <a:extLst>
                  <a:ext uri="{FF2B5EF4-FFF2-40B4-BE49-F238E27FC236}">
                    <a16:creationId xmlns:a16="http://schemas.microsoft.com/office/drawing/2014/main" id="{B57F10D7-16B8-42E7-B3D9-472A83A5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76"/>
                <a:ext cx="288" cy="28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9" name="Group 2163">
            <a:extLst>
              <a:ext uri="{FF2B5EF4-FFF2-40B4-BE49-F238E27FC236}">
                <a16:creationId xmlns:a16="http://schemas.microsoft.com/office/drawing/2014/main" id="{F8B00377-A282-4DFD-AC94-A998AB813934}"/>
              </a:ext>
            </a:extLst>
          </p:cNvPr>
          <p:cNvGrpSpPr>
            <a:grpSpLocks/>
          </p:cNvGrpSpPr>
          <p:nvPr/>
        </p:nvGrpSpPr>
        <p:grpSpPr bwMode="auto">
          <a:xfrm>
            <a:off x="547610" y="4381936"/>
            <a:ext cx="2255838" cy="2371725"/>
            <a:chOff x="2173" y="2903"/>
            <a:chExt cx="1213" cy="1225"/>
          </a:xfrm>
        </p:grpSpPr>
        <p:grpSp>
          <p:nvGrpSpPr>
            <p:cNvPr id="130" name="Group 2097">
              <a:extLst>
                <a:ext uri="{FF2B5EF4-FFF2-40B4-BE49-F238E27FC236}">
                  <a16:creationId xmlns:a16="http://schemas.microsoft.com/office/drawing/2014/main" id="{CCDDEC65-9D17-464A-8A42-3E4EEAF18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2903"/>
              <a:ext cx="1213" cy="122"/>
              <a:chOff x="1237" y="1852"/>
              <a:chExt cx="3600" cy="360"/>
            </a:xfrm>
          </p:grpSpPr>
          <p:sp>
            <p:nvSpPr>
              <p:cNvPr id="183" name="Rectangle 2098">
                <a:extLst>
                  <a:ext uri="{FF2B5EF4-FFF2-40B4-BE49-F238E27FC236}">
                    <a16:creationId xmlns:a16="http://schemas.microsoft.com/office/drawing/2014/main" id="{1296CD0E-6FA2-4F83-B3A9-DC94BC5BB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852"/>
                <a:ext cx="28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Line 2099">
                <a:extLst>
                  <a:ext uri="{FF2B5EF4-FFF2-40B4-BE49-F238E27FC236}">
                    <a16:creationId xmlns:a16="http://schemas.microsoft.com/office/drawing/2014/main" id="{0957E7F3-B6C8-4E4F-BF36-4F760E8D4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203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Line 2100">
                <a:extLst>
                  <a:ext uri="{FF2B5EF4-FFF2-40B4-BE49-F238E27FC236}">
                    <a16:creationId xmlns:a16="http://schemas.microsoft.com/office/drawing/2014/main" id="{EC2F368C-E992-4DBA-BC88-9CAB7D5BC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7" y="203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up 2101">
              <a:extLst>
                <a:ext uri="{FF2B5EF4-FFF2-40B4-BE49-F238E27FC236}">
                  <a16:creationId xmlns:a16="http://schemas.microsoft.com/office/drawing/2014/main" id="{D32E20F8-3813-4970-AB25-4F08BCFBC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3136"/>
              <a:ext cx="1213" cy="121"/>
              <a:chOff x="1237" y="2572"/>
              <a:chExt cx="3600" cy="360"/>
            </a:xfrm>
          </p:grpSpPr>
          <p:sp>
            <p:nvSpPr>
              <p:cNvPr id="178" name="Rectangle 2102">
                <a:extLst>
                  <a:ext uri="{FF2B5EF4-FFF2-40B4-BE49-F238E27FC236}">
                    <a16:creationId xmlns:a16="http://schemas.microsoft.com/office/drawing/2014/main" id="{EA5EF761-A71D-47E5-AB62-D8F3711D3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2572"/>
                <a:ext cx="12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tangle 2103">
                <a:extLst>
                  <a:ext uri="{FF2B5EF4-FFF2-40B4-BE49-F238E27FC236}">
                    <a16:creationId xmlns:a16="http://schemas.microsoft.com/office/drawing/2014/main" id="{339D29D3-35F9-47D6-9355-9E9CC8897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2572"/>
                <a:ext cx="12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Line 2104">
                <a:extLst>
                  <a:ext uri="{FF2B5EF4-FFF2-40B4-BE49-F238E27FC236}">
                    <a16:creationId xmlns:a16="http://schemas.microsoft.com/office/drawing/2014/main" id="{BFC916EE-E6B0-4E59-A49C-6CD778054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7" y="275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Line 2105">
                <a:extLst>
                  <a:ext uri="{FF2B5EF4-FFF2-40B4-BE49-F238E27FC236}">
                    <a16:creationId xmlns:a16="http://schemas.microsoft.com/office/drawing/2014/main" id="{BB220B60-26D4-4033-8D8C-04058BB88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275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Line 2106">
                <a:extLst>
                  <a:ext uri="{FF2B5EF4-FFF2-40B4-BE49-F238E27FC236}">
                    <a16:creationId xmlns:a16="http://schemas.microsoft.com/office/drawing/2014/main" id="{16C63DD4-E754-4299-A2D7-D4AC042F9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75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up 2107">
              <a:extLst>
                <a:ext uri="{FF2B5EF4-FFF2-40B4-BE49-F238E27FC236}">
                  <a16:creationId xmlns:a16="http://schemas.microsoft.com/office/drawing/2014/main" id="{DA4004A4-38B0-4CD2-8E90-1E43EB0D8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3369"/>
              <a:ext cx="1213" cy="121"/>
              <a:chOff x="1237" y="3292"/>
              <a:chExt cx="3600" cy="360"/>
            </a:xfrm>
          </p:grpSpPr>
          <p:sp>
            <p:nvSpPr>
              <p:cNvPr id="171" name="Rectangle 2108">
                <a:extLst>
                  <a:ext uri="{FF2B5EF4-FFF2-40B4-BE49-F238E27FC236}">
                    <a16:creationId xmlns:a16="http://schemas.microsoft.com/office/drawing/2014/main" id="{98BF9FA7-78A7-4D24-A1A4-27FB4A318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7" y="3292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2109">
                <a:extLst>
                  <a:ext uri="{FF2B5EF4-FFF2-40B4-BE49-F238E27FC236}">
                    <a16:creationId xmlns:a16="http://schemas.microsoft.com/office/drawing/2014/main" id="{2C6755C1-989B-4625-A077-A98FA1B2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3292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2110">
                <a:extLst>
                  <a:ext uri="{FF2B5EF4-FFF2-40B4-BE49-F238E27FC236}">
                    <a16:creationId xmlns:a16="http://schemas.microsoft.com/office/drawing/2014/main" id="{D10723E0-399B-42D0-932B-363074B09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3292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Line 2111">
                <a:extLst>
                  <a:ext uri="{FF2B5EF4-FFF2-40B4-BE49-F238E27FC236}">
                    <a16:creationId xmlns:a16="http://schemas.microsoft.com/office/drawing/2014/main" id="{6334F602-F437-4430-B8DD-FFA4A486F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7" y="347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Line 2112">
                <a:extLst>
                  <a:ext uri="{FF2B5EF4-FFF2-40B4-BE49-F238E27FC236}">
                    <a16:creationId xmlns:a16="http://schemas.microsoft.com/office/drawing/2014/main" id="{87B24DA7-536C-473A-A73B-014952B5C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347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Line 2113">
                <a:extLst>
                  <a:ext uri="{FF2B5EF4-FFF2-40B4-BE49-F238E27FC236}">
                    <a16:creationId xmlns:a16="http://schemas.microsoft.com/office/drawing/2014/main" id="{D9CA0AFD-F815-46DB-89A3-2DEF047EB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347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Line 2114">
                <a:extLst>
                  <a:ext uri="{FF2B5EF4-FFF2-40B4-BE49-F238E27FC236}">
                    <a16:creationId xmlns:a16="http://schemas.microsoft.com/office/drawing/2014/main" id="{2F888CD2-3AAD-4016-996C-5300A7F09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347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3" name="Group 2115">
              <a:extLst>
                <a:ext uri="{FF2B5EF4-FFF2-40B4-BE49-F238E27FC236}">
                  <a16:creationId xmlns:a16="http://schemas.microsoft.com/office/drawing/2014/main" id="{C007D80F-8D0E-4B61-BEF0-882DF6FC0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3602"/>
              <a:ext cx="1213" cy="121"/>
              <a:chOff x="1237" y="4012"/>
              <a:chExt cx="3600" cy="360"/>
            </a:xfrm>
          </p:grpSpPr>
          <p:sp>
            <p:nvSpPr>
              <p:cNvPr id="160" name="Rectangle 2116">
                <a:extLst>
                  <a:ext uri="{FF2B5EF4-FFF2-40B4-BE49-F238E27FC236}">
                    <a16:creationId xmlns:a16="http://schemas.microsoft.com/office/drawing/2014/main" id="{CCF70C8C-3907-4C05-84CC-F08C3F9BA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4012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Rectangle 2117">
                <a:extLst>
                  <a:ext uri="{FF2B5EF4-FFF2-40B4-BE49-F238E27FC236}">
                    <a16:creationId xmlns:a16="http://schemas.microsoft.com/office/drawing/2014/main" id="{F73D05C8-264B-406D-8FF2-28A148FA9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4012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2118">
                <a:extLst>
                  <a:ext uri="{FF2B5EF4-FFF2-40B4-BE49-F238E27FC236}">
                    <a16:creationId xmlns:a16="http://schemas.microsoft.com/office/drawing/2014/main" id="{B168C19C-9578-4C5A-959E-7F8C5EFE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4012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2119">
                <a:extLst>
                  <a:ext uri="{FF2B5EF4-FFF2-40B4-BE49-F238E27FC236}">
                    <a16:creationId xmlns:a16="http://schemas.microsoft.com/office/drawing/2014/main" id="{7235EC67-5848-49F5-B9CC-AD56E321D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4012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2120">
                <a:extLst>
                  <a:ext uri="{FF2B5EF4-FFF2-40B4-BE49-F238E27FC236}">
                    <a16:creationId xmlns:a16="http://schemas.microsoft.com/office/drawing/2014/main" id="{7F4A64FD-2822-4768-BFCA-98E68F2B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7" y="4012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Line 2121">
                <a:extLst>
                  <a:ext uri="{FF2B5EF4-FFF2-40B4-BE49-F238E27FC236}">
                    <a16:creationId xmlns:a16="http://schemas.microsoft.com/office/drawing/2014/main" id="{3C536BB2-A96E-40D2-AC61-DAEEE32FC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7" y="419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Line 2122">
                <a:extLst>
                  <a:ext uri="{FF2B5EF4-FFF2-40B4-BE49-F238E27FC236}">
                    <a16:creationId xmlns:a16="http://schemas.microsoft.com/office/drawing/2014/main" id="{7D0B70B5-4C89-4E99-9CF5-164F91B1F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419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Line 2123">
                <a:extLst>
                  <a:ext uri="{FF2B5EF4-FFF2-40B4-BE49-F238E27FC236}">
                    <a16:creationId xmlns:a16="http://schemas.microsoft.com/office/drawing/2014/main" id="{F912799F-ADDE-45CB-A68F-0406838B8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4192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Line 2124">
                <a:extLst>
                  <a:ext uri="{FF2B5EF4-FFF2-40B4-BE49-F238E27FC236}">
                    <a16:creationId xmlns:a16="http://schemas.microsoft.com/office/drawing/2014/main" id="{4B77B47F-FA4E-4DB0-9829-7E6B52DBA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2" y="4192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Line 2125">
                <a:extLst>
                  <a:ext uri="{FF2B5EF4-FFF2-40B4-BE49-F238E27FC236}">
                    <a16:creationId xmlns:a16="http://schemas.microsoft.com/office/drawing/2014/main" id="{B3DA0312-7E08-4BB1-BF35-E31E70EED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2" y="4192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Line 2126">
                <a:extLst>
                  <a:ext uri="{FF2B5EF4-FFF2-40B4-BE49-F238E27FC236}">
                    <a16:creationId xmlns:a16="http://schemas.microsoft.com/office/drawing/2014/main" id="{625DEF79-A2D2-448E-9F03-E3ECBA094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7" y="4192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4" name="Group 2127">
              <a:extLst>
                <a:ext uri="{FF2B5EF4-FFF2-40B4-BE49-F238E27FC236}">
                  <a16:creationId xmlns:a16="http://schemas.microsoft.com/office/drawing/2014/main" id="{A8D4CA3B-2949-44A6-AE98-942EEE25B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3834"/>
              <a:ext cx="1213" cy="122"/>
              <a:chOff x="1237" y="4732"/>
              <a:chExt cx="3600" cy="360"/>
            </a:xfrm>
          </p:grpSpPr>
          <p:sp>
            <p:nvSpPr>
              <p:cNvPr id="138" name="Line 2128">
                <a:extLst>
                  <a:ext uri="{FF2B5EF4-FFF2-40B4-BE49-F238E27FC236}">
                    <a16:creationId xmlns:a16="http://schemas.microsoft.com/office/drawing/2014/main" id="{53E9C421-4433-445A-9666-A0CF8896B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7" y="491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Line 2129">
                <a:extLst>
                  <a:ext uri="{FF2B5EF4-FFF2-40B4-BE49-F238E27FC236}">
                    <a16:creationId xmlns:a16="http://schemas.microsoft.com/office/drawing/2014/main" id="{B31ADD87-BF36-4EC0-BDC2-05CDD4091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491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" name="Group 2130">
                <a:extLst>
                  <a:ext uri="{FF2B5EF4-FFF2-40B4-BE49-F238E27FC236}">
                    <a16:creationId xmlns:a16="http://schemas.microsoft.com/office/drawing/2014/main" id="{B5D0FB6D-0CA7-4F87-976A-7DD85CFCB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4732"/>
                <a:ext cx="2880" cy="360"/>
                <a:chOff x="1582" y="5737"/>
                <a:chExt cx="3330" cy="360"/>
              </a:xfrm>
            </p:grpSpPr>
            <p:sp>
              <p:nvSpPr>
                <p:cNvPr id="141" name="Rectangle 2131">
                  <a:extLst>
                    <a:ext uri="{FF2B5EF4-FFF2-40B4-BE49-F238E27FC236}">
                      <a16:creationId xmlns:a16="http://schemas.microsoft.com/office/drawing/2014/main" id="{04EDC2BD-AF72-4AA7-8C69-75427437C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58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2" name="Rectangle 2132">
                  <a:extLst>
                    <a:ext uri="{FF2B5EF4-FFF2-40B4-BE49-F238E27FC236}">
                      <a16:creationId xmlns:a16="http://schemas.microsoft.com/office/drawing/2014/main" id="{81989C61-2C75-4E87-A00A-B18D613FE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927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3" name="Rectangle 2133">
                  <a:extLst>
                    <a:ext uri="{FF2B5EF4-FFF2-40B4-BE49-F238E27FC236}">
                      <a16:creationId xmlns:a16="http://schemas.microsoft.com/office/drawing/2014/main" id="{7F072B86-5350-4C4E-A93B-810CABEB9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27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4" name="Rectangle 2134">
                  <a:extLst>
                    <a:ext uri="{FF2B5EF4-FFF2-40B4-BE49-F238E27FC236}">
                      <a16:creationId xmlns:a16="http://schemas.microsoft.com/office/drawing/2014/main" id="{2F977F8F-6F10-475F-9E3D-57DEC773D2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63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5" name="Rectangle 2135">
                  <a:extLst>
                    <a:ext uri="{FF2B5EF4-FFF2-40B4-BE49-F238E27FC236}">
                      <a16:creationId xmlns:a16="http://schemas.microsoft.com/office/drawing/2014/main" id="{A8673360-50B6-4581-85EA-D5DBDC374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96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tangle 2136">
                  <a:extLst>
                    <a:ext uri="{FF2B5EF4-FFF2-40B4-BE49-F238E27FC236}">
                      <a16:creationId xmlns:a16="http://schemas.microsoft.com/office/drawing/2014/main" id="{C7580B01-8ADE-43DB-B75B-61C663F11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32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tangle 2137">
                  <a:extLst>
                    <a:ext uri="{FF2B5EF4-FFF2-40B4-BE49-F238E27FC236}">
                      <a16:creationId xmlns:a16="http://schemas.microsoft.com/office/drawing/2014/main" id="{0A808486-3552-4379-861F-672F779C0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8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tangle 2138">
                  <a:extLst>
                    <a:ext uri="{FF2B5EF4-FFF2-40B4-BE49-F238E27FC236}">
                      <a16:creationId xmlns:a16="http://schemas.microsoft.com/office/drawing/2014/main" id="{523A8FE3-909E-4C5A-BD93-1C44DA133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04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tangle 2139">
                  <a:extLst>
                    <a:ext uri="{FF2B5EF4-FFF2-40B4-BE49-F238E27FC236}">
                      <a16:creationId xmlns:a16="http://schemas.microsoft.com/office/drawing/2014/main" id="{5B5159EF-8A90-4062-81F0-D09E1A4F97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37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2140">
                  <a:extLst>
                    <a:ext uri="{FF2B5EF4-FFF2-40B4-BE49-F238E27FC236}">
                      <a16:creationId xmlns:a16="http://schemas.microsoft.com/office/drawing/2014/main" id="{B8585395-116F-4F67-B572-0DB4E7469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732" y="573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Line 2141">
                  <a:extLst>
                    <a:ext uri="{FF2B5EF4-FFF2-40B4-BE49-F238E27FC236}">
                      <a16:creationId xmlns:a16="http://schemas.microsoft.com/office/drawing/2014/main" id="{D15E5AD8-73C8-456E-ACF0-E15E333DD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Line 2142">
                  <a:extLst>
                    <a:ext uri="{FF2B5EF4-FFF2-40B4-BE49-F238E27FC236}">
                      <a16:creationId xmlns:a16="http://schemas.microsoft.com/office/drawing/2014/main" id="{A28F023B-0388-4BD4-B8BF-914D48F83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3" name="Line 2143">
                  <a:extLst>
                    <a:ext uri="{FF2B5EF4-FFF2-40B4-BE49-F238E27FC236}">
                      <a16:creationId xmlns:a16="http://schemas.microsoft.com/office/drawing/2014/main" id="{E0127EF8-620B-41EF-97D9-FE50A2E4A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4" name="Line 2144">
                  <a:extLst>
                    <a:ext uri="{FF2B5EF4-FFF2-40B4-BE49-F238E27FC236}">
                      <a16:creationId xmlns:a16="http://schemas.microsoft.com/office/drawing/2014/main" id="{10DF8FE4-FB32-4DB0-B60F-35B033FE4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Line 2145">
                  <a:extLst>
                    <a:ext uri="{FF2B5EF4-FFF2-40B4-BE49-F238E27FC236}">
                      <a16:creationId xmlns:a16="http://schemas.microsoft.com/office/drawing/2014/main" id="{3C8C985F-4FDF-4E81-87CC-50F42751F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Line 2146">
                  <a:extLst>
                    <a:ext uri="{FF2B5EF4-FFF2-40B4-BE49-F238E27FC236}">
                      <a16:creationId xmlns:a16="http://schemas.microsoft.com/office/drawing/2014/main" id="{EE1F7C05-02E5-4C74-8B0A-FC86DD8FE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Line 2147">
                  <a:extLst>
                    <a:ext uri="{FF2B5EF4-FFF2-40B4-BE49-F238E27FC236}">
                      <a16:creationId xmlns:a16="http://schemas.microsoft.com/office/drawing/2014/main" id="{230087BD-6201-410C-9EB6-7751E15EC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Line 2148">
                  <a:extLst>
                    <a:ext uri="{FF2B5EF4-FFF2-40B4-BE49-F238E27FC236}">
                      <a16:creationId xmlns:a16="http://schemas.microsoft.com/office/drawing/2014/main" id="{0A27EE31-6988-41BB-AE60-B802F5B00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2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Line 2149">
                  <a:extLst>
                    <a:ext uri="{FF2B5EF4-FFF2-40B4-BE49-F238E27FC236}">
                      <a16:creationId xmlns:a16="http://schemas.microsoft.com/office/drawing/2014/main" id="{184AD802-6014-429A-825C-39707459F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5917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5" name="Group 2150">
              <a:extLst>
                <a:ext uri="{FF2B5EF4-FFF2-40B4-BE49-F238E27FC236}">
                  <a16:creationId xmlns:a16="http://schemas.microsoft.com/office/drawing/2014/main" id="{9BD99763-7EFD-4509-A9CD-11FFA8BD9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4007"/>
              <a:ext cx="971" cy="121"/>
              <a:chOff x="1597" y="5377"/>
              <a:chExt cx="2880" cy="360"/>
            </a:xfrm>
          </p:grpSpPr>
          <p:sp>
            <p:nvSpPr>
              <p:cNvPr id="136" name="Line 2151">
                <a:extLst>
                  <a:ext uri="{FF2B5EF4-FFF2-40B4-BE49-F238E27FC236}">
                    <a16:creationId xmlns:a16="http://schemas.microsoft.com/office/drawing/2014/main" id="{3EA9D8BD-FC41-4DA4-B69A-0B35F8D37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7" y="5557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Text Box 2152">
                <a:extLst>
                  <a:ext uri="{FF2B5EF4-FFF2-40B4-BE49-F238E27FC236}">
                    <a16:creationId xmlns:a16="http://schemas.microsoft.com/office/drawing/2014/main" id="{E41E6D71-2E29-4B69-82E8-EB760E890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" y="5377"/>
                <a:ext cx="482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sv-SE" altLang="en-US" sz="1200" i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</a:p>
            </p:txBody>
          </p:sp>
        </p:grpSp>
      </p:grpSp>
      <p:grpSp>
        <p:nvGrpSpPr>
          <p:cNvPr id="186" name="Group 2167">
            <a:extLst>
              <a:ext uri="{FF2B5EF4-FFF2-40B4-BE49-F238E27FC236}">
                <a16:creationId xmlns:a16="http://schemas.microsoft.com/office/drawing/2014/main" id="{F43CF0F2-1878-47A5-B231-38201CD6E2AB}"/>
              </a:ext>
            </a:extLst>
          </p:cNvPr>
          <p:cNvGrpSpPr>
            <a:grpSpLocks/>
          </p:cNvGrpSpPr>
          <p:nvPr/>
        </p:nvGrpSpPr>
        <p:grpSpPr bwMode="auto">
          <a:xfrm>
            <a:off x="3319621" y="4267200"/>
            <a:ext cx="5519451" cy="2490933"/>
            <a:chOff x="2912" y="2888"/>
            <a:chExt cx="3149" cy="1311"/>
          </a:xfrm>
        </p:grpSpPr>
        <p:grpSp>
          <p:nvGrpSpPr>
            <p:cNvPr id="187" name="Group 2166">
              <a:extLst>
                <a:ext uri="{FF2B5EF4-FFF2-40B4-BE49-F238E27FC236}">
                  <a16:creationId xmlns:a16="http://schemas.microsoft.com/office/drawing/2014/main" id="{74C0DDA7-379B-41B5-A4D7-D81D946AB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2" y="2888"/>
              <a:ext cx="1728" cy="1311"/>
              <a:chOff x="2912" y="2888"/>
              <a:chExt cx="1728" cy="1311"/>
            </a:xfrm>
          </p:grpSpPr>
          <p:graphicFrame>
            <p:nvGraphicFramePr>
              <p:cNvPr id="189" name="Object 2155">
                <a:extLst>
                  <a:ext uri="{FF2B5EF4-FFF2-40B4-BE49-F238E27FC236}">
                    <a16:creationId xmlns:a16="http://schemas.microsoft.com/office/drawing/2014/main" id="{2ED5AE67-8EEC-440A-A260-7224DA31CF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3062516"/>
                  </p:ext>
                </p:extLst>
              </p:nvPr>
            </p:nvGraphicFramePr>
            <p:xfrm>
              <a:off x="2912" y="2888"/>
              <a:ext cx="1728" cy="1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" name="Bitmappsbild" r:id="rId3" imgW="3142857" imgH="2381582" progId="Paint.Picture">
                      <p:embed/>
                    </p:oleObj>
                  </mc:Choice>
                  <mc:Fallback>
                    <p:oleObj name="Bitmappsbild" r:id="rId3" imgW="3142857" imgH="2381582" progId="Paint.Picture">
                      <p:embed/>
                      <p:pic>
                        <p:nvPicPr>
                          <p:cNvPr id="436331" name="Object 2155">
                            <a:extLst>
                              <a:ext uri="{FF2B5EF4-FFF2-40B4-BE49-F238E27FC236}">
                                <a16:creationId xmlns:a16="http://schemas.microsoft.com/office/drawing/2014/main" id="{1038BDFC-1E15-4565-857A-C348F0126E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2" y="2888"/>
                            <a:ext cx="1728" cy="1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0" name="Text Box 2156">
                <a:extLst>
                  <a:ext uri="{FF2B5EF4-FFF2-40B4-BE49-F238E27FC236}">
                    <a16:creationId xmlns:a16="http://schemas.microsoft.com/office/drawing/2014/main" id="{509870B7-1588-445C-A73D-895A3C7EE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9" y="2947"/>
                <a:ext cx="10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1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Sojourn time distribution</a:t>
                </a:r>
              </a:p>
            </p:txBody>
          </p:sp>
          <p:sp>
            <p:nvSpPr>
              <p:cNvPr id="191" name="Text Box 2157">
                <a:extLst>
                  <a:ext uri="{FF2B5EF4-FFF2-40B4-BE49-F238E27FC236}">
                    <a16:creationId xmlns:a16="http://schemas.microsoft.com/office/drawing/2014/main" id="{52B87C2E-8CFC-410A-A371-976E63FEA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3288"/>
                <a:ext cx="24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k=1</a:t>
                </a:r>
              </a:p>
            </p:txBody>
          </p:sp>
          <p:sp>
            <p:nvSpPr>
              <p:cNvPr id="192" name="Text Box 2158">
                <a:extLst>
                  <a:ext uri="{FF2B5EF4-FFF2-40B4-BE49-F238E27FC236}">
                    <a16:creationId xmlns:a16="http://schemas.microsoft.com/office/drawing/2014/main" id="{0105A92A-AA4D-41DB-A2E9-F94905393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3" y="3495"/>
                <a:ext cx="24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k=2</a:t>
                </a:r>
              </a:p>
            </p:txBody>
          </p:sp>
          <p:sp>
            <p:nvSpPr>
              <p:cNvPr id="193" name="Text Box 2159">
                <a:extLst>
                  <a:ext uri="{FF2B5EF4-FFF2-40B4-BE49-F238E27FC236}">
                    <a16:creationId xmlns:a16="http://schemas.microsoft.com/office/drawing/2014/main" id="{7D62547A-6D8B-41AC-9073-21E7E93CC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8" y="3364"/>
                <a:ext cx="24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k=3</a:t>
                </a:r>
              </a:p>
            </p:txBody>
          </p:sp>
          <p:sp>
            <p:nvSpPr>
              <p:cNvPr id="194" name="Text Box 2160">
                <a:extLst>
                  <a:ext uri="{FF2B5EF4-FFF2-40B4-BE49-F238E27FC236}">
                    <a16:creationId xmlns:a16="http://schemas.microsoft.com/office/drawing/2014/main" id="{451088AC-AAEB-46F6-9F4B-4442FDD1A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" y="3257"/>
                <a:ext cx="24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k=5</a:t>
                </a:r>
              </a:p>
            </p:txBody>
          </p:sp>
          <p:sp>
            <p:nvSpPr>
              <p:cNvPr id="195" name="Text Box 2161">
                <a:extLst>
                  <a:ext uri="{FF2B5EF4-FFF2-40B4-BE49-F238E27FC236}">
                    <a16:creationId xmlns:a16="http://schemas.microsoft.com/office/drawing/2014/main" id="{9392A018-920C-441E-ACEF-89471644B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3080"/>
                <a:ext cx="26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>
                  <a:spcBef>
                    <a:spcPct val="0"/>
                  </a:spcBef>
                </a:pPr>
                <a:r>
                  <a:rPr lang="en-GB" altLang="en-US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k=10</a:t>
                </a:r>
              </a:p>
            </p:txBody>
          </p:sp>
        </p:grpSp>
        <p:sp>
          <p:nvSpPr>
            <p:cNvPr id="188" name="Text Box 2084">
              <a:extLst>
                <a:ext uri="{FF2B5EF4-FFF2-40B4-BE49-F238E27FC236}">
                  <a16:creationId xmlns:a16="http://schemas.microsoft.com/office/drawing/2014/main" id="{83BD7A73-2084-4D2C-A363-BF7D75092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" y="3057"/>
              <a:ext cx="1348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>
              <a:spAutoFit/>
            </a:bodyPr>
            <a:lstStyle/>
            <a:p>
              <a:r>
                <a:rPr lang="sv-SE" altLang="en-US" sz="22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The k-</a:t>
              </a:r>
              <a:r>
                <a:rPr lang="sv-SE" altLang="en-US" sz="2200" b="1" i="1" noProof="1">
                  <a:latin typeface="Calibri" panose="020F0502020204030204" pitchFamily="34" charset="0"/>
                  <a:cs typeface="Calibri" panose="020F0502020204030204" pitchFamily="34" charset="0"/>
                </a:rPr>
                <a:t>Erlang</a:t>
              </a:r>
              <a:r>
                <a:rPr lang="sv-SE" altLang="en-US" sz="2200" noProof="1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sv-SE" altLang="en-US" sz="2200" i="1" noProof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sv-SE" altLang="en-US" sz="2200" i="1" dirty="0">
                  <a:latin typeface="Calibri" panose="020F0502020204030204" pitchFamily="34" charset="0"/>
                  <a:cs typeface="Calibri" panose="020F0502020204030204" pitchFamily="34" charset="0"/>
                </a:rPr>
                <a:t>/k</a:t>
              </a:r>
              <a:r>
                <a:rPr lang="sv-SE" altLang="en-US" sz="2200" noProof="1">
                  <a:latin typeface="Calibri" panose="020F0502020204030204" pitchFamily="34" charset="0"/>
                  <a:cs typeface="Calibri" panose="020F0502020204030204" pitchFamily="34" charset="0"/>
                </a:rPr>
                <a:t>) distribution of </a:t>
              </a:r>
              <a:r>
                <a:rPr lang="sv-SE" alt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sv-SE" altLang="en-US" sz="2200" noProof="1">
                  <a:latin typeface="Calibri" panose="020F0502020204030204" pitchFamily="34" charset="0"/>
                  <a:cs typeface="Calibri" panose="020F0502020204030204" pitchFamily="34" charset="0"/>
                </a:rPr>
                <a:t>sojourn time for </a:t>
              </a:r>
              <a:r>
                <a:rPr lang="sv-SE" altLang="en-US" sz="22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k</a:t>
              </a:r>
              <a:r>
                <a:rPr lang="sv-SE" altLang="en-US" sz="2200" noProof="1">
                  <a:latin typeface="Calibri" panose="020F0502020204030204" pitchFamily="34" charset="0"/>
                  <a:cs typeface="Calibri" panose="020F0502020204030204" pitchFamily="34" charset="0"/>
                </a:rPr>
                <a:t>=1, 2, 3, 5 and 10</a:t>
              </a:r>
              <a:r>
                <a:rPr lang="sv-SE" alt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GB" alt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stocks in a series.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 autoUpdateAnimBg="0"/>
      <p:bldP spid="10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E8E2E4BB-BCE2-4F86-9B69-CF623AA9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27347"/>
            <a:ext cx="4572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032EC9A-3489-46AB-BC78-9DD975BB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794665"/>
            <a:ext cx="830580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GB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Most processes in real life require a finite time to be performed</a:t>
            </a:r>
            <a:endParaRPr lang="en-GB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e.g. biological/medical processes a finite time is required for digesting, </a:t>
            </a:r>
            <a:r>
              <a:rPr lang="en-GB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transportation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nutrients, defeating a disease, developing a cancer, growing an embryo, etc. </a:t>
            </a:r>
          </a:p>
          <a:p>
            <a:pPr>
              <a:lnSpc>
                <a:spcPct val="85000"/>
              </a:lnSpc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For such a process modelled by a single stock is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unfeasible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it means that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probability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performing the process in almost zero time [i.e. finishing it within (0,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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)] is larger than finishing it in any other time interval (t, t+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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of length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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92B4CB33-8302-463F-9F0D-F3B26FBB3F6C}"/>
              </a:ext>
            </a:extLst>
          </p:cNvPr>
          <p:cNvGrpSpPr/>
          <p:nvPr/>
        </p:nvGrpSpPr>
        <p:grpSpPr>
          <a:xfrm>
            <a:off x="685800" y="3581400"/>
            <a:ext cx="7467600" cy="3043664"/>
            <a:chOff x="685800" y="3581400"/>
            <a:chExt cx="7467600" cy="3043664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7D4C9F75-51CE-488A-8A39-1C8F25F7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581400"/>
              <a:ext cx="32004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sv-SE" altLang="en-US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k-</a:t>
              </a:r>
              <a:r>
                <a:rPr lang="sv-SE" altLang="en-US" b="1" i="1" noProof="1">
                  <a:latin typeface="Calibri" panose="020F0502020204030204" pitchFamily="34" charset="0"/>
                  <a:cs typeface="Calibri" panose="020F0502020204030204" pitchFamily="34" charset="0"/>
                </a:rPr>
                <a:t>Erlang</a:t>
              </a:r>
              <a:r>
                <a:rPr lang="sv-SE" altLang="en-US" b="1" noProof="1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sv-SE" altLang="en-US" b="1" i="1" noProof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sv-SE" altLang="en-US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/k</a:t>
              </a:r>
              <a:r>
                <a:rPr lang="sv-SE" altLang="en-US" b="1" noProof="1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sv-SE" altLang="en-US" noProof="1">
                  <a:latin typeface="Calibri" panose="020F0502020204030204" pitchFamily="34" charset="0"/>
                  <a:cs typeface="Calibri" panose="020F0502020204030204" pitchFamily="34" charset="0"/>
                </a:rPr>
                <a:t> sojourn time</a:t>
              </a:r>
              <a:r>
                <a:rPr lang="sv-SE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sv-SE" altLang="en-US" noProof="1">
                  <a:latin typeface="Calibri" panose="020F0502020204030204" pitchFamily="34" charset="0"/>
                  <a:cs typeface="Calibri" panose="020F0502020204030204" pitchFamily="34" charset="0"/>
                </a:rPr>
                <a:t>distribution for </a:t>
              </a:r>
              <a:r>
                <a:rPr lang="sv-SE" altLang="en-US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k</a:t>
              </a:r>
              <a:r>
                <a:rPr lang="sv-SE" altLang="en-US" noProof="1">
                  <a:latin typeface="Calibri" panose="020F0502020204030204" pitchFamily="34" charset="0"/>
                  <a:cs typeface="Calibri" panose="020F0502020204030204" pitchFamily="34" charset="0"/>
                </a:rPr>
                <a:t>=1, 2, 3, 5 and 10 with the same overall time constant </a:t>
              </a:r>
              <a:r>
                <a:rPr lang="sv-SE" altLang="en-US" i="1" noProof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T</a:t>
              </a:r>
              <a:r>
                <a:rPr lang="sv-SE" altLang="en-US" i="1" noProof="1">
                  <a:latin typeface="Calibri" panose="020F0502020204030204" pitchFamily="34" charset="0"/>
                  <a:cs typeface="Calibri" panose="020F0502020204030204" pitchFamily="34" charset="0"/>
                </a:rPr>
                <a:t>=10</a:t>
              </a:r>
              <a:r>
                <a:rPr lang="sv-SE" altLang="en-US" noProof="1">
                  <a:latin typeface="Calibri" panose="020F0502020204030204" pitchFamily="34" charset="0"/>
                  <a:cs typeface="Calibri" panose="020F0502020204030204" pitchFamily="34" charset="0"/>
                </a:rPr>
                <a:t> time units. </a:t>
              </a:r>
            </a:p>
          </p:txBody>
        </p:sp>
        <p:graphicFrame>
          <p:nvGraphicFramePr>
            <p:cNvPr id="9" name="Object 2">
              <a:extLst>
                <a:ext uri="{FF2B5EF4-FFF2-40B4-BE49-F238E27FC236}">
                  <a16:creationId xmlns:a16="http://schemas.microsoft.com/office/drawing/2014/main" id="{6E62B53A-1007-4AFF-8E33-687F9FF4F9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080153"/>
                </p:ext>
              </p:extLst>
            </p:nvPr>
          </p:nvGraphicFramePr>
          <p:xfrm>
            <a:off x="3983314" y="3581400"/>
            <a:ext cx="4170086" cy="3043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Bitmappsbild" r:id="rId3" imgW="2108160" imgH="1397160" progId="Paint.Picture">
                    <p:embed/>
                  </p:oleObj>
                </mc:Choice>
                <mc:Fallback>
                  <p:oleObj name="Bitmappsbild" r:id="rId3" imgW="2108160" imgH="1397160" progId="Paint.Picture">
                    <p:embed/>
                    <p:pic>
                      <p:nvPicPr>
                        <p:cNvPr id="370690" name="Object 2">
                          <a:extLst>
                            <a:ext uri="{FF2B5EF4-FFF2-40B4-BE49-F238E27FC236}">
                              <a16:creationId xmlns:a16="http://schemas.microsoft.com/office/drawing/2014/main" id="{DB85683B-9C93-4622-8EE6-11EABB23D4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314" y="3581400"/>
                          <a:ext cx="4170086" cy="3043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48">
            <a:extLst>
              <a:ext uri="{FF2B5EF4-FFF2-40B4-BE49-F238E27FC236}">
                <a16:creationId xmlns:a16="http://schemas.microsoft.com/office/drawing/2014/main" id="{591A6D83-05BC-47F3-B3E8-DF166915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60076"/>
            <a:ext cx="8877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Feasible and unfeasible sojourn-time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502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260C6EA3-F4B0-4D47-86E5-6C431B2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3810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7C8CCE-1597-4A83-AA31-B7902FF7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6886575" cy="533400"/>
          </a:xfrm>
        </p:spPr>
        <p:txBody>
          <a:bodyPr/>
          <a:lstStyle/>
          <a:p>
            <a:pPr algn="l"/>
            <a:r>
              <a:rPr lang="en-GB" altLang="en-US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GB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: An epidemic SIR model</a:t>
            </a:r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4AE7285D-CFDE-4986-8663-D5C4BA8D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05" y="3667366"/>
            <a:ext cx="85163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The probability of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usceptible individual being infected is 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I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per time unit, where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progression parameter. </a:t>
            </a:r>
          </a:p>
          <a:p>
            <a:pPr>
              <a:spcBef>
                <a:spcPts val="0"/>
              </a:spcBef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The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flow during a short time-step DT becomes: 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SI</a:t>
            </a:r>
            <a:r>
              <a:rPr lang="en-GB" altLang="en-US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b="1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90E9B15E-1899-49A2-A9E6-396F8414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13" y="2321158"/>
            <a:ext cx="85344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macro model 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describes how a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(consisting of </a:t>
            </a:r>
            <a:r>
              <a:rPr lang="en-GB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individuals) is distributed over the stages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and how it becomes redistributed over time by the epidemic.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1CDE194-DB60-4D34-9E7D-2E7CE8B50044}"/>
              </a:ext>
            </a:extLst>
          </p:cNvPr>
          <p:cNvGrpSpPr/>
          <p:nvPr/>
        </p:nvGrpSpPr>
        <p:grpSpPr>
          <a:xfrm>
            <a:off x="530225" y="685800"/>
            <a:ext cx="7620000" cy="1462946"/>
            <a:chOff x="530225" y="685800"/>
            <a:chExt cx="7620000" cy="1462946"/>
          </a:xfrm>
        </p:grpSpPr>
        <p:grpSp>
          <p:nvGrpSpPr>
            <p:cNvPr id="23" name="Grupp 22">
              <a:extLst>
                <a:ext uri="{FF2B5EF4-FFF2-40B4-BE49-F238E27FC236}">
                  <a16:creationId xmlns:a16="http://schemas.microsoft.com/office/drawing/2014/main" id="{9D225AEF-9AAC-4060-893B-779215E3FE6F}"/>
                </a:ext>
              </a:extLst>
            </p:cNvPr>
            <p:cNvGrpSpPr/>
            <p:nvPr/>
          </p:nvGrpSpPr>
          <p:grpSpPr>
            <a:xfrm>
              <a:off x="2819400" y="1676400"/>
              <a:ext cx="2702891" cy="472346"/>
              <a:chOff x="5867400" y="3265005"/>
              <a:chExt cx="2702891" cy="472346"/>
            </a:xfrm>
          </p:grpSpPr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404FA3A5-7B04-4BC4-A1CD-50E16B460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7400" y="3275686"/>
                <a:ext cx="590550" cy="461665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ACD67A0C-B5BF-460C-96B2-2CF397842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0550" y="3265005"/>
                <a:ext cx="590550" cy="461665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F2E90017-D85E-4224-8C43-81C055AC9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9225" y="3531705"/>
                <a:ext cx="439738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295014D8-3B7D-45F2-A092-BE09ED4E5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6991" y="3542386"/>
                <a:ext cx="439738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 Box 12">
                <a:extLst>
                  <a:ext uri="{FF2B5EF4-FFF2-40B4-BE49-F238E27FC236}">
                    <a16:creationId xmlns:a16="http://schemas.microsoft.com/office/drawing/2014/main" id="{F970820E-723F-4F5F-98E4-A72E9385D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9741" y="3275686"/>
                <a:ext cx="590550" cy="461665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4" name="textruta 23">
              <a:extLst>
                <a:ext uri="{FF2B5EF4-FFF2-40B4-BE49-F238E27FC236}">
                  <a16:creationId xmlns:a16="http://schemas.microsoft.com/office/drawing/2014/main" id="{229274DA-8B38-4491-AE5A-D91A2E5E6D97}"/>
                </a:ext>
              </a:extLst>
            </p:cNvPr>
            <p:cNvSpPr txBox="1"/>
            <p:nvPr/>
          </p:nvSpPr>
          <p:spPr>
            <a:xfrm>
              <a:off x="530225" y="685800"/>
              <a:ext cx="76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An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infectious disease 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that has the three consecutive stages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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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. [</a:t>
              </a:r>
              <a:r>
                <a:rPr lang="en-GB" altLang="en-US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usceptible, </a:t>
              </a:r>
              <a:r>
                <a:rPr lang="en-GB" altLang="en-US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nfectious &amp; </a:t>
              </a:r>
              <a:r>
                <a:rPr lang="en-GB" altLang="en-US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ecovered]. </a:t>
              </a:r>
              <a:endParaRPr lang="en-GB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textruta 3">
            <a:extLst>
              <a:ext uri="{FF2B5EF4-FFF2-40B4-BE49-F238E27FC236}">
                <a16:creationId xmlns:a16="http://schemas.microsoft.com/office/drawing/2014/main" id="{BF48E15E-55D1-41CF-B4F6-AE6ECCC40F3E}"/>
              </a:ext>
            </a:extLst>
          </p:cNvPr>
          <p:cNvSpPr txBox="1"/>
          <p:nvPr/>
        </p:nvSpPr>
        <p:spPr bwMode="auto">
          <a:xfrm>
            <a:off x="3451225" y="6255002"/>
            <a:ext cx="47783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algn="l"/>
            <a:r>
              <a:rPr lang="en-GB" sz="25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example continues </a:t>
            </a:r>
            <a:r>
              <a:rPr lang="en-GB" sz="25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on next slide</a:t>
            </a:r>
            <a:endParaRPr lang="en-GB" sz="2500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C7C8C7-F923-413F-AAE5-D79D11AB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77" y="23697"/>
            <a:ext cx="8077200" cy="643311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Stage-to-Stock expansion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215B1363-92E2-4E68-A01F-BB7C5A36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305492"/>
            <a:ext cx="566636" cy="400108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23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293A8252-2DA8-49AC-98C9-B4D9ED241250}"/>
              </a:ext>
            </a:extLst>
          </p:cNvPr>
          <p:cNvGrpSpPr/>
          <p:nvPr/>
        </p:nvGrpSpPr>
        <p:grpSpPr>
          <a:xfrm>
            <a:off x="2928730" y="752491"/>
            <a:ext cx="2702891" cy="472346"/>
            <a:chOff x="5867400" y="3265005"/>
            <a:chExt cx="2702891" cy="472346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DD603041-E5AB-4C93-AEB5-1ED1B9C3B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275686"/>
              <a:ext cx="590550" cy="461665"/>
            </a:xfrm>
            <a:prstGeom prst="rect">
              <a:avLst/>
            </a:prstGeom>
            <a:noFill/>
            <a:ln w="762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2400" noProof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GB" altLang="en-US" sz="2400" baseline="-25000" noProof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28609D81-5897-4A49-A066-9F52ED12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50" y="3265005"/>
              <a:ext cx="590550" cy="461665"/>
            </a:xfrm>
            <a:prstGeom prst="rect">
              <a:avLst/>
            </a:prstGeom>
            <a:noFill/>
            <a:ln w="762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2400" noProof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altLang="en-US" sz="2400" baseline="-25000" noProof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3EF033E4-C811-4526-BA93-85712199F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9225" y="3531705"/>
              <a:ext cx="439738" cy="0"/>
            </a:xfrm>
            <a:prstGeom prst="lin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5DABFF61-5FB3-4202-AF41-96FD2EB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6991" y="3542386"/>
              <a:ext cx="439738" cy="0"/>
            </a:xfrm>
            <a:prstGeom prst="lin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FC048079-40C0-4A6C-A79F-7F680C7B1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741" y="3275686"/>
              <a:ext cx="590550" cy="461665"/>
            </a:xfrm>
            <a:prstGeom prst="rect">
              <a:avLst/>
            </a:prstGeom>
            <a:noFill/>
            <a:ln w="762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2400" noProof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GB" altLang="en-US" sz="2400" baseline="-25000" noProof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454605F8-94E4-43DB-8971-59068F6ABE69}"/>
              </a:ext>
            </a:extLst>
          </p:cNvPr>
          <p:cNvGrpSpPr/>
          <p:nvPr/>
        </p:nvGrpSpPr>
        <p:grpSpPr>
          <a:xfrm>
            <a:off x="66727" y="1582626"/>
            <a:ext cx="8886773" cy="472661"/>
            <a:chOff x="24123" y="1731665"/>
            <a:chExt cx="8886773" cy="472661"/>
          </a:xfrm>
        </p:grpSpPr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129089E8-DA85-405E-BAB7-182C9824FFB1}"/>
                </a:ext>
              </a:extLst>
            </p:cNvPr>
            <p:cNvSpPr txBox="1"/>
            <p:nvPr/>
          </p:nvSpPr>
          <p:spPr>
            <a:xfrm>
              <a:off x="24123" y="1731665"/>
              <a:ext cx="7306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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stage is just a container holding the Susceptibles. </a:t>
              </a:r>
            </a:p>
          </p:txBody>
        </p: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70FF0D1E-8F4D-46E1-96CE-C623C811472E}"/>
                </a:ext>
              </a:extLst>
            </p:cNvPr>
            <p:cNvGrpSpPr/>
            <p:nvPr/>
          </p:nvGrpSpPr>
          <p:grpSpPr>
            <a:xfrm>
              <a:off x="7263018" y="1742661"/>
              <a:ext cx="1647878" cy="461665"/>
              <a:chOff x="7105650" y="2276061"/>
              <a:chExt cx="1647878" cy="461665"/>
            </a:xfrm>
          </p:grpSpPr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9D03256E-204E-409C-B146-FCB777680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5650" y="2276061"/>
                <a:ext cx="590550" cy="461665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textruta 28">
                <a:extLst>
                  <a:ext uri="{FF2B5EF4-FFF2-40B4-BE49-F238E27FC236}">
                    <a16:creationId xmlns:a16="http://schemas.microsoft.com/office/drawing/2014/main" id="{3D2329A2-2872-4F0B-97FE-776B9B3EE897}"/>
                  </a:ext>
                </a:extLst>
              </p:cNvPr>
              <p:cNvSpPr txBox="1"/>
              <p:nvPr/>
            </p:nvSpPr>
            <p:spPr>
              <a:xfrm>
                <a:off x="8258228" y="2276061"/>
                <a:ext cx="495300" cy="46166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</a:t>
                </a:r>
              </a:p>
            </p:txBody>
          </p:sp>
          <p:cxnSp>
            <p:nvCxnSpPr>
              <p:cNvPr id="33" name="Rak pilkoppling 32">
                <a:extLst>
                  <a:ext uri="{FF2B5EF4-FFF2-40B4-BE49-F238E27FC236}">
                    <a16:creationId xmlns:a16="http://schemas.microsoft.com/office/drawing/2014/main" id="{68142808-7123-40F2-B44C-BF4C38B4AA34}"/>
                  </a:ext>
                </a:extLst>
              </p:cNvPr>
              <p:cNvCxnSpPr/>
              <p:nvPr/>
            </p:nvCxnSpPr>
            <p:spPr>
              <a:xfrm>
                <a:off x="7801028" y="2504661"/>
                <a:ext cx="381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 12">
            <a:extLst>
              <a:ext uri="{FF2B5EF4-FFF2-40B4-BE49-F238E27FC236}">
                <a16:creationId xmlns:a16="http://schemas.microsoft.com/office/drawing/2014/main" id="{C5DA41B3-8ADD-40DF-9C27-36D6D49F90AE}"/>
              </a:ext>
            </a:extLst>
          </p:cNvPr>
          <p:cNvGrpSpPr/>
          <p:nvPr/>
        </p:nvGrpSpPr>
        <p:grpSpPr>
          <a:xfrm>
            <a:off x="67837" y="2332109"/>
            <a:ext cx="8923763" cy="491925"/>
            <a:chOff x="14184" y="2565370"/>
            <a:chExt cx="8923763" cy="491925"/>
          </a:xfrm>
        </p:grpSpPr>
        <p:sp>
          <p:nvSpPr>
            <p:cNvPr id="34" name="textruta 33">
              <a:extLst>
                <a:ext uri="{FF2B5EF4-FFF2-40B4-BE49-F238E27FC236}">
                  <a16:creationId xmlns:a16="http://schemas.microsoft.com/office/drawing/2014/main" id="{177ECB8C-F31C-4B08-AB14-4633726E7D4F}"/>
                </a:ext>
              </a:extLst>
            </p:cNvPr>
            <p:cNvSpPr txBox="1"/>
            <p:nvPr/>
          </p:nvSpPr>
          <p:spPr>
            <a:xfrm>
              <a:off x="14184" y="2586335"/>
              <a:ext cx="7143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</a:t>
              </a:r>
              <a:r>
                <a: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stage is just  a container holding the Recovered. </a:t>
              </a:r>
            </a:p>
          </p:txBody>
        </p: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74C4BCEE-4E24-4423-86E2-048E33FEA419}"/>
                </a:ext>
              </a:extLst>
            </p:cNvPr>
            <p:cNvGrpSpPr/>
            <p:nvPr/>
          </p:nvGrpSpPr>
          <p:grpSpPr>
            <a:xfrm>
              <a:off x="7265503" y="2565370"/>
              <a:ext cx="1672444" cy="491925"/>
              <a:chOff x="7105650" y="2255740"/>
              <a:chExt cx="1672444" cy="491925"/>
            </a:xfrm>
          </p:grpSpPr>
          <p:sp>
            <p:nvSpPr>
              <p:cNvPr id="37" name="Text Box 8">
                <a:extLst>
                  <a:ext uri="{FF2B5EF4-FFF2-40B4-BE49-F238E27FC236}">
                    <a16:creationId xmlns:a16="http://schemas.microsoft.com/office/drawing/2014/main" id="{7EA94256-C0AA-4BE1-A900-CB6FD23D9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5650" y="2286000"/>
                <a:ext cx="590550" cy="461665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ruta 37">
                <a:extLst>
                  <a:ext uri="{FF2B5EF4-FFF2-40B4-BE49-F238E27FC236}">
                    <a16:creationId xmlns:a16="http://schemas.microsoft.com/office/drawing/2014/main" id="{D76F3A89-D3C6-48C6-8922-6D3793575D13}"/>
                  </a:ext>
                </a:extLst>
              </p:cNvPr>
              <p:cNvSpPr txBox="1"/>
              <p:nvPr/>
            </p:nvSpPr>
            <p:spPr>
              <a:xfrm>
                <a:off x="8282794" y="2255740"/>
                <a:ext cx="495300" cy="46166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  <p:cxnSp>
            <p:nvCxnSpPr>
              <p:cNvPr id="39" name="Rak pilkoppling 38">
                <a:extLst>
                  <a:ext uri="{FF2B5EF4-FFF2-40B4-BE49-F238E27FC236}">
                    <a16:creationId xmlns:a16="http://schemas.microsoft.com/office/drawing/2014/main" id="{82969E0B-CCA9-42A7-9B5E-3676030C9448}"/>
                  </a:ext>
                </a:extLst>
              </p:cNvPr>
              <p:cNvCxnSpPr/>
              <p:nvPr/>
            </p:nvCxnSpPr>
            <p:spPr>
              <a:xfrm>
                <a:off x="7825594" y="2514600"/>
                <a:ext cx="381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ruta 39">
            <a:extLst>
              <a:ext uri="{FF2B5EF4-FFF2-40B4-BE49-F238E27FC236}">
                <a16:creationId xmlns:a16="http://schemas.microsoft.com/office/drawing/2014/main" id="{4720C546-AFDD-4046-9096-B7D820A93654}"/>
              </a:ext>
            </a:extLst>
          </p:cNvPr>
          <p:cNvSpPr txBox="1"/>
          <p:nvPr/>
        </p:nvSpPr>
        <p:spPr>
          <a:xfrm>
            <a:off x="66727" y="3024796"/>
            <a:ext cx="8796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·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However, the </a:t>
            </a:r>
            <a:r>
              <a:rPr lang="en-GB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-stage holds the Infectious persons during the disease process as long as they are contagious. If this period (sojourn) is exponentially distributed (</a:t>
            </a: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which is never observed for a disease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then the stage should be represented by a single stock. </a:t>
            </a:r>
          </a:p>
        </p:txBody>
      </p:sp>
      <p:grpSp>
        <p:nvGrpSpPr>
          <p:cNvPr id="14" name="Grupp 13">
            <a:extLst>
              <a:ext uri="{FF2B5EF4-FFF2-40B4-BE49-F238E27FC236}">
                <a16:creationId xmlns:a16="http://schemas.microsoft.com/office/drawing/2014/main" id="{5A06B4C5-AFB5-473C-B4BF-71A667F69DC9}"/>
              </a:ext>
            </a:extLst>
          </p:cNvPr>
          <p:cNvGrpSpPr/>
          <p:nvPr/>
        </p:nvGrpSpPr>
        <p:grpSpPr>
          <a:xfrm>
            <a:off x="109563" y="4788427"/>
            <a:ext cx="8924873" cy="830997"/>
            <a:chOff x="470208" y="4574399"/>
            <a:chExt cx="8521392" cy="830997"/>
          </a:xfrm>
        </p:grpSpPr>
        <p:grpSp>
          <p:nvGrpSpPr>
            <p:cNvPr id="55" name="Grupp 54">
              <a:extLst>
                <a:ext uri="{FF2B5EF4-FFF2-40B4-BE49-F238E27FC236}">
                  <a16:creationId xmlns:a16="http://schemas.microsoft.com/office/drawing/2014/main" id="{AE9AD249-C4CC-4CDE-BD1C-3EA52114E840}"/>
                </a:ext>
              </a:extLst>
            </p:cNvPr>
            <p:cNvGrpSpPr/>
            <p:nvPr/>
          </p:nvGrpSpPr>
          <p:grpSpPr>
            <a:xfrm>
              <a:off x="5750891" y="4921861"/>
              <a:ext cx="3240709" cy="467786"/>
              <a:chOff x="3337132" y="5879276"/>
              <a:chExt cx="3482768" cy="533400"/>
            </a:xfrm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0367E9AB-B85F-44BB-AB1F-2D21B6CE7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132" y="5879276"/>
                <a:ext cx="590550" cy="533400"/>
              </a:xfrm>
              <a:prstGeom prst="rect">
                <a:avLst/>
              </a:prstGeom>
              <a:noFill/>
              <a:ln w="762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GB" altLang="en-US" sz="24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" name="Rak pilkoppling 44">
                <a:extLst>
                  <a:ext uri="{FF2B5EF4-FFF2-40B4-BE49-F238E27FC236}">
                    <a16:creationId xmlns:a16="http://schemas.microsoft.com/office/drawing/2014/main" id="{CFBC9438-54C5-4111-A4CF-89CB14887696}"/>
                  </a:ext>
                </a:extLst>
              </p:cNvPr>
              <p:cNvCxnSpPr/>
              <p:nvPr/>
            </p:nvCxnSpPr>
            <p:spPr>
              <a:xfrm>
                <a:off x="4022932" y="6145976"/>
                <a:ext cx="381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 53">
                <a:extLst>
                  <a:ext uri="{FF2B5EF4-FFF2-40B4-BE49-F238E27FC236}">
                    <a16:creationId xmlns:a16="http://schemas.microsoft.com/office/drawing/2014/main" id="{82F4782B-0E15-4231-9CA0-51E9668C16A9}"/>
                  </a:ext>
                </a:extLst>
              </p:cNvPr>
              <p:cNvGrpSpPr/>
              <p:nvPr/>
            </p:nvGrpSpPr>
            <p:grpSpPr>
              <a:xfrm>
                <a:off x="4494505" y="5916846"/>
                <a:ext cx="2325395" cy="483954"/>
                <a:chOff x="4646905" y="5916846"/>
                <a:chExt cx="2325395" cy="483954"/>
              </a:xfrm>
            </p:grpSpPr>
            <p:sp>
              <p:nvSpPr>
                <p:cNvPr id="44" name="textruta 43">
                  <a:extLst>
                    <a:ext uri="{FF2B5EF4-FFF2-40B4-BE49-F238E27FC236}">
                      <a16:creationId xmlns:a16="http://schemas.microsoft.com/office/drawing/2014/main" id="{6D3977C2-683E-4430-8C05-2DE38729F697}"/>
                    </a:ext>
                  </a:extLst>
                </p:cNvPr>
                <p:cNvSpPr txBox="1"/>
                <p:nvPr/>
              </p:nvSpPr>
              <p:spPr>
                <a:xfrm>
                  <a:off x="4646905" y="5916846"/>
                  <a:ext cx="495300" cy="456232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I1</a:t>
                  </a:r>
                </a:p>
              </p:txBody>
            </p:sp>
            <p:sp>
              <p:nvSpPr>
                <p:cNvPr id="46" name="textruta 45">
                  <a:extLst>
                    <a:ext uri="{FF2B5EF4-FFF2-40B4-BE49-F238E27FC236}">
                      <a16:creationId xmlns:a16="http://schemas.microsoft.com/office/drawing/2014/main" id="{21A6D5AE-763F-47A7-A7DC-571D5CC0EBD7}"/>
                    </a:ext>
                  </a:extLst>
                </p:cNvPr>
                <p:cNvSpPr txBox="1"/>
                <p:nvPr/>
              </p:nvSpPr>
              <p:spPr>
                <a:xfrm>
                  <a:off x="6477000" y="5939135"/>
                  <a:ext cx="495300" cy="461665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I3</a:t>
                  </a:r>
                </a:p>
              </p:txBody>
            </p:sp>
            <p:sp>
              <p:nvSpPr>
                <p:cNvPr id="47" name="textruta 46">
                  <a:extLst>
                    <a:ext uri="{FF2B5EF4-FFF2-40B4-BE49-F238E27FC236}">
                      <a16:creationId xmlns:a16="http://schemas.microsoft.com/office/drawing/2014/main" id="{192AC4B6-41FF-4FB0-944A-BAD6A9295590}"/>
                    </a:ext>
                  </a:extLst>
                </p:cNvPr>
                <p:cNvSpPr txBox="1"/>
                <p:nvPr/>
              </p:nvSpPr>
              <p:spPr>
                <a:xfrm>
                  <a:off x="5552108" y="5939135"/>
                  <a:ext cx="495300" cy="456232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I2</a:t>
                  </a:r>
                </a:p>
              </p:txBody>
            </p:sp>
            <p:sp>
              <p:nvSpPr>
                <p:cNvPr id="51" name="Line 24">
                  <a:extLst>
                    <a:ext uri="{FF2B5EF4-FFF2-40B4-BE49-F238E27FC236}">
                      <a16:creationId xmlns:a16="http://schemas.microsoft.com/office/drawing/2014/main" id="{09E731AD-796F-4C78-B563-36107C22C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59306" y="6159508"/>
                  <a:ext cx="439738" cy="0"/>
                </a:xfrm>
                <a:prstGeom prst="line">
                  <a:avLst/>
                </a:prstGeom>
                <a:noFill/>
                <a:ln w="76200" cmpd="dbl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Line 9">
                  <a:extLst>
                    <a:ext uri="{FF2B5EF4-FFF2-40B4-BE49-F238E27FC236}">
                      <a16:creationId xmlns:a16="http://schemas.microsoft.com/office/drawing/2014/main" id="{68AEDB68-BFFA-49EC-90AF-78CE7D224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6589" y="6175793"/>
                  <a:ext cx="439738" cy="0"/>
                </a:xfrm>
                <a:prstGeom prst="line">
                  <a:avLst/>
                </a:prstGeom>
                <a:noFill/>
                <a:ln w="76200" cmpd="dbl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" name="textruta 9">
              <a:extLst>
                <a:ext uri="{FF2B5EF4-FFF2-40B4-BE49-F238E27FC236}">
                  <a16:creationId xmlns:a16="http://schemas.microsoft.com/office/drawing/2014/main" id="{B6DB6863-2449-4908-9294-40388AE35211}"/>
                </a:ext>
              </a:extLst>
            </p:cNvPr>
            <p:cNvSpPr txBox="1"/>
            <p:nvPr/>
          </p:nvSpPr>
          <p:spPr bwMode="auto">
            <a:xfrm>
              <a:off x="470208" y="4574399"/>
              <a:ext cx="526477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marL="342900" indent="-342900">
                <a:buSzPct val="130000"/>
                <a:buFont typeface="Arial" panose="020B0604020202020204" pitchFamily="34" charset="0"/>
                <a:buChar char="•"/>
              </a:pPr>
              <a:r>
                <a:rPr lang="en-GB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 more realistic assumption is a k-Erlang distribution where k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≥ 3.</a:t>
              </a:r>
              <a:r>
                <a:rPr lang="en-GB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For k=3 you get:</a:t>
              </a:r>
              <a:endParaRPr lang="en-GB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upp 19">
            <a:extLst>
              <a:ext uri="{FF2B5EF4-FFF2-40B4-BE49-F238E27FC236}">
                <a16:creationId xmlns:a16="http://schemas.microsoft.com/office/drawing/2014/main" id="{FD6273BD-206C-424D-8ED4-B321D248B808}"/>
              </a:ext>
            </a:extLst>
          </p:cNvPr>
          <p:cNvGrpSpPr/>
          <p:nvPr/>
        </p:nvGrpSpPr>
        <p:grpSpPr>
          <a:xfrm>
            <a:off x="198694" y="5904111"/>
            <a:ext cx="7163459" cy="757130"/>
            <a:chOff x="151741" y="5711823"/>
            <a:chExt cx="7163459" cy="757130"/>
          </a:xfrm>
        </p:grpSpPr>
        <p:sp>
          <p:nvSpPr>
            <p:cNvPr id="31" name="textruta 30">
              <a:extLst>
                <a:ext uri="{FF2B5EF4-FFF2-40B4-BE49-F238E27FC236}">
                  <a16:creationId xmlns:a16="http://schemas.microsoft.com/office/drawing/2014/main" id="{38307593-AA64-4029-8883-EE5F261D9A25}"/>
                </a:ext>
              </a:extLst>
            </p:cNvPr>
            <p:cNvSpPr txBox="1"/>
            <p:nvPr/>
          </p:nvSpPr>
          <p:spPr bwMode="auto">
            <a:xfrm>
              <a:off x="151741" y="5711823"/>
              <a:ext cx="3367539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The model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based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GB" alt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GB" alt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 stocks </a:t>
              </a:r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will then be:</a:t>
              </a:r>
              <a:endParaRPr lang="en-GB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7F062BF9-94A8-45C5-9959-28CB2F4F18FD}"/>
                </a:ext>
              </a:extLst>
            </p:cNvPr>
            <p:cNvGrpSpPr/>
            <p:nvPr/>
          </p:nvGrpSpPr>
          <p:grpSpPr>
            <a:xfrm>
              <a:off x="3758005" y="5900178"/>
              <a:ext cx="3557195" cy="424422"/>
              <a:chOff x="3758005" y="5900178"/>
              <a:chExt cx="3557195" cy="424422"/>
            </a:xfrm>
          </p:grpSpPr>
          <p:sp>
            <p:nvSpPr>
              <p:cNvPr id="56" name="textruta 55">
                <a:extLst>
                  <a:ext uri="{FF2B5EF4-FFF2-40B4-BE49-F238E27FC236}">
                    <a16:creationId xmlns:a16="http://schemas.microsoft.com/office/drawing/2014/main" id="{42AEEC99-828C-4105-9529-3B2A927AC26D}"/>
                  </a:ext>
                </a:extLst>
              </p:cNvPr>
              <p:cNvSpPr txBox="1"/>
              <p:nvPr/>
            </p:nvSpPr>
            <p:spPr>
              <a:xfrm>
                <a:off x="5317747" y="5919725"/>
                <a:ext cx="435354" cy="40011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I2</a:t>
                </a:r>
              </a:p>
            </p:txBody>
          </p:sp>
          <p:sp>
            <p:nvSpPr>
              <p:cNvPr id="50" name="textruta 49">
                <a:extLst>
                  <a:ext uri="{FF2B5EF4-FFF2-40B4-BE49-F238E27FC236}">
                    <a16:creationId xmlns:a16="http://schemas.microsoft.com/office/drawing/2014/main" id="{5F022C16-4BAF-47EF-BD56-335DA03E185C}"/>
                  </a:ext>
                </a:extLst>
              </p:cNvPr>
              <p:cNvSpPr txBox="1"/>
              <p:nvPr/>
            </p:nvSpPr>
            <p:spPr>
              <a:xfrm>
                <a:off x="4533722" y="5900178"/>
                <a:ext cx="435354" cy="40011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I1</a:t>
                </a:r>
              </a:p>
            </p:txBody>
          </p:sp>
          <p:sp>
            <p:nvSpPr>
              <p:cNvPr id="53" name="textruta 52">
                <a:extLst>
                  <a:ext uri="{FF2B5EF4-FFF2-40B4-BE49-F238E27FC236}">
                    <a16:creationId xmlns:a16="http://schemas.microsoft.com/office/drawing/2014/main" id="{8601C208-B4CC-460D-B8AF-87B06C768DA0}"/>
                  </a:ext>
                </a:extLst>
              </p:cNvPr>
              <p:cNvSpPr txBox="1"/>
              <p:nvPr/>
            </p:nvSpPr>
            <p:spPr>
              <a:xfrm>
                <a:off x="6130967" y="5919725"/>
                <a:ext cx="435354" cy="40487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I3</a:t>
                </a:r>
              </a:p>
            </p:txBody>
          </p:sp>
          <p:sp>
            <p:nvSpPr>
              <p:cNvPr id="57" name="Line 24">
                <a:extLst>
                  <a:ext uri="{FF2B5EF4-FFF2-40B4-BE49-F238E27FC236}">
                    <a16:creationId xmlns:a16="http://schemas.microsoft.com/office/drawing/2014/main" id="{D1555619-ACCA-43EB-A628-9E3EC44F7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2752" y="6112990"/>
                <a:ext cx="386517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DA38FEE2-516F-4D92-B135-DCDC832C9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1437" y="6127271"/>
                <a:ext cx="386517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xtruta 60">
                <a:extLst>
                  <a:ext uri="{FF2B5EF4-FFF2-40B4-BE49-F238E27FC236}">
                    <a16:creationId xmlns:a16="http://schemas.microsoft.com/office/drawing/2014/main" id="{600D2876-C177-480C-AFE2-3976D3EF3DAD}"/>
                  </a:ext>
                </a:extLst>
              </p:cNvPr>
              <p:cNvSpPr txBox="1"/>
              <p:nvPr/>
            </p:nvSpPr>
            <p:spPr>
              <a:xfrm>
                <a:off x="3758005" y="5900178"/>
                <a:ext cx="396570" cy="40011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BD81A982-C78E-41D3-B984-E2B3AD266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251" y="6112990"/>
                <a:ext cx="396570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textruta 62">
                <a:extLst>
                  <a:ext uri="{FF2B5EF4-FFF2-40B4-BE49-F238E27FC236}">
                    <a16:creationId xmlns:a16="http://schemas.microsoft.com/office/drawing/2014/main" id="{0CD3C6C6-3D06-4444-B713-BAEED834B9CA}"/>
                  </a:ext>
                </a:extLst>
              </p:cNvPr>
              <p:cNvSpPr txBox="1"/>
              <p:nvPr/>
            </p:nvSpPr>
            <p:spPr>
              <a:xfrm>
                <a:off x="6918630" y="5920056"/>
                <a:ext cx="396570" cy="40011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A52C568C-EB1C-40B2-8A40-98BD0ABB1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3970" y="6127271"/>
                <a:ext cx="352083" cy="0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6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2E0DE-FE2F-42B3-8C4D-A501106B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VI. Attributes in a macro model 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– SIR example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883039D-C50B-434A-9854-244D898D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050" y="6324600"/>
            <a:ext cx="398350" cy="337473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24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ED1F2431-F595-465C-88C4-602321917048}"/>
              </a:ext>
            </a:extLst>
          </p:cNvPr>
          <p:cNvGrpSpPr/>
          <p:nvPr/>
        </p:nvGrpSpPr>
        <p:grpSpPr>
          <a:xfrm>
            <a:off x="340405" y="2166393"/>
            <a:ext cx="7320873" cy="1646832"/>
            <a:chOff x="340405" y="2166393"/>
            <a:chExt cx="7320873" cy="1646832"/>
          </a:xfrm>
        </p:grpSpPr>
        <p:grpSp>
          <p:nvGrpSpPr>
            <p:cNvPr id="30" name="Grupp 29">
              <a:extLst>
                <a:ext uri="{FF2B5EF4-FFF2-40B4-BE49-F238E27FC236}">
                  <a16:creationId xmlns:a16="http://schemas.microsoft.com/office/drawing/2014/main" id="{E91E265C-D763-4DE1-B13F-ABA082883D5D}"/>
                </a:ext>
              </a:extLst>
            </p:cNvPr>
            <p:cNvGrpSpPr/>
            <p:nvPr/>
          </p:nvGrpSpPr>
          <p:grpSpPr>
            <a:xfrm>
              <a:off x="1066800" y="2589262"/>
              <a:ext cx="6594478" cy="1223963"/>
              <a:chOff x="1350961" y="1751992"/>
              <a:chExt cx="6594478" cy="1223963"/>
            </a:xfrm>
          </p:grpSpPr>
          <p:grpSp>
            <p:nvGrpSpPr>
              <p:cNvPr id="6" name="Group 100">
                <a:extLst>
                  <a:ext uri="{FF2B5EF4-FFF2-40B4-BE49-F238E27FC236}">
                    <a16:creationId xmlns:a16="http://schemas.microsoft.com/office/drawing/2014/main" id="{B4900080-E27E-46FD-9BEF-9318C8964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0961" y="1751992"/>
                <a:ext cx="6594478" cy="1223963"/>
                <a:chOff x="1078" y="528"/>
                <a:chExt cx="4154" cy="771"/>
              </a:xfrm>
            </p:grpSpPr>
            <p:grpSp>
              <p:nvGrpSpPr>
                <p:cNvPr id="8" name="Group 3">
                  <a:extLst>
                    <a:ext uri="{FF2B5EF4-FFF2-40B4-BE49-F238E27FC236}">
                      <a16:creationId xmlns:a16="http://schemas.microsoft.com/office/drawing/2014/main" id="{B089A33C-AFE6-4290-8DA5-F8EAD2124E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8" y="528"/>
                  <a:ext cx="4154" cy="554"/>
                  <a:chOff x="304" y="432"/>
                  <a:chExt cx="5360" cy="766"/>
                </a:xfrm>
              </p:grpSpPr>
              <p:sp>
                <p:nvSpPr>
                  <p:cNvPr id="15" name="Text Box 4">
                    <a:extLst>
                      <a:ext uri="{FF2B5EF4-FFF2-40B4-BE49-F238E27FC236}">
                        <a16:creationId xmlns:a16="http://schemas.microsoft.com/office/drawing/2014/main" id="{2589E1F4-0D14-48DD-A2CE-5F83FD2755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en-GB" altLang="en-US" sz="2400" baseline="-25000" noProof="1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6" name="Line 5">
                    <a:extLst>
                      <a:ext uri="{FF2B5EF4-FFF2-40B4-BE49-F238E27FC236}">
                        <a16:creationId xmlns:a16="http://schemas.microsoft.com/office/drawing/2014/main" id="{0B238F83-A889-4AF0-8358-47DFF2017A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44" y="62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Line 6">
                    <a:extLst>
                      <a:ext uri="{FF2B5EF4-FFF2-40B4-BE49-F238E27FC236}">
                        <a16:creationId xmlns:a16="http://schemas.microsoft.com/office/drawing/2014/main" id="{01E4E0A6-B1C9-4B0F-9B54-FA7704FBD5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62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Text Box 7">
                    <a:extLst>
                      <a:ext uri="{FF2B5EF4-FFF2-40B4-BE49-F238E27FC236}">
                        <a16:creationId xmlns:a16="http://schemas.microsoft.com/office/drawing/2014/main" id="{0195E1C5-179F-4DAD-9E51-8A39DA188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</a:t>
                    </a:r>
                    <a:r>
                      <a:rPr lang="en-GB" altLang="en-US" sz="2400" baseline="-25000" noProof="1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9" name="Text Box 8">
                    <a:extLst>
                      <a:ext uri="{FF2B5EF4-FFF2-40B4-BE49-F238E27FC236}">
                        <a16:creationId xmlns:a16="http://schemas.microsoft.com/office/drawing/2014/main" id="{A1406867-C836-48F8-8A2D-00C79C76CB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GB" altLang="en-US" sz="2400" baseline="-25000" noProof="1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24" name="Text Box 4">
                    <a:extLst>
                      <a:ext uri="{FF2B5EF4-FFF2-40B4-BE49-F238E27FC236}">
                        <a16:creationId xmlns:a16="http://schemas.microsoft.com/office/drawing/2014/main" id="{AC3BAE59-BE93-4600-B6FF-2859B1B812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" y="796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endPara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" name="Line 5">
                    <a:extLst>
                      <a:ext uri="{FF2B5EF4-FFF2-40B4-BE49-F238E27FC236}">
                        <a16:creationId xmlns:a16="http://schemas.microsoft.com/office/drawing/2014/main" id="{84C8ED56-3B0F-48B8-A3E3-2AC0BF30F0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4" y="98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Line 6">
                    <a:extLst>
                      <a:ext uri="{FF2B5EF4-FFF2-40B4-BE49-F238E27FC236}">
                        <a16:creationId xmlns:a16="http://schemas.microsoft.com/office/drawing/2014/main" id="{6F4D976C-2E41-424D-B796-D4FCBC9E83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" y="98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Text Box 7">
                    <a:extLst>
                      <a:ext uri="{FF2B5EF4-FFF2-40B4-BE49-F238E27FC236}">
                        <a16:creationId xmlns:a16="http://schemas.microsoft.com/office/drawing/2014/main" id="{BE00B141-63C0-497E-9771-906924BF72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4" y="796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</a:t>
                    </a:r>
                    <a:endPara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Text Box 8">
                    <a:extLst>
                      <a:ext uri="{FF2B5EF4-FFF2-40B4-BE49-F238E27FC236}">
                        <a16:creationId xmlns:a16="http://schemas.microsoft.com/office/drawing/2014/main" id="{6DF30C0C-A718-4219-B9F7-807584491B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4" y="796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endPara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9" name="Group 9">
                  <a:extLst>
                    <a:ext uri="{FF2B5EF4-FFF2-40B4-BE49-F238E27FC236}">
                      <a16:creationId xmlns:a16="http://schemas.microsoft.com/office/drawing/2014/main" id="{C225D456-9D61-4F81-9557-B0A5F2EF8A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488" cy="291"/>
                  <a:chOff x="3744" y="432"/>
                  <a:chExt cx="1920" cy="402"/>
                </a:xfrm>
              </p:grpSpPr>
              <p:sp>
                <p:nvSpPr>
                  <p:cNvPr id="10" name="Text Box 10">
                    <a:extLst>
                      <a:ext uri="{FF2B5EF4-FFF2-40B4-BE49-F238E27FC236}">
                        <a16:creationId xmlns:a16="http://schemas.microsoft.com/office/drawing/2014/main" id="{90F9A158-7E9D-47B4-9409-43B4CC5576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sv-SE" altLang="en-US" sz="2400" baseline="-2500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</a:t>
                    </a:r>
                    <a:endParaRPr lang="sv-SE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" name="Line 11">
                    <a:extLst>
                      <a:ext uri="{FF2B5EF4-FFF2-40B4-BE49-F238E27FC236}">
                        <a16:creationId xmlns:a16="http://schemas.microsoft.com/office/drawing/2014/main" id="{957FB64A-A173-4EAB-8249-083F0CED1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44" y="62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" name="Line 12">
                    <a:extLst>
                      <a:ext uri="{FF2B5EF4-FFF2-40B4-BE49-F238E27FC236}">
                        <a16:creationId xmlns:a16="http://schemas.microsoft.com/office/drawing/2014/main" id="{62788387-0BF1-42BF-A02E-82D06893D0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62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" name="Text Box 13">
                    <a:extLst>
                      <a:ext uri="{FF2B5EF4-FFF2-40B4-BE49-F238E27FC236}">
                        <a16:creationId xmlns:a16="http://schemas.microsoft.com/office/drawing/2014/main" id="{91174EA2-AE69-4873-88F3-4BE164E98A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</a:t>
                    </a:r>
                    <a:r>
                      <a:rPr lang="sv-SE" altLang="en-US" sz="2400" baseline="-2500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</a:t>
                    </a:r>
                    <a:endParaRPr lang="sv-SE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Text Box 14">
                    <a:extLst>
                      <a:ext uri="{FF2B5EF4-FFF2-40B4-BE49-F238E27FC236}">
                        <a16:creationId xmlns:a16="http://schemas.microsoft.com/office/drawing/2014/main" id="{21CA5738-E420-4BC8-A349-FB99571792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432"/>
                    <a:ext cx="480" cy="40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GB" altLang="en-US" sz="2400" noProof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sv-SE" altLang="en-US" sz="2400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</a:t>
                    </a:r>
                    <a:endParaRPr lang="sv-SE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20" name="Group 108">
                <a:extLst>
                  <a:ext uri="{FF2B5EF4-FFF2-40B4-BE49-F238E27FC236}">
                    <a16:creationId xmlns:a16="http://schemas.microsoft.com/office/drawing/2014/main" id="{26468E91-7F75-4CC1-A506-D8DF29AB7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2321" y="1921218"/>
                <a:ext cx="1264662" cy="959279"/>
                <a:chOff x="2389" y="624"/>
                <a:chExt cx="1384" cy="522"/>
              </a:xfrm>
            </p:grpSpPr>
            <p:sp>
              <p:nvSpPr>
                <p:cNvPr id="21" name="Line 15">
                  <a:extLst>
                    <a:ext uri="{FF2B5EF4-FFF2-40B4-BE49-F238E27FC236}">
                      <a16:creationId xmlns:a16="http://schemas.microsoft.com/office/drawing/2014/main" id="{48749488-39C5-4BB5-A7D9-537F6003C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9" y="1068"/>
                  <a:ext cx="1203" cy="78"/>
                </a:xfrm>
                <a:prstGeom prst="line">
                  <a:avLst/>
                </a:prstGeom>
                <a:noFill/>
                <a:ln w="38100" cmpd="dbl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Line 16">
                  <a:extLst>
                    <a:ext uri="{FF2B5EF4-FFF2-40B4-BE49-F238E27FC236}">
                      <a16:creationId xmlns:a16="http://schemas.microsoft.com/office/drawing/2014/main" id="{8D6287FB-B661-4F5B-82E9-499189FF4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89" y="624"/>
                  <a:ext cx="1211" cy="119"/>
                </a:xfrm>
                <a:prstGeom prst="line">
                  <a:avLst/>
                </a:prstGeom>
                <a:noFill/>
                <a:ln w="38100" cmpd="dbl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 Box 21">
                  <a:extLst>
                    <a:ext uri="{FF2B5EF4-FFF2-40B4-BE49-F238E27FC236}">
                      <a16:creationId xmlns:a16="http://schemas.microsoft.com/office/drawing/2014/main" id="{0C82567B-DF14-49AE-853D-11D57DE2F6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5" y="698"/>
                  <a:ext cx="1298" cy="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GB" altLang="en-US" sz="1800" b="1" i="1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</a:t>
                  </a:r>
                  <a:r>
                    <a:rPr lang="sv-SE" altLang="en-US" sz="1800" b="1" i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</a:t>
                  </a:r>
                  <a:r>
                    <a:rPr lang="sv-SE" altLang="en-US" sz="1800" b="1" i="1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expansion</a:t>
                  </a:r>
                </a:p>
              </p:txBody>
            </p:sp>
          </p:grpSp>
        </p:grpSp>
        <p:sp>
          <p:nvSpPr>
            <p:cNvPr id="29" name="textruta 28">
              <a:extLst>
                <a:ext uri="{FF2B5EF4-FFF2-40B4-BE49-F238E27FC236}">
                  <a16:creationId xmlns:a16="http://schemas.microsoft.com/office/drawing/2014/main" id="{3D83719F-EB47-45B6-AC20-5AF1D62547BC}"/>
                </a:ext>
              </a:extLst>
            </p:cNvPr>
            <p:cNvSpPr txBox="1"/>
            <p:nvPr/>
          </p:nvSpPr>
          <p:spPr>
            <a:xfrm>
              <a:off x="340405" y="2166393"/>
              <a:ext cx="4229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Attribute: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 Sex = {</a:t>
              </a:r>
              <a:r>
                <a:rPr lang="en-GB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ale, </a:t>
              </a:r>
              <a:r>
                <a:rPr lang="en-GB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emale}</a:t>
              </a:r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7F4AD093-D109-49C9-A040-159E9836CAC0}"/>
              </a:ext>
            </a:extLst>
          </p:cNvPr>
          <p:cNvSpPr txBox="1"/>
          <p:nvPr/>
        </p:nvSpPr>
        <p:spPr>
          <a:xfrm>
            <a:off x="378537" y="742246"/>
            <a:ext cx="813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Adding an attribute in Micro modelling is trivial – But in Macro modelling </a:t>
            </a:r>
            <a:r>
              <a:rPr lang="en-GB" i="1" u="sng" dirty="0">
                <a:latin typeface="Calibri" panose="020F0502020204030204" pitchFamily="34" charset="0"/>
                <a:cs typeface="Calibri" panose="020F0502020204030204" pitchFamily="34" charset="0"/>
              </a:rPr>
              <a:t>extra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 attributes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(beyond the dynamic stage attributes S, I &amp; R) multiplies the size and complexity of the model.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1DE6A72F-3868-4494-8DCB-FC2D60F0266C}"/>
              </a:ext>
            </a:extLst>
          </p:cNvPr>
          <p:cNvSpPr txBox="1"/>
          <p:nvPr/>
        </p:nvSpPr>
        <p:spPr>
          <a:xfrm>
            <a:off x="386523" y="4180841"/>
            <a:ext cx="83057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Adding several attributes in a Macro model is very costly!</a:t>
            </a:r>
          </a:p>
          <a:p>
            <a:endParaRPr lang="en-GB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example: add Sex={Male, Female}, Age={Child, Adolescent, Adult, Old}, Smoking={Yes, No}, Fortune={Rich, Average, Poor} will make the model 2*4*2*3 = 48 times larger in terms of stocks – and create a huge network of links to describe how each of the 48 groups can infect the susceptibles in every other group.</a:t>
            </a:r>
          </a:p>
        </p:txBody>
      </p:sp>
    </p:spTree>
    <p:extLst>
      <p:ext uri="{BB962C8B-B14F-4D97-AF65-F5344CB8AC3E}">
        <p14:creationId xmlns:p14="http://schemas.microsoft.com/office/powerpoint/2010/main" val="29659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4">
            <a:extLst>
              <a:ext uri="{FF2B5EF4-FFF2-40B4-BE49-F238E27FC236}">
                <a16:creationId xmlns:a16="http://schemas.microsoft.com/office/drawing/2014/main" id="{102DF4CD-FF6A-46FE-9677-F40EE3B3DCD5}"/>
              </a:ext>
            </a:extLst>
          </p:cNvPr>
          <p:cNvSpPr txBox="1">
            <a:spLocks/>
          </p:cNvSpPr>
          <p:nvPr/>
        </p:nvSpPr>
        <p:spPr bwMode="auto">
          <a:xfrm>
            <a:off x="8534403" y="6410161"/>
            <a:ext cx="458093" cy="44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A1D6675-29B7-4029-9CB5-9E436CE80B95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25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A5A676-8A71-4358-A7CF-6EB5F2F2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1" y="82550"/>
            <a:ext cx="7162799" cy="450850"/>
          </a:xfrm>
        </p:spPr>
        <p:txBody>
          <a:bodyPr lIns="18000" rIns="18000"/>
          <a:lstStyle/>
          <a:p>
            <a:pPr algn="l"/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VII. Micro vs. Macro modelling</a:t>
            </a:r>
          </a:p>
        </p:txBody>
      </p:sp>
      <p:grpSp>
        <p:nvGrpSpPr>
          <p:cNvPr id="6" name="Group 101">
            <a:extLst>
              <a:ext uri="{FF2B5EF4-FFF2-40B4-BE49-F238E27FC236}">
                <a16:creationId xmlns:a16="http://schemas.microsoft.com/office/drawing/2014/main" id="{F766E70B-F85A-4CF7-A7C1-6A25B8D8828D}"/>
              </a:ext>
            </a:extLst>
          </p:cNvPr>
          <p:cNvGrpSpPr>
            <a:grpSpLocks/>
          </p:cNvGrpSpPr>
          <p:nvPr/>
        </p:nvGrpSpPr>
        <p:grpSpPr bwMode="auto">
          <a:xfrm>
            <a:off x="5897565" y="609600"/>
            <a:ext cx="3170239" cy="1719263"/>
            <a:chOff x="3619" y="216"/>
            <a:chExt cx="1997" cy="1083"/>
          </a:xfrm>
        </p:grpSpPr>
        <p:grpSp>
          <p:nvGrpSpPr>
            <p:cNvPr id="7" name="Group 100">
              <a:extLst>
                <a:ext uri="{FF2B5EF4-FFF2-40B4-BE49-F238E27FC236}">
                  <a16:creationId xmlns:a16="http://schemas.microsoft.com/office/drawing/2014/main" id="{E0ED57A6-024F-4D41-ACC5-2C7B179A3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528"/>
              <a:ext cx="1488" cy="771"/>
              <a:chOff x="3744" y="528"/>
              <a:chExt cx="1488" cy="771"/>
            </a:xfrm>
          </p:grpSpPr>
          <p:grpSp>
            <p:nvGrpSpPr>
              <p:cNvPr id="9" name="Group 3">
                <a:extLst>
                  <a:ext uri="{FF2B5EF4-FFF2-40B4-BE49-F238E27FC236}">
                    <a16:creationId xmlns:a16="http://schemas.microsoft.com/office/drawing/2014/main" id="{382A8B0B-81CE-425D-9464-21BA73302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528"/>
                <a:ext cx="1488" cy="291"/>
                <a:chOff x="3744" y="432"/>
                <a:chExt cx="1920" cy="402"/>
              </a:xfrm>
            </p:grpSpPr>
            <p:sp>
              <p:nvSpPr>
                <p:cNvPr id="16" name="Text Box 4">
                  <a:extLst>
                    <a:ext uri="{FF2B5EF4-FFF2-40B4-BE49-F238E27FC236}">
                      <a16:creationId xmlns:a16="http://schemas.microsoft.com/office/drawing/2014/main" id="{83E2D80D-4B15-47B6-BFF7-E2D2CB4FE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</a:p>
              </p:txBody>
            </p:sp>
            <p:sp>
              <p:nvSpPr>
                <p:cNvPr id="17" name="Line 5">
                  <a:extLst>
                    <a:ext uri="{FF2B5EF4-FFF2-40B4-BE49-F238E27FC236}">
                      <a16:creationId xmlns:a16="http://schemas.microsoft.com/office/drawing/2014/main" id="{BABAB64F-2C1E-4EA7-9AA8-53F1E5E9F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6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DAE99BCD-8C8C-4A8E-A12E-59AB6C1B3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6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 Box 7">
                  <a:extLst>
                    <a:ext uri="{FF2B5EF4-FFF2-40B4-BE49-F238E27FC236}">
                      <a16:creationId xmlns:a16="http://schemas.microsoft.com/office/drawing/2014/main" id="{5D50039E-171A-4EC7-AFEC-840DE5C9DD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I</a:t>
                  </a:r>
                  <a:r>
                    <a: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</a:p>
              </p:txBody>
            </p:sp>
            <p:sp>
              <p:nvSpPr>
                <p:cNvPr id="20" name="Text Box 8">
                  <a:extLst>
                    <a:ext uri="{FF2B5EF4-FFF2-40B4-BE49-F238E27FC236}">
                      <a16:creationId xmlns:a16="http://schemas.microsoft.com/office/drawing/2014/main" id="{AB8F6D82-6588-46B8-B061-F8309DE97B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</a:t>
                  </a:r>
                  <a:r>
                    <a:rPr lang="en-GB" altLang="en-US" sz="2400" baseline="-25000" noProof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1EC88ED-1E8D-4439-924C-96D5EB855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488" cy="291"/>
                <a:chOff x="3744" y="432"/>
                <a:chExt cx="1920" cy="402"/>
              </a:xfrm>
            </p:grpSpPr>
            <p:sp>
              <p:nvSpPr>
                <p:cNvPr id="11" name="Text Box 10">
                  <a:extLst>
                    <a:ext uri="{FF2B5EF4-FFF2-40B4-BE49-F238E27FC236}">
                      <a16:creationId xmlns:a16="http://schemas.microsoft.com/office/drawing/2014/main" id="{43789400-182F-4B7E-8DCE-BF7EA38A6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lang="sv-SE" altLang="en-US" sz="2400" baseline="-250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endParaRPr lang="sv-SE" altLang="en-US" sz="2400" baseline="-25000" noProof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Line 11">
                  <a:extLst>
                    <a:ext uri="{FF2B5EF4-FFF2-40B4-BE49-F238E27FC236}">
                      <a16:creationId xmlns:a16="http://schemas.microsoft.com/office/drawing/2014/main" id="{305AE698-361D-4932-94F2-DF71A5058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6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Line 12">
                  <a:extLst>
                    <a:ext uri="{FF2B5EF4-FFF2-40B4-BE49-F238E27FC236}">
                      <a16:creationId xmlns:a16="http://schemas.microsoft.com/office/drawing/2014/main" id="{00DB18E3-704E-45B6-8420-AAF5F4D48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6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 Box 13">
                  <a:extLst>
                    <a:ext uri="{FF2B5EF4-FFF2-40B4-BE49-F238E27FC236}">
                      <a16:creationId xmlns:a16="http://schemas.microsoft.com/office/drawing/2014/main" id="{71FC2394-60F7-4591-8193-CE65477AC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I</a:t>
                  </a:r>
                  <a:r>
                    <a:rPr lang="sv-SE" altLang="en-US" sz="2400" baseline="-250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endParaRPr lang="sv-SE" altLang="en-US" sz="2400" baseline="-25000" noProof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 Box 14">
                  <a:extLst>
                    <a:ext uri="{FF2B5EF4-FFF2-40B4-BE49-F238E27FC236}">
                      <a16:creationId xmlns:a16="http://schemas.microsoft.com/office/drawing/2014/main" id="{DBFEFD10-BDFF-402A-BAB1-7C0D5ED93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432"/>
                  <a:ext cx="480" cy="40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altLang="en-US" sz="2400" noProof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</a:t>
                  </a:r>
                  <a:r>
                    <a:rPr lang="sv-SE" altLang="en-US" sz="2400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endParaRPr lang="sv-SE" altLang="en-US" sz="2400" baseline="-25000" noProof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0D87AED2-F875-49F3-A26D-DFD1025A7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"/>
              <a:ext cx="19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20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6 Stages  </a:t>
              </a:r>
              <a:r>
                <a:rPr lang="en-GB" alt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(double frames)</a:t>
              </a:r>
              <a:endParaRPr lang="en-GB" altLang="en-US" sz="2000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182">
            <a:extLst>
              <a:ext uri="{FF2B5EF4-FFF2-40B4-BE49-F238E27FC236}">
                <a16:creationId xmlns:a16="http://schemas.microsoft.com/office/drawing/2014/main" id="{4AB54928-A1E4-4C14-B601-E03507BE9B8B}"/>
              </a:ext>
            </a:extLst>
          </p:cNvPr>
          <p:cNvGrpSpPr>
            <a:grpSpLocks/>
          </p:cNvGrpSpPr>
          <p:nvPr/>
        </p:nvGrpSpPr>
        <p:grpSpPr bwMode="auto">
          <a:xfrm>
            <a:off x="5601251" y="2555874"/>
            <a:ext cx="2895600" cy="622300"/>
            <a:chOff x="3478" y="1296"/>
            <a:chExt cx="1824" cy="392"/>
          </a:xfrm>
        </p:grpSpPr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CD6D2BF-02C4-4272-A089-F90864A22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96"/>
              <a:ext cx="0" cy="392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61F7B73F-4A6C-4FFD-9B27-56E1A2DB5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377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1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Stage-to-stock  expansion</a:t>
              </a:r>
            </a:p>
          </p:txBody>
        </p:sp>
      </p:grpSp>
      <p:grpSp>
        <p:nvGrpSpPr>
          <p:cNvPr id="24" name="Group 108">
            <a:extLst>
              <a:ext uri="{FF2B5EF4-FFF2-40B4-BE49-F238E27FC236}">
                <a16:creationId xmlns:a16="http://schemas.microsoft.com/office/drawing/2014/main" id="{324D1265-C653-43D7-8708-71974E042252}"/>
              </a:ext>
            </a:extLst>
          </p:cNvPr>
          <p:cNvGrpSpPr>
            <a:grpSpLocks/>
          </p:cNvGrpSpPr>
          <p:nvPr/>
        </p:nvGrpSpPr>
        <p:grpSpPr bwMode="auto">
          <a:xfrm>
            <a:off x="4798551" y="1235418"/>
            <a:ext cx="1264662" cy="959279"/>
            <a:chOff x="2389" y="624"/>
            <a:chExt cx="1384" cy="522"/>
          </a:xfrm>
        </p:grpSpPr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81EDA95A-23FF-4AAA-B1E6-F3CE9B43F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1068"/>
              <a:ext cx="1203" cy="78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CD987590-18A0-4483-A74F-E4F168AEF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9" y="624"/>
              <a:ext cx="1211" cy="119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EEEA253-9F23-4CB7-ABA8-0A98A5A85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698"/>
              <a:ext cx="129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1800" b="1" i="1" noProof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Attribut</a:t>
              </a:r>
              <a:r>
                <a:rPr lang="sv-SE" altLang="en-US" sz="1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sv-SE" altLang="en-US" sz="1800" b="1" i="1" noProof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expansion</a:t>
              </a:r>
            </a:p>
          </p:txBody>
        </p:sp>
      </p:grpSp>
      <p:grpSp>
        <p:nvGrpSpPr>
          <p:cNvPr id="31" name="Group 175">
            <a:extLst>
              <a:ext uri="{FF2B5EF4-FFF2-40B4-BE49-F238E27FC236}">
                <a16:creationId xmlns:a16="http://schemas.microsoft.com/office/drawing/2014/main" id="{A3853DC4-0CE3-4059-8510-1CB459EFF3AB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698803"/>
            <a:ext cx="4444749" cy="2577797"/>
            <a:chOff x="170" y="292"/>
            <a:chExt cx="2341" cy="1728"/>
          </a:xfrm>
        </p:grpSpPr>
        <p:sp>
          <p:nvSpPr>
            <p:cNvPr id="32" name="Text Box 46">
              <a:extLst>
                <a:ext uri="{FF2B5EF4-FFF2-40B4-BE49-F238E27FC236}">
                  <a16:creationId xmlns:a16="http://schemas.microsoft.com/office/drawing/2014/main" id="{D39A4108-CAC5-47A9-806E-9956BE9AA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292"/>
              <a:ext cx="2341" cy="172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spcBef>
                  <a:spcPct val="0"/>
                </a:spcBef>
              </a:pPr>
              <a:r>
                <a:rPr lang="en-GB" altLang="en-US" sz="21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CONCEPTUAL SIR  MODEL</a:t>
              </a: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1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Structure and relations</a:t>
              </a: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None/>
              </a:pPr>
              <a:endParaRPr lang="en-GB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1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  100</a:t>
              </a: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individuals (50 males &amp; 50 females) </a:t>
              </a: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None/>
              </a:pPr>
              <a:endParaRPr lang="en-GB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Stages: S, I, R </a:t>
              </a:r>
            </a:p>
            <a:p>
              <a:pPr>
                <a:spcBef>
                  <a:spcPct val="0"/>
                </a:spcBef>
              </a:pPr>
              <a:endParaRPr lang="en-GB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Attributes: Sex (m &amp; f)</a:t>
              </a: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endParaRPr lang="en-GB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Sojourn-time distribution</a:t>
              </a:r>
            </a:p>
            <a:p>
              <a:pPr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GB" alt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in Infectious stage.</a:t>
              </a:r>
            </a:p>
          </p:txBody>
        </p:sp>
        <p:graphicFrame>
          <p:nvGraphicFramePr>
            <p:cNvPr id="33" name="Object 94">
              <a:extLst>
                <a:ext uri="{FF2B5EF4-FFF2-40B4-BE49-F238E27FC236}">
                  <a16:creationId xmlns:a16="http://schemas.microsoft.com/office/drawing/2014/main" id="{5DCB1275-54B0-4CEE-9D7B-21D5E282DD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163865"/>
                </p:ext>
              </p:extLst>
            </p:nvPr>
          </p:nvGraphicFramePr>
          <p:xfrm>
            <a:off x="1684" y="1446"/>
            <a:ext cx="72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name="Bitmappsbild" r:id="rId3" imgW="1552792" imgH="1142857" progId="Paint.Picture">
                    <p:embed/>
                  </p:oleObj>
                </mc:Choice>
                <mc:Fallback>
                  <p:oleObj name="Bitmappsbild" r:id="rId3" imgW="1552792" imgH="1142857" progId="Paint.Picture">
                    <p:embed/>
                    <p:pic>
                      <p:nvPicPr>
                        <p:cNvPr id="395358" name="Object 94">
                          <a:extLst>
                            <a:ext uri="{FF2B5EF4-FFF2-40B4-BE49-F238E27FC236}">
                              <a16:creationId xmlns:a16="http://schemas.microsoft.com/office/drawing/2014/main" id="{48C488F5-2AC6-4566-A3AE-4CCDD23B99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1446"/>
                          <a:ext cx="729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88">
            <a:extLst>
              <a:ext uri="{FF2B5EF4-FFF2-40B4-BE49-F238E27FC236}">
                <a16:creationId xmlns:a16="http://schemas.microsoft.com/office/drawing/2014/main" id="{3218FE55-AC47-4B73-9402-D52A72E8CA6B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82617"/>
            <a:ext cx="1552575" cy="385763"/>
            <a:chOff x="1456" y="2157"/>
            <a:chExt cx="978" cy="243"/>
          </a:xfrm>
        </p:grpSpPr>
        <p:sp>
          <p:nvSpPr>
            <p:cNvPr id="35" name="Text Box 173">
              <a:extLst>
                <a:ext uri="{FF2B5EF4-FFF2-40B4-BE49-F238E27FC236}">
                  <a16:creationId xmlns:a16="http://schemas.microsoft.com/office/drawing/2014/main" id="{1D05A57E-1050-485C-9ABF-203A1B1F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157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1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1:1 mapping</a:t>
              </a:r>
            </a:p>
          </p:txBody>
        </p:sp>
        <p:sp>
          <p:nvSpPr>
            <p:cNvPr id="36" name="Line 172">
              <a:extLst>
                <a:ext uri="{FF2B5EF4-FFF2-40B4-BE49-F238E27FC236}">
                  <a16:creationId xmlns:a16="http://schemas.microsoft.com/office/drawing/2014/main" id="{34813AB7-A844-4120-8165-AE381DA42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160"/>
              <a:ext cx="0" cy="24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B899503-2B6D-4477-9878-97616CD621ED}"/>
              </a:ext>
            </a:extLst>
          </p:cNvPr>
          <p:cNvGrpSpPr/>
          <p:nvPr/>
        </p:nvGrpSpPr>
        <p:grpSpPr>
          <a:xfrm>
            <a:off x="4135198" y="3294061"/>
            <a:ext cx="4932603" cy="1961960"/>
            <a:chOff x="4135198" y="3294061"/>
            <a:chExt cx="4932603" cy="1961960"/>
          </a:xfrm>
        </p:grpSpPr>
        <p:grpSp>
          <p:nvGrpSpPr>
            <p:cNvPr id="37" name="Group 189">
              <a:extLst>
                <a:ext uri="{FF2B5EF4-FFF2-40B4-BE49-F238E27FC236}">
                  <a16:creationId xmlns:a16="http://schemas.microsoft.com/office/drawing/2014/main" id="{0F89F66F-62F9-4266-9E80-01F181A8C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8138" y="3294061"/>
              <a:ext cx="3649663" cy="1961960"/>
              <a:chOff x="3448" y="1824"/>
              <a:chExt cx="2299" cy="1104"/>
            </a:xfrm>
          </p:grpSpPr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85D8744A-7EC1-4955-9BA5-8C24EFAB5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5" y="2677"/>
                <a:ext cx="2062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GB" alt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 Stocks  (Single frames)</a:t>
                </a:r>
              </a:p>
            </p:txBody>
          </p:sp>
          <p:sp>
            <p:nvSpPr>
              <p:cNvPr id="39" name="Text Box 26">
                <a:extLst>
                  <a:ext uri="{FF2B5EF4-FFF2-40B4-BE49-F238E27FC236}">
                    <a16:creationId xmlns:a16="http://schemas.microsoft.com/office/drawing/2014/main" id="{A1AD8735-EEC6-4720-8462-B797436BB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6" y="1943"/>
                <a:ext cx="317" cy="23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rIns="54000"/>
              <a:lstStyle/>
              <a:p>
                <a:pPr algn="ctr"/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I2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40" name="Text Box 27">
                <a:extLst>
                  <a:ext uri="{FF2B5EF4-FFF2-40B4-BE49-F238E27FC236}">
                    <a16:creationId xmlns:a16="http://schemas.microsoft.com/office/drawing/2014/main" id="{60CF52D5-22C1-44B2-A3B3-0F7707DAD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2" y="1943"/>
                <a:ext cx="317" cy="23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I3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41" name="Line 28">
                <a:extLst>
                  <a:ext uri="{FF2B5EF4-FFF2-40B4-BE49-F238E27FC236}">
                    <a16:creationId xmlns:a16="http://schemas.microsoft.com/office/drawing/2014/main" id="{0CBF02C7-5A2F-4553-BAA2-1C410C187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5" y="2061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Line 29">
                <a:extLst>
                  <a:ext uri="{FF2B5EF4-FFF2-40B4-BE49-F238E27FC236}">
                    <a16:creationId xmlns:a16="http://schemas.microsoft.com/office/drawing/2014/main" id="{DACA9313-CCFE-4611-9D33-BE1A2514A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2061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E537AE9C-F059-459A-A9ED-A4505D1E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3" y="2061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Text Box 31">
                <a:extLst>
                  <a:ext uri="{FF2B5EF4-FFF2-40B4-BE49-F238E27FC236}">
                    <a16:creationId xmlns:a16="http://schemas.microsoft.com/office/drawing/2014/main" id="{73D354BB-6E25-4F8A-86B5-5DD6B7EA1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8" y="1936"/>
                <a:ext cx="317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GB" altLang="en-US" sz="18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sv-SE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endParaRPr lang="sv-SE" altLang="en-US" sz="18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Text Box 32">
                <a:extLst>
                  <a:ext uri="{FF2B5EF4-FFF2-40B4-BE49-F238E27FC236}">
                    <a16:creationId xmlns:a16="http://schemas.microsoft.com/office/drawing/2014/main" id="{9620BCD6-B7EB-43F7-9E9B-7F59C6EB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4" y="1936"/>
                <a:ext cx="317" cy="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I1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46" name="Line 33">
                <a:extLst>
                  <a:ext uri="{FF2B5EF4-FFF2-40B4-BE49-F238E27FC236}">
                    <a16:creationId xmlns:a16="http://schemas.microsoft.com/office/drawing/2014/main" id="{EB0981F5-AEAE-4BED-95A3-BA1237BB7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9" y="2061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 Box 34">
                <a:extLst>
                  <a:ext uri="{FF2B5EF4-FFF2-40B4-BE49-F238E27FC236}">
                    <a16:creationId xmlns:a16="http://schemas.microsoft.com/office/drawing/2014/main" id="{89ABE9A1-6072-4C97-935A-C9893A007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1949"/>
                <a:ext cx="298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sz="18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sv-SE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endParaRPr lang="sv-SE" altLang="en-US" sz="18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A6175F1A-E205-45CE-8D98-208BFFB84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" y="2365"/>
                <a:ext cx="317" cy="23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rIns="54000"/>
              <a:lstStyle/>
              <a:p>
                <a:pPr algn="ctr"/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I2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B95FFB8B-253A-463B-A14B-5D2196683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2365"/>
                <a:ext cx="317" cy="23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I3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50" name="Line 38">
                <a:extLst>
                  <a:ext uri="{FF2B5EF4-FFF2-40B4-BE49-F238E27FC236}">
                    <a16:creationId xmlns:a16="http://schemas.microsoft.com/office/drawing/2014/main" id="{D9BB151D-3216-4C0B-A3CE-101EF2D2F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1" y="2483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Line 39">
                <a:extLst>
                  <a:ext uri="{FF2B5EF4-FFF2-40B4-BE49-F238E27FC236}">
                    <a16:creationId xmlns:a16="http://schemas.microsoft.com/office/drawing/2014/main" id="{54D68FAB-CBF7-4604-80F7-D7B9A5F74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483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Line 40">
                <a:extLst>
                  <a:ext uri="{FF2B5EF4-FFF2-40B4-BE49-F238E27FC236}">
                    <a16:creationId xmlns:a16="http://schemas.microsoft.com/office/drawing/2014/main" id="{F4249F14-8831-4C85-94C3-689B765B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" y="2483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Text Box 41">
                <a:extLst>
                  <a:ext uri="{FF2B5EF4-FFF2-40B4-BE49-F238E27FC236}">
                    <a16:creationId xmlns:a16="http://schemas.microsoft.com/office/drawing/2014/main" id="{FDA69919-6D56-414D-A6F8-337B5C2FD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2358"/>
                <a:ext cx="317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GB" altLang="en-US" sz="18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sv-SE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sv-SE" altLang="en-US" sz="18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 Box 42">
                <a:extLst>
                  <a:ext uri="{FF2B5EF4-FFF2-40B4-BE49-F238E27FC236}">
                    <a16:creationId xmlns:a16="http://schemas.microsoft.com/office/drawing/2014/main" id="{D7806FB3-B938-4D0C-A5DF-C68B9D42E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2358"/>
                <a:ext cx="317" cy="2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GB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I1</a:t>
                </a:r>
                <a:r>
                  <a:rPr lang="en-GB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55" name="Line 43">
                <a:extLst>
                  <a:ext uri="{FF2B5EF4-FFF2-40B4-BE49-F238E27FC236}">
                    <a16:creationId xmlns:a16="http://schemas.microsoft.com/office/drawing/2014/main" id="{D645FE66-4B9B-4618-BF03-E117474FB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5" y="2483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Text Box 44">
                <a:extLst>
                  <a:ext uri="{FF2B5EF4-FFF2-40B4-BE49-F238E27FC236}">
                    <a16:creationId xmlns:a16="http://schemas.microsoft.com/office/drawing/2014/main" id="{FE123460-C083-4FF0-B941-B266E0CF5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2371"/>
                <a:ext cx="298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 sz="18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sv-SE" altLang="en-US" sz="18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sv-SE" altLang="en-US" sz="1800" baseline="-25000" noProof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AutoShape 112">
                <a:extLst>
                  <a:ext uri="{FF2B5EF4-FFF2-40B4-BE49-F238E27FC236}">
                    <a16:creationId xmlns:a16="http://schemas.microsoft.com/office/drawing/2014/main" id="{51E7D458-B472-44C1-983A-DC089C61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1824"/>
                <a:ext cx="2264" cy="1104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textruta 88">
              <a:extLst>
                <a:ext uri="{FF2B5EF4-FFF2-40B4-BE49-F238E27FC236}">
                  <a16:creationId xmlns:a16="http://schemas.microsoft.com/office/drawing/2014/main" id="{70080DB4-5CD3-47FC-AE0E-029D6B272C9C}"/>
                </a:ext>
              </a:extLst>
            </p:cNvPr>
            <p:cNvSpPr txBox="1"/>
            <p:nvPr/>
          </p:nvSpPr>
          <p:spPr>
            <a:xfrm>
              <a:off x="4135198" y="3788003"/>
              <a:ext cx="12442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Macro model</a:t>
              </a:r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B3889946-98A0-45E3-B9C0-0E14786773A3}"/>
              </a:ext>
            </a:extLst>
          </p:cNvPr>
          <p:cNvGrpSpPr/>
          <p:nvPr/>
        </p:nvGrpSpPr>
        <p:grpSpPr>
          <a:xfrm>
            <a:off x="51816" y="3865007"/>
            <a:ext cx="3459113" cy="2819400"/>
            <a:chOff x="51816" y="3865007"/>
            <a:chExt cx="3459113" cy="2819400"/>
          </a:xfrm>
        </p:grpSpPr>
        <p:grpSp>
          <p:nvGrpSpPr>
            <p:cNvPr id="3" name="Grupp 2">
              <a:extLst>
                <a:ext uri="{FF2B5EF4-FFF2-40B4-BE49-F238E27FC236}">
                  <a16:creationId xmlns:a16="http://schemas.microsoft.com/office/drawing/2014/main" id="{5A9DD1E0-70AD-4CD9-85D9-6BD58384CC31}"/>
                </a:ext>
              </a:extLst>
            </p:cNvPr>
            <p:cNvGrpSpPr/>
            <p:nvPr/>
          </p:nvGrpSpPr>
          <p:grpSpPr>
            <a:xfrm>
              <a:off x="51816" y="3865007"/>
              <a:ext cx="3459113" cy="2819400"/>
              <a:chOff x="51816" y="3865007"/>
              <a:chExt cx="3459113" cy="2819400"/>
            </a:xfrm>
          </p:grpSpPr>
          <p:grpSp>
            <p:nvGrpSpPr>
              <p:cNvPr id="60" name="Group 168">
                <a:extLst>
                  <a:ext uri="{FF2B5EF4-FFF2-40B4-BE49-F238E27FC236}">
                    <a16:creationId xmlns:a16="http://schemas.microsoft.com/office/drawing/2014/main" id="{6012C798-2C21-4830-8C3C-26305523B0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4928" y="3865007"/>
                <a:ext cx="2286001" cy="2819400"/>
                <a:chOff x="928" y="2376"/>
                <a:chExt cx="1440" cy="1776"/>
              </a:xfrm>
            </p:grpSpPr>
            <p:sp>
              <p:nvSpPr>
                <p:cNvPr id="62" name="AutoShape 114">
                  <a:extLst>
                    <a:ext uri="{FF2B5EF4-FFF2-40B4-BE49-F238E27FC236}">
                      <a16:creationId xmlns:a16="http://schemas.microsoft.com/office/drawing/2014/main" id="{272B7774-6B0F-46CC-9B12-4689B2B0B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8" y="2376"/>
                  <a:ext cx="1440" cy="1776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up 147">
                  <a:extLst>
                    <a:ext uri="{FF2B5EF4-FFF2-40B4-BE49-F238E27FC236}">
                      <a16:creationId xmlns:a16="http://schemas.microsoft.com/office/drawing/2014/main" id="{7F40AACE-5A43-47B5-921E-D54D2C003A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2496"/>
                  <a:ext cx="1248" cy="1333"/>
                  <a:chOff x="1392" y="1344"/>
                  <a:chExt cx="1248" cy="1333"/>
                </a:xfrm>
              </p:grpSpPr>
              <p:sp>
                <p:nvSpPr>
                  <p:cNvPr id="65" name="Rectangle 148">
                    <a:extLst>
                      <a:ext uri="{FF2B5EF4-FFF2-40B4-BE49-F238E27FC236}">
                        <a16:creationId xmlns:a16="http://schemas.microsoft.com/office/drawing/2014/main" id="{4B3B45D0-186C-480D-9A56-76AA1A8493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8" y="1344"/>
                    <a:ext cx="962" cy="111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tangle 149">
                    <a:extLst>
                      <a:ext uri="{FF2B5EF4-FFF2-40B4-BE49-F238E27FC236}">
                        <a16:creationId xmlns:a16="http://schemas.microsoft.com/office/drawing/2014/main" id="{44EE60B1-6A19-4B60-8FD5-9EBA58F8EF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5" y="1404"/>
                    <a:ext cx="962" cy="111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tangle 150">
                    <a:extLst>
                      <a:ext uri="{FF2B5EF4-FFF2-40B4-BE49-F238E27FC236}">
                        <a16:creationId xmlns:a16="http://schemas.microsoft.com/office/drawing/2014/main" id="{CEC343D9-AECA-4EE7-987E-9DBA5F93E7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6" y="1476"/>
                    <a:ext cx="997" cy="110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tangle 151">
                    <a:extLst>
                      <a:ext uri="{FF2B5EF4-FFF2-40B4-BE49-F238E27FC236}">
                        <a16:creationId xmlns:a16="http://schemas.microsoft.com/office/drawing/2014/main" id="{8B321DF8-80A9-4E79-9CCE-C881E0C59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43"/>
                    <a:ext cx="1018" cy="113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Text Box 152">
                    <a:extLst>
                      <a:ext uri="{FF2B5EF4-FFF2-40B4-BE49-F238E27FC236}">
                        <a16:creationId xmlns:a16="http://schemas.microsoft.com/office/drawing/2014/main" id="{732FCC6F-8A88-443E-A483-1636173E09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5" y="2184"/>
                    <a:ext cx="499" cy="180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GB" altLang="en-US" sz="14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INF.</a:t>
                    </a:r>
                    <a:endParaRPr lang="en-GB" altLang="en-US" sz="1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tangle 153">
                    <a:extLst>
                      <a:ext uri="{FF2B5EF4-FFF2-40B4-BE49-F238E27FC236}">
                        <a16:creationId xmlns:a16="http://schemas.microsoft.com/office/drawing/2014/main" id="{83DBD142-E86C-48B9-9522-C0E8EC539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8963173">
                    <a:off x="1670" y="2019"/>
                    <a:ext cx="174" cy="16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 Box 154">
                    <a:extLst>
                      <a:ext uri="{FF2B5EF4-FFF2-40B4-BE49-F238E27FC236}">
                        <a16:creationId xmlns:a16="http://schemas.microsoft.com/office/drawing/2014/main" id="{0F12C525-91C9-426B-877C-C7403BAB50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3" y="2018"/>
                    <a:ext cx="260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0"/>
                      </a:spcBef>
                    </a:pPr>
                    <a:r>
                      <a:rPr lang="en-GB" alt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?</a:t>
                    </a:r>
                  </a:p>
                </p:txBody>
              </p:sp>
              <p:sp>
                <p:nvSpPr>
                  <p:cNvPr id="72" name="Line 155">
                    <a:extLst>
                      <a:ext uri="{FF2B5EF4-FFF2-40B4-BE49-F238E27FC236}">
                        <a16:creationId xmlns:a16="http://schemas.microsoft.com/office/drawing/2014/main" id="{2034FD46-755C-4338-B698-D5E1260539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85" y="2098"/>
                    <a:ext cx="19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Line 156">
                    <a:extLst>
                      <a:ext uri="{FF2B5EF4-FFF2-40B4-BE49-F238E27FC236}">
                        <a16:creationId xmlns:a16="http://schemas.microsoft.com/office/drawing/2014/main" id="{CC8F47C4-0826-4F55-83FA-D2137A708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84" y="2095"/>
                    <a:ext cx="0" cy="7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57">
                    <a:extLst>
                      <a:ext uri="{FF2B5EF4-FFF2-40B4-BE49-F238E27FC236}">
                        <a16:creationId xmlns:a16="http://schemas.microsoft.com/office/drawing/2014/main" id="{A1033C3E-B6F2-47F9-AE9A-30433311C7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59" y="2229"/>
                    <a:ext cx="0" cy="13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58">
                    <a:extLst>
                      <a:ext uri="{FF2B5EF4-FFF2-40B4-BE49-F238E27FC236}">
                        <a16:creationId xmlns:a16="http://schemas.microsoft.com/office/drawing/2014/main" id="{8D58736D-2D45-4C3A-97DC-847E4D2438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9" y="2364"/>
                    <a:ext cx="32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59">
                    <a:extLst>
                      <a:ext uri="{FF2B5EF4-FFF2-40B4-BE49-F238E27FC236}">
                        <a16:creationId xmlns:a16="http://schemas.microsoft.com/office/drawing/2014/main" id="{5F91AAC4-71D7-4187-A56C-9F6DD8B9B6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4" y="1650"/>
                    <a:ext cx="0" cy="71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Line 160">
                    <a:extLst>
                      <a:ext uri="{FF2B5EF4-FFF2-40B4-BE49-F238E27FC236}">
                        <a16:creationId xmlns:a16="http://schemas.microsoft.com/office/drawing/2014/main" id="{EEF7218B-D677-4171-B88B-B90C622432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4" y="1654"/>
                    <a:ext cx="8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Line 161">
                    <a:extLst>
                      <a:ext uri="{FF2B5EF4-FFF2-40B4-BE49-F238E27FC236}">
                        <a16:creationId xmlns:a16="http://schemas.microsoft.com/office/drawing/2014/main" id="{6AB8AFFF-AB59-49F9-9CF1-689CE1160E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48" y="1911"/>
                    <a:ext cx="1" cy="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Text Box 162">
                    <a:extLst>
                      <a:ext uri="{FF2B5EF4-FFF2-40B4-BE49-F238E27FC236}">
                        <a16:creationId xmlns:a16="http://schemas.microsoft.com/office/drawing/2014/main" id="{0B2985A5-2077-4DD1-B214-49B33D7EB3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" y="2452"/>
                    <a:ext cx="498" cy="180"/>
                  </a:xfrm>
                  <a:prstGeom prst="rect">
                    <a:avLst/>
                  </a:prstGeom>
                  <a:noFill/>
                  <a:ln w="2540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GB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REC.</a:t>
                    </a:r>
                    <a:endParaRPr lang="en-GB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Line 163">
                    <a:extLst>
                      <a:ext uri="{FF2B5EF4-FFF2-40B4-BE49-F238E27FC236}">
                        <a16:creationId xmlns:a16="http://schemas.microsoft.com/office/drawing/2014/main" id="{1205E51B-448C-42B0-8966-667EB963D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89" y="2385"/>
                    <a:ext cx="0" cy="7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Text Box 164">
                    <a:extLst>
                      <a:ext uri="{FF2B5EF4-FFF2-40B4-BE49-F238E27FC236}">
                        <a16:creationId xmlns:a16="http://schemas.microsoft.com/office/drawing/2014/main" id="{7932F603-594F-402B-9386-983F183DFC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1" y="1593"/>
                    <a:ext cx="487" cy="159"/>
                  </a:xfrm>
                  <a:prstGeom prst="rect">
                    <a:avLst/>
                  </a:prstGeom>
                  <a:noFill/>
                  <a:ln w="254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GB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SUS.</a:t>
                    </a:r>
                    <a:endParaRPr lang="en-GB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Text Box 165">
                    <a:extLst>
                      <a:ext uri="{FF2B5EF4-FFF2-40B4-BE49-F238E27FC236}">
                        <a16:creationId xmlns:a16="http://schemas.microsoft.com/office/drawing/2014/main" id="{3061D476-2CB4-4415-925B-D34AE3D7F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3" y="1801"/>
                    <a:ext cx="529" cy="10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endParaRPr lang="sv-SE" altLang="en-US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66">
                    <a:extLst>
                      <a:ext uri="{FF2B5EF4-FFF2-40B4-BE49-F238E27FC236}">
                        <a16:creationId xmlns:a16="http://schemas.microsoft.com/office/drawing/2014/main" id="{4A994E3B-3242-4C2D-9FDB-D5B07EEF7F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59" y="1723"/>
                    <a:ext cx="0" cy="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Text Box 167">
                  <a:extLst>
                    <a:ext uri="{FF2B5EF4-FFF2-40B4-BE49-F238E27FC236}">
                      <a16:creationId xmlns:a16="http://schemas.microsoft.com/office/drawing/2014/main" id="{BDF56C41-B47B-4153-8160-97AF2020C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2" y="3878"/>
                  <a:ext cx="136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GB" altLang="en-US" sz="20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n=100 individuals</a:t>
                  </a:r>
                </a:p>
              </p:txBody>
            </p:sp>
          </p:grpSp>
          <p:sp>
            <p:nvSpPr>
              <p:cNvPr id="91" name="textruta 90">
                <a:extLst>
                  <a:ext uri="{FF2B5EF4-FFF2-40B4-BE49-F238E27FC236}">
                    <a16:creationId xmlns:a16="http://schemas.microsoft.com/office/drawing/2014/main" id="{6DE5101B-8A1E-4ED5-AAA6-54275E9494DF}"/>
                  </a:ext>
                </a:extLst>
              </p:cNvPr>
              <p:cNvSpPr txBox="1"/>
              <p:nvPr/>
            </p:nvSpPr>
            <p:spPr>
              <a:xfrm>
                <a:off x="51816" y="4800600"/>
                <a:ext cx="11292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Micro model</a:t>
                </a:r>
              </a:p>
            </p:txBody>
          </p:sp>
        </p:grpSp>
        <p:sp>
          <p:nvSpPr>
            <p:cNvPr id="92" name="textruta 91">
              <a:extLst>
                <a:ext uri="{FF2B5EF4-FFF2-40B4-BE49-F238E27FC236}">
                  <a16:creationId xmlns:a16="http://schemas.microsoft.com/office/drawing/2014/main" id="{B247557A-57CB-4C5A-85DB-131C6428525C}"/>
                </a:ext>
              </a:extLst>
            </p:cNvPr>
            <p:cNvSpPr txBox="1"/>
            <p:nvPr/>
          </p:nvSpPr>
          <p:spPr>
            <a:xfrm>
              <a:off x="2367929" y="4404797"/>
              <a:ext cx="845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noProof="1">
                  <a:latin typeface="Calibri" panose="020F0502020204030204" pitchFamily="34" charset="0"/>
                  <a:cs typeface="Calibri" panose="020F0502020204030204" pitchFamily="34" charset="0"/>
                </a:rPr>
                <a:t>Attr</a:t>
              </a:r>
            </a:p>
            <a:p>
              <a:r>
                <a:rPr lang="en-GB" sz="1800" b="1" noProof="1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GB" sz="1800" b="1" noProof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  <p:sp>
        <p:nvSpPr>
          <p:cNvPr id="2" name="textruta 1">
            <a:extLst>
              <a:ext uri="{FF2B5EF4-FFF2-40B4-BE49-F238E27FC236}">
                <a16:creationId xmlns:a16="http://schemas.microsoft.com/office/drawing/2014/main" id="{6D102728-47EF-4C8B-AC67-B054BD7DEA30}"/>
              </a:ext>
            </a:extLst>
          </p:cNvPr>
          <p:cNvSpPr txBox="1"/>
          <p:nvPr/>
        </p:nvSpPr>
        <p:spPr bwMode="auto">
          <a:xfrm>
            <a:off x="3813858" y="5435511"/>
            <a:ext cx="517863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algn="l"/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 modelling require huge amounts of </a:t>
            </a:r>
            <a:r>
              <a:rPr lang="en-GB" sz="25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 while </a:t>
            </a:r>
            <a:r>
              <a:rPr lang="en-GB" sz="25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expansions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 makes </a:t>
            </a:r>
            <a:r>
              <a:rPr lang="en-GB" sz="2500" b="1" dirty="0">
                <a:latin typeface="Calibri" panose="020F0502020204030204" pitchFamily="34" charset="0"/>
                <a:cs typeface="Calibri" panose="020F0502020204030204" pitchFamily="34" charset="0"/>
              </a:rPr>
              <a:t>macro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 modelling heavy.</a:t>
            </a:r>
          </a:p>
        </p:txBody>
      </p:sp>
    </p:spTree>
    <p:extLst>
      <p:ext uri="{BB962C8B-B14F-4D97-AF65-F5344CB8AC3E}">
        <p14:creationId xmlns:p14="http://schemas.microsoft.com/office/powerpoint/2010/main" val="2304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3C8EFE-6470-46F8-9C20-1376D53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42"/>
            <a:ext cx="8153400" cy="609600"/>
          </a:xfrm>
        </p:spPr>
        <p:txBody>
          <a:bodyPr/>
          <a:lstStyle/>
          <a:p>
            <a:r>
              <a:rPr lang="en-GB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Model size for micro and macro models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24D83329-03DE-4440-BC31-6E163D0D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457200" cy="426703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26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AF0CBAD-41A5-4291-9CB8-A7A053CAA7DA}"/>
              </a:ext>
            </a:extLst>
          </p:cNvPr>
          <p:cNvSpPr txBox="1"/>
          <p:nvPr/>
        </p:nvSpPr>
        <p:spPr>
          <a:xfrm>
            <a:off x="6341963" y="3200400"/>
            <a:ext cx="2683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GB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(no or few attributes), a macro model is very small and fast even if it covers millions of entities.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188670B5-CEAC-49EC-BFDE-D69967BAA960}"/>
              </a:ext>
            </a:extLst>
          </p:cNvPr>
          <p:cNvSpPr txBox="1"/>
          <p:nvPr/>
        </p:nvSpPr>
        <p:spPr>
          <a:xfrm>
            <a:off x="152400" y="762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Micro model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size growths in proportion to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the number of entities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(e.g. individuals, cars, blood cells, etc.).</a:t>
            </a: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AE77B155-90E6-4A9F-8D16-55941493FB5B}"/>
              </a:ext>
            </a:extLst>
          </p:cNvPr>
          <p:cNvGrpSpPr/>
          <p:nvPr/>
        </p:nvGrpSpPr>
        <p:grpSpPr>
          <a:xfrm>
            <a:off x="152400" y="2666999"/>
            <a:ext cx="6067425" cy="4084303"/>
            <a:chOff x="190500" y="3412435"/>
            <a:chExt cx="5953125" cy="3962400"/>
          </a:xfrm>
        </p:grpSpPr>
        <p:pic>
          <p:nvPicPr>
            <p:cNvPr id="14" name="Bildobjekt 13">
              <a:extLst>
                <a:ext uri="{FF2B5EF4-FFF2-40B4-BE49-F238E27FC236}">
                  <a16:creationId xmlns:a16="http://schemas.microsoft.com/office/drawing/2014/main" id="{8E42563F-F747-4D23-890D-F94F3698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" y="3412435"/>
              <a:ext cx="5953125" cy="3962400"/>
            </a:xfrm>
            <a:prstGeom prst="rect">
              <a:avLst/>
            </a:prstGeom>
          </p:spPr>
        </p:pic>
        <p:sp>
          <p:nvSpPr>
            <p:cNvPr id="15" name="textruta 14">
              <a:extLst>
                <a:ext uri="{FF2B5EF4-FFF2-40B4-BE49-F238E27FC236}">
                  <a16:creationId xmlns:a16="http://schemas.microsoft.com/office/drawing/2014/main" id="{6D3E69ED-87BB-45EA-8A58-49F4EEFDBE93}"/>
                </a:ext>
              </a:extLst>
            </p:cNvPr>
            <p:cNvSpPr txBox="1"/>
            <p:nvPr/>
          </p:nvSpPr>
          <p:spPr>
            <a:xfrm rot="19946089">
              <a:off x="2510082" y="4670759"/>
              <a:ext cx="2544217" cy="465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Micro model size</a:t>
              </a:r>
            </a:p>
          </p:txBody>
        </p:sp>
        <p:sp>
          <p:nvSpPr>
            <p:cNvPr id="27" name="textruta 26">
              <a:extLst>
                <a:ext uri="{FF2B5EF4-FFF2-40B4-BE49-F238E27FC236}">
                  <a16:creationId xmlns:a16="http://schemas.microsoft.com/office/drawing/2014/main" id="{A42AC2C7-48E1-42D6-A9B5-6788D058F7C3}"/>
                </a:ext>
              </a:extLst>
            </p:cNvPr>
            <p:cNvSpPr txBox="1"/>
            <p:nvPr/>
          </p:nvSpPr>
          <p:spPr>
            <a:xfrm>
              <a:off x="5138642" y="4572000"/>
              <a:ext cx="1004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Macro model size</a:t>
              </a:r>
            </a:p>
          </p:txBody>
        </p:sp>
      </p:grpSp>
      <p:sp>
        <p:nvSpPr>
          <p:cNvPr id="5" name="textruta 4">
            <a:extLst>
              <a:ext uri="{FF2B5EF4-FFF2-40B4-BE49-F238E27FC236}">
                <a16:creationId xmlns:a16="http://schemas.microsoft.com/office/drawing/2014/main" id="{6F5C2D00-0000-4C9E-9C26-E98CE01B6EBB}"/>
              </a:ext>
            </a:extLst>
          </p:cNvPr>
          <p:cNvSpPr txBox="1"/>
          <p:nvPr/>
        </p:nvSpPr>
        <p:spPr bwMode="auto">
          <a:xfrm>
            <a:off x="152400" y="1677674"/>
            <a:ext cx="876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 model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size growths with the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number of Stocks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(k) [after 1) Stage-to-Stock expansion and 2) Attribute expansion].</a:t>
            </a:r>
          </a:p>
        </p:txBody>
      </p:sp>
    </p:spTree>
    <p:extLst>
      <p:ext uri="{BB962C8B-B14F-4D97-AF65-F5344CB8AC3E}">
        <p14:creationId xmlns:p14="http://schemas.microsoft.com/office/powerpoint/2010/main" val="27805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B24EDA-B4C1-42B9-96F1-57F0BED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2A4B70A0-21CB-4816-A04D-09258F01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24600"/>
            <a:ext cx="4572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27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583556C-CE91-4F5A-B54A-0A218574B70C}"/>
              </a:ext>
            </a:extLst>
          </p:cNvPr>
          <p:cNvSpPr txBox="1"/>
          <p:nvPr/>
        </p:nvSpPr>
        <p:spPr>
          <a:xfrm>
            <a:off x="533400" y="838200"/>
            <a:ext cx="82200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StochSD’s Home Page, </a:t>
            </a:r>
            <a:r>
              <a:rPr lang="en-GB" sz="2000" u="sng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https://stochsd.sourceforge.io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2021.</a:t>
            </a:r>
          </a:p>
          <a:p>
            <a:endParaRPr lang="en-GB" sz="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StochSD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(Stochastic System Dynamics). A CSS language for the course. 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StochSD User’s Manual and Tutorial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Lab 1: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Structure and Behaviour.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Forrester, J.W. Principles of Systems, Cambridge, Wright-Allen Press, Cambridge, MA, 1968.</a:t>
            </a:r>
          </a:p>
          <a:p>
            <a:endParaRPr lang="en-GB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Kreutzer, W. System Simulation: Programming Styles and Languages, Addison-Wesley Publishing Company Inc, Sydney, 1986.</a:t>
            </a:r>
          </a:p>
          <a:p>
            <a:endParaRPr lang="en-GB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Meadows D.H. Thinking in Systems: A Primer. Chelsea Green Pub., White River Junction, Vt, 2008.</a:t>
            </a:r>
          </a:p>
        </p:txBody>
      </p:sp>
    </p:spTree>
    <p:extLst>
      <p:ext uri="{BB962C8B-B14F-4D97-AF65-F5344CB8AC3E}">
        <p14:creationId xmlns:p14="http://schemas.microsoft.com/office/powerpoint/2010/main" val="3192032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2003C1-0C86-4A57-ACD3-1A774ACF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57200" cy="457200"/>
          </a:xfrm>
        </p:spPr>
        <p:txBody>
          <a:bodyPr/>
          <a:lstStyle/>
          <a:p>
            <a:fld id="{FD6F1DB5-A1AC-4854-805D-A74F72E6CEF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4064F-5131-43D2-B356-B3C969E6FFC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667000"/>
            <a:ext cx="4419600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End L2</a:t>
            </a:r>
          </a:p>
        </p:txBody>
      </p:sp>
    </p:spTree>
    <p:extLst>
      <p:ext uri="{BB962C8B-B14F-4D97-AF65-F5344CB8AC3E}">
        <p14:creationId xmlns:p14="http://schemas.microsoft.com/office/powerpoint/2010/main" val="35359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E609B7-3ABC-496D-ADAE-B0ECA28C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9" y="76200"/>
            <a:ext cx="8610600" cy="457200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II.  System Dynamics (SD)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0E038B2-6D17-428E-B7D2-C4136357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863" y="761999"/>
            <a:ext cx="5358624" cy="1238072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SD makes the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visible. The dynamic behaviour is understood in terms of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egative loops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419F6C5-ADCE-45A5-8156-E02408BB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215" y="6400800"/>
            <a:ext cx="435585" cy="457200"/>
          </a:xfrm>
        </p:spPr>
        <p:txBody>
          <a:bodyPr/>
          <a:lstStyle/>
          <a:p>
            <a:fld id="{918ECF29-AACD-404A-AB82-EB1C110DAED3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2D00530A-9CE5-4579-804A-9C7FA71337AA}"/>
              </a:ext>
            </a:extLst>
          </p:cNvPr>
          <p:cNvGrpSpPr/>
          <p:nvPr/>
        </p:nvGrpSpPr>
        <p:grpSpPr>
          <a:xfrm>
            <a:off x="304800" y="2956982"/>
            <a:ext cx="8112639" cy="1749073"/>
            <a:chOff x="293381" y="2921535"/>
            <a:chExt cx="8112639" cy="1749073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B7D7A1B-43B4-4B0E-B942-4F7E21ADA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625" y="2921535"/>
              <a:ext cx="1864395" cy="174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ruta 48">
              <a:extLst>
                <a:ext uri="{FF2B5EF4-FFF2-40B4-BE49-F238E27FC236}">
                  <a16:creationId xmlns:a16="http://schemas.microsoft.com/office/drawing/2014/main" id="{4D5BA278-DEB1-46CA-8A09-ABB75792D263}"/>
                </a:ext>
              </a:extLst>
            </p:cNvPr>
            <p:cNvSpPr txBox="1"/>
            <p:nvPr/>
          </p:nvSpPr>
          <p:spPr>
            <a:xfrm>
              <a:off x="293381" y="3255904"/>
              <a:ext cx="63385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b)</a:t>
              </a:r>
              <a:r>
                <a: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The </a:t>
              </a:r>
              <a:r>
                <a:rPr lang="en-GB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bathtub analogy </a:t>
              </a:r>
              <a:r>
                <a: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of a stock filled and drained by inflows and outflows makes the ‘</a:t>
              </a:r>
              <a:r>
                <a:rPr lang="en-GB" sz="2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integration over time</a:t>
              </a:r>
              <a:r>
                <a: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 concept intuitive. </a:t>
              </a:r>
            </a:p>
          </p:txBody>
        </p:sp>
      </p:grpSp>
      <p:sp>
        <p:nvSpPr>
          <p:cNvPr id="50" name="textruta 49">
            <a:extLst>
              <a:ext uri="{FF2B5EF4-FFF2-40B4-BE49-F238E27FC236}">
                <a16:creationId xmlns:a16="http://schemas.microsoft.com/office/drawing/2014/main" id="{2930508C-493D-47BC-9328-B31C08707D91}"/>
              </a:ext>
            </a:extLst>
          </p:cNvPr>
          <p:cNvSpPr txBox="1"/>
          <p:nvPr/>
        </p:nvSpPr>
        <p:spPr>
          <a:xfrm>
            <a:off x="293381" y="45330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focusing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the model structure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on the algorithm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each element, leads to good modelling. 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6732FBED-5E99-4A91-A98F-0BF63FEE931E}"/>
              </a:ext>
            </a:extLst>
          </p:cNvPr>
          <p:cNvSpPr txBox="1"/>
          <p:nvPr/>
        </p:nvSpPr>
        <p:spPr>
          <a:xfrm>
            <a:off x="304800" y="5466764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d)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various types of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stochasticity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closely related to the primitives: </a:t>
            </a:r>
            <a:r>
              <a:rPr lang="en-GB" sz="2400" dirty="0"/>
              <a:t>Stock, Flow, Parameter and Link. </a:t>
            </a:r>
          </a:p>
        </p:txBody>
      </p:sp>
      <p:grpSp>
        <p:nvGrpSpPr>
          <p:cNvPr id="55" name="Grupp 54">
            <a:extLst>
              <a:ext uri="{FF2B5EF4-FFF2-40B4-BE49-F238E27FC236}">
                <a16:creationId xmlns:a16="http://schemas.microsoft.com/office/drawing/2014/main" id="{2DEB964C-A76D-43CD-A094-F52AA34EB73D}"/>
              </a:ext>
            </a:extLst>
          </p:cNvPr>
          <p:cNvGrpSpPr/>
          <p:nvPr/>
        </p:nvGrpSpPr>
        <p:grpSpPr>
          <a:xfrm>
            <a:off x="5636551" y="569064"/>
            <a:ext cx="1454849" cy="2250336"/>
            <a:chOff x="5636551" y="485023"/>
            <a:chExt cx="1454849" cy="2250336"/>
          </a:xfrm>
        </p:grpSpPr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941E2B1B-78F0-49DE-A5AD-C21B44B68860}"/>
                </a:ext>
              </a:extLst>
            </p:cNvPr>
            <p:cNvGrpSpPr/>
            <p:nvPr/>
          </p:nvGrpSpPr>
          <p:grpSpPr>
            <a:xfrm>
              <a:off x="5636551" y="485023"/>
              <a:ext cx="1226249" cy="1643641"/>
              <a:chOff x="5438275" y="566159"/>
              <a:chExt cx="1226249" cy="1643641"/>
            </a:xfrm>
          </p:grpSpPr>
          <p:sp>
            <p:nvSpPr>
              <p:cNvPr id="28" name="textruta 27">
                <a:extLst>
                  <a:ext uri="{FF2B5EF4-FFF2-40B4-BE49-F238E27FC236}">
                    <a16:creationId xmlns:a16="http://schemas.microsoft.com/office/drawing/2014/main" id="{775D7EE4-3DBA-4189-9675-8597EBAEAF01}"/>
                  </a:ext>
                </a:extLst>
              </p:cNvPr>
              <p:cNvSpPr txBox="1"/>
              <p:nvPr/>
            </p:nvSpPr>
            <p:spPr>
              <a:xfrm>
                <a:off x="5552460" y="56615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41" name="Grupp 40">
                <a:extLst>
                  <a:ext uri="{FF2B5EF4-FFF2-40B4-BE49-F238E27FC236}">
                    <a16:creationId xmlns:a16="http://schemas.microsoft.com/office/drawing/2014/main" id="{850F31EF-2CFF-4FE9-A37C-1578DA8AA33B}"/>
                  </a:ext>
                </a:extLst>
              </p:cNvPr>
              <p:cNvGrpSpPr/>
              <p:nvPr/>
            </p:nvGrpSpPr>
            <p:grpSpPr>
              <a:xfrm>
                <a:off x="5438275" y="705976"/>
                <a:ext cx="1226249" cy="1503824"/>
                <a:chOff x="5467150" y="718464"/>
                <a:chExt cx="1226249" cy="1503824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A083AEAE-D005-4687-B657-11636C714658}"/>
                    </a:ext>
                  </a:extLst>
                </p:cNvPr>
                <p:cNvGrpSpPr/>
                <p:nvPr/>
              </p:nvGrpSpPr>
              <p:grpSpPr>
                <a:xfrm>
                  <a:off x="5467150" y="718464"/>
                  <a:ext cx="1162250" cy="1415136"/>
                  <a:chOff x="5390950" y="605048"/>
                  <a:chExt cx="1162250" cy="1415136"/>
                </a:xfrm>
              </p:grpSpPr>
              <p:grpSp>
                <p:nvGrpSpPr>
                  <p:cNvPr id="10" name="Grupp 9">
                    <a:extLst>
                      <a:ext uri="{FF2B5EF4-FFF2-40B4-BE49-F238E27FC236}">
                        <a16:creationId xmlns:a16="http://schemas.microsoft.com/office/drawing/2014/main" id="{2074C046-9872-4626-9522-1621925D2919}"/>
                      </a:ext>
                    </a:extLst>
                  </p:cNvPr>
                  <p:cNvGrpSpPr/>
                  <p:nvPr/>
                </p:nvGrpSpPr>
                <p:grpSpPr>
                  <a:xfrm>
                    <a:off x="5773355" y="799368"/>
                    <a:ext cx="779845" cy="959770"/>
                    <a:chOff x="6871072" y="1936874"/>
                    <a:chExt cx="1021882" cy="959770"/>
                  </a:xfrm>
                </p:grpSpPr>
                <p:sp>
                  <p:nvSpPr>
                    <p:cNvPr id="7" name="Båge 6">
                      <a:extLst>
                        <a:ext uri="{FF2B5EF4-FFF2-40B4-BE49-F238E27FC236}">
                          <a16:creationId xmlns:a16="http://schemas.microsoft.com/office/drawing/2014/main" id="{3F301DDE-0E63-4D04-9D68-1D8FD34B5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1072" y="1963955"/>
                      <a:ext cx="1017872" cy="893545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headEnd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" name="Båge 8">
                      <a:extLst>
                        <a:ext uri="{FF2B5EF4-FFF2-40B4-BE49-F238E27FC236}">
                          <a16:creationId xmlns:a16="http://schemas.microsoft.com/office/drawing/2014/main" id="{8FAE06EB-6B55-4E7C-AD42-40605B30BF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78736" y="1982426"/>
                      <a:ext cx="959770" cy="868666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4" name="textruta 13">
                    <a:extLst>
                      <a:ext uri="{FF2B5EF4-FFF2-40B4-BE49-F238E27FC236}">
                        <a16:creationId xmlns:a16="http://schemas.microsoft.com/office/drawing/2014/main" id="{1FF045BF-B07D-4703-A1C0-FDBB68871BF7}"/>
                      </a:ext>
                    </a:extLst>
                  </p:cNvPr>
                  <p:cNvSpPr txBox="1"/>
                  <p:nvPr/>
                </p:nvSpPr>
                <p:spPr>
                  <a:xfrm>
                    <a:off x="5804927" y="605048"/>
                    <a:ext cx="381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</a:p>
                </p:txBody>
              </p:sp>
              <p:grpSp>
                <p:nvGrpSpPr>
                  <p:cNvPr id="16" name="Grupp 15">
                    <a:extLst>
                      <a:ext uri="{FF2B5EF4-FFF2-40B4-BE49-F238E27FC236}">
                        <a16:creationId xmlns:a16="http://schemas.microsoft.com/office/drawing/2014/main" id="{52E80DB0-6E73-406C-A9F6-6240E5927109}"/>
                      </a:ext>
                    </a:extLst>
                  </p:cNvPr>
                  <p:cNvGrpSpPr/>
                  <p:nvPr/>
                </p:nvGrpSpPr>
                <p:grpSpPr>
                  <a:xfrm>
                    <a:off x="5390950" y="850806"/>
                    <a:ext cx="946348" cy="1169378"/>
                    <a:chOff x="5401843" y="841181"/>
                    <a:chExt cx="946348" cy="1169378"/>
                  </a:xfrm>
                </p:grpSpPr>
                <p:grpSp>
                  <p:nvGrpSpPr>
                    <p:cNvPr id="11" name="Grupp 10">
                      <a:extLst>
                        <a:ext uri="{FF2B5EF4-FFF2-40B4-BE49-F238E27FC236}">
                          <a16:creationId xmlns:a16="http://schemas.microsoft.com/office/drawing/2014/main" id="{6104A802-927D-428B-8360-163EB869E6DD}"/>
                        </a:ext>
                      </a:extLst>
                    </p:cNvPr>
                    <p:cNvGrpSpPr/>
                    <p:nvPr/>
                  </p:nvGrpSpPr>
                  <p:grpSpPr>
                    <a:xfrm rot="11334504">
                      <a:off x="5401843" y="841181"/>
                      <a:ext cx="946348" cy="959770"/>
                      <a:chOff x="6871072" y="1936874"/>
                      <a:chExt cx="1021882" cy="959770"/>
                    </a:xfrm>
                  </p:grpSpPr>
                  <p:sp>
                    <p:nvSpPr>
                      <p:cNvPr id="12" name="Båge 11">
                        <a:extLst>
                          <a:ext uri="{FF2B5EF4-FFF2-40B4-BE49-F238E27FC236}">
                            <a16:creationId xmlns:a16="http://schemas.microsoft.com/office/drawing/2014/main" id="{6070FCFC-B04B-4408-B813-6D78F0EB8C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072" y="1963955"/>
                        <a:ext cx="1017872" cy="893545"/>
                      </a:xfrm>
                      <a:prstGeom prst="arc">
                        <a:avLst/>
                      </a:prstGeom>
                      <a:ln w="19050">
                        <a:solidFill>
                          <a:schemeClr val="tx1"/>
                        </a:solidFill>
                        <a:headEnd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3" name="Båge 12">
                        <a:extLst>
                          <a:ext uri="{FF2B5EF4-FFF2-40B4-BE49-F238E27FC236}">
                            <a16:creationId xmlns:a16="http://schemas.microsoft.com/office/drawing/2014/main" id="{8B4A6DF2-4DAF-4A03-9AA4-AD3DEA987E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978736" y="1982426"/>
                        <a:ext cx="959770" cy="868666"/>
                      </a:xfrm>
                      <a:prstGeom prst="arc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stealth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15" name="textruta 14">
                      <a:extLst>
                        <a:ext uri="{FF2B5EF4-FFF2-40B4-BE49-F238E27FC236}">
                          <a16:creationId xmlns:a16="http://schemas.microsoft.com/office/drawing/2014/main" id="{A7C19041-77DD-4018-BBEA-4DFF31FF01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0741" y="1548894"/>
                      <a:ext cx="381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p:txBody>
                </p:sp>
              </p:grpSp>
            </p:grpSp>
            <p:sp>
              <p:nvSpPr>
                <p:cNvPr id="33" name="textruta 32">
                  <a:extLst>
                    <a:ext uri="{FF2B5EF4-FFF2-40B4-BE49-F238E27FC236}">
                      <a16:creationId xmlns:a16="http://schemas.microsoft.com/office/drawing/2014/main" id="{5ABB4929-1784-4946-A0FE-ECBDF400191E}"/>
                    </a:ext>
                  </a:extLst>
                </p:cNvPr>
                <p:cNvSpPr txBox="1"/>
                <p:nvPr/>
              </p:nvSpPr>
              <p:spPr>
                <a:xfrm>
                  <a:off x="6312399" y="1760623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45" name="textruta 44">
              <a:extLst>
                <a:ext uri="{FF2B5EF4-FFF2-40B4-BE49-F238E27FC236}">
                  <a16:creationId xmlns:a16="http://schemas.microsoft.com/office/drawing/2014/main" id="{32A23B54-23FA-4FAF-9850-18F56F29C92C}"/>
                </a:ext>
              </a:extLst>
            </p:cNvPr>
            <p:cNvSpPr txBox="1"/>
            <p:nvPr/>
          </p:nvSpPr>
          <p:spPr>
            <a:xfrm>
              <a:off x="5643600" y="2027473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Exponential growth</a:t>
              </a: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5ADCA3BD-B148-49A4-A74A-3DC0D273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50" y="1074021"/>
              <a:ext cx="60277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b="1" dirty="0">
                  <a:solidFill>
                    <a:srgbClr val="FF0000"/>
                  </a:solidFill>
                </a:rPr>
                <a:t>(+)</a:t>
              </a:r>
            </a:p>
          </p:txBody>
        </p:sp>
      </p:grpSp>
      <p:grpSp>
        <p:nvGrpSpPr>
          <p:cNvPr id="57" name="Grupp 56">
            <a:extLst>
              <a:ext uri="{FF2B5EF4-FFF2-40B4-BE49-F238E27FC236}">
                <a16:creationId xmlns:a16="http://schemas.microsoft.com/office/drawing/2014/main" id="{DCB13CE8-B358-47A8-AC2C-379E23F745DD}"/>
              </a:ext>
            </a:extLst>
          </p:cNvPr>
          <p:cNvGrpSpPr/>
          <p:nvPr/>
        </p:nvGrpSpPr>
        <p:grpSpPr>
          <a:xfrm>
            <a:off x="7239000" y="560239"/>
            <a:ext cx="1447800" cy="2240711"/>
            <a:chOff x="7239000" y="476198"/>
            <a:chExt cx="1447800" cy="2240711"/>
          </a:xfrm>
        </p:grpSpPr>
        <p:sp>
          <p:nvSpPr>
            <p:cNvPr id="46" name="textruta 45">
              <a:extLst>
                <a:ext uri="{FF2B5EF4-FFF2-40B4-BE49-F238E27FC236}">
                  <a16:creationId xmlns:a16="http://schemas.microsoft.com/office/drawing/2014/main" id="{2100FC0A-620D-459B-9ADA-7D30DD4D1394}"/>
                </a:ext>
              </a:extLst>
            </p:cNvPr>
            <p:cNvSpPr txBox="1"/>
            <p:nvPr/>
          </p:nvSpPr>
          <p:spPr>
            <a:xfrm>
              <a:off x="7239000" y="2009023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Exponential decline</a:t>
              </a:r>
            </a:p>
          </p:txBody>
        </p:sp>
        <p:grpSp>
          <p:nvGrpSpPr>
            <p:cNvPr id="56" name="Grupp 55">
              <a:extLst>
                <a:ext uri="{FF2B5EF4-FFF2-40B4-BE49-F238E27FC236}">
                  <a16:creationId xmlns:a16="http://schemas.microsoft.com/office/drawing/2014/main" id="{E20D1C8C-ED6B-4FB9-86B0-713C834598B6}"/>
                </a:ext>
              </a:extLst>
            </p:cNvPr>
            <p:cNvGrpSpPr/>
            <p:nvPr/>
          </p:nvGrpSpPr>
          <p:grpSpPr>
            <a:xfrm>
              <a:off x="7258250" y="476198"/>
              <a:ext cx="1162250" cy="1686277"/>
              <a:chOff x="7405079" y="476198"/>
              <a:chExt cx="1162250" cy="1686277"/>
            </a:xfrm>
          </p:grpSpPr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C6014B00-BE5F-47E7-8B1F-1DBC8BB460ED}"/>
                  </a:ext>
                </a:extLst>
              </p:cNvPr>
              <p:cNvSpPr txBox="1"/>
              <p:nvPr/>
            </p:nvSpPr>
            <p:spPr>
              <a:xfrm>
                <a:off x="8186817" y="1639255"/>
                <a:ext cx="3012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grpSp>
            <p:nvGrpSpPr>
              <p:cNvPr id="54" name="Grupp 53">
                <a:extLst>
                  <a:ext uri="{FF2B5EF4-FFF2-40B4-BE49-F238E27FC236}">
                    <a16:creationId xmlns:a16="http://schemas.microsoft.com/office/drawing/2014/main" id="{9FA4C29C-CEBC-4345-B647-5C8F7E020C71}"/>
                  </a:ext>
                </a:extLst>
              </p:cNvPr>
              <p:cNvGrpSpPr/>
              <p:nvPr/>
            </p:nvGrpSpPr>
            <p:grpSpPr>
              <a:xfrm>
                <a:off x="7405079" y="476198"/>
                <a:ext cx="1162250" cy="1551635"/>
                <a:chOff x="7376950" y="408823"/>
                <a:chExt cx="1162250" cy="1551635"/>
              </a:xfrm>
            </p:grpSpPr>
            <p:grpSp>
              <p:nvGrpSpPr>
                <p:cNvPr id="43" name="Grupp 42">
                  <a:extLst>
                    <a:ext uri="{FF2B5EF4-FFF2-40B4-BE49-F238E27FC236}">
                      <a16:creationId xmlns:a16="http://schemas.microsoft.com/office/drawing/2014/main" id="{DEE9733E-A402-434C-B947-912D63ED34E5}"/>
                    </a:ext>
                  </a:extLst>
                </p:cNvPr>
                <p:cNvGrpSpPr/>
                <p:nvPr/>
              </p:nvGrpSpPr>
              <p:grpSpPr>
                <a:xfrm>
                  <a:off x="7376950" y="408823"/>
                  <a:ext cx="1162250" cy="1551635"/>
                  <a:chOff x="7162800" y="505094"/>
                  <a:chExt cx="1162250" cy="1551635"/>
                </a:xfrm>
              </p:grpSpPr>
              <p:sp>
                <p:nvSpPr>
                  <p:cNvPr id="34" name="textruta 33">
                    <a:extLst>
                      <a:ext uri="{FF2B5EF4-FFF2-40B4-BE49-F238E27FC236}">
                        <a16:creationId xmlns:a16="http://schemas.microsoft.com/office/drawing/2014/main" id="{F2733FB4-7E7C-4165-A022-1DCCF507F360}"/>
                      </a:ext>
                    </a:extLst>
                  </p:cNvPr>
                  <p:cNvSpPr txBox="1"/>
                  <p:nvPr/>
                </p:nvSpPr>
                <p:spPr>
                  <a:xfrm>
                    <a:off x="7241818" y="505094"/>
                    <a:ext cx="31958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8" name="Grupp 17">
                    <a:extLst>
                      <a:ext uri="{FF2B5EF4-FFF2-40B4-BE49-F238E27FC236}">
                        <a16:creationId xmlns:a16="http://schemas.microsoft.com/office/drawing/2014/main" id="{EED1C15E-3F0D-4A45-93CC-27795EEA3A29}"/>
                      </a:ext>
                    </a:extLst>
                  </p:cNvPr>
                  <p:cNvGrpSpPr/>
                  <p:nvPr/>
                </p:nvGrpSpPr>
                <p:grpSpPr>
                  <a:xfrm>
                    <a:off x="7162800" y="641593"/>
                    <a:ext cx="1162250" cy="1415136"/>
                    <a:chOff x="5390950" y="605048"/>
                    <a:chExt cx="1162250" cy="1415136"/>
                  </a:xfrm>
                </p:grpSpPr>
                <p:grpSp>
                  <p:nvGrpSpPr>
                    <p:cNvPr id="19" name="Grupp 18">
                      <a:extLst>
                        <a:ext uri="{FF2B5EF4-FFF2-40B4-BE49-F238E27FC236}">
                          <a16:creationId xmlns:a16="http://schemas.microsoft.com/office/drawing/2014/main" id="{F29D3C78-F347-46FA-8C4B-9FDFC4151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3355" y="799368"/>
                      <a:ext cx="779845" cy="959770"/>
                      <a:chOff x="6871072" y="1936874"/>
                      <a:chExt cx="1021882" cy="959770"/>
                    </a:xfrm>
                  </p:grpSpPr>
                  <p:sp>
                    <p:nvSpPr>
                      <p:cNvPr id="26" name="Båge 25">
                        <a:extLst>
                          <a:ext uri="{FF2B5EF4-FFF2-40B4-BE49-F238E27FC236}">
                            <a16:creationId xmlns:a16="http://schemas.microsoft.com/office/drawing/2014/main" id="{13F9DE49-E82B-4DA9-8345-A6F19DE73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072" y="1963955"/>
                        <a:ext cx="1017872" cy="893545"/>
                      </a:xfrm>
                      <a:prstGeom prst="arc">
                        <a:avLst/>
                      </a:prstGeom>
                      <a:ln w="19050">
                        <a:solidFill>
                          <a:schemeClr val="tx1"/>
                        </a:solidFill>
                        <a:headEnd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7" name="Båge 26">
                        <a:extLst>
                          <a:ext uri="{FF2B5EF4-FFF2-40B4-BE49-F238E27FC236}">
                            <a16:creationId xmlns:a16="http://schemas.microsoft.com/office/drawing/2014/main" id="{84DD2CA0-24CF-4094-BDAC-014A1BB2C19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978736" y="1982426"/>
                        <a:ext cx="959770" cy="868666"/>
                      </a:xfrm>
                      <a:prstGeom prst="arc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stealth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20" name="textruta 19">
                      <a:extLst>
                        <a:ext uri="{FF2B5EF4-FFF2-40B4-BE49-F238E27FC236}">
                          <a16:creationId xmlns:a16="http://schemas.microsoft.com/office/drawing/2014/main" id="{9D318DC7-BA6D-4BA1-8874-F36BC90616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4927" y="605048"/>
                      <a:ext cx="381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p:txBody>
                </p:sp>
                <p:grpSp>
                  <p:nvGrpSpPr>
                    <p:cNvPr id="21" name="Grupp 20">
                      <a:extLst>
                        <a:ext uri="{FF2B5EF4-FFF2-40B4-BE49-F238E27FC236}">
                          <a16:creationId xmlns:a16="http://schemas.microsoft.com/office/drawing/2014/main" id="{D3B58826-7BF5-44AF-986F-BF67967427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0950" y="850806"/>
                      <a:ext cx="946348" cy="1169378"/>
                      <a:chOff x="5401843" y="841181"/>
                      <a:chExt cx="946348" cy="1169378"/>
                    </a:xfrm>
                  </p:grpSpPr>
                  <p:grpSp>
                    <p:nvGrpSpPr>
                      <p:cNvPr id="22" name="Grupp 21">
                        <a:extLst>
                          <a:ext uri="{FF2B5EF4-FFF2-40B4-BE49-F238E27FC236}">
                            <a16:creationId xmlns:a16="http://schemas.microsoft.com/office/drawing/2014/main" id="{882C9BFD-E97B-494C-A49B-FE090904140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1334504">
                        <a:off x="5401843" y="841181"/>
                        <a:ext cx="946348" cy="959770"/>
                        <a:chOff x="6871072" y="1936874"/>
                        <a:chExt cx="1021882" cy="959770"/>
                      </a:xfrm>
                    </p:grpSpPr>
                    <p:sp>
                      <p:nvSpPr>
                        <p:cNvPr id="24" name="Båge 23">
                          <a:extLst>
                            <a:ext uri="{FF2B5EF4-FFF2-40B4-BE49-F238E27FC236}">
                              <a16:creationId xmlns:a16="http://schemas.microsoft.com/office/drawing/2014/main" id="{6504F864-9B6A-42F7-99E8-715CA41FD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71072" y="1963955"/>
                          <a:ext cx="1017872" cy="893545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25" name="Båge 24">
                          <a:extLst>
                            <a:ext uri="{FF2B5EF4-FFF2-40B4-BE49-F238E27FC236}">
                              <a16:creationId xmlns:a16="http://schemas.microsoft.com/office/drawing/2014/main" id="{43994465-BDC2-4068-AF70-C0A4EB39C6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978736" y="1982426"/>
                          <a:ext cx="959770" cy="868666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stealth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23" name="textruta 22">
                        <a:extLst>
                          <a:ext uri="{FF2B5EF4-FFF2-40B4-BE49-F238E27FC236}">
                            <a16:creationId xmlns:a16="http://schemas.microsoft.com/office/drawing/2014/main" id="{E8099AA2-CC14-4BFE-9E4B-AA82969784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0741" y="1548894"/>
                        <a:ext cx="381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</a:t>
                        </a:r>
                      </a:p>
                    </p:txBody>
                  </p:sp>
                </p:grpSp>
              </p:grpSp>
            </p:grpSp>
            <p:sp>
              <p:nvSpPr>
                <p:cNvPr id="53" name="Text Box 17">
                  <a:extLst>
                    <a:ext uri="{FF2B5EF4-FFF2-40B4-BE49-F238E27FC236}">
                      <a16:creationId xmlns:a16="http://schemas.microsoft.com/office/drawing/2014/main" id="{4C010519-B8FC-44BF-B0D2-029160166F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9756" y="990881"/>
                  <a:ext cx="57797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en-GB" altLang="en-US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–</a:t>
                  </a:r>
                  <a:r>
                    <a:rPr lang="en-GB" altLang="en-US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p:grpSp>
        </p:grpSp>
      </p:grpSp>
      <p:sp>
        <p:nvSpPr>
          <p:cNvPr id="6" name="textruta 5">
            <a:extLst>
              <a:ext uri="{FF2B5EF4-FFF2-40B4-BE49-F238E27FC236}">
                <a16:creationId xmlns:a16="http://schemas.microsoft.com/office/drawing/2014/main" id="{060591A4-5A87-460E-9B51-6B153712DCF9}"/>
              </a:ext>
            </a:extLst>
          </p:cNvPr>
          <p:cNvSpPr txBox="1"/>
          <p:nvPr/>
        </p:nvSpPr>
        <p:spPr>
          <a:xfrm>
            <a:off x="123877" y="6315124"/>
            <a:ext cx="871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 in Systems</a:t>
            </a:r>
            <a:r>
              <a:rPr lang="en-GB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(221 pages) by Donella Meadows, 2008.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6115C91D-49D1-4CB5-9B48-49EBD6912EF7}"/>
              </a:ext>
            </a:extLst>
          </p:cNvPr>
          <p:cNvSpPr txBox="1"/>
          <p:nvPr/>
        </p:nvSpPr>
        <p:spPr bwMode="auto">
          <a:xfrm>
            <a:off x="293381" y="2139588"/>
            <a:ext cx="512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Negative loops also opens the way for control - making the system seek a goal.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0" grpId="0"/>
      <p:bldP spid="51" grpId="0"/>
      <p:bldP spid="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32BEF5-A547-4E57-ADD1-247390A6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4" y="187069"/>
            <a:ext cx="4669901" cy="497986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 Causal-loop diagram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D895B5D-BC75-4E23-BF86-75C043FE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8370" y="6260224"/>
            <a:ext cx="391064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6A46BBDE-D2A2-444D-9643-E9269314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34970"/>
            <a:ext cx="53138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(+)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Positive loops create growth.</a:t>
            </a:r>
          </a:p>
          <a:p>
            <a:pPr>
              <a:spcBef>
                <a:spcPts val="0"/>
              </a:spcBef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It is the motor that drives a system.  </a:t>
            </a:r>
          </a:p>
        </p:txBody>
      </p:sp>
      <p:grpSp>
        <p:nvGrpSpPr>
          <p:cNvPr id="88" name="Grupp 87">
            <a:extLst>
              <a:ext uri="{FF2B5EF4-FFF2-40B4-BE49-F238E27FC236}">
                <a16:creationId xmlns:a16="http://schemas.microsoft.com/office/drawing/2014/main" id="{A6712208-526F-4827-8A78-9F62DBF28544}"/>
              </a:ext>
            </a:extLst>
          </p:cNvPr>
          <p:cNvGrpSpPr/>
          <p:nvPr/>
        </p:nvGrpSpPr>
        <p:grpSpPr>
          <a:xfrm>
            <a:off x="3880691" y="1980765"/>
            <a:ext cx="4373943" cy="4508059"/>
            <a:chOff x="2485058" y="701666"/>
            <a:chExt cx="4373943" cy="4508059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844C674-379A-421C-97E4-CC93797E5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1" y="4501839"/>
              <a:ext cx="125711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Death rate</a:t>
              </a:r>
            </a:p>
          </p:txBody>
        </p:sp>
        <p:grpSp>
          <p:nvGrpSpPr>
            <p:cNvPr id="54" name="Grupp 53">
              <a:extLst>
                <a:ext uri="{FF2B5EF4-FFF2-40B4-BE49-F238E27FC236}">
                  <a16:creationId xmlns:a16="http://schemas.microsoft.com/office/drawing/2014/main" id="{917B1169-CA79-425E-A795-94143E1A8241}"/>
                </a:ext>
              </a:extLst>
            </p:cNvPr>
            <p:cNvGrpSpPr/>
            <p:nvPr/>
          </p:nvGrpSpPr>
          <p:grpSpPr>
            <a:xfrm rot="11334504">
              <a:off x="4242847" y="3783206"/>
              <a:ext cx="946348" cy="959770"/>
              <a:chOff x="6871072" y="1936874"/>
              <a:chExt cx="1021882" cy="959770"/>
            </a:xfrm>
          </p:grpSpPr>
          <p:sp>
            <p:nvSpPr>
              <p:cNvPr id="56" name="Båge 55">
                <a:extLst>
                  <a:ext uri="{FF2B5EF4-FFF2-40B4-BE49-F238E27FC236}">
                    <a16:creationId xmlns:a16="http://schemas.microsoft.com/office/drawing/2014/main" id="{19863158-9C46-4AD6-BA46-DF8A5D7608EC}"/>
                  </a:ext>
                </a:extLst>
              </p:cNvPr>
              <p:cNvSpPr/>
              <p:nvPr/>
            </p:nvSpPr>
            <p:spPr>
              <a:xfrm>
                <a:off x="6871072" y="1963955"/>
                <a:ext cx="1017872" cy="893545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Båge 56">
                <a:extLst>
                  <a:ext uri="{FF2B5EF4-FFF2-40B4-BE49-F238E27FC236}">
                    <a16:creationId xmlns:a16="http://schemas.microsoft.com/office/drawing/2014/main" id="{131CFEDE-820E-4F51-99BA-352303B5C739}"/>
                  </a:ext>
                </a:extLst>
              </p:cNvPr>
              <p:cNvSpPr/>
              <p:nvPr/>
            </p:nvSpPr>
            <p:spPr>
              <a:xfrm rot="5400000">
                <a:off x="6978736" y="1982426"/>
                <a:ext cx="959770" cy="868666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upp 86">
              <a:extLst>
                <a:ext uri="{FF2B5EF4-FFF2-40B4-BE49-F238E27FC236}">
                  <a16:creationId xmlns:a16="http://schemas.microsoft.com/office/drawing/2014/main" id="{7C05F632-3925-4576-BD64-0A72F61E015E}"/>
                </a:ext>
              </a:extLst>
            </p:cNvPr>
            <p:cNvGrpSpPr/>
            <p:nvPr/>
          </p:nvGrpSpPr>
          <p:grpSpPr>
            <a:xfrm>
              <a:off x="2485058" y="701666"/>
              <a:ext cx="4373943" cy="4237412"/>
              <a:chOff x="2388130" y="758616"/>
              <a:chExt cx="4373943" cy="4237412"/>
            </a:xfrm>
          </p:grpSpPr>
          <p:sp>
            <p:nvSpPr>
              <p:cNvPr id="20" name="Text Box 24">
                <a:extLst>
                  <a:ext uri="{FF2B5EF4-FFF2-40B4-BE49-F238E27FC236}">
                    <a16:creationId xmlns:a16="http://schemas.microsoft.com/office/drawing/2014/main" id="{E59B393B-A0E5-482C-BE25-B83AE9A71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0646" y="4534951"/>
                <a:ext cx="292453" cy="461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grpSp>
            <p:nvGrpSpPr>
              <p:cNvPr id="85" name="Grupp 84">
                <a:extLst>
                  <a:ext uri="{FF2B5EF4-FFF2-40B4-BE49-F238E27FC236}">
                    <a16:creationId xmlns:a16="http://schemas.microsoft.com/office/drawing/2014/main" id="{F361BEE3-D4E2-4074-B7A4-96CC0843C6F9}"/>
                  </a:ext>
                </a:extLst>
              </p:cNvPr>
              <p:cNvGrpSpPr/>
              <p:nvPr/>
            </p:nvGrpSpPr>
            <p:grpSpPr>
              <a:xfrm>
                <a:off x="2388130" y="758616"/>
                <a:ext cx="4373943" cy="3968159"/>
                <a:chOff x="2458632" y="699379"/>
                <a:chExt cx="4373943" cy="3968159"/>
              </a:xfrm>
            </p:grpSpPr>
            <p:sp>
              <p:nvSpPr>
                <p:cNvPr id="12" name="Text Box 16">
                  <a:extLst>
                    <a:ext uri="{FF2B5EF4-FFF2-40B4-BE49-F238E27FC236}">
                      <a16:creationId xmlns:a16="http://schemas.microsoft.com/office/drawing/2014/main" id="{2C018CBC-0C70-4484-A4B3-A2AB7541D1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7800" y="2667000"/>
                  <a:ext cx="6027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(+)</a:t>
                  </a:r>
                </a:p>
              </p:txBody>
            </p:sp>
            <p:sp>
              <p:nvSpPr>
                <p:cNvPr id="13" name="Text Box 17">
                  <a:extLst>
                    <a:ext uri="{FF2B5EF4-FFF2-40B4-BE49-F238E27FC236}">
                      <a16:creationId xmlns:a16="http://schemas.microsoft.com/office/drawing/2014/main" id="{E0413977-674B-48B9-B579-1BFED98484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2253" y="3968902"/>
                  <a:ext cx="602777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(–)</a:t>
                  </a:r>
                </a:p>
              </p:txBody>
            </p:sp>
            <p:sp>
              <p:nvSpPr>
                <p:cNvPr id="14" name="Text Box 18">
                  <a:extLst>
                    <a:ext uri="{FF2B5EF4-FFF2-40B4-BE49-F238E27FC236}">
                      <a16:creationId xmlns:a16="http://schemas.microsoft.com/office/drawing/2014/main" id="{B527598A-FB7D-4103-AA38-EB643A939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7186" y="2539558"/>
                  <a:ext cx="61982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(–</a:t>
                  </a:r>
                  <a:r>
                    <a:rPr lang="en-GB" altLang="en-US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</a:p>
              </p:txBody>
            </p:sp>
            <p:sp>
              <p:nvSpPr>
                <p:cNvPr id="23" name="Text Box 25">
                  <a:extLst>
                    <a:ext uri="{FF2B5EF4-FFF2-40B4-BE49-F238E27FC236}">
                      <a16:creationId xmlns:a16="http://schemas.microsoft.com/office/drawing/2014/main" id="{649F394E-5D6F-4E08-91CE-66C839CBE0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388" y="2455916"/>
                  <a:ext cx="26189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32" name="Text Box 28">
                  <a:extLst>
                    <a:ext uri="{FF2B5EF4-FFF2-40B4-BE49-F238E27FC236}">
                      <a16:creationId xmlns:a16="http://schemas.microsoft.com/office/drawing/2014/main" id="{CE92ED5A-811F-4243-A169-D6A5BD01A4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4493776" y="3665504"/>
                  <a:ext cx="31663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–</a:t>
                  </a:r>
                </a:p>
              </p:txBody>
            </p:sp>
            <p:sp>
              <p:nvSpPr>
                <p:cNvPr id="8" name="Text Box 4">
                  <a:extLst>
                    <a:ext uri="{FF2B5EF4-FFF2-40B4-BE49-F238E27FC236}">
                      <a16:creationId xmlns:a16="http://schemas.microsoft.com/office/drawing/2014/main" id="{BC09798F-BB6D-4A97-B744-7DC1BE14B4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9305" y="2246150"/>
                  <a:ext cx="125711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Birth rate</a:t>
                  </a:r>
                </a:p>
              </p:txBody>
            </p:sp>
            <p:sp>
              <p:nvSpPr>
                <p:cNvPr id="10" name="Text Box 6">
                  <a:extLst>
                    <a:ext uri="{FF2B5EF4-FFF2-40B4-BE49-F238E27FC236}">
                      <a16:creationId xmlns:a16="http://schemas.microsoft.com/office/drawing/2014/main" id="{CF559008-C5DE-45B5-B2CE-8FF97BDA4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8632" y="2484481"/>
                  <a:ext cx="1671674" cy="6771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Food supply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per rabbit</a:t>
                  </a:r>
                </a:p>
              </p:txBody>
            </p:sp>
            <p:sp>
              <p:nvSpPr>
                <p:cNvPr id="11" name="Text Box 7">
                  <a:extLst>
                    <a:ext uri="{FF2B5EF4-FFF2-40B4-BE49-F238E27FC236}">
                      <a16:creationId xmlns:a16="http://schemas.microsoft.com/office/drawing/2014/main" id="{C730BB62-5D9F-4C22-89DD-B909DCF7AB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1216" y="699379"/>
                  <a:ext cx="1007330" cy="707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Food supply</a:t>
                  </a:r>
                </a:p>
              </p:txBody>
            </p:sp>
            <p:sp>
              <p:nvSpPr>
                <p:cNvPr id="41" name="Text Box 27">
                  <a:extLst>
                    <a:ext uri="{FF2B5EF4-FFF2-40B4-BE49-F238E27FC236}">
                      <a16:creationId xmlns:a16="http://schemas.microsoft.com/office/drawing/2014/main" id="{AE0798EB-2C7F-43A2-AB04-8BB5328595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42482" y="3064387"/>
                  <a:ext cx="39009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7" name="Text Box 3">
                  <a:extLst>
                    <a:ext uri="{FF2B5EF4-FFF2-40B4-BE49-F238E27FC236}">
                      <a16:creationId xmlns:a16="http://schemas.microsoft.com/office/drawing/2014/main" id="{2FF90EC4-BC87-4872-B2A0-D11C8CFD19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92642" y="3314402"/>
                  <a:ext cx="1884358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alt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RABBIT POPULATION</a:t>
                  </a:r>
                </a:p>
              </p:txBody>
            </p:sp>
            <p:grpSp>
              <p:nvGrpSpPr>
                <p:cNvPr id="65" name="Grupp 64">
                  <a:extLst>
                    <a:ext uri="{FF2B5EF4-FFF2-40B4-BE49-F238E27FC236}">
                      <a16:creationId xmlns:a16="http://schemas.microsoft.com/office/drawing/2014/main" id="{A85EFF4E-087F-4CE3-8B28-AF6E7D148B7E}"/>
                    </a:ext>
                  </a:extLst>
                </p:cNvPr>
                <p:cNvGrpSpPr/>
                <p:nvPr/>
              </p:nvGrpSpPr>
              <p:grpSpPr>
                <a:xfrm>
                  <a:off x="5812707" y="2421578"/>
                  <a:ext cx="779845" cy="959770"/>
                  <a:chOff x="6871072" y="1936874"/>
                  <a:chExt cx="1021882" cy="959770"/>
                </a:xfrm>
              </p:grpSpPr>
              <p:sp>
                <p:nvSpPr>
                  <p:cNvPr id="72" name="Båge 71">
                    <a:extLst>
                      <a:ext uri="{FF2B5EF4-FFF2-40B4-BE49-F238E27FC236}">
                        <a16:creationId xmlns:a16="http://schemas.microsoft.com/office/drawing/2014/main" id="{14A29D17-C2CD-4F73-8342-5AD789AD43F1}"/>
                      </a:ext>
                    </a:extLst>
                  </p:cNvPr>
                  <p:cNvSpPr/>
                  <p:nvPr/>
                </p:nvSpPr>
                <p:spPr>
                  <a:xfrm>
                    <a:off x="6871072" y="1963955"/>
                    <a:ext cx="1017872" cy="893545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head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Båge 72">
                    <a:extLst>
                      <a:ext uri="{FF2B5EF4-FFF2-40B4-BE49-F238E27FC236}">
                        <a16:creationId xmlns:a16="http://schemas.microsoft.com/office/drawing/2014/main" id="{440D8B04-B538-47D4-A6F9-5EEBEF7342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78736" y="1982426"/>
                    <a:ext cx="959770" cy="868666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8" name="Grupp 67">
                  <a:extLst>
                    <a:ext uri="{FF2B5EF4-FFF2-40B4-BE49-F238E27FC236}">
                      <a16:creationId xmlns:a16="http://schemas.microsoft.com/office/drawing/2014/main" id="{63673460-0AC3-46EF-AB45-5111510E06BA}"/>
                    </a:ext>
                  </a:extLst>
                </p:cNvPr>
                <p:cNvGrpSpPr/>
                <p:nvPr/>
              </p:nvGrpSpPr>
              <p:grpSpPr>
                <a:xfrm rot="11334504">
                  <a:off x="4448241" y="2520745"/>
                  <a:ext cx="946348" cy="959770"/>
                  <a:chOff x="6871072" y="1936874"/>
                  <a:chExt cx="1021882" cy="959770"/>
                </a:xfrm>
              </p:grpSpPr>
              <p:sp>
                <p:nvSpPr>
                  <p:cNvPr id="70" name="Båge 69">
                    <a:extLst>
                      <a:ext uri="{FF2B5EF4-FFF2-40B4-BE49-F238E27FC236}">
                        <a16:creationId xmlns:a16="http://schemas.microsoft.com/office/drawing/2014/main" id="{CA738753-7059-46ED-B46D-62078E01996F}"/>
                      </a:ext>
                    </a:extLst>
                  </p:cNvPr>
                  <p:cNvSpPr/>
                  <p:nvPr/>
                </p:nvSpPr>
                <p:spPr>
                  <a:xfrm>
                    <a:off x="6871072" y="1963955"/>
                    <a:ext cx="1017872" cy="893545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head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Båge 70">
                    <a:extLst>
                      <a:ext uri="{FF2B5EF4-FFF2-40B4-BE49-F238E27FC236}">
                        <a16:creationId xmlns:a16="http://schemas.microsoft.com/office/drawing/2014/main" id="{F63E2AB9-AAFF-4CC5-93CC-362B23043D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78736" y="1982426"/>
                    <a:ext cx="959770" cy="868666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1" name="Grupp 50">
                  <a:extLst>
                    <a:ext uri="{FF2B5EF4-FFF2-40B4-BE49-F238E27FC236}">
                      <a16:creationId xmlns:a16="http://schemas.microsoft.com/office/drawing/2014/main" id="{B3CC17FF-D279-42B0-868C-1083448EC5A1}"/>
                    </a:ext>
                  </a:extLst>
                </p:cNvPr>
                <p:cNvGrpSpPr/>
                <p:nvPr/>
              </p:nvGrpSpPr>
              <p:grpSpPr>
                <a:xfrm>
                  <a:off x="6008035" y="3707768"/>
                  <a:ext cx="779845" cy="959770"/>
                  <a:chOff x="6871072" y="1936874"/>
                  <a:chExt cx="1021882" cy="959770"/>
                </a:xfrm>
              </p:grpSpPr>
              <p:sp>
                <p:nvSpPr>
                  <p:cNvPr id="58" name="Båge 57">
                    <a:extLst>
                      <a:ext uri="{FF2B5EF4-FFF2-40B4-BE49-F238E27FC236}">
                        <a16:creationId xmlns:a16="http://schemas.microsoft.com/office/drawing/2014/main" id="{2B4D57F7-7B76-41CF-AC50-ED7B749F9779}"/>
                      </a:ext>
                    </a:extLst>
                  </p:cNvPr>
                  <p:cNvSpPr/>
                  <p:nvPr/>
                </p:nvSpPr>
                <p:spPr>
                  <a:xfrm>
                    <a:off x="6871072" y="1963955"/>
                    <a:ext cx="1017872" cy="893545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head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Båge 58">
                    <a:extLst>
                      <a:ext uri="{FF2B5EF4-FFF2-40B4-BE49-F238E27FC236}">
                        <a16:creationId xmlns:a16="http://schemas.microsoft.com/office/drawing/2014/main" id="{0CBEFA6A-5A06-44CB-8F10-527FD6A23C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78736" y="1982426"/>
                    <a:ext cx="959770" cy="868666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6" name="Båge 75">
                  <a:extLst>
                    <a:ext uri="{FF2B5EF4-FFF2-40B4-BE49-F238E27FC236}">
                      <a16:creationId xmlns:a16="http://schemas.microsoft.com/office/drawing/2014/main" id="{77D51E9E-E6DC-463B-8945-422A0476A688}"/>
                    </a:ext>
                  </a:extLst>
                </p:cNvPr>
                <p:cNvSpPr/>
                <p:nvPr/>
              </p:nvSpPr>
              <p:spPr>
                <a:xfrm rot="8020862" flipV="1">
                  <a:off x="2925000" y="1356073"/>
                  <a:ext cx="1400018" cy="143521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Båge 76">
                  <a:extLst>
                    <a:ext uri="{FF2B5EF4-FFF2-40B4-BE49-F238E27FC236}">
                      <a16:creationId xmlns:a16="http://schemas.microsoft.com/office/drawing/2014/main" id="{64E1E08A-918A-4D01-9F4D-1C5A19343240}"/>
                    </a:ext>
                  </a:extLst>
                </p:cNvPr>
                <p:cNvSpPr/>
                <p:nvPr/>
              </p:nvSpPr>
              <p:spPr>
                <a:xfrm rot="8457197" flipH="1" flipV="1">
                  <a:off x="3437995" y="2304627"/>
                  <a:ext cx="1494951" cy="1060243"/>
                </a:xfrm>
                <a:prstGeom prst="arc">
                  <a:avLst>
                    <a:gd name="adj1" fmla="val 16200000"/>
                    <a:gd name="adj2" fmla="val 31594"/>
                  </a:avLst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Text Box 27">
                  <a:extLst>
                    <a:ext uri="{FF2B5EF4-FFF2-40B4-BE49-F238E27FC236}">
                      <a16:creationId xmlns:a16="http://schemas.microsoft.com/office/drawing/2014/main" id="{A99B4DC9-3736-47D6-BB3A-62EA9BA676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599747" y="2159207"/>
                  <a:ext cx="398255" cy="4621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79" name="Text Box 27">
                  <a:extLst>
                    <a:ext uri="{FF2B5EF4-FFF2-40B4-BE49-F238E27FC236}">
                      <a16:creationId xmlns:a16="http://schemas.microsoft.com/office/drawing/2014/main" id="{4C6330EB-A6D8-482F-9720-A3263D299C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0345" y="1875526"/>
                  <a:ext cx="390093" cy="4621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82" name="Båge 81">
                  <a:extLst>
                    <a:ext uri="{FF2B5EF4-FFF2-40B4-BE49-F238E27FC236}">
                      <a16:creationId xmlns:a16="http://schemas.microsoft.com/office/drawing/2014/main" id="{BDE442BF-502F-4CDA-BB4E-19B147D1087F}"/>
                    </a:ext>
                  </a:extLst>
                </p:cNvPr>
                <p:cNvSpPr/>
                <p:nvPr/>
              </p:nvSpPr>
              <p:spPr>
                <a:xfrm rot="21196581" flipH="1" flipV="1">
                  <a:off x="3804551" y="2305680"/>
                  <a:ext cx="1626941" cy="1322038"/>
                </a:xfrm>
                <a:prstGeom prst="arc">
                  <a:avLst>
                    <a:gd name="adj1" fmla="val 16462398"/>
                    <a:gd name="adj2" fmla="val 21468725"/>
                  </a:avLst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Text Box 28">
                  <a:extLst>
                    <a:ext uri="{FF2B5EF4-FFF2-40B4-BE49-F238E27FC236}">
                      <a16:creationId xmlns:a16="http://schemas.microsoft.com/office/drawing/2014/main" id="{E6E73C92-C602-4489-82AA-BBABA3317C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3450303" y="2989643"/>
                  <a:ext cx="39009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b="1" dirty="0">
                      <a:solidFill>
                        <a:srgbClr val="0000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–</a:t>
                  </a:r>
                </a:p>
              </p:txBody>
            </p:sp>
          </p:grpSp>
        </p:grpSp>
      </p:grpSp>
      <p:sp>
        <p:nvSpPr>
          <p:cNvPr id="4" name="textruta 3">
            <a:extLst>
              <a:ext uri="{FF2B5EF4-FFF2-40B4-BE49-F238E27FC236}">
                <a16:creationId xmlns:a16="http://schemas.microsoft.com/office/drawing/2014/main" id="{7B2E5215-9647-4FF5-BD12-0DAF8398385A}"/>
              </a:ext>
            </a:extLst>
          </p:cNvPr>
          <p:cNvSpPr txBox="1"/>
          <p:nvPr/>
        </p:nvSpPr>
        <p:spPr>
          <a:xfrm>
            <a:off x="206278" y="730881"/>
            <a:ext cx="3749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coarse way to understand the main development (before the stock, flow, etc. symbols are included). </a:t>
            </a:r>
          </a:p>
          <a:p>
            <a:endParaRPr lang="en-GB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demonstrated by a RABBIT POPULATION on an isolated island.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05D1399-2F09-4967-AB06-508770DB15E1}"/>
              </a:ext>
            </a:extLst>
          </p:cNvPr>
          <p:cNvSpPr txBox="1"/>
          <p:nvPr/>
        </p:nvSpPr>
        <p:spPr bwMode="auto">
          <a:xfrm>
            <a:off x="271370" y="5663707"/>
            <a:ext cx="424574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>
              <a:spcBef>
                <a:spcPct val="50000"/>
              </a:spcBef>
            </a:pPr>
            <a:endParaRPr lang="en-GB" alt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(–)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Negative loops regulates</a:t>
            </a:r>
          </a:p>
          <a:p>
            <a:pPr>
              <a:spcBef>
                <a:spcPts val="0"/>
              </a:spcBef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(stabilizes) the process.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C4B0338B-2D40-49C3-840F-473FDD46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621" y="243879"/>
            <a:ext cx="3771101" cy="27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8DCBF5-B09C-4EC7-A7DC-89B316BC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52400"/>
            <a:ext cx="5257800" cy="533400"/>
          </a:xfrm>
        </p:spPr>
        <p:txBody>
          <a:bodyPr/>
          <a:lstStyle/>
          <a:p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bathtub analogy</a:t>
            </a: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1664554-5011-4593-8146-8375B5E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381000" cy="457200"/>
          </a:xfrm>
        </p:spPr>
        <p:txBody>
          <a:bodyPr/>
          <a:lstStyle/>
          <a:p>
            <a:fld id="{02DB51C5-4A94-4321-985D-A844BE4838C7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542C610-03CC-4913-A802-43AEDE087944}"/>
              </a:ext>
            </a:extLst>
          </p:cNvPr>
          <p:cNvSpPr txBox="1"/>
          <p:nvPr/>
        </p:nvSpPr>
        <p:spPr>
          <a:xfrm>
            <a:off x="4618349" y="12954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dynamics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arise from stocks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by inflows  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drained by outflows.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338B19B-FF71-446C-A46D-06BD716A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1" y="1066800"/>
            <a:ext cx="4191000" cy="4535944"/>
          </a:xfrm>
          <a:prstGeom prst="rect">
            <a:avLst/>
          </a:prstGeom>
          <a:noFill/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2EA83D04-A85D-4A10-A533-7BE497D978AF}"/>
              </a:ext>
            </a:extLst>
          </p:cNvPr>
          <p:cNvSpPr txBox="1"/>
          <p:nvPr/>
        </p:nvSpPr>
        <p:spPr bwMode="auto">
          <a:xfrm>
            <a:off x="4598471" y="3334772"/>
            <a:ext cx="43169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Mathematically, this is ‘</a:t>
            </a:r>
            <a:r>
              <a:rPr lang="en-GB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over time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made easy.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3">
            <a:extLst>
              <a:ext uri="{FF2B5EF4-FFF2-40B4-BE49-F238E27FC236}">
                <a16:creationId xmlns:a16="http://schemas.microsoft.com/office/drawing/2014/main" id="{2B7DD2AF-10E8-41D8-B573-61CC354B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381000" cy="457200"/>
          </a:xfrm>
        </p:spPr>
        <p:txBody>
          <a:bodyPr/>
          <a:lstStyle/>
          <a:p>
            <a:fld id="{6DDE63E6-2917-4C3A-92CC-DC3110289ED0}" type="slidenum">
              <a:rPr lang="en-GB" altLang="en-US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665EEEAC-1FAC-455D-A821-088273E7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31" y="207867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Updating of stocks over time is called integration</a:t>
            </a: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BB76791B-D7D3-45E3-9E2D-961D63BD0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22631"/>
              </p:ext>
            </p:extLst>
          </p:nvPr>
        </p:nvGraphicFramePr>
        <p:xfrm>
          <a:off x="125931" y="4841165"/>
          <a:ext cx="579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Bitmappsbild" r:id="rId3" imgW="3142857" imgH="447856" progId="Paint.Picture">
                  <p:embed/>
                </p:oleObj>
              </mc:Choice>
              <mc:Fallback>
                <p:oleObj name="Bitmappsbild" r:id="rId3" imgW="3142857" imgH="44785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31" y="4841165"/>
                        <a:ext cx="579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8B71328D-919B-4F54-BA76-2E8E467FA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36385"/>
              </p:ext>
            </p:extLst>
          </p:nvPr>
        </p:nvGraphicFramePr>
        <p:xfrm>
          <a:off x="152400" y="5856788"/>
          <a:ext cx="5867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Bitmappsbild" r:id="rId5" imgW="3448531" imgH="428798" progId="Paint.Picture">
                  <p:embed/>
                </p:oleObj>
              </mc:Choice>
              <mc:Fallback>
                <p:oleObj name="Bitmappsbild" r:id="rId5" imgW="3448531" imgH="42879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56788"/>
                        <a:ext cx="5867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objekt 8">
            <a:extLst>
              <a:ext uri="{FF2B5EF4-FFF2-40B4-BE49-F238E27FC236}">
                <a16:creationId xmlns:a16="http://schemas.microsoft.com/office/drawing/2014/main" id="{E70A7D32-14F1-435D-A41F-68AD963C5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069" y="1093842"/>
            <a:ext cx="3173931" cy="3401958"/>
          </a:xfrm>
          <a:prstGeom prst="rect">
            <a:avLst/>
          </a:prstGeom>
          <a:noFill/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9491B4D-F35F-4C98-BB9D-22898B773DEE}"/>
              </a:ext>
            </a:extLst>
          </p:cNvPr>
          <p:cNvSpPr txBox="1"/>
          <p:nvPr/>
        </p:nvSpPr>
        <p:spPr>
          <a:xfrm>
            <a:off x="6210255" y="4697169"/>
            <a:ext cx="281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Time Step (DT) for updating the model must be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enough to produce good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590E14AD-0366-4CCC-9471-8662235A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35" y="27369"/>
            <a:ext cx="7772400" cy="596576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main elements (primitives)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6E766A6-EEBB-474F-A1A1-BFFC6F4A3107}"/>
              </a:ext>
            </a:extLst>
          </p:cNvPr>
          <p:cNvSpPr txBox="1"/>
          <p:nvPr/>
        </p:nvSpPr>
        <p:spPr bwMode="auto">
          <a:xfrm>
            <a:off x="332633" y="796499"/>
            <a:ext cx="8242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System Dynamics approach, the model is constructed by describing the system under study in terms of the primitives: </a:t>
            </a:r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CF28E43-228D-4649-8A50-B2CF42BD88FE}"/>
              </a:ext>
            </a:extLst>
          </p:cNvPr>
          <p:cNvGrpSpPr/>
          <p:nvPr/>
        </p:nvGrpSpPr>
        <p:grpSpPr>
          <a:xfrm>
            <a:off x="304800" y="1814376"/>
            <a:ext cx="5826449" cy="461665"/>
            <a:chOff x="356859" y="1770289"/>
            <a:chExt cx="5826449" cy="461665"/>
          </a:xfrm>
        </p:grpSpPr>
        <p:pic>
          <p:nvPicPr>
            <p:cNvPr id="11" name="Bildobjekt 10">
              <a:extLst>
                <a:ext uri="{FF2B5EF4-FFF2-40B4-BE49-F238E27FC236}">
                  <a16:creationId xmlns:a16="http://schemas.microsoft.com/office/drawing/2014/main" id="{4D85C7E2-2760-48AD-BCCA-EE550568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59" y="1831096"/>
              <a:ext cx="581025" cy="361950"/>
            </a:xfrm>
            <a:prstGeom prst="rect">
              <a:avLst/>
            </a:prstGeom>
          </p:spPr>
        </p:pic>
        <p:sp>
          <p:nvSpPr>
            <p:cNvPr id="18" name="textruta 17">
              <a:extLst>
                <a:ext uri="{FF2B5EF4-FFF2-40B4-BE49-F238E27FC236}">
                  <a16:creationId xmlns:a16="http://schemas.microsoft.com/office/drawing/2014/main" id="{1369B3AF-78C2-45D8-A79F-266B72BB2EED}"/>
                </a:ext>
              </a:extLst>
            </p:cNvPr>
            <p:cNvSpPr txBox="1"/>
            <p:nvPr/>
          </p:nvSpPr>
          <p:spPr bwMode="auto">
            <a:xfrm>
              <a:off x="1154108" y="1770289"/>
              <a:ext cx="5029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r>
                <a: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Stock</a:t>
              </a: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(state variable, compartment).</a:t>
              </a:r>
            </a:p>
          </p:txBody>
        </p: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B87FAAB6-D4F6-4DA7-962F-5568E6BF077A}"/>
              </a:ext>
            </a:extLst>
          </p:cNvPr>
          <p:cNvGrpSpPr/>
          <p:nvPr/>
        </p:nvGrpSpPr>
        <p:grpSpPr>
          <a:xfrm>
            <a:off x="304800" y="2380922"/>
            <a:ext cx="7968095" cy="830997"/>
            <a:chOff x="345180" y="2380922"/>
            <a:chExt cx="7179570" cy="830997"/>
          </a:xfrm>
        </p:grpSpPr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id="{9386130E-A05D-4114-A9E1-6ABB70FE4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0" y="2511760"/>
              <a:ext cx="666750" cy="409575"/>
            </a:xfrm>
            <a:prstGeom prst="rect">
              <a:avLst/>
            </a:prstGeom>
          </p:spPr>
        </p:pic>
        <p:sp>
          <p:nvSpPr>
            <p:cNvPr id="20" name="textruta 19">
              <a:extLst>
                <a:ext uri="{FF2B5EF4-FFF2-40B4-BE49-F238E27FC236}">
                  <a16:creationId xmlns:a16="http://schemas.microsoft.com/office/drawing/2014/main" id="{F6FAE372-AC63-4D99-B12F-9FFA12FDD4CE}"/>
                </a:ext>
              </a:extLst>
            </p:cNvPr>
            <p:cNvSpPr txBox="1"/>
            <p:nvPr/>
          </p:nvSpPr>
          <p:spPr bwMode="auto">
            <a:xfrm>
              <a:off x="1047750" y="2380922"/>
              <a:ext cx="6477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r>
                <a: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Flow</a:t>
              </a: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(continuous flow or transition of entities).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(If not attached to a stock it starts or ends in a cloud.)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8CBF0B37-FB4D-49BD-B184-A099F029101C}"/>
              </a:ext>
            </a:extLst>
          </p:cNvPr>
          <p:cNvGrpSpPr/>
          <p:nvPr/>
        </p:nvGrpSpPr>
        <p:grpSpPr>
          <a:xfrm>
            <a:off x="315938" y="4784442"/>
            <a:ext cx="8459563" cy="461665"/>
            <a:chOff x="465775" y="4780289"/>
            <a:chExt cx="8459563" cy="461665"/>
          </a:xfrm>
        </p:grpSpPr>
        <p:pic>
          <p:nvPicPr>
            <p:cNvPr id="15" name="Bildobjekt 14">
              <a:extLst>
                <a:ext uri="{FF2B5EF4-FFF2-40B4-BE49-F238E27FC236}">
                  <a16:creationId xmlns:a16="http://schemas.microsoft.com/office/drawing/2014/main" id="{F33EA55D-9547-47B3-B497-7792644C6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775" y="4865945"/>
              <a:ext cx="495300" cy="247650"/>
            </a:xfrm>
            <a:prstGeom prst="rect">
              <a:avLst/>
            </a:prstGeom>
          </p:spPr>
        </p:pic>
        <p:sp>
          <p:nvSpPr>
            <p:cNvPr id="24" name="textruta 23">
              <a:extLst>
                <a:ext uri="{FF2B5EF4-FFF2-40B4-BE49-F238E27FC236}">
                  <a16:creationId xmlns:a16="http://schemas.microsoft.com/office/drawing/2014/main" id="{AB0D71CD-FF55-434A-8B70-0876758CFD60}"/>
                </a:ext>
              </a:extLst>
            </p:cNvPr>
            <p:cNvSpPr txBox="1"/>
            <p:nvPr/>
          </p:nvSpPr>
          <p:spPr bwMode="auto">
            <a:xfrm>
              <a:off x="1229138" y="4780289"/>
              <a:ext cx="7696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r>
                <a: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Link</a:t>
              </a: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(transfers information from one primitive to another). </a:t>
              </a:r>
            </a:p>
          </p:txBody>
        </p:sp>
      </p:grp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9190F6E-8DA8-4D1A-A2EC-0508712EDDE8}"/>
              </a:ext>
            </a:extLst>
          </p:cNvPr>
          <p:cNvGrpSpPr/>
          <p:nvPr/>
        </p:nvGrpSpPr>
        <p:grpSpPr>
          <a:xfrm>
            <a:off x="339259" y="5396396"/>
            <a:ext cx="8120601" cy="1200329"/>
            <a:chOff x="339259" y="5396396"/>
            <a:chExt cx="8120601" cy="1200329"/>
          </a:xfrm>
        </p:grpSpPr>
        <p:pic>
          <p:nvPicPr>
            <p:cNvPr id="17" name="Bildobjekt 16">
              <a:extLst>
                <a:ext uri="{FF2B5EF4-FFF2-40B4-BE49-F238E27FC236}">
                  <a16:creationId xmlns:a16="http://schemas.microsoft.com/office/drawing/2014/main" id="{730D022A-D784-4F6C-BE1D-341B47B73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259" y="5451716"/>
              <a:ext cx="457200" cy="295275"/>
            </a:xfrm>
            <a:prstGeom prst="rect">
              <a:avLst/>
            </a:prstGeom>
          </p:spPr>
        </p:pic>
        <p:sp>
          <p:nvSpPr>
            <p:cNvPr id="26" name="textruta 25">
              <a:extLst>
                <a:ext uri="{FF2B5EF4-FFF2-40B4-BE49-F238E27FC236}">
                  <a16:creationId xmlns:a16="http://schemas.microsoft.com/office/drawing/2014/main" id="{20601631-E878-4B51-A77C-8358AFEA6121}"/>
                </a:ext>
              </a:extLst>
            </p:cNvPr>
            <p:cNvSpPr txBox="1"/>
            <p:nvPr/>
          </p:nvSpPr>
          <p:spPr bwMode="auto">
            <a:xfrm>
              <a:off x="1062736" y="5396396"/>
              <a:ext cx="739712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Cloud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: (shows that the </a:t>
              </a:r>
              <a:r>
                <a:rPr lang="en-GB" i="1" dirty="0">
                  <a:latin typeface="Calibri" panose="020F0502020204030204" pitchFamily="34" charset="0"/>
                  <a:cs typeface="Calibri" panose="020F0502020204030204" pitchFamily="34" charset="0"/>
                </a:rPr>
                <a:t>start or end of a flow 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is outside the borders of the systemus). Automatically included of aesthetic reasons.</a:t>
              </a:r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E5242F3D-7CCE-47B3-BD43-D295D5076B4C}"/>
              </a:ext>
            </a:extLst>
          </p:cNvPr>
          <p:cNvGrpSpPr/>
          <p:nvPr/>
        </p:nvGrpSpPr>
        <p:grpSpPr>
          <a:xfrm>
            <a:off x="432835" y="3354534"/>
            <a:ext cx="8342666" cy="461665"/>
            <a:chOff x="432835" y="3354534"/>
            <a:chExt cx="8342666" cy="461665"/>
          </a:xfrm>
        </p:grpSpPr>
        <p:sp>
          <p:nvSpPr>
            <p:cNvPr id="22" name="textruta 21">
              <a:extLst>
                <a:ext uri="{FF2B5EF4-FFF2-40B4-BE49-F238E27FC236}">
                  <a16:creationId xmlns:a16="http://schemas.microsoft.com/office/drawing/2014/main" id="{ED180EFE-8929-4F7C-AF70-C3F1F3EBB7AF}"/>
                </a:ext>
              </a:extLst>
            </p:cNvPr>
            <p:cNvSpPr txBox="1"/>
            <p:nvPr/>
          </p:nvSpPr>
          <p:spPr bwMode="auto">
            <a:xfrm>
              <a:off x="1059466" y="3354534"/>
              <a:ext cx="771603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Auxiliary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(for algebraic calculation with + - * /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 etc.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</p:txBody>
        </p:sp>
        <p:pic>
          <p:nvPicPr>
            <p:cNvPr id="29" name="Bildobjekt 28">
              <a:extLst>
                <a:ext uri="{FF2B5EF4-FFF2-40B4-BE49-F238E27FC236}">
                  <a16:creationId xmlns:a16="http://schemas.microsoft.com/office/drawing/2014/main" id="{A7536BA5-F72D-4E03-B5F0-744CA741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835" y="3380996"/>
              <a:ext cx="390527" cy="378323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3C1A2D22-258B-4C68-8F4A-BCBD681C038D}"/>
              </a:ext>
            </a:extLst>
          </p:cNvPr>
          <p:cNvGrpSpPr/>
          <p:nvPr/>
        </p:nvGrpSpPr>
        <p:grpSpPr>
          <a:xfrm>
            <a:off x="400833" y="4016800"/>
            <a:ext cx="8666967" cy="461665"/>
            <a:chOff x="400833" y="4016800"/>
            <a:chExt cx="8687797" cy="461665"/>
          </a:xfrm>
        </p:grpSpPr>
        <p:sp>
          <p:nvSpPr>
            <p:cNvPr id="23" name="textruta 22">
              <a:extLst>
                <a:ext uri="{FF2B5EF4-FFF2-40B4-BE49-F238E27FC236}">
                  <a16:creationId xmlns:a16="http://schemas.microsoft.com/office/drawing/2014/main" id="{386BCBD6-E3CA-4CD4-A04D-2EC2B6723B5F}"/>
                </a:ext>
              </a:extLst>
            </p:cNvPr>
            <p:cNvSpPr txBox="1"/>
            <p:nvPr/>
          </p:nvSpPr>
          <p:spPr bwMode="auto">
            <a:xfrm>
              <a:off x="991594" y="4016800"/>
              <a:ext cx="80970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algn="l"/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(describes impact from the systemus’ environment). </a:t>
              </a:r>
              <a:endParaRPr lang="en-GB" b="1" u="sng" dirty="0">
                <a:cs typeface="Times New Roman" panose="02020603050405020304" pitchFamily="18" charset="0"/>
              </a:endParaRPr>
            </a:p>
          </p:txBody>
        </p:sp>
        <p:pic>
          <p:nvPicPr>
            <p:cNvPr id="31" name="Bildobjekt 30">
              <a:extLst>
                <a:ext uri="{FF2B5EF4-FFF2-40B4-BE49-F238E27FC236}">
                  <a16:creationId xmlns:a16="http://schemas.microsoft.com/office/drawing/2014/main" id="{182D7544-1CE3-4A32-B579-5266D7639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833" y="4066403"/>
              <a:ext cx="390527" cy="378323"/>
            </a:xfrm>
            <a:prstGeom prst="rect">
              <a:avLst/>
            </a:prstGeom>
          </p:spPr>
        </p:pic>
      </p:grp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890758-78A8-46EA-90BE-7AAE578A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432197" cy="457200"/>
          </a:xfrm>
        </p:spPr>
        <p:txBody>
          <a:bodyPr/>
          <a:lstStyle/>
          <a:p>
            <a:fld id="{918ECF29-AACD-404A-AB82-EB1C110DAED3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9A3903-168A-46C8-A5E2-886AB6F0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808720" cy="1114425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c) 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First make the STRUCTURE of primitives     then give the ALGORITHMS of these primitives</a:t>
            </a:r>
          </a:p>
        </p:txBody>
      </p:sp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0C150409-AA38-4B6E-AAC5-10EBA94EC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36504" y="1121051"/>
            <a:ext cx="2600325" cy="1971675"/>
          </a:xfrm>
        </p:spPr>
      </p:pic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0E77117-BD2C-413D-B2AB-B5B0A10C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2500" y="6400800"/>
            <a:ext cx="342900" cy="457200"/>
          </a:xfrm>
        </p:spPr>
        <p:txBody>
          <a:bodyPr/>
          <a:lstStyle/>
          <a:p>
            <a:fld id="{918ECF29-AACD-404A-AB82-EB1C110DAED3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848E2C97-F4CE-4CFD-A5C6-578171E7C0F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8904" y="1171434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the </a:t>
            </a:r>
            <a:r>
              <a:rPr lang="en-GB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</a:t>
            </a:r>
            <a:r>
              <a:rPr lang="en-GB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StochSD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lang="en-GB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built in a click-and-draw manner using the primitives.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E1415468-4E66-4AF7-B42C-44E12E28FF07}"/>
              </a:ext>
            </a:extLst>
          </p:cNvPr>
          <p:cNvGrpSpPr/>
          <p:nvPr/>
        </p:nvGrpSpPr>
        <p:grpSpPr>
          <a:xfrm>
            <a:off x="106680" y="3167355"/>
            <a:ext cx="8884920" cy="3235601"/>
            <a:chOff x="76200" y="3167355"/>
            <a:chExt cx="8884920" cy="3235601"/>
          </a:xfrm>
        </p:grpSpPr>
        <p:sp>
          <p:nvSpPr>
            <p:cNvPr id="14" name="Frihandsfigur: Form 13">
              <a:extLst>
                <a:ext uri="{FF2B5EF4-FFF2-40B4-BE49-F238E27FC236}">
                  <a16:creationId xmlns:a16="http://schemas.microsoft.com/office/drawing/2014/main" id="{E36F2144-3CC8-4B14-AFDE-9F1ACB5E8F63}"/>
                </a:ext>
              </a:extLst>
            </p:cNvPr>
            <p:cNvSpPr/>
            <p:nvPr/>
          </p:nvSpPr>
          <p:spPr>
            <a:xfrm>
              <a:off x="8845093" y="3243714"/>
              <a:ext cx="116027" cy="3099334"/>
            </a:xfrm>
            <a:custGeom>
              <a:avLst/>
              <a:gdLst>
                <a:gd name="connsiteX0" fmla="*/ 87151 w 116027"/>
                <a:gd name="connsiteY0" fmla="*/ 0 h 3099334"/>
                <a:gd name="connsiteX1" fmla="*/ 67901 w 116027"/>
                <a:gd name="connsiteY1" fmla="*/ 48126 h 3099334"/>
                <a:gd name="connsiteX2" fmla="*/ 48650 w 116027"/>
                <a:gd name="connsiteY2" fmla="*/ 105878 h 3099334"/>
                <a:gd name="connsiteX3" fmla="*/ 48650 w 116027"/>
                <a:gd name="connsiteY3" fmla="*/ 327259 h 3099334"/>
                <a:gd name="connsiteX4" fmla="*/ 67901 w 116027"/>
                <a:gd name="connsiteY4" fmla="*/ 356134 h 3099334"/>
                <a:gd name="connsiteX5" fmla="*/ 116027 w 116027"/>
                <a:gd name="connsiteY5" fmla="*/ 413886 h 3099334"/>
                <a:gd name="connsiteX6" fmla="*/ 106402 w 116027"/>
                <a:gd name="connsiteY6" fmla="*/ 500513 h 3099334"/>
                <a:gd name="connsiteX7" fmla="*/ 87151 w 116027"/>
                <a:gd name="connsiteY7" fmla="*/ 539014 h 3099334"/>
                <a:gd name="connsiteX8" fmla="*/ 77526 w 116027"/>
                <a:gd name="connsiteY8" fmla="*/ 577515 h 3099334"/>
                <a:gd name="connsiteX9" fmla="*/ 67901 w 116027"/>
                <a:gd name="connsiteY9" fmla="*/ 664143 h 3099334"/>
                <a:gd name="connsiteX10" fmla="*/ 58275 w 116027"/>
                <a:gd name="connsiteY10" fmla="*/ 731520 h 3099334"/>
                <a:gd name="connsiteX11" fmla="*/ 67901 w 116027"/>
                <a:gd name="connsiteY11" fmla="*/ 770021 h 3099334"/>
                <a:gd name="connsiteX12" fmla="*/ 87151 w 116027"/>
                <a:gd name="connsiteY12" fmla="*/ 798897 h 3099334"/>
                <a:gd name="connsiteX13" fmla="*/ 67901 w 116027"/>
                <a:gd name="connsiteY13" fmla="*/ 924025 h 3099334"/>
                <a:gd name="connsiteX14" fmla="*/ 77526 w 116027"/>
                <a:gd name="connsiteY14" fmla="*/ 952901 h 3099334"/>
                <a:gd name="connsiteX15" fmla="*/ 67901 w 116027"/>
                <a:gd name="connsiteY15" fmla="*/ 1020278 h 3099334"/>
                <a:gd name="connsiteX16" fmla="*/ 48650 w 116027"/>
                <a:gd name="connsiteY16" fmla="*/ 1097280 h 3099334"/>
                <a:gd name="connsiteX17" fmla="*/ 48650 w 116027"/>
                <a:gd name="connsiteY17" fmla="*/ 1260909 h 3099334"/>
                <a:gd name="connsiteX18" fmla="*/ 67901 w 116027"/>
                <a:gd name="connsiteY18" fmla="*/ 1318661 h 3099334"/>
                <a:gd name="connsiteX19" fmla="*/ 77526 w 116027"/>
                <a:gd name="connsiteY19" fmla="*/ 1405288 h 3099334"/>
                <a:gd name="connsiteX20" fmla="*/ 106402 w 116027"/>
                <a:gd name="connsiteY20" fmla="*/ 1414913 h 3099334"/>
                <a:gd name="connsiteX21" fmla="*/ 96776 w 116027"/>
                <a:gd name="connsiteY21" fmla="*/ 1549667 h 3099334"/>
                <a:gd name="connsiteX22" fmla="*/ 67901 w 116027"/>
                <a:gd name="connsiteY22" fmla="*/ 1645920 h 3099334"/>
                <a:gd name="connsiteX23" fmla="*/ 48650 w 116027"/>
                <a:gd name="connsiteY23" fmla="*/ 1722922 h 3099334"/>
                <a:gd name="connsiteX24" fmla="*/ 48650 w 116027"/>
                <a:gd name="connsiteY24" fmla="*/ 2011680 h 3099334"/>
                <a:gd name="connsiteX25" fmla="*/ 39025 w 116027"/>
                <a:gd name="connsiteY25" fmla="*/ 2040555 h 3099334"/>
                <a:gd name="connsiteX26" fmla="*/ 58275 w 116027"/>
                <a:gd name="connsiteY26" fmla="*/ 2396690 h 3099334"/>
                <a:gd name="connsiteX27" fmla="*/ 48650 w 116027"/>
                <a:gd name="connsiteY27" fmla="*/ 2425566 h 3099334"/>
                <a:gd name="connsiteX28" fmla="*/ 19774 w 116027"/>
                <a:gd name="connsiteY28" fmla="*/ 2492943 h 3099334"/>
                <a:gd name="connsiteX29" fmla="*/ 524 w 116027"/>
                <a:gd name="connsiteY29" fmla="*/ 2608446 h 3099334"/>
                <a:gd name="connsiteX30" fmla="*/ 19774 w 116027"/>
                <a:gd name="connsiteY30" fmla="*/ 2723949 h 3099334"/>
                <a:gd name="connsiteX31" fmla="*/ 39025 w 116027"/>
                <a:gd name="connsiteY31" fmla="*/ 2849078 h 3099334"/>
                <a:gd name="connsiteX32" fmla="*/ 48650 w 116027"/>
                <a:gd name="connsiteY32" fmla="*/ 2877953 h 3099334"/>
                <a:gd name="connsiteX33" fmla="*/ 58275 w 116027"/>
                <a:gd name="connsiteY33" fmla="*/ 2974206 h 3099334"/>
                <a:gd name="connsiteX34" fmla="*/ 77526 w 116027"/>
                <a:gd name="connsiteY34" fmla="*/ 3099334 h 30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6027" h="3099334">
                  <a:moveTo>
                    <a:pt x="87151" y="0"/>
                  </a:moveTo>
                  <a:cubicBezTo>
                    <a:pt x="80734" y="16042"/>
                    <a:pt x="73806" y="31889"/>
                    <a:pt x="67901" y="48126"/>
                  </a:cubicBezTo>
                  <a:cubicBezTo>
                    <a:pt x="60966" y="67196"/>
                    <a:pt x="48650" y="105878"/>
                    <a:pt x="48650" y="105878"/>
                  </a:cubicBezTo>
                  <a:cubicBezTo>
                    <a:pt x="36954" y="199446"/>
                    <a:pt x="30010" y="215423"/>
                    <a:pt x="48650" y="327259"/>
                  </a:cubicBezTo>
                  <a:cubicBezTo>
                    <a:pt x="50552" y="338670"/>
                    <a:pt x="60495" y="347247"/>
                    <a:pt x="67901" y="356134"/>
                  </a:cubicBezTo>
                  <a:cubicBezTo>
                    <a:pt x="129656" y="430240"/>
                    <a:pt x="68234" y="342197"/>
                    <a:pt x="116027" y="413886"/>
                  </a:cubicBezTo>
                  <a:cubicBezTo>
                    <a:pt x="112819" y="442762"/>
                    <a:pt x="119395" y="474527"/>
                    <a:pt x="106402" y="500513"/>
                  </a:cubicBezTo>
                  <a:cubicBezTo>
                    <a:pt x="81540" y="550237"/>
                    <a:pt x="38823" y="466522"/>
                    <a:pt x="87151" y="539014"/>
                  </a:cubicBezTo>
                  <a:cubicBezTo>
                    <a:pt x="83943" y="551848"/>
                    <a:pt x="79537" y="564440"/>
                    <a:pt x="77526" y="577515"/>
                  </a:cubicBezTo>
                  <a:cubicBezTo>
                    <a:pt x="73108" y="606231"/>
                    <a:pt x="71505" y="635314"/>
                    <a:pt x="67901" y="664143"/>
                  </a:cubicBezTo>
                  <a:cubicBezTo>
                    <a:pt x="65087" y="686655"/>
                    <a:pt x="61484" y="709061"/>
                    <a:pt x="58275" y="731520"/>
                  </a:cubicBezTo>
                  <a:cubicBezTo>
                    <a:pt x="61484" y="744354"/>
                    <a:pt x="62690" y="757862"/>
                    <a:pt x="67901" y="770021"/>
                  </a:cubicBezTo>
                  <a:cubicBezTo>
                    <a:pt x="72458" y="780654"/>
                    <a:pt x="86104" y="787376"/>
                    <a:pt x="87151" y="798897"/>
                  </a:cubicBezTo>
                  <a:cubicBezTo>
                    <a:pt x="89336" y="822935"/>
                    <a:pt x="73846" y="894299"/>
                    <a:pt x="67901" y="924025"/>
                  </a:cubicBezTo>
                  <a:cubicBezTo>
                    <a:pt x="71109" y="933650"/>
                    <a:pt x="77526" y="942755"/>
                    <a:pt x="77526" y="952901"/>
                  </a:cubicBezTo>
                  <a:cubicBezTo>
                    <a:pt x="77526" y="975588"/>
                    <a:pt x="71631" y="997900"/>
                    <a:pt x="67901" y="1020278"/>
                  </a:cubicBezTo>
                  <a:cubicBezTo>
                    <a:pt x="60158" y="1066733"/>
                    <a:pt x="61046" y="1060090"/>
                    <a:pt x="48650" y="1097280"/>
                  </a:cubicBezTo>
                  <a:cubicBezTo>
                    <a:pt x="41124" y="1187595"/>
                    <a:pt x="29984" y="1192468"/>
                    <a:pt x="48650" y="1260909"/>
                  </a:cubicBezTo>
                  <a:cubicBezTo>
                    <a:pt x="53989" y="1280486"/>
                    <a:pt x="67901" y="1318661"/>
                    <a:pt x="67901" y="1318661"/>
                  </a:cubicBezTo>
                  <a:cubicBezTo>
                    <a:pt x="60842" y="1339836"/>
                    <a:pt x="37098" y="1391813"/>
                    <a:pt x="77526" y="1405288"/>
                  </a:cubicBezTo>
                  <a:lnTo>
                    <a:pt x="106402" y="1414913"/>
                  </a:lnTo>
                  <a:cubicBezTo>
                    <a:pt x="103193" y="1459831"/>
                    <a:pt x="101749" y="1504910"/>
                    <a:pt x="96776" y="1549667"/>
                  </a:cubicBezTo>
                  <a:cubicBezTo>
                    <a:pt x="94352" y="1571487"/>
                    <a:pt x="72740" y="1631404"/>
                    <a:pt x="67901" y="1645920"/>
                  </a:cubicBezTo>
                  <a:cubicBezTo>
                    <a:pt x="53099" y="1690326"/>
                    <a:pt x="60268" y="1664830"/>
                    <a:pt x="48650" y="1722922"/>
                  </a:cubicBezTo>
                  <a:cubicBezTo>
                    <a:pt x="57676" y="1867349"/>
                    <a:pt x="64923" y="1873357"/>
                    <a:pt x="48650" y="2011680"/>
                  </a:cubicBezTo>
                  <a:cubicBezTo>
                    <a:pt x="47465" y="2021756"/>
                    <a:pt x="42233" y="2030930"/>
                    <a:pt x="39025" y="2040555"/>
                  </a:cubicBezTo>
                  <a:cubicBezTo>
                    <a:pt x="49941" y="2171548"/>
                    <a:pt x="58275" y="2251489"/>
                    <a:pt x="58275" y="2396690"/>
                  </a:cubicBezTo>
                  <a:cubicBezTo>
                    <a:pt x="58275" y="2406836"/>
                    <a:pt x="52647" y="2416240"/>
                    <a:pt x="48650" y="2425566"/>
                  </a:cubicBezTo>
                  <a:cubicBezTo>
                    <a:pt x="12963" y="2508837"/>
                    <a:pt x="42352" y="2425214"/>
                    <a:pt x="19774" y="2492943"/>
                  </a:cubicBezTo>
                  <a:cubicBezTo>
                    <a:pt x="13357" y="2531444"/>
                    <a:pt x="2381" y="2569458"/>
                    <a:pt x="524" y="2608446"/>
                  </a:cubicBezTo>
                  <a:cubicBezTo>
                    <a:pt x="-2162" y="2664860"/>
                    <a:pt x="5652" y="2681583"/>
                    <a:pt x="19774" y="2723949"/>
                  </a:cubicBezTo>
                  <a:cubicBezTo>
                    <a:pt x="25618" y="2770697"/>
                    <a:pt x="28003" y="2804988"/>
                    <a:pt x="39025" y="2849078"/>
                  </a:cubicBezTo>
                  <a:cubicBezTo>
                    <a:pt x="41486" y="2858921"/>
                    <a:pt x="45442" y="2868328"/>
                    <a:pt x="48650" y="2877953"/>
                  </a:cubicBezTo>
                  <a:cubicBezTo>
                    <a:pt x="51858" y="2910037"/>
                    <a:pt x="53492" y="2942318"/>
                    <a:pt x="58275" y="2974206"/>
                  </a:cubicBezTo>
                  <a:cubicBezTo>
                    <a:pt x="79414" y="3115130"/>
                    <a:pt x="77526" y="3027375"/>
                    <a:pt x="77526" y="309933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upp 2">
              <a:extLst>
                <a:ext uri="{FF2B5EF4-FFF2-40B4-BE49-F238E27FC236}">
                  <a16:creationId xmlns:a16="http://schemas.microsoft.com/office/drawing/2014/main" id="{4A3663C7-8FD5-4D08-9CED-2F4B18257B68}"/>
                </a:ext>
              </a:extLst>
            </p:cNvPr>
            <p:cNvGrpSpPr/>
            <p:nvPr/>
          </p:nvGrpSpPr>
          <p:grpSpPr>
            <a:xfrm>
              <a:off x="76200" y="3167355"/>
              <a:ext cx="8753475" cy="3235601"/>
              <a:chOff x="152400" y="3167355"/>
              <a:chExt cx="8753475" cy="3235601"/>
            </a:xfrm>
          </p:grpSpPr>
          <p:pic>
            <p:nvPicPr>
              <p:cNvPr id="13" name="Bildobjekt 12">
                <a:extLst>
                  <a:ext uri="{FF2B5EF4-FFF2-40B4-BE49-F238E27FC236}">
                    <a16:creationId xmlns:a16="http://schemas.microsoft.com/office/drawing/2014/main" id="{CD68B1E0-4C78-4875-BEED-5983B1895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400" y="3173981"/>
                <a:ext cx="5324475" cy="3228975"/>
              </a:xfrm>
              <a:prstGeom prst="rect">
                <a:avLst/>
              </a:prstGeom>
            </p:spPr>
          </p:pic>
          <p:sp>
            <p:nvSpPr>
              <p:cNvPr id="8" name="Platshållare för innehåll 6">
                <a:extLst>
                  <a:ext uri="{FF2B5EF4-FFF2-40B4-BE49-F238E27FC236}">
                    <a16:creationId xmlns:a16="http://schemas.microsoft.com/office/drawing/2014/main" id="{6847F0F8-237D-4C3D-9CAA-A47D7C5782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3167355"/>
                <a:ext cx="3462130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Thereafter, each primitive (except for Links) is opened to be </a:t>
                </a:r>
                <a:r>
                  <a:rPr lang="en-GB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renamed</a:t>
                </a:r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to </a:t>
                </a:r>
                <a:r>
                  <a:rPr lang="en-GB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define</a:t>
                </a:r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algorithm or value.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2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841210-16A1-44E2-9812-C2A377A5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3076"/>
            <a:ext cx="7772400" cy="672966"/>
          </a:xfrm>
        </p:spPr>
        <p:txBody>
          <a:bodyPr/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d)  Stochasticity (~ randomness)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02CD4F-08F3-4325-9D31-D2DA7B21A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3943673"/>
            <a:ext cx="6477000" cy="723792"/>
          </a:xfrm>
        </p:spPr>
        <p:txBody>
          <a:bodyPr/>
          <a:lstStyle/>
          <a:p>
            <a:pPr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Signal stochasticity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by an Auxiliary: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2937B8-03CC-436A-A79A-8028C109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324600"/>
            <a:ext cx="390525" cy="457200"/>
          </a:xfrm>
        </p:spPr>
        <p:txBody>
          <a:bodyPr/>
          <a:lstStyle/>
          <a:p>
            <a:fld id="{918ECF29-AACD-404A-AB82-EB1C110DAED3}" type="slidenum">
              <a:rPr lang="en-GB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E0D7650-EEC7-461D-B16C-C3F817394D5B}"/>
              </a:ext>
            </a:extLst>
          </p:cNvPr>
          <p:cNvSpPr txBox="1"/>
          <p:nvPr/>
        </p:nvSpPr>
        <p:spPr>
          <a:xfrm>
            <a:off x="1100137" y="6191704"/>
            <a:ext cx="643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be treated later on in the course.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B9B4CF19-68D8-46C1-9192-28DAE4FA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4111661"/>
            <a:ext cx="1428750" cy="625084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6A1A6A18-A749-4DA7-B9D5-E71D6E1C5E65}"/>
              </a:ext>
            </a:extLst>
          </p:cNvPr>
          <p:cNvSpPr txBox="1"/>
          <p:nvPr/>
        </p:nvSpPr>
        <p:spPr bwMode="auto">
          <a:xfrm>
            <a:off x="228600" y="762000"/>
            <a:ext cx="853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r>
              <a:rPr lang="en-GB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Five types of uncertainty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FFD3FED9-F4B0-49EE-B7A0-F3D85C024AF1}"/>
              </a:ext>
            </a:extLst>
          </p:cNvPr>
          <p:cNvGrpSpPr/>
          <p:nvPr/>
        </p:nvGrpSpPr>
        <p:grpSpPr>
          <a:xfrm>
            <a:off x="381000" y="1381539"/>
            <a:ext cx="7876138" cy="628650"/>
            <a:chOff x="381000" y="1418811"/>
            <a:chExt cx="7876138" cy="628650"/>
          </a:xfrm>
        </p:grpSpPr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4CC2E0AA-85E6-4E17-AB71-CCAA3DC89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7988" y="1418811"/>
              <a:ext cx="819150" cy="628650"/>
            </a:xfrm>
            <a:prstGeom prst="rect">
              <a:avLst/>
            </a:prstGeom>
          </p:spPr>
        </p:pic>
        <p:sp>
          <p:nvSpPr>
            <p:cNvPr id="7" name="textruta 6">
              <a:extLst>
                <a:ext uri="{FF2B5EF4-FFF2-40B4-BE49-F238E27FC236}">
                  <a16:creationId xmlns:a16="http://schemas.microsoft.com/office/drawing/2014/main" id="{33148C46-F047-4674-8E19-375FD60F107E}"/>
                </a:ext>
              </a:extLst>
            </p:cNvPr>
            <p:cNvSpPr txBox="1"/>
            <p:nvPr/>
          </p:nvSpPr>
          <p:spPr bwMode="auto">
            <a:xfrm>
              <a:off x="381000" y="1429486"/>
              <a:ext cx="6705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marL="457200" indent="-457200">
                <a:buSzPct val="125000"/>
                <a:buFont typeface="Arial" panose="020B0604020202020204" pitchFamily="34" charset="0"/>
                <a:buChar char="•"/>
              </a:pPr>
              <a:r>
                <a:rPr lang="en-GB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Initial value stochasticity </a:t>
              </a:r>
              <a:r>
                <a:rPr lang="en-GB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in a Stock: </a:t>
              </a:r>
            </a:p>
          </p:txBody>
        </p: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AF9773A1-9015-4542-8A43-072F8115824B}"/>
              </a:ext>
            </a:extLst>
          </p:cNvPr>
          <p:cNvGrpSpPr/>
          <p:nvPr/>
        </p:nvGrpSpPr>
        <p:grpSpPr>
          <a:xfrm>
            <a:off x="381000" y="2152650"/>
            <a:ext cx="7974287" cy="742950"/>
            <a:chOff x="381000" y="2087217"/>
            <a:chExt cx="7974287" cy="742950"/>
          </a:xfrm>
        </p:grpSpPr>
        <p:pic>
          <p:nvPicPr>
            <p:cNvPr id="12" name="Bildobjekt 11">
              <a:extLst>
                <a:ext uri="{FF2B5EF4-FFF2-40B4-BE49-F238E27FC236}">
                  <a16:creationId xmlns:a16="http://schemas.microsoft.com/office/drawing/2014/main" id="{4C85C5E7-D88A-4179-AE02-F8C872721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1362" y="2087217"/>
              <a:ext cx="923925" cy="742950"/>
            </a:xfrm>
            <a:prstGeom prst="rect">
              <a:avLst/>
            </a:prstGeom>
          </p:spPr>
        </p:pic>
        <p:sp>
          <p:nvSpPr>
            <p:cNvPr id="8" name="textruta 7">
              <a:extLst>
                <a:ext uri="{FF2B5EF4-FFF2-40B4-BE49-F238E27FC236}">
                  <a16:creationId xmlns:a16="http://schemas.microsoft.com/office/drawing/2014/main" id="{534B0D9E-015B-4FFD-8EBB-8A5284FC4CA0}"/>
                </a:ext>
              </a:extLst>
            </p:cNvPr>
            <p:cNvSpPr txBox="1"/>
            <p:nvPr/>
          </p:nvSpPr>
          <p:spPr bwMode="auto">
            <a:xfrm>
              <a:off x="381000" y="2182347"/>
              <a:ext cx="6324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marL="457200" indent="-457200">
                <a:buSzPct val="125000"/>
                <a:buFont typeface="Arial" panose="020B0604020202020204" pitchFamily="34" charset="0"/>
                <a:buChar char="•"/>
              </a:pPr>
              <a:r>
                <a:rPr lang="en-GB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Transition stochasticity </a:t>
              </a:r>
              <a:r>
                <a:rPr lang="en-GB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in a Flow: </a:t>
              </a: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D1026E51-A46E-4B49-8FD9-CF1F4E9E7838}"/>
              </a:ext>
            </a:extLst>
          </p:cNvPr>
          <p:cNvGrpSpPr/>
          <p:nvPr/>
        </p:nvGrpSpPr>
        <p:grpSpPr>
          <a:xfrm>
            <a:off x="400878" y="3095625"/>
            <a:ext cx="7784824" cy="714375"/>
            <a:chOff x="400878" y="3021702"/>
            <a:chExt cx="7784824" cy="714375"/>
          </a:xfrm>
        </p:grpSpPr>
        <p:pic>
          <p:nvPicPr>
            <p:cNvPr id="20" name="Bildobjekt 19">
              <a:extLst>
                <a:ext uri="{FF2B5EF4-FFF2-40B4-BE49-F238E27FC236}">
                  <a16:creationId xmlns:a16="http://schemas.microsoft.com/office/drawing/2014/main" id="{2BE6BDA8-97B9-42DB-824B-5A8AE76A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9427" y="3021702"/>
              <a:ext cx="676275" cy="714375"/>
            </a:xfrm>
            <a:prstGeom prst="rect">
              <a:avLst/>
            </a:prstGeom>
          </p:spPr>
        </p:pic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1CB16EC8-6327-42D2-B108-6A10425A2F84}"/>
                </a:ext>
              </a:extLst>
            </p:cNvPr>
            <p:cNvSpPr txBox="1"/>
            <p:nvPr/>
          </p:nvSpPr>
          <p:spPr bwMode="auto">
            <a:xfrm>
              <a:off x="400878" y="3059510"/>
              <a:ext cx="715327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rIns="18000" rtlCol="0">
              <a:spAutoFit/>
            </a:bodyPr>
            <a:lstStyle/>
            <a:p>
              <a:pPr marL="457200" indent="-457200">
                <a:buSzPct val="125000"/>
                <a:buFont typeface="Arial" panose="020B0604020202020204" pitchFamily="34" charset="0"/>
                <a:buChar char="•"/>
              </a:pPr>
              <a:r>
                <a:rPr lang="en-GB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 stochasticity </a:t>
              </a:r>
              <a:r>
                <a:rPr lang="en-GB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in a Parameter:</a:t>
              </a:r>
            </a:p>
          </p:txBody>
        </p:sp>
      </p:grpSp>
      <p:sp>
        <p:nvSpPr>
          <p:cNvPr id="11" name="textruta 10">
            <a:extLst>
              <a:ext uri="{FF2B5EF4-FFF2-40B4-BE49-F238E27FC236}">
                <a16:creationId xmlns:a16="http://schemas.microsoft.com/office/drawing/2014/main" id="{72E322C2-1F63-420E-A4D5-59A25B40D459}"/>
              </a:ext>
            </a:extLst>
          </p:cNvPr>
          <p:cNvSpPr txBox="1"/>
          <p:nvPr/>
        </p:nvSpPr>
        <p:spPr bwMode="auto">
          <a:xfrm>
            <a:off x="420756" y="4954588"/>
            <a:ext cx="70503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Structural stochasticity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: (uncertainty of model structure).</a:t>
            </a:r>
          </a:p>
        </p:txBody>
      </p:sp>
    </p:spTree>
    <p:extLst>
      <p:ext uri="{BB962C8B-B14F-4D97-AF65-F5344CB8AC3E}">
        <p14:creationId xmlns:p14="http://schemas.microsoft.com/office/powerpoint/2010/main" val="6721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</p:bldLst>
  </p:timing>
</p:sld>
</file>

<file path=ppt/theme/theme1.xml><?xml version="1.0" encoding="utf-8"?>
<a:theme xmlns:a="http://schemas.openxmlformats.org/drawingml/2006/main" name="Standardformgivning">
  <a:themeElements>
    <a:clrScheme name="Standardformgivn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formgivn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" rIns="18000">
        <a:spAutoFit/>
      </a:bodyPr>
      <a:lstStyle>
        <a:defPPr algn="l">
          <a:defRPr sz="2500" b="1" u="sng"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13761</TotalTime>
  <Words>2520</Words>
  <Application>Microsoft Office PowerPoint</Application>
  <PresentationFormat>Bildspel på skärmen (4:3)</PresentationFormat>
  <Paragraphs>363</Paragraphs>
  <Slides>28</Slides>
  <Notes>5</Notes>
  <HiddenSlides>0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Wingdings</vt:lpstr>
      <vt:lpstr>Standardformgivning</vt:lpstr>
      <vt:lpstr>Bitmappsbild</vt:lpstr>
      <vt:lpstr>L2.  MODELLING IN StochSD</vt:lpstr>
      <vt:lpstr>I.  Two ways to CSS modelling  (CSS = Continuous System Simulation)</vt:lpstr>
      <vt:lpstr>II.  System Dynamics (SD)</vt:lpstr>
      <vt:lpstr>a) Causal-loop diagram</vt:lpstr>
      <vt:lpstr>b)  The bathtub analogy</vt:lpstr>
      <vt:lpstr>PowerPoint-presentation</vt:lpstr>
      <vt:lpstr>The main elements (primitives)</vt:lpstr>
      <vt:lpstr>c)  First make the STRUCTURE of primitives     then give the ALGORITHMS of these primitives</vt:lpstr>
      <vt:lpstr>d)  Stochasticity (~ randomness)</vt:lpstr>
      <vt:lpstr>III. Downloading StochSD</vt:lpstr>
      <vt:lpstr>IV.  Making a StochSD model  of a Rabbit population</vt:lpstr>
      <vt:lpstr>Open StochSD to build the Rabbit model</vt:lpstr>
      <vt:lpstr>PowerPoint-presentation</vt:lpstr>
      <vt:lpstr>Simulation of the final model</vt:lpstr>
      <vt:lpstr>Functions and Converter</vt:lpstr>
      <vt:lpstr>Some functions</vt:lpstr>
      <vt:lpstr>The Converter</vt:lpstr>
      <vt:lpstr>V.  Stage and Stock – a common mistake</vt:lpstr>
      <vt:lpstr>Stage vs. Stock</vt:lpstr>
      <vt:lpstr>PowerPoint-presentation</vt:lpstr>
      <vt:lpstr>PowerPoint-presentation</vt:lpstr>
      <vt:lpstr>Example: An epidemic SIR model</vt:lpstr>
      <vt:lpstr>Stage-to-Stock expansion</vt:lpstr>
      <vt:lpstr>VI. Attributes in a macro model – SIR example</vt:lpstr>
      <vt:lpstr>VII. Micro vs. Macro modelling</vt:lpstr>
      <vt:lpstr>Model size for micro and macro models</vt:lpstr>
      <vt:lpstr>References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F3</dc:title>
  <dc:creator>Leif Gustafsson</dc:creator>
  <cp:lastModifiedBy>leif.gunnar.gustafsson leif.gunnar.gustafsson</cp:lastModifiedBy>
  <cp:revision>328</cp:revision>
  <cp:lastPrinted>2021-11-01T16:31:42Z</cp:lastPrinted>
  <dcterms:created xsi:type="dcterms:W3CDTF">2013-10-03T05:56:03Z</dcterms:created>
  <dcterms:modified xsi:type="dcterms:W3CDTF">2021-12-04T09:58:55Z</dcterms:modified>
</cp:coreProperties>
</file>