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56" r:id="rId2"/>
    <p:sldId id="257" r:id="rId3"/>
    <p:sldId id="259" r:id="rId4"/>
    <p:sldId id="258" r:id="rId5"/>
    <p:sldId id="260" r:id="rId6"/>
    <p:sldId id="261" r:id="rId7"/>
    <p:sldId id="272" r:id="rId8"/>
    <p:sldId id="273" r:id="rId9"/>
    <p:sldId id="367" r:id="rId10"/>
    <p:sldId id="267" r:id="rId11"/>
    <p:sldId id="264" r:id="rId12"/>
    <p:sldId id="265" r:id="rId13"/>
    <p:sldId id="275" r:id="rId14"/>
    <p:sldId id="268" r:id="rId15"/>
    <p:sldId id="269" r:id="rId16"/>
    <p:sldId id="276" r:id="rId17"/>
    <p:sldId id="350" r:id="rId18"/>
    <p:sldId id="351" r:id="rId19"/>
    <p:sldId id="352" r:id="rId20"/>
    <p:sldId id="353" r:id="rId21"/>
    <p:sldId id="354" r:id="rId22"/>
    <p:sldId id="355" r:id="rId23"/>
    <p:sldId id="356" r:id="rId24"/>
    <p:sldId id="357" r:id="rId25"/>
    <p:sldId id="358" r:id="rId26"/>
    <p:sldId id="371" r:id="rId27"/>
    <p:sldId id="370" r:id="rId28"/>
  </p:sldIdLst>
  <p:sldSz cx="9144000" cy="6858000" type="screen4x3"/>
  <p:notesSz cx="7010400" cy="9296400"/>
  <p:defaultTextStyle>
    <a:defPPr>
      <a:defRPr lang="en-GB"/>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9FFBF"/>
    <a:srgbClr val="FF6699"/>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0" autoAdjust="0"/>
    <p:restoredTop sz="90929"/>
  </p:normalViewPr>
  <p:slideViewPr>
    <p:cSldViewPr>
      <p:cViewPr varScale="1">
        <p:scale>
          <a:sx n="73" d="100"/>
          <a:sy n="73" d="100"/>
        </p:scale>
        <p:origin x="348" y="4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17.xml"/><Relationship Id="rId3" Type="http://schemas.openxmlformats.org/officeDocument/2006/relationships/slide" Target="slides/slide8.xml"/><Relationship Id="rId7" Type="http://schemas.openxmlformats.org/officeDocument/2006/relationships/slide" Target="slides/slide16.xml"/><Relationship Id="rId12" Type="http://schemas.openxmlformats.org/officeDocument/2006/relationships/slide" Target="slides/slide25.xml"/><Relationship Id="rId2" Type="http://schemas.openxmlformats.org/officeDocument/2006/relationships/slide" Target="slides/slide7.xml"/><Relationship Id="rId1" Type="http://schemas.openxmlformats.org/officeDocument/2006/relationships/slide" Target="slides/slide6.xml"/><Relationship Id="rId6" Type="http://schemas.openxmlformats.org/officeDocument/2006/relationships/slide" Target="slides/slide15.xml"/><Relationship Id="rId11" Type="http://schemas.openxmlformats.org/officeDocument/2006/relationships/slide" Target="slides/slide23.xml"/><Relationship Id="rId5" Type="http://schemas.openxmlformats.org/officeDocument/2006/relationships/slide" Target="slides/slide11.xml"/><Relationship Id="rId10" Type="http://schemas.openxmlformats.org/officeDocument/2006/relationships/slide" Target="slides/slide21.xml"/><Relationship Id="rId4" Type="http://schemas.openxmlformats.org/officeDocument/2006/relationships/slide" Target="slides/slide10.xml"/><Relationship Id="rId9" Type="http://schemas.openxmlformats.org/officeDocument/2006/relationships/slide" Target="slides/slide19.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379498F-4F58-4FB6-9B32-69BEE92DB1A0}"/>
              </a:ext>
            </a:extLst>
          </p:cNvPr>
          <p:cNvSpPr>
            <a:spLocks noGrp="1" noChangeArrowheads="1"/>
          </p:cNvSpPr>
          <p:nvPr>
            <p:ph type="hdr" sz="quarter"/>
          </p:nvPr>
        </p:nvSpPr>
        <p:spPr bwMode="auto">
          <a:xfrm>
            <a:off x="1" y="1"/>
            <a:ext cx="3037117"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ltLang="en-US"/>
          </a:p>
        </p:txBody>
      </p:sp>
      <p:sp>
        <p:nvSpPr>
          <p:cNvPr id="46083" name="Rectangle 3">
            <a:extLst>
              <a:ext uri="{FF2B5EF4-FFF2-40B4-BE49-F238E27FC236}">
                <a16:creationId xmlns:a16="http://schemas.microsoft.com/office/drawing/2014/main" id="{0D013A00-8759-4C9B-9750-4E1F07D6869C}"/>
              </a:ext>
            </a:extLst>
          </p:cNvPr>
          <p:cNvSpPr>
            <a:spLocks noGrp="1" noChangeArrowheads="1"/>
          </p:cNvSpPr>
          <p:nvPr>
            <p:ph type="dt" sz="quarter" idx="1"/>
          </p:nvPr>
        </p:nvSpPr>
        <p:spPr bwMode="auto">
          <a:xfrm>
            <a:off x="3973283" y="1"/>
            <a:ext cx="3037117"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ltLang="en-US"/>
          </a:p>
        </p:txBody>
      </p:sp>
      <p:sp>
        <p:nvSpPr>
          <p:cNvPr id="46084" name="Rectangle 4">
            <a:extLst>
              <a:ext uri="{FF2B5EF4-FFF2-40B4-BE49-F238E27FC236}">
                <a16:creationId xmlns:a16="http://schemas.microsoft.com/office/drawing/2014/main" id="{D898B111-F8CE-41F4-B0E3-B59668931FBE}"/>
              </a:ext>
            </a:extLst>
          </p:cNvPr>
          <p:cNvSpPr>
            <a:spLocks noGrp="1" noChangeArrowheads="1"/>
          </p:cNvSpPr>
          <p:nvPr>
            <p:ph type="ftr" sz="quarter" idx="2"/>
          </p:nvPr>
        </p:nvSpPr>
        <p:spPr bwMode="auto">
          <a:xfrm>
            <a:off x="1" y="8831059"/>
            <a:ext cx="3037117"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ltLang="en-US"/>
          </a:p>
        </p:txBody>
      </p:sp>
      <p:sp>
        <p:nvSpPr>
          <p:cNvPr id="46085" name="Rectangle 5">
            <a:extLst>
              <a:ext uri="{FF2B5EF4-FFF2-40B4-BE49-F238E27FC236}">
                <a16:creationId xmlns:a16="http://schemas.microsoft.com/office/drawing/2014/main" id="{2AB74BFF-0DC7-42D9-81FA-E735259AD84D}"/>
              </a:ext>
            </a:extLst>
          </p:cNvPr>
          <p:cNvSpPr>
            <a:spLocks noGrp="1" noChangeArrowheads="1"/>
          </p:cNvSpPr>
          <p:nvPr>
            <p:ph type="sldNum" sz="quarter" idx="3"/>
          </p:nvPr>
        </p:nvSpPr>
        <p:spPr bwMode="auto">
          <a:xfrm>
            <a:off x="3973283" y="8831059"/>
            <a:ext cx="3037117"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BE9D57B-0F2F-4285-9FDC-02968A216BE2}" type="slidenum">
              <a:rPr lang="en-GB" altLang="en-US"/>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a:extLst>
              <a:ext uri="{FF2B5EF4-FFF2-40B4-BE49-F238E27FC236}">
                <a16:creationId xmlns:a16="http://schemas.microsoft.com/office/drawing/2014/main" id="{5679D924-504A-4B97-88D8-6E2FB5400EC1}"/>
              </a:ext>
            </a:extLst>
          </p:cNvPr>
          <p:cNvSpPr>
            <a:spLocks noGrp="1" noChangeArrowheads="1"/>
          </p:cNvSpPr>
          <p:nvPr>
            <p:ph type="hdr" sz="quarter"/>
          </p:nvPr>
        </p:nvSpPr>
        <p:spPr bwMode="auto">
          <a:xfrm>
            <a:off x="1" y="1"/>
            <a:ext cx="3037117"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ltLang="en-US"/>
          </a:p>
        </p:txBody>
      </p:sp>
      <p:sp>
        <p:nvSpPr>
          <p:cNvPr id="65539" name="Rectangle 1027">
            <a:extLst>
              <a:ext uri="{FF2B5EF4-FFF2-40B4-BE49-F238E27FC236}">
                <a16:creationId xmlns:a16="http://schemas.microsoft.com/office/drawing/2014/main" id="{E9F0F7D3-642D-4760-BE94-33619CADFDE5}"/>
              </a:ext>
            </a:extLst>
          </p:cNvPr>
          <p:cNvSpPr>
            <a:spLocks noGrp="1" noChangeArrowheads="1"/>
          </p:cNvSpPr>
          <p:nvPr>
            <p:ph type="dt" idx="1"/>
          </p:nvPr>
        </p:nvSpPr>
        <p:spPr bwMode="auto">
          <a:xfrm>
            <a:off x="3973283" y="1"/>
            <a:ext cx="3037117"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ltLang="en-US"/>
          </a:p>
        </p:txBody>
      </p:sp>
      <p:sp>
        <p:nvSpPr>
          <p:cNvPr id="65540" name="Rectangle 1028">
            <a:extLst>
              <a:ext uri="{FF2B5EF4-FFF2-40B4-BE49-F238E27FC236}">
                <a16:creationId xmlns:a16="http://schemas.microsoft.com/office/drawing/2014/main" id="{8D1A3BBA-6A1B-4668-BA8E-62865D580DAB}"/>
              </a:ext>
            </a:extLst>
          </p:cNvPr>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5541" name="Rectangle 1029">
            <a:extLst>
              <a:ext uri="{FF2B5EF4-FFF2-40B4-BE49-F238E27FC236}">
                <a16:creationId xmlns:a16="http://schemas.microsoft.com/office/drawing/2014/main" id="{61B78A15-2C48-4E34-BCD7-E0B46F04DF60}"/>
              </a:ext>
            </a:extLst>
          </p:cNvPr>
          <p:cNvSpPr>
            <a:spLocks noGrp="1" noChangeArrowheads="1"/>
          </p:cNvSpPr>
          <p:nvPr>
            <p:ph type="body" sz="quarter" idx="3"/>
          </p:nvPr>
        </p:nvSpPr>
        <p:spPr bwMode="auto">
          <a:xfrm>
            <a:off x="934499" y="4415531"/>
            <a:ext cx="5141405" cy="4183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Klicka här för att ändra format på bakgrundstexten</a:t>
            </a:r>
          </a:p>
          <a:p>
            <a:pPr lvl="1"/>
            <a:r>
              <a:rPr lang="en-GB" altLang="en-US"/>
              <a:t>Nivå två</a:t>
            </a:r>
          </a:p>
          <a:p>
            <a:pPr lvl="2"/>
            <a:r>
              <a:rPr lang="en-GB" altLang="en-US"/>
              <a:t>Nivå tre</a:t>
            </a:r>
          </a:p>
          <a:p>
            <a:pPr lvl="3"/>
            <a:r>
              <a:rPr lang="en-GB" altLang="en-US"/>
              <a:t>Nivå fyra</a:t>
            </a:r>
          </a:p>
          <a:p>
            <a:pPr lvl="4"/>
            <a:r>
              <a:rPr lang="en-GB" altLang="en-US"/>
              <a:t>Nivå fem</a:t>
            </a:r>
          </a:p>
        </p:txBody>
      </p:sp>
      <p:sp>
        <p:nvSpPr>
          <p:cNvPr id="65542" name="Rectangle 1030">
            <a:extLst>
              <a:ext uri="{FF2B5EF4-FFF2-40B4-BE49-F238E27FC236}">
                <a16:creationId xmlns:a16="http://schemas.microsoft.com/office/drawing/2014/main" id="{903BB995-D0C1-41D5-8683-A85691F14EF8}"/>
              </a:ext>
            </a:extLst>
          </p:cNvPr>
          <p:cNvSpPr>
            <a:spLocks noGrp="1" noChangeArrowheads="1"/>
          </p:cNvSpPr>
          <p:nvPr>
            <p:ph type="ftr" sz="quarter" idx="4"/>
          </p:nvPr>
        </p:nvSpPr>
        <p:spPr bwMode="auto">
          <a:xfrm>
            <a:off x="1" y="8831059"/>
            <a:ext cx="3037117"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ltLang="en-US"/>
          </a:p>
        </p:txBody>
      </p:sp>
      <p:sp>
        <p:nvSpPr>
          <p:cNvPr id="65543" name="Rectangle 1031">
            <a:extLst>
              <a:ext uri="{FF2B5EF4-FFF2-40B4-BE49-F238E27FC236}">
                <a16:creationId xmlns:a16="http://schemas.microsoft.com/office/drawing/2014/main" id="{4F883E39-526C-4C2D-87BA-1387EB2B4FA1}"/>
              </a:ext>
            </a:extLst>
          </p:cNvPr>
          <p:cNvSpPr>
            <a:spLocks noGrp="1" noChangeArrowheads="1"/>
          </p:cNvSpPr>
          <p:nvPr>
            <p:ph type="sldNum" sz="quarter" idx="5"/>
          </p:nvPr>
        </p:nvSpPr>
        <p:spPr bwMode="auto">
          <a:xfrm>
            <a:off x="3973283" y="8831059"/>
            <a:ext cx="3037117"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E2EF76E-2A80-4C55-A94D-9EDE71EE914F}"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27D9D0D-8FAC-4126-92A0-94B0CA8568F1}"/>
              </a:ext>
            </a:extLst>
          </p:cNvPr>
          <p:cNvSpPr>
            <a:spLocks noGrp="1"/>
          </p:cNvSpPr>
          <p:nvPr>
            <p:ph type="ctrTitle"/>
          </p:nvPr>
        </p:nvSpPr>
        <p:spPr>
          <a:xfrm>
            <a:off x="1143000" y="1122363"/>
            <a:ext cx="6858000" cy="2387600"/>
          </a:xfrm>
        </p:spPr>
        <p:txBody>
          <a:bodyPr anchor="b"/>
          <a:lstStyle>
            <a:lvl1pPr algn="ctr">
              <a:defRPr sz="6000"/>
            </a:lvl1pPr>
          </a:lstStyle>
          <a:p>
            <a:r>
              <a:rPr lang="sv-SE"/>
              <a:t>Klicka här för att ändra mall för rubrikformat</a:t>
            </a:r>
            <a:endParaRPr lang="en-GB"/>
          </a:p>
        </p:txBody>
      </p:sp>
      <p:sp>
        <p:nvSpPr>
          <p:cNvPr id="3" name="Underrubrik 2">
            <a:extLst>
              <a:ext uri="{FF2B5EF4-FFF2-40B4-BE49-F238E27FC236}">
                <a16:creationId xmlns:a16="http://schemas.microsoft.com/office/drawing/2014/main" id="{A350E3B1-F0AA-4FC8-AB39-5D2AAE43F04F}"/>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endParaRPr lang="en-GB"/>
          </a:p>
        </p:txBody>
      </p:sp>
      <p:sp>
        <p:nvSpPr>
          <p:cNvPr id="4" name="Platshållare för datum 3">
            <a:extLst>
              <a:ext uri="{FF2B5EF4-FFF2-40B4-BE49-F238E27FC236}">
                <a16:creationId xmlns:a16="http://schemas.microsoft.com/office/drawing/2014/main" id="{939D6851-4C82-4020-ABBF-0A78D64909F2}"/>
              </a:ext>
            </a:extLst>
          </p:cNvPr>
          <p:cNvSpPr>
            <a:spLocks noGrp="1"/>
          </p:cNvSpPr>
          <p:nvPr>
            <p:ph type="dt" sz="half" idx="10"/>
          </p:nvPr>
        </p:nvSpPr>
        <p:spPr/>
        <p:txBody>
          <a:bodyPr/>
          <a:lstStyle>
            <a:lvl1pPr>
              <a:defRPr/>
            </a:lvl1pPr>
          </a:lstStyle>
          <a:p>
            <a:endParaRPr lang="en-GB" altLang="en-US"/>
          </a:p>
        </p:txBody>
      </p:sp>
      <p:sp>
        <p:nvSpPr>
          <p:cNvPr id="5" name="Platshållare för sidfot 4">
            <a:extLst>
              <a:ext uri="{FF2B5EF4-FFF2-40B4-BE49-F238E27FC236}">
                <a16:creationId xmlns:a16="http://schemas.microsoft.com/office/drawing/2014/main" id="{E910B6C1-AEB0-451C-94D0-57285556AF83}"/>
              </a:ext>
            </a:extLst>
          </p:cNvPr>
          <p:cNvSpPr>
            <a:spLocks noGrp="1"/>
          </p:cNvSpPr>
          <p:nvPr>
            <p:ph type="ftr" sz="quarter" idx="11"/>
          </p:nvPr>
        </p:nvSpPr>
        <p:spPr/>
        <p:txBody>
          <a:bodyPr/>
          <a:lstStyle>
            <a:lvl1pPr>
              <a:defRPr/>
            </a:lvl1pPr>
          </a:lstStyle>
          <a:p>
            <a:endParaRPr lang="en-GB" altLang="en-US"/>
          </a:p>
        </p:txBody>
      </p:sp>
      <p:sp>
        <p:nvSpPr>
          <p:cNvPr id="6" name="Platshållare för bildnummer 5">
            <a:extLst>
              <a:ext uri="{FF2B5EF4-FFF2-40B4-BE49-F238E27FC236}">
                <a16:creationId xmlns:a16="http://schemas.microsoft.com/office/drawing/2014/main" id="{1FC97E94-065A-4392-82CE-7067CD1E8A2A}"/>
              </a:ext>
            </a:extLst>
          </p:cNvPr>
          <p:cNvSpPr>
            <a:spLocks noGrp="1"/>
          </p:cNvSpPr>
          <p:nvPr>
            <p:ph type="sldNum" sz="quarter" idx="12"/>
          </p:nvPr>
        </p:nvSpPr>
        <p:spPr/>
        <p:txBody>
          <a:bodyPr/>
          <a:lstStyle>
            <a:lvl1pPr>
              <a:defRPr/>
            </a:lvl1pPr>
          </a:lstStyle>
          <a:p>
            <a:fld id="{B61183C1-80D7-45E9-BC1F-323F5E739E02}" type="slidenum">
              <a:rPr lang="en-GB" altLang="en-US"/>
              <a:pPr/>
              <a:t>‹#›</a:t>
            </a:fld>
            <a:endParaRPr lang="en-GB" altLang="en-US"/>
          </a:p>
        </p:txBody>
      </p:sp>
    </p:spTree>
    <p:extLst>
      <p:ext uri="{BB962C8B-B14F-4D97-AF65-F5344CB8AC3E}">
        <p14:creationId xmlns:p14="http://schemas.microsoft.com/office/powerpoint/2010/main" val="407500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C259CE8-6F5E-4D4D-A07B-A958A4F0FFE2}"/>
              </a:ext>
            </a:extLst>
          </p:cNvPr>
          <p:cNvSpPr>
            <a:spLocks noGrp="1"/>
          </p:cNvSpPr>
          <p:nvPr>
            <p:ph type="title"/>
          </p:nvPr>
        </p:nvSpPr>
        <p:spPr/>
        <p:txBody>
          <a:bodyPr/>
          <a:lstStyle/>
          <a:p>
            <a:r>
              <a:rPr lang="sv-SE"/>
              <a:t>Klicka här för att ändra mall för rubrikformat</a:t>
            </a:r>
            <a:endParaRPr lang="en-GB"/>
          </a:p>
        </p:txBody>
      </p:sp>
      <p:sp>
        <p:nvSpPr>
          <p:cNvPr id="3" name="Platshållare för lodrät text 2">
            <a:extLst>
              <a:ext uri="{FF2B5EF4-FFF2-40B4-BE49-F238E27FC236}">
                <a16:creationId xmlns:a16="http://schemas.microsoft.com/office/drawing/2014/main" id="{30034717-4FD5-42F1-8CD9-41206181DF2C}"/>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datum 3">
            <a:extLst>
              <a:ext uri="{FF2B5EF4-FFF2-40B4-BE49-F238E27FC236}">
                <a16:creationId xmlns:a16="http://schemas.microsoft.com/office/drawing/2014/main" id="{F124FAC7-752C-415C-8562-DC9F3CF85E89}"/>
              </a:ext>
            </a:extLst>
          </p:cNvPr>
          <p:cNvSpPr>
            <a:spLocks noGrp="1"/>
          </p:cNvSpPr>
          <p:nvPr>
            <p:ph type="dt" sz="half" idx="10"/>
          </p:nvPr>
        </p:nvSpPr>
        <p:spPr/>
        <p:txBody>
          <a:bodyPr/>
          <a:lstStyle>
            <a:lvl1pPr>
              <a:defRPr/>
            </a:lvl1pPr>
          </a:lstStyle>
          <a:p>
            <a:endParaRPr lang="en-GB" altLang="en-US"/>
          </a:p>
        </p:txBody>
      </p:sp>
      <p:sp>
        <p:nvSpPr>
          <p:cNvPr id="5" name="Platshållare för sidfot 4">
            <a:extLst>
              <a:ext uri="{FF2B5EF4-FFF2-40B4-BE49-F238E27FC236}">
                <a16:creationId xmlns:a16="http://schemas.microsoft.com/office/drawing/2014/main" id="{9832B081-3B32-4F65-A88D-5381D663E7B0}"/>
              </a:ext>
            </a:extLst>
          </p:cNvPr>
          <p:cNvSpPr>
            <a:spLocks noGrp="1"/>
          </p:cNvSpPr>
          <p:nvPr>
            <p:ph type="ftr" sz="quarter" idx="11"/>
          </p:nvPr>
        </p:nvSpPr>
        <p:spPr/>
        <p:txBody>
          <a:bodyPr/>
          <a:lstStyle>
            <a:lvl1pPr>
              <a:defRPr/>
            </a:lvl1pPr>
          </a:lstStyle>
          <a:p>
            <a:endParaRPr lang="en-GB" altLang="en-US"/>
          </a:p>
        </p:txBody>
      </p:sp>
      <p:sp>
        <p:nvSpPr>
          <p:cNvPr id="6" name="Platshållare för bildnummer 5">
            <a:extLst>
              <a:ext uri="{FF2B5EF4-FFF2-40B4-BE49-F238E27FC236}">
                <a16:creationId xmlns:a16="http://schemas.microsoft.com/office/drawing/2014/main" id="{9A50E9AB-210D-4BCD-B5AC-2CAB6DE6556E}"/>
              </a:ext>
            </a:extLst>
          </p:cNvPr>
          <p:cNvSpPr>
            <a:spLocks noGrp="1"/>
          </p:cNvSpPr>
          <p:nvPr>
            <p:ph type="sldNum" sz="quarter" idx="12"/>
          </p:nvPr>
        </p:nvSpPr>
        <p:spPr/>
        <p:txBody>
          <a:bodyPr/>
          <a:lstStyle>
            <a:lvl1pPr>
              <a:defRPr/>
            </a:lvl1pPr>
          </a:lstStyle>
          <a:p>
            <a:fld id="{72FBD898-18B2-4D8C-AB9D-2627D69D7A4A}" type="slidenum">
              <a:rPr lang="en-GB" altLang="en-US"/>
              <a:pPr/>
              <a:t>‹#›</a:t>
            </a:fld>
            <a:endParaRPr lang="en-GB" altLang="en-US"/>
          </a:p>
        </p:txBody>
      </p:sp>
    </p:spTree>
    <p:extLst>
      <p:ext uri="{BB962C8B-B14F-4D97-AF65-F5344CB8AC3E}">
        <p14:creationId xmlns:p14="http://schemas.microsoft.com/office/powerpoint/2010/main" val="1305087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23E4C35A-272D-4D9C-A896-7F25E97D7EEC}"/>
              </a:ext>
            </a:extLst>
          </p:cNvPr>
          <p:cNvSpPr>
            <a:spLocks noGrp="1"/>
          </p:cNvSpPr>
          <p:nvPr>
            <p:ph type="title" orient="vert"/>
          </p:nvPr>
        </p:nvSpPr>
        <p:spPr>
          <a:xfrm>
            <a:off x="6515100" y="609600"/>
            <a:ext cx="1943100" cy="5486400"/>
          </a:xfrm>
        </p:spPr>
        <p:txBody>
          <a:bodyPr vert="eaVert"/>
          <a:lstStyle/>
          <a:p>
            <a:r>
              <a:rPr lang="sv-SE"/>
              <a:t>Klicka här för att ändra mall för rubrikformat</a:t>
            </a:r>
            <a:endParaRPr lang="en-GB"/>
          </a:p>
        </p:txBody>
      </p:sp>
      <p:sp>
        <p:nvSpPr>
          <p:cNvPr id="3" name="Platshållare för lodrät text 2">
            <a:extLst>
              <a:ext uri="{FF2B5EF4-FFF2-40B4-BE49-F238E27FC236}">
                <a16:creationId xmlns:a16="http://schemas.microsoft.com/office/drawing/2014/main" id="{3DFB2807-184D-46E6-80DB-36FBAE837740}"/>
              </a:ext>
            </a:extLst>
          </p:cNvPr>
          <p:cNvSpPr>
            <a:spLocks noGrp="1"/>
          </p:cNvSpPr>
          <p:nvPr>
            <p:ph type="body" orient="vert" idx="1"/>
          </p:nvPr>
        </p:nvSpPr>
        <p:spPr>
          <a:xfrm>
            <a:off x="685800" y="609600"/>
            <a:ext cx="5676900" cy="5486400"/>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datum 3">
            <a:extLst>
              <a:ext uri="{FF2B5EF4-FFF2-40B4-BE49-F238E27FC236}">
                <a16:creationId xmlns:a16="http://schemas.microsoft.com/office/drawing/2014/main" id="{52BB267C-B4E0-4FFB-BC85-0F424054A7E1}"/>
              </a:ext>
            </a:extLst>
          </p:cNvPr>
          <p:cNvSpPr>
            <a:spLocks noGrp="1"/>
          </p:cNvSpPr>
          <p:nvPr>
            <p:ph type="dt" sz="half" idx="10"/>
          </p:nvPr>
        </p:nvSpPr>
        <p:spPr/>
        <p:txBody>
          <a:bodyPr/>
          <a:lstStyle>
            <a:lvl1pPr>
              <a:defRPr/>
            </a:lvl1pPr>
          </a:lstStyle>
          <a:p>
            <a:endParaRPr lang="en-GB" altLang="en-US"/>
          </a:p>
        </p:txBody>
      </p:sp>
      <p:sp>
        <p:nvSpPr>
          <p:cNvPr id="5" name="Platshållare för sidfot 4">
            <a:extLst>
              <a:ext uri="{FF2B5EF4-FFF2-40B4-BE49-F238E27FC236}">
                <a16:creationId xmlns:a16="http://schemas.microsoft.com/office/drawing/2014/main" id="{C24E1210-6D5F-46AF-8339-8F14E205743D}"/>
              </a:ext>
            </a:extLst>
          </p:cNvPr>
          <p:cNvSpPr>
            <a:spLocks noGrp="1"/>
          </p:cNvSpPr>
          <p:nvPr>
            <p:ph type="ftr" sz="quarter" idx="11"/>
          </p:nvPr>
        </p:nvSpPr>
        <p:spPr/>
        <p:txBody>
          <a:bodyPr/>
          <a:lstStyle>
            <a:lvl1pPr>
              <a:defRPr/>
            </a:lvl1pPr>
          </a:lstStyle>
          <a:p>
            <a:endParaRPr lang="en-GB" altLang="en-US"/>
          </a:p>
        </p:txBody>
      </p:sp>
      <p:sp>
        <p:nvSpPr>
          <p:cNvPr id="6" name="Platshållare för bildnummer 5">
            <a:extLst>
              <a:ext uri="{FF2B5EF4-FFF2-40B4-BE49-F238E27FC236}">
                <a16:creationId xmlns:a16="http://schemas.microsoft.com/office/drawing/2014/main" id="{E2A8A409-5B35-4E45-8623-AAC1A544C9F7}"/>
              </a:ext>
            </a:extLst>
          </p:cNvPr>
          <p:cNvSpPr>
            <a:spLocks noGrp="1"/>
          </p:cNvSpPr>
          <p:nvPr>
            <p:ph type="sldNum" sz="quarter" idx="12"/>
          </p:nvPr>
        </p:nvSpPr>
        <p:spPr/>
        <p:txBody>
          <a:bodyPr/>
          <a:lstStyle>
            <a:lvl1pPr>
              <a:defRPr/>
            </a:lvl1pPr>
          </a:lstStyle>
          <a:p>
            <a:fld id="{921FBA17-3C06-4A24-AEA2-684C4AB4AB27}" type="slidenum">
              <a:rPr lang="en-GB" altLang="en-US"/>
              <a:pPr/>
              <a:t>‹#›</a:t>
            </a:fld>
            <a:endParaRPr lang="en-GB" altLang="en-US"/>
          </a:p>
        </p:txBody>
      </p:sp>
    </p:spTree>
    <p:extLst>
      <p:ext uri="{BB962C8B-B14F-4D97-AF65-F5344CB8AC3E}">
        <p14:creationId xmlns:p14="http://schemas.microsoft.com/office/powerpoint/2010/main" val="3097888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77A416E-C46B-4C2D-99B0-AC3199E57031}"/>
              </a:ext>
            </a:extLst>
          </p:cNvPr>
          <p:cNvSpPr>
            <a:spLocks noGrp="1"/>
          </p:cNvSpPr>
          <p:nvPr>
            <p:ph type="title"/>
          </p:nvPr>
        </p:nvSpPr>
        <p:spPr/>
        <p:txBody>
          <a:bodyPr/>
          <a:lstStyle/>
          <a:p>
            <a:r>
              <a:rPr lang="sv-SE"/>
              <a:t>Klicka här för att ändra mall för rubrikformat</a:t>
            </a:r>
            <a:endParaRPr lang="en-GB"/>
          </a:p>
        </p:txBody>
      </p:sp>
      <p:sp>
        <p:nvSpPr>
          <p:cNvPr id="3" name="Platshållare för innehåll 2">
            <a:extLst>
              <a:ext uri="{FF2B5EF4-FFF2-40B4-BE49-F238E27FC236}">
                <a16:creationId xmlns:a16="http://schemas.microsoft.com/office/drawing/2014/main" id="{3A7F4970-80E3-468C-A643-4F7C85A2D10E}"/>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datum 3">
            <a:extLst>
              <a:ext uri="{FF2B5EF4-FFF2-40B4-BE49-F238E27FC236}">
                <a16:creationId xmlns:a16="http://schemas.microsoft.com/office/drawing/2014/main" id="{588700FE-A40E-4D4D-9997-EBDE6688B030}"/>
              </a:ext>
            </a:extLst>
          </p:cNvPr>
          <p:cNvSpPr>
            <a:spLocks noGrp="1"/>
          </p:cNvSpPr>
          <p:nvPr>
            <p:ph type="dt" sz="half" idx="10"/>
          </p:nvPr>
        </p:nvSpPr>
        <p:spPr/>
        <p:txBody>
          <a:bodyPr/>
          <a:lstStyle>
            <a:lvl1pPr>
              <a:defRPr/>
            </a:lvl1pPr>
          </a:lstStyle>
          <a:p>
            <a:endParaRPr lang="en-GB" altLang="en-US"/>
          </a:p>
        </p:txBody>
      </p:sp>
      <p:sp>
        <p:nvSpPr>
          <p:cNvPr id="5" name="Platshållare för sidfot 4">
            <a:extLst>
              <a:ext uri="{FF2B5EF4-FFF2-40B4-BE49-F238E27FC236}">
                <a16:creationId xmlns:a16="http://schemas.microsoft.com/office/drawing/2014/main" id="{F8EE1E81-C46E-4FEF-9418-7D87D1580088}"/>
              </a:ext>
            </a:extLst>
          </p:cNvPr>
          <p:cNvSpPr>
            <a:spLocks noGrp="1"/>
          </p:cNvSpPr>
          <p:nvPr>
            <p:ph type="ftr" sz="quarter" idx="11"/>
          </p:nvPr>
        </p:nvSpPr>
        <p:spPr/>
        <p:txBody>
          <a:bodyPr/>
          <a:lstStyle>
            <a:lvl1pPr>
              <a:defRPr/>
            </a:lvl1pPr>
          </a:lstStyle>
          <a:p>
            <a:endParaRPr lang="en-GB" altLang="en-US"/>
          </a:p>
        </p:txBody>
      </p:sp>
      <p:sp>
        <p:nvSpPr>
          <p:cNvPr id="6" name="Platshållare för bildnummer 5">
            <a:extLst>
              <a:ext uri="{FF2B5EF4-FFF2-40B4-BE49-F238E27FC236}">
                <a16:creationId xmlns:a16="http://schemas.microsoft.com/office/drawing/2014/main" id="{412A860D-0D9C-4915-895B-038BED7138C7}"/>
              </a:ext>
            </a:extLst>
          </p:cNvPr>
          <p:cNvSpPr>
            <a:spLocks noGrp="1"/>
          </p:cNvSpPr>
          <p:nvPr>
            <p:ph type="sldNum" sz="quarter" idx="12"/>
          </p:nvPr>
        </p:nvSpPr>
        <p:spPr/>
        <p:txBody>
          <a:bodyPr/>
          <a:lstStyle>
            <a:lvl1pPr>
              <a:defRPr/>
            </a:lvl1pPr>
          </a:lstStyle>
          <a:p>
            <a:fld id="{110AEFD6-C750-4655-99CF-6DC533A3CECD}" type="slidenum">
              <a:rPr lang="en-GB" altLang="en-US"/>
              <a:pPr/>
              <a:t>‹#›</a:t>
            </a:fld>
            <a:endParaRPr lang="en-GB" altLang="en-US"/>
          </a:p>
        </p:txBody>
      </p:sp>
    </p:spTree>
    <p:extLst>
      <p:ext uri="{BB962C8B-B14F-4D97-AF65-F5344CB8AC3E}">
        <p14:creationId xmlns:p14="http://schemas.microsoft.com/office/powerpoint/2010/main" val="2369012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5A9ED0E-ED48-4B59-BA8B-7E431786994F}"/>
              </a:ext>
            </a:extLst>
          </p:cNvPr>
          <p:cNvSpPr>
            <a:spLocks noGrp="1"/>
          </p:cNvSpPr>
          <p:nvPr>
            <p:ph type="title"/>
          </p:nvPr>
        </p:nvSpPr>
        <p:spPr>
          <a:xfrm>
            <a:off x="623888" y="1709738"/>
            <a:ext cx="7886700" cy="2852737"/>
          </a:xfrm>
        </p:spPr>
        <p:txBody>
          <a:bodyPr anchor="b"/>
          <a:lstStyle>
            <a:lvl1pPr>
              <a:defRPr sz="6000"/>
            </a:lvl1pPr>
          </a:lstStyle>
          <a:p>
            <a:r>
              <a:rPr lang="sv-SE"/>
              <a:t>Klicka här för att ändra mall för rubrikformat</a:t>
            </a:r>
            <a:endParaRPr lang="en-GB"/>
          </a:p>
        </p:txBody>
      </p:sp>
      <p:sp>
        <p:nvSpPr>
          <p:cNvPr id="3" name="Platshållare för text 2">
            <a:extLst>
              <a:ext uri="{FF2B5EF4-FFF2-40B4-BE49-F238E27FC236}">
                <a16:creationId xmlns:a16="http://schemas.microsoft.com/office/drawing/2014/main" id="{119EB835-387F-4E0B-8A73-D991108413D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8B1008F1-7857-430E-9BA0-661E7F3E7640}"/>
              </a:ext>
            </a:extLst>
          </p:cNvPr>
          <p:cNvSpPr>
            <a:spLocks noGrp="1"/>
          </p:cNvSpPr>
          <p:nvPr>
            <p:ph type="dt" sz="half" idx="10"/>
          </p:nvPr>
        </p:nvSpPr>
        <p:spPr/>
        <p:txBody>
          <a:bodyPr/>
          <a:lstStyle>
            <a:lvl1pPr>
              <a:defRPr/>
            </a:lvl1pPr>
          </a:lstStyle>
          <a:p>
            <a:endParaRPr lang="en-GB" altLang="en-US"/>
          </a:p>
        </p:txBody>
      </p:sp>
      <p:sp>
        <p:nvSpPr>
          <p:cNvPr id="5" name="Platshållare för sidfot 4">
            <a:extLst>
              <a:ext uri="{FF2B5EF4-FFF2-40B4-BE49-F238E27FC236}">
                <a16:creationId xmlns:a16="http://schemas.microsoft.com/office/drawing/2014/main" id="{4C349CA9-E357-40FF-B743-91EF533362D8}"/>
              </a:ext>
            </a:extLst>
          </p:cNvPr>
          <p:cNvSpPr>
            <a:spLocks noGrp="1"/>
          </p:cNvSpPr>
          <p:nvPr>
            <p:ph type="ftr" sz="quarter" idx="11"/>
          </p:nvPr>
        </p:nvSpPr>
        <p:spPr/>
        <p:txBody>
          <a:bodyPr/>
          <a:lstStyle>
            <a:lvl1pPr>
              <a:defRPr/>
            </a:lvl1pPr>
          </a:lstStyle>
          <a:p>
            <a:endParaRPr lang="en-GB" altLang="en-US"/>
          </a:p>
        </p:txBody>
      </p:sp>
      <p:sp>
        <p:nvSpPr>
          <p:cNvPr id="6" name="Platshållare för bildnummer 5">
            <a:extLst>
              <a:ext uri="{FF2B5EF4-FFF2-40B4-BE49-F238E27FC236}">
                <a16:creationId xmlns:a16="http://schemas.microsoft.com/office/drawing/2014/main" id="{36A6DB88-80F4-4092-BA0A-C60B8BF9AD59}"/>
              </a:ext>
            </a:extLst>
          </p:cNvPr>
          <p:cNvSpPr>
            <a:spLocks noGrp="1"/>
          </p:cNvSpPr>
          <p:nvPr>
            <p:ph type="sldNum" sz="quarter" idx="12"/>
          </p:nvPr>
        </p:nvSpPr>
        <p:spPr/>
        <p:txBody>
          <a:bodyPr/>
          <a:lstStyle>
            <a:lvl1pPr>
              <a:defRPr/>
            </a:lvl1pPr>
          </a:lstStyle>
          <a:p>
            <a:fld id="{8F0F9C34-9B44-464B-AE3E-0A3D46FC79F8}" type="slidenum">
              <a:rPr lang="en-GB" altLang="en-US"/>
              <a:pPr/>
              <a:t>‹#›</a:t>
            </a:fld>
            <a:endParaRPr lang="en-GB" altLang="en-US"/>
          </a:p>
        </p:txBody>
      </p:sp>
    </p:spTree>
    <p:extLst>
      <p:ext uri="{BB962C8B-B14F-4D97-AF65-F5344CB8AC3E}">
        <p14:creationId xmlns:p14="http://schemas.microsoft.com/office/powerpoint/2010/main" val="677317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497AB35-9BA5-457A-8250-B9B4D9CE8105}"/>
              </a:ext>
            </a:extLst>
          </p:cNvPr>
          <p:cNvSpPr>
            <a:spLocks noGrp="1"/>
          </p:cNvSpPr>
          <p:nvPr>
            <p:ph type="title"/>
          </p:nvPr>
        </p:nvSpPr>
        <p:spPr/>
        <p:txBody>
          <a:bodyPr/>
          <a:lstStyle/>
          <a:p>
            <a:r>
              <a:rPr lang="sv-SE"/>
              <a:t>Klicka här för att ändra mall för rubrikformat</a:t>
            </a:r>
            <a:endParaRPr lang="en-GB"/>
          </a:p>
        </p:txBody>
      </p:sp>
      <p:sp>
        <p:nvSpPr>
          <p:cNvPr id="3" name="Platshållare för innehåll 2">
            <a:extLst>
              <a:ext uri="{FF2B5EF4-FFF2-40B4-BE49-F238E27FC236}">
                <a16:creationId xmlns:a16="http://schemas.microsoft.com/office/drawing/2014/main" id="{A8B6C2A7-9D65-4F86-88E5-13512EFC8E8B}"/>
              </a:ext>
            </a:extLst>
          </p:cNvPr>
          <p:cNvSpPr>
            <a:spLocks noGrp="1"/>
          </p:cNvSpPr>
          <p:nvPr>
            <p:ph sz="half" idx="1"/>
          </p:nvPr>
        </p:nvSpPr>
        <p:spPr>
          <a:xfrm>
            <a:off x="685800" y="1981200"/>
            <a:ext cx="3810000" cy="41148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innehåll 3">
            <a:extLst>
              <a:ext uri="{FF2B5EF4-FFF2-40B4-BE49-F238E27FC236}">
                <a16:creationId xmlns:a16="http://schemas.microsoft.com/office/drawing/2014/main" id="{43E042F6-3D56-4BDF-8218-7B214396B53B}"/>
              </a:ext>
            </a:extLst>
          </p:cNvPr>
          <p:cNvSpPr>
            <a:spLocks noGrp="1"/>
          </p:cNvSpPr>
          <p:nvPr>
            <p:ph sz="half" idx="2"/>
          </p:nvPr>
        </p:nvSpPr>
        <p:spPr>
          <a:xfrm>
            <a:off x="4648200" y="1981200"/>
            <a:ext cx="3810000" cy="41148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5" name="Platshållare för datum 4">
            <a:extLst>
              <a:ext uri="{FF2B5EF4-FFF2-40B4-BE49-F238E27FC236}">
                <a16:creationId xmlns:a16="http://schemas.microsoft.com/office/drawing/2014/main" id="{55539E1D-137D-49BC-84C8-87D99E278E2F}"/>
              </a:ext>
            </a:extLst>
          </p:cNvPr>
          <p:cNvSpPr>
            <a:spLocks noGrp="1"/>
          </p:cNvSpPr>
          <p:nvPr>
            <p:ph type="dt" sz="half" idx="10"/>
          </p:nvPr>
        </p:nvSpPr>
        <p:spPr/>
        <p:txBody>
          <a:bodyPr/>
          <a:lstStyle>
            <a:lvl1pPr>
              <a:defRPr/>
            </a:lvl1pPr>
          </a:lstStyle>
          <a:p>
            <a:endParaRPr lang="en-GB" altLang="en-US"/>
          </a:p>
        </p:txBody>
      </p:sp>
      <p:sp>
        <p:nvSpPr>
          <p:cNvPr id="6" name="Platshållare för sidfot 5">
            <a:extLst>
              <a:ext uri="{FF2B5EF4-FFF2-40B4-BE49-F238E27FC236}">
                <a16:creationId xmlns:a16="http://schemas.microsoft.com/office/drawing/2014/main" id="{0DF9C014-FD4E-4116-AE0B-2C08974EB0FA}"/>
              </a:ext>
            </a:extLst>
          </p:cNvPr>
          <p:cNvSpPr>
            <a:spLocks noGrp="1"/>
          </p:cNvSpPr>
          <p:nvPr>
            <p:ph type="ftr" sz="quarter" idx="11"/>
          </p:nvPr>
        </p:nvSpPr>
        <p:spPr/>
        <p:txBody>
          <a:bodyPr/>
          <a:lstStyle>
            <a:lvl1pPr>
              <a:defRPr/>
            </a:lvl1pPr>
          </a:lstStyle>
          <a:p>
            <a:endParaRPr lang="en-GB" altLang="en-US"/>
          </a:p>
        </p:txBody>
      </p:sp>
      <p:sp>
        <p:nvSpPr>
          <p:cNvPr id="7" name="Platshållare för bildnummer 6">
            <a:extLst>
              <a:ext uri="{FF2B5EF4-FFF2-40B4-BE49-F238E27FC236}">
                <a16:creationId xmlns:a16="http://schemas.microsoft.com/office/drawing/2014/main" id="{2CFDDB06-EADC-46B9-80D0-A5297107621C}"/>
              </a:ext>
            </a:extLst>
          </p:cNvPr>
          <p:cNvSpPr>
            <a:spLocks noGrp="1"/>
          </p:cNvSpPr>
          <p:nvPr>
            <p:ph type="sldNum" sz="quarter" idx="12"/>
          </p:nvPr>
        </p:nvSpPr>
        <p:spPr/>
        <p:txBody>
          <a:bodyPr/>
          <a:lstStyle>
            <a:lvl1pPr>
              <a:defRPr/>
            </a:lvl1pPr>
          </a:lstStyle>
          <a:p>
            <a:fld id="{F2AE207A-E64B-4966-B862-2D556BDD51D1}" type="slidenum">
              <a:rPr lang="en-GB" altLang="en-US"/>
              <a:pPr/>
              <a:t>‹#›</a:t>
            </a:fld>
            <a:endParaRPr lang="en-GB" altLang="en-US"/>
          </a:p>
        </p:txBody>
      </p:sp>
    </p:spTree>
    <p:extLst>
      <p:ext uri="{BB962C8B-B14F-4D97-AF65-F5344CB8AC3E}">
        <p14:creationId xmlns:p14="http://schemas.microsoft.com/office/powerpoint/2010/main" val="2205098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CFD958C-6D2B-4FFE-908D-AEC0A1A692DD}"/>
              </a:ext>
            </a:extLst>
          </p:cNvPr>
          <p:cNvSpPr>
            <a:spLocks noGrp="1"/>
          </p:cNvSpPr>
          <p:nvPr>
            <p:ph type="title"/>
          </p:nvPr>
        </p:nvSpPr>
        <p:spPr>
          <a:xfrm>
            <a:off x="630238" y="365125"/>
            <a:ext cx="7886700" cy="1325563"/>
          </a:xfrm>
        </p:spPr>
        <p:txBody>
          <a:bodyPr/>
          <a:lstStyle/>
          <a:p>
            <a:r>
              <a:rPr lang="sv-SE"/>
              <a:t>Klicka här för att ändra mall för rubrikformat</a:t>
            </a:r>
            <a:endParaRPr lang="en-GB"/>
          </a:p>
        </p:txBody>
      </p:sp>
      <p:sp>
        <p:nvSpPr>
          <p:cNvPr id="3" name="Platshållare för text 2">
            <a:extLst>
              <a:ext uri="{FF2B5EF4-FFF2-40B4-BE49-F238E27FC236}">
                <a16:creationId xmlns:a16="http://schemas.microsoft.com/office/drawing/2014/main" id="{D574135C-8295-4A0B-B33A-46DAF09018E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620AE04F-0C1D-447D-8980-F65D5AF67B4F}"/>
              </a:ext>
            </a:extLst>
          </p:cNvPr>
          <p:cNvSpPr>
            <a:spLocks noGrp="1"/>
          </p:cNvSpPr>
          <p:nvPr>
            <p:ph sz="half" idx="2"/>
          </p:nvPr>
        </p:nvSpPr>
        <p:spPr>
          <a:xfrm>
            <a:off x="630238" y="2505075"/>
            <a:ext cx="386873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5" name="Platshållare för text 4">
            <a:extLst>
              <a:ext uri="{FF2B5EF4-FFF2-40B4-BE49-F238E27FC236}">
                <a16:creationId xmlns:a16="http://schemas.microsoft.com/office/drawing/2014/main" id="{EC543C46-F7C1-42E0-A1D2-2E265267C05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82250CBA-3C2D-48C7-9934-5FF560E8BA94}"/>
              </a:ext>
            </a:extLst>
          </p:cNvPr>
          <p:cNvSpPr>
            <a:spLocks noGrp="1"/>
          </p:cNvSpPr>
          <p:nvPr>
            <p:ph sz="quarter" idx="4"/>
          </p:nvPr>
        </p:nvSpPr>
        <p:spPr>
          <a:xfrm>
            <a:off x="4629150" y="2505075"/>
            <a:ext cx="38877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7" name="Platshållare för datum 6">
            <a:extLst>
              <a:ext uri="{FF2B5EF4-FFF2-40B4-BE49-F238E27FC236}">
                <a16:creationId xmlns:a16="http://schemas.microsoft.com/office/drawing/2014/main" id="{81D9E518-D567-4AE7-8832-A398AC8412CD}"/>
              </a:ext>
            </a:extLst>
          </p:cNvPr>
          <p:cNvSpPr>
            <a:spLocks noGrp="1"/>
          </p:cNvSpPr>
          <p:nvPr>
            <p:ph type="dt" sz="half" idx="10"/>
          </p:nvPr>
        </p:nvSpPr>
        <p:spPr/>
        <p:txBody>
          <a:bodyPr/>
          <a:lstStyle>
            <a:lvl1pPr>
              <a:defRPr/>
            </a:lvl1pPr>
          </a:lstStyle>
          <a:p>
            <a:endParaRPr lang="en-GB" altLang="en-US"/>
          </a:p>
        </p:txBody>
      </p:sp>
      <p:sp>
        <p:nvSpPr>
          <p:cNvPr id="8" name="Platshållare för sidfot 7">
            <a:extLst>
              <a:ext uri="{FF2B5EF4-FFF2-40B4-BE49-F238E27FC236}">
                <a16:creationId xmlns:a16="http://schemas.microsoft.com/office/drawing/2014/main" id="{848CDA7D-ADE2-4E96-8EBA-D1FEA4683796}"/>
              </a:ext>
            </a:extLst>
          </p:cNvPr>
          <p:cNvSpPr>
            <a:spLocks noGrp="1"/>
          </p:cNvSpPr>
          <p:nvPr>
            <p:ph type="ftr" sz="quarter" idx="11"/>
          </p:nvPr>
        </p:nvSpPr>
        <p:spPr/>
        <p:txBody>
          <a:bodyPr/>
          <a:lstStyle>
            <a:lvl1pPr>
              <a:defRPr/>
            </a:lvl1pPr>
          </a:lstStyle>
          <a:p>
            <a:endParaRPr lang="en-GB" altLang="en-US"/>
          </a:p>
        </p:txBody>
      </p:sp>
      <p:sp>
        <p:nvSpPr>
          <p:cNvPr id="9" name="Platshållare för bildnummer 8">
            <a:extLst>
              <a:ext uri="{FF2B5EF4-FFF2-40B4-BE49-F238E27FC236}">
                <a16:creationId xmlns:a16="http://schemas.microsoft.com/office/drawing/2014/main" id="{2E3D0FC7-BB0C-46B2-B079-5118C72690CB}"/>
              </a:ext>
            </a:extLst>
          </p:cNvPr>
          <p:cNvSpPr>
            <a:spLocks noGrp="1"/>
          </p:cNvSpPr>
          <p:nvPr>
            <p:ph type="sldNum" sz="quarter" idx="12"/>
          </p:nvPr>
        </p:nvSpPr>
        <p:spPr/>
        <p:txBody>
          <a:bodyPr/>
          <a:lstStyle>
            <a:lvl1pPr>
              <a:defRPr/>
            </a:lvl1pPr>
          </a:lstStyle>
          <a:p>
            <a:fld id="{F405DF79-EBF1-4CC6-B4F1-F863E49804E0}" type="slidenum">
              <a:rPr lang="en-GB" altLang="en-US"/>
              <a:pPr/>
              <a:t>‹#›</a:t>
            </a:fld>
            <a:endParaRPr lang="en-GB" altLang="en-US"/>
          </a:p>
        </p:txBody>
      </p:sp>
    </p:spTree>
    <p:extLst>
      <p:ext uri="{BB962C8B-B14F-4D97-AF65-F5344CB8AC3E}">
        <p14:creationId xmlns:p14="http://schemas.microsoft.com/office/powerpoint/2010/main" val="2260891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C6C3125-E75D-4F8F-9774-D0C829A95FEA}"/>
              </a:ext>
            </a:extLst>
          </p:cNvPr>
          <p:cNvSpPr>
            <a:spLocks noGrp="1"/>
          </p:cNvSpPr>
          <p:nvPr>
            <p:ph type="title"/>
          </p:nvPr>
        </p:nvSpPr>
        <p:spPr/>
        <p:txBody>
          <a:bodyPr/>
          <a:lstStyle/>
          <a:p>
            <a:r>
              <a:rPr lang="sv-SE"/>
              <a:t>Klicka här för att ändra mall för rubrikformat</a:t>
            </a:r>
            <a:endParaRPr lang="en-GB"/>
          </a:p>
        </p:txBody>
      </p:sp>
      <p:sp>
        <p:nvSpPr>
          <p:cNvPr id="3" name="Platshållare för datum 2">
            <a:extLst>
              <a:ext uri="{FF2B5EF4-FFF2-40B4-BE49-F238E27FC236}">
                <a16:creationId xmlns:a16="http://schemas.microsoft.com/office/drawing/2014/main" id="{175793F2-FF10-4F8B-A2D2-9CFCEF61E9C9}"/>
              </a:ext>
            </a:extLst>
          </p:cNvPr>
          <p:cNvSpPr>
            <a:spLocks noGrp="1"/>
          </p:cNvSpPr>
          <p:nvPr>
            <p:ph type="dt" sz="half" idx="10"/>
          </p:nvPr>
        </p:nvSpPr>
        <p:spPr/>
        <p:txBody>
          <a:bodyPr/>
          <a:lstStyle>
            <a:lvl1pPr>
              <a:defRPr/>
            </a:lvl1pPr>
          </a:lstStyle>
          <a:p>
            <a:endParaRPr lang="en-GB" altLang="en-US"/>
          </a:p>
        </p:txBody>
      </p:sp>
      <p:sp>
        <p:nvSpPr>
          <p:cNvPr id="4" name="Platshållare för sidfot 3">
            <a:extLst>
              <a:ext uri="{FF2B5EF4-FFF2-40B4-BE49-F238E27FC236}">
                <a16:creationId xmlns:a16="http://schemas.microsoft.com/office/drawing/2014/main" id="{C4C88DBC-98DE-48F3-BD58-599DDC78B80F}"/>
              </a:ext>
            </a:extLst>
          </p:cNvPr>
          <p:cNvSpPr>
            <a:spLocks noGrp="1"/>
          </p:cNvSpPr>
          <p:nvPr>
            <p:ph type="ftr" sz="quarter" idx="11"/>
          </p:nvPr>
        </p:nvSpPr>
        <p:spPr/>
        <p:txBody>
          <a:bodyPr/>
          <a:lstStyle>
            <a:lvl1pPr>
              <a:defRPr/>
            </a:lvl1pPr>
          </a:lstStyle>
          <a:p>
            <a:endParaRPr lang="en-GB" altLang="en-US"/>
          </a:p>
        </p:txBody>
      </p:sp>
      <p:sp>
        <p:nvSpPr>
          <p:cNvPr id="5" name="Platshållare för bildnummer 4">
            <a:extLst>
              <a:ext uri="{FF2B5EF4-FFF2-40B4-BE49-F238E27FC236}">
                <a16:creationId xmlns:a16="http://schemas.microsoft.com/office/drawing/2014/main" id="{4C66E5F7-777C-4EA0-A2DF-23697824C3B6}"/>
              </a:ext>
            </a:extLst>
          </p:cNvPr>
          <p:cNvSpPr>
            <a:spLocks noGrp="1"/>
          </p:cNvSpPr>
          <p:nvPr>
            <p:ph type="sldNum" sz="quarter" idx="12"/>
          </p:nvPr>
        </p:nvSpPr>
        <p:spPr/>
        <p:txBody>
          <a:bodyPr/>
          <a:lstStyle>
            <a:lvl1pPr>
              <a:defRPr/>
            </a:lvl1pPr>
          </a:lstStyle>
          <a:p>
            <a:fld id="{62331F5D-633F-49ED-A97B-B15B429491BB}" type="slidenum">
              <a:rPr lang="en-GB" altLang="en-US"/>
              <a:pPr/>
              <a:t>‹#›</a:t>
            </a:fld>
            <a:endParaRPr lang="en-GB" altLang="en-US"/>
          </a:p>
        </p:txBody>
      </p:sp>
    </p:spTree>
    <p:extLst>
      <p:ext uri="{BB962C8B-B14F-4D97-AF65-F5344CB8AC3E}">
        <p14:creationId xmlns:p14="http://schemas.microsoft.com/office/powerpoint/2010/main" val="2286346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71727193-6BDE-449D-8DFC-63B95DFED717}"/>
              </a:ext>
            </a:extLst>
          </p:cNvPr>
          <p:cNvSpPr>
            <a:spLocks noGrp="1"/>
          </p:cNvSpPr>
          <p:nvPr>
            <p:ph type="dt" sz="half" idx="10"/>
          </p:nvPr>
        </p:nvSpPr>
        <p:spPr/>
        <p:txBody>
          <a:bodyPr/>
          <a:lstStyle>
            <a:lvl1pPr>
              <a:defRPr/>
            </a:lvl1pPr>
          </a:lstStyle>
          <a:p>
            <a:endParaRPr lang="en-GB" altLang="en-US"/>
          </a:p>
        </p:txBody>
      </p:sp>
      <p:sp>
        <p:nvSpPr>
          <p:cNvPr id="3" name="Platshållare för sidfot 2">
            <a:extLst>
              <a:ext uri="{FF2B5EF4-FFF2-40B4-BE49-F238E27FC236}">
                <a16:creationId xmlns:a16="http://schemas.microsoft.com/office/drawing/2014/main" id="{3CA4A4A7-F0E3-4575-817E-D50EFACAD106}"/>
              </a:ext>
            </a:extLst>
          </p:cNvPr>
          <p:cNvSpPr>
            <a:spLocks noGrp="1"/>
          </p:cNvSpPr>
          <p:nvPr>
            <p:ph type="ftr" sz="quarter" idx="11"/>
          </p:nvPr>
        </p:nvSpPr>
        <p:spPr/>
        <p:txBody>
          <a:bodyPr/>
          <a:lstStyle>
            <a:lvl1pPr>
              <a:defRPr/>
            </a:lvl1pPr>
          </a:lstStyle>
          <a:p>
            <a:endParaRPr lang="en-GB" altLang="en-US"/>
          </a:p>
        </p:txBody>
      </p:sp>
      <p:sp>
        <p:nvSpPr>
          <p:cNvPr id="4" name="Platshållare för bildnummer 3">
            <a:extLst>
              <a:ext uri="{FF2B5EF4-FFF2-40B4-BE49-F238E27FC236}">
                <a16:creationId xmlns:a16="http://schemas.microsoft.com/office/drawing/2014/main" id="{9664C49C-D80B-459E-824B-F4CB4BE94AB3}"/>
              </a:ext>
            </a:extLst>
          </p:cNvPr>
          <p:cNvSpPr>
            <a:spLocks noGrp="1"/>
          </p:cNvSpPr>
          <p:nvPr>
            <p:ph type="sldNum" sz="quarter" idx="12"/>
          </p:nvPr>
        </p:nvSpPr>
        <p:spPr/>
        <p:txBody>
          <a:bodyPr/>
          <a:lstStyle>
            <a:lvl1pPr>
              <a:defRPr/>
            </a:lvl1pPr>
          </a:lstStyle>
          <a:p>
            <a:fld id="{09FFCE73-A151-48BC-A74F-29187C0DE298}" type="slidenum">
              <a:rPr lang="en-GB" altLang="en-US"/>
              <a:pPr/>
              <a:t>‹#›</a:t>
            </a:fld>
            <a:endParaRPr lang="en-GB" altLang="en-US"/>
          </a:p>
        </p:txBody>
      </p:sp>
    </p:spTree>
    <p:extLst>
      <p:ext uri="{BB962C8B-B14F-4D97-AF65-F5344CB8AC3E}">
        <p14:creationId xmlns:p14="http://schemas.microsoft.com/office/powerpoint/2010/main" val="3545986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4FAA607-1FD6-422E-8D70-4A21BE5B8495}"/>
              </a:ext>
            </a:extLst>
          </p:cNvPr>
          <p:cNvSpPr>
            <a:spLocks noGrp="1"/>
          </p:cNvSpPr>
          <p:nvPr>
            <p:ph type="title"/>
          </p:nvPr>
        </p:nvSpPr>
        <p:spPr>
          <a:xfrm>
            <a:off x="630238" y="457200"/>
            <a:ext cx="2949575" cy="1600200"/>
          </a:xfrm>
        </p:spPr>
        <p:txBody>
          <a:bodyPr anchor="b"/>
          <a:lstStyle>
            <a:lvl1pPr>
              <a:defRPr sz="3200"/>
            </a:lvl1pPr>
          </a:lstStyle>
          <a:p>
            <a:r>
              <a:rPr lang="sv-SE"/>
              <a:t>Klicka här för att ändra mall för rubrikformat</a:t>
            </a:r>
            <a:endParaRPr lang="en-GB"/>
          </a:p>
        </p:txBody>
      </p:sp>
      <p:sp>
        <p:nvSpPr>
          <p:cNvPr id="3" name="Platshållare för innehåll 2">
            <a:extLst>
              <a:ext uri="{FF2B5EF4-FFF2-40B4-BE49-F238E27FC236}">
                <a16:creationId xmlns:a16="http://schemas.microsoft.com/office/drawing/2014/main" id="{2F1CB0D9-34E7-452A-B4E9-A8F823ED304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text 3">
            <a:extLst>
              <a:ext uri="{FF2B5EF4-FFF2-40B4-BE49-F238E27FC236}">
                <a16:creationId xmlns:a16="http://schemas.microsoft.com/office/drawing/2014/main" id="{D3C38546-0E86-4CD9-AFAE-1200F1EE7F2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70045C39-73FD-4FA4-B036-2C32116508ED}"/>
              </a:ext>
            </a:extLst>
          </p:cNvPr>
          <p:cNvSpPr>
            <a:spLocks noGrp="1"/>
          </p:cNvSpPr>
          <p:nvPr>
            <p:ph type="dt" sz="half" idx="10"/>
          </p:nvPr>
        </p:nvSpPr>
        <p:spPr/>
        <p:txBody>
          <a:bodyPr/>
          <a:lstStyle>
            <a:lvl1pPr>
              <a:defRPr/>
            </a:lvl1pPr>
          </a:lstStyle>
          <a:p>
            <a:endParaRPr lang="en-GB" altLang="en-US"/>
          </a:p>
        </p:txBody>
      </p:sp>
      <p:sp>
        <p:nvSpPr>
          <p:cNvPr id="6" name="Platshållare för sidfot 5">
            <a:extLst>
              <a:ext uri="{FF2B5EF4-FFF2-40B4-BE49-F238E27FC236}">
                <a16:creationId xmlns:a16="http://schemas.microsoft.com/office/drawing/2014/main" id="{26BCB9A2-1B91-4D4F-9BA7-E59B2035857F}"/>
              </a:ext>
            </a:extLst>
          </p:cNvPr>
          <p:cNvSpPr>
            <a:spLocks noGrp="1"/>
          </p:cNvSpPr>
          <p:nvPr>
            <p:ph type="ftr" sz="quarter" idx="11"/>
          </p:nvPr>
        </p:nvSpPr>
        <p:spPr/>
        <p:txBody>
          <a:bodyPr/>
          <a:lstStyle>
            <a:lvl1pPr>
              <a:defRPr/>
            </a:lvl1pPr>
          </a:lstStyle>
          <a:p>
            <a:endParaRPr lang="en-GB" altLang="en-US"/>
          </a:p>
        </p:txBody>
      </p:sp>
      <p:sp>
        <p:nvSpPr>
          <p:cNvPr id="7" name="Platshållare för bildnummer 6">
            <a:extLst>
              <a:ext uri="{FF2B5EF4-FFF2-40B4-BE49-F238E27FC236}">
                <a16:creationId xmlns:a16="http://schemas.microsoft.com/office/drawing/2014/main" id="{D47966D4-7556-459A-8A56-1D13F0DC572A}"/>
              </a:ext>
            </a:extLst>
          </p:cNvPr>
          <p:cNvSpPr>
            <a:spLocks noGrp="1"/>
          </p:cNvSpPr>
          <p:nvPr>
            <p:ph type="sldNum" sz="quarter" idx="12"/>
          </p:nvPr>
        </p:nvSpPr>
        <p:spPr/>
        <p:txBody>
          <a:bodyPr/>
          <a:lstStyle>
            <a:lvl1pPr>
              <a:defRPr/>
            </a:lvl1pPr>
          </a:lstStyle>
          <a:p>
            <a:fld id="{1D348E37-8C0B-4450-B711-FBEC08EFC2FE}" type="slidenum">
              <a:rPr lang="en-GB" altLang="en-US"/>
              <a:pPr/>
              <a:t>‹#›</a:t>
            </a:fld>
            <a:endParaRPr lang="en-GB" altLang="en-US"/>
          </a:p>
        </p:txBody>
      </p:sp>
    </p:spTree>
    <p:extLst>
      <p:ext uri="{BB962C8B-B14F-4D97-AF65-F5344CB8AC3E}">
        <p14:creationId xmlns:p14="http://schemas.microsoft.com/office/powerpoint/2010/main" val="220865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5D1B3B7-B9F1-4329-B0CB-B02DAE44ABDB}"/>
              </a:ext>
            </a:extLst>
          </p:cNvPr>
          <p:cNvSpPr>
            <a:spLocks noGrp="1"/>
          </p:cNvSpPr>
          <p:nvPr>
            <p:ph type="title"/>
          </p:nvPr>
        </p:nvSpPr>
        <p:spPr>
          <a:xfrm>
            <a:off x="630238" y="457200"/>
            <a:ext cx="2949575" cy="1600200"/>
          </a:xfrm>
        </p:spPr>
        <p:txBody>
          <a:bodyPr anchor="b"/>
          <a:lstStyle>
            <a:lvl1pPr>
              <a:defRPr sz="3200"/>
            </a:lvl1pPr>
          </a:lstStyle>
          <a:p>
            <a:r>
              <a:rPr lang="sv-SE"/>
              <a:t>Klicka här för att ändra mall för rubrikformat</a:t>
            </a:r>
            <a:endParaRPr lang="en-GB"/>
          </a:p>
        </p:txBody>
      </p:sp>
      <p:sp>
        <p:nvSpPr>
          <p:cNvPr id="3" name="Platshållare för bild 2">
            <a:extLst>
              <a:ext uri="{FF2B5EF4-FFF2-40B4-BE49-F238E27FC236}">
                <a16:creationId xmlns:a16="http://schemas.microsoft.com/office/drawing/2014/main" id="{1742F883-3A3B-45CA-9CAA-03884D054C5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Platshållare för text 3">
            <a:extLst>
              <a:ext uri="{FF2B5EF4-FFF2-40B4-BE49-F238E27FC236}">
                <a16:creationId xmlns:a16="http://schemas.microsoft.com/office/drawing/2014/main" id="{04FE82C5-EA68-4CF2-B1B2-DBE9F9F4D5C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7C3285F9-4086-4D0F-8B3D-601D5290F768}"/>
              </a:ext>
            </a:extLst>
          </p:cNvPr>
          <p:cNvSpPr>
            <a:spLocks noGrp="1"/>
          </p:cNvSpPr>
          <p:nvPr>
            <p:ph type="dt" sz="half" idx="10"/>
          </p:nvPr>
        </p:nvSpPr>
        <p:spPr/>
        <p:txBody>
          <a:bodyPr/>
          <a:lstStyle>
            <a:lvl1pPr>
              <a:defRPr/>
            </a:lvl1pPr>
          </a:lstStyle>
          <a:p>
            <a:endParaRPr lang="en-GB" altLang="en-US"/>
          </a:p>
        </p:txBody>
      </p:sp>
      <p:sp>
        <p:nvSpPr>
          <p:cNvPr id="6" name="Platshållare för sidfot 5">
            <a:extLst>
              <a:ext uri="{FF2B5EF4-FFF2-40B4-BE49-F238E27FC236}">
                <a16:creationId xmlns:a16="http://schemas.microsoft.com/office/drawing/2014/main" id="{E0819ED0-5B57-4396-91D2-0AF73674B5EB}"/>
              </a:ext>
            </a:extLst>
          </p:cNvPr>
          <p:cNvSpPr>
            <a:spLocks noGrp="1"/>
          </p:cNvSpPr>
          <p:nvPr>
            <p:ph type="ftr" sz="quarter" idx="11"/>
          </p:nvPr>
        </p:nvSpPr>
        <p:spPr/>
        <p:txBody>
          <a:bodyPr/>
          <a:lstStyle>
            <a:lvl1pPr>
              <a:defRPr/>
            </a:lvl1pPr>
          </a:lstStyle>
          <a:p>
            <a:endParaRPr lang="en-GB" altLang="en-US"/>
          </a:p>
        </p:txBody>
      </p:sp>
      <p:sp>
        <p:nvSpPr>
          <p:cNvPr id="7" name="Platshållare för bildnummer 6">
            <a:extLst>
              <a:ext uri="{FF2B5EF4-FFF2-40B4-BE49-F238E27FC236}">
                <a16:creationId xmlns:a16="http://schemas.microsoft.com/office/drawing/2014/main" id="{8E37832D-859F-49C3-9A74-30251ABCFCFD}"/>
              </a:ext>
            </a:extLst>
          </p:cNvPr>
          <p:cNvSpPr>
            <a:spLocks noGrp="1"/>
          </p:cNvSpPr>
          <p:nvPr>
            <p:ph type="sldNum" sz="quarter" idx="12"/>
          </p:nvPr>
        </p:nvSpPr>
        <p:spPr/>
        <p:txBody>
          <a:bodyPr/>
          <a:lstStyle>
            <a:lvl1pPr>
              <a:defRPr/>
            </a:lvl1pPr>
          </a:lstStyle>
          <a:p>
            <a:fld id="{03C65481-9D32-4A6F-A8CC-7AA12CF96AE3}" type="slidenum">
              <a:rPr lang="en-GB" altLang="en-US"/>
              <a:pPr/>
              <a:t>‹#›</a:t>
            </a:fld>
            <a:endParaRPr lang="en-GB" altLang="en-US"/>
          </a:p>
        </p:txBody>
      </p:sp>
    </p:spTree>
    <p:extLst>
      <p:ext uri="{BB962C8B-B14F-4D97-AF65-F5344CB8AC3E}">
        <p14:creationId xmlns:p14="http://schemas.microsoft.com/office/powerpoint/2010/main" val="75696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5CA909A-E4D6-497A-B535-81A40603D1B6}"/>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Klicka här för att ändra format på bakgrundsrubriken</a:t>
            </a:r>
          </a:p>
        </p:txBody>
      </p:sp>
      <p:sp>
        <p:nvSpPr>
          <p:cNvPr id="1027" name="Rectangle 3">
            <a:extLst>
              <a:ext uri="{FF2B5EF4-FFF2-40B4-BE49-F238E27FC236}">
                <a16:creationId xmlns:a16="http://schemas.microsoft.com/office/drawing/2014/main" id="{074848CD-3642-403B-A861-C536C521D51A}"/>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Klicka här för att ändra format på bakgrundstexten</a:t>
            </a:r>
          </a:p>
          <a:p>
            <a:pPr lvl="1"/>
            <a:r>
              <a:rPr lang="en-GB" altLang="en-US"/>
              <a:t>Nivå två</a:t>
            </a:r>
          </a:p>
          <a:p>
            <a:pPr lvl="2"/>
            <a:r>
              <a:rPr lang="en-GB" altLang="en-US"/>
              <a:t>Nivå tre</a:t>
            </a:r>
          </a:p>
          <a:p>
            <a:pPr lvl="3"/>
            <a:r>
              <a:rPr lang="en-GB" altLang="en-US"/>
              <a:t>Nivå fyra</a:t>
            </a:r>
          </a:p>
          <a:p>
            <a:pPr lvl="4"/>
            <a:r>
              <a:rPr lang="en-GB" altLang="en-US"/>
              <a:t>Nivå fem</a:t>
            </a:r>
          </a:p>
        </p:txBody>
      </p:sp>
      <p:sp>
        <p:nvSpPr>
          <p:cNvPr id="1028" name="Rectangle 4">
            <a:extLst>
              <a:ext uri="{FF2B5EF4-FFF2-40B4-BE49-F238E27FC236}">
                <a16:creationId xmlns:a16="http://schemas.microsoft.com/office/drawing/2014/main" id="{D1606875-2E92-4EA9-BE30-31133C1CA9D0}"/>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GB" altLang="en-US"/>
          </a:p>
        </p:txBody>
      </p:sp>
      <p:sp>
        <p:nvSpPr>
          <p:cNvPr id="1029" name="Rectangle 5">
            <a:extLst>
              <a:ext uri="{FF2B5EF4-FFF2-40B4-BE49-F238E27FC236}">
                <a16:creationId xmlns:a16="http://schemas.microsoft.com/office/drawing/2014/main" id="{7DAA422F-8896-439C-A3A4-340DDDE44B21}"/>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GB" altLang="en-US"/>
          </a:p>
        </p:txBody>
      </p:sp>
      <p:sp>
        <p:nvSpPr>
          <p:cNvPr id="1030" name="Rectangle 6">
            <a:extLst>
              <a:ext uri="{FF2B5EF4-FFF2-40B4-BE49-F238E27FC236}">
                <a16:creationId xmlns:a16="http://schemas.microsoft.com/office/drawing/2014/main" id="{4723265E-346D-4FB8-A827-59E5804922F2}"/>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EBEDBB5-227B-47A8-9D98-82A1D82327CB}"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oleObject" Target="../embeddings/oleObject2.bin"/><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2235466-3F52-4F9C-B56E-C0C2D4CD72CA}"/>
              </a:ext>
            </a:extLst>
          </p:cNvPr>
          <p:cNvSpPr>
            <a:spLocks noGrp="1" noChangeArrowheads="1"/>
          </p:cNvSpPr>
          <p:nvPr>
            <p:ph type="ctrTitle"/>
          </p:nvPr>
        </p:nvSpPr>
        <p:spPr>
          <a:xfrm>
            <a:off x="61685" y="-152400"/>
            <a:ext cx="9020629" cy="1701800"/>
          </a:xfrm>
        </p:spPr>
        <p:txBody>
          <a:bodyPr anchor="ctr"/>
          <a:lstStyle/>
          <a:p>
            <a:r>
              <a:rPr lang="en-GB" altLang="en-US" sz="4300" b="1" dirty="0">
                <a:latin typeface="Calibri" panose="020F0502020204030204" pitchFamily="34" charset="0"/>
                <a:cs typeface="Calibri" panose="020F0502020204030204" pitchFamily="34" charset="0"/>
              </a:rPr>
              <a:t>L4.  RANDOMNESS, STATISTICAL DISTRIBUTIONS &amp; RANDOM NUMBERS</a:t>
            </a:r>
          </a:p>
        </p:txBody>
      </p:sp>
      <p:sp>
        <p:nvSpPr>
          <p:cNvPr id="2051" name="Rectangle 3">
            <a:extLst>
              <a:ext uri="{FF2B5EF4-FFF2-40B4-BE49-F238E27FC236}">
                <a16:creationId xmlns:a16="http://schemas.microsoft.com/office/drawing/2014/main" id="{952F9CA8-56DD-4E35-818C-0382413B7AFD}"/>
              </a:ext>
            </a:extLst>
          </p:cNvPr>
          <p:cNvSpPr>
            <a:spLocks noGrp="1" noChangeArrowheads="1"/>
          </p:cNvSpPr>
          <p:nvPr>
            <p:ph type="subTitle" idx="1"/>
          </p:nvPr>
        </p:nvSpPr>
        <p:spPr>
          <a:xfrm>
            <a:off x="6019800" y="6019800"/>
            <a:ext cx="2882900" cy="685800"/>
          </a:xfrm>
          <a:ln>
            <a:solidFill>
              <a:schemeClr val="tx1"/>
            </a:solidFill>
          </a:ln>
        </p:spPr>
        <p:txBody>
          <a:bodyPr/>
          <a:lstStyle/>
          <a:p>
            <a:r>
              <a:rPr lang="en-GB" altLang="en-US" sz="1800" dirty="0">
                <a:latin typeface="Calibri" panose="020F0502020204030204" pitchFamily="34" charset="0"/>
                <a:cs typeface="Calibri" panose="020F0502020204030204" pitchFamily="34" charset="0"/>
              </a:rPr>
              <a:t>© Leif Gustafsson</a:t>
            </a:r>
          </a:p>
          <a:p>
            <a:r>
              <a:rPr lang="en-GB" altLang="en-US" sz="1400" dirty="0">
                <a:latin typeface="Calibri" panose="020F0502020204030204" pitchFamily="34" charset="0"/>
                <a:cs typeface="Calibri" panose="020F0502020204030204" pitchFamily="34" charset="0"/>
              </a:rPr>
              <a:t>File: L4_Randomness.pptx  211114</a:t>
            </a:r>
          </a:p>
        </p:txBody>
      </p:sp>
      <p:sp>
        <p:nvSpPr>
          <p:cNvPr id="2059" name="Text Box 11">
            <a:extLst>
              <a:ext uri="{FF2B5EF4-FFF2-40B4-BE49-F238E27FC236}">
                <a16:creationId xmlns:a16="http://schemas.microsoft.com/office/drawing/2014/main" id="{957D13B0-253B-4801-B803-813E5282EA7B}"/>
              </a:ext>
            </a:extLst>
          </p:cNvPr>
          <p:cNvSpPr txBox="1">
            <a:spLocks noChangeArrowheads="1"/>
          </p:cNvSpPr>
          <p:nvPr/>
        </p:nvSpPr>
        <p:spPr bwMode="auto">
          <a:xfrm>
            <a:off x="381000" y="2397103"/>
            <a:ext cx="4800600" cy="179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609600" indent="-609600">
              <a:defRPr sz="2400">
                <a:solidFill>
                  <a:schemeClr val="tx1"/>
                </a:solidFill>
                <a:latin typeface="Times New Roman" panose="02020603050405020304" pitchFamily="18" charset="0"/>
              </a:defRPr>
            </a:lvl1pPr>
            <a:lvl2pPr marL="1066800" indent="-609600">
              <a:defRPr sz="2400">
                <a:solidFill>
                  <a:schemeClr val="tx1"/>
                </a:solidFill>
                <a:latin typeface="Times New Roman" panose="02020603050405020304" pitchFamily="18" charset="0"/>
              </a:defRPr>
            </a:lvl2pPr>
            <a:lvl3pPr marL="1524000" indent="-609600">
              <a:defRPr sz="2400">
                <a:solidFill>
                  <a:schemeClr val="tx1"/>
                </a:solidFill>
                <a:latin typeface="Times New Roman" panose="02020603050405020304" pitchFamily="18" charset="0"/>
              </a:defRPr>
            </a:lvl3pPr>
            <a:lvl4pPr marL="1981200" indent="-609600">
              <a:defRPr sz="2400">
                <a:solidFill>
                  <a:schemeClr val="tx1"/>
                </a:solidFill>
                <a:latin typeface="Times New Roman" panose="02020603050405020304" pitchFamily="18" charset="0"/>
              </a:defRPr>
            </a:lvl4pPr>
            <a:lvl5pPr marL="2438400" indent="-609600">
              <a:defRPr sz="2400">
                <a:solidFill>
                  <a:schemeClr val="tx1"/>
                </a:solidFill>
                <a:latin typeface="Times New Roman" panose="02020603050405020304" pitchFamily="18" charset="0"/>
              </a:defRPr>
            </a:lvl5pPr>
            <a:lvl6pPr marL="2895600" indent="-609600" fontAlgn="base">
              <a:spcBef>
                <a:spcPct val="0"/>
              </a:spcBef>
              <a:spcAft>
                <a:spcPct val="0"/>
              </a:spcAft>
              <a:defRPr sz="2400">
                <a:solidFill>
                  <a:schemeClr val="tx1"/>
                </a:solidFill>
                <a:latin typeface="Times New Roman" panose="02020603050405020304" pitchFamily="18" charset="0"/>
              </a:defRPr>
            </a:lvl6pPr>
            <a:lvl7pPr marL="3352800" indent="-609600" fontAlgn="base">
              <a:spcBef>
                <a:spcPct val="0"/>
              </a:spcBef>
              <a:spcAft>
                <a:spcPct val="0"/>
              </a:spcAft>
              <a:defRPr sz="2400">
                <a:solidFill>
                  <a:schemeClr val="tx1"/>
                </a:solidFill>
                <a:latin typeface="Times New Roman" panose="02020603050405020304" pitchFamily="18" charset="0"/>
              </a:defRPr>
            </a:lvl7pPr>
            <a:lvl8pPr marL="3810000" indent="-609600" fontAlgn="base">
              <a:spcBef>
                <a:spcPct val="0"/>
              </a:spcBef>
              <a:spcAft>
                <a:spcPct val="0"/>
              </a:spcAft>
              <a:defRPr sz="2400">
                <a:solidFill>
                  <a:schemeClr val="tx1"/>
                </a:solidFill>
                <a:latin typeface="Times New Roman" panose="02020603050405020304" pitchFamily="18" charset="0"/>
              </a:defRPr>
            </a:lvl8pPr>
            <a:lvl9pPr marL="4267200" indent="-609600"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50000"/>
              </a:spcBef>
              <a:buFontTx/>
              <a:buAutoNum type="romanUcPeriod"/>
            </a:pPr>
            <a:r>
              <a:rPr lang="en-GB" altLang="en-US" b="1" dirty="0">
                <a:latin typeface="Calibri" panose="020F0502020204030204" pitchFamily="34" charset="0"/>
                <a:cs typeface="Calibri" panose="020F0502020204030204" pitchFamily="34" charset="0"/>
              </a:rPr>
              <a:t>RANDOMNESS &amp; PROBABILITY</a:t>
            </a:r>
          </a:p>
          <a:p>
            <a:pPr>
              <a:lnSpc>
                <a:spcPct val="90000"/>
              </a:lnSpc>
              <a:spcBef>
                <a:spcPct val="50000"/>
              </a:spcBef>
              <a:buFontTx/>
              <a:buAutoNum type="romanUcPeriod"/>
            </a:pPr>
            <a:r>
              <a:rPr lang="en-GB" altLang="en-US" b="1" dirty="0">
                <a:latin typeface="Calibri" panose="020F0502020204030204" pitchFamily="34" charset="0"/>
                <a:cs typeface="Calibri" panose="020F0502020204030204" pitchFamily="34" charset="0"/>
              </a:rPr>
              <a:t>GENERATION OF RANDOM NUMBERS</a:t>
            </a:r>
          </a:p>
          <a:p>
            <a:pPr>
              <a:lnSpc>
                <a:spcPct val="90000"/>
              </a:lnSpc>
              <a:spcBef>
                <a:spcPct val="50000"/>
              </a:spcBef>
              <a:buFontTx/>
              <a:buAutoNum type="romanUcPeriod"/>
            </a:pPr>
            <a:r>
              <a:rPr lang="en-GB" altLang="en-US" b="1" dirty="0">
                <a:latin typeface="Calibri" panose="020F0502020204030204" pitchFamily="34" charset="0"/>
                <a:cs typeface="Calibri" panose="020F0502020204030204" pitchFamily="34" charset="0"/>
              </a:rPr>
              <a:t>SEED AND REPRODUCIBILITY</a:t>
            </a:r>
          </a:p>
        </p:txBody>
      </p:sp>
      <p:pic>
        <p:nvPicPr>
          <p:cNvPr id="9" name="Bildobjekt 8">
            <a:extLst>
              <a:ext uri="{FF2B5EF4-FFF2-40B4-BE49-F238E27FC236}">
                <a16:creationId xmlns:a16="http://schemas.microsoft.com/office/drawing/2014/main" id="{096982A0-292D-4F87-824F-906B5A00F3BF}"/>
              </a:ext>
            </a:extLst>
          </p:cNvPr>
          <p:cNvPicPr>
            <a:picLocks noChangeAspect="1"/>
          </p:cNvPicPr>
          <p:nvPr/>
        </p:nvPicPr>
        <p:blipFill>
          <a:blip r:embed="rId2"/>
          <a:stretch>
            <a:fillRect/>
          </a:stretch>
        </p:blipFill>
        <p:spPr>
          <a:xfrm>
            <a:off x="5562600" y="1524000"/>
            <a:ext cx="2719294" cy="381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latshållare för bildnummer 5">
            <a:extLst>
              <a:ext uri="{FF2B5EF4-FFF2-40B4-BE49-F238E27FC236}">
                <a16:creationId xmlns:a16="http://schemas.microsoft.com/office/drawing/2014/main" id="{F59246A7-FE6A-4F37-91D7-5D2B89C67EC2}"/>
              </a:ext>
            </a:extLst>
          </p:cNvPr>
          <p:cNvSpPr>
            <a:spLocks noGrp="1"/>
          </p:cNvSpPr>
          <p:nvPr>
            <p:ph type="sldNum" sz="quarter" idx="12"/>
          </p:nvPr>
        </p:nvSpPr>
        <p:spPr>
          <a:xfrm>
            <a:off x="8522441" y="6368053"/>
            <a:ext cx="503539" cy="337547"/>
          </a:xfrm>
        </p:spPr>
        <p:txBody>
          <a:bodyPr/>
          <a:lstStyle/>
          <a:p>
            <a:fld id="{963C4887-9767-4811-8791-C5B625E58336}" type="slidenum">
              <a:rPr lang="en-GB" altLang="en-US" smtClean="0">
                <a:latin typeface="Calibri" panose="020F0502020204030204" pitchFamily="34" charset="0"/>
                <a:cs typeface="Calibri" panose="020F0502020204030204" pitchFamily="34" charset="0"/>
              </a:rPr>
              <a:pPr/>
              <a:t>10</a:t>
            </a:fld>
            <a:endParaRPr lang="en-GB" altLang="en-US" dirty="0">
              <a:latin typeface="Calibri" panose="020F0502020204030204" pitchFamily="34" charset="0"/>
              <a:cs typeface="Calibri" panose="020F0502020204030204" pitchFamily="34" charset="0"/>
            </a:endParaRPr>
          </a:p>
        </p:txBody>
      </p:sp>
      <p:sp>
        <p:nvSpPr>
          <p:cNvPr id="13314" name="Rectangle 2">
            <a:extLst>
              <a:ext uri="{FF2B5EF4-FFF2-40B4-BE49-F238E27FC236}">
                <a16:creationId xmlns:a16="http://schemas.microsoft.com/office/drawing/2014/main" id="{46568327-784A-4A98-9BA0-1B64E20A84D7}"/>
              </a:ext>
            </a:extLst>
          </p:cNvPr>
          <p:cNvSpPr>
            <a:spLocks noGrp="1" noChangeArrowheads="1"/>
          </p:cNvSpPr>
          <p:nvPr>
            <p:ph type="title"/>
          </p:nvPr>
        </p:nvSpPr>
        <p:spPr>
          <a:xfrm>
            <a:off x="0" y="0"/>
            <a:ext cx="9067800" cy="609600"/>
          </a:xfrm>
        </p:spPr>
        <p:txBody>
          <a:bodyPr/>
          <a:lstStyle/>
          <a:p>
            <a:r>
              <a:rPr lang="en-GB" altLang="en-US" sz="3400" b="1" dirty="0">
                <a:latin typeface="Calibri" panose="020F0502020204030204" pitchFamily="34" charset="0"/>
                <a:cs typeface="Calibri" panose="020F0502020204030204" pitchFamily="34" charset="0"/>
              </a:rPr>
              <a:t>Random variables can be discrete or continuous</a:t>
            </a:r>
            <a:endParaRPr lang="en-GB" altLang="en-US" sz="3400" b="1" u="sng" dirty="0">
              <a:latin typeface="Calibri" panose="020F0502020204030204" pitchFamily="34" charset="0"/>
              <a:cs typeface="Calibri" panose="020F0502020204030204" pitchFamily="34" charset="0"/>
            </a:endParaRPr>
          </a:p>
        </p:txBody>
      </p:sp>
      <p:sp>
        <p:nvSpPr>
          <p:cNvPr id="13329" name="Text Box 17">
            <a:extLst>
              <a:ext uri="{FF2B5EF4-FFF2-40B4-BE49-F238E27FC236}">
                <a16:creationId xmlns:a16="http://schemas.microsoft.com/office/drawing/2014/main" id="{8545C38A-E4C8-4BD5-A051-DB03ABA8DEC6}"/>
              </a:ext>
            </a:extLst>
          </p:cNvPr>
          <p:cNvSpPr txBox="1">
            <a:spLocks noChangeArrowheads="1"/>
          </p:cNvSpPr>
          <p:nvPr/>
        </p:nvSpPr>
        <p:spPr bwMode="auto">
          <a:xfrm>
            <a:off x="84909" y="673100"/>
            <a:ext cx="8991600"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20000"/>
              </a:spcBef>
              <a:buFontTx/>
              <a:buChar char="•"/>
            </a:pPr>
            <a:r>
              <a:rPr lang="en-GB" altLang="en-US" dirty="0">
                <a:latin typeface="Calibri" panose="020F0502020204030204" pitchFamily="34" charset="0"/>
                <a:cs typeface="Calibri" panose="020F0502020204030204" pitchFamily="34" charset="0"/>
              </a:rPr>
              <a:t> A </a:t>
            </a:r>
            <a:r>
              <a:rPr lang="en-GB" altLang="en-US" b="1" dirty="0">
                <a:latin typeface="Calibri" panose="020F0502020204030204" pitchFamily="34" charset="0"/>
                <a:cs typeface="Calibri" panose="020F0502020204030204" pitchFamily="34" charset="0"/>
              </a:rPr>
              <a:t>discrete </a:t>
            </a:r>
            <a:r>
              <a:rPr lang="en-GB" altLang="en-US" dirty="0">
                <a:latin typeface="Calibri" panose="020F0502020204030204" pitchFamily="34" charset="0"/>
                <a:cs typeface="Calibri" panose="020F0502020204030204" pitchFamily="34" charset="0"/>
              </a:rPr>
              <a:t>random variable X </a:t>
            </a:r>
            <a:r>
              <a:rPr lang="en-GB" altLang="en-US" i="1" dirty="0">
                <a:latin typeface="Calibri" panose="020F0502020204030204" pitchFamily="34" charset="0"/>
                <a:cs typeface="Calibri" panose="020F0502020204030204" pitchFamily="34" charset="0"/>
              </a:rPr>
              <a:t>generates</a:t>
            </a:r>
            <a:r>
              <a:rPr lang="en-GB" altLang="en-US" dirty="0">
                <a:latin typeface="Calibri" panose="020F0502020204030204" pitchFamily="34" charset="0"/>
                <a:cs typeface="Calibri" panose="020F0502020204030204" pitchFamily="34" charset="0"/>
              </a:rPr>
              <a:t> discrete outcomes (e.g. A, B or C) that can be described by a </a:t>
            </a:r>
            <a:r>
              <a:rPr lang="en-GB" altLang="en-US" i="1" dirty="0">
                <a:latin typeface="Calibri" panose="020F0502020204030204" pitchFamily="34" charset="0"/>
                <a:cs typeface="Calibri" panose="020F0502020204030204" pitchFamily="34" charset="0"/>
              </a:rPr>
              <a:t>Probability distribution function - p(x)</a:t>
            </a:r>
            <a:r>
              <a:rPr lang="en-GB" altLang="en-US" dirty="0">
                <a:latin typeface="Calibri" panose="020F0502020204030204" pitchFamily="34" charset="0"/>
                <a:cs typeface="Calibri" panose="020F0502020204030204" pitchFamily="34" charset="0"/>
              </a:rPr>
              <a:t>.</a:t>
            </a:r>
          </a:p>
        </p:txBody>
      </p:sp>
      <p:sp>
        <p:nvSpPr>
          <p:cNvPr id="11" name="Rectangle 3">
            <a:extLst>
              <a:ext uri="{FF2B5EF4-FFF2-40B4-BE49-F238E27FC236}">
                <a16:creationId xmlns:a16="http://schemas.microsoft.com/office/drawing/2014/main" id="{FBB2F973-5D96-44DB-BDB2-69FD0AF8514E}"/>
              </a:ext>
            </a:extLst>
          </p:cNvPr>
          <p:cNvSpPr txBox="1">
            <a:spLocks noChangeArrowheads="1"/>
          </p:cNvSpPr>
          <p:nvPr/>
        </p:nvSpPr>
        <p:spPr bwMode="auto">
          <a:xfrm>
            <a:off x="1447800" y="2944076"/>
            <a:ext cx="6095999" cy="509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Tx/>
              <a:buNone/>
            </a:pPr>
            <a:r>
              <a:rPr lang="en-GB" altLang="en-US" sz="2800" b="1" i="1" dirty="0">
                <a:latin typeface="Calibri" panose="020F0502020204030204" pitchFamily="34" charset="0"/>
                <a:cs typeface="Calibri" panose="020F0502020204030204" pitchFamily="34" charset="0"/>
                <a:sym typeface="Symbol" panose="05050102010706020507" pitchFamily="18" charset="2"/>
              </a:rPr>
              <a:t>Discrete </a:t>
            </a:r>
            <a:r>
              <a:rPr lang="en-GB" altLang="en-US" sz="2800" b="1" dirty="0">
                <a:latin typeface="Calibri" panose="020F0502020204030204" pitchFamily="34" charset="0"/>
                <a:cs typeface="Calibri" panose="020F0502020204030204" pitchFamily="34" charset="0"/>
                <a:sym typeface="Symbol" panose="05050102010706020507" pitchFamily="18" charset="2"/>
              </a:rPr>
              <a:t>or </a:t>
            </a:r>
            <a:r>
              <a:rPr lang="en-GB" altLang="en-US" sz="2800" b="1" i="1" dirty="0">
                <a:latin typeface="Calibri" panose="020F0502020204030204" pitchFamily="34" charset="0"/>
                <a:cs typeface="Calibri" panose="020F0502020204030204" pitchFamily="34" charset="0"/>
                <a:sym typeface="Symbol" panose="05050102010706020507" pitchFamily="18" charset="2"/>
              </a:rPr>
              <a:t>continuous probabilities</a:t>
            </a:r>
            <a:r>
              <a:rPr lang="en-GB" altLang="en-US" sz="2800" b="1" dirty="0">
                <a:latin typeface="Calibri" panose="020F0502020204030204" pitchFamily="34" charset="0"/>
                <a:cs typeface="Calibri" panose="020F0502020204030204" pitchFamily="34" charset="0"/>
                <a:sym typeface="Symbol" panose="05050102010706020507" pitchFamily="18" charset="2"/>
              </a:rPr>
              <a:t>!</a:t>
            </a:r>
          </a:p>
          <a:p>
            <a:pPr algn="ctr">
              <a:buFontTx/>
              <a:buNone/>
            </a:pPr>
            <a:endParaRPr lang="en-GB" altLang="en-US" sz="2800" i="1" dirty="0">
              <a:latin typeface="Calibri" panose="020F0502020204030204" pitchFamily="34" charset="0"/>
              <a:cs typeface="Calibri" panose="020F0502020204030204" pitchFamily="34" charset="0"/>
              <a:sym typeface="Symbol" panose="05050102010706020507" pitchFamily="18" charset="2"/>
            </a:endParaRPr>
          </a:p>
          <a:p>
            <a:pPr algn="ctr">
              <a:buFontTx/>
              <a:buNone/>
            </a:pPr>
            <a:endParaRPr lang="en-GB" altLang="en-US" sz="2800" i="1" dirty="0">
              <a:latin typeface="Calibri" panose="020F0502020204030204" pitchFamily="34" charset="0"/>
              <a:cs typeface="Calibri" panose="020F0502020204030204" pitchFamily="34" charset="0"/>
              <a:sym typeface="Symbol" panose="05050102010706020507" pitchFamily="18" charset="2"/>
            </a:endParaRPr>
          </a:p>
        </p:txBody>
      </p:sp>
      <p:grpSp>
        <p:nvGrpSpPr>
          <p:cNvPr id="12" name="Group 75">
            <a:extLst>
              <a:ext uri="{FF2B5EF4-FFF2-40B4-BE49-F238E27FC236}">
                <a16:creationId xmlns:a16="http://schemas.microsoft.com/office/drawing/2014/main" id="{4D3752C3-2585-4D1F-8DDF-0C5B46859097}"/>
              </a:ext>
            </a:extLst>
          </p:cNvPr>
          <p:cNvGrpSpPr>
            <a:grpSpLocks/>
          </p:cNvGrpSpPr>
          <p:nvPr/>
        </p:nvGrpSpPr>
        <p:grpSpPr bwMode="auto">
          <a:xfrm>
            <a:off x="403225" y="3489325"/>
            <a:ext cx="4092575" cy="2682875"/>
            <a:chOff x="144" y="1104"/>
            <a:chExt cx="2578" cy="1690"/>
          </a:xfrm>
        </p:grpSpPr>
        <p:sp>
          <p:nvSpPr>
            <p:cNvPr id="13" name="Text Box 62">
              <a:extLst>
                <a:ext uri="{FF2B5EF4-FFF2-40B4-BE49-F238E27FC236}">
                  <a16:creationId xmlns:a16="http://schemas.microsoft.com/office/drawing/2014/main" id="{F19302E7-E29E-4073-A245-3FEAECF64651}"/>
                </a:ext>
              </a:extLst>
            </p:cNvPr>
            <p:cNvSpPr txBox="1">
              <a:spLocks noChangeArrowheads="1"/>
            </p:cNvSpPr>
            <p:nvPr/>
          </p:nvSpPr>
          <p:spPr bwMode="auto">
            <a:xfrm>
              <a:off x="912" y="2064"/>
              <a:ext cx="115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GB" altLang="en-US" sz="2000" i="1" dirty="0">
                  <a:latin typeface="Calibri" panose="020F0502020204030204" pitchFamily="34" charset="0"/>
                  <a:cs typeface="Calibri" panose="020F0502020204030204" pitchFamily="34" charset="0"/>
                </a:rPr>
                <a:t>Discrete range of outcomes</a:t>
              </a:r>
            </a:p>
          </p:txBody>
        </p:sp>
        <p:sp>
          <p:nvSpPr>
            <p:cNvPr id="14" name="Text Box 65">
              <a:extLst>
                <a:ext uri="{FF2B5EF4-FFF2-40B4-BE49-F238E27FC236}">
                  <a16:creationId xmlns:a16="http://schemas.microsoft.com/office/drawing/2014/main" id="{BAF0BFFA-4210-4780-8C2A-DA3D9785F03F}"/>
                </a:ext>
              </a:extLst>
            </p:cNvPr>
            <p:cNvSpPr txBox="1">
              <a:spLocks noChangeArrowheads="1"/>
            </p:cNvSpPr>
            <p:nvPr/>
          </p:nvSpPr>
          <p:spPr bwMode="auto">
            <a:xfrm>
              <a:off x="144" y="2544"/>
              <a:ext cx="24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000" i="1" dirty="0">
                  <a:latin typeface="Calibri" panose="020F0502020204030204" pitchFamily="34" charset="0"/>
                  <a:cs typeface="Calibri" panose="020F0502020204030204" pitchFamily="34" charset="0"/>
                </a:rPr>
                <a:t>Probability </a:t>
              </a:r>
              <a:r>
                <a:rPr lang="en-GB" altLang="en-US" sz="2000" b="1" i="1" u="sng" dirty="0">
                  <a:latin typeface="Calibri" panose="020F0502020204030204" pitchFamily="34" charset="0"/>
                  <a:cs typeface="Calibri" panose="020F0502020204030204" pitchFamily="34" charset="0"/>
                </a:rPr>
                <a:t>distribution</a:t>
              </a:r>
              <a:r>
                <a:rPr lang="en-GB" altLang="en-US" sz="2000" i="1" dirty="0">
                  <a:latin typeface="Calibri" panose="020F0502020204030204" pitchFamily="34" charset="0"/>
                  <a:cs typeface="Calibri" panose="020F0502020204030204" pitchFamily="34" charset="0"/>
                </a:rPr>
                <a:t> function</a:t>
              </a:r>
              <a:r>
                <a:rPr lang="en-GB" altLang="en-US" sz="2000" dirty="0">
                  <a:latin typeface="Calibri" panose="020F0502020204030204" pitchFamily="34" charset="0"/>
                  <a:cs typeface="Calibri" panose="020F0502020204030204" pitchFamily="34" charset="0"/>
                </a:rPr>
                <a:t> </a:t>
              </a:r>
              <a:r>
                <a:rPr lang="en-GB" altLang="en-US" sz="2000" i="1" dirty="0">
                  <a:latin typeface="Calibri" panose="020F0502020204030204" pitchFamily="34" charset="0"/>
                  <a:cs typeface="Calibri" panose="020F0502020204030204" pitchFamily="34" charset="0"/>
                </a:rPr>
                <a:t>p(x)</a:t>
              </a:r>
            </a:p>
          </p:txBody>
        </p:sp>
        <p:grpSp>
          <p:nvGrpSpPr>
            <p:cNvPr id="15" name="Group 69">
              <a:extLst>
                <a:ext uri="{FF2B5EF4-FFF2-40B4-BE49-F238E27FC236}">
                  <a16:creationId xmlns:a16="http://schemas.microsoft.com/office/drawing/2014/main" id="{A55A265C-8356-4E92-8A87-91EF70589853}"/>
                </a:ext>
              </a:extLst>
            </p:cNvPr>
            <p:cNvGrpSpPr>
              <a:grpSpLocks/>
            </p:cNvGrpSpPr>
            <p:nvPr/>
          </p:nvGrpSpPr>
          <p:grpSpPr bwMode="auto">
            <a:xfrm>
              <a:off x="816" y="1104"/>
              <a:ext cx="1906" cy="1082"/>
              <a:chOff x="816" y="1104"/>
              <a:chExt cx="1906" cy="1082"/>
            </a:xfrm>
          </p:grpSpPr>
          <p:grpSp>
            <p:nvGrpSpPr>
              <p:cNvPr id="16" name="Group 55">
                <a:extLst>
                  <a:ext uri="{FF2B5EF4-FFF2-40B4-BE49-F238E27FC236}">
                    <a16:creationId xmlns:a16="http://schemas.microsoft.com/office/drawing/2014/main" id="{0F49A24C-A90C-40CF-9864-9BAF7F173849}"/>
                  </a:ext>
                </a:extLst>
              </p:cNvPr>
              <p:cNvGrpSpPr>
                <a:grpSpLocks/>
              </p:cNvGrpSpPr>
              <p:nvPr/>
            </p:nvGrpSpPr>
            <p:grpSpPr bwMode="auto">
              <a:xfrm>
                <a:off x="816" y="1104"/>
                <a:ext cx="1906" cy="1082"/>
                <a:chOff x="912" y="1248"/>
                <a:chExt cx="1906" cy="1082"/>
              </a:xfrm>
            </p:grpSpPr>
            <p:sp>
              <p:nvSpPr>
                <p:cNvPr id="24" name="Text Box 45">
                  <a:extLst>
                    <a:ext uri="{FF2B5EF4-FFF2-40B4-BE49-F238E27FC236}">
                      <a16:creationId xmlns:a16="http://schemas.microsoft.com/office/drawing/2014/main" id="{6251793C-267F-49FA-A77A-690A1011AF9A}"/>
                    </a:ext>
                  </a:extLst>
                </p:cNvPr>
                <p:cNvSpPr txBox="1">
                  <a:spLocks noChangeArrowheads="1"/>
                </p:cNvSpPr>
                <p:nvPr/>
              </p:nvSpPr>
              <p:spPr bwMode="auto">
                <a:xfrm>
                  <a:off x="913" y="1248"/>
                  <a:ext cx="5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800" i="1" dirty="0">
                      <a:latin typeface="Calibri" panose="020F0502020204030204" pitchFamily="34" charset="0"/>
                      <a:cs typeface="Calibri" panose="020F0502020204030204" pitchFamily="34" charset="0"/>
                    </a:rPr>
                    <a:t>p(x)</a:t>
                  </a:r>
                </a:p>
              </p:txBody>
            </p:sp>
            <p:sp>
              <p:nvSpPr>
                <p:cNvPr id="25" name="Line 47">
                  <a:extLst>
                    <a:ext uri="{FF2B5EF4-FFF2-40B4-BE49-F238E27FC236}">
                      <a16:creationId xmlns:a16="http://schemas.microsoft.com/office/drawing/2014/main" id="{DE279A1A-90D6-4392-94C9-1A95A1D46BFD}"/>
                    </a:ext>
                  </a:extLst>
                </p:cNvPr>
                <p:cNvSpPr>
                  <a:spLocks noChangeShapeType="1"/>
                </p:cNvSpPr>
                <p:nvPr/>
              </p:nvSpPr>
              <p:spPr bwMode="auto">
                <a:xfrm>
                  <a:off x="918" y="2217"/>
                  <a:ext cx="160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6" name="Line 48">
                  <a:extLst>
                    <a:ext uri="{FF2B5EF4-FFF2-40B4-BE49-F238E27FC236}">
                      <a16:creationId xmlns:a16="http://schemas.microsoft.com/office/drawing/2014/main" id="{27330C4A-6FA3-446A-8ECD-AABD77C9A976}"/>
                    </a:ext>
                  </a:extLst>
                </p:cNvPr>
                <p:cNvSpPr>
                  <a:spLocks noChangeShapeType="1"/>
                </p:cNvSpPr>
                <p:nvPr/>
              </p:nvSpPr>
              <p:spPr bwMode="auto">
                <a:xfrm flipV="1">
                  <a:off x="912" y="1416"/>
                  <a:ext cx="0" cy="80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8" name="Text Box 54">
                  <a:extLst>
                    <a:ext uri="{FF2B5EF4-FFF2-40B4-BE49-F238E27FC236}">
                      <a16:creationId xmlns:a16="http://schemas.microsoft.com/office/drawing/2014/main" id="{11A98296-0FEA-488D-AAD6-CB1C7E0490A2}"/>
                    </a:ext>
                  </a:extLst>
                </p:cNvPr>
                <p:cNvSpPr txBox="1">
                  <a:spLocks noChangeArrowheads="1"/>
                </p:cNvSpPr>
                <p:nvPr/>
              </p:nvSpPr>
              <p:spPr bwMode="auto">
                <a:xfrm>
                  <a:off x="2530" y="2080"/>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000" i="1" dirty="0">
                      <a:latin typeface="Calibri" panose="020F0502020204030204" pitchFamily="34" charset="0"/>
                      <a:cs typeface="Calibri" panose="020F0502020204030204" pitchFamily="34" charset="0"/>
                    </a:rPr>
                    <a:t>x</a:t>
                  </a:r>
                </a:p>
              </p:txBody>
            </p:sp>
          </p:grpSp>
          <p:sp>
            <p:nvSpPr>
              <p:cNvPr id="17" name="Line 56">
                <a:extLst>
                  <a:ext uri="{FF2B5EF4-FFF2-40B4-BE49-F238E27FC236}">
                    <a16:creationId xmlns:a16="http://schemas.microsoft.com/office/drawing/2014/main" id="{CEB405F6-8F61-4392-AAD5-4B69B67F8B3D}"/>
                  </a:ext>
                </a:extLst>
              </p:cNvPr>
              <p:cNvSpPr>
                <a:spLocks noChangeShapeType="1"/>
              </p:cNvSpPr>
              <p:nvPr/>
            </p:nvSpPr>
            <p:spPr bwMode="auto">
              <a:xfrm>
                <a:off x="1119" y="1690"/>
                <a:ext cx="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8" name="Line 57">
                <a:extLst>
                  <a:ext uri="{FF2B5EF4-FFF2-40B4-BE49-F238E27FC236}">
                    <a16:creationId xmlns:a16="http://schemas.microsoft.com/office/drawing/2014/main" id="{E254F644-87B6-45AD-92C1-25F48AB09583}"/>
                  </a:ext>
                </a:extLst>
              </p:cNvPr>
              <p:cNvSpPr>
                <a:spLocks noChangeShapeType="1"/>
              </p:cNvSpPr>
              <p:nvPr/>
            </p:nvSpPr>
            <p:spPr bwMode="auto">
              <a:xfrm>
                <a:off x="1311" y="1552"/>
                <a:ext cx="0"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9" name="Line 58">
                <a:extLst>
                  <a:ext uri="{FF2B5EF4-FFF2-40B4-BE49-F238E27FC236}">
                    <a16:creationId xmlns:a16="http://schemas.microsoft.com/office/drawing/2014/main" id="{94326FF8-2120-4424-8B46-5F3AADC8ABDA}"/>
                  </a:ext>
                </a:extLst>
              </p:cNvPr>
              <p:cNvSpPr>
                <a:spLocks noChangeShapeType="1"/>
              </p:cNvSpPr>
              <p:nvPr/>
            </p:nvSpPr>
            <p:spPr bwMode="auto">
              <a:xfrm>
                <a:off x="1503" y="1744"/>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0" name="Line 59">
                <a:extLst>
                  <a:ext uri="{FF2B5EF4-FFF2-40B4-BE49-F238E27FC236}">
                    <a16:creationId xmlns:a16="http://schemas.microsoft.com/office/drawing/2014/main" id="{461E08DC-046A-4531-B7A8-9413D1EAB20F}"/>
                  </a:ext>
                </a:extLst>
              </p:cNvPr>
              <p:cNvSpPr>
                <a:spLocks noChangeShapeType="1"/>
              </p:cNvSpPr>
              <p:nvPr/>
            </p:nvSpPr>
            <p:spPr bwMode="auto">
              <a:xfrm flipH="1">
                <a:off x="1695" y="1928"/>
                <a:ext cx="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 name="Line 60">
                <a:extLst>
                  <a:ext uri="{FF2B5EF4-FFF2-40B4-BE49-F238E27FC236}">
                    <a16:creationId xmlns:a16="http://schemas.microsoft.com/office/drawing/2014/main" id="{220CA505-D921-4E9E-A545-060984B876C7}"/>
                  </a:ext>
                </a:extLst>
              </p:cNvPr>
              <p:cNvSpPr>
                <a:spLocks noChangeShapeType="1"/>
              </p:cNvSpPr>
              <p:nvPr/>
            </p:nvSpPr>
            <p:spPr bwMode="auto">
              <a:xfrm>
                <a:off x="975" y="1976"/>
                <a:ext cx="0"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2" name="Line 61">
                <a:extLst>
                  <a:ext uri="{FF2B5EF4-FFF2-40B4-BE49-F238E27FC236}">
                    <a16:creationId xmlns:a16="http://schemas.microsoft.com/office/drawing/2014/main" id="{DE8DD0F0-4C7F-4B49-A205-82D788C4FF0E}"/>
                  </a:ext>
                </a:extLst>
              </p:cNvPr>
              <p:cNvSpPr>
                <a:spLocks noChangeShapeType="1"/>
              </p:cNvSpPr>
              <p:nvPr/>
            </p:nvSpPr>
            <p:spPr bwMode="auto">
              <a:xfrm flipH="1">
                <a:off x="2065" y="2024"/>
                <a:ext cx="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3" name="Line 67">
                <a:extLst>
                  <a:ext uri="{FF2B5EF4-FFF2-40B4-BE49-F238E27FC236}">
                    <a16:creationId xmlns:a16="http://schemas.microsoft.com/office/drawing/2014/main" id="{594658F7-AEBF-4CED-A651-50FFB0C271D1}"/>
                  </a:ext>
                </a:extLst>
              </p:cNvPr>
              <p:cNvSpPr>
                <a:spLocks noChangeShapeType="1"/>
              </p:cNvSpPr>
              <p:nvPr/>
            </p:nvSpPr>
            <p:spPr bwMode="auto">
              <a:xfrm>
                <a:off x="1873" y="1968"/>
                <a:ext cx="0"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grpSp>
      <p:grpSp>
        <p:nvGrpSpPr>
          <p:cNvPr id="29" name="Group 76">
            <a:extLst>
              <a:ext uri="{FF2B5EF4-FFF2-40B4-BE49-F238E27FC236}">
                <a16:creationId xmlns:a16="http://schemas.microsoft.com/office/drawing/2014/main" id="{9373D2F7-74CE-4565-82C1-6AC96612434D}"/>
              </a:ext>
            </a:extLst>
          </p:cNvPr>
          <p:cNvGrpSpPr>
            <a:grpSpLocks/>
          </p:cNvGrpSpPr>
          <p:nvPr/>
        </p:nvGrpSpPr>
        <p:grpSpPr bwMode="auto">
          <a:xfrm>
            <a:off x="4855172" y="3505200"/>
            <a:ext cx="3505200" cy="2667000"/>
            <a:chOff x="3072" y="1104"/>
            <a:chExt cx="2208" cy="1680"/>
          </a:xfrm>
        </p:grpSpPr>
        <p:sp>
          <p:nvSpPr>
            <p:cNvPr id="30" name="Text Box 66">
              <a:extLst>
                <a:ext uri="{FF2B5EF4-FFF2-40B4-BE49-F238E27FC236}">
                  <a16:creationId xmlns:a16="http://schemas.microsoft.com/office/drawing/2014/main" id="{6BB1251F-4CA1-49BA-AEE7-E14BF57B398C}"/>
                </a:ext>
              </a:extLst>
            </p:cNvPr>
            <p:cNvSpPr txBox="1">
              <a:spLocks noChangeArrowheads="1"/>
            </p:cNvSpPr>
            <p:nvPr/>
          </p:nvSpPr>
          <p:spPr bwMode="auto">
            <a:xfrm>
              <a:off x="3072" y="2534"/>
              <a:ext cx="22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000" i="1" dirty="0">
                  <a:latin typeface="Calibri" panose="020F0502020204030204" pitchFamily="34" charset="0"/>
                  <a:cs typeface="Calibri" panose="020F0502020204030204" pitchFamily="34" charset="0"/>
                </a:rPr>
                <a:t>Probability </a:t>
              </a:r>
              <a:r>
                <a:rPr lang="en-GB" altLang="en-US" sz="2000" b="1" i="1" u="sng" dirty="0">
                  <a:latin typeface="Calibri" panose="020F0502020204030204" pitchFamily="34" charset="0"/>
                  <a:cs typeface="Calibri" panose="020F0502020204030204" pitchFamily="34" charset="0"/>
                </a:rPr>
                <a:t>density</a:t>
              </a:r>
              <a:r>
                <a:rPr lang="en-GB" altLang="en-US" sz="2000" i="1" dirty="0">
                  <a:latin typeface="Calibri" panose="020F0502020204030204" pitchFamily="34" charset="0"/>
                  <a:cs typeface="Calibri" panose="020F0502020204030204" pitchFamily="34" charset="0"/>
                </a:rPr>
                <a:t> function</a:t>
              </a:r>
              <a:r>
                <a:rPr lang="en-GB" altLang="en-US" sz="2000" dirty="0">
                  <a:latin typeface="Calibri" panose="020F0502020204030204" pitchFamily="34" charset="0"/>
                  <a:cs typeface="Calibri" panose="020F0502020204030204" pitchFamily="34" charset="0"/>
                </a:rPr>
                <a:t> </a:t>
              </a:r>
              <a:r>
                <a:rPr lang="en-GB" altLang="en-US" sz="2000" i="1" dirty="0">
                  <a:latin typeface="Calibri" panose="020F0502020204030204" pitchFamily="34" charset="0"/>
                  <a:cs typeface="Calibri" panose="020F0502020204030204" pitchFamily="34" charset="0"/>
                </a:rPr>
                <a:t>f(x)</a:t>
              </a:r>
            </a:p>
          </p:txBody>
        </p:sp>
        <p:grpSp>
          <p:nvGrpSpPr>
            <p:cNvPr id="31" name="Group 68">
              <a:extLst>
                <a:ext uri="{FF2B5EF4-FFF2-40B4-BE49-F238E27FC236}">
                  <a16:creationId xmlns:a16="http://schemas.microsoft.com/office/drawing/2014/main" id="{7CE73254-987F-4617-AB99-125D848E4656}"/>
                </a:ext>
              </a:extLst>
            </p:cNvPr>
            <p:cNvGrpSpPr>
              <a:grpSpLocks/>
            </p:cNvGrpSpPr>
            <p:nvPr/>
          </p:nvGrpSpPr>
          <p:grpSpPr bwMode="auto">
            <a:xfrm>
              <a:off x="3360" y="1104"/>
              <a:ext cx="1903" cy="1367"/>
              <a:chOff x="3360" y="1104"/>
              <a:chExt cx="1903" cy="1367"/>
            </a:xfrm>
          </p:grpSpPr>
          <p:grpSp>
            <p:nvGrpSpPr>
              <p:cNvPr id="32" name="Group 43">
                <a:extLst>
                  <a:ext uri="{FF2B5EF4-FFF2-40B4-BE49-F238E27FC236}">
                    <a16:creationId xmlns:a16="http://schemas.microsoft.com/office/drawing/2014/main" id="{6DFAC474-7FF3-4B75-869F-13673676D882}"/>
                  </a:ext>
                </a:extLst>
              </p:cNvPr>
              <p:cNvGrpSpPr>
                <a:grpSpLocks/>
              </p:cNvGrpSpPr>
              <p:nvPr/>
            </p:nvGrpSpPr>
            <p:grpSpPr bwMode="auto">
              <a:xfrm>
                <a:off x="3360" y="1104"/>
                <a:ext cx="1903" cy="1064"/>
                <a:chOff x="3038" y="1184"/>
                <a:chExt cx="1903" cy="1064"/>
              </a:xfrm>
            </p:grpSpPr>
            <p:sp>
              <p:nvSpPr>
                <p:cNvPr id="34" name="Text Box 18">
                  <a:extLst>
                    <a:ext uri="{FF2B5EF4-FFF2-40B4-BE49-F238E27FC236}">
                      <a16:creationId xmlns:a16="http://schemas.microsoft.com/office/drawing/2014/main" id="{7943902B-CDFD-488B-ADD4-6EC4953E841D}"/>
                    </a:ext>
                  </a:extLst>
                </p:cNvPr>
                <p:cNvSpPr txBox="1">
                  <a:spLocks noChangeArrowheads="1"/>
                </p:cNvSpPr>
                <p:nvPr/>
              </p:nvSpPr>
              <p:spPr bwMode="auto">
                <a:xfrm>
                  <a:off x="3039" y="1184"/>
                  <a:ext cx="5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800" b="1" i="1" dirty="0">
                      <a:latin typeface="Calibri" panose="020F0502020204030204" pitchFamily="34" charset="0"/>
                      <a:cs typeface="Calibri" panose="020F0502020204030204" pitchFamily="34" charset="0"/>
                    </a:rPr>
                    <a:t>f(x)</a:t>
                  </a:r>
                </a:p>
              </p:txBody>
            </p:sp>
            <p:grpSp>
              <p:nvGrpSpPr>
                <p:cNvPr id="35" name="Group 42">
                  <a:extLst>
                    <a:ext uri="{FF2B5EF4-FFF2-40B4-BE49-F238E27FC236}">
                      <a16:creationId xmlns:a16="http://schemas.microsoft.com/office/drawing/2014/main" id="{7FD58A37-24B6-4E46-B0B6-D76BD8ABE4A9}"/>
                    </a:ext>
                  </a:extLst>
                </p:cNvPr>
                <p:cNvGrpSpPr>
                  <a:grpSpLocks/>
                </p:cNvGrpSpPr>
                <p:nvPr/>
              </p:nvGrpSpPr>
              <p:grpSpPr bwMode="auto">
                <a:xfrm>
                  <a:off x="3038" y="1352"/>
                  <a:ext cx="1618" cy="847"/>
                  <a:chOff x="3038" y="1352"/>
                  <a:chExt cx="1618" cy="847"/>
                </a:xfrm>
              </p:grpSpPr>
              <p:sp>
                <p:nvSpPr>
                  <p:cNvPr id="37" name="Line 10">
                    <a:extLst>
                      <a:ext uri="{FF2B5EF4-FFF2-40B4-BE49-F238E27FC236}">
                        <a16:creationId xmlns:a16="http://schemas.microsoft.com/office/drawing/2014/main" id="{7120C109-7388-41F8-9959-D39453170E1F}"/>
                      </a:ext>
                    </a:extLst>
                  </p:cNvPr>
                  <p:cNvSpPr>
                    <a:spLocks noChangeShapeType="1"/>
                  </p:cNvSpPr>
                  <p:nvPr/>
                </p:nvSpPr>
                <p:spPr bwMode="auto">
                  <a:xfrm>
                    <a:off x="3055" y="2153"/>
                    <a:ext cx="160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38" name="Line 13">
                    <a:extLst>
                      <a:ext uri="{FF2B5EF4-FFF2-40B4-BE49-F238E27FC236}">
                        <a16:creationId xmlns:a16="http://schemas.microsoft.com/office/drawing/2014/main" id="{B5656C4F-110E-46A0-8D2E-D6698C8487EC}"/>
                      </a:ext>
                    </a:extLst>
                  </p:cNvPr>
                  <p:cNvSpPr>
                    <a:spLocks noChangeShapeType="1"/>
                  </p:cNvSpPr>
                  <p:nvPr/>
                </p:nvSpPr>
                <p:spPr bwMode="auto">
                  <a:xfrm flipV="1">
                    <a:off x="3038" y="1352"/>
                    <a:ext cx="0" cy="80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nvGrpSpPr>
                  <p:cNvPr id="40" name="Group 24">
                    <a:extLst>
                      <a:ext uri="{FF2B5EF4-FFF2-40B4-BE49-F238E27FC236}">
                        <a16:creationId xmlns:a16="http://schemas.microsoft.com/office/drawing/2014/main" id="{82AD9EE0-A15B-404B-AB00-E68D12DB7283}"/>
                      </a:ext>
                    </a:extLst>
                  </p:cNvPr>
                  <p:cNvGrpSpPr>
                    <a:grpSpLocks/>
                  </p:cNvGrpSpPr>
                  <p:nvPr/>
                </p:nvGrpSpPr>
                <p:grpSpPr bwMode="auto">
                  <a:xfrm>
                    <a:off x="3120" y="1487"/>
                    <a:ext cx="1207" cy="712"/>
                    <a:chOff x="4170" y="2632"/>
                    <a:chExt cx="1143" cy="555"/>
                  </a:xfrm>
                </p:grpSpPr>
                <p:sp>
                  <p:nvSpPr>
                    <p:cNvPr id="41" name="Freeform 25">
                      <a:extLst>
                        <a:ext uri="{FF2B5EF4-FFF2-40B4-BE49-F238E27FC236}">
                          <a16:creationId xmlns:a16="http://schemas.microsoft.com/office/drawing/2014/main" id="{7F15F656-FCE4-4061-9438-CC2DAC7D6118}"/>
                        </a:ext>
                      </a:extLst>
                    </p:cNvPr>
                    <p:cNvSpPr>
                      <a:spLocks/>
                    </p:cNvSpPr>
                    <p:nvPr/>
                  </p:nvSpPr>
                  <p:spPr bwMode="auto">
                    <a:xfrm rot="16933665" flipV="1">
                      <a:off x="4087" y="2720"/>
                      <a:ext cx="549" cy="384"/>
                    </a:xfrm>
                    <a:custGeom>
                      <a:avLst/>
                      <a:gdLst>
                        <a:gd name="T0" fmla="*/ 0 w 3698"/>
                        <a:gd name="T1" fmla="*/ 1556 h 1556"/>
                        <a:gd name="T2" fmla="*/ 53 w 3698"/>
                        <a:gd name="T3" fmla="*/ 1320 h 1556"/>
                        <a:gd name="T4" fmla="*/ 169 w 3698"/>
                        <a:gd name="T5" fmla="*/ 1080 h 1556"/>
                        <a:gd name="T6" fmla="*/ 413 w 3698"/>
                        <a:gd name="T7" fmla="*/ 840 h 1556"/>
                        <a:gd name="T8" fmla="*/ 765 w 3698"/>
                        <a:gd name="T9" fmla="*/ 600 h 1556"/>
                        <a:gd name="T10" fmla="*/ 1341 w 3698"/>
                        <a:gd name="T11" fmla="*/ 360 h 1556"/>
                        <a:gd name="T12" fmla="*/ 1853 w 3698"/>
                        <a:gd name="T13" fmla="*/ 240 h 1556"/>
                        <a:gd name="T14" fmla="*/ 2608 w 3698"/>
                        <a:gd name="T15" fmla="*/ 120 h 1556"/>
                        <a:gd name="T16" fmla="*/ 3698 w 3698"/>
                        <a:gd name="T17" fmla="*/ 0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8" h="1556">
                          <a:moveTo>
                            <a:pt x="0" y="1556"/>
                          </a:moveTo>
                          <a:cubicBezTo>
                            <a:pt x="12" y="1477"/>
                            <a:pt x="25" y="1399"/>
                            <a:pt x="53" y="1320"/>
                          </a:cubicBezTo>
                          <a:cubicBezTo>
                            <a:pt x="81" y="1241"/>
                            <a:pt x="109" y="1160"/>
                            <a:pt x="169" y="1080"/>
                          </a:cubicBezTo>
                          <a:cubicBezTo>
                            <a:pt x="229" y="1000"/>
                            <a:pt x="314" y="920"/>
                            <a:pt x="413" y="840"/>
                          </a:cubicBezTo>
                          <a:cubicBezTo>
                            <a:pt x="512" y="760"/>
                            <a:pt x="610" y="680"/>
                            <a:pt x="765" y="600"/>
                          </a:cubicBezTo>
                          <a:cubicBezTo>
                            <a:pt x="920" y="520"/>
                            <a:pt x="1160" y="420"/>
                            <a:pt x="1341" y="360"/>
                          </a:cubicBezTo>
                          <a:cubicBezTo>
                            <a:pt x="1522" y="300"/>
                            <a:pt x="1642" y="280"/>
                            <a:pt x="1853" y="240"/>
                          </a:cubicBezTo>
                          <a:cubicBezTo>
                            <a:pt x="2064" y="200"/>
                            <a:pt x="2301" y="160"/>
                            <a:pt x="2608" y="120"/>
                          </a:cubicBezTo>
                          <a:cubicBezTo>
                            <a:pt x="2915" y="80"/>
                            <a:pt x="3516" y="20"/>
                            <a:pt x="3698" y="0"/>
                          </a:cubicBezTo>
                        </a:path>
                      </a:pathLst>
                    </a:custGeom>
                    <a:noFill/>
                    <a:ln w="38100">
                      <a:solidFill>
                        <a:srgbClr val="000000"/>
                      </a:solidFill>
                      <a:round/>
                      <a:headEnd/>
                      <a:tailEnd type="none" w="med" len="med"/>
                    </a:ln>
                    <a:extLst>
                      <a:ext uri="{909E8E84-426E-40DD-AFC4-6F175D3DCCD1}">
                        <a14:hiddenFill xmlns:a14="http://schemas.microsoft.com/office/drawing/2010/main">
                          <a:solidFill>
                            <a:srgbClr val="FFFFFF"/>
                          </a:solidFill>
                        </a14:hiddenFill>
                      </a:ext>
                    </a:extLst>
                  </p:spPr>
                  <p:txBody>
                    <a:bodyPr/>
                    <a:lstStyle/>
                    <a:p>
                      <a:endParaRPr lang="en-GB">
                        <a:latin typeface="Calibri" panose="020F0502020204030204" pitchFamily="34" charset="0"/>
                        <a:cs typeface="Calibri" panose="020F0502020204030204" pitchFamily="34" charset="0"/>
                      </a:endParaRPr>
                    </a:p>
                  </p:txBody>
                </p:sp>
                <p:sp>
                  <p:nvSpPr>
                    <p:cNvPr id="42" name="Freeform 26">
                      <a:extLst>
                        <a:ext uri="{FF2B5EF4-FFF2-40B4-BE49-F238E27FC236}">
                          <a16:creationId xmlns:a16="http://schemas.microsoft.com/office/drawing/2014/main" id="{22857EB0-BFDD-46E1-979E-D8C79F1FF72E}"/>
                        </a:ext>
                      </a:extLst>
                    </p:cNvPr>
                    <p:cNvSpPr>
                      <a:spLocks/>
                    </p:cNvSpPr>
                    <p:nvPr/>
                  </p:nvSpPr>
                  <p:spPr bwMode="auto">
                    <a:xfrm rot="15466335">
                      <a:off x="4842" y="2717"/>
                      <a:ext cx="549" cy="392"/>
                    </a:xfrm>
                    <a:custGeom>
                      <a:avLst/>
                      <a:gdLst>
                        <a:gd name="T0" fmla="*/ 0 w 3698"/>
                        <a:gd name="T1" fmla="*/ 1556 h 1556"/>
                        <a:gd name="T2" fmla="*/ 53 w 3698"/>
                        <a:gd name="T3" fmla="*/ 1320 h 1556"/>
                        <a:gd name="T4" fmla="*/ 169 w 3698"/>
                        <a:gd name="T5" fmla="*/ 1080 h 1556"/>
                        <a:gd name="T6" fmla="*/ 413 w 3698"/>
                        <a:gd name="T7" fmla="*/ 840 h 1556"/>
                        <a:gd name="T8" fmla="*/ 765 w 3698"/>
                        <a:gd name="T9" fmla="*/ 600 h 1556"/>
                        <a:gd name="T10" fmla="*/ 1341 w 3698"/>
                        <a:gd name="T11" fmla="*/ 360 h 1556"/>
                        <a:gd name="T12" fmla="*/ 1853 w 3698"/>
                        <a:gd name="T13" fmla="*/ 240 h 1556"/>
                        <a:gd name="T14" fmla="*/ 2608 w 3698"/>
                        <a:gd name="T15" fmla="*/ 120 h 1556"/>
                        <a:gd name="T16" fmla="*/ 3698 w 3698"/>
                        <a:gd name="T17" fmla="*/ 0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8" h="1556">
                          <a:moveTo>
                            <a:pt x="0" y="1556"/>
                          </a:moveTo>
                          <a:cubicBezTo>
                            <a:pt x="12" y="1477"/>
                            <a:pt x="25" y="1399"/>
                            <a:pt x="53" y="1320"/>
                          </a:cubicBezTo>
                          <a:cubicBezTo>
                            <a:pt x="81" y="1241"/>
                            <a:pt x="109" y="1160"/>
                            <a:pt x="169" y="1080"/>
                          </a:cubicBezTo>
                          <a:cubicBezTo>
                            <a:pt x="229" y="1000"/>
                            <a:pt x="314" y="920"/>
                            <a:pt x="413" y="840"/>
                          </a:cubicBezTo>
                          <a:cubicBezTo>
                            <a:pt x="512" y="760"/>
                            <a:pt x="610" y="680"/>
                            <a:pt x="765" y="600"/>
                          </a:cubicBezTo>
                          <a:cubicBezTo>
                            <a:pt x="920" y="520"/>
                            <a:pt x="1160" y="420"/>
                            <a:pt x="1341" y="360"/>
                          </a:cubicBezTo>
                          <a:cubicBezTo>
                            <a:pt x="1522" y="300"/>
                            <a:pt x="1642" y="280"/>
                            <a:pt x="1853" y="240"/>
                          </a:cubicBezTo>
                          <a:cubicBezTo>
                            <a:pt x="2064" y="200"/>
                            <a:pt x="2301" y="160"/>
                            <a:pt x="2608" y="120"/>
                          </a:cubicBezTo>
                          <a:cubicBezTo>
                            <a:pt x="2915" y="80"/>
                            <a:pt x="3516" y="20"/>
                            <a:pt x="3698" y="0"/>
                          </a:cubicBezTo>
                        </a:path>
                      </a:pathLst>
                    </a:custGeom>
                    <a:noFill/>
                    <a:ln w="38100">
                      <a:solidFill>
                        <a:srgbClr val="000000"/>
                      </a:solidFill>
                      <a:round/>
                      <a:headEnd/>
                      <a:tailEnd type="none" w="med" len="med"/>
                    </a:ln>
                    <a:extLst>
                      <a:ext uri="{909E8E84-426E-40DD-AFC4-6F175D3DCCD1}">
                        <a14:hiddenFill xmlns:a14="http://schemas.microsoft.com/office/drawing/2010/main">
                          <a:solidFill>
                            <a:srgbClr val="FFFFFF"/>
                          </a:solidFill>
                        </a14:hiddenFill>
                      </a:ext>
                    </a:extLst>
                  </p:spPr>
                  <p:txBody>
                    <a:bodyPr/>
                    <a:lstStyle/>
                    <a:p>
                      <a:endParaRPr lang="en-GB">
                        <a:latin typeface="Calibri" panose="020F0502020204030204" pitchFamily="34" charset="0"/>
                        <a:cs typeface="Calibri" panose="020F0502020204030204" pitchFamily="34" charset="0"/>
                      </a:endParaRPr>
                    </a:p>
                  </p:txBody>
                </p:sp>
                <p:sp>
                  <p:nvSpPr>
                    <p:cNvPr id="43" name="Freeform 27">
                      <a:extLst>
                        <a:ext uri="{FF2B5EF4-FFF2-40B4-BE49-F238E27FC236}">
                          <a16:creationId xmlns:a16="http://schemas.microsoft.com/office/drawing/2014/main" id="{68FC471C-FADD-4129-BA17-74B6709A7E78}"/>
                        </a:ext>
                      </a:extLst>
                    </p:cNvPr>
                    <p:cNvSpPr>
                      <a:spLocks/>
                    </p:cNvSpPr>
                    <p:nvPr/>
                  </p:nvSpPr>
                  <p:spPr bwMode="auto">
                    <a:xfrm>
                      <a:off x="4618" y="2632"/>
                      <a:ext cx="240" cy="56"/>
                    </a:xfrm>
                    <a:custGeom>
                      <a:avLst/>
                      <a:gdLst>
                        <a:gd name="T0" fmla="*/ 0 w 240"/>
                        <a:gd name="T1" fmla="*/ 56 h 56"/>
                        <a:gd name="T2" fmla="*/ 48 w 240"/>
                        <a:gd name="T3" fmla="*/ 8 h 56"/>
                        <a:gd name="T4" fmla="*/ 144 w 240"/>
                        <a:gd name="T5" fmla="*/ 8 h 56"/>
                        <a:gd name="T6" fmla="*/ 240 w 240"/>
                        <a:gd name="T7" fmla="*/ 56 h 56"/>
                      </a:gdLst>
                      <a:ahLst/>
                      <a:cxnLst>
                        <a:cxn ang="0">
                          <a:pos x="T0" y="T1"/>
                        </a:cxn>
                        <a:cxn ang="0">
                          <a:pos x="T2" y="T3"/>
                        </a:cxn>
                        <a:cxn ang="0">
                          <a:pos x="T4" y="T5"/>
                        </a:cxn>
                        <a:cxn ang="0">
                          <a:pos x="T6" y="T7"/>
                        </a:cxn>
                      </a:cxnLst>
                      <a:rect l="0" t="0" r="r" b="b"/>
                      <a:pathLst>
                        <a:path w="240" h="56">
                          <a:moveTo>
                            <a:pt x="0" y="56"/>
                          </a:moveTo>
                          <a:cubicBezTo>
                            <a:pt x="12" y="36"/>
                            <a:pt x="24" y="16"/>
                            <a:pt x="48" y="8"/>
                          </a:cubicBezTo>
                          <a:cubicBezTo>
                            <a:pt x="72" y="0"/>
                            <a:pt x="112" y="0"/>
                            <a:pt x="144" y="8"/>
                          </a:cubicBezTo>
                          <a:cubicBezTo>
                            <a:pt x="176" y="16"/>
                            <a:pt x="216" y="40"/>
                            <a:pt x="240" y="56"/>
                          </a:cubicBezTo>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grpSp>
            <p:sp>
              <p:nvSpPr>
                <p:cNvPr id="36" name="Text Box 41">
                  <a:extLst>
                    <a:ext uri="{FF2B5EF4-FFF2-40B4-BE49-F238E27FC236}">
                      <a16:creationId xmlns:a16="http://schemas.microsoft.com/office/drawing/2014/main" id="{949F95BE-60B1-40CD-9F4A-9264E362C1FF}"/>
                    </a:ext>
                  </a:extLst>
                </p:cNvPr>
                <p:cNvSpPr txBox="1">
                  <a:spLocks noChangeArrowheads="1"/>
                </p:cNvSpPr>
                <p:nvPr/>
              </p:nvSpPr>
              <p:spPr bwMode="auto">
                <a:xfrm>
                  <a:off x="4653" y="1998"/>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000" i="1" dirty="0">
                      <a:latin typeface="Calibri" panose="020F0502020204030204" pitchFamily="34" charset="0"/>
                      <a:cs typeface="Calibri" panose="020F0502020204030204" pitchFamily="34" charset="0"/>
                    </a:rPr>
                    <a:t>x</a:t>
                  </a:r>
                </a:p>
              </p:txBody>
            </p:sp>
          </p:grpSp>
          <p:sp>
            <p:nvSpPr>
              <p:cNvPr id="33" name="Text Box 63">
                <a:extLst>
                  <a:ext uri="{FF2B5EF4-FFF2-40B4-BE49-F238E27FC236}">
                    <a16:creationId xmlns:a16="http://schemas.microsoft.com/office/drawing/2014/main" id="{78CF7A6D-FF7A-438F-A864-FE9A05014C1D}"/>
                  </a:ext>
                </a:extLst>
              </p:cNvPr>
              <p:cNvSpPr txBox="1">
                <a:spLocks noChangeArrowheads="1"/>
              </p:cNvSpPr>
              <p:nvPr/>
            </p:nvSpPr>
            <p:spPr bwMode="auto">
              <a:xfrm>
                <a:off x="3374" y="2064"/>
                <a:ext cx="1344"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GB" altLang="en-US" sz="2000" i="1" dirty="0">
                    <a:latin typeface="Calibri" panose="020F0502020204030204" pitchFamily="34" charset="0"/>
                    <a:cs typeface="Calibri" panose="020F0502020204030204" pitchFamily="34" charset="0"/>
                  </a:rPr>
                  <a:t>Continuous range of outcomes</a:t>
                </a:r>
              </a:p>
            </p:txBody>
          </p:sp>
        </p:grpSp>
      </p:grpSp>
      <p:grpSp>
        <p:nvGrpSpPr>
          <p:cNvPr id="44" name="Group 73">
            <a:extLst>
              <a:ext uri="{FF2B5EF4-FFF2-40B4-BE49-F238E27FC236}">
                <a16:creationId xmlns:a16="http://schemas.microsoft.com/office/drawing/2014/main" id="{A0CE9E4B-26E9-4BBF-86D5-47AE0577405B}"/>
              </a:ext>
            </a:extLst>
          </p:cNvPr>
          <p:cNvGrpSpPr>
            <a:grpSpLocks/>
          </p:cNvGrpSpPr>
          <p:nvPr/>
        </p:nvGrpSpPr>
        <p:grpSpPr bwMode="auto">
          <a:xfrm>
            <a:off x="381000" y="6134100"/>
            <a:ext cx="7924800" cy="647700"/>
            <a:chOff x="192" y="2928"/>
            <a:chExt cx="4992" cy="408"/>
          </a:xfrm>
        </p:grpSpPr>
        <p:sp>
          <p:nvSpPr>
            <p:cNvPr id="45" name="AutoShape 71">
              <a:extLst>
                <a:ext uri="{FF2B5EF4-FFF2-40B4-BE49-F238E27FC236}">
                  <a16:creationId xmlns:a16="http://schemas.microsoft.com/office/drawing/2014/main" id="{AC881F58-8112-41F4-B1A8-EDB8A2D7FF77}"/>
                </a:ext>
              </a:extLst>
            </p:cNvPr>
            <p:cNvSpPr>
              <a:spLocks/>
            </p:cNvSpPr>
            <p:nvPr/>
          </p:nvSpPr>
          <p:spPr bwMode="auto">
            <a:xfrm rot="16200000">
              <a:off x="2568" y="552"/>
              <a:ext cx="240" cy="4992"/>
            </a:xfrm>
            <a:prstGeom prst="leftBrace">
              <a:avLst>
                <a:gd name="adj1" fmla="val 17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6" name="Text Box 72">
              <a:extLst>
                <a:ext uri="{FF2B5EF4-FFF2-40B4-BE49-F238E27FC236}">
                  <a16:creationId xmlns:a16="http://schemas.microsoft.com/office/drawing/2014/main" id="{0FCC1E63-1DE4-4CF5-905C-37F4F302582D}"/>
                </a:ext>
              </a:extLst>
            </p:cNvPr>
            <p:cNvSpPr txBox="1">
              <a:spLocks noChangeArrowheads="1"/>
            </p:cNvSpPr>
            <p:nvPr/>
          </p:nvSpPr>
          <p:spPr bwMode="auto">
            <a:xfrm>
              <a:off x="1238" y="3048"/>
              <a:ext cx="33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dirty="0">
                  <a:latin typeface="Calibri" panose="020F0502020204030204" pitchFamily="34" charset="0"/>
                  <a:cs typeface="Calibri" panose="020F0502020204030204" pitchFamily="34" charset="0"/>
                </a:rPr>
                <a:t>Both are abbreviated </a:t>
              </a:r>
              <a:r>
                <a:rPr lang="en-GB" altLang="en-US" i="1" dirty="0">
                  <a:latin typeface="Calibri" panose="020F0502020204030204" pitchFamily="34" charset="0"/>
                  <a:cs typeface="Calibri" panose="020F0502020204030204" pitchFamily="34" charset="0"/>
                </a:rPr>
                <a:t>pdf</a:t>
              </a:r>
              <a:r>
                <a:rPr lang="en-GB" altLang="en-US" dirty="0">
                  <a:latin typeface="Calibri" panose="020F0502020204030204" pitchFamily="34" charset="0"/>
                  <a:cs typeface="Calibri" panose="020F0502020204030204" pitchFamily="34" charset="0"/>
                </a:rPr>
                <a:t>  (or </a:t>
              </a:r>
              <a:r>
                <a:rPr lang="en-GB" altLang="en-US" i="1" dirty="0">
                  <a:latin typeface="Calibri" panose="020F0502020204030204" pitchFamily="34" charset="0"/>
                  <a:cs typeface="Calibri" panose="020F0502020204030204" pitchFamily="34" charset="0"/>
                </a:rPr>
                <a:t>p.d.f.</a:t>
              </a:r>
              <a:r>
                <a:rPr lang="en-GB" altLang="en-US" dirty="0">
                  <a:latin typeface="Calibri" panose="020F0502020204030204" pitchFamily="34" charset="0"/>
                  <a:cs typeface="Calibri" panose="020F0502020204030204" pitchFamily="34" charset="0"/>
                </a:rPr>
                <a:t>)</a:t>
              </a:r>
            </a:p>
          </p:txBody>
        </p:sp>
      </p:grpSp>
      <p:sp>
        <p:nvSpPr>
          <p:cNvPr id="39" name="Text Box 17">
            <a:extLst>
              <a:ext uri="{FF2B5EF4-FFF2-40B4-BE49-F238E27FC236}">
                <a16:creationId xmlns:a16="http://schemas.microsoft.com/office/drawing/2014/main" id="{F84E7282-48CF-490F-9731-D7E6AB73C88A}"/>
              </a:ext>
            </a:extLst>
          </p:cNvPr>
          <p:cNvSpPr txBox="1">
            <a:spLocks noChangeArrowheads="1"/>
          </p:cNvSpPr>
          <p:nvPr/>
        </p:nvSpPr>
        <p:spPr bwMode="auto">
          <a:xfrm>
            <a:off x="76200" y="1615668"/>
            <a:ext cx="8991600"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20000"/>
              </a:spcBef>
              <a:buFontTx/>
              <a:buChar char="•"/>
            </a:pPr>
            <a:r>
              <a:rPr lang="en-GB" altLang="en-US" dirty="0">
                <a:latin typeface="Calibri" panose="020F0502020204030204" pitchFamily="34" charset="0"/>
                <a:cs typeface="Calibri" panose="020F0502020204030204" pitchFamily="34" charset="0"/>
              </a:rPr>
              <a:t> A </a:t>
            </a:r>
            <a:r>
              <a:rPr lang="en-GB" altLang="en-US" b="1" dirty="0">
                <a:latin typeface="Calibri" panose="020F0502020204030204" pitchFamily="34" charset="0"/>
                <a:cs typeface="Calibri" panose="020F0502020204030204" pitchFamily="34" charset="0"/>
              </a:rPr>
              <a:t>continuous</a:t>
            </a:r>
            <a:r>
              <a:rPr lang="en-GB" altLang="en-US" dirty="0">
                <a:latin typeface="Calibri" panose="020F0502020204030204" pitchFamily="34" charset="0"/>
                <a:cs typeface="Calibri" panose="020F0502020204030204" pitchFamily="34" charset="0"/>
              </a:rPr>
              <a:t> random variable X </a:t>
            </a:r>
            <a:r>
              <a:rPr lang="en-GB" altLang="en-US" i="1" dirty="0">
                <a:latin typeface="Calibri" panose="020F0502020204030204" pitchFamily="34" charset="0"/>
                <a:cs typeface="Calibri" panose="020F0502020204030204" pitchFamily="34" charset="0"/>
              </a:rPr>
              <a:t>generates</a:t>
            </a:r>
            <a:r>
              <a:rPr lang="en-GB" altLang="en-US" dirty="0">
                <a:latin typeface="Calibri" panose="020F0502020204030204" pitchFamily="34" charset="0"/>
                <a:cs typeface="Calibri" panose="020F0502020204030204" pitchFamily="34" charset="0"/>
              </a:rPr>
              <a:t> outcomes in a continuous interval (e.g. 1.3 </a:t>
            </a:r>
            <a:r>
              <a:rPr lang="en-GB" altLang="en-US" dirty="0">
                <a:latin typeface="Calibri" panose="020F0502020204030204" pitchFamily="34" charset="0"/>
                <a:cs typeface="Calibri" panose="020F0502020204030204" pitchFamily="34" charset="0"/>
                <a:sym typeface="Symbol" panose="05050102010706020507" pitchFamily="18" charset="2"/>
              </a:rPr>
              <a:t> X</a:t>
            </a:r>
            <a:r>
              <a:rPr lang="en-GB" altLang="en-US" i="1" dirty="0">
                <a:latin typeface="Calibri" panose="020F0502020204030204" pitchFamily="34" charset="0"/>
                <a:cs typeface="Calibri" panose="020F0502020204030204" pitchFamily="34" charset="0"/>
                <a:sym typeface="Symbol" panose="05050102010706020507" pitchFamily="18" charset="2"/>
              </a:rPr>
              <a:t> </a:t>
            </a:r>
            <a:r>
              <a:rPr lang="en-GB" altLang="en-US" dirty="0">
                <a:latin typeface="Calibri" panose="020F0502020204030204" pitchFamily="34" charset="0"/>
                <a:cs typeface="Calibri" panose="020F0502020204030204" pitchFamily="34" charset="0"/>
                <a:sym typeface="Symbol" panose="05050102010706020507" pitchFamily="18" charset="2"/>
              </a:rPr>
              <a:t> 3.14) that can be described by a </a:t>
            </a:r>
            <a:r>
              <a:rPr lang="en-GB" altLang="en-US" i="1" dirty="0">
                <a:latin typeface="Calibri" panose="020F0502020204030204" pitchFamily="34" charset="0"/>
                <a:cs typeface="Calibri" panose="020F0502020204030204" pitchFamily="34" charset="0"/>
                <a:sym typeface="Symbol" panose="05050102010706020507" pitchFamily="18" charset="2"/>
              </a:rPr>
              <a:t>Probability density function - f(x)</a:t>
            </a:r>
            <a:r>
              <a:rPr lang="en-GB" altLang="en-US" dirty="0">
                <a:latin typeface="Calibri" panose="020F0502020204030204" pitchFamily="34" charset="0"/>
                <a:cs typeface="Calibri" panose="020F0502020204030204" pitchFamily="34" charset="0"/>
                <a:sym typeface="Symbol" panose="05050102010706020507" pitchFamily="18" charset="2"/>
              </a:rPr>
              <a:t>. </a:t>
            </a:r>
            <a:endParaRPr lang="en-GB" altLang="en-US"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29"/>
                                        </p:tgtEl>
                                        <p:attrNameLst>
                                          <p:attrName>style.visibility</p:attrName>
                                        </p:attrNameLst>
                                      </p:cBhvr>
                                      <p:to>
                                        <p:strVal val="visible"/>
                                      </p:to>
                                    </p:set>
                                    <p:anim calcmode="lin" valueType="num">
                                      <p:cBhvr additive="base">
                                        <p:cTn id="7" dur="500" fill="hold"/>
                                        <p:tgtEl>
                                          <p:spTgt spid="13329"/>
                                        </p:tgtEl>
                                        <p:attrNameLst>
                                          <p:attrName>ppt_x</p:attrName>
                                        </p:attrNameLst>
                                      </p:cBhvr>
                                      <p:tavLst>
                                        <p:tav tm="0">
                                          <p:val>
                                            <p:strVal val="#ppt_x"/>
                                          </p:val>
                                        </p:tav>
                                        <p:tav tm="100000">
                                          <p:val>
                                            <p:strVal val="#ppt_x"/>
                                          </p:val>
                                        </p:tav>
                                      </p:tavLst>
                                    </p:anim>
                                    <p:anim calcmode="lin" valueType="num">
                                      <p:cBhvr additive="base">
                                        <p:cTn id="8" dur="500" fill="hold"/>
                                        <p:tgtEl>
                                          <p:spTgt spid="133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additive="base">
                                        <p:cTn id="13" dur="500" fill="hold"/>
                                        <p:tgtEl>
                                          <p:spTgt spid="39"/>
                                        </p:tgtEl>
                                        <p:attrNameLst>
                                          <p:attrName>ppt_x</p:attrName>
                                        </p:attrNameLst>
                                      </p:cBhvr>
                                      <p:tavLst>
                                        <p:tav tm="0">
                                          <p:val>
                                            <p:strVal val="#ppt_x"/>
                                          </p:val>
                                        </p:tav>
                                        <p:tav tm="100000">
                                          <p:val>
                                            <p:strVal val="#ppt_x"/>
                                          </p:val>
                                        </p:tav>
                                      </p:tavLst>
                                    </p:anim>
                                    <p:anim calcmode="lin" valueType="num">
                                      <p:cBhvr additive="base">
                                        <p:cTn id="1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 calcmode="lin" valueType="num">
                                      <p:cBhvr additive="base">
                                        <p:cTn id="1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0-#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1+#ppt_w/2"/>
                                          </p:val>
                                        </p:tav>
                                        <p:tav tm="100000">
                                          <p:val>
                                            <p:strVal val="#ppt_x"/>
                                          </p:val>
                                        </p:tav>
                                      </p:tavLst>
                                    </p:anim>
                                    <p:anim calcmode="lin" valueType="num">
                                      <p:cBhvr additive="base">
                                        <p:cTn id="32"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ppt_x"/>
                                          </p:val>
                                        </p:tav>
                                        <p:tav tm="100000">
                                          <p:val>
                                            <p:strVal val="#ppt_x"/>
                                          </p:val>
                                        </p:tav>
                                      </p:tavLst>
                                    </p:anim>
                                    <p:anim calcmode="lin" valueType="num">
                                      <p:cBhvr additive="base">
                                        <p:cTn id="3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9" grpId="0" autoUpdateAnimBg="0"/>
      <p:bldP spid="11" grpId="0" build="p" autoUpdateAnimBg="0"/>
      <p:bldP spid="3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Platshållare för bildnummer 5">
            <a:extLst>
              <a:ext uri="{FF2B5EF4-FFF2-40B4-BE49-F238E27FC236}">
                <a16:creationId xmlns:a16="http://schemas.microsoft.com/office/drawing/2014/main" id="{D8B66BBA-4A64-4EA5-B8C8-BC190656F2F6}"/>
              </a:ext>
            </a:extLst>
          </p:cNvPr>
          <p:cNvSpPr>
            <a:spLocks noGrp="1"/>
          </p:cNvSpPr>
          <p:nvPr>
            <p:ph type="sldNum" sz="quarter" idx="12"/>
          </p:nvPr>
        </p:nvSpPr>
        <p:spPr>
          <a:xfrm>
            <a:off x="8610600" y="6324600"/>
            <a:ext cx="381000" cy="457200"/>
          </a:xfrm>
        </p:spPr>
        <p:txBody>
          <a:bodyPr/>
          <a:lstStyle/>
          <a:p>
            <a:fld id="{70E2F15E-BD7B-4D9E-A274-005F3DB8BF03}" type="slidenum">
              <a:rPr lang="en-GB" altLang="en-US">
                <a:latin typeface="Calibri" panose="020F0502020204030204" pitchFamily="34" charset="0"/>
                <a:cs typeface="Calibri" panose="020F0502020204030204" pitchFamily="34" charset="0"/>
              </a:rPr>
              <a:pPr/>
              <a:t>11</a:t>
            </a:fld>
            <a:endParaRPr lang="en-GB" altLang="en-US" dirty="0">
              <a:latin typeface="Calibri" panose="020F0502020204030204" pitchFamily="34" charset="0"/>
              <a:cs typeface="Calibri" panose="020F0502020204030204" pitchFamily="34" charset="0"/>
            </a:endParaRPr>
          </a:p>
        </p:txBody>
      </p:sp>
      <p:sp>
        <p:nvSpPr>
          <p:cNvPr id="10242" name="Rectangle 2">
            <a:extLst>
              <a:ext uri="{FF2B5EF4-FFF2-40B4-BE49-F238E27FC236}">
                <a16:creationId xmlns:a16="http://schemas.microsoft.com/office/drawing/2014/main" id="{BFBADCAF-D584-442F-A083-87D59B5C03DE}"/>
              </a:ext>
            </a:extLst>
          </p:cNvPr>
          <p:cNvSpPr>
            <a:spLocks noGrp="1" noChangeArrowheads="1"/>
          </p:cNvSpPr>
          <p:nvPr>
            <p:ph type="title"/>
          </p:nvPr>
        </p:nvSpPr>
        <p:spPr>
          <a:xfrm>
            <a:off x="635000" y="0"/>
            <a:ext cx="8051800" cy="431800"/>
          </a:xfrm>
        </p:spPr>
        <p:txBody>
          <a:bodyPr/>
          <a:lstStyle/>
          <a:p>
            <a:r>
              <a:rPr lang="en-GB" altLang="en-US" sz="3200" b="1" dirty="0">
                <a:latin typeface="Calibri" panose="020F0502020204030204" pitchFamily="34" charset="0"/>
                <a:cs typeface="Calibri" panose="020F0502020204030204" pitchFamily="34" charset="0"/>
              </a:rPr>
              <a:t>Discrete distributions</a:t>
            </a:r>
          </a:p>
        </p:txBody>
      </p:sp>
      <p:sp>
        <p:nvSpPr>
          <p:cNvPr id="10316" name="Text Box 76">
            <a:extLst>
              <a:ext uri="{FF2B5EF4-FFF2-40B4-BE49-F238E27FC236}">
                <a16:creationId xmlns:a16="http://schemas.microsoft.com/office/drawing/2014/main" id="{E982C015-8644-44CD-8D41-A42D708F8BC5}"/>
              </a:ext>
            </a:extLst>
          </p:cNvPr>
          <p:cNvSpPr txBox="1">
            <a:spLocks noChangeArrowheads="1"/>
          </p:cNvSpPr>
          <p:nvPr/>
        </p:nvSpPr>
        <p:spPr bwMode="auto">
          <a:xfrm>
            <a:off x="3492144" y="6315120"/>
            <a:ext cx="4800600" cy="460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spcBef>
                <a:spcPct val="20000"/>
              </a:spcBef>
            </a:pPr>
            <a:r>
              <a:rPr lang="en-GB" altLang="en-US" sz="2000" dirty="0">
                <a:solidFill>
                  <a:srgbClr val="00B050"/>
                </a:solidFill>
                <a:latin typeface="Calibri" panose="020F0502020204030204" pitchFamily="34" charset="0"/>
                <a:cs typeface="Calibri" panose="020F0502020204030204" pitchFamily="34" charset="0"/>
                <a:sym typeface="Symbol" panose="05050102010706020507" pitchFamily="18" charset="2"/>
              </a:rPr>
              <a:t>(</a:t>
            </a:r>
            <a:r>
              <a:rPr lang="en-GB" altLang="en-US" sz="2000" i="1" dirty="0">
                <a:solidFill>
                  <a:srgbClr val="00B050"/>
                </a:solidFill>
                <a:latin typeface="Calibri" panose="020F0502020204030204" pitchFamily="34" charset="0"/>
                <a:cs typeface="Calibri" panose="020F0502020204030204" pitchFamily="34" charset="0"/>
                <a:sym typeface="Symbol" panose="05050102010706020507" pitchFamily="18" charset="2"/>
              </a:rPr>
              <a:t>The sum of the bars always add up to one!</a:t>
            </a:r>
            <a:r>
              <a:rPr lang="en-GB" altLang="en-US" sz="2000" dirty="0">
                <a:solidFill>
                  <a:srgbClr val="00B050"/>
                </a:solidFill>
                <a:latin typeface="Calibri" panose="020F0502020204030204" pitchFamily="34" charset="0"/>
                <a:cs typeface="Calibri" panose="020F0502020204030204" pitchFamily="34" charset="0"/>
                <a:sym typeface="Symbol" panose="05050102010706020507" pitchFamily="18" charset="2"/>
              </a:rPr>
              <a:t>)</a:t>
            </a:r>
            <a:endParaRPr lang="en-GB" altLang="en-US" sz="2000" dirty="0">
              <a:solidFill>
                <a:srgbClr val="00B050"/>
              </a:solidFill>
              <a:latin typeface="Calibri" panose="020F0502020204030204" pitchFamily="34" charset="0"/>
              <a:cs typeface="Calibri" panose="020F0502020204030204" pitchFamily="34" charset="0"/>
            </a:endParaRPr>
          </a:p>
        </p:txBody>
      </p:sp>
      <p:grpSp>
        <p:nvGrpSpPr>
          <p:cNvPr id="10322" name="Group 82">
            <a:extLst>
              <a:ext uri="{FF2B5EF4-FFF2-40B4-BE49-F238E27FC236}">
                <a16:creationId xmlns:a16="http://schemas.microsoft.com/office/drawing/2014/main" id="{CC7D8ADB-856B-4045-902E-D27E37364F4C}"/>
              </a:ext>
            </a:extLst>
          </p:cNvPr>
          <p:cNvGrpSpPr>
            <a:grpSpLocks/>
          </p:cNvGrpSpPr>
          <p:nvPr/>
        </p:nvGrpSpPr>
        <p:grpSpPr bwMode="auto">
          <a:xfrm>
            <a:off x="381000" y="533400"/>
            <a:ext cx="6019800" cy="1154113"/>
            <a:chOff x="192" y="336"/>
            <a:chExt cx="3792" cy="727"/>
          </a:xfrm>
        </p:grpSpPr>
        <p:grpSp>
          <p:nvGrpSpPr>
            <p:cNvPr id="10311" name="Group 71">
              <a:extLst>
                <a:ext uri="{FF2B5EF4-FFF2-40B4-BE49-F238E27FC236}">
                  <a16:creationId xmlns:a16="http://schemas.microsoft.com/office/drawing/2014/main" id="{3AF5CED4-1632-4549-845A-EA7C1ECD4B6D}"/>
                </a:ext>
              </a:extLst>
            </p:cNvPr>
            <p:cNvGrpSpPr>
              <a:grpSpLocks/>
            </p:cNvGrpSpPr>
            <p:nvPr/>
          </p:nvGrpSpPr>
          <p:grpSpPr bwMode="auto">
            <a:xfrm>
              <a:off x="2784" y="336"/>
              <a:ext cx="1200" cy="727"/>
              <a:chOff x="4068" y="480"/>
              <a:chExt cx="1200" cy="727"/>
            </a:xfrm>
          </p:grpSpPr>
          <p:sp>
            <p:nvSpPr>
              <p:cNvPr id="10256" name="Line 16">
                <a:extLst>
                  <a:ext uri="{FF2B5EF4-FFF2-40B4-BE49-F238E27FC236}">
                    <a16:creationId xmlns:a16="http://schemas.microsoft.com/office/drawing/2014/main" id="{AA9A84BF-901A-42EC-B9CE-B78FAB0B00B3}"/>
                  </a:ext>
                </a:extLst>
              </p:cNvPr>
              <p:cNvSpPr>
                <a:spLocks noChangeShapeType="1"/>
              </p:cNvSpPr>
              <p:nvPr/>
            </p:nvSpPr>
            <p:spPr bwMode="auto">
              <a:xfrm>
                <a:off x="4068" y="1004"/>
                <a:ext cx="1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257" name="Line 17">
                <a:extLst>
                  <a:ext uri="{FF2B5EF4-FFF2-40B4-BE49-F238E27FC236}">
                    <a16:creationId xmlns:a16="http://schemas.microsoft.com/office/drawing/2014/main" id="{B1A66EE9-B0AF-4061-8310-4177D1AB0D9D}"/>
                  </a:ext>
                </a:extLst>
              </p:cNvPr>
              <p:cNvSpPr>
                <a:spLocks noChangeShapeType="1"/>
              </p:cNvSpPr>
              <p:nvPr/>
            </p:nvSpPr>
            <p:spPr bwMode="auto">
              <a:xfrm flipV="1">
                <a:off x="4068" y="480"/>
                <a:ext cx="0" cy="524"/>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258" name="Line 18">
                <a:extLst>
                  <a:ext uri="{FF2B5EF4-FFF2-40B4-BE49-F238E27FC236}">
                    <a16:creationId xmlns:a16="http://schemas.microsoft.com/office/drawing/2014/main" id="{9A1CFDDE-1825-4F67-8E0F-8A23680975EF}"/>
                  </a:ext>
                </a:extLst>
              </p:cNvPr>
              <p:cNvSpPr>
                <a:spLocks noChangeShapeType="1"/>
              </p:cNvSpPr>
              <p:nvPr/>
            </p:nvSpPr>
            <p:spPr bwMode="auto">
              <a:xfrm flipV="1">
                <a:off x="4208" y="620"/>
                <a:ext cx="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261" name="Line 21">
                <a:extLst>
                  <a:ext uri="{FF2B5EF4-FFF2-40B4-BE49-F238E27FC236}">
                    <a16:creationId xmlns:a16="http://schemas.microsoft.com/office/drawing/2014/main" id="{1A196FC5-21E3-457F-BD47-B385A837212C}"/>
                  </a:ext>
                </a:extLst>
              </p:cNvPr>
              <p:cNvSpPr>
                <a:spLocks noChangeShapeType="1"/>
              </p:cNvSpPr>
              <p:nvPr/>
            </p:nvSpPr>
            <p:spPr bwMode="auto">
              <a:xfrm flipV="1">
                <a:off x="4792" y="720"/>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264" name="Text Box 24">
                <a:extLst>
                  <a:ext uri="{FF2B5EF4-FFF2-40B4-BE49-F238E27FC236}">
                    <a16:creationId xmlns:a16="http://schemas.microsoft.com/office/drawing/2014/main" id="{CFBEA1F5-E140-4BC4-8654-D4972FB986CB}"/>
                  </a:ext>
                </a:extLst>
              </p:cNvPr>
              <p:cNvSpPr txBox="1">
                <a:spLocks noChangeArrowheads="1"/>
              </p:cNvSpPr>
              <p:nvPr/>
            </p:nvSpPr>
            <p:spPr bwMode="auto">
              <a:xfrm>
                <a:off x="4135" y="995"/>
                <a:ext cx="80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dirty="0">
                    <a:latin typeface="Calibri" panose="020F0502020204030204" pitchFamily="34" charset="0"/>
                    <a:cs typeface="Calibri" panose="020F0502020204030204" pitchFamily="34" charset="0"/>
                  </a:rPr>
                  <a:t>0                 1  </a:t>
                </a:r>
              </a:p>
            </p:txBody>
          </p:sp>
        </p:grpSp>
        <p:sp>
          <p:nvSpPr>
            <p:cNvPr id="10317" name="Text Box 77">
              <a:extLst>
                <a:ext uri="{FF2B5EF4-FFF2-40B4-BE49-F238E27FC236}">
                  <a16:creationId xmlns:a16="http://schemas.microsoft.com/office/drawing/2014/main" id="{6A4266C4-A996-4B49-B5FF-75A4C238ED3B}"/>
                </a:ext>
              </a:extLst>
            </p:cNvPr>
            <p:cNvSpPr txBox="1">
              <a:spLocks noChangeArrowheads="1"/>
            </p:cNvSpPr>
            <p:nvPr/>
          </p:nvSpPr>
          <p:spPr bwMode="auto">
            <a:xfrm>
              <a:off x="192" y="432"/>
              <a:ext cx="2016"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GB" altLang="en-US" sz="2000" b="1" u="sng" dirty="0">
                  <a:latin typeface="Calibri" panose="020F0502020204030204" pitchFamily="34" charset="0"/>
                  <a:cs typeface="Calibri" panose="020F0502020204030204" pitchFamily="34" charset="0"/>
                </a:rPr>
                <a:t>Bernoulli</a:t>
              </a:r>
              <a:r>
                <a:rPr lang="en-GB" altLang="en-US" sz="2000" dirty="0">
                  <a:latin typeface="Calibri" panose="020F0502020204030204" pitchFamily="34" charset="0"/>
                  <a:cs typeface="Calibri" panose="020F0502020204030204" pitchFamily="34" charset="0"/>
                </a:rPr>
                <a:t>   </a:t>
              </a:r>
              <a:r>
                <a:rPr lang="en-GB" altLang="en-US" sz="2000" b="1" dirty="0">
                  <a:latin typeface="Calibri" panose="020F0502020204030204" pitchFamily="34" charset="0"/>
                  <a:cs typeface="Calibri" panose="020F0502020204030204" pitchFamily="34" charset="0"/>
                </a:rPr>
                <a:t>Ber(p)</a:t>
              </a:r>
              <a:r>
                <a:rPr lang="en-GB" altLang="en-US" sz="2000" dirty="0">
                  <a:latin typeface="Calibri" panose="020F0502020204030204" pitchFamily="34" charset="0"/>
                  <a:cs typeface="Calibri" panose="020F0502020204030204" pitchFamily="34" charset="0"/>
                </a:rPr>
                <a:t>   </a:t>
              </a:r>
              <a:endParaRPr lang="en-GB" altLang="en-US" sz="2000" i="1" dirty="0">
                <a:latin typeface="Calibri" panose="020F0502020204030204" pitchFamily="34" charset="0"/>
                <a:cs typeface="Calibri" panose="020F0502020204030204" pitchFamily="34" charset="0"/>
              </a:endParaRPr>
            </a:p>
            <a:p>
              <a:pPr>
                <a:lnSpc>
                  <a:spcPct val="90000"/>
                </a:lnSpc>
              </a:pPr>
              <a:r>
                <a:rPr lang="en-GB" altLang="en-US" sz="1800" dirty="0">
                  <a:latin typeface="Calibri" panose="020F0502020204030204" pitchFamily="34" charset="0"/>
                  <a:cs typeface="Calibri" panose="020F0502020204030204" pitchFamily="34" charset="0"/>
                </a:rPr>
                <a:t>(e.g. Coin: </a:t>
              </a:r>
              <a:r>
                <a:rPr lang="en-GB" altLang="en-US" sz="1800" i="1" dirty="0">
                  <a:latin typeface="Calibri" panose="020F0502020204030204" pitchFamily="34" charset="0"/>
                  <a:cs typeface="Calibri" panose="020F0502020204030204" pitchFamily="34" charset="0"/>
                </a:rPr>
                <a:t>Head &amp; Tail</a:t>
              </a:r>
              <a:r>
                <a:rPr lang="en-GB" altLang="en-US" sz="1800" dirty="0">
                  <a:latin typeface="Calibri" panose="020F0502020204030204" pitchFamily="34" charset="0"/>
                  <a:cs typeface="Calibri" panose="020F0502020204030204" pitchFamily="34" charset="0"/>
                </a:rPr>
                <a:t>)</a:t>
              </a:r>
              <a:endParaRPr lang="en-GB" altLang="en-US" sz="2000" i="1" dirty="0">
                <a:latin typeface="Calibri" panose="020F0502020204030204" pitchFamily="34" charset="0"/>
                <a:cs typeface="Calibri" panose="020F0502020204030204" pitchFamily="34" charset="0"/>
              </a:endParaRPr>
            </a:p>
          </p:txBody>
        </p:sp>
      </p:grpSp>
      <p:grpSp>
        <p:nvGrpSpPr>
          <p:cNvPr id="10323" name="Group 83">
            <a:extLst>
              <a:ext uri="{FF2B5EF4-FFF2-40B4-BE49-F238E27FC236}">
                <a16:creationId xmlns:a16="http://schemas.microsoft.com/office/drawing/2014/main" id="{C77904FE-CDB0-44AE-8867-E38EAB48D62E}"/>
              </a:ext>
            </a:extLst>
          </p:cNvPr>
          <p:cNvGrpSpPr>
            <a:grpSpLocks/>
          </p:cNvGrpSpPr>
          <p:nvPr/>
        </p:nvGrpSpPr>
        <p:grpSpPr bwMode="auto">
          <a:xfrm>
            <a:off x="361950" y="1600200"/>
            <a:ext cx="6038850" cy="1154113"/>
            <a:chOff x="192" y="1008"/>
            <a:chExt cx="3804" cy="727"/>
          </a:xfrm>
        </p:grpSpPr>
        <p:grpSp>
          <p:nvGrpSpPr>
            <p:cNvPr id="10245" name="Group 5">
              <a:extLst>
                <a:ext uri="{FF2B5EF4-FFF2-40B4-BE49-F238E27FC236}">
                  <a16:creationId xmlns:a16="http://schemas.microsoft.com/office/drawing/2014/main" id="{90B0779E-379C-4D26-A7C3-7AD1717624A0}"/>
                </a:ext>
              </a:extLst>
            </p:cNvPr>
            <p:cNvGrpSpPr>
              <a:grpSpLocks/>
            </p:cNvGrpSpPr>
            <p:nvPr/>
          </p:nvGrpSpPr>
          <p:grpSpPr bwMode="auto">
            <a:xfrm>
              <a:off x="2796" y="1008"/>
              <a:ext cx="1200" cy="727"/>
              <a:chOff x="864" y="3024"/>
              <a:chExt cx="1776" cy="999"/>
            </a:xfrm>
          </p:grpSpPr>
          <p:sp>
            <p:nvSpPr>
              <p:cNvPr id="10246" name="Line 6">
                <a:extLst>
                  <a:ext uri="{FF2B5EF4-FFF2-40B4-BE49-F238E27FC236}">
                    <a16:creationId xmlns:a16="http://schemas.microsoft.com/office/drawing/2014/main" id="{C3C64DEC-E1CC-47F9-9E6D-6F9691AC4A72}"/>
                  </a:ext>
                </a:extLst>
              </p:cNvPr>
              <p:cNvSpPr>
                <a:spLocks noChangeShapeType="1"/>
              </p:cNvSpPr>
              <p:nvPr/>
            </p:nvSpPr>
            <p:spPr bwMode="auto">
              <a:xfrm>
                <a:off x="864" y="3744"/>
                <a:ext cx="1776"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247" name="Line 7">
                <a:extLst>
                  <a:ext uri="{FF2B5EF4-FFF2-40B4-BE49-F238E27FC236}">
                    <a16:creationId xmlns:a16="http://schemas.microsoft.com/office/drawing/2014/main" id="{9B0D71D9-8DDE-4237-8B58-2FBFC79CEDCC}"/>
                  </a:ext>
                </a:extLst>
              </p:cNvPr>
              <p:cNvSpPr>
                <a:spLocks noChangeShapeType="1"/>
              </p:cNvSpPr>
              <p:nvPr/>
            </p:nvSpPr>
            <p:spPr bwMode="auto">
              <a:xfrm flipV="1">
                <a:off x="864" y="3024"/>
                <a:ext cx="0" cy="72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248" name="Line 8">
                <a:extLst>
                  <a:ext uri="{FF2B5EF4-FFF2-40B4-BE49-F238E27FC236}">
                    <a16:creationId xmlns:a16="http://schemas.microsoft.com/office/drawing/2014/main" id="{8D648836-5129-4CA8-BBD6-32D21FB17465}"/>
                  </a:ext>
                </a:extLst>
              </p:cNvPr>
              <p:cNvSpPr>
                <a:spLocks noChangeShapeType="1"/>
              </p:cNvSpPr>
              <p:nvPr/>
            </p:nvSpPr>
            <p:spPr bwMode="auto">
              <a:xfrm flipV="1">
                <a:off x="1056" y="3216"/>
                <a:ext cx="0"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249" name="Line 9">
                <a:extLst>
                  <a:ext uri="{FF2B5EF4-FFF2-40B4-BE49-F238E27FC236}">
                    <a16:creationId xmlns:a16="http://schemas.microsoft.com/office/drawing/2014/main" id="{1B4197FC-6C1C-4A29-A2F0-038A1D17AE8C}"/>
                  </a:ext>
                </a:extLst>
              </p:cNvPr>
              <p:cNvSpPr>
                <a:spLocks noChangeShapeType="1"/>
              </p:cNvSpPr>
              <p:nvPr/>
            </p:nvSpPr>
            <p:spPr bwMode="auto">
              <a:xfrm flipV="1">
                <a:off x="2016" y="3216"/>
                <a:ext cx="0"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250" name="Line 10">
                <a:extLst>
                  <a:ext uri="{FF2B5EF4-FFF2-40B4-BE49-F238E27FC236}">
                    <a16:creationId xmlns:a16="http://schemas.microsoft.com/office/drawing/2014/main" id="{DBF461C6-3625-4597-BA89-C5B00175BCCE}"/>
                  </a:ext>
                </a:extLst>
              </p:cNvPr>
              <p:cNvSpPr>
                <a:spLocks noChangeShapeType="1"/>
              </p:cNvSpPr>
              <p:nvPr/>
            </p:nvSpPr>
            <p:spPr bwMode="auto">
              <a:xfrm flipV="1">
                <a:off x="1296" y="3216"/>
                <a:ext cx="0"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251" name="Line 11">
                <a:extLst>
                  <a:ext uri="{FF2B5EF4-FFF2-40B4-BE49-F238E27FC236}">
                    <a16:creationId xmlns:a16="http://schemas.microsoft.com/office/drawing/2014/main" id="{8D0BAA88-A410-4B75-81F5-79ADB5FD9982}"/>
                  </a:ext>
                </a:extLst>
              </p:cNvPr>
              <p:cNvSpPr>
                <a:spLocks noChangeShapeType="1"/>
              </p:cNvSpPr>
              <p:nvPr/>
            </p:nvSpPr>
            <p:spPr bwMode="auto">
              <a:xfrm flipV="1">
                <a:off x="2256" y="3216"/>
                <a:ext cx="0"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252" name="Line 12">
                <a:extLst>
                  <a:ext uri="{FF2B5EF4-FFF2-40B4-BE49-F238E27FC236}">
                    <a16:creationId xmlns:a16="http://schemas.microsoft.com/office/drawing/2014/main" id="{CAAFF58C-AC2E-4BBC-BC86-3733FD13418C}"/>
                  </a:ext>
                </a:extLst>
              </p:cNvPr>
              <p:cNvSpPr>
                <a:spLocks noChangeShapeType="1"/>
              </p:cNvSpPr>
              <p:nvPr/>
            </p:nvSpPr>
            <p:spPr bwMode="auto">
              <a:xfrm flipV="1">
                <a:off x="1536" y="3216"/>
                <a:ext cx="0"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253" name="Line 13">
                <a:extLst>
                  <a:ext uri="{FF2B5EF4-FFF2-40B4-BE49-F238E27FC236}">
                    <a16:creationId xmlns:a16="http://schemas.microsoft.com/office/drawing/2014/main" id="{44380165-23E4-4090-AFC6-EF2015B3E6F4}"/>
                  </a:ext>
                </a:extLst>
              </p:cNvPr>
              <p:cNvSpPr>
                <a:spLocks noChangeShapeType="1"/>
              </p:cNvSpPr>
              <p:nvPr/>
            </p:nvSpPr>
            <p:spPr bwMode="auto">
              <a:xfrm flipV="1">
                <a:off x="1776" y="3216"/>
                <a:ext cx="0"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254" name="Text Box 14">
                <a:extLst>
                  <a:ext uri="{FF2B5EF4-FFF2-40B4-BE49-F238E27FC236}">
                    <a16:creationId xmlns:a16="http://schemas.microsoft.com/office/drawing/2014/main" id="{855E233D-77B6-4FE1-BA0A-F2A3D1E50A65}"/>
                  </a:ext>
                </a:extLst>
              </p:cNvPr>
              <p:cNvSpPr txBox="1">
                <a:spLocks noChangeArrowheads="1"/>
              </p:cNvSpPr>
              <p:nvPr/>
            </p:nvSpPr>
            <p:spPr bwMode="auto">
              <a:xfrm>
                <a:off x="948" y="3732"/>
                <a:ext cx="163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dirty="0">
                    <a:latin typeface="Calibri" panose="020F0502020204030204" pitchFamily="34" charset="0"/>
                    <a:cs typeface="Calibri" panose="020F0502020204030204" pitchFamily="34" charset="0"/>
                  </a:rPr>
                  <a:t>1   2   3    4    5   6  </a:t>
                </a:r>
              </a:p>
            </p:txBody>
          </p:sp>
        </p:grpSp>
        <p:sp>
          <p:nvSpPr>
            <p:cNvPr id="10318" name="Text Box 78">
              <a:extLst>
                <a:ext uri="{FF2B5EF4-FFF2-40B4-BE49-F238E27FC236}">
                  <a16:creationId xmlns:a16="http://schemas.microsoft.com/office/drawing/2014/main" id="{BE9AA120-2C69-4BD8-BFB4-2C8A3F26B08D}"/>
                </a:ext>
              </a:extLst>
            </p:cNvPr>
            <p:cNvSpPr txBox="1">
              <a:spLocks noChangeArrowheads="1"/>
            </p:cNvSpPr>
            <p:nvPr/>
          </p:nvSpPr>
          <p:spPr bwMode="auto">
            <a:xfrm>
              <a:off x="192" y="1104"/>
              <a:ext cx="2112"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GB" altLang="en-US" sz="2000" b="1" u="sng">
                  <a:latin typeface="Calibri" panose="020F0502020204030204" pitchFamily="34" charset="0"/>
                  <a:cs typeface="Calibri" panose="020F0502020204030204" pitchFamily="34" charset="0"/>
                </a:rPr>
                <a:t>Discrete uniform</a:t>
              </a:r>
              <a:r>
                <a:rPr lang="en-GB" altLang="en-US" sz="2000">
                  <a:latin typeface="Calibri" panose="020F0502020204030204" pitchFamily="34" charset="0"/>
                  <a:cs typeface="Calibri" panose="020F0502020204030204" pitchFamily="34" charset="0"/>
                </a:rPr>
                <a:t> </a:t>
              </a:r>
            </a:p>
            <a:p>
              <a:pPr>
                <a:lnSpc>
                  <a:spcPct val="90000"/>
                </a:lnSpc>
              </a:pPr>
              <a:r>
                <a:rPr lang="en-GB" altLang="en-US" sz="1800">
                  <a:latin typeface="Calibri" panose="020F0502020204030204" pitchFamily="34" charset="0"/>
                  <a:cs typeface="Calibri" panose="020F0502020204030204" pitchFamily="34" charset="0"/>
                </a:rPr>
                <a:t>(e.g. Die: </a:t>
              </a:r>
              <a:r>
                <a:rPr lang="en-GB" altLang="en-US" sz="1800" i="1">
                  <a:latin typeface="Calibri" panose="020F0502020204030204" pitchFamily="34" charset="0"/>
                  <a:cs typeface="Calibri" panose="020F0502020204030204" pitchFamily="34" charset="0"/>
                </a:rPr>
                <a:t>1..6</a:t>
              </a:r>
              <a:r>
                <a:rPr lang="en-GB" altLang="en-US" sz="1800">
                  <a:latin typeface="Calibri" panose="020F0502020204030204" pitchFamily="34" charset="0"/>
                  <a:cs typeface="Calibri" panose="020F0502020204030204" pitchFamily="34" charset="0"/>
                </a:rPr>
                <a:t>)</a:t>
              </a:r>
              <a:endParaRPr lang="en-GB" altLang="en-US" sz="1800" u="sng">
                <a:latin typeface="Calibri" panose="020F0502020204030204" pitchFamily="34" charset="0"/>
                <a:cs typeface="Calibri" panose="020F0502020204030204" pitchFamily="34" charset="0"/>
              </a:endParaRPr>
            </a:p>
          </p:txBody>
        </p:sp>
      </p:grpSp>
      <p:grpSp>
        <p:nvGrpSpPr>
          <p:cNvPr id="10324" name="Group 84">
            <a:extLst>
              <a:ext uri="{FF2B5EF4-FFF2-40B4-BE49-F238E27FC236}">
                <a16:creationId xmlns:a16="http://schemas.microsoft.com/office/drawing/2014/main" id="{832FEBD5-1063-4A79-9A9D-357DF24A2221}"/>
              </a:ext>
            </a:extLst>
          </p:cNvPr>
          <p:cNvGrpSpPr>
            <a:grpSpLocks/>
          </p:cNvGrpSpPr>
          <p:nvPr/>
        </p:nvGrpSpPr>
        <p:grpSpPr bwMode="auto">
          <a:xfrm>
            <a:off x="361950" y="2743200"/>
            <a:ext cx="6038850" cy="1174750"/>
            <a:chOff x="192" y="1728"/>
            <a:chExt cx="3804" cy="740"/>
          </a:xfrm>
        </p:grpSpPr>
        <p:grpSp>
          <p:nvGrpSpPr>
            <p:cNvPr id="10312" name="Group 72">
              <a:extLst>
                <a:ext uri="{FF2B5EF4-FFF2-40B4-BE49-F238E27FC236}">
                  <a16:creationId xmlns:a16="http://schemas.microsoft.com/office/drawing/2014/main" id="{1F1A189C-8DC2-4724-BB9F-B83CA2480BAD}"/>
                </a:ext>
              </a:extLst>
            </p:cNvPr>
            <p:cNvGrpSpPr>
              <a:grpSpLocks/>
            </p:cNvGrpSpPr>
            <p:nvPr/>
          </p:nvGrpSpPr>
          <p:grpSpPr bwMode="auto">
            <a:xfrm>
              <a:off x="2796" y="1728"/>
              <a:ext cx="1200" cy="740"/>
              <a:chOff x="4080" y="1728"/>
              <a:chExt cx="1200" cy="740"/>
            </a:xfrm>
          </p:grpSpPr>
          <p:sp>
            <p:nvSpPr>
              <p:cNvPr id="10281" name="Line 41">
                <a:extLst>
                  <a:ext uri="{FF2B5EF4-FFF2-40B4-BE49-F238E27FC236}">
                    <a16:creationId xmlns:a16="http://schemas.microsoft.com/office/drawing/2014/main" id="{4F30EF96-879E-43FF-B092-1D5BC3D767D4}"/>
                  </a:ext>
                </a:extLst>
              </p:cNvPr>
              <p:cNvSpPr>
                <a:spLocks noChangeShapeType="1"/>
              </p:cNvSpPr>
              <p:nvPr/>
            </p:nvSpPr>
            <p:spPr bwMode="auto">
              <a:xfrm>
                <a:off x="4080" y="2252"/>
                <a:ext cx="1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282" name="Line 42">
                <a:extLst>
                  <a:ext uri="{FF2B5EF4-FFF2-40B4-BE49-F238E27FC236}">
                    <a16:creationId xmlns:a16="http://schemas.microsoft.com/office/drawing/2014/main" id="{68F23156-0681-4D5D-99EE-A2EDC8EEB7F9}"/>
                  </a:ext>
                </a:extLst>
              </p:cNvPr>
              <p:cNvSpPr>
                <a:spLocks noChangeShapeType="1"/>
              </p:cNvSpPr>
              <p:nvPr/>
            </p:nvSpPr>
            <p:spPr bwMode="auto">
              <a:xfrm flipV="1">
                <a:off x="4080" y="1728"/>
                <a:ext cx="0" cy="524"/>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283" name="Line 43">
                <a:extLst>
                  <a:ext uri="{FF2B5EF4-FFF2-40B4-BE49-F238E27FC236}">
                    <a16:creationId xmlns:a16="http://schemas.microsoft.com/office/drawing/2014/main" id="{B6D8CFEB-ABFB-4C10-808F-2811E51830F6}"/>
                  </a:ext>
                </a:extLst>
              </p:cNvPr>
              <p:cNvSpPr>
                <a:spLocks noChangeShapeType="1"/>
              </p:cNvSpPr>
              <p:nvPr/>
            </p:nvSpPr>
            <p:spPr bwMode="auto">
              <a:xfrm flipH="1" flipV="1">
                <a:off x="4212" y="2160"/>
                <a:ext cx="0"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284" name="Line 44">
                <a:extLst>
                  <a:ext uri="{FF2B5EF4-FFF2-40B4-BE49-F238E27FC236}">
                    <a16:creationId xmlns:a16="http://schemas.microsoft.com/office/drawing/2014/main" id="{F35AA60E-8D0D-4994-A7B4-8559DFFD6237}"/>
                  </a:ext>
                </a:extLst>
              </p:cNvPr>
              <p:cNvSpPr>
                <a:spLocks noChangeShapeType="1"/>
              </p:cNvSpPr>
              <p:nvPr/>
            </p:nvSpPr>
            <p:spPr bwMode="auto">
              <a:xfrm flipV="1">
                <a:off x="4474" y="1872"/>
                <a:ext cx="0" cy="3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285" name="Text Box 45">
                <a:extLst>
                  <a:ext uri="{FF2B5EF4-FFF2-40B4-BE49-F238E27FC236}">
                    <a16:creationId xmlns:a16="http://schemas.microsoft.com/office/drawing/2014/main" id="{AF911239-1B18-4C5D-8F92-FE289D6555CB}"/>
                  </a:ext>
                </a:extLst>
              </p:cNvPr>
              <p:cNvSpPr txBox="1">
                <a:spLocks noChangeArrowheads="1"/>
              </p:cNvSpPr>
              <p:nvPr/>
            </p:nvSpPr>
            <p:spPr bwMode="auto">
              <a:xfrm>
                <a:off x="4128" y="2256"/>
                <a:ext cx="96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dirty="0">
                    <a:latin typeface="Calibri" panose="020F0502020204030204" pitchFamily="34" charset="0"/>
                    <a:cs typeface="Calibri" panose="020F0502020204030204" pitchFamily="34" charset="0"/>
                  </a:rPr>
                  <a:t>0  1   2  3  4  5</a:t>
                </a:r>
              </a:p>
            </p:txBody>
          </p:sp>
          <p:sp>
            <p:nvSpPr>
              <p:cNvPr id="10286" name="Line 46">
                <a:extLst>
                  <a:ext uri="{FF2B5EF4-FFF2-40B4-BE49-F238E27FC236}">
                    <a16:creationId xmlns:a16="http://schemas.microsoft.com/office/drawing/2014/main" id="{EC008DBC-4415-4991-9E62-918790174C48}"/>
                  </a:ext>
                </a:extLst>
              </p:cNvPr>
              <p:cNvSpPr>
                <a:spLocks noChangeShapeType="1"/>
              </p:cNvSpPr>
              <p:nvPr/>
            </p:nvSpPr>
            <p:spPr bwMode="auto">
              <a:xfrm flipV="1">
                <a:off x="4728" y="1968"/>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287" name="Line 47">
                <a:extLst>
                  <a:ext uri="{FF2B5EF4-FFF2-40B4-BE49-F238E27FC236}">
                    <a16:creationId xmlns:a16="http://schemas.microsoft.com/office/drawing/2014/main" id="{116C7B3F-F85E-416D-912D-745D4B926CBB}"/>
                  </a:ext>
                </a:extLst>
              </p:cNvPr>
              <p:cNvSpPr>
                <a:spLocks noChangeShapeType="1"/>
              </p:cNvSpPr>
              <p:nvPr/>
            </p:nvSpPr>
            <p:spPr bwMode="auto">
              <a:xfrm flipH="1" flipV="1">
                <a:off x="4860" y="2160"/>
                <a:ext cx="0"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288" name="Line 48">
                <a:extLst>
                  <a:ext uri="{FF2B5EF4-FFF2-40B4-BE49-F238E27FC236}">
                    <a16:creationId xmlns:a16="http://schemas.microsoft.com/office/drawing/2014/main" id="{EDD141C1-A624-4ACD-927C-9208AD6C4647}"/>
                  </a:ext>
                </a:extLst>
              </p:cNvPr>
              <p:cNvSpPr>
                <a:spLocks noChangeShapeType="1"/>
              </p:cNvSpPr>
              <p:nvPr/>
            </p:nvSpPr>
            <p:spPr bwMode="auto">
              <a:xfrm flipV="1">
                <a:off x="4332" y="1968"/>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289" name="Line 49">
                <a:extLst>
                  <a:ext uri="{FF2B5EF4-FFF2-40B4-BE49-F238E27FC236}">
                    <a16:creationId xmlns:a16="http://schemas.microsoft.com/office/drawing/2014/main" id="{73561ACF-548A-41E6-8949-54CB293B66A5}"/>
                  </a:ext>
                </a:extLst>
              </p:cNvPr>
              <p:cNvSpPr>
                <a:spLocks noChangeShapeType="1"/>
              </p:cNvSpPr>
              <p:nvPr/>
            </p:nvSpPr>
            <p:spPr bwMode="auto">
              <a:xfrm flipV="1">
                <a:off x="4604" y="1872"/>
                <a:ext cx="0" cy="3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sp>
          <p:nvSpPr>
            <p:cNvPr id="10319" name="Text Box 79">
              <a:extLst>
                <a:ext uri="{FF2B5EF4-FFF2-40B4-BE49-F238E27FC236}">
                  <a16:creationId xmlns:a16="http://schemas.microsoft.com/office/drawing/2014/main" id="{83248E12-CAFB-4184-8E86-711E99C4D6E0}"/>
                </a:ext>
              </a:extLst>
            </p:cNvPr>
            <p:cNvSpPr txBox="1">
              <a:spLocks noChangeArrowheads="1"/>
            </p:cNvSpPr>
            <p:nvPr/>
          </p:nvSpPr>
          <p:spPr bwMode="auto">
            <a:xfrm>
              <a:off x="192" y="1821"/>
              <a:ext cx="2352"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GB" altLang="en-US" sz="2000" b="1" u="sng">
                  <a:latin typeface="Calibri" panose="020F0502020204030204" pitchFamily="34" charset="0"/>
                  <a:cs typeface="Calibri" panose="020F0502020204030204" pitchFamily="34" charset="0"/>
                </a:rPr>
                <a:t>Binomial</a:t>
              </a:r>
              <a:r>
                <a:rPr lang="en-GB" altLang="en-US" sz="2000">
                  <a:latin typeface="Calibri" panose="020F0502020204030204" pitchFamily="34" charset="0"/>
                  <a:cs typeface="Calibri" panose="020F0502020204030204" pitchFamily="34" charset="0"/>
                </a:rPr>
                <a:t>  </a:t>
              </a:r>
              <a:r>
                <a:rPr lang="en-GB" altLang="en-US" sz="2000" b="1" i="1">
                  <a:latin typeface="Calibri" panose="020F0502020204030204" pitchFamily="34" charset="0"/>
                  <a:cs typeface="Calibri" panose="020F0502020204030204" pitchFamily="34" charset="0"/>
                </a:rPr>
                <a:t>Bin</a:t>
              </a:r>
              <a:r>
                <a:rPr lang="en-GB" altLang="en-US" sz="2000" b="1">
                  <a:latin typeface="Calibri" panose="020F0502020204030204" pitchFamily="34" charset="0"/>
                  <a:cs typeface="Calibri" panose="020F0502020204030204" pitchFamily="34" charset="0"/>
                </a:rPr>
                <a:t>(</a:t>
              </a:r>
              <a:r>
                <a:rPr lang="en-GB" altLang="en-US" sz="2000" b="1" i="1">
                  <a:latin typeface="Calibri" panose="020F0502020204030204" pitchFamily="34" charset="0"/>
                  <a:cs typeface="Calibri" panose="020F0502020204030204" pitchFamily="34" charset="0"/>
                </a:rPr>
                <a:t>n, p</a:t>
              </a:r>
              <a:r>
                <a:rPr lang="en-GB" altLang="en-US" sz="2000" b="1">
                  <a:latin typeface="Calibri" panose="020F0502020204030204" pitchFamily="34" charset="0"/>
                  <a:cs typeface="Calibri" panose="020F0502020204030204" pitchFamily="34" charset="0"/>
                </a:rPr>
                <a:t>)</a:t>
              </a:r>
            </a:p>
            <a:p>
              <a:pPr>
                <a:lnSpc>
                  <a:spcPct val="90000"/>
                </a:lnSpc>
              </a:pPr>
              <a:r>
                <a:rPr lang="en-GB" altLang="en-US" sz="1800">
                  <a:latin typeface="Calibri" panose="020F0502020204030204" pitchFamily="34" charset="0"/>
                  <a:cs typeface="Calibri" panose="020F0502020204030204" pitchFamily="34" charset="0"/>
                </a:rPr>
                <a:t>(</a:t>
              </a:r>
              <a:r>
                <a:rPr lang="en-GB" altLang="en-US" sz="1800" i="1">
                  <a:latin typeface="Calibri" panose="020F0502020204030204" pitchFamily="34" charset="0"/>
                  <a:cs typeface="Calibri" panose="020F0502020204030204" pitchFamily="34" charset="0"/>
                </a:rPr>
                <a:t>n</a:t>
              </a:r>
              <a:r>
                <a:rPr lang="en-GB" altLang="en-US" sz="1800">
                  <a:latin typeface="Calibri" panose="020F0502020204030204" pitchFamily="34" charset="0"/>
                  <a:cs typeface="Calibri" panose="020F0502020204030204" pitchFamily="34" charset="0"/>
                </a:rPr>
                <a:t> Bernoulli trials with </a:t>
              </a:r>
              <a:r>
                <a:rPr lang="en-GB" altLang="en-US" sz="1800" i="1">
                  <a:latin typeface="Calibri" panose="020F0502020204030204" pitchFamily="34" charset="0"/>
                  <a:cs typeface="Calibri" panose="020F0502020204030204" pitchFamily="34" charset="0"/>
                </a:rPr>
                <a:t>P(X=1)=p</a:t>
              </a:r>
              <a:r>
                <a:rPr lang="en-GB" altLang="en-US" sz="1800">
                  <a:latin typeface="Calibri" panose="020F0502020204030204" pitchFamily="34" charset="0"/>
                  <a:cs typeface="Calibri" panose="020F0502020204030204" pitchFamily="34" charset="0"/>
                </a:rPr>
                <a:t>)</a:t>
              </a:r>
              <a:endParaRPr lang="en-GB" altLang="en-US">
                <a:latin typeface="Calibri" panose="020F0502020204030204" pitchFamily="34" charset="0"/>
                <a:cs typeface="Calibri" panose="020F0502020204030204" pitchFamily="34" charset="0"/>
              </a:endParaRPr>
            </a:p>
          </p:txBody>
        </p:sp>
      </p:grpSp>
      <p:grpSp>
        <p:nvGrpSpPr>
          <p:cNvPr id="10328" name="Group 88">
            <a:extLst>
              <a:ext uri="{FF2B5EF4-FFF2-40B4-BE49-F238E27FC236}">
                <a16:creationId xmlns:a16="http://schemas.microsoft.com/office/drawing/2014/main" id="{858C428C-0EE9-4B39-8E13-57A18489C4AA}"/>
              </a:ext>
            </a:extLst>
          </p:cNvPr>
          <p:cNvGrpSpPr>
            <a:grpSpLocks/>
          </p:cNvGrpSpPr>
          <p:nvPr/>
        </p:nvGrpSpPr>
        <p:grpSpPr bwMode="auto">
          <a:xfrm>
            <a:off x="361950" y="3962400"/>
            <a:ext cx="6343650" cy="1193800"/>
            <a:chOff x="228" y="2544"/>
            <a:chExt cx="3996" cy="752"/>
          </a:xfrm>
        </p:grpSpPr>
        <p:grpSp>
          <p:nvGrpSpPr>
            <p:cNvPr id="10313" name="Group 73">
              <a:extLst>
                <a:ext uri="{FF2B5EF4-FFF2-40B4-BE49-F238E27FC236}">
                  <a16:creationId xmlns:a16="http://schemas.microsoft.com/office/drawing/2014/main" id="{E64CBC33-29B9-4C56-B734-7EE426FC200A}"/>
                </a:ext>
              </a:extLst>
            </p:cNvPr>
            <p:cNvGrpSpPr>
              <a:grpSpLocks/>
            </p:cNvGrpSpPr>
            <p:nvPr/>
          </p:nvGrpSpPr>
          <p:grpSpPr bwMode="auto">
            <a:xfrm>
              <a:off x="2832" y="2544"/>
              <a:ext cx="1392" cy="740"/>
              <a:chOff x="4080" y="2544"/>
              <a:chExt cx="1392" cy="740"/>
            </a:xfrm>
          </p:grpSpPr>
          <p:sp>
            <p:nvSpPr>
              <p:cNvPr id="10267" name="Line 27">
                <a:extLst>
                  <a:ext uri="{FF2B5EF4-FFF2-40B4-BE49-F238E27FC236}">
                    <a16:creationId xmlns:a16="http://schemas.microsoft.com/office/drawing/2014/main" id="{1B7642AE-E6BB-4D3A-944B-ECEE36A20A8B}"/>
                  </a:ext>
                </a:extLst>
              </p:cNvPr>
              <p:cNvSpPr>
                <a:spLocks noChangeShapeType="1"/>
              </p:cNvSpPr>
              <p:nvPr/>
            </p:nvSpPr>
            <p:spPr bwMode="auto">
              <a:xfrm>
                <a:off x="4080" y="3068"/>
                <a:ext cx="1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268" name="Line 28">
                <a:extLst>
                  <a:ext uri="{FF2B5EF4-FFF2-40B4-BE49-F238E27FC236}">
                    <a16:creationId xmlns:a16="http://schemas.microsoft.com/office/drawing/2014/main" id="{6A2D050C-D748-40FC-AD1F-A02D955819A5}"/>
                  </a:ext>
                </a:extLst>
              </p:cNvPr>
              <p:cNvSpPr>
                <a:spLocks noChangeShapeType="1"/>
              </p:cNvSpPr>
              <p:nvPr/>
            </p:nvSpPr>
            <p:spPr bwMode="auto">
              <a:xfrm flipV="1">
                <a:off x="4080" y="2544"/>
                <a:ext cx="0" cy="524"/>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269" name="Line 29">
                <a:extLst>
                  <a:ext uri="{FF2B5EF4-FFF2-40B4-BE49-F238E27FC236}">
                    <a16:creationId xmlns:a16="http://schemas.microsoft.com/office/drawing/2014/main" id="{2B88CD2E-7ECA-4F24-82A5-1CF36BD3FBE9}"/>
                  </a:ext>
                </a:extLst>
              </p:cNvPr>
              <p:cNvSpPr>
                <a:spLocks noChangeShapeType="1"/>
              </p:cNvSpPr>
              <p:nvPr/>
            </p:nvSpPr>
            <p:spPr bwMode="auto">
              <a:xfrm flipV="1">
                <a:off x="4212" y="2876"/>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270" name="Line 30">
                <a:extLst>
                  <a:ext uri="{FF2B5EF4-FFF2-40B4-BE49-F238E27FC236}">
                    <a16:creationId xmlns:a16="http://schemas.microsoft.com/office/drawing/2014/main" id="{A2944097-9E83-4FFE-9F39-CA6D3FAC1667}"/>
                  </a:ext>
                </a:extLst>
              </p:cNvPr>
              <p:cNvSpPr>
                <a:spLocks noChangeShapeType="1"/>
              </p:cNvSpPr>
              <p:nvPr/>
            </p:nvSpPr>
            <p:spPr bwMode="auto">
              <a:xfrm flipH="1" flipV="1">
                <a:off x="4332" y="2684"/>
                <a:ext cx="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271" name="Text Box 31">
                <a:extLst>
                  <a:ext uri="{FF2B5EF4-FFF2-40B4-BE49-F238E27FC236}">
                    <a16:creationId xmlns:a16="http://schemas.microsoft.com/office/drawing/2014/main" id="{61C72410-F0D3-4FA2-B0A0-3A8E057F2A51}"/>
                  </a:ext>
                </a:extLst>
              </p:cNvPr>
              <p:cNvSpPr txBox="1">
                <a:spLocks noChangeArrowheads="1"/>
              </p:cNvSpPr>
              <p:nvPr/>
            </p:nvSpPr>
            <p:spPr bwMode="auto">
              <a:xfrm>
                <a:off x="4128" y="3072"/>
                <a:ext cx="1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dirty="0">
                    <a:latin typeface="Calibri" panose="020F0502020204030204" pitchFamily="34" charset="0"/>
                    <a:cs typeface="Calibri" panose="020F0502020204030204" pitchFamily="34" charset="0"/>
                  </a:rPr>
                  <a:t>0  1  2  3  4   5  6  7 …</a:t>
                </a:r>
              </a:p>
            </p:txBody>
          </p:sp>
          <p:sp>
            <p:nvSpPr>
              <p:cNvPr id="10272" name="Line 32">
                <a:extLst>
                  <a:ext uri="{FF2B5EF4-FFF2-40B4-BE49-F238E27FC236}">
                    <a16:creationId xmlns:a16="http://schemas.microsoft.com/office/drawing/2014/main" id="{DDDEA7F6-D440-4581-A21B-D19D60C9041B}"/>
                  </a:ext>
                </a:extLst>
              </p:cNvPr>
              <p:cNvSpPr>
                <a:spLocks noChangeShapeType="1"/>
              </p:cNvSpPr>
              <p:nvPr/>
            </p:nvSpPr>
            <p:spPr bwMode="auto">
              <a:xfrm flipV="1">
                <a:off x="4596" y="2784"/>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276" name="Line 36">
                <a:extLst>
                  <a:ext uri="{FF2B5EF4-FFF2-40B4-BE49-F238E27FC236}">
                    <a16:creationId xmlns:a16="http://schemas.microsoft.com/office/drawing/2014/main" id="{A423C0DA-F596-4D98-836F-2E3CB27177BD}"/>
                  </a:ext>
                </a:extLst>
              </p:cNvPr>
              <p:cNvSpPr>
                <a:spLocks noChangeShapeType="1"/>
              </p:cNvSpPr>
              <p:nvPr/>
            </p:nvSpPr>
            <p:spPr bwMode="auto">
              <a:xfrm flipH="1" flipV="1">
                <a:off x="4860" y="2976"/>
                <a:ext cx="0"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278" name="Line 38">
                <a:extLst>
                  <a:ext uri="{FF2B5EF4-FFF2-40B4-BE49-F238E27FC236}">
                    <a16:creationId xmlns:a16="http://schemas.microsoft.com/office/drawing/2014/main" id="{C7E0592D-0FEB-4790-9F5D-1BF7778BC821}"/>
                  </a:ext>
                </a:extLst>
              </p:cNvPr>
              <p:cNvSpPr>
                <a:spLocks noChangeShapeType="1"/>
              </p:cNvSpPr>
              <p:nvPr/>
            </p:nvSpPr>
            <p:spPr bwMode="auto">
              <a:xfrm flipV="1">
                <a:off x="4460" y="2688"/>
                <a:ext cx="0" cy="3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305" name="Line 65">
                <a:extLst>
                  <a:ext uri="{FF2B5EF4-FFF2-40B4-BE49-F238E27FC236}">
                    <a16:creationId xmlns:a16="http://schemas.microsoft.com/office/drawing/2014/main" id="{64049D67-43F0-48DC-AC74-B32D06AFF7C9}"/>
                  </a:ext>
                </a:extLst>
              </p:cNvPr>
              <p:cNvSpPr>
                <a:spLocks noChangeShapeType="1"/>
              </p:cNvSpPr>
              <p:nvPr/>
            </p:nvSpPr>
            <p:spPr bwMode="auto">
              <a:xfrm flipV="1">
                <a:off x="4728" y="2876"/>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306" name="Line 66">
                <a:extLst>
                  <a:ext uri="{FF2B5EF4-FFF2-40B4-BE49-F238E27FC236}">
                    <a16:creationId xmlns:a16="http://schemas.microsoft.com/office/drawing/2014/main" id="{3406BE5A-6D33-46EE-99EA-3EF9755FFC65}"/>
                  </a:ext>
                </a:extLst>
              </p:cNvPr>
              <p:cNvSpPr>
                <a:spLocks noChangeShapeType="1"/>
              </p:cNvSpPr>
              <p:nvPr/>
            </p:nvSpPr>
            <p:spPr bwMode="auto">
              <a:xfrm flipV="1">
                <a:off x="4980" y="3002"/>
                <a:ext cx="0" cy="7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307" name="Line 67">
                <a:extLst>
                  <a:ext uri="{FF2B5EF4-FFF2-40B4-BE49-F238E27FC236}">
                    <a16:creationId xmlns:a16="http://schemas.microsoft.com/office/drawing/2014/main" id="{B564A783-3B7B-4679-B884-264DDB8DCE16}"/>
                  </a:ext>
                </a:extLst>
              </p:cNvPr>
              <p:cNvSpPr>
                <a:spLocks noChangeShapeType="1"/>
              </p:cNvSpPr>
              <p:nvPr/>
            </p:nvSpPr>
            <p:spPr bwMode="auto">
              <a:xfrm flipV="1">
                <a:off x="5112" y="3014"/>
                <a:ext cx="0" cy="5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sp>
          <p:nvSpPr>
            <p:cNvPr id="10320" name="Text Box 80">
              <a:extLst>
                <a:ext uri="{FF2B5EF4-FFF2-40B4-BE49-F238E27FC236}">
                  <a16:creationId xmlns:a16="http://schemas.microsoft.com/office/drawing/2014/main" id="{B85F17ED-1D11-42B3-8D1C-6E2E0F2215A8}"/>
                </a:ext>
              </a:extLst>
            </p:cNvPr>
            <p:cNvSpPr txBox="1">
              <a:spLocks noChangeArrowheads="1"/>
            </p:cNvSpPr>
            <p:nvPr/>
          </p:nvSpPr>
          <p:spPr bwMode="auto">
            <a:xfrm>
              <a:off x="228" y="2592"/>
              <a:ext cx="2364" cy="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GB" altLang="en-US" sz="2000" b="1" u="sng" dirty="0">
                  <a:latin typeface="Calibri" panose="020F0502020204030204" pitchFamily="34" charset="0"/>
                  <a:cs typeface="Calibri" panose="020F0502020204030204" pitchFamily="34" charset="0"/>
                </a:rPr>
                <a:t>Poisson</a:t>
              </a:r>
              <a:r>
                <a:rPr lang="en-GB" altLang="en-US" sz="2000" dirty="0">
                  <a:latin typeface="Calibri" panose="020F0502020204030204" pitchFamily="34" charset="0"/>
                  <a:cs typeface="Calibri" panose="020F0502020204030204" pitchFamily="34" charset="0"/>
                </a:rPr>
                <a:t>  </a:t>
              </a:r>
              <a:r>
                <a:rPr lang="en-GB" altLang="en-US" sz="2000" b="1" i="1" dirty="0">
                  <a:latin typeface="Calibri" panose="020F0502020204030204" pitchFamily="34" charset="0"/>
                  <a:cs typeface="Calibri" panose="020F0502020204030204" pitchFamily="34" charset="0"/>
                </a:rPr>
                <a:t>Po</a:t>
              </a:r>
              <a:r>
                <a:rPr lang="en-GB" altLang="en-US" sz="2000" b="1" dirty="0">
                  <a:latin typeface="Calibri" panose="020F0502020204030204" pitchFamily="34" charset="0"/>
                  <a:cs typeface="Calibri" panose="020F0502020204030204" pitchFamily="34" charset="0"/>
                </a:rPr>
                <a:t>(</a:t>
              </a:r>
              <a:r>
                <a:rPr lang="en-GB" altLang="en-US" sz="2000" b="1" i="1" dirty="0">
                  <a:latin typeface="Calibri" panose="020F0502020204030204" pitchFamily="34" charset="0"/>
                  <a:cs typeface="Calibri" panose="020F0502020204030204" pitchFamily="34" charset="0"/>
                  <a:sym typeface="Symbol" panose="05050102010706020507" pitchFamily="18" charset="2"/>
                </a:rPr>
                <a:t></a:t>
              </a:r>
              <a:r>
                <a:rPr lang="en-GB" altLang="en-US" sz="2000" b="1" dirty="0">
                  <a:latin typeface="Calibri" panose="020F0502020204030204" pitchFamily="34" charset="0"/>
                  <a:cs typeface="Calibri" panose="020F0502020204030204" pitchFamily="34" charset="0"/>
                  <a:sym typeface="Symbol" panose="05050102010706020507" pitchFamily="18" charset="2"/>
                </a:rPr>
                <a:t>)</a:t>
              </a:r>
            </a:p>
            <a:p>
              <a:pPr>
                <a:lnSpc>
                  <a:spcPct val="90000"/>
                </a:lnSpc>
              </a:pPr>
              <a:r>
                <a:rPr lang="en-GB" altLang="en-US" sz="1800" dirty="0">
                  <a:latin typeface="Calibri" panose="020F0502020204030204" pitchFamily="34" charset="0"/>
                  <a:cs typeface="Calibri" panose="020F0502020204030204" pitchFamily="34" charset="0"/>
                  <a:sym typeface="Symbol" panose="05050102010706020507" pitchFamily="18" charset="2"/>
                </a:rPr>
                <a:t>(Number of events per time unit when the intensity (events/time unit) is </a:t>
              </a:r>
              <a:r>
                <a:rPr lang="en-GB" altLang="en-US" sz="1800" i="1" dirty="0">
                  <a:latin typeface="Calibri" panose="020F0502020204030204" pitchFamily="34" charset="0"/>
                  <a:cs typeface="Calibri" panose="020F0502020204030204" pitchFamily="34" charset="0"/>
                  <a:sym typeface="Symbol" panose="05050102010706020507" pitchFamily="18" charset="2"/>
                </a:rPr>
                <a:t></a:t>
              </a:r>
              <a:r>
                <a:rPr lang="en-GB" altLang="en-US" sz="1800" dirty="0">
                  <a:latin typeface="Calibri" panose="020F0502020204030204" pitchFamily="34" charset="0"/>
                  <a:cs typeface="Calibri" panose="020F0502020204030204" pitchFamily="34" charset="0"/>
                  <a:sym typeface="Symbol" panose="05050102010706020507" pitchFamily="18" charset="2"/>
                </a:rPr>
                <a:t>)</a:t>
              </a:r>
            </a:p>
          </p:txBody>
        </p:sp>
      </p:grpSp>
      <p:grpSp>
        <p:nvGrpSpPr>
          <p:cNvPr id="10327" name="Group 87">
            <a:extLst>
              <a:ext uri="{FF2B5EF4-FFF2-40B4-BE49-F238E27FC236}">
                <a16:creationId xmlns:a16="http://schemas.microsoft.com/office/drawing/2014/main" id="{8215F5AE-5232-4A0B-A0BC-1F76C0CAE0F2}"/>
              </a:ext>
            </a:extLst>
          </p:cNvPr>
          <p:cNvGrpSpPr>
            <a:grpSpLocks/>
          </p:cNvGrpSpPr>
          <p:nvPr/>
        </p:nvGrpSpPr>
        <p:grpSpPr bwMode="auto">
          <a:xfrm>
            <a:off x="381000" y="5181600"/>
            <a:ext cx="6324600" cy="1174750"/>
            <a:chOff x="240" y="3264"/>
            <a:chExt cx="3984" cy="740"/>
          </a:xfrm>
        </p:grpSpPr>
        <p:grpSp>
          <p:nvGrpSpPr>
            <p:cNvPr id="10315" name="Group 75">
              <a:extLst>
                <a:ext uri="{FF2B5EF4-FFF2-40B4-BE49-F238E27FC236}">
                  <a16:creationId xmlns:a16="http://schemas.microsoft.com/office/drawing/2014/main" id="{980CFABA-7560-444B-B206-2BBFEC5149F4}"/>
                </a:ext>
              </a:extLst>
            </p:cNvPr>
            <p:cNvGrpSpPr>
              <a:grpSpLocks/>
            </p:cNvGrpSpPr>
            <p:nvPr/>
          </p:nvGrpSpPr>
          <p:grpSpPr bwMode="auto">
            <a:xfrm>
              <a:off x="2832" y="3264"/>
              <a:ext cx="1392" cy="740"/>
              <a:chOff x="4080" y="3264"/>
              <a:chExt cx="1392" cy="740"/>
            </a:xfrm>
          </p:grpSpPr>
          <p:grpSp>
            <p:nvGrpSpPr>
              <p:cNvPr id="10302" name="Group 62">
                <a:extLst>
                  <a:ext uri="{FF2B5EF4-FFF2-40B4-BE49-F238E27FC236}">
                    <a16:creationId xmlns:a16="http://schemas.microsoft.com/office/drawing/2014/main" id="{AC302FA0-5A77-48E7-B829-1C280A130050}"/>
                  </a:ext>
                </a:extLst>
              </p:cNvPr>
              <p:cNvGrpSpPr>
                <a:grpSpLocks/>
              </p:cNvGrpSpPr>
              <p:nvPr/>
            </p:nvGrpSpPr>
            <p:grpSpPr bwMode="auto">
              <a:xfrm>
                <a:off x="4080" y="3264"/>
                <a:ext cx="1392" cy="524"/>
                <a:chOff x="3984" y="3580"/>
                <a:chExt cx="1392" cy="524"/>
              </a:xfrm>
            </p:grpSpPr>
            <p:sp>
              <p:nvSpPr>
                <p:cNvPr id="10291" name="Line 51">
                  <a:extLst>
                    <a:ext uri="{FF2B5EF4-FFF2-40B4-BE49-F238E27FC236}">
                      <a16:creationId xmlns:a16="http://schemas.microsoft.com/office/drawing/2014/main" id="{B75E0A52-E6DE-4931-8881-311BE3B7C293}"/>
                    </a:ext>
                  </a:extLst>
                </p:cNvPr>
                <p:cNvSpPr>
                  <a:spLocks noChangeShapeType="1"/>
                </p:cNvSpPr>
                <p:nvPr/>
              </p:nvSpPr>
              <p:spPr bwMode="auto">
                <a:xfrm flipV="1">
                  <a:off x="3984" y="4104"/>
                  <a:ext cx="1392"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292" name="Line 52">
                  <a:extLst>
                    <a:ext uri="{FF2B5EF4-FFF2-40B4-BE49-F238E27FC236}">
                      <a16:creationId xmlns:a16="http://schemas.microsoft.com/office/drawing/2014/main" id="{0B90E7C3-D7D6-46CF-B55D-E2C19FA55071}"/>
                    </a:ext>
                  </a:extLst>
                </p:cNvPr>
                <p:cNvSpPr>
                  <a:spLocks noChangeShapeType="1"/>
                </p:cNvSpPr>
                <p:nvPr/>
              </p:nvSpPr>
              <p:spPr bwMode="auto">
                <a:xfrm flipV="1">
                  <a:off x="3984" y="3580"/>
                  <a:ext cx="0" cy="524"/>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sp>
            <p:nvSpPr>
              <p:cNvPr id="10293" name="Line 53">
                <a:extLst>
                  <a:ext uri="{FF2B5EF4-FFF2-40B4-BE49-F238E27FC236}">
                    <a16:creationId xmlns:a16="http://schemas.microsoft.com/office/drawing/2014/main" id="{9B567084-FF25-4819-AD8F-E0545F431920}"/>
                  </a:ext>
                </a:extLst>
              </p:cNvPr>
              <p:cNvSpPr>
                <a:spLocks noChangeShapeType="1"/>
              </p:cNvSpPr>
              <p:nvPr/>
            </p:nvSpPr>
            <p:spPr bwMode="auto">
              <a:xfrm flipV="1">
                <a:off x="4228" y="3476"/>
                <a:ext cx="1" cy="31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294" name="Line 54">
                <a:extLst>
                  <a:ext uri="{FF2B5EF4-FFF2-40B4-BE49-F238E27FC236}">
                    <a16:creationId xmlns:a16="http://schemas.microsoft.com/office/drawing/2014/main" id="{0608FCBA-4C32-4D83-9848-B28C97D2307A}"/>
                  </a:ext>
                </a:extLst>
              </p:cNvPr>
              <p:cNvSpPr>
                <a:spLocks noChangeShapeType="1"/>
              </p:cNvSpPr>
              <p:nvPr/>
            </p:nvSpPr>
            <p:spPr bwMode="auto">
              <a:xfrm flipV="1">
                <a:off x="4608" y="3408"/>
                <a:ext cx="1" cy="3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295" name="Text Box 55">
                <a:extLst>
                  <a:ext uri="{FF2B5EF4-FFF2-40B4-BE49-F238E27FC236}">
                    <a16:creationId xmlns:a16="http://schemas.microsoft.com/office/drawing/2014/main" id="{C05A2C18-DE21-46DA-87CC-700A16EE611C}"/>
                  </a:ext>
                </a:extLst>
              </p:cNvPr>
              <p:cNvSpPr txBox="1">
                <a:spLocks noChangeArrowheads="1"/>
              </p:cNvSpPr>
              <p:nvPr/>
            </p:nvSpPr>
            <p:spPr bwMode="auto">
              <a:xfrm>
                <a:off x="4080" y="3792"/>
                <a:ext cx="129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dirty="0">
                    <a:latin typeface="Calibri" panose="020F0502020204030204" pitchFamily="34" charset="0"/>
                    <a:cs typeface="Calibri" panose="020F0502020204030204" pitchFamily="34" charset="0"/>
                  </a:rPr>
                  <a:t>  1  2  3  4   5  6  7  8   9</a:t>
                </a:r>
              </a:p>
            </p:txBody>
          </p:sp>
          <p:sp>
            <p:nvSpPr>
              <p:cNvPr id="10296" name="Line 56">
                <a:extLst>
                  <a:ext uri="{FF2B5EF4-FFF2-40B4-BE49-F238E27FC236}">
                    <a16:creationId xmlns:a16="http://schemas.microsoft.com/office/drawing/2014/main" id="{0C108251-EFEF-4846-8FA7-BDC065C0BDBE}"/>
                  </a:ext>
                </a:extLst>
              </p:cNvPr>
              <p:cNvSpPr>
                <a:spLocks noChangeShapeType="1"/>
              </p:cNvSpPr>
              <p:nvPr/>
            </p:nvSpPr>
            <p:spPr bwMode="auto">
              <a:xfrm flipH="1" flipV="1">
                <a:off x="4864" y="3644"/>
                <a:ext cx="1"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297" name="Line 57">
                <a:extLst>
                  <a:ext uri="{FF2B5EF4-FFF2-40B4-BE49-F238E27FC236}">
                    <a16:creationId xmlns:a16="http://schemas.microsoft.com/office/drawing/2014/main" id="{A2641A77-ADC1-425B-A2EE-22217C480024}"/>
                  </a:ext>
                </a:extLst>
              </p:cNvPr>
              <p:cNvSpPr>
                <a:spLocks noChangeShapeType="1"/>
              </p:cNvSpPr>
              <p:nvPr/>
            </p:nvSpPr>
            <p:spPr bwMode="auto">
              <a:xfrm flipH="1" flipV="1">
                <a:off x="4996" y="3696"/>
                <a:ext cx="1"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298" name="Line 58">
                <a:extLst>
                  <a:ext uri="{FF2B5EF4-FFF2-40B4-BE49-F238E27FC236}">
                    <a16:creationId xmlns:a16="http://schemas.microsoft.com/office/drawing/2014/main" id="{CB50D825-D8AC-48A4-B61C-CAFD202E0973}"/>
                  </a:ext>
                </a:extLst>
              </p:cNvPr>
              <p:cNvSpPr>
                <a:spLocks noChangeShapeType="1"/>
              </p:cNvSpPr>
              <p:nvPr/>
            </p:nvSpPr>
            <p:spPr bwMode="auto">
              <a:xfrm flipH="1" flipV="1">
                <a:off x="4474" y="3552"/>
                <a:ext cx="1"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299" name="Line 59">
                <a:extLst>
                  <a:ext uri="{FF2B5EF4-FFF2-40B4-BE49-F238E27FC236}">
                    <a16:creationId xmlns:a16="http://schemas.microsoft.com/office/drawing/2014/main" id="{EA9509E5-52B4-4D21-A6E8-123E5C755434}"/>
                  </a:ext>
                </a:extLst>
              </p:cNvPr>
              <p:cNvSpPr>
                <a:spLocks noChangeShapeType="1"/>
              </p:cNvSpPr>
              <p:nvPr/>
            </p:nvSpPr>
            <p:spPr bwMode="auto">
              <a:xfrm flipV="1">
                <a:off x="4736" y="3408"/>
                <a:ext cx="1" cy="3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300" name="Line 60">
                <a:extLst>
                  <a:ext uri="{FF2B5EF4-FFF2-40B4-BE49-F238E27FC236}">
                    <a16:creationId xmlns:a16="http://schemas.microsoft.com/office/drawing/2014/main" id="{491FEE36-F9D4-4919-8869-6694382CF601}"/>
                  </a:ext>
                </a:extLst>
              </p:cNvPr>
              <p:cNvSpPr>
                <a:spLocks noChangeShapeType="1"/>
              </p:cNvSpPr>
              <p:nvPr/>
            </p:nvSpPr>
            <p:spPr bwMode="auto">
              <a:xfrm flipH="1" flipV="1">
                <a:off x="5116" y="3452"/>
                <a:ext cx="1"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301" name="Line 61">
                <a:extLst>
                  <a:ext uri="{FF2B5EF4-FFF2-40B4-BE49-F238E27FC236}">
                    <a16:creationId xmlns:a16="http://schemas.microsoft.com/office/drawing/2014/main" id="{A6A79E89-4815-4594-A564-F9632B6A3892}"/>
                  </a:ext>
                </a:extLst>
              </p:cNvPr>
              <p:cNvSpPr>
                <a:spLocks noChangeShapeType="1"/>
              </p:cNvSpPr>
              <p:nvPr/>
            </p:nvSpPr>
            <p:spPr bwMode="auto">
              <a:xfrm flipH="1" flipV="1">
                <a:off x="5236" y="3572"/>
                <a:ext cx="1" cy="22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303" name="Line 63">
                <a:extLst>
                  <a:ext uri="{FF2B5EF4-FFF2-40B4-BE49-F238E27FC236}">
                    <a16:creationId xmlns:a16="http://schemas.microsoft.com/office/drawing/2014/main" id="{26FB1A0C-DB64-4F0B-AFDC-E8BF2D399CE9}"/>
                  </a:ext>
                </a:extLst>
              </p:cNvPr>
              <p:cNvSpPr>
                <a:spLocks noChangeShapeType="1"/>
              </p:cNvSpPr>
              <p:nvPr/>
            </p:nvSpPr>
            <p:spPr bwMode="auto">
              <a:xfrm flipH="1" flipV="1">
                <a:off x="4356" y="3416"/>
                <a:ext cx="1"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sp>
          <p:nvSpPr>
            <p:cNvPr id="10321" name="Text Box 81">
              <a:extLst>
                <a:ext uri="{FF2B5EF4-FFF2-40B4-BE49-F238E27FC236}">
                  <a16:creationId xmlns:a16="http://schemas.microsoft.com/office/drawing/2014/main" id="{C08ABC9D-79A2-420C-B36D-C1365407990E}"/>
                </a:ext>
              </a:extLst>
            </p:cNvPr>
            <p:cNvSpPr txBox="1">
              <a:spLocks noChangeArrowheads="1"/>
            </p:cNvSpPr>
            <p:nvPr/>
          </p:nvSpPr>
          <p:spPr bwMode="auto">
            <a:xfrm>
              <a:off x="240" y="3392"/>
              <a:ext cx="2304"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GB" altLang="en-US" sz="2000" b="1" u="sng">
                  <a:latin typeface="Calibri" panose="020F0502020204030204" pitchFamily="34" charset="0"/>
                  <a:cs typeface="Calibri" panose="020F0502020204030204" pitchFamily="34" charset="0"/>
                  <a:sym typeface="Symbol" panose="05050102010706020507" pitchFamily="18" charset="2"/>
                </a:rPr>
                <a:t>Empirical</a:t>
              </a:r>
              <a:r>
                <a:rPr lang="en-GB" altLang="en-US" sz="2000">
                  <a:latin typeface="Calibri" panose="020F0502020204030204" pitchFamily="34" charset="0"/>
                  <a:cs typeface="Calibri" panose="020F0502020204030204" pitchFamily="34" charset="0"/>
                  <a:sym typeface="Symbol" panose="05050102010706020507" pitchFamily="18" charset="2"/>
                </a:rPr>
                <a:t> (discrete)</a:t>
              </a:r>
            </a:p>
            <a:p>
              <a:pPr>
                <a:lnSpc>
                  <a:spcPct val="90000"/>
                </a:lnSpc>
              </a:pPr>
              <a:r>
                <a:rPr lang="en-GB" altLang="en-US" sz="1800">
                  <a:latin typeface="Calibri" panose="020F0502020204030204" pitchFamily="34" charset="0"/>
                  <a:cs typeface="Calibri" panose="020F0502020204030204" pitchFamily="34" charset="0"/>
                  <a:sym typeface="Symbol" panose="05050102010706020507" pitchFamily="18" charset="2"/>
                </a:rPr>
                <a:t>(From observations or measurements)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0322"/>
                                        </p:tgtEl>
                                        <p:attrNameLst>
                                          <p:attrName>style.visibility</p:attrName>
                                        </p:attrNameLst>
                                      </p:cBhvr>
                                      <p:to>
                                        <p:strVal val="visible"/>
                                      </p:to>
                                    </p:set>
                                    <p:anim calcmode="lin" valueType="num">
                                      <p:cBhvr additive="base">
                                        <p:cTn id="7" dur="500" fill="hold"/>
                                        <p:tgtEl>
                                          <p:spTgt spid="10322"/>
                                        </p:tgtEl>
                                        <p:attrNameLst>
                                          <p:attrName>ppt_x</p:attrName>
                                        </p:attrNameLst>
                                      </p:cBhvr>
                                      <p:tavLst>
                                        <p:tav tm="0">
                                          <p:val>
                                            <p:strVal val="1+#ppt_w/2"/>
                                          </p:val>
                                        </p:tav>
                                        <p:tav tm="100000">
                                          <p:val>
                                            <p:strVal val="#ppt_x"/>
                                          </p:val>
                                        </p:tav>
                                      </p:tavLst>
                                    </p:anim>
                                    <p:anim calcmode="lin" valueType="num">
                                      <p:cBhvr additive="base">
                                        <p:cTn id="8" dur="500" fill="hold"/>
                                        <p:tgtEl>
                                          <p:spTgt spid="103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0323"/>
                                        </p:tgtEl>
                                        <p:attrNameLst>
                                          <p:attrName>style.visibility</p:attrName>
                                        </p:attrNameLst>
                                      </p:cBhvr>
                                      <p:to>
                                        <p:strVal val="visible"/>
                                      </p:to>
                                    </p:set>
                                    <p:anim calcmode="lin" valueType="num">
                                      <p:cBhvr additive="base">
                                        <p:cTn id="13" dur="500" fill="hold"/>
                                        <p:tgtEl>
                                          <p:spTgt spid="10323"/>
                                        </p:tgtEl>
                                        <p:attrNameLst>
                                          <p:attrName>ppt_x</p:attrName>
                                        </p:attrNameLst>
                                      </p:cBhvr>
                                      <p:tavLst>
                                        <p:tav tm="0">
                                          <p:val>
                                            <p:strVal val="1+#ppt_w/2"/>
                                          </p:val>
                                        </p:tav>
                                        <p:tav tm="100000">
                                          <p:val>
                                            <p:strVal val="#ppt_x"/>
                                          </p:val>
                                        </p:tav>
                                      </p:tavLst>
                                    </p:anim>
                                    <p:anim calcmode="lin" valueType="num">
                                      <p:cBhvr additive="base">
                                        <p:cTn id="14" dur="500" fill="hold"/>
                                        <p:tgtEl>
                                          <p:spTgt spid="1032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0324"/>
                                        </p:tgtEl>
                                        <p:attrNameLst>
                                          <p:attrName>style.visibility</p:attrName>
                                        </p:attrNameLst>
                                      </p:cBhvr>
                                      <p:to>
                                        <p:strVal val="visible"/>
                                      </p:to>
                                    </p:set>
                                    <p:anim calcmode="lin" valueType="num">
                                      <p:cBhvr additive="base">
                                        <p:cTn id="19" dur="500" fill="hold"/>
                                        <p:tgtEl>
                                          <p:spTgt spid="10324"/>
                                        </p:tgtEl>
                                        <p:attrNameLst>
                                          <p:attrName>ppt_x</p:attrName>
                                        </p:attrNameLst>
                                      </p:cBhvr>
                                      <p:tavLst>
                                        <p:tav tm="0">
                                          <p:val>
                                            <p:strVal val="1+#ppt_w/2"/>
                                          </p:val>
                                        </p:tav>
                                        <p:tav tm="100000">
                                          <p:val>
                                            <p:strVal val="#ppt_x"/>
                                          </p:val>
                                        </p:tav>
                                      </p:tavLst>
                                    </p:anim>
                                    <p:anim calcmode="lin" valueType="num">
                                      <p:cBhvr additive="base">
                                        <p:cTn id="20" dur="500" fill="hold"/>
                                        <p:tgtEl>
                                          <p:spTgt spid="1032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10328"/>
                                        </p:tgtEl>
                                        <p:attrNameLst>
                                          <p:attrName>style.visibility</p:attrName>
                                        </p:attrNameLst>
                                      </p:cBhvr>
                                      <p:to>
                                        <p:strVal val="visible"/>
                                      </p:to>
                                    </p:set>
                                    <p:anim calcmode="lin" valueType="num">
                                      <p:cBhvr additive="base">
                                        <p:cTn id="25" dur="500" fill="hold"/>
                                        <p:tgtEl>
                                          <p:spTgt spid="10328"/>
                                        </p:tgtEl>
                                        <p:attrNameLst>
                                          <p:attrName>ppt_x</p:attrName>
                                        </p:attrNameLst>
                                      </p:cBhvr>
                                      <p:tavLst>
                                        <p:tav tm="0">
                                          <p:val>
                                            <p:strVal val="1+#ppt_w/2"/>
                                          </p:val>
                                        </p:tav>
                                        <p:tav tm="100000">
                                          <p:val>
                                            <p:strVal val="#ppt_x"/>
                                          </p:val>
                                        </p:tav>
                                      </p:tavLst>
                                    </p:anim>
                                    <p:anim calcmode="lin" valueType="num">
                                      <p:cBhvr additive="base">
                                        <p:cTn id="26" dur="500" fill="hold"/>
                                        <p:tgtEl>
                                          <p:spTgt spid="1032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10327"/>
                                        </p:tgtEl>
                                        <p:attrNameLst>
                                          <p:attrName>style.visibility</p:attrName>
                                        </p:attrNameLst>
                                      </p:cBhvr>
                                      <p:to>
                                        <p:strVal val="visible"/>
                                      </p:to>
                                    </p:set>
                                    <p:anim calcmode="lin" valueType="num">
                                      <p:cBhvr additive="base">
                                        <p:cTn id="31" dur="500" fill="hold"/>
                                        <p:tgtEl>
                                          <p:spTgt spid="10327"/>
                                        </p:tgtEl>
                                        <p:attrNameLst>
                                          <p:attrName>ppt_x</p:attrName>
                                        </p:attrNameLst>
                                      </p:cBhvr>
                                      <p:tavLst>
                                        <p:tav tm="0">
                                          <p:val>
                                            <p:strVal val="1+#ppt_w/2"/>
                                          </p:val>
                                        </p:tav>
                                        <p:tav tm="100000">
                                          <p:val>
                                            <p:strVal val="#ppt_x"/>
                                          </p:val>
                                        </p:tav>
                                      </p:tavLst>
                                    </p:anim>
                                    <p:anim calcmode="lin" valueType="num">
                                      <p:cBhvr additive="base">
                                        <p:cTn id="32" dur="500" fill="hold"/>
                                        <p:tgtEl>
                                          <p:spTgt spid="1032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316"/>
                                        </p:tgtEl>
                                        <p:attrNameLst>
                                          <p:attrName>style.visibility</p:attrName>
                                        </p:attrNameLst>
                                      </p:cBhvr>
                                      <p:to>
                                        <p:strVal val="visible"/>
                                      </p:to>
                                    </p:set>
                                    <p:anim calcmode="lin" valueType="num">
                                      <p:cBhvr additive="base">
                                        <p:cTn id="37" dur="500" fill="hold"/>
                                        <p:tgtEl>
                                          <p:spTgt spid="10316"/>
                                        </p:tgtEl>
                                        <p:attrNameLst>
                                          <p:attrName>ppt_x</p:attrName>
                                        </p:attrNameLst>
                                      </p:cBhvr>
                                      <p:tavLst>
                                        <p:tav tm="0">
                                          <p:val>
                                            <p:strVal val="#ppt_x"/>
                                          </p:val>
                                        </p:tav>
                                        <p:tav tm="100000">
                                          <p:val>
                                            <p:strVal val="#ppt_x"/>
                                          </p:val>
                                        </p:tav>
                                      </p:tavLst>
                                    </p:anim>
                                    <p:anim calcmode="lin" valueType="num">
                                      <p:cBhvr additive="base">
                                        <p:cTn id="38" dur="500" fill="hold"/>
                                        <p:tgtEl>
                                          <p:spTgt spid="10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Platshållare för bildnummer 5">
            <a:extLst>
              <a:ext uri="{FF2B5EF4-FFF2-40B4-BE49-F238E27FC236}">
                <a16:creationId xmlns:a16="http://schemas.microsoft.com/office/drawing/2014/main" id="{1E6A86F1-C042-4097-B6C1-E0ABDFFCF403}"/>
              </a:ext>
            </a:extLst>
          </p:cNvPr>
          <p:cNvSpPr>
            <a:spLocks noGrp="1"/>
          </p:cNvSpPr>
          <p:nvPr>
            <p:ph type="sldNum" sz="quarter" idx="12"/>
          </p:nvPr>
        </p:nvSpPr>
        <p:spPr>
          <a:xfrm>
            <a:off x="8686800" y="6324600"/>
            <a:ext cx="381000" cy="457200"/>
          </a:xfrm>
        </p:spPr>
        <p:txBody>
          <a:bodyPr/>
          <a:lstStyle/>
          <a:p>
            <a:fld id="{A601C2B9-4F25-4E1B-9EC0-55D9EB62ACE3}" type="slidenum">
              <a:rPr lang="en-GB" altLang="en-US">
                <a:latin typeface="Calibri" panose="020F0502020204030204" pitchFamily="34" charset="0"/>
                <a:cs typeface="Calibri" panose="020F0502020204030204" pitchFamily="34" charset="0"/>
              </a:rPr>
              <a:pPr/>
              <a:t>12</a:t>
            </a:fld>
            <a:endParaRPr lang="en-GB" altLang="en-US" dirty="0">
              <a:latin typeface="Calibri" panose="020F0502020204030204" pitchFamily="34" charset="0"/>
              <a:cs typeface="Calibri" panose="020F0502020204030204" pitchFamily="34" charset="0"/>
            </a:endParaRPr>
          </a:p>
        </p:txBody>
      </p:sp>
      <p:grpSp>
        <p:nvGrpSpPr>
          <p:cNvPr id="11359" name="Group 95">
            <a:extLst>
              <a:ext uri="{FF2B5EF4-FFF2-40B4-BE49-F238E27FC236}">
                <a16:creationId xmlns:a16="http://schemas.microsoft.com/office/drawing/2014/main" id="{2F376612-B83D-4139-991B-26708EDE597F}"/>
              </a:ext>
            </a:extLst>
          </p:cNvPr>
          <p:cNvGrpSpPr>
            <a:grpSpLocks/>
          </p:cNvGrpSpPr>
          <p:nvPr/>
        </p:nvGrpSpPr>
        <p:grpSpPr bwMode="auto">
          <a:xfrm>
            <a:off x="533400" y="579438"/>
            <a:ext cx="6096000" cy="1249362"/>
            <a:chOff x="336" y="365"/>
            <a:chExt cx="3840" cy="787"/>
          </a:xfrm>
        </p:grpSpPr>
        <p:sp>
          <p:nvSpPr>
            <p:cNvPr id="11330" name="Rectangle 66">
              <a:extLst>
                <a:ext uri="{FF2B5EF4-FFF2-40B4-BE49-F238E27FC236}">
                  <a16:creationId xmlns:a16="http://schemas.microsoft.com/office/drawing/2014/main" id="{5A389B84-F5E8-468C-BC4C-99C7AF982A99}"/>
                </a:ext>
              </a:extLst>
            </p:cNvPr>
            <p:cNvSpPr>
              <a:spLocks noChangeArrowheads="1"/>
            </p:cNvSpPr>
            <p:nvPr/>
          </p:nvSpPr>
          <p:spPr bwMode="auto">
            <a:xfrm>
              <a:off x="336" y="384"/>
              <a:ext cx="2352"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812800" indent="-812800">
                <a:spcBef>
                  <a:spcPct val="20000"/>
                </a:spcBef>
                <a:buChar char="•"/>
                <a:defRPr sz="3200">
                  <a:solidFill>
                    <a:schemeClr val="tx1"/>
                  </a:solidFill>
                  <a:latin typeface="Times New Roman" panose="02020603050405020304" pitchFamily="18" charset="0"/>
                </a:defRPr>
              </a:lvl1pPr>
              <a:lvl2pPr marL="1168400" indent="-711200">
                <a:spcBef>
                  <a:spcPct val="20000"/>
                </a:spcBef>
                <a:buChar char="–"/>
                <a:defRPr sz="2800">
                  <a:solidFill>
                    <a:schemeClr val="tx1"/>
                  </a:solidFill>
                  <a:latin typeface="Times New Roman" panose="02020603050405020304" pitchFamily="18" charset="0"/>
                </a:defRPr>
              </a:lvl2pPr>
              <a:lvl3pPr marL="1524000" indent="-609600">
                <a:spcBef>
                  <a:spcPct val="20000"/>
                </a:spcBef>
                <a:buChar char="•"/>
                <a:defRPr sz="2400">
                  <a:solidFill>
                    <a:schemeClr val="tx1"/>
                  </a:solidFill>
                  <a:latin typeface="Times New Roman" panose="02020603050405020304" pitchFamily="18" charset="0"/>
                </a:defRPr>
              </a:lvl3pPr>
              <a:lvl4pPr marL="1879600" indent="-508000">
                <a:spcBef>
                  <a:spcPct val="20000"/>
                </a:spcBef>
                <a:buChar char="–"/>
                <a:defRPr sz="2000">
                  <a:solidFill>
                    <a:schemeClr val="tx1"/>
                  </a:solidFill>
                  <a:latin typeface="Times New Roman" panose="02020603050405020304" pitchFamily="18" charset="0"/>
                </a:defRPr>
              </a:lvl4pPr>
              <a:lvl5pPr marL="2336800" indent="-508000">
                <a:spcBef>
                  <a:spcPct val="20000"/>
                </a:spcBef>
                <a:buChar char="»"/>
                <a:defRPr sz="2000">
                  <a:solidFill>
                    <a:schemeClr val="tx1"/>
                  </a:solidFill>
                  <a:latin typeface="Times New Roman" panose="02020603050405020304" pitchFamily="18" charset="0"/>
                </a:defRPr>
              </a:lvl5pPr>
              <a:lvl6pPr marL="2794000" indent="-508000" fontAlgn="base">
                <a:spcBef>
                  <a:spcPct val="20000"/>
                </a:spcBef>
                <a:spcAft>
                  <a:spcPct val="0"/>
                </a:spcAft>
                <a:buChar char="»"/>
                <a:defRPr sz="2000">
                  <a:solidFill>
                    <a:schemeClr val="tx1"/>
                  </a:solidFill>
                  <a:latin typeface="Times New Roman" panose="02020603050405020304" pitchFamily="18" charset="0"/>
                </a:defRPr>
              </a:lvl6pPr>
              <a:lvl7pPr marL="3251200" indent="-508000" fontAlgn="base">
                <a:spcBef>
                  <a:spcPct val="20000"/>
                </a:spcBef>
                <a:spcAft>
                  <a:spcPct val="0"/>
                </a:spcAft>
                <a:buChar char="»"/>
                <a:defRPr sz="2000">
                  <a:solidFill>
                    <a:schemeClr val="tx1"/>
                  </a:solidFill>
                  <a:latin typeface="Times New Roman" panose="02020603050405020304" pitchFamily="18" charset="0"/>
                </a:defRPr>
              </a:lvl7pPr>
              <a:lvl8pPr marL="3708400" indent="-508000" fontAlgn="base">
                <a:spcBef>
                  <a:spcPct val="20000"/>
                </a:spcBef>
                <a:spcAft>
                  <a:spcPct val="0"/>
                </a:spcAft>
                <a:buChar char="»"/>
                <a:defRPr sz="2000">
                  <a:solidFill>
                    <a:schemeClr val="tx1"/>
                  </a:solidFill>
                  <a:latin typeface="Times New Roman" panose="02020603050405020304" pitchFamily="18" charset="0"/>
                </a:defRPr>
              </a:lvl8pPr>
              <a:lvl9pPr marL="4165600" indent="-508000" fontAlgn="base">
                <a:spcBef>
                  <a:spcPct val="20000"/>
                </a:spcBef>
                <a:spcAft>
                  <a:spcPct val="0"/>
                </a:spcAft>
                <a:buChar char="»"/>
                <a:defRPr sz="2000">
                  <a:solidFill>
                    <a:schemeClr val="tx1"/>
                  </a:solidFill>
                  <a:latin typeface="Times New Roman" panose="02020603050405020304" pitchFamily="18" charset="0"/>
                </a:defRPr>
              </a:lvl9pPr>
            </a:lstStyle>
            <a:p>
              <a:pPr>
                <a:lnSpc>
                  <a:spcPct val="90000"/>
                </a:lnSpc>
                <a:spcBef>
                  <a:spcPct val="0"/>
                </a:spcBef>
                <a:buFontTx/>
                <a:buNone/>
              </a:pPr>
              <a:r>
                <a:rPr lang="en-GB" altLang="en-US" sz="2000" b="1" u="sng">
                  <a:latin typeface="Calibri" panose="020F0502020204030204" pitchFamily="34" charset="0"/>
                  <a:cs typeface="Calibri" panose="020F0502020204030204" pitchFamily="34" charset="0"/>
                </a:rPr>
                <a:t>Uniform</a:t>
              </a:r>
              <a:r>
                <a:rPr lang="en-GB" altLang="en-US" sz="2000" b="1">
                  <a:latin typeface="Calibri" panose="020F0502020204030204" pitchFamily="34" charset="0"/>
                  <a:cs typeface="Calibri" panose="020F0502020204030204" pitchFamily="34" charset="0"/>
                </a:rPr>
                <a:t>  U(a, b)</a:t>
              </a:r>
            </a:p>
            <a:p>
              <a:pPr>
                <a:lnSpc>
                  <a:spcPct val="90000"/>
                </a:lnSpc>
                <a:spcBef>
                  <a:spcPct val="0"/>
                </a:spcBef>
                <a:buFontTx/>
                <a:buNone/>
              </a:pPr>
              <a:r>
                <a:rPr lang="en-GB" altLang="en-US" sz="1800">
                  <a:latin typeface="Calibri" panose="020F0502020204030204" pitchFamily="34" charset="0"/>
                  <a:cs typeface="Calibri" panose="020F0502020204030204" pitchFamily="34" charset="0"/>
                </a:rPr>
                <a:t>(Also called rectangular R(a,b))</a:t>
              </a:r>
              <a:endParaRPr lang="en-GB" altLang="en-US" sz="1800" b="1" u="sng">
                <a:latin typeface="Calibri" panose="020F0502020204030204" pitchFamily="34" charset="0"/>
                <a:cs typeface="Calibri" panose="020F0502020204030204" pitchFamily="34" charset="0"/>
              </a:endParaRPr>
            </a:p>
            <a:p>
              <a:pPr>
                <a:lnSpc>
                  <a:spcPct val="90000"/>
                </a:lnSpc>
                <a:buFontTx/>
                <a:buNone/>
              </a:pPr>
              <a:endParaRPr lang="en-GB" altLang="en-US" sz="1800" b="1" u="sng">
                <a:latin typeface="Calibri" panose="020F0502020204030204" pitchFamily="34" charset="0"/>
                <a:cs typeface="Calibri" panose="020F0502020204030204" pitchFamily="34" charset="0"/>
              </a:endParaRPr>
            </a:p>
          </p:txBody>
        </p:sp>
        <p:grpSp>
          <p:nvGrpSpPr>
            <p:cNvPr id="11358" name="Group 94">
              <a:extLst>
                <a:ext uri="{FF2B5EF4-FFF2-40B4-BE49-F238E27FC236}">
                  <a16:creationId xmlns:a16="http://schemas.microsoft.com/office/drawing/2014/main" id="{736EDAD6-52B2-4DFE-894F-EAABEAC7E2AF}"/>
                </a:ext>
              </a:extLst>
            </p:cNvPr>
            <p:cNvGrpSpPr>
              <a:grpSpLocks/>
            </p:cNvGrpSpPr>
            <p:nvPr/>
          </p:nvGrpSpPr>
          <p:grpSpPr bwMode="auto">
            <a:xfrm>
              <a:off x="2928" y="365"/>
              <a:ext cx="1248" cy="715"/>
              <a:chOff x="2928" y="365"/>
              <a:chExt cx="1248" cy="715"/>
            </a:xfrm>
          </p:grpSpPr>
          <p:sp>
            <p:nvSpPr>
              <p:cNvPr id="11269" name="Line 5">
                <a:extLst>
                  <a:ext uri="{FF2B5EF4-FFF2-40B4-BE49-F238E27FC236}">
                    <a16:creationId xmlns:a16="http://schemas.microsoft.com/office/drawing/2014/main" id="{ACC24B97-A5D8-4A39-BD1A-6A6EC4F77374}"/>
                  </a:ext>
                </a:extLst>
              </p:cNvPr>
              <p:cNvSpPr>
                <a:spLocks noChangeShapeType="1"/>
              </p:cNvSpPr>
              <p:nvPr/>
            </p:nvSpPr>
            <p:spPr bwMode="auto">
              <a:xfrm>
                <a:off x="2976" y="897"/>
                <a:ext cx="1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1270" name="Line 6">
                <a:extLst>
                  <a:ext uri="{FF2B5EF4-FFF2-40B4-BE49-F238E27FC236}">
                    <a16:creationId xmlns:a16="http://schemas.microsoft.com/office/drawing/2014/main" id="{6CFD04DA-238E-4968-81F2-32E0C8084BD9}"/>
                  </a:ext>
                </a:extLst>
              </p:cNvPr>
              <p:cNvSpPr>
                <a:spLocks noChangeShapeType="1"/>
              </p:cNvSpPr>
              <p:nvPr/>
            </p:nvSpPr>
            <p:spPr bwMode="auto">
              <a:xfrm flipV="1">
                <a:off x="2976" y="365"/>
                <a:ext cx="0" cy="524"/>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1273" name="Text Box 9">
                <a:extLst>
                  <a:ext uri="{FF2B5EF4-FFF2-40B4-BE49-F238E27FC236}">
                    <a16:creationId xmlns:a16="http://schemas.microsoft.com/office/drawing/2014/main" id="{EFABED7C-D70D-48BA-912B-8855E9A41F9B}"/>
                  </a:ext>
                </a:extLst>
              </p:cNvPr>
              <p:cNvSpPr txBox="1">
                <a:spLocks noChangeArrowheads="1"/>
              </p:cNvSpPr>
              <p:nvPr/>
            </p:nvSpPr>
            <p:spPr bwMode="auto">
              <a:xfrm>
                <a:off x="2928" y="868"/>
                <a:ext cx="12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i="1" dirty="0">
                    <a:latin typeface="Calibri" panose="020F0502020204030204" pitchFamily="34" charset="0"/>
                    <a:cs typeface="Calibri" panose="020F0502020204030204" pitchFamily="34" charset="0"/>
                  </a:rPr>
                  <a:t>  a                            b</a:t>
                </a:r>
              </a:p>
            </p:txBody>
          </p:sp>
          <p:grpSp>
            <p:nvGrpSpPr>
              <p:cNvPr id="11332" name="Group 68">
                <a:extLst>
                  <a:ext uri="{FF2B5EF4-FFF2-40B4-BE49-F238E27FC236}">
                    <a16:creationId xmlns:a16="http://schemas.microsoft.com/office/drawing/2014/main" id="{42219548-1F75-4238-BE15-2768A9144B6F}"/>
                  </a:ext>
                </a:extLst>
              </p:cNvPr>
              <p:cNvGrpSpPr>
                <a:grpSpLocks/>
              </p:cNvGrpSpPr>
              <p:nvPr/>
            </p:nvGrpSpPr>
            <p:grpSpPr bwMode="auto">
              <a:xfrm>
                <a:off x="3072" y="653"/>
                <a:ext cx="864" cy="247"/>
                <a:chOff x="4080" y="480"/>
                <a:chExt cx="960" cy="240"/>
              </a:xfrm>
            </p:grpSpPr>
            <p:sp>
              <p:nvSpPr>
                <p:cNvPr id="11328" name="Line 64">
                  <a:extLst>
                    <a:ext uri="{FF2B5EF4-FFF2-40B4-BE49-F238E27FC236}">
                      <a16:creationId xmlns:a16="http://schemas.microsoft.com/office/drawing/2014/main" id="{9C53F01D-CAD7-4B9B-B422-A361D2E5652D}"/>
                    </a:ext>
                  </a:extLst>
                </p:cNvPr>
                <p:cNvSpPr>
                  <a:spLocks noChangeShapeType="1"/>
                </p:cNvSpPr>
                <p:nvPr/>
              </p:nvSpPr>
              <p:spPr bwMode="auto">
                <a:xfrm>
                  <a:off x="4080" y="480"/>
                  <a:ext cx="9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1329" name="Line 65">
                  <a:extLst>
                    <a:ext uri="{FF2B5EF4-FFF2-40B4-BE49-F238E27FC236}">
                      <a16:creationId xmlns:a16="http://schemas.microsoft.com/office/drawing/2014/main" id="{84B7D5D5-3359-49C5-9986-A2B76B330198}"/>
                    </a:ext>
                  </a:extLst>
                </p:cNvPr>
                <p:cNvSpPr>
                  <a:spLocks noChangeShapeType="1"/>
                </p:cNvSpPr>
                <p:nvPr/>
              </p:nvSpPr>
              <p:spPr bwMode="auto">
                <a:xfrm flipV="1">
                  <a:off x="5040" y="480"/>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1331" name="Line 67">
                  <a:extLst>
                    <a:ext uri="{FF2B5EF4-FFF2-40B4-BE49-F238E27FC236}">
                      <a16:creationId xmlns:a16="http://schemas.microsoft.com/office/drawing/2014/main" id="{529CD5F2-35B9-44C8-A5E7-0E83BF02FA6F}"/>
                    </a:ext>
                  </a:extLst>
                </p:cNvPr>
                <p:cNvSpPr>
                  <a:spLocks noChangeShapeType="1"/>
                </p:cNvSpPr>
                <p:nvPr/>
              </p:nvSpPr>
              <p:spPr bwMode="auto">
                <a:xfrm flipV="1">
                  <a:off x="4080" y="480"/>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grpSp>
      </p:grpSp>
      <p:sp>
        <p:nvSpPr>
          <p:cNvPr id="11346" name="Text Box 82">
            <a:extLst>
              <a:ext uri="{FF2B5EF4-FFF2-40B4-BE49-F238E27FC236}">
                <a16:creationId xmlns:a16="http://schemas.microsoft.com/office/drawing/2014/main" id="{86ABF2F1-9452-4F70-BE67-ECD420CDBD1B}"/>
              </a:ext>
            </a:extLst>
          </p:cNvPr>
          <p:cNvSpPr txBox="1">
            <a:spLocks noChangeArrowheads="1"/>
          </p:cNvSpPr>
          <p:nvPr/>
        </p:nvSpPr>
        <p:spPr bwMode="auto">
          <a:xfrm>
            <a:off x="381000" y="0"/>
            <a:ext cx="83820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ct val="20000"/>
              </a:spcBef>
            </a:pPr>
            <a:r>
              <a:rPr lang="en-GB" altLang="en-US" sz="3200" b="1" dirty="0">
                <a:latin typeface="Calibri" panose="020F0502020204030204" pitchFamily="34" charset="0"/>
                <a:cs typeface="Calibri" panose="020F0502020204030204" pitchFamily="34" charset="0"/>
              </a:rPr>
              <a:t>Continuous distributions</a:t>
            </a:r>
            <a:endParaRPr lang="en-GB" altLang="en-US" sz="3200" dirty="0">
              <a:latin typeface="Calibri" panose="020F0502020204030204" pitchFamily="34" charset="0"/>
              <a:cs typeface="Calibri" panose="020F0502020204030204" pitchFamily="34" charset="0"/>
            </a:endParaRPr>
          </a:p>
        </p:txBody>
      </p:sp>
      <p:sp>
        <p:nvSpPr>
          <p:cNvPr id="11348" name="Text Box 84">
            <a:extLst>
              <a:ext uri="{FF2B5EF4-FFF2-40B4-BE49-F238E27FC236}">
                <a16:creationId xmlns:a16="http://schemas.microsoft.com/office/drawing/2014/main" id="{DE5E7427-FC58-43B7-8DC1-E6FB97153E4A}"/>
              </a:ext>
            </a:extLst>
          </p:cNvPr>
          <p:cNvSpPr txBox="1">
            <a:spLocks noChangeArrowheads="1"/>
          </p:cNvSpPr>
          <p:nvPr/>
        </p:nvSpPr>
        <p:spPr bwMode="auto">
          <a:xfrm>
            <a:off x="3771899" y="6324600"/>
            <a:ext cx="4533895" cy="460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spcBef>
                <a:spcPct val="20000"/>
              </a:spcBef>
            </a:pPr>
            <a:r>
              <a:rPr lang="en-GB" altLang="en-US" sz="2000" dirty="0">
                <a:solidFill>
                  <a:srgbClr val="00B050"/>
                </a:solidFill>
                <a:latin typeface="Calibri" panose="020F0502020204030204" pitchFamily="34" charset="0"/>
                <a:cs typeface="Calibri" panose="020F0502020204030204" pitchFamily="34" charset="0"/>
                <a:sym typeface="Symbol" panose="05050102010706020507" pitchFamily="18" charset="2"/>
              </a:rPr>
              <a:t>(</a:t>
            </a:r>
            <a:r>
              <a:rPr lang="en-GB" altLang="en-US" sz="2000" i="1" dirty="0">
                <a:solidFill>
                  <a:srgbClr val="00B050"/>
                </a:solidFill>
                <a:latin typeface="Calibri" panose="020F0502020204030204" pitchFamily="34" charset="0"/>
                <a:cs typeface="Calibri" panose="020F0502020204030204" pitchFamily="34" charset="0"/>
                <a:sym typeface="Symbol" panose="05050102010706020507" pitchFamily="18" charset="2"/>
              </a:rPr>
              <a:t>The area under the curve is always one!</a:t>
            </a:r>
            <a:r>
              <a:rPr lang="en-GB" altLang="en-US" sz="2000" dirty="0">
                <a:solidFill>
                  <a:srgbClr val="00B050"/>
                </a:solidFill>
                <a:latin typeface="Calibri" panose="020F0502020204030204" pitchFamily="34" charset="0"/>
                <a:cs typeface="Calibri" panose="020F0502020204030204" pitchFamily="34" charset="0"/>
                <a:sym typeface="Symbol" panose="05050102010706020507" pitchFamily="18" charset="2"/>
              </a:rPr>
              <a:t>)</a:t>
            </a:r>
            <a:endParaRPr lang="en-GB" altLang="en-US" sz="2000" dirty="0">
              <a:solidFill>
                <a:srgbClr val="00B050"/>
              </a:solidFill>
              <a:latin typeface="Calibri" panose="020F0502020204030204" pitchFamily="34" charset="0"/>
              <a:cs typeface="Calibri" panose="020F0502020204030204" pitchFamily="34" charset="0"/>
            </a:endParaRPr>
          </a:p>
        </p:txBody>
      </p:sp>
      <p:grpSp>
        <p:nvGrpSpPr>
          <p:cNvPr id="11356" name="Group 92">
            <a:extLst>
              <a:ext uri="{FF2B5EF4-FFF2-40B4-BE49-F238E27FC236}">
                <a16:creationId xmlns:a16="http://schemas.microsoft.com/office/drawing/2014/main" id="{BD4C9809-CBFE-4E57-A49E-470E3B00F626}"/>
              </a:ext>
            </a:extLst>
          </p:cNvPr>
          <p:cNvGrpSpPr>
            <a:grpSpLocks/>
          </p:cNvGrpSpPr>
          <p:nvPr/>
        </p:nvGrpSpPr>
        <p:grpSpPr bwMode="auto">
          <a:xfrm>
            <a:off x="533400" y="1757364"/>
            <a:ext cx="6115050" cy="1171575"/>
            <a:chOff x="336" y="1107"/>
            <a:chExt cx="3852" cy="738"/>
          </a:xfrm>
        </p:grpSpPr>
        <p:grpSp>
          <p:nvGrpSpPr>
            <p:cNvPr id="11342" name="Group 78">
              <a:extLst>
                <a:ext uri="{FF2B5EF4-FFF2-40B4-BE49-F238E27FC236}">
                  <a16:creationId xmlns:a16="http://schemas.microsoft.com/office/drawing/2014/main" id="{F47D5D74-C2CB-484A-A71F-420629B8E189}"/>
                </a:ext>
              </a:extLst>
            </p:cNvPr>
            <p:cNvGrpSpPr>
              <a:grpSpLocks/>
            </p:cNvGrpSpPr>
            <p:nvPr/>
          </p:nvGrpSpPr>
          <p:grpSpPr bwMode="auto">
            <a:xfrm>
              <a:off x="2952" y="1107"/>
              <a:ext cx="1236" cy="738"/>
              <a:chOff x="4080" y="912"/>
              <a:chExt cx="1236" cy="738"/>
            </a:xfrm>
          </p:grpSpPr>
          <p:grpSp>
            <p:nvGrpSpPr>
              <p:cNvPr id="11285" name="Group 21">
                <a:extLst>
                  <a:ext uri="{FF2B5EF4-FFF2-40B4-BE49-F238E27FC236}">
                    <a16:creationId xmlns:a16="http://schemas.microsoft.com/office/drawing/2014/main" id="{985F4A50-9F5A-438B-B146-DFA9D71E735D}"/>
                  </a:ext>
                </a:extLst>
              </p:cNvPr>
              <p:cNvGrpSpPr>
                <a:grpSpLocks/>
              </p:cNvGrpSpPr>
              <p:nvPr/>
            </p:nvGrpSpPr>
            <p:grpSpPr bwMode="auto">
              <a:xfrm>
                <a:off x="4080" y="912"/>
                <a:ext cx="1236" cy="738"/>
                <a:chOff x="4080" y="1152"/>
                <a:chExt cx="1236" cy="738"/>
              </a:xfrm>
            </p:grpSpPr>
            <p:sp>
              <p:nvSpPr>
                <p:cNvPr id="11279" name="Line 15">
                  <a:extLst>
                    <a:ext uri="{FF2B5EF4-FFF2-40B4-BE49-F238E27FC236}">
                      <a16:creationId xmlns:a16="http://schemas.microsoft.com/office/drawing/2014/main" id="{B80B5FF5-ECB0-483E-AB8E-88C6FFD451F8}"/>
                    </a:ext>
                  </a:extLst>
                </p:cNvPr>
                <p:cNvSpPr>
                  <a:spLocks noChangeShapeType="1"/>
                </p:cNvSpPr>
                <p:nvPr/>
              </p:nvSpPr>
              <p:spPr bwMode="auto">
                <a:xfrm>
                  <a:off x="4116" y="1676"/>
                  <a:ext cx="1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1280" name="Line 16">
                  <a:extLst>
                    <a:ext uri="{FF2B5EF4-FFF2-40B4-BE49-F238E27FC236}">
                      <a16:creationId xmlns:a16="http://schemas.microsoft.com/office/drawing/2014/main" id="{6142F7DB-6AC0-41B8-8D38-A396D335BC24}"/>
                    </a:ext>
                  </a:extLst>
                </p:cNvPr>
                <p:cNvSpPr>
                  <a:spLocks noChangeShapeType="1"/>
                </p:cNvSpPr>
                <p:nvPr/>
              </p:nvSpPr>
              <p:spPr bwMode="auto">
                <a:xfrm flipV="1">
                  <a:off x="4116" y="1152"/>
                  <a:ext cx="0" cy="524"/>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1281" name="Text Box 17">
                  <a:extLst>
                    <a:ext uri="{FF2B5EF4-FFF2-40B4-BE49-F238E27FC236}">
                      <a16:creationId xmlns:a16="http://schemas.microsoft.com/office/drawing/2014/main" id="{A6D11277-398E-42D8-8996-7D3DB023B2D3}"/>
                    </a:ext>
                  </a:extLst>
                </p:cNvPr>
                <p:cNvSpPr txBox="1">
                  <a:spLocks noChangeArrowheads="1"/>
                </p:cNvSpPr>
                <p:nvPr/>
              </p:nvSpPr>
              <p:spPr bwMode="auto">
                <a:xfrm>
                  <a:off x="4080" y="1640"/>
                  <a:ext cx="12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dirty="0">
                      <a:latin typeface="Calibri" panose="020F0502020204030204" pitchFamily="34" charset="0"/>
                      <a:cs typeface="Calibri" panose="020F0502020204030204" pitchFamily="34" charset="0"/>
                    </a:rPr>
                    <a:t>        </a:t>
                  </a:r>
                  <a:r>
                    <a:rPr lang="en-GB" altLang="en-US" sz="2000" i="1" dirty="0">
                      <a:latin typeface="Calibri" panose="020F0502020204030204" pitchFamily="34" charset="0"/>
                      <a:cs typeface="Calibri" panose="020F0502020204030204" pitchFamily="34" charset="0"/>
                    </a:rPr>
                    <a:t>a         b  c  </a:t>
                  </a:r>
                </a:p>
              </p:txBody>
            </p:sp>
            <p:sp>
              <p:nvSpPr>
                <p:cNvPr id="11283" name="Line 19">
                  <a:extLst>
                    <a:ext uri="{FF2B5EF4-FFF2-40B4-BE49-F238E27FC236}">
                      <a16:creationId xmlns:a16="http://schemas.microsoft.com/office/drawing/2014/main" id="{7886791F-935B-4984-86BE-54ED1A46A4D8}"/>
                    </a:ext>
                  </a:extLst>
                </p:cNvPr>
                <p:cNvSpPr>
                  <a:spLocks noChangeShapeType="1"/>
                </p:cNvSpPr>
                <p:nvPr/>
              </p:nvSpPr>
              <p:spPr bwMode="auto">
                <a:xfrm flipV="1">
                  <a:off x="4392" y="1344"/>
                  <a:ext cx="432"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1284" name="Line 20">
                  <a:extLst>
                    <a:ext uri="{FF2B5EF4-FFF2-40B4-BE49-F238E27FC236}">
                      <a16:creationId xmlns:a16="http://schemas.microsoft.com/office/drawing/2014/main" id="{03E2B336-5BBE-491C-8D42-5A105F8B6163}"/>
                    </a:ext>
                  </a:extLst>
                </p:cNvPr>
                <p:cNvSpPr>
                  <a:spLocks noChangeShapeType="1"/>
                </p:cNvSpPr>
                <p:nvPr/>
              </p:nvSpPr>
              <p:spPr bwMode="auto">
                <a:xfrm>
                  <a:off x="4824" y="1344"/>
                  <a:ext cx="144"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sp>
            <p:nvSpPr>
              <p:cNvPr id="11341" name="Line 77">
                <a:extLst>
                  <a:ext uri="{FF2B5EF4-FFF2-40B4-BE49-F238E27FC236}">
                    <a16:creationId xmlns:a16="http://schemas.microsoft.com/office/drawing/2014/main" id="{D7A19DB5-67B9-47DB-9168-167655EA9846}"/>
                  </a:ext>
                </a:extLst>
              </p:cNvPr>
              <p:cNvSpPr>
                <a:spLocks noChangeShapeType="1"/>
              </p:cNvSpPr>
              <p:nvPr/>
            </p:nvSpPr>
            <p:spPr bwMode="auto">
              <a:xfrm flipH="1">
                <a:off x="4812" y="1128"/>
                <a:ext cx="0" cy="2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sp>
          <p:nvSpPr>
            <p:cNvPr id="11349" name="Text Box 85">
              <a:extLst>
                <a:ext uri="{FF2B5EF4-FFF2-40B4-BE49-F238E27FC236}">
                  <a16:creationId xmlns:a16="http://schemas.microsoft.com/office/drawing/2014/main" id="{AC7C4C17-0885-4B08-B60D-D5BCFE112802}"/>
                </a:ext>
              </a:extLst>
            </p:cNvPr>
            <p:cNvSpPr txBox="1">
              <a:spLocks noChangeArrowheads="1"/>
            </p:cNvSpPr>
            <p:nvPr/>
          </p:nvSpPr>
          <p:spPr bwMode="auto">
            <a:xfrm>
              <a:off x="336" y="1248"/>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lang="en-GB" altLang="en-US" sz="2000" b="1" u="sng">
                  <a:latin typeface="Calibri" panose="020F0502020204030204" pitchFamily="34" charset="0"/>
                  <a:cs typeface="Calibri" panose="020F0502020204030204" pitchFamily="34" charset="0"/>
                </a:rPr>
                <a:t>Triangular</a:t>
              </a:r>
              <a:r>
                <a:rPr lang="en-GB" altLang="en-US" sz="2000" b="1">
                  <a:latin typeface="Calibri" panose="020F0502020204030204" pitchFamily="34" charset="0"/>
                  <a:cs typeface="Calibri" panose="020F0502020204030204" pitchFamily="34" charset="0"/>
                </a:rPr>
                <a:t>  </a:t>
              </a:r>
              <a:r>
                <a:rPr lang="en-GB" altLang="en-US" sz="2000" b="1" i="1">
                  <a:latin typeface="Calibri" panose="020F0502020204030204" pitchFamily="34" charset="0"/>
                  <a:cs typeface="Calibri" panose="020F0502020204030204" pitchFamily="34" charset="0"/>
                </a:rPr>
                <a:t>Tri</a:t>
              </a:r>
              <a:r>
                <a:rPr lang="en-GB" altLang="en-US" sz="2000" b="1">
                  <a:latin typeface="Calibri" panose="020F0502020204030204" pitchFamily="34" charset="0"/>
                  <a:cs typeface="Calibri" panose="020F0502020204030204" pitchFamily="34" charset="0"/>
                </a:rPr>
                <a:t>(</a:t>
              </a:r>
              <a:r>
                <a:rPr lang="en-GB" altLang="en-US" sz="2000" b="1" i="1">
                  <a:latin typeface="Calibri" panose="020F0502020204030204" pitchFamily="34" charset="0"/>
                  <a:cs typeface="Calibri" panose="020F0502020204030204" pitchFamily="34" charset="0"/>
                </a:rPr>
                <a:t>a, b, c</a:t>
              </a:r>
              <a:r>
                <a:rPr lang="en-GB" altLang="en-US" sz="2000" b="1">
                  <a:latin typeface="Calibri" panose="020F0502020204030204" pitchFamily="34" charset="0"/>
                  <a:cs typeface="Calibri" panose="020F0502020204030204" pitchFamily="34" charset="0"/>
                </a:rPr>
                <a:t>)</a:t>
              </a:r>
            </a:p>
          </p:txBody>
        </p:sp>
      </p:grpSp>
      <p:grpSp>
        <p:nvGrpSpPr>
          <p:cNvPr id="11355" name="Group 91">
            <a:extLst>
              <a:ext uri="{FF2B5EF4-FFF2-40B4-BE49-F238E27FC236}">
                <a16:creationId xmlns:a16="http://schemas.microsoft.com/office/drawing/2014/main" id="{65AA2456-748A-4CE8-89CD-9DFF9E8DFB96}"/>
              </a:ext>
            </a:extLst>
          </p:cNvPr>
          <p:cNvGrpSpPr>
            <a:grpSpLocks/>
          </p:cNvGrpSpPr>
          <p:nvPr/>
        </p:nvGrpSpPr>
        <p:grpSpPr bwMode="auto">
          <a:xfrm>
            <a:off x="533400" y="2838450"/>
            <a:ext cx="6057900" cy="1101725"/>
            <a:chOff x="336" y="1788"/>
            <a:chExt cx="3816" cy="694"/>
          </a:xfrm>
        </p:grpSpPr>
        <p:grpSp>
          <p:nvGrpSpPr>
            <p:cNvPr id="11345" name="Group 81">
              <a:extLst>
                <a:ext uri="{FF2B5EF4-FFF2-40B4-BE49-F238E27FC236}">
                  <a16:creationId xmlns:a16="http://schemas.microsoft.com/office/drawing/2014/main" id="{68DA18B4-03AF-4CE4-A6BB-5974C8B08B23}"/>
                </a:ext>
              </a:extLst>
            </p:cNvPr>
            <p:cNvGrpSpPr>
              <a:grpSpLocks/>
            </p:cNvGrpSpPr>
            <p:nvPr/>
          </p:nvGrpSpPr>
          <p:grpSpPr bwMode="auto">
            <a:xfrm>
              <a:off x="3000" y="1788"/>
              <a:ext cx="1152" cy="694"/>
              <a:chOff x="4128" y="1632"/>
              <a:chExt cx="1152" cy="694"/>
            </a:xfrm>
          </p:grpSpPr>
          <p:grpSp>
            <p:nvGrpSpPr>
              <p:cNvPr id="11312" name="Group 48">
                <a:extLst>
                  <a:ext uri="{FF2B5EF4-FFF2-40B4-BE49-F238E27FC236}">
                    <a16:creationId xmlns:a16="http://schemas.microsoft.com/office/drawing/2014/main" id="{1A11BADC-1434-4D83-A15D-971A458D9225}"/>
                  </a:ext>
                </a:extLst>
              </p:cNvPr>
              <p:cNvGrpSpPr>
                <a:grpSpLocks/>
              </p:cNvGrpSpPr>
              <p:nvPr/>
            </p:nvGrpSpPr>
            <p:grpSpPr bwMode="auto">
              <a:xfrm>
                <a:off x="4128" y="1632"/>
                <a:ext cx="1152" cy="540"/>
                <a:chOff x="4128" y="1632"/>
                <a:chExt cx="1152" cy="540"/>
              </a:xfrm>
            </p:grpSpPr>
            <p:sp>
              <p:nvSpPr>
                <p:cNvPr id="11299" name="Line 35">
                  <a:extLst>
                    <a:ext uri="{FF2B5EF4-FFF2-40B4-BE49-F238E27FC236}">
                      <a16:creationId xmlns:a16="http://schemas.microsoft.com/office/drawing/2014/main" id="{EFB946EE-8030-4D92-ABE4-25F413B52F3D}"/>
                    </a:ext>
                  </a:extLst>
                </p:cNvPr>
                <p:cNvSpPr>
                  <a:spLocks noChangeShapeType="1"/>
                </p:cNvSpPr>
                <p:nvPr/>
              </p:nvSpPr>
              <p:spPr bwMode="auto">
                <a:xfrm>
                  <a:off x="4128" y="1632"/>
                  <a:ext cx="0" cy="528"/>
                </a:xfrm>
                <a:prstGeom prst="line">
                  <a:avLst/>
                </a:prstGeom>
                <a:noFill/>
                <a:ln w="9525">
                  <a:solidFill>
                    <a:srgbClr val="000000"/>
                  </a:solidFill>
                  <a:round/>
                  <a:headEnd type="triangle" w="lg" len="med"/>
                  <a:tailEnd type="none" w="lg" len="med"/>
                </a:ln>
                <a:extLst>
                  <a:ext uri="{909E8E84-426E-40DD-AFC4-6F175D3DCCD1}">
                    <a14:hiddenFill xmlns:a14="http://schemas.microsoft.com/office/drawing/2010/main">
                      <a:noFill/>
                    </a14:hiddenFill>
                  </a:ext>
                </a:extLst>
              </p:spPr>
              <p:txBody>
                <a:bodyPr/>
                <a:lstStyle/>
                <a:p>
                  <a:endParaRPr lang="en-GB">
                    <a:latin typeface="Calibri" panose="020F0502020204030204" pitchFamily="34" charset="0"/>
                    <a:cs typeface="Calibri" panose="020F0502020204030204" pitchFamily="34" charset="0"/>
                  </a:endParaRPr>
                </a:p>
              </p:txBody>
            </p:sp>
            <p:sp>
              <p:nvSpPr>
                <p:cNvPr id="11300" name="Line 36">
                  <a:extLst>
                    <a:ext uri="{FF2B5EF4-FFF2-40B4-BE49-F238E27FC236}">
                      <a16:creationId xmlns:a16="http://schemas.microsoft.com/office/drawing/2014/main" id="{05AD1449-F6D9-4D05-A209-550006A38668}"/>
                    </a:ext>
                  </a:extLst>
                </p:cNvPr>
                <p:cNvSpPr>
                  <a:spLocks noChangeShapeType="1"/>
                </p:cNvSpPr>
                <p:nvPr/>
              </p:nvSpPr>
              <p:spPr bwMode="auto">
                <a:xfrm flipH="1" flipV="1">
                  <a:off x="4128" y="2160"/>
                  <a:ext cx="1152" cy="0"/>
                </a:xfrm>
                <a:prstGeom prst="line">
                  <a:avLst/>
                </a:prstGeom>
                <a:noFill/>
                <a:ln w="9525">
                  <a:solidFill>
                    <a:srgbClr val="000000"/>
                  </a:solidFill>
                  <a:round/>
                  <a:headEnd type="triangle" w="lg" len="med"/>
                  <a:tailEnd type="none" w="lg" len="med"/>
                </a:ln>
                <a:extLst>
                  <a:ext uri="{909E8E84-426E-40DD-AFC4-6F175D3DCCD1}">
                    <a14:hiddenFill xmlns:a14="http://schemas.microsoft.com/office/drawing/2010/main">
                      <a:noFill/>
                    </a14:hiddenFill>
                  </a:ext>
                </a:extLst>
              </p:spPr>
              <p:txBody>
                <a:bodyPr/>
                <a:lstStyle/>
                <a:p>
                  <a:endParaRPr lang="en-GB">
                    <a:latin typeface="Calibri" panose="020F0502020204030204" pitchFamily="34" charset="0"/>
                    <a:cs typeface="Calibri" panose="020F0502020204030204" pitchFamily="34" charset="0"/>
                  </a:endParaRPr>
                </a:p>
              </p:txBody>
            </p:sp>
            <p:sp>
              <p:nvSpPr>
                <p:cNvPr id="11301" name="Freeform 37">
                  <a:extLst>
                    <a:ext uri="{FF2B5EF4-FFF2-40B4-BE49-F238E27FC236}">
                      <a16:creationId xmlns:a16="http://schemas.microsoft.com/office/drawing/2014/main" id="{F9A45FE8-198D-4A83-8978-1785C88E618D}"/>
                    </a:ext>
                  </a:extLst>
                </p:cNvPr>
                <p:cNvSpPr>
                  <a:spLocks/>
                </p:cNvSpPr>
                <p:nvPr/>
              </p:nvSpPr>
              <p:spPr bwMode="auto">
                <a:xfrm rot="21482232" flipV="1">
                  <a:off x="4132" y="1732"/>
                  <a:ext cx="1029" cy="440"/>
                </a:xfrm>
                <a:custGeom>
                  <a:avLst/>
                  <a:gdLst>
                    <a:gd name="T0" fmla="*/ 0 w 3698"/>
                    <a:gd name="T1" fmla="*/ 1556 h 1556"/>
                    <a:gd name="T2" fmla="*/ 53 w 3698"/>
                    <a:gd name="T3" fmla="*/ 1320 h 1556"/>
                    <a:gd name="T4" fmla="*/ 169 w 3698"/>
                    <a:gd name="T5" fmla="*/ 1080 h 1556"/>
                    <a:gd name="T6" fmla="*/ 413 w 3698"/>
                    <a:gd name="T7" fmla="*/ 840 h 1556"/>
                    <a:gd name="T8" fmla="*/ 765 w 3698"/>
                    <a:gd name="T9" fmla="*/ 600 h 1556"/>
                    <a:gd name="T10" fmla="*/ 1341 w 3698"/>
                    <a:gd name="T11" fmla="*/ 360 h 1556"/>
                    <a:gd name="T12" fmla="*/ 1853 w 3698"/>
                    <a:gd name="T13" fmla="*/ 240 h 1556"/>
                    <a:gd name="T14" fmla="*/ 2608 w 3698"/>
                    <a:gd name="T15" fmla="*/ 120 h 1556"/>
                    <a:gd name="T16" fmla="*/ 3698 w 3698"/>
                    <a:gd name="T17" fmla="*/ 0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8" h="1556">
                      <a:moveTo>
                        <a:pt x="0" y="1556"/>
                      </a:moveTo>
                      <a:cubicBezTo>
                        <a:pt x="12" y="1477"/>
                        <a:pt x="25" y="1399"/>
                        <a:pt x="53" y="1320"/>
                      </a:cubicBezTo>
                      <a:cubicBezTo>
                        <a:pt x="81" y="1241"/>
                        <a:pt x="109" y="1160"/>
                        <a:pt x="169" y="1080"/>
                      </a:cubicBezTo>
                      <a:cubicBezTo>
                        <a:pt x="229" y="1000"/>
                        <a:pt x="314" y="920"/>
                        <a:pt x="413" y="840"/>
                      </a:cubicBezTo>
                      <a:cubicBezTo>
                        <a:pt x="512" y="760"/>
                        <a:pt x="610" y="680"/>
                        <a:pt x="765" y="600"/>
                      </a:cubicBezTo>
                      <a:cubicBezTo>
                        <a:pt x="920" y="520"/>
                        <a:pt x="1160" y="420"/>
                        <a:pt x="1341" y="360"/>
                      </a:cubicBezTo>
                      <a:cubicBezTo>
                        <a:pt x="1522" y="300"/>
                        <a:pt x="1642" y="280"/>
                        <a:pt x="1853" y="240"/>
                      </a:cubicBezTo>
                      <a:cubicBezTo>
                        <a:pt x="2064" y="200"/>
                        <a:pt x="2301" y="160"/>
                        <a:pt x="2608" y="120"/>
                      </a:cubicBezTo>
                      <a:cubicBezTo>
                        <a:pt x="2915" y="80"/>
                        <a:pt x="3516" y="20"/>
                        <a:pt x="3698" y="0"/>
                      </a:cubicBezTo>
                    </a:path>
                  </a:pathLst>
                </a:custGeom>
                <a:noFill/>
                <a:ln w="38100">
                  <a:solidFill>
                    <a:srgbClr val="000000"/>
                  </a:solidFill>
                  <a:round/>
                  <a:headEnd/>
                  <a:tailEnd type="none" w="med" len="med"/>
                </a:ln>
                <a:extLst>
                  <a:ext uri="{909E8E84-426E-40DD-AFC4-6F175D3DCCD1}">
                    <a14:hiddenFill xmlns:a14="http://schemas.microsoft.com/office/drawing/2010/main">
                      <a:solidFill>
                        <a:srgbClr val="FFFFFF"/>
                      </a:solidFill>
                    </a14:hiddenFill>
                  </a:ext>
                </a:extLst>
              </p:spPr>
              <p:txBody>
                <a:bodyPr/>
                <a:lstStyle/>
                <a:p>
                  <a:endParaRPr lang="en-GB">
                    <a:latin typeface="Calibri" panose="020F0502020204030204" pitchFamily="34" charset="0"/>
                    <a:cs typeface="Calibri" panose="020F0502020204030204" pitchFamily="34" charset="0"/>
                  </a:endParaRPr>
                </a:p>
              </p:txBody>
            </p:sp>
          </p:grpSp>
          <p:sp>
            <p:nvSpPr>
              <p:cNvPr id="11336" name="Line 72">
                <a:extLst>
                  <a:ext uri="{FF2B5EF4-FFF2-40B4-BE49-F238E27FC236}">
                    <a16:creationId xmlns:a16="http://schemas.microsoft.com/office/drawing/2014/main" id="{1087D3A8-D7C3-45A5-882A-CB676871C6AF}"/>
                  </a:ext>
                </a:extLst>
              </p:cNvPr>
              <p:cNvSpPr>
                <a:spLocks noChangeShapeType="1"/>
              </p:cNvSpPr>
              <p:nvPr/>
            </p:nvSpPr>
            <p:spPr bwMode="auto">
              <a:xfrm>
                <a:off x="4380" y="1824"/>
                <a:ext cx="0" cy="33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1338" name="Text Box 74">
                <a:extLst>
                  <a:ext uri="{FF2B5EF4-FFF2-40B4-BE49-F238E27FC236}">
                    <a16:creationId xmlns:a16="http://schemas.microsoft.com/office/drawing/2014/main" id="{9FEC91B3-2922-4101-9E93-1F5CF483EFAB}"/>
                  </a:ext>
                </a:extLst>
              </p:cNvPr>
              <p:cNvSpPr txBox="1">
                <a:spLocks noChangeArrowheads="1"/>
              </p:cNvSpPr>
              <p:nvPr/>
            </p:nvSpPr>
            <p:spPr bwMode="auto">
              <a:xfrm>
                <a:off x="4284" y="2076"/>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000" i="1">
                    <a:latin typeface="Calibri" panose="020F0502020204030204" pitchFamily="34" charset="0"/>
                    <a:cs typeface="Calibri" panose="020F0502020204030204" pitchFamily="34" charset="0"/>
                  </a:rPr>
                  <a:t>m</a:t>
                </a:r>
              </a:p>
            </p:txBody>
          </p:sp>
        </p:grpSp>
        <p:sp>
          <p:nvSpPr>
            <p:cNvPr id="11350" name="Text Box 86">
              <a:extLst>
                <a:ext uri="{FF2B5EF4-FFF2-40B4-BE49-F238E27FC236}">
                  <a16:creationId xmlns:a16="http://schemas.microsoft.com/office/drawing/2014/main" id="{7294236B-6623-4901-A63B-68513F85B986}"/>
                </a:ext>
              </a:extLst>
            </p:cNvPr>
            <p:cNvSpPr txBox="1">
              <a:spLocks noChangeArrowheads="1"/>
            </p:cNvSpPr>
            <p:nvPr/>
          </p:nvSpPr>
          <p:spPr bwMode="auto">
            <a:xfrm>
              <a:off x="336" y="1920"/>
              <a:ext cx="2064"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GB" altLang="en-US" sz="2000" b="1" u="sng" dirty="0">
                  <a:latin typeface="Calibri" panose="020F0502020204030204" pitchFamily="34" charset="0"/>
                  <a:cs typeface="Calibri" panose="020F0502020204030204" pitchFamily="34" charset="0"/>
                </a:rPr>
                <a:t>Exponential</a:t>
              </a:r>
              <a:r>
                <a:rPr lang="en-GB" altLang="en-US" sz="2000" b="1" dirty="0">
                  <a:latin typeface="Calibri" panose="020F0502020204030204" pitchFamily="34" charset="0"/>
                  <a:cs typeface="Calibri" panose="020F0502020204030204" pitchFamily="34" charset="0"/>
                </a:rPr>
                <a:t>  </a:t>
              </a:r>
              <a:r>
                <a:rPr lang="en-GB" altLang="en-US" sz="2000" b="1" i="1" dirty="0">
                  <a:latin typeface="Calibri" panose="020F0502020204030204" pitchFamily="34" charset="0"/>
                  <a:cs typeface="Calibri" panose="020F0502020204030204" pitchFamily="34" charset="0"/>
                </a:rPr>
                <a:t>Exp</a:t>
              </a:r>
              <a:r>
                <a:rPr lang="en-GB" altLang="en-US" sz="2000" b="1" dirty="0">
                  <a:latin typeface="Calibri" panose="020F0502020204030204" pitchFamily="34" charset="0"/>
                  <a:cs typeface="Calibri" panose="020F0502020204030204" pitchFamily="34" charset="0"/>
                </a:rPr>
                <a:t>(</a:t>
              </a:r>
              <a:r>
                <a:rPr lang="en-GB" altLang="en-US" sz="2000" b="1" i="1" dirty="0">
                  <a:latin typeface="Calibri" panose="020F0502020204030204" pitchFamily="34" charset="0"/>
                  <a:cs typeface="Calibri" panose="020F0502020204030204" pitchFamily="34" charset="0"/>
                </a:rPr>
                <a:t>m</a:t>
              </a:r>
              <a:r>
                <a:rPr lang="en-GB" altLang="en-US" sz="2000" b="1" dirty="0">
                  <a:latin typeface="Calibri" panose="020F0502020204030204" pitchFamily="34" charset="0"/>
                  <a:cs typeface="Calibri" panose="020F0502020204030204" pitchFamily="34" charset="0"/>
                </a:rPr>
                <a:t>)</a:t>
              </a:r>
            </a:p>
            <a:p>
              <a:pPr>
                <a:lnSpc>
                  <a:spcPct val="90000"/>
                </a:lnSpc>
              </a:pPr>
              <a:r>
                <a:rPr lang="en-GB" altLang="en-US" sz="1800" dirty="0">
                  <a:latin typeface="Calibri" panose="020F0502020204030204" pitchFamily="34" charset="0"/>
                  <a:cs typeface="Calibri" panose="020F0502020204030204" pitchFamily="34" charset="0"/>
                </a:rPr>
                <a:t>(e.g. Time between events)</a:t>
              </a:r>
              <a:endParaRPr lang="en-GB" altLang="en-US" dirty="0">
                <a:latin typeface="Calibri" panose="020F0502020204030204" pitchFamily="34" charset="0"/>
                <a:cs typeface="Calibri" panose="020F0502020204030204" pitchFamily="34" charset="0"/>
              </a:endParaRPr>
            </a:p>
          </p:txBody>
        </p:sp>
      </p:grpSp>
      <p:grpSp>
        <p:nvGrpSpPr>
          <p:cNvPr id="11354" name="Group 90">
            <a:extLst>
              <a:ext uri="{FF2B5EF4-FFF2-40B4-BE49-F238E27FC236}">
                <a16:creationId xmlns:a16="http://schemas.microsoft.com/office/drawing/2014/main" id="{B521D260-B5B0-46D2-B1AF-F06E775B90E2}"/>
              </a:ext>
            </a:extLst>
          </p:cNvPr>
          <p:cNvGrpSpPr>
            <a:grpSpLocks/>
          </p:cNvGrpSpPr>
          <p:nvPr/>
        </p:nvGrpSpPr>
        <p:grpSpPr bwMode="auto">
          <a:xfrm>
            <a:off x="533400" y="4038600"/>
            <a:ext cx="6057900" cy="1292225"/>
            <a:chOff x="336" y="2544"/>
            <a:chExt cx="3816" cy="814"/>
          </a:xfrm>
        </p:grpSpPr>
        <p:grpSp>
          <p:nvGrpSpPr>
            <p:cNvPr id="11344" name="Group 80">
              <a:extLst>
                <a:ext uri="{FF2B5EF4-FFF2-40B4-BE49-F238E27FC236}">
                  <a16:creationId xmlns:a16="http://schemas.microsoft.com/office/drawing/2014/main" id="{98B60FFD-9A34-4FDD-B35A-02D1CBE05026}"/>
                </a:ext>
              </a:extLst>
            </p:cNvPr>
            <p:cNvGrpSpPr>
              <a:grpSpLocks/>
            </p:cNvGrpSpPr>
            <p:nvPr/>
          </p:nvGrpSpPr>
          <p:grpSpPr bwMode="auto">
            <a:xfrm>
              <a:off x="3000" y="2544"/>
              <a:ext cx="1152" cy="814"/>
              <a:chOff x="4128" y="2532"/>
              <a:chExt cx="1152" cy="814"/>
            </a:xfrm>
          </p:grpSpPr>
          <p:grpSp>
            <p:nvGrpSpPr>
              <p:cNvPr id="11327" name="Group 63">
                <a:extLst>
                  <a:ext uri="{FF2B5EF4-FFF2-40B4-BE49-F238E27FC236}">
                    <a16:creationId xmlns:a16="http://schemas.microsoft.com/office/drawing/2014/main" id="{1D732C6C-DDBF-490C-8B96-BC4F30803688}"/>
                  </a:ext>
                </a:extLst>
              </p:cNvPr>
              <p:cNvGrpSpPr>
                <a:grpSpLocks/>
              </p:cNvGrpSpPr>
              <p:nvPr/>
            </p:nvGrpSpPr>
            <p:grpSpPr bwMode="auto">
              <a:xfrm>
                <a:off x="4128" y="2613"/>
                <a:ext cx="1152" cy="555"/>
                <a:chOff x="4128" y="2632"/>
                <a:chExt cx="1152" cy="555"/>
              </a:xfrm>
            </p:grpSpPr>
            <p:grpSp>
              <p:nvGrpSpPr>
                <p:cNvPr id="11317" name="Group 53">
                  <a:extLst>
                    <a:ext uri="{FF2B5EF4-FFF2-40B4-BE49-F238E27FC236}">
                      <a16:creationId xmlns:a16="http://schemas.microsoft.com/office/drawing/2014/main" id="{266DE45B-38A8-438F-A573-CE235DA67E3B}"/>
                    </a:ext>
                  </a:extLst>
                </p:cNvPr>
                <p:cNvGrpSpPr>
                  <a:grpSpLocks/>
                </p:cNvGrpSpPr>
                <p:nvPr/>
              </p:nvGrpSpPr>
              <p:grpSpPr bwMode="auto">
                <a:xfrm>
                  <a:off x="4128" y="2640"/>
                  <a:ext cx="1152" cy="528"/>
                  <a:chOff x="4128" y="2640"/>
                  <a:chExt cx="1152" cy="528"/>
                </a:xfrm>
              </p:grpSpPr>
              <p:sp>
                <p:nvSpPr>
                  <p:cNvPr id="11314" name="Line 50">
                    <a:extLst>
                      <a:ext uri="{FF2B5EF4-FFF2-40B4-BE49-F238E27FC236}">
                        <a16:creationId xmlns:a16="http://schemas.microsoft.com/office/drawing/2014/main" id="{B95BC4B6-92EC-441A-9C4C-75E295663451}"/>
                      </a:ext>
                    </a:extLst>
                  </p:cNvPr>
                  <p:cNvSpPr>
                    <a:spLocks noChangeShapeType="1"/>
                  </p:cNvSpPr>
                  <p:nvPr/>
                </p:nvSpPr>
                <p:spPr bwMode="auto">
                  <a:xfrm>
                    <a:off x="4128" y="2640"/>
                    <a:ext cx="0" cy="528"/>
                  </a:xfrm>
                  <a:prstGeom prst="line">
                    <a:avLst/>
                  </a:prstGeom>
                  <a:noFill/>
                  <a:ln w="9525">
                    <a:solidFill>
                      <a:srgbClr val="000000"/>
                    </a:solidFill>
                    <a:round/>
                    <a:headEnd type="triangle" w="lg" len="med"/>
                    <a:tailEnd type="none" w="lg" len="med"/>
                  </a:ln>
                  <a:extLst>
                    <a:ext uri="{909E8E84-426E-40DD-AFC4-6F175D3DCCD1}">
                      <a14:hiddenFill xmlns:a14="http://schemas.microsoft.com/office/drawing/2010/main">
                        <a:noFill/>
                      </a14:hiddenFill>
                    </a:ext>
                  </a:extLst>
                </p:spPr>
                <p:txBody>
                  <a:bodyPr/>
                  <a:lstStyle/>
                  <a:p>
                    <a:endParaRPr lang="en-GB">
                      <a:latin typeface="Calibri" panose="020F0502020204030204" pitchFamily="34" charset="0"/>
                      <a:cs typeface="Calibri" panose="020F0502020204030204" pitchFamily="34" charset="0"/>
                    </a:endParaRPr>
                  </a:p>
                </p:txBody>
              </p:sp>
              <p:sp>
                <p:nvSpPr>
                  <p:cNvPr id="11315" name="Line 51">
                    <a:extLst>
                      <a:ext uri="{FF2B5EF4-FFF2-40B4-BE49-F238E27FC236}">
                        <a16:creationId xmlns:a16="http://schemas.microsoft.com/office/drawing/2014/main" id="{05971426-C987-4D08-B654-5C36FD1FA665}"/>
                      </a:ext>
                    </a:extLst>
                  </p:cNvPr>
                  <p:cNvSpPr>
                    <a:spLocks noChangeShapeType="1"/>
                  </p:cNvSpPr>
                  <p:nvPr/>
                </p:nvSpPr>
                <p:spPr bwMode="auto">
                  <a:xfrm flipH="1" flipV="1">
                    <a:off x="4128" y="3168"/>
                    <a:ext cx="1152" cy="0"/>
                  </a:xfrm>
                  <a:prstGeom prst="line">
                    <a:avLst/>
                  </a:prstGeom>
                  <a:noFill/>
                  <a:ln w="9525">
                    <a:solidFill>
                      <a:srgbClr val="000000"/>
                    </a:solidFill>
                    <a:round/>
                    <a:headEnd type="triangle" w="lg" len="med"/>
                    <a:tailEnd type="none" w="lg" len="med"/>
                  </a:ln>
                  <a:extLst>
                    <a:ext uri="{909E8E84-426E-40DD-AFC4-6F175D3DCCD1}">
                      <a14:hiddenFill xmlns:a14="http://schemas.microsoft.com/office/drawing/2010/main">
                        <a:noFill/>
                      </a14:hiddenFill>
                    </a:ext>
                  </a:extLst>
                </p:spPr>
                <p:txBody>
                  <a:bodyPr/>
                  <a:lstStyle/>
                  <a:p>
                    <a:endParaRPr lang="en-GB">
                      <a:latin typeface="Calibri" panose="020F0502020204030204" pitchFamily="34" charset="0"/>
                      <a:cs typeface="Calibri" panose="020F0502020204030204" pitchFamily="34" charset="0"/>
                    </a:endParaRPr>
                  </a:p>
                </p:txBody>
              </p:sp>
            </p:grpSp>
            <p:grpSp>
              <p:nvGrpSpPr>
                <p:cNvPr id="11326" name="Group 62">
                  <a:extLst>
                    <a:ext uri="{FF2B5EF4-FFF2-40B4-BE49-F238E27FC236}">
                      <a16:creationId xmlns:a16="http://schemas.microsoft.com/office/drawing/2014/main" id="{39D35091-A072-4B6A-88DB-F0502BD90A3D}"/>
                    </a:ext>
                  </a:extLst>
                </p:cNvPr>
                <p:cNvGrpSpPr>
                  <a:grpSpLocks/>
                </p:cNvGrpSpPr>
                <p:nvPr/>
              </p:nvGrpSpPr>
              <p:grpSpPr bwMode="auto">
                <a:xfrm>
                  <a:off x="4167" y="2632"/>
                  <a:ext cx="933" cy="555"/>
                  <a:chOff x="4107" y="2632"/>
                  <a:chExt cx="1133" cy="555"/>
                </a:xfrm>
              </p:grpSpPr>
              <p:sp>
                <p:nvSpPr>
                  <p:cNvPr id="11316" name="Freeform 52">
                    <a:extLst>
                      <a:ext uri="{FF2B5EF4-FFF2-40B4-BE49-F238E27FC236}">
                        <a16:creationId xmlns:a16="http://schemas.microsoft.com/office/drawing/2014/main" id="{94CCA5EA-9217-428C-B957-CDA4C688454E}"/>
                      </a:ext>
                    </a:extLst>
                  </p:cNvPr>
                  <p:cNvSpPr>
                    <a:spLocks/>
                  </p:cNvSpPr>
                  <p:nvPr/>
                </p:nvSpPr>
                <p:spPr bwMode="auto">
                  <a:xfrm rot="16933665" flipV="1">
                    <a:off x="4024" y="2720"/>
                    <a:ext cx="549" cy="384"/>
                  </a:xfrm>
                  <a:custGeom>
                    <a:avLst/>
                    <a:gdLst>
                      <a:gd name="T0" fmla="*/ 0 w 3698"/>
                      <a:gd name="T1" fmla="*/ 1556 h 1556"/>
                      <a:gd name="T2" fmla="*/ 53 w 3698"/>
                      <a:gd name="T3" fmla="*/ 1320 h 1556"/>
                      <a:gd name="T4" fmla="*/ 169 w 3698"/>
                      <a:gd name="T5" fmla="*/ 1080 h 1556"/>
                      <a:gd name="T6" fmla="*/ 413 w 3698"/>
                      <a:gd name="T7" fmla="*/ 840 h 1556"/>
                      <a:gd name="T8" fmla="*/ 765 w 3698"/>
                      <a:gd name="T9" fmla="*/ 600 h 1556"/>
                      <a:gd name="T10" fmla="*/ 1341 w 3698"/>
                      <a:gd name="T11" fmla="*/ 360 h 1556"/>
                      <a:gd name="T12" fmla="*/ 1853 w 3698"/>
                      <a:gd name="T13" fmla="*/ 240 h 1556"/>
                      <a:gd name="T14" fmla="*/ 2608 w 3698"/>
                      <a:gd name="T15" fmla="*/ 120 h 1556"/>
                      <a:gd name="T16" fmla="*/ 3698 w 3698"/>
                      <a:gd name="T17" fmla="*/ 0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8" h="1556">
                        <a:moveTo>
                          <a:pt x="0" y="1556"/>
                        </a:moveTo>
                        <a:cubicBezTo>
                          <a:pt x="12" y="1477"/>
                          <a:pt x="25" y="1399"/>
                          <a:pt x="53" y="1320"/>
                        </a:cubicBezTo>
                        <a:cubicBezTo>
                          <a:pt x="81" y="1241"/>
                          <a:pt x="109" y="1160"/>
                          <a:pt x="169" y="1080"/>
                        </a:cubicBezTo>
                        <a:cubicBezTo>
                          <a:pt x="229" y="1000"/>
                          <a:pt x="314" y="920"/>
                          <a:pt x="413" y="840"/>
                        </a:cubicBezTo>
                        <a:cubicBezTo>
                          <a:pt x="512" y="760"/>
                          <a:pt x="610" y="680"/>
                          <a:pt x="765" y="600"/>
                        </a:cubicBezTo>
                        <a:cubicBezTo>
                          <a:pt x="920" y="520"/>
                          <a:pt x="1160" y="420"/>
                          <a:pt x="1341" y="360"/>
                        </a:cubicBezTo>
                        <a:cubicBezTo>
                          <a:pt x="1522" y="300"/>
                          <a:pt x="1642" y="280"/>
                          <a:pt x="1853" y="240"/>
                        </a:cubicBezTo>
                        <a:cubicBezTo>
                          <a:pt x="2064" y="200"/>
                          <a:pt x="2301" y="160"/>
                          <a:pt x="2608" y="120"/>
                        </a:cubicBezTo>
                        <a:cubicBezTo>
                          <a:pt x="2915" y="80"/>
                          <a:pt x="3516" y="20"/>
                          <a:pt x="3698" y="0"/>
                        </a:cubicBezTo>
                      </a:path>
                    </a:pathLst>
                  </a:custGeom>
                  <a:noFill/>
                  <a:ln w="38100">
                    <a:solidFill>
                      <a:srgbClr val="000000"/>
                    </a:solidFill>
                    <a:round/>
                    <a:headEnd/>
                    <a:tailEnd type="none" w="med" len="med"/>
                  </a:ln>
                  <a:extLst>
                    <a:ext uri="{909E8E84-426E-40DD-AFC4-6F175D3DCCD1}">
                      <a14:hiddenFill xmlns:a14="http://schemas.microsoft.com/office/drawing/2010/main">
                        <a:solidFill>
                          <a:srgbClr val="FFFFFF"/>
                        </a:solidFill>
                      </a14:hiddenFill>
                    </a:ext>
                  </a:extLst>
                </p:spPr>
                <p:txBody>
                  <a:bodyPr/>
                  <a:lstStyle/>
                  <a:p>
                    <a:endParaRPr lang="en-GB">
                      <a:latin typeface="Calibri" panose="020F0502020204030204" pitchFamily="34" charset="0"/>
                      <a:cs typeface="Calibri" panose="020F0502020204030204" pitchFamily="34" charset="0"/>
                    </a:endParaRPr>
                  </a:p>
                </p:txBody>
              </p:sp>
              <p:sp>
                <p:nvSpPr>
                  <p:cNvPr id="11324" name="Freeform 60">
                    <a:extLst>
                      <a:ext uri="{FF2B5EF4-FFF2-40B4-BE49-F238E27FC236}">
                        <a16:creationId xmlns:a16="http://schemas.microsoft.com/office/drawing/2014/main" id="{39D199BE-C0CF-4063-9E54-777C6BF91EF9}"/>
                      </a:ext>
                    </a:extLst>
                  </p:cNvPr>
                  <p:cNvSpPr>
                    <a:spLocks/>
                  </p:cNvSpPr>
                  <p:nvPr/>
                </p:nvSpPr>
                <p:spPr bwMode="auto">
                  <a:xfrm rot="15466335">
                    <a:off x="4769" y="2717"/>
                    <a:ext cx="549" cy="392"/>
                  </a:xfrm>
                  <a:custGeom>
                    <a:avLst/>
                    <a:gdLst>
                      <a:gd name="T0" fmla="*/ 0 w 3698"/>
                      <a:gd name="T1" fmla="*/ 1556 h 1556"/>
                      <a:gd name="T2" fmla="*/ 53 w 3698"/>
                      <a:gd name="T3" fmla="*/ 1320 h 1556"/>
                      <a:gd name="T4" fmla="*/ 169 w 3698"/>
                      <a:gd name="T5" fmla="*/ 1080 h 1556"/>
                      <a:gd name="T6" fmla="*/ 413 w 3698"/>
                      <a:gd name="T7" fmla="*/ 840 h 1556"/>
                      <a:gd name="T8" fmla="*/ 765 w 3698"/>
                      <a:gd name="T9" fmla="*/ 600 h 1556"/>
                      <a:gd name="T10" fmla="*/ 1341 w 3698"/>
                      <a:gd name="T11" fmla="*/ 360 h 1556"/>
                      <a:gd name="T12" fmla="*/ 1853 w 3698"/>
                      <a:gd name="T13" fmla="*/ 240 h 1556"/>
                      <a:gd name="T14" fmla="*/ 2608 w 3698"/>
                      <a:gd name="T15" fmla="*/ 120 h 1556"/>
                      <a:gd name="T16" fmla="*/ 3698 w 3698"/>
                      <a:gd name="T17" fmla="*/ 0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8" h="1556">
                        <a:moveTo>
                          <a:pt x="0" y="1556"/>
                        </a:moveTo>
                        <a:cubicBezTo>
                          <a:pt x="12" y="1477"/>
                          <a:pt x="25" y="1399"/>
                          <a:pt x="53" y="1320"/>
                        </a:cubicBezTo>
                        <a:cubicBezTo>
                          <a:pt x="81" y="1241"/>
                          <a:pt x="109" y="1160"/>
                          <a:pt x="169" y="1080"/>
                        </a:cubicBezTo>
                        <a:cubicBezTo>
                          <a:pt x="229" y="1000"/>
                          <a:pt x="314" y="920"/>
                          <a:pt x="413" y="840"/>
                        </a:cubicBezTo>
                        <a:cubicBezTo>
                          <a:pt x="512" y="760"/>
                          <a:pt x="610" y="680"/>
                          <a:pt x="765" y="600"/>
                        </a:cubicBezTo>
                        <a:cubicBezTo>
                          <a:pt x="920" y="520"/>
                          <a:pt x="1160" y="420"/>
                          <a:pt x="1341" y="360"/>
                        </a:cubicBezTo>
                        <a:cubicBezTo>
                          <a:pt x="1522" y="300"/>
                          <a:pt x="1642" y="280"/>
                          <a:pt x="1853" y="240"/>
                        </a:cubicBezTo>
                        <a:cubicBezTo>
                          <a:pt x="2064" y="200"/>
                          <a:pt x="2301" y="160"/>
                          <a:pt x="2608" y="120"/>
                        </a:cubicBezTo>
                        <a:cubicBezTo>
                          <a:pt x="2915" y="80"/>
                          <a:pt x="3516" y="20"/>
                          <a:pt x="3698" y="0"/>
                        </a:cubicBezTo>
                      </a:path>
                    </a:pathLst>
                  </a:custGeom>
                  <a:noFill/>
                  <a:ln w="38100">
                    <a:solidFill>
                      <a:srgbClr val="000000"/>
                    </a:solidFill>
                    <a:round/>
                    <a:headEnd/>
                    <a:tailEnd type="none" w="med" len="med"/>
                  </a:ln>
                  <a:extLst>
                    <a:ext uri="{909E8E84-426E-40DD-AFC4-6F175D3DCCD1}">
                      <a14:hiddenFill xmlns:a14="http://schemas.microsoft.com/office/drawing/2010/main">
                        <a:solidFill>
                          <a:srgbClr val="FFFFFF"/>
                        </a:solidFill>
                      </a14:hiddenFill>
                    </a:ext>
                  </a:extLst>
                </p:spPr>
                <p:txBody>
                  <a:bodyPr/>
                  <a:lstStyle/>
                  <a:p>
                    <a:endParaRPr lang="en-GB">
                      <a:latin typeface="Calibri" panose="020F0502020204030204" pitchFamily="34" charset="0"/>
                      <a:cs typeface="Calibri" panose="020F0502020204030204" pitchFamily="34" charset="0"/>
                    </a:endParaRPr>
                  </a:p>
                </p:txBody>
              </p:sp>
              <p:sp>
                <p:nvSpPr>
                  <p:cNvPr id="11325" name="Freeform 61">
                    <a:extLst>
                      <a:ext uri="{FF2B5EF4-FFF2-40B4-BE49-F238E27FC236}">
                        <a16:creationId xmlns:a16="http://schemas.microsoft.com/office/drawing/2014/main" id="{E5584D05-390E-487B-B77D-7738D2B25158}"/>
                      </a:ext>
                    </a:extLst>
                  </p:cNvPr>
                  <p:cNvSpPr>
                    <a:spLocks/>
                  </p:cNvSpPr>
                  <p:nvPr/>
                </p:nvSpPr>
                <p:spPr bwMode="auto">
                  <a:xfrm>
                    <a:off x="4560" y="2632"/>
                    <a:ext cx="240" cy="56"/>
                  </a:xfrm>
                  <a:custGeom>
                    <a:avLst/>
                    <a:gdLst>
                      <a:gd name="T0" fmla="*/ 0 w 240"/>
                      <a:gd name="T1" fmla="*/ 56 h 56"/>
                      <a:gd name="T2" fmla="*/ 48 w 240"/>
                      <a:gd name="T3" fmla="*/ 8 h 56"/>
                      <a:gd name="T4" fmla="*/ 144 w 240"/>
                      <a:gd name="T5" fmla="*/ 8 h 56"/>
                      <a:gd name="T6" fmla="*/ 240 w 240"/>
                      <a:gd name="T7" fmla="*/ 56 h 56"/>
                    </a:gdLst>
                    <a:ahLst/>
                    <a:cxnLst>
                      <a:cxn ang="0">
                        <a:pos x="T0" y="T1"/>
                      </a:cxn>
                      <a:cxn ang="0">
                        <a:pos x="T2" y="T3"/>
                      </a:cxn>
                      <a:cxn ang="0">
                        <a:pos x="T4" y="T5"/>
                      </a:cxn>
                      <a:cxn ang="0">
                        <a:pos x="T6" y="T7"/>
                      </a:cxn>
                    </a:cxnLst>
                    <a:rect l="0" t="0" r="r" b="b"/>
                    <a:pathLst>
                      <a:path w="240" h="56">
                        <a:moveTo>
                          <a:pt x="0" y="56"/>
                        </a:moveTo>
                        <a:cubicBezTo>
                          <a:pt x="12" y="36"/>
                          <a:pt x="24" y="16"/>
                          <a:pt x="48" y="8"/>
                        </a:cubicBezTo>
                        <a:cubicBezTo>
                          <a:pt x="72" y="0"/>
                          <a:pt x="112" y="0"/>
                          <a:pt x="144" y="8"/>
                        </a:cubicBezTo>
                        <a:cubicBezTo>
                          <a:pt x="176" y="16"/>
                          <a:pt x="216" y="40"/>
                          <a:pt x="240" y="56"/>
                        </a:cubicBezTo>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grpSp>
          <p:sp>
            <p:nvSpPr>
              <p:cNvPr id="11335" name="Line 71">
                <a:extLst>
                  <a:ext uri="{FF2B5EF4-FFF2-40B4-BE49-F238E27FC236}">
                    <a16:creationId xmlns:a16="http://schemas.microsoft.com/office/drawing/2014/main" id="{373F4435-8232-4235-AAF4-B0EAEA7A1B0A}"/>
                  </a:ext>
                </a:extLst>
              </p:cNvPr>
              <p:cNvSpPr>
                <a:spLocks noChangeShapeType="1"/>
              </p:cNvSpPr>
              <p:nvPr/>
            </p:nvSpPr>
            <p:spPr bwMode="auto">
              <a:xfrm>
                <a:off x="4620" y="2532"/>
                <a:ext cx="0" cy="61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1337" name="Text Box 73">
                <a:extLst>
                  <a:ext uri="{FF2B5EF4-FFF2-40B4-BE49-F238E27FC236}">
                    <a16:creationId xmlns:a16="http://schemas.microsoft.com/office/drawing/2014/main" id="{659271F1-4772-4E64-8BAE-E30182C15694}"/>
                  </a:ext>
                </a:extLst>
              </p:cNvPr>
              <p:cNvSpPr txBox="1">
                <a:spLocks noChangeArrowheads="1"/>
              </p:cNvSpPr>
              <p:nvPr/>
            </p:nvSpPr>
            <p:spPr bwMode="auto">
              <a:xfrm>
                <a:off x="4500" y="3096"/>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000" i="1">
                    <a:latin typeface="Calibri" panose="020F0502020204030204" pitchFamily="34" charset="0"/>
                    <a:cs typeface="Calibri" panose="020F0502020204030204" pitchFamily="34" charset="0"/>
                  </a:rPr>
                  <a:t>m</a:t>
                </a:r>
              </a:p>
            </p:txBody>
          </p:sp>
          <p:sp>
            <p:nvSpPr>
              <p:cNvPr id="11339" name="Line 75">
                <a:extLst>
                  <a:ext uri="{FF2B5EF4-FFF2-40B4-BE49-F238E27FC236}">
                    <a16:creationId xmlns:a16="http://schemas.microsoft.com/office/drawing/2014/main" id="{BF7E7F2E-E330-4F3A-9E3C-D429B4FC4F75}"/>
                  </a:ext>
                </a:extLst>
              </p:cNvPr>
              <p:cNvSpPr>
                <a:spLocks noChangeShapeType="1"/>
              </p:cNvSpPr>
              <p:nvPr/>
            </p:nvSpPr>
            <p:spPr bwMode="auto">
              <a:xfrm>
                <a:off x="4488" y="2832"/>
                <a:ext cx="28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1340" name="Text Box 76">
                <a:extLst>
                  <a:ext uri="{FF2B5EF4-FFF2-40B4-BE49-F238E27FC236}">
                    <a16:creationId xmlns:a16="http://schemas.microsoft.com/office/drawing/2014/main" id="{B86F9BC9-2A91-4274-9602-632AD70889B6}"/>
                  </a:ext>
                </a:extLst>
              </p:cNvPr>
              <p:cNvSpPr txBox="1">
                <a:spLocks noChangeArrowheads="1"/>
              </p:cNvSpPr>
              <p:nvPr/>
            </p:nvSpPr>
            <p:spPr bwMode="auto">
              <a:xfrm>
                <a:off x="4452" y="2748"/>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000" i="1">
                    <a:latin typeface="Calibri" panose="020F0502020204030204" pitchFamily="34" charset="0"/>
                    <a:cs typeface="Calibri" panose="020F0502020204030204" pitchFamily="34" charset="0"/>
                  </a:rPr>
                  <a:t>s  s</a:t>
                </a:r>
              </a:p>
            </p:txBody>
          </p:sp>
        </p:grpSp>
        <p:sp>
          <p:nvSpPr>
            <p:cNvPr id="11351" name="Text Box 87">
              <a:extLst>
                <a:ext uri="{FF2B5EF4-FFF2-40B4-BE49-F238E27FC236}">
                  <a16:creationId xmlns:a16="http://schemas.microsoft.com/office/drawing/2014/main" id="{2956718A-C818-426B-B420-1BEFF08147F9}"/>
                </a:ext>
              </a:extLst>
            </p:cNvPr>
            <p:cNvSpPr txBox="1">
              <a:spLocks noChangeArrowheads="1"/>
            </p:cNvSpPr>
            <p:nvPr/>
          </p:nvSpPr>
          <p:spPr bwMode="auto">
            <a:xfrm>
              <a:off x="336" y="2688"/>
              <a:ext cx="2352"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GB" altLang="en-US" sz="2000" b="1" u="sng" dirty="0">
                  <a:latin typeface="Calibri" panose="020F0502020204030204" pitchFamily="34" charset="0"/>
                  <a:cs typeface="Calibri" panose="020F0502020204030204" pitchFamily="34" charset="0"/>
                </a:rPr>
                <a:t>Normal</a:t>
              </a:r>
              <a:r>
                <a:rPr lang="en-GB" altLang="en-US" sz="2000" b="1" dirty="0">
                  <a:latin typeface="Calibri" panose="020F0502020204030204" pitchFamily="34" charset="0"/>
                  <a:cs typeface="Calibri" panose="020F0502020204030204" pitchFamily="34" charset="0"/>
                </a:rPr>
                <a:t>  </a:t>
              </a:r>
              <a:r>
                <a:rPr lang="en-GB" altLang="en-US" sz="2000" b="1" i="1" dirty="0">
                  <a:latin typeface="Calibri" panose="020F0502020204030204" pitchFamily="34" charset="0"/>
                  <a:cs typeface="Calibri" panose="020F0502020204030204" pitchFamily="34" charset="0"/>
                </a:rPr>
                <a:t>N</a:t>
              </a:r>
              <a:r>
                <a:rPr lang="en-GB" altLang="en-US" sz="2000" b="1" dirty="0">
                  <a:latin typeface="Calibri" panose="020F0502020204030204" pitchFamily="34" charset="0"/>
                  <a:cs typeface="Calibri" panose="020F0502020204030204" pitchFamily="34" charset="0"/>
                </a:rPr>
                <a:t>(</a:t>
              </a:r>
              <a:r>
                <a:rPr lang="en-GB" altLang="en-US" sz="2000" b="1" i="1" dirty="0">
                  <a:latin typeface="Calibri" panose="020F0502020204030204" pitchFamily="34" charset="0"/>
                  <a:cs typeface="Calibri" panose="020F0502020204030204" pitchFamily="34" charset="0"/>
                </a:rPr>
                <a:t>m, s</a:t>
              </a:r>
              <a:r>
                <a:rPr lang="en-GB" altLang="en-US" sz="2000" b="1" dirty="0">
                  <a:latin typeface="Calibri" panose="020F0502020204030204" pitchFamily="34" charset="0"/>
                  <a:cs typeface="Calibri" panose="020F0502020204030204" pitchFamily="34" charset="0"/>
                </a:rPr>
                <a:t>)</a:t>
              </a:r>
            </a:p>
            <a:p>
              <a:pPr>
                <a:lnSpc>
                  <a:spcPct val="90000"/>
                </a:lnSpc>
              </a:pPr>
              <a:r>
                <a:rPr lang="en-GB" altLang="en-US" sz="1800" dirty="0">
                  <a:latin typeface="Calibri" panose="020F0502020204030204" pitchFamily="34" charset="0"/>
                  <a:cs typeface="Calibri" panose="020F0502020204030204" pitchFamily="34" charset="0"/>
                </a:rPr>
                <a:t>(Plays a central role in statistics)</a:t>
              </a:r>
              <a:endParaRPr lang="en-GB" altLang="en-US" dirty="0">
                <a:latin typeface="Calibri" panose="020F0502020204030204" pitchFamily="34" charset="0"/>
                <a:cs typeface="Calibri" panose="020F0502020204030204" pitchFamily="34" charset="0"/>
              </a:endParaRPr>
            </a:p>
          </p:txBody>
        </p:sp>
      </p:grpSp>
      <p:grpSp>
        <p:nvGrpSpPr>
          <p:cNvPr id="11360" name="Group 96">
            <a:extLst>
              <a:ext uri="{FF2B5EF4-FFF2-40B4-BE49-F238E27FC236}">
                <a16:creationId xmlns:a16="http://schemas.microsoft.com/office/drawing/2014/main" id="{8FA34519-F116-445E-8355-30B3F620D5D5}"/>
              </a:ext>
            </a:extLst>
          </p:cNvPr>
          <p:cNvGrpSpPr>
            <a:grpSpLocks/>
          </p:cNvGrpSpPr>
          <p:nvPr/>
        </p:nvGrpSpPr>
        <p:grpSpPr bwMode="auto">
          <a:xfrm>
            <a:off x="533400" y="5422900"/>
            <a:ext cx="6057900" cy="838200"/>
            <a:chOff x="336" y="3416"/>
            <a:chExt cx="3816" cy="528"/>
          </a:xfrm>
        </p:grpSpPr>
        <p:grpSp>
          <p:nvGrpSpPr>
            <p:cNvPr id="11322" name="Group 58">
              <a:extLst>
                <a:ext uri="{FF2B5EF4-FFF2-40B4-BE49-F238E27FC236}">
                  <a16:creationId xmlns:a16="http://schemas.microsoft.com/office/drawing/2014/main" id="{7AABA1EC-459C-4F79-ABBA-D0126BF7CC75}"/>
                </a:ext>
              </a:extLst>
            </p:cNvPr>
            <p:cNvGrpSpPr>
              <a:grpSpLocks/>
            </p:cNvGrpSpPr>
            <p:nvPr/>
          </p:nvGrpSpPr>
          <p:grpSpPr bwMode="auto">
            <a:xfrm>
              <a:off x="3000" y="3416"/>
              <a:ext cx="1152" cy="528"/>
              <a:chOff x="4128" y="3456"/>
              <a:chExt cx="1152" cy="528"/>
            </a:xfrm>
          </p:grpSpPr>
          <p:grpSp>
            <p:nvGrpSpPr>
              <p:cNvPr id="11318" name="Group 54">
                <a:extLst>
                  <a:ext uri="{FF2B5EF4-FFF2-40B4-BE49-F238E27FC236}">
                    <a16:creationId xmlns:a16="http://schemas.microsoft.com/office/drawing/2014/main" id="{3DEE049E-0FDA-4DFB-ADC6-F9297133DD26}"/>
                  </a:ext>
                </a:extLst>
              </p:cNvPr>
              <p:cNvGrpSpPr>
                <a:grpSpLocks/>
              </p:cNvGrpSpPr>
              <p:nvPr/>
            </p:nvGrpSpPr>
            <p:grpSpPr bwMode="auto">
              <a:xfrm>
                <a:off x="4128" y="3456"/>
                <a:ext cx="1152" cy="528"/>
                <a:chOff x="4128" y="2640"/>
                <a:chExt cx="1152" cy="528"/>
              </a:xfrm>
            </p:grpSpPr>
            <p:sp>
              <p:nvSpPr>
                <p:cNvPr id="11319" name="Line 55">
                  <a:extLst>
                    <a:ext uri="{FF2B5EF4-FFF2-40B4-BE49-F238E27FC236}">
                      <a16:creationId xmlns:a16="http://schemas.microsoft.com/office/drawing/2014/main" id="{14D33F80-DEAC-4B9F-ABCE-8B0B3EA311DF}"/>
                    </a:ext>
                  </a:extLst>
                </p:cNvPr>
                <p:cNvSpPr>
                  <a:spLocks noChangeShapeType="1"/>
                </p:cNvSpPr>
                <p:nvPr/>
              </p:nvSpPr>
              <p:spPr bwMode="auto">
                <a:xfrm>
                  <a:off x="4128" y="2640"/>
                  <a:ext cx="0" cy="528"/>
                </a:xfrm>
                <a:prstGeom prst="line">
                  <a:avLst/>
                </a:prstGeom>
                <a:noFill/>
                <a:ln w="9525">
                  <a:solidFill>
                    <a:srgbClr val="000000"/>
                  </a:solidFill>
                  <a:round/>
                  <a:headEnd type="triangle" w="lg" len="med"/>
                  <a:tailEnd type="none" w="lg" len="med"/>
                </a:ln>
                <a:extLst>
                  <a:ext uri="{909E8E84-426E-40DD-AFC4-6F175D3DCCD1}">
                    <a14:hiddenFill xmlns:a14="http://schemas.microsoft.com/office/drawing/2010/main">
                      <a:noFill/>
                    </a14:hiddenFill>
                  </a:ext>
                </a:extLst>
              </p:spPr>
              <p:txBody>
                <a:bodyPr/>
                <a:lstStyle/>
                <a:p>
                  <a:endParaRPr lang="en-GB">
                    <a:latin typeface="Calibri" panose="020F0502020204030204" pitchFamily="34" charset="0"/>
                    <a:cs typeface="Calibri" panose="020F0502020204030204" pitchFamily="34" charset="0"/>
                  </a:endParaRPr>
                </a:p>
              </p:txBody>
            </p:sp>
            <p:sp>
              <p:nvSpPr>
                <p:cNvPr id="11320" name="Line 56">
                  <a:extLst>
                    <a:ext uri="{FF2B5EF4-FFF2-40B4-BE49-F238E27FC236}">
                      <a16:creationId xmlns:a16="http://schemas.microsoft.com/office/drawing/2014/main" id="{561F6C5E-2FB5-4840-8F96-90D1EA89D6D1}"/>
                    </a:ext>
                  </a:extLst>
                </p:cNvPr>
                <p:cNvSpPr>
                  <a:spLocks noChangeShapeType="1"/>
                </p:cNvSpPr>
                <p:nvPr/>
              </p:nvSpPr>
              <p:spPr bwMode="auto">
                <a:xfrm flipH="1" flipV="1">
                  <a:off x="4128" y="3168"/>
                  <a:ext cx="1152" cy="0"/>
                </a:xfrm>
                <a:prstGeom prst="line">
                  <a:avLst/>
                </a:prstGeom>
                <a:noFill/>
                <a:ln w="9525">
                  <a:solidFill>
                    <a:srgbClr val="000000"/>
                  </a:solidFill>
                  <a:round/>
                  <a:headEnd type="triangle" w="lg" len="med"/>
                  <a:tailEnd type="none" w="lg" len="med"/>
                </a:ln>
                <a:extLst>
                  <a:ext uri="{909E8E84-426E-40DD-AFC4-6F175D3DCCD1}">
                    <a14:hiddenFill xmlns:a14="http://schemas.microsoft.com/office/drawing/2010/main">
                      <a:noFill/>
                    </a14:hiddenFill>
                  </a:ext>
                </a:extLst>
              </p:spPr>
              <p:txBody>
                <a:bodyPr/>
                <a:lstStyle/>
                <a:p>
                  <a:endParaRPr lang="en-GB">
                    <a:latin typeface="Calibri" panose="020F0502020204030204" pitchFamily="34" charset="0"/>
                    <a:cs typeface="Calibri" panose="020F0502020204030204" pitchFamily="34" charset="0"/>
                  </a:endParaRPr>
                </a:p>
              </p:txBody>
            </p:sp>
          </p:grpSp>
          <p:sp>
            <p:nvSpPr>
              <p:cNvPr id="11321" name="Freeform 57">
                <a:extLst>
                  <a:ext uri="{FF2B5EF4-FFF2-40B4-BE49-F238E27FC236}">
                    <a16:creationId xmlns:a16="http://schemas.microsoft.com/office/drawing/2014/main" id="{810A2757-33E1-4E9D-B808-80A5CFAFD76C}"/>
                  </a:ext>
                </a:extLst>
              </p:cNvPr>
              <p:cNvSpPr>
                <a:spLocks/>
              </p:cNvSpPr>
              <p:nvPr/>
            </p:nvSpPr>
            <p:spPr bwMode="auto">
              <a:xfrm>
                <a:off x="4140" y="3552"/>
                <a:ext cx="1008" cy="432"/>
              </a:xfrm>
              <a:custGeom>
                <a:avLst/>
                <a:gdLst>
                  <a:gd name="T0" fmla="*/ 0 w 1008"/>
                  <a:gd name="T1" fmla="*/ 432 h 432"/>
                  <a:gd name="T2" fmla="*/ 96 w 1008"/>
                  <a:gd name="T3" fmla="*/ 336 h 432"/>
                  <a:gd name="T4" fmla="*/ 96 w 1008"/>
                  <a:gd name="T5" fmla="*/ 240 h 432"/>
                  <a:gd name="T6" fmla="*/ 144 w 1008"/>
                  <a:gd name="T7" fmla="*/ 48 h 432"/>
                  <a:gd name="T8" fmla="*/ 240 w 1008"/>
                  <a:gd name="T9" fmla="*/ 48 h 432"/>
                  <a:gd name="T10" fmla="*/ 336 w 1008"/>
                  <a:gd name="T11" fmla="*/ 96 h 432"/>
                  <a:gd name="T12" fmla="*/ 384 w 1008"/>
                  <a:gd name="T13" fmla="*/ 144 h 432"/>
                  <a:gd name="T14" fmla="*/ 480 w 1008"/>
                  <a:gd name="T15" fmla="*/ 144 h 432"/>
                  <a:gd name="T16" fmla="*/ 528 w 1008"/>
                  <a:gd name="T17" fmla="*/ 48 h 432"/>
                  <a:gd name="T18" fmla="*/ 624 w 1008"/>
                  <a:gd name="T19" fmla="*/ 0 h 432"/>
                  <a:gd name="T20" fmla="*/ 672 w 1008"/>
                  <a:gd name="T21" fmla="*/ 48 h 432"/>
                  <a:gd name="T22" fmla="*/ 720 w 1008"/>
                  <a:gd name="T23" fmla="*/ 192 h 432"/>
                  <a:gd name="T24" fmla="*/ 816 w 1008"/>
                  <a:gd name="T25" fmla="*/ 288 h 432"/>
                  <a:gd name="T26" fmla="*/ 864 w 1008"/>
                  <a:gd name="T27" fmla="*/ 240 h 432"/>
                  <a:gd name="T28" fmla="*/ 912 w 1008"/>
                  <a:gd name="T29" fmla="*/ 192 h 432"/>
                  <a:gd name="T30" fmla="*/ 960 w 1008"/>
                  <a:gd name="T31" fmla="*/ 288 h 432"/>
                  <a:gd name="T32" fmla="*/ 1008 w 1008"/>
                  <a:gd name="T33"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8" h="432">
                    <a:moveTo>
                      <a:pt x="0" y="432"/>
                    </a:moveTo>
                    <a:cubicBezTo>
                      <a:pt x="40" y="400"/>
                      <a:pt x="80" y="368"/>
                      <a:pt x="96" y="336"/>
                    </a:cubicBezTo>
                    <a:cubicBezTo>
                      <a:pt x="112" y="304"/>
                      <a:pt x="88" y="288"/>
                      <a:pt x="96" y="240"/>
                    </a:cubicBezTo>
                    <a:cubicBezTo>
                      <a:pt x="104" y="192"/>
                      <a:pt x="120" y="80"/>
                      <a:pt x="144" y="48"/>
                    </a:cubicBezTo>
                    <a:cubicBezTo>
                      <a:pt x="168" y="16"/>
                      <a:pt x="208" y="40"/>
                      <a:pt x="240" y="48"/>
                    </a:cubicBezTo>
                    <a:cubicBezTo>
                      <a:pt x="272" y="56"/>
                      <a:pt x="312" y="80"/>
                      <a:pt x="336" y="96"/>
                    </a:cubicBezTo>
                    <a:cubicBezTo>
                      <a:pt x="360" y="112"/>
                      <a:pt x="360" y="136"/>
                      <a:pt x="384" y="144"/>
                    </a:cubicBezTo>
                    <a:cubicBezTo>
                      <a:pt x="408" y="152"/>
                      <a:pt x="456" y="160"/>
                      <a:pt x="480" y="144"/>
                    </a:cubicBezTo>
                    <a:cubicBezTo>
                      <a:pt x="504" y="128"/>
                      <a:pt x="504" y="72"/>
                      <a:pt x="528" y="48"/>
                    </a:cubicBezTo>
                    <a:cubicBezTo>
                      <a:pt x="552" y="24"/>
                      <a:pt x="600" y="0"/>
                      <a:pt x="624" y="0"/>
                    </a:cubicBezTo>
                    <a:cubicBezTo>
                      <a:pt x="648" y="0"/>
                      <a:pt x="656" y="16"/>
                      <a:pt x="672" y="48"/>
                    </a:cubicBezTo>
                    <a:cubicBezTo>
                      <a:pt x="688" y="80"/>
                      <a:pt x="696" y="152"/>
                      <a:pt x="720" y="192"/>
                    </a:cubicBezTo>
                    <a:cubicBezTo>
                      <a:pt x="744" y="232"/>
                      <a:pt x="792" y="280"/>
                      <a:pt x="816" y="288"/>
                    </a:cubicBezTo>
                    <a:cubicBezTo>
                      <a:pt x="840" y="296"/>
                      <a:pt x="848" y="256"/>
                      <a:pt x="864" y="240"/>
                    </a:cubicBezTo>
                    <a:cubicBezTo>
                      <a:pt x="880" y="224"/>
                      <a:pt x="896" y="184"/>
                      <a:pt x="912" y="192"/>
                    </a:cubicBezTo>
                    <a:cubicBezTo>
                      <a:pt x="928" y="200"/>
                      <a:pt x="944" y="248"/>
                      <a:pt x="960" y="288"/>
                    </a:cubicBezTo>
                    <a:cubicBezTo>
                      <a:pt x="976" y="328"/>
                      <a:pt x="1000" y="408"/>
                      <a:pt x="1008" y="432"/>
                    </a:cubicBezTo>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sp>
          <p:nvSpPr>
            <p:cNvPr id="11352" name="Text Box 88">
              <a:extLst>
                <a:ext uri="{FF2B5EF4-FFF2-40B4-BE49-F238E27FC236}">
                  <a16:creationId xmlns:a16="http://schemas.microsoft.com/office/drawing/2014/main" id="{73FB35CC-8611-431F-80C6-E82B2D88D790}"/>
                </a:ext>
              </a:extLst>
            </p:cNvPr>
            <p:cNvSpPr txBox="1">
              <a:spLocks noChangeArrowheads="1"/>
            </p:cNvSpPr>
            <p:nvPr/>
          </p:nvSpPr>
          <p:spPr bwMode="auto">
            <a:xfrm>
              <a:off x="336" y="3533"/>
              <a:ext cx="2400"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GB" altLang="en-US" sz="2000" b="1" u="sng">
                  <a:latin typeface="Calibri" panose="020F0502020204030204" pitchFamily="34" charset="0"/>
                  <a:cs typeface="Calibri" panose="020F0502020204030204" pitchFamily="34" charset="0"/>
                </a:rPr>
                <a:t>Empirical</a:t>
              </a:r>
              <a:r>
                <a:rPr lang="en-GB" altLang="en-US" sz="2000">
                  <a:latin typeface="Calibri" panose="020F0502020204030204" pitchFamily="34" charset="0"/>
                  <a:cs typeface="Calibri" panose="020F0502020204030204" pitchFamily="34" charset="0"/>
                </a:rPr>
                <a:t> (continuous)</a:t>
              </a:r>
              <a:endParaRPr lang="en-GB" altLang="en-US" sz="2000" b="1" u="sng">
                <a:latin typeface="Calibri" panose="020F0502020204030204" pitchFamily="34" charset="0"/>
                <a:cs typeface="Calibri" panose="020F0502020204030204" pitchFamily="34" charset="0"/>
              </a:endParaRPr>
            </a:p>
            <a:p>
              <a:pPr>
                <a:lnSpc>
                  <a:spcPct val="90000"/>
                </a:lnSpc>
              </a:pPr>
              <a:r>
                <a:rPr lang="en-GB" altLang="en-US" sz="1800">
                  <a:latin typeface="Calibri" panose="020F0502020204030204" pitchFamily="34" charset="0"/>
                  <a:cs typeface="Calibri" panose="020F0502020204030204" pitchFamily="34" charset="0"/>
                  <a:sym typeface="Symbol" panose="05050102010706020507" pitchFamily="18" charset="2"/>
                </a:rPr>
                <a:t>(From observations or measurements)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1359"/>
                                        </p:tgtEl>
                                        <p:attrNameLst>
                                          <p:attrName>style.visibility</p:attrName>
                                        </p:attrNameLst>
                                      </p:cBhvr>
                                      <p:to>
                                        <p:strVal val="visible"/>
                                      </p:to>
                                    </p:set>
                                    <p:anim calcmode="lin" valueType="num">
                                      <p:cBhvr additive="base">
                                        <p:cTn id="7" dur="500" fill="hold"/>
                                        <p:tgtEl>
                                          <p:spTgt spid="11359"/>
                                        </p:tgtEl>
                                        <p:attrNameLst>
                                          <p:attrName>ppt_x</p:attrName>
                                        </p:attrNameLst>
                                      </p:cBhvr>
                                      <p:tavLst>
                                        <p:tav tm="0">
                                          <p:val>
                                            <p:strVal val="1+#ppt_w/2"/>
                                          </p:val>
                                        </p:tav>
                                        <p:tav tm="100000">
                                          <p:val>
                                            <p:strVal val="#ppt_x"/>
                                          </p:val>
                                        </p:tav>
                                      </p:tavLst>
                                    </p:anim>
                                    <p:anim calcmode="lin" valueType="num">
                                      <p:cBhvr additive="base">
                                        <p:cTn id="8" dur="500" fill="hold"/>
                                        <p:tgtEl>
                                          <p:spTgt spid="113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1356"/>
                                        </p:tgtEl>
                                        <p:attrNameLst>
                                          <p:attrName>style.visibility</p:attrName>
                                        </p:attrNameLst>
                                      </p:cBhvr>
                                      <p:to>
                                        <p:strVal val="visible"/>
                                      </p:to>
                                    </p:set>
                                    <p:anim calcmode="lin" valueType="num">
                                      <p:cBhvr additive="base">
                                        <p:cTn id="13" dur="500" fill="hold"/>
                                        <p:tgtEl>
                                          <p:spTgt spid="11356"/>
                                        </p:tgtEl>
                                        <p:attrNameLst>
                                          <p:attrName>ppt_x</p:attrName>
                                        </p:attrNameLst>
                                      </p:cBhvr>
                                      <p:tavLst>
                                        <p:tav tm="0">
                                          <p:val>
                                            <p:strVal val="1+#ppt_w/2"/>
                                          </p:val>
                                        </p:tav>
                                        <p:tav tm="100000">
                                          <p:val>
                                            <p:strVal val="#ppt_x"/>
                                          </p:val>
                                        </p:tav>
                                      </p:tavLst>
                                    </p:anim>
                                    <p:anim calcmode="lin" valueType="num">
                                      <p:cBhvr additive="base">
                                        <p:cTn id="14" dur="500" fill="hold"/>
                                        <p:tgtEl>
                                          <p:spTgt spid="1135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1355"/>
                                        </p:tgtEl>
                                        <p:attrNameLst>
                                          <p:attrName>style.visibility</p:attrName>
                                        </p:attrNameLst>
                                      </p:cBhvr>
                                      <p:to>
                                        <p:strVal val="visible"/>
                                      </p:to>
                                    </p:set>
                                    <p:anim calcmode="lin" valueType="num">
                                      <p:cBhvr additive="base">
                                        <p:cTn id="19" dur="500" fill="hold"/>
                                        <p:tgtEl>
                                          <p:spTgt spid="11355"/>
                                        </p:tgtEl>
                                        <p:attrNameLst>
                                          <p:attrName>ppt_x</p:attrName>
                                        </p:attrNameLst>
                                      </p:cBhvr>
                                      <p:tavLst>
                                        <p:tav tm="0">
                                          <p:val>
                                            <p:strVal val="1+#ppt_w/2"/>
                                          </p:val>
                                        </p:tav>
                                        <p:tav tm="100000">
                                          <p:val>
                                            <p:strVal val="#ppt_x"/>
                                          </p:val>
                                        </p:tav>
                                      </p:tavLst>
                                    </p:anim>
                                    <p:anim calcmode="lin" valueType="num">
                                      <p:cBhvr additive="base">
                                        <p:cTn id="20" dur="500" fill="hold"/>
                                        <p:tgtEl>
                                          <p:spTgt spid="1135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11354"/>
                                        </p:tgtEl>
                                        <p:attrNameLst>
                                          <p:attrName>style.visibility</p:attrName>
                                        </p:attrNameLst>
                                      </p:cBhvr>
                                      <p:to>
                                        <p:strVal val="visible"/>
                                      </p:to>
                                    </p:set>
                                    <p:anim calcmode="lin" valueType="num">
                                      <p:cBhvr additive="base">
                                        <p:cTn id="25" dur="500" fill="hold"/>
                                        <p:tgtEl>
                                          <p:spTgt spid="11354"/>
                                        </p:tgtEl>
                                        <p:attrNameLst>
                                          <p:attrName>ppt_x</p:attrName>
                                        </p:attrNameLst>
                                      </p:cBhvr>
                                      <p:tavLst>
                                        <p:tav tm="0">
                                          <p:val>
                                            <p:strVal val="1+#ppt_w/2"/>
                                          </p:val>
                                        </p:tav>
                                        <p:tav tm="100000">
                                          <p:val>
                                            <p:strVal val="#ppt_x"/>
                                          </p:val>
                                        </p:tav>
                                      </p:tavLst>
                                    </p:anim>
                                    <p:anim calcmode="lin" valueType="num">
                                      <p:cBhvr additive="base">
                                        <p:cTn id="26" dur="500" fill="hold"/>
                                        <p:tgtEl>
                                          <p:spTgt spid="1135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11360"/>
                                        </p:tgtEl>
                                        <p:attrNameLst>
                                          <p:attrName>style.visibility</p:attrName>
                                        </p:attrNameLst>
                                      </p:cBhvr>
                                      <p:to>
                                        <p:strVal val="visible"/>
                                      </p:to>
                                    </p:set>
                                    <p:anim calcmode="lin" valueType="num">
                                      <p:cBhvr additive="base">
                                        <p:cTn id="31" dur="500" fill="hold"/>
                                        <p:tgtEl>
                                          <p:spTgt spid="11360"/>
                                        </p:tgtEl>
                                        <p:attrNameLst>
                                          <p:attrName>ppt_x</p:attrName>
                                        </p:attrNameLst>
                                      </p:cBhvr>
                                      <p:tavLst>
                                        <p:tav tm="0">
                                          <p:val>
                                            <p:strVal val="1+#ppt_w/2"/>
                                          </p:val>
                                        </p:tav>
                                        <p:tav tm="100000">
                                          <p:val>
                                            <p:strVal val="#ppt_x"/>
                                          </p:val>
                                        </p:tav>
                                      </p:tavLst>
                                    </p:anim>
                                    <p:anim calcmode="lin" valueType="num">
                                      <p:cBhvr additive="base">
                                        <p:cTn id="32" dur="500" fill="hold"/>
                                        <p:tgtEl>
                                          <p:spTgt spid="1136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348"/>
                                        </p:tgtEl>
                                        <p:attrNameLst>
                                          <p:attrName>style.visibility</p:attrName>
                                        </p:attrNameLst>
                                      </p:cBhvr>
                                      <p:to>
                                        <p:strVal val="visible"/>
                                      </p:to>
                                    </p:set>
                                    <p:anim calcmode="lin" valueType="num">
                                      <p:cBhvr additive="base">
                                        <p:cTn id="37" dur="500" fill="hold"/>
                                        <p:tgtEl>
                                          <p:spTgt spid="11348"/>
                                        </p:tgtEl>
                                        <p:attrNameLst>
                                          <p:attrName>ppt_x</p:attrName>
                                        </p:attrNameLst>
                                      </p:cBhvr>
                                      <p:tavLst>
                                        <p:tav tm="0">
                                          <p:val>
                                            <p:strVal val="#ppt_x"/>
                                          </p:val>
                                        </p:tav>
                                        <p:tav tm="100000">
                                          <p:val>
                                            <p:strVal val="#ppt_x"/>
                                          </p:val>
                                        </p:tav>
                                      </p:tavLst>
                                    </p:anim>
                                    <p:anim calcmode="lin" valueType="num">
                                      <p:cBhvr additive="base">
                                        <p:cTn id="38" dur="500" fill="hold"/>
                                        <p:tgtEl>
                                          <p:spTgt spid="113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tshållare för bildnummer 5">
            <a:extLst>
              <a:ext uri="{FF2B5EF4-FFF2-40B4-BE49-F238E27FC236}">
                <a16:creationId xmlns:a16="http://schemas.microsoft.com/office/drawing/2014/main" id="{79D6F2B8-F62D-4097-9A88-2168D54BB88E}"/>
              </a:ext>
            </a:extLst>
          </p:cNvPr>
          <p:cNvSpPr>
            <a:spLocks noGrp="1"/>
          </p:cNvSpPr>
          <p:nvPr>
            <p:ph type="sldNum" sz="quarter" idx="12"/>
          </p:nvPr>
        </p:nvSpPr>
        <p:spPr>
          <a:xfrm>
            <a:off x="8610600" y="6324600"/>
            <a:ext cx="417512" cy="457200"/>
          </a:xfrm>
        </p:spPr>
        <p:txBody>
          <a:bodyPr/>
          <a:lstStyle/>
          <a:p>
            <a:fld id="{1CBFBA74-FCCE-4DF8-877D-58EC1DA611C1}" type="slidenum">
              <a:rPr lang="en-GB" altLang="en-US">
                <a:latin typeface="Calibri" panose="020F0502020204030204" pitchFamily="34" charset="0"/>
                <a:cs typeface="Calibri" panose="020F0502020204030204" pitchFamily="34" charset="0"/>
              </a:rPr>
              <a:pPr/>
              <a:t>13</a:t>
            </a:fld>
            <a:endParaRPr lang="en-GB" altLang="en-US" dirty="0">
              <a:latin typeface="Calibri" panose="020F0502020204030204" pitchFamily="34" charset="0"/>
              <a:cs typeface="Calibri" panose="020F0502020204030204" pitchFamily="34" charset="0"/>
            </a:endParaRPr>
          </a:p>
        </p:txBody>
      </p:sp>
      <p:sp>
        <p:nvSpPr>
          <p:cNvPr id="21506" name="Rectangle 2">
            <a:extLst>
              <a:ext uri="{FF2B5EF4-FFF2-40B4-BE49-F238E27FC236}">
                <a16:creationId xmlns:a16="http://schemas.microsoft.com/office/drawing/2014/main" id="{561C1F1B-93FD-44E0-8607-C67AA40E5743}"/>
              </a:ext>
            </a:extLst>
          </p:cNvPr>
          <p:cNvSpPr>
            <a:spLocks noGrp="1" noChangeArrowheads="1"/>
          </p:cNvSpPr>
          <p:nvPr>
            <p:ph type="title"/>
          </p:nvPr>
        </p:nvSpPr>
        <p:spPr>
          <a:xfrm>
            <a:off x="76200" y="76200"/>
            <a:ext cx="8991600" cy="457200"/>
          </a:xfrm>
        </p:spPr>
        <p:txBody>
          <a:bodyPr/>
          <a:lstStyle/>
          <a:p>
            <a:r>
              <a:rPr lang="en-GB" altLang="en-US" sz="3200" b="1" dirty="0">
                <a:latin typeface="Calibri" panose="020F0502020204030204" pitchFamily="34" charset="0"/>
                <a:cs typeface="Calibri" panose="020F0502020204030204" pitchFamily="34" charset="0"/>
              </a:rPr>
              <a:t>Cumulative distribution function (cdf)</a:t>
            </a:r>
            <a:endParaRPr lang="en-GB" altLang="en-US" sz="3200" b="1" u="sng" dirty="0">
              <a:latin typeface="Calibri" panose="020F0502020204030204" pitchFamily="34" charset="0"/>
              <a:cs typeface="Calibri" panose="020F0502020204030204" pitchFamily="34" charset="0"/>
            </a:endParaRPr>
          </a:p>
        </p:txBody>
      </p:sp>
      <p:grpSp>
        <p:nvGrpSpPr>
          <p:cNvPr id="21641" name="Group 137">
            <a:extLst>
              <a:ext uri="{FF2B5EF4-FFF2-40B4-BE49-F238E27FC236}">
                <a16:creationId xmlns:a16="http://schemas.microsoft.com/office/drawing/2014/main" id="{8B1BA9BF-273D-41BB-861E-8B54B14A7166}"/>
              </a:ext>
            </a:extLst>
          </p:cNvPr>
          <p:cNvGrpSpPr>
            <a:grpSpLocks/>
          </p:cNvGrpSpPr>
          <p:nvPr/>
        </p:nvGrpSpPr>
        <p:grpSpPr bwMode="auto">
          <a:xfrm>
            <a:off x="895350" y="1295400"/>
            <a:ext cx="2813050" cy="1847850"/>
            <a:chOff x="564" y="864"/>
            <a:chExt cx="1772" cy="1164"/>
          </a:xfrm>
        </p:grpSpPr>
        <p:sp>
          <p:nvSpPr>
            <p:cNvPr id="21633" name="Oval 129">
              <a:extLst>
                <a:ext uri="{FF2B5EF4-FFF2-40B4-BE49-F238E27FC236}">
                  <a16:creationId xmlns:a16="http://schemas.microsoft.com/office/drawing/2014/main" id="{FEF502AC-36FB-43F4-AF09-503D8A358189}"/>
                </a:ext>
              </a:extLst>
            </p:cNvPr>
            <p:cNvSpPr>
              <a:spLocks noChangeArrowheads="1"/>
            </p:cNvSpPr>
            <p:nvPr/>
          </p:nvSpPr>
          <p:spPr bwMode="auto">
            <a:xfrm>
              <a:off x="608" y="1260"/>
              <a:ext cx="432" cy="624"/>
            </a:xfrm>
            <a:prstGeom prst="ellipse">
              <a:avLst/>
            </a:prstGeom>
            <a:solidFill>
              <a:schemeClr val="folHlink">
                <a:alpha val="50000"/>
              </a:schemeClr>
            </a:solidFill>
            <a:ln w="127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nvGrpSpPr>
            <p:cNvPr id="21630" name="Group 126">
              <a:extLst>
                <a:ext uri="{FF2B5EF4-FFF2-40B4-BE49-F238E27FC236}">
                  <a16:creationId xmlns:a16="http://schemas.microsoft.com/office/drawing/2014/main" id="{B77D51B7-6F83-48E2-BE06-D099F7E9D715}"/>
                </a:ext>
              </a:extLst>
            </p:cNvPr>
            <p:cNvGrpSpPr>
              <a:grpSpLocks/>
            </p:cNvGrpSpPr>
            <p:nvPr/>
          </p:nvGrpSpPr>
          <p:grpSpPr bwMode="auto">
            <a:xfrm>
              <a:off x="564" y="864"/>
              <a:ext cx="1772" cy="1164"/>
              <a:chOff x="617" y="1776"/>
              <a:chExt cx="1772" cy="1164"/>
            </a:xfrm>
          </p:grpSpPr>
          <p:sp>
            <p:nvSpPr>
              <p:cNvPr id="21579" name="Text Box 75">
                <a:extLst>
                  <a:ext uri="{FF2B5EF4-FFF2-40B4-BE49-F238E27FC236}">
                    <a16:creationId xmlns:a16="http://schemas.microsoft.com/office/drawing/2014/main" id="{5A99085C-1E15-4740-8337-787175CEF96A}"/>
                  </a:ext>
                </a:extLst>
              </p:cNvPr>
              <p:cNvSpPr txBox="1">
                <a:spLocks noChangeArrowheads="1"/>
              </p:cNvSpPr>
              <p:nvPr/>
            </p:nvSpPr>
            <p:spPr bwMode="auto">
              <a:xfrm>
                <a:off x="966" y="2651"/>
                <a:ext cx="369"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i="1" dirty="0">
                    <a:latin typeface="Calibri" panose="020F0502020204030204" pitchFamily="34" charset="0"/>
                    <a:cs typeface="Calibri" panose="020F0502020204030204" pitchFamily="34" charset="0"/>
                  </a:rPr>
                  <a:t>x</a:t>
                </a:r>
              </a:p>
            </p:txBody>
          </p:sp>
          <p:sp>
            <p:nvSpPr>
              <p:cNvPr id="21580" name="Line 76">
                <a:extLst>
                  <a:ext uri="{FF2B5EF4-FFF2-40B4-BE49-F238E27FC236}">
                    <a16:creationId xmlns:a16="http://schemas.microsoft.com/office/drawing/2014/main" id="{4125772D-296E-4B88-BF84-27D937659F15}"/>
                  </a:ext>
                </a:extLst>
              </p:cNvPr>
              <p:cNvSpPr>
                <a:spLocks noChangeShapeType="1"/>
              </p:cNvSpPr>
              <p:nvPr/>
            </p:nvSpPr>
            <p:spPr bwMode="auto">
              <a:xfrm>
                <a:off x="634" y="2721"/>
                <a:ext cx="146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581" name="Text Box 77">
                <a:extLst>
                  <a:ext uri="{FF2B5EF4-FFF2-40B4-BE49-F238E27FC236}">
                    <a16:creationId xmlns:a16="http://schemas.microsoft.com/office/drawing/2014/main" id="{21C9B645-BF25-4914-866A-CBF7539AE2FA}"/>
                  </a:ext>
                </a:extLst>
              </p:cNvPr>
              <p:cNvSpPr txBox="1">
                <a:spLocks noChangeArrowheads="1"/>
              </p:cNvSpPr>
              <p:nvPr/>
            </p:nvSpPr>
            <p:spPr bwMode="auto">
              <a:xfrm>
                <a:off x="2081" y="255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i="1" dirty="0">
                    <a:latin typeface="Calibri" panose="020F0502020204030204" pitchFamily="34" charset="0"/>
                    <a:cs typeface="Calibri" panose="020F0502020204030204" pitchFamily="34" charset="0"/>
                    <a:sym typeface="Symbol" panose="05050102010706020507" pitchFamily="18" charset="2"/>
                  </a:rPr>
                  <a:t>X</a:t>
                </a:r>
                <a:endParaRPr lang="en-GB" altLang="en-US" i="1" dirty="0">
                  <a:latin typeface="Calibri" panose="020F0502020204030204" pitchFamily="34" charset="0"/>
                  <a:cs typeface="Calibri" panose="020F0502020204030204" pitchFamily="34" charset="0"/>
                </a:endParaRPr>
              </a:p>
            </p:txBody>
          </p:sp>
          <p:sp>
            <p:nvSpPr>
              <p:cNvPr id="21582" name="Line 78">
                <a:extLst>
                  <a:ext uri="{FF2B5EF4-FFF2-40B4-BE49-F238E27FC236}">
                    <a16:creationId xmlns:a16="http://schemas.microsoft.com/office/drawing/2014/main" id="{BC6B50F5-A62F-4B9E-9936-2AFCFAE335D3}"/>
                  </a:ext>
                </a:extLst>
              </p:cNvPr>
              <p:cNvSpPr>
                <a:spLocks noChangeShapeType="1"/>
              </p:cNvSpPr>
              <p:nvPr/>
            </p:nvSpPr>
            <p:spPr bwMode="auto">
              <a:xfrm flipV="1">
                <a:off x="617" y="1920"/>
                <a:ext cx="0" cy="80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583" name="Text Box 79">
                <a:extLst>
                  <a:ext uri="{FF2B5EF4-FFF2-40B4-BE49-F238E27FC236}">
                    <a16:creationId xmlns:a16="http://schemas.microsoft.com/office/drawing/2014/main" id="{E54A3BE2-D39E-4A23-9F23-434D9B748A1A}"/>
                  </a:ext>
                </a:extLst>
              </p:cNvPr>
              <p:cNvSpPr txBox="1">
                <a:spLocks noChangeArrowheads="1"/>
              </p:cNvSpPr>
              <p:nvPr/>
            </p:nvSpPr>
            <p:spPr bwMode="auto">
              <a:xfrm>
                <a:off x="1373" y="1920"/>
                <a:ext cx="5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000" i="1">
                    <a:latin typeface="Calibri" panose="020F0502020204030204" pitchFamily="34" charset="0"/>
                    <a:cs typeface="Calibri" panose="020F0502020204030204" pitchFamily="34" charset="0"/>
                  </a:rPr>
                  <a:t>p</a:t>
                </a:r>
                <a:r>
                  <a:rPr lang="en-GB" altLang="en-US" sz="2000">
                    <a:latin typeface="Calibri" panose="020F0502020204030204" pitchFamily="34" charset="0"/>
                    <a:cs typeface="Calibri" panose="020F0502020204030204" pitchFamily="34" charset="0"/>
                  </a:rPr>
                  <a:t>(</a:t>
                </a:r>
                <a:r>
                  <a:rPr lang="en-GB" altLang="en-US" sz="2000" i="1">
                    <a:latin typeface="Calibri" panose="020F0502020204030204" pitchFamily="34" charset="0"/>
                    <a:cs typeface="Calibri" panose="020F0502020204030204" pitchFamily="34" charset="0"/>
                  </a:rPr>
                  <a:t>x</a:t>
                </a:r>
                <a:r>
                  <a:rPr lang="en-GB" altLang="en-US" sz="2000">
                    <a:latin typeface="Calibri" panose="020F0502020204030204" pitchFamily="34" charset="0"/>
                    <a:cs typeface="Calibri" panose="020F0502020204030204" pitchFamily="34" charset="0"/>
                  </a:rPr>
                  <a:t>)</a:t>
                </a:r>
              </a:p>
            </p:txBody>
          </p:sp>
          <p:sp>
            <p:nvSpPr>
              <p:cNvPr id="21584" name="Text Box 80">
                <a:extLst>
                  <a:ext uri="{FF2B5EF4-FFF2-40B4-BE49-F238E27FC236}">
                    <a16:creationId xmlns:a16="http://schemas.microsoft.com/office/drawing/2014/main" id="{DBF1FD37-CFAA-46D7-8C81-C92362CC401B}"/>
                  </a:ext>
                </a:extLst>
              </p:cNvPr>
              <p:cNvSpPr txBox="1">
                <a:spLocks noChangeArrowheads="1"/>
              </p:cNvSpPr>
              <p:nvPr/>
            </p:nvSpPr>
            <p:spPr bwMode="auto">
              <a:xfrm>
                <a:off x="618" y="1776"/>
                <a:ext cx="43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1800" b="1" i="1">
                  <a:latin typeface="Calibri" panose="020F0502020204030204" pitchFamily="34" charset="0"/>
                  <a:cs typeface="Calibri" panose="020F0502020204030204" pitchFamily="34" charset="0"/>
                </a:endParaRPr>
              </a:p>
            </p:txBody>
          </p:sp>
          <p:sp>
            <p:nvSpPr>
              <p:cNvPr id="21588" name="Line 84">
                <a:extLst>
                  <a:ext uri="{FF2B5EF4-FFF2-40B4-BE49-F238E27FC236}">
                    <a16:creationId xmlns:a16="http://schemas.microsoft.com/office/drawing/2014/main" id="{8AA686EA-45ED-46F0-87F1-2738247F6E30}"/>
                  </a:ext>
                </a:extLst>
              </p:cNvPr>
              <p:cNvSpPr>
                <a:spLocks noChangeShapeType="1"/>
              </p:cNvSpPr>
              <p:nvPr/>
            </p:nvSpPr>
            <p:spPr bwMode="auto">
              <a:xfrm>
                <a:off x="960" y="2352"/>
                <a:ext cx="0" cy="36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608" name="Line 104">
                <a:extLst>
                  <a:ext uri="{FF2B5EF4-FFF2-40B4-BE49-F238E27FC236}">
                    <a16:creationId xmlns:a16="http://schemas.microsoft.com/office/drawing/2014/main" id="{C4055899-7C05-4E2D-914B-709CB661D8B5}"/>
                  </a:ext>
                </a:extLst>
              </p:cNvPr>
              <p:cNvSpPr>
                <a:spLocks noChangeShapeType="1"/>
              </p:cNvSpPr>
              <p:nvPr/>
            </p:nvSpPr>
            <p:spPr bwMode="auto">
              <a:xfrm>
                <a:off x="1152" y="2256"/>
                <a:ext cx="0" cy="46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609" name="Line 105">
                <a:extLst>
                  <a:ext uri="{FF2B5EF4-FFF2-40B4-BE49-F238E27FC236}">
                    <a16:creationId xmlns:a16="http://schemas.microsoft.com/office/drawing/2014/main" id="{03A40F16-25EA-41E4-8242-7F94A7CAD13C}"/>
                  </a:ext>
                </a:extLst>
              </p:cNvPr>
              <p:cNvSpPr>
                <a:spLocks noChangeShapeType="1"/>
              </p:cNvSpPr>
              <p:nvPr/>
            </p:nvSpPr>
            <p:spPr bwMode="auto">
              <a:xfrm>
                <a:off x="1368" y="2400"/>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610" name="Line 106">
                <a:extLst>
                  <a:ext uri="{FF2B5EF4-FFF2-40B4-BE49-F238E27FC236}">
                    <a16:creationId xmlns:a16="http://schemas.microsoft.com/office/drawing/2014/main" id="{0352C36C-A648-4719-A735-6C6CD53680E3}"/>
                  </a:ext>
                </a:extLst>
              </p:cNvPr>
              <p:cNvSpPr>
                <a:spLocks noChangeShapeType="1"/>
              </p:cNvSpPr>
              <p:nvPr/>
            </p:nvSpPr>
            <p:spPr bwMode="auto">
              <a:xfrm>
                <a:off x="768" y="2576"/>
                <a:ext cx="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612" name="Line 108">
                <a:extLst>
                  <a:ext uri="{FF2B5EF4-FFF2-40B4-BE49-F238E27FC236}">
                    <a16:creationId xmlns:a16="http://schemas.microsoft.com/office/drawing/2014/main" id="{6A09A110-8308-4157-9A9A-4574AB666ED6}"/>
                  </a:ext>
                </a:extLst>
              </p:cNvPr>
              <p:cNvSpPr>
                <a:spLocks noChangeShapeType="1"/>
              </p:cNvSpPr>
              <p:nvPr/>
            </p:nvSpPr>
            <p:spPr bwMode="auto">
              <a:xfrm>
                <a:off x="1584" y="2576"/>
                <a:ext cx="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613" name="Line 109">
                <a:extLst>
                  <a:ext uri="{FF2B5EF4-FFF2-40B4-BE49-F238E27FC236}">
                    <a16:creationId xmlns:a16="http://schemas.microsoft.com/office/drawing/2014/main" id="{E3BAF639-A494-408C-B9DA-5CD217906B92}"/>
                  </a:ext>
                </a:extLst>
              </p:cNvPr>
              <p:cNvSpPr>
                <a:spLocks noChangeShapeType="1"/>
              </p:cNvSpPr>
              <p:nvPr/>
            </p:nvSpPr>
            <p:spPr bwMode="auto">
              <a:xfrm>
                <a:off x="1776" y="2656"/>
                <a:ext cx="0" cy="7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grpSp>
      <p:grpSp>
        <p:nvGrpSpPr>
          <p:cNvPr id="21644" name="Group 140">
            <a:extLst>
              <a:ext uri="{FF2B5EF4-FFF2-40B4-BE49-F238E27FC236}">
                <a16:creationId xmlns:a16="http://schemas.microsoft.com/office/drawing/2014/main" id="{DB17726C-1DC3-470D-95DB-433A5AFFCC94}"/>
              </a:ext>
            </a:extLst>
          </p:cNvPr>
          <p:cNvGrpSpPr>
            <a:grpSpLocks/>
          </p:cNvGrpSpPr>
          <p:nvPr/>
        </p:nvGrpSpPr>
        <p:grpSpPr bwMode="auto">
          <a:xfrm>
            <a:off x="1546225" y="4043363"/>
            <a:ext cx="3878263" cy="430212"/>
            <a:chOff x="974" y="2547"/>
            <a:chExt cx="2443" cy="271"/>
          </a:xfrm>
        </p:grpSpPr>
        <p:sp>
          <p:nvSpPr>
            <p:cNvPr id="21552" name="Text Box 48">
              <a:extLst>
                <a:ext uri="{FF2B5EF4-FFF2-40B4-BE49-F238E27FC236}">
                  <a16:creationId xmlns:a16="http://schemas.microsoft.com/office/drawing/2014/main" id="{1EE9E497-FF45-4BF4-87A5-BF30CBF1B563}"/>
                </a:ext>
              </a:extLst>
            </p:cNvPr>
            <p:cNvSpPr txBox="1">
              <a:spLocks noChangeArrowheads="1"/>
            </p:cNvSpPr>
            <p:nvPr/>
          </p:nvSpPr>
          <p:spPr bwMode="auto">
            <a:xfrm>
              <a:off x="2352" y="2547"/>
              <a:ext cx="663"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200" i="1" dirty="0">
                  <a:latin typeface="Calibri" panose="020F0502020204030204" pitchFamily="34" charset="0"/>
                  <a:cs typeface="Calibri" panose="020F0502020204030204" pitchFamily="34" charset="0"/>
                  <a:sym typeface="Symbol" panose="05050102010706020507" pitchFamily="18" charset="2"/>
                </a:rPr>
                <a:t>P</a:t>
              </a:r>
              <a:r>
                <a:rPr lang="en-GB" altLang="en-US" sz="2200" dirty="0">
                  <a:latin typeface="Calibri" panose="020F0502020204030204" pitchFamily="34" charset="0"/>
                  <a:cs typeface="Calibri" panose="020F0502020204030204" pitchFamily="34" charset="0"/>
                  <a:sym typeface="Symbol" panose="05050102010706020507" pitchFamily="18" charset="2"/>
                </a:rPr>
                <a:t>(</a:t>
              </a:r>
              <a:r>
                <a:rPr lang="en-GB" altLang="en-US" sz="2200" i="1" dirty="0">
                  <a:latin typeface="Calibri" panose="020F0502020204030204" pitchFamily="34" charset="0"/>
                  <a:cs typeface="Calibri" panose="020F0502020204030204" pitchFamily="34" charset="0"/>
                  <a:sym typeface="Symbol" panose="05050102010706020507" pitchFamily="18" charset="2"/>
                </a:rPr>
                <a:t>X  x</a:t>
              </a:r>
              <a:r>
                <a:rPr lang="en-GB" altLang="en-US" sz="2200" dirty="0">
                  <a:latin typeface="Calibri" panose="020F0502020204030204" pitchFamily="34" charset="0"/>
                  <a:cs typeface="Calibri" panose="020F0502020204030204" pitchFamily="34" charset="0"/>
                  <a:sym typeface="Symbol" panose="05050102010706020507" pitchFamily="18" charset="2"/>
                </a:rPr>
                <a:t>)</a:t>
              </a:r>
            </a:p>
          </p:txBody>
        </p:sp>
        <p:sp>
          <p:nvSpPr>
            <p:cNvPr id="21554" name="Line 50">
              <a:extLst>
                <a:ext uri="{FF2B5EF4-FFF2-40B4-BE49-F238E27FC236}">
                  <a16:creationId xmlns:a16="http://schemas.microsoft.com/office/drawing/2014/main" id="{02FE4011-0588-4041-A0FF-612AB019F6AC}"/>
                </a:ext>
              </a:extLst>
            </p:cNvPr>
            <p:cNvSpPr>
              <a:spLocks noChangeShapeType="1"/>
            </p:cNvSpPr>
            <p:nvPr/>
          </p:nvSpPr>
          <p:spPr bwMode="auto">
            <a:xfrm>
              <a:off x="3072" y="2688"/>
              <a:ext cx="345" cy="68"/>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632" name="Line 128">
              <a:extLst>
                <a:ext uri="{FF2B5EF4-FFF2-40B4-BE49-F238E27FC236}">
                  <a16:creationId xmlns:a16="http://schemas.microsoft.com/office/drawing/2014/main" id="{49C8A464-4F9C-4923-870C-9B08BF58FAAD}"/>
                </a:ext>
              </a:extLst>
            </p:cNvPr>
            <p:cNvSpPr>
              <a:spLocks noChangeShapeType="1"/>
            </p:cNvSpPr>
            <p:nvPr/>
          </p:nvSpPr>
          <p:spPr bwMode="auto">
            <a:xfrm flipH="1">
              <a:off x="974" y="2688"/>
              <a:ext cx="1378" cy="1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sp>
        <p:nvSpPr>
          <p:cNvPr id="21636" name="Text Box 132">
            <a:extLst>
              <a:ext uri="{FF2B5EF4-FFF2-40B4-BE49-F238E27FC236}">
                <a16:creationId xmlns:a16="http://schemas.microsoft.com/office/drawing/2014/main" id="{0E8BA05E-5874-417A-9E64-AB4E17A7FAF0}"/>
              </a:ext>
            </a:extLst>
          </p:cNvPr>
          <p:cNvSpPr txBox="1">
            <a:spLocks noChangeArrowheads="1"/>
          </p:cNvSpPr>
          <p:nvPr/>
        </p:nvSpPr>
        <p:spPr bwMode="auto">
          <a:xfrm>
            <a:off x="152400" y="4991100"/>
            <a:ext cx="7669211"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20000"/>
              </a:spcBef>
              <a:buFontTx/>
              <a:buChar char="•"/>
            </a:pPr>
            <a:r>
              <a:rPr lang="en-GB" altLang="en-US" sz="2000" i="1" dirty="0">
                <a:latin typeface="Calibri" panose="020F0502020204030204" pitchFamily="34" charset="0"/>
                <a:cs typeface="Calibri" panose="020F0502020204030204" pitchFamily="34" charset="0"/>
                <a:sym typeface="Symbol" panose="05050102010706020507" pitchFamily="18" charset="2"/>
              </a:rPr>
              <a:t>  F(x)</a:t>
            </a:r>
            <a:r>
              <a:rPr lang="en-GB" altLang="en-US" sz="2000" dirty="0">
                <a:latin typeface="Calibri" panose="020F0502020204030204" pitchFamily="34" charset="0"/>
                <a:cs typeface="Calibri" panose="020F0502020204030204" pitchFamily="34" charset="0"/>
                <a:sym typeface="Symbol" panose="05050102010706020507" pitchFamily="18" charset="2"/>
              </a:rPr>
              <a:t> is the cumulated sum of </a:t>
            </a:r>
            <a:r>
              <a:rPr lang="en-GB" altLang="en-US" sz="2000" i="1" dirty="0">
                <a:latin typeface="Calibri" panose="020F0502020204030204" pitchFamily="34" charset="0"/>
                <a:cs typeface="Calibri" panose="020F0502020204030204" pitchFamily="34" charset="0"/>
                <a:sym typeface="Symbol" panose="05050102010706020507" pitchFamily="18" charset="2"/>
              </a:rPr>
              <a:t>p(x)</a:t>
            </a:r>
            <a:r>
              <a:rPr lang="en-GB" altLang="en-US" sz="2000" dirty="0">
                <a:latin typeface="Calibri" panose="020F0502020204030204" pitchFamily="34" charset="0"/>
                <a:cs typeface="Calibri" panose="020F0502020204030204" pitchFamily="34" charset="0"/>
                <a:sym typeface="Symbol" panose="05050102010706020507" pitchFamily="18" charset="2"/>
              </a:rPr>
              <a:t> up to </a:t>
            </a:r>
            <a:r>
              <a:rPr lang="en-GB" altLang="en-US" sz="2000" i="1" dirty="0">
                <a:latin typeface="Calibri" panose="020F0502020204030204" pitchFamily="34" charset="0"/>
                <a:cs typeface="Calibri" panose="020F0502020204030204" pitchFamily="34" charset="0"/>
                <a:sym typeface="Symbol" panose="05050102010706020507" pitchFamily="18" charset="2"/>
              </a:rPr>
              <a:t>x</a:t>
            </a:r>
            <a:r>
              <a:rPr lang="en-GB" altLang="en-US" sz="2000" dirty="0">
                <a:latin typeface="Calibri" panose="020F0502020204030204" pitchFamily="34" charset="0"/>
                <a:cs typeface="Calibri" panose="020F0502020204030204" pitchFamily="34" charset="0"/>
                <a:sym typeface="Symbol" panose="05050102010706020507" pitchFamily="18" charset="2"/>
              </a:rPr>
              <a:t> when </a:t>
            </a:r>
            <a:r>
              <a:rPr lang="en-GB" altLang="en-US" sz="2000" i="1" dirty="0">
                <a:latin typeface="Calibri" panose="020F0502020204030204" pitchFamily="34" charset="0"/>
                <a:cs typeface="Calibri" panose="020F0502020204030204" pitchFamily="34" charset="0"/>
                <a:sym typeface="Symbol" panose="05050102010706020507" pitchFamily="18" charset="2"/>
              </a:rPr>
              <a:t>p</a:t>
            </a:r>
            <a:r>
              <a:rPr lang="en-GB" altLang="en-US" sz="2000" dirty="0">
                <a:latin typeface="Calibri" panose="020F0502020204030204" pitchFamily="34" charset="0"/>
                <a:cs typeface="Calibri" panose="020F0502020204030204" pitchFamily="34" charset="0"/>
                <a:sym typeface="Symbol" panose="05050102010706020507" pitchFamily="18" charset="2"/>
              </a:rPr>
              <a:t> is a </a:t>
            </a:r>
            <a:r>
              <a:rPr lang="en-GB" altLang="en-US" sz="2000" u="sng" dirty="0">
                <a:latin typeface="Calibri" panose="020F0502020204030204" pitchFamily="34" charset="0"/>
                <a:cs typeface="Calibri" panose="020F0502020204030204" pitchFamily="34" charset="0"/>
                <a:sym typeface="Symbol" panose="05050102010706020507" pitchFamily="18" charset="2"/>
              </a:rPr>
              <a:t>discrete</a:t>
            </a:r>
            <a:r>
              <a:rPr lang="en-GB" altLang="en-US" sz="2000" dirty="0">
                <a:latin typeface="Calibri" panose="020F0502020204030204" pitchFamily="34" charset="0"/>
                <a:cs typeface="Calibri" panose="020F0502020204030204" pitchFamily="34" charset="0"/>
                <a:sym typeface="Symbol" panose="05050102010706020507" pitchFamily="18" charset="2"/>
              </a:rPr>
              <a:t> function.</a:t>
            </a:r>
          </a:p>
        </p:txBody>
      </p:sp>
      <p:grpSp>
        <p:nvGrpSpPr>
          <p:cNvPr id="21645" name="Group 141">
            <a:extLst>
              <a:ext uri="{FF2B5EF4-FFF2-40B4-BE49-F238E27FC236}">
                <a16:creationId xmlns:a16="http://schemas.microsoft.com/office/drawing/2014/main" id="{D0836B0E-C1C4-475B-BEDA-AD952F0CA6A9}"/>
              </a:ext>
            </a:extLst>
          </p:cNvPr>
          <p:cNvGrpSpPr>
            <a:grpSpLocks/>
          </p:cNvGrpSpPr>
          <p:nvPr/>
        </p:nvGrpSpPr>
        <p:grpSpPr bwMode="auto">
          <a:xfrm>
            <a:off x="609600" y="3073400"/>
            <a:ext cx="2870200" cy="1974850"/>
            <a:chOff x="384" y="1936"/>
            <a:chExt cx="1808" cy="1244"/>
          </a:xfrm>
        </p:grpSpPr>
        <p:grpSp>
          <p:nvGrpSpPr>
            <p:cNvPr id="21628" name="Group 124">
              <a:extLst>
                <a:ext uri="{FF2B5EF4-FFF2-40B4-BE49-F238E27FC236}">
                  <a16:creationId xmlns:a16="http://schemas.microsoft.com/office/drawing/2014/main" id="{270C4F0E-CE82-4470-A874-47CC1D0060B0}"/>
                </a:ext>
              </a:extLst>
            </p:cNvPr>
            <p:cNvGrpSpPr>
              <a:grpSpLocks/>
            </p:cNvGrpSpPr>
            <p:nvPr/>
          </p:nvGrpSpPr>
          <p:grpSpPr bwMode="auto">
            <a:xfrm>
              <a:off x="384" y="2008"/>
              <a:ext cx="1808" cy="1172"/>
              <a:chOff x="441" y="2908"/>
              <a:chExt cx="1808" cy="1172"/>
            </a:xfrm>
          </p:grpSpPr>
          <p:sp>
            <p:nvSpPr>
              <p:cNvPr id="21593" name="Text Box 89">
                <a:extLst>
                  <a:ext uri="{FF2B5EF4-FFF2-40B4-BE49-F238E27FC236}">
                    <a16:creationId xmlns:a16="http://schemas.microsoft.com/office/drawing/2014/main" id="{106D75B5-17CA-4CFA-AF7A-79682DB071C2}"/>
                  </a:ext>
                </a:extLst>
              </p:cNvPr>
              <p:cNvSpPr txBox="1">
                <a:spLocks noChangeArrowheads="1"/>
              </p:cNvSpPr>
              <p:nvPr/>
            </p:nvSpPr>
            <p:spPr bwMode="auto">
              <a:xfrm>
                <a:off x="620" y="2908"/>
                <a:ext cx="4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b="1" i="1">
                  <a:latin typeface="Calibri" panose="020F0502020204030204" pitchFamily="34" charset="0"/>
                  <a:cs typeface="Calibri" panose="020F0502020204030204" pitchFamily="34" charset="0"/>
                </a:endParaRPr>
              </a:p>
            </p:txBody>
          </p:sp>
          <p:sp>
            <p:nvSpPr>
              <p:cNvPr id="21595" name="Text Box 91">
                <a:extLst>
                  <a:ext uri="{FF2B5EF4-FFF2-40B4-BE49-F238E27FC236}">
                    <a16:creationId xmlns:a16="http://schemas.microsoft.com/office/drawing/2014/main" id="{496611F9-347E-4A05-99EC-06D1CCD72D2E}"/>
                  </a:ext>
                </a:extLst>
              </p:cNvPr>
              <p:cNvSpPr txBox="1">
                <a:spLocks noChangeArrowheads="1"/>
              </p:cNvSpPr>
              <p:nvPr/>
            </p:nvSpPr>
            <p:spPr bwMode="auto">
              <a:xfrm>
                <a:off x="936" y="3791"/>
                <a:ext cx="369"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i="1">
                    <a:latin typeface="Calibri" panose="020F0502020204030204" pitchFamily="34" charset="0"/>
                    <a:cs typeface="Calibri" panose="020F0502020204030204" pitchFamily="34" charset="0"/>
                  </a:rPr>
                  <a:t>x</a:t>
                </a:r>
              </a:p>
            </p:txBody>
          </p:sp>
          <p:sp>
            <p:nvSpPr>
              <p:cNvPr id="21596" name="Text Box 92">
                <a:extLst>
                  <a:ext uri="{FF2B5EF4-FFF2-40B4-BE49-F238E27FC236}">
                    <a16:creationId xmlns:a16="http://schemas.microsoft.com/office/drawing/2014/main" id="{278E0617-FECE-46BE-98C5-81929D9DCE69}"/>
                  </a:ext>
                </a:extLst>
              </p:cNvPr>
              <p:cNvSpPr txBox="1">
                <a:spLocks noChangeArrowheads="1"/>
              </p:cNvSpPr>
              <p:nvPr/>
            </p:nvSpPr>
            <p:spPr bwMode="auto">
              <a:xfrm>
                <a:off x="449" y="3134"/>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i="1">
                    <a:latin typeface="Calibri" panose="020F0502020204030204" pitchFamily="34" charset="0"/>
                    <a:cs typeface="Calibri" panose="020F0502020204030204" pitchFamily="34" charset="0"/>
                  </a:rPr>
                  <a:t>1</a:t>
                </a:r>
              </a:p>
            </p:txBody>
          </p:sp>
          <p:sp>
            <p:nvSpPr>
              <p:cNvPr id="21597" name="Line 93">
                <a:extLst>
                  <a:ext uri="{FF2B5EF4-FFF2-40B4-BE49-F238E27FC236}">
                    <a16:creationId xmlns:a16="http://schemas.microsoft.com/office/drawing/2014/main" id="{747F51CB-8E52-46AD-A122-F1D0ADAFF68B}"/>
                  </a:ext>
                </a:extLst>
              </p:cNvPr>
              <p:cNvSpPr>
                <a:spLocks noChangeShapeType="1"/>
              </p:cNvSpPr>
              <p:nvPr/>
            </p:nvSpPr>
            <p:spPr bwMode="auto">
              <a:xfrm>
                <a:off x="636" y="3861"/>
                <a:ext cx="141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598" name="Text Box 94">
                <a:extLst>
                  <a:ext uri="{FF2B5EF4-FFF2-40B4-BE49-F238E27FC236}">
                    <a16:creationId xmlns:a16="http://schemas.microsoft.com/office/drawing/2014/main" id="{604CC26C-DF22-43E5-B439-1D01DAD92BD7}"/>
                  </a:ext>
                </a:extLst>
              </p:cNvPr>
              <p:cNvSpPr txBox="1">
                <a:spLocks noChangeArrowheads="1"/>
              </p:cNvSpPr>
              <p:nvPr/>
            </p:nvSpPr>
            <p:spPr bwMode="auto">
              <a:xfrm>
                <a:off x="2043" y="3686"/>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i="1" dirty="0">
                    <a:latin typeface="Calibri" panose="020F0502020204030204" pitchFamily="34" charset="0"/>
                    <a:cs typeface="Calibri" panose="020F0502020204030204" pitchFamily="34" charset="0"/>
                    <a:sym typeface="Symbol" panose="05050102010706020507" pitchFamily="18" charset="2"/>
                  </a:rPr>
                  <a:t>X</a:t>
                </a:r>
                <a:endParaRPr lang="en-GB" altLang="en-US" i="1" dirty="0">
                  <a:latin typeface="Calibri" panose="020F0502020204030204" pitchFamily="34" charset="0"/>
                  <a:cs typeface="Calibri" panose="020F0502020204030204" pitchFamily="34" charset="0"/>
                </a:endParaRPr>
              </a:p>
            </p:txBody>
          </p:sp>
          <p:sp>
            <p:nvSpPr>
              <p:cNvPr id="21599" name="Line 95">
                <a:extLst>
                  <a:ext uri="{FF2B5EF4-FFF2-40B4-BE49-F238E27FC236}">
                    <a16:creationId xmlns:a16="http://schemas.microsoft.com/office/drawing/2014/main" id="{572BD975-A22B-41F6-A682-5633F19A7092}"/>
                  </a:ext>
                </a:extLst>
              </p:cNvPr>
              <p:cNvSpPr>
                <a:spLocks noChangeShapeType="1"/>
              </p:cNvSpPr>
              <p:nvPr/>
            </p:nvSpPr>
            <p:spPr bwMode="auto">
              <a:xfrm flipV="1">
                <a:off x="619" y="3060"/>
                <a:ext cx="0" cy="80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600" name="Text Box 96">
                <a:extLst>
                  <a:ext uri="{FF2B5EF4-FFF2-40B4-BE49-F238E27FC236}">
                    <a16:creationId xmlns:a16="http://schemas.microsoft.com/office/drawing/2014/main" id="{92E8C92F-FB3E-4F1F-8041-0365BE90C416}"/>
                  </a:ext>
                </a:extLst>
              </p:cNvPr>
              <p:cNvSpPr txBox="1">
                <a:spLocks noChangeArrowheads="1"/>
              </p:cNvSpPr>
              <p:nvPr/>
            </p:nvSpPr>
            <p:spPr bwMode="auto">
              <a:xfrm>
                <a:off x="960" y="3256"/>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000" i="1">
                    <a:latin typeface="Calibri" panose="020F0502020204030204" pitchFamily="34" charset="0"/>
                    <a:cs typeface="Calibri" panose="020F0502020204030204" pitchFamily="34" charset="0"/>
                  </a:rPr>
                  <a:t>F</a:t>
                </a:r>
                <a:r>
                  <a:rPr lang="en-GB" altLang="en-US" sz="2000">
                    <a:latin typeface="Calibri" panose="020F0502020204030204" pitchFamily="34" charset="0"/>
                    <a:cs typeface="Calibri" panose="020F0502020204030204" pitchFamily="34" charset="0"/>
                  </a:rPr>
                  <a:t>(</a:t>
                </a:r>
                <a:r>
                  <a:rPr lang="en-GB" altLang="en-US" sz="2000" i="1">
                    <a:latin typeface="Calibri" panose="020F0502020204030204" pitchFamily="34" charset="0"/>
                    <a:cs typeface="Calibri" panose="020F0502020204030204" pitchFamily="34" charset="0"/>
                  </a:rPr>
                  <a:t>x</a:t>
                </a:r>
                <a:r>
                  <a:rPr lang="en-GB" altLang="en-US" sz="2000">
                    <a:latin typeface="Calibri" panose="020F0502020204030204" pitchFamily="34" charset="0"/>
                    <a:cs typeface="Calibri" panose="020F0502020204030204" pitchFamily="34" charset="0"/>
                  </a:rPr>
                  <a:t>)</a:t>
                </a:r>
              </a:p>
            </p:txBody>
          </p:sp>
          <p:sp>
            <p:nvSpPr>
              <p:cNvPr id="21601" name="Line 97">
                <a:extLst>
                  <a:ext uri="{FF2B5EF4-FFF2-40B4-BE49-F238E27FC236}">
                    <a16:creationId xmlns:a16="http://schemas.microsoft.com/office/drawing/2014/main" id="{26985D23-FA54-4807-84C0-BC92C4989173}"/>
                  </a:ext>
                </a:extLst>
              </p:cNvPr>
              <p:cNvSpPr>
                <a:spLocks noChangeShapeType="1"/>
              </p:cNvSpPr>
              <p:nvPr/>
            </p:nvSpPr>
            <p:spPr bwMode="auto">
              <a:xfrm>
                <a:off x="629" y="3690"/>
                <a:ext cx="40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604" name="Line 100">
                <a:extLst>
                  <a:ext uri="{FF2B5EF4-FFF2-40B4-BE49-F238E27FC236}">
                    <a16:creationId xmlns:a16="http://schemas.microsoft.com/office/drawing/2014/main" id="{D89A2332-E59E-4336-9691-CCB6BB8C824C}"/>
                  </a:ext>
                </a:extLst>
              </p:cNvPr>
              <p:cNvSpPr>
                <a:spLocks noChangeShapeType="1"/>
              </p:cNvSpPr>
              <p:nvPr/>
            </p:nvSpPr>
            <p:spPr bwMode="auto">
              <a:xfrm>
                <a:off x="625" y="3246"/>
                <a:ext cx="143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605" name="Line 101">
                <a:extLst>
                  <a:ext uri="{FF2B5EF4-FFF2-40B4-BE49-F238E27FC236}">
                    <a16:creationId xmlns:a16="http://schemas.microsoft.com/office/drawing/2014/main" id="{653229B9-AAE5-4F8B-994E-D8303342CEDB}"/>
                  </a:ext>
                </a:extLst>
              </p:cNvPr>
              <p:cNvSpPr>
                <a:spLocks noChangeShapeType="1"/>
              </p:cNvSpPr>
              <p:nvPr/>
            </p:nvSpPr>
            <p:spPr bwMode="auto">
              <a:xfrm>
                <a:off x="1774" y="3248"/>
                <a:ext cx="35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606" name="Text Box 102">
                <a:extLst>
                  <a:ext uri="{FF2B5EF4-FFF2-40B4-BE49-F238E27FC236}">
                    <a16:creationId xmlns:a16="http://schemas.microsoft.com/office/drawing/2014/main" id="{773FF10F-E45C-4ABD-8ED8-C010B6A123E5}"/>
                  </a:ext>
                </a:extLst>
              </p:cNvPr>
              <p:cNvSpPr txBox="1">
                <a:spLocks noChangeArrowheads="1"/>
              </p:cNvSpPr>
              <p:nvPr/>
            </p:nvSpPr>
            <p:spPr bwMode="auto">
              <a:xfrm>
                <a:off x="441" y="3764"/>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i="1">
                    <a:latin typeface="Calibri" panose="020F0502020204030204" pitchFamily="34" charset="0"/>
                    <a:cs typeface="Calibri" panose="020F0502020204030204" pitchFamily="34" charset="0"/>
                  </a:rPr>
                  <a:t>0</a:t>
                </a:r>
              </a:p>
            </p:txBody>
          </p:sp>
          <p:sp>
            <p:nvSpPr>
              <p:cNvPr id="21607" name="Line 103">
                <a:extLst>
                  <a:ext uri="{FF2B5EF4-FFF2-40B4-BE49-F238E27FC236}">
                    <a16:creationId xmlns:a16="http://schemas.microsoft.com/office/drawing/2014/main" id="{7EC91F4A-64C3-48AC-AE77-104E9AEAEF91}"/>
                  </a:ext>
                </a:extLst>
              </p:cNvPr>
              <p:cNvSpPr>
                <a:spLocks noChangeShapeType="1"/>
              </p:cNvSpPr>
              <p:nvPr/>
            </p:nvSpPr>
            <p:spPr bwMode="auto">
              <a:xfrm>
                <a:off x="1043" y="3696"/>
                <a:ext cx="0" cy="17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614" name="Line 110">
                <a:extLst>
                  <a:ext uri="{FF2B5EF4-FFF2-40B4-BE49-F238E27FC236}">
                    <a16:creationId xmlns:a16="http://schemas.microsoft.com/office/drawing/2014/main" id="{C492A7F5-4B8F-4A9B-9C19-79B60026AD6B}"/>
                  </a:ext>
                </a:extLst>
              </p:cNvPr>
              <p:cNvSpPr>
                <a:spLocks noChangeShapeType="1"/>
              </p:cNvSpPr>
              <p:nvPr/>
            </p:nvSpPr>
            <p:spPr bwMode="auto">
              <a:xfrm>
                <a:off x="1584" y="3288"/>
                <a:ext cx="19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615" name="Line 111">
                <a:extLst>
                  <a:ext uri="{FF2B5EF4-FFF2-40B4-BE49-F238E27FC236}">
                    <a16:creationId xmlns:a16="http://schemas.microsoft.com/office/drawing/2014/main" id="{AC49A585-F473-427B-86B5-631AE5E99C5A}"/>
                  </a:ext>
                </a:extLst>
              </p:cNvPr>
              <p:cNvSpPr>
                <a:spLocks noChangeShapeType="1"/>
              </p:cNvSpPr>
              <p:nvPr/>
            </p:nvSpPr>
            <p:spPr bwMode="auto">
              <a:xfrm>
                <a:off x="1376" y="3368"/>
                <a:ext cx="19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616" name="Line 112">
                <a:extLst>
                  <a:ext uri="{FF2B5EF4-FFF2-40B4-BE49-F238E27FC236}">
                    <a16:creationId xmlns:a16="http://schemas.microsoft.com/office/drawing/2014/main" id="{916A0B40-DB8E-4B97-9C18-E8EF051937A0}"/>
                  </a:ext>
                </a:extLst>
              </p:cNvPr>
              <p:cNvSpPr>
                <a:spLocks noChangeShapeType="1"/>
              </p:cNvSpPr>
              <p:nvPr/>
            </p:nvSpPr>
            <p:spPr bwMode="auto">
              <a:xfrm>
                <a:off x="1160" y="3504"/>
                <a:ext cx="19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617" name="Line 113">
                <a:extLst>
                  <a:ext uri="{FF2B5EF4-FFF2-40B4-BE49-F238E27FC236}">
                    <a16:creationId xmlns:a16="http://schemas.microsoft.com/office/drawing/2014/main" id="{24FE94A0-2C3F-4BD4-B0A8-529CA8CCEA8D}"/>
                  </a:ext>
                </a:extLst>
              </p:cNvPr>
              <p:cNvSpPr>
                <a:spLocks noChangeShapeType="1"/>
              </p:cNvSpPr>
              <p:nvPr/>
            </p:nvSpPr>
            <p:spPr bwMode="auto">
              <a:xfrm>
                <a:off x="768" y="3808"/>
                <a:ext cx="19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618" name="Line 114">
                <a:extLst>
                  <a:ext uri="{FF2B5EF4-FFF2-40B4-BE49-F238E27FC236}">
                    <a16:creationId xmlns:a16="http://schemas.microsoft.com/office/drawing/2014/main" id="{9BAE7F96-82DC-40C3-91E2-3815D66BDAAB}"/>
                  </a:ext>
                </a:extLst>
              </p:cNvPr>
              <p:cNvSpPr>
                <a:spLocks noChangeShapeType="1"/>
              </p:cNvSpPr>
              <p:nvPr/>
            </p:nvSpPr>
            <p:spPr bwMode="auto">
              <a:xfrm>
                <a:off x="624" y="3864"/>
                <a:ext cx="1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619" name="Line 115">
                <a:extLst>
                  <a:ext uri="{FF2B5EF4-FFF2-40B4-BE49-F238E27FC236}">
                    <a16:creationId xmlns:a16="http://schemas.microsoft.com/office/drawing/2014/main" id="{CCF57863-18B7-4A11-8C97-3C2C3B21F97F}"/>
                  </a:ext>
                </a:extLst>
              </p:cNvPr>
              <p:cNvSpPr>
                <a:spLocks noChangeShapeType="1"/>
              </p:cNvSpPr>
              <p:nvPr/>
            </p:nvSpPr>
            <p:spPr bwMode="auto">
              <a:xfrm>
                <a:off x="957" y="3688"/>
                <a:ext cx="19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620" name="Line 116">
                <a:extLst>
                  <a:ext uri="{FF2B5EF4-FFF2-40B4-BE49-F238E27FC236}">
                    <a16:creationId xmlns:a16="http://schemas.microsoft.com/office/drawing/2014/main" id="{37994D7A-0A0B-46C4-84C8-1508FFD40C7C}"/>
                  </a:ext>
                </a:extLst>
              </p:cNvPr>
              <p:cNvSpPr>
                <a:spLocks noChangeShapeType="1"/>
              </p:cNvSpPr>
              <p:nvPr/>
            </p:nvSpPr>
            <p:spPr bwMode="auto">
              <a:xfrm>
                <a:off x="1360" y="3368"/>
                <a:ext cx="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621" name="Line 117">
                <a:extLst>
                  <a:ext uri="{FF2B5EF4-FFF2-40B4-BE49-F238E27FC236}">
                    <a16:creationId xmlns:a16="http://schemas.microsoft.com/office/drawing/2014/main" id="{AD2F5B66-BAD0-40C8-A948-6931E8A116EF}"/>
                  </a:ext>
                </a:extLst>
              </p:cNvPr>
              <p:cNvSpPr>
                <a:spLocks noChangeShapeType="1"/>
              </p:cNvSpPr>
              <p:nvPr/>
            </p:nvSpPr>
            <p:spPr bwMode="auto">
              <a:xfrm>
                <a:off x="1584" y="3296"/>
                <a:ext cx="0" cy="7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622" name="Line 118">
                <a:extLst>
                  <a:ext uri="{FF2B5EF4-FFF2-40B4-BE49-F238E27FC236}">
                    <a16:creationId xmlns:a16="http://schemas.microsoft.com/office/drawing/2014/main" id="{EFD577B6-C034-4113-AF77-636AE0C2CA7F}"/>
                  </a:ext>
                </a:extLst>
              </p:cNvPr>
              <p:cNvSpPr>
                <a:spLocks noChangeShapeType="1"/>
              </p:cNvSpPr>
              <p:nvPr/>
            </p:nvSpPr>
            <p:spPr bwMode="auto">
              <a:xfrm>
                <a:off x="1152" y="3504"/>
                <a:ext cx="0" cy="1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623" name="Line 119">
                <a:extLst>
                  <a:ext uri="{FF2B5EF4-FFF2-40B4-BE49-F238E27FC236}">
                    <a16:creationId xmlns:a16="http://schemas.microsoft.com/office/drawing/2014/main" id="{8A7061FB-6EC9-471C-8972-35DA56DB3F76}"/>
                  </a:ext>
                </a:extLst>
              </p:cNvPr>
              <p:cNvSpPr>
                <a:spLocks noChangeShapeType="1"/>
              </p:cNvSpPr>
              <p:nvPr/>
            </p:nvSpPr>
            <p:spPr bwMode="auto">
              <a:xfrm>
                <a:off x="1776" y="3264"/>
                <a:ext cx="0" cy="2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624" name="Line 120">
                <a:extLst>
                  <a:ext uri="{FF2B5EF4-FFF2-40B4-BE49-F238E27FC236}">
                    <a16:creationId xmlns:a16="http://schemas.microsoft.com/office/drawing/2014/main" id="{9E0E4597-5BCE-458D-ADB2-1F5CACA93769}"/>
                  </a:ext>
                </a:extLst>
              </p:cNvPr>
              <p:cNvSpPr>
                <a:spLocks noChangeShapeType="1"/>
              </p:cNvSpPr>
              <p:nvPr/>
            </p:nvSpPr>
            <p:spPr bwMode="auto">
              <a:xfrm>
                <a:off x="960" y="3684"/>
                <a:ext cx="0" cy="12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625" name="Line 121">
                <a:extLst>
                  <a:ext uri="{FF2B5EF4-FFF2-40B4-BE49-F238E27FC236}">
                    <a16:creationId xmlns:a16="http://schemas.microsoft.com/office/drawing/2014/main" id="{FF6F7498-BD02-4BCE-9900-1709C9C67993}"/>
                  </a:ext>
                </a:extLst>
              </p:cNvPr>
              <p:cNvSpPr>
                <a:spLocks noChangeShapeType="1"/>
              </p:cNvSpPr>
              <p:nvPr/>
            </p:nvSpPr>
            <p:spPr bwMode="auto">
              <a:xfrm>
                <a:off x="768" y="3814"/>
                <a:ext cx="0" cy="5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sp>
          <p:nvSpPr>
            <p:cNvPr id="21637" name="AutoShape 133">
              <a:extLst>
                <a:ext uri="{FF2B5EF4-FFF2-40B4-BE49-F238E27FC236}">
                  <a16:creationId xmlns:a16="http://schemas.microsoft.com/office/drawing/2014/main" id="{46356339-F65F-4DED-89A1-2B728EAEF819}"/>
                </a:ext>
              </a:extLst>
            </p:cNvPr>
            <p:cNvSpPr>
              <a:spLocks noChangeArrowheads="1"/>
            </p:cNvSpPr>
            <p:nvPr/>
          </p:nvSpPr>
          <p:spPr bwMode="auto">
            <a:xfrm>
              <a:off x="1152" y="1936"/>
              <a:ext cx="192" cy="288"/>
            </a:xfrm>
            <a:prstGeom prst="upDownArrow">
              <a:avLst>
                <a:gd name="adj1" fmla="val 50000"/>
                <a:gd name="adj2" fmla="val 30000"/>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21650" name="Text Box 146">
            <a:extLst>
              <a:ext uri="{FF2B5EF4-FFF2-40B4-BE49-F238E27FC236}">
                <a16:creationId xmlns:a16="http://schemas.microsoft.com/office/drawing/2014/main" id="{3BF2BDF3-1F8F-4BDF-BB5C-375063FDDEFD}"/>
              </a:ext>
            </a:extLst>
          </p:cNvPr>
          <p:cNvSpPr txBox="1">
            <a:spLocks noChangeArrowheads="1"/>
          </p:cNvSpPr>
          <p:nvPr/>
        </p:nvSpPr>
        <p:spPr bwMode="auto">
          <a:xfrm>
            <a:off x="152400" y="5321300"/>
            <a:ext cx="769619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20000"/>
              </a:spcBef>
              <a:buFontTx/>
              <a:buChar char="•"/>
            </a:pPr>
            <a:r>
              <a:rPr lang="en-GB" altLang="en-US" sz="2000" i="1">
                <a:latin typeface="Calibri" panose="020F0502020204030204" pitchFamily="34" charset="0"/>
                <a:cs typeface="Calibri" panose="020F0502020204030204" pitchFamily="34" charset="0"/>
                <a:sym typeface="Symbol" panose="05050102010706020507" pitchFamily="18" charset="2"/>
              </a:rPr>
              <a:t>  F(x)</a:t>
            </a:r>
            <a:r>
              <a:rPr lang="en-GB" altLang="en-US" sz="2000">
                <a:latin typeface="Calibri" panose="020F0502020204030204" pitchFamily="34" charset="0"/>
                <a:cs typeface="Calibri" panose="020F0502020204030204" pitchFamily="34" charset="0"/>
                <a:sym typeface="Symbol" panose="05050102010706020507" pitchFamily="18" charset="2"/>
              </a:rPr>
              <a:t> is the integral of </a:t>
            </a:r>
            <a:r>
              <a:rPr lang="en-GB" altLang="en-US" sz="2000" i="1">
                <a:latin typeface="Calibri" panose="020F0502020204030204" pitchFamily="34" charset="0"/>
                <a:cs typeface="Calibri" panose="020F0502020204030204" pitchFamily="34" charset="0"/>
                <a:sym typeface="Symbol" panose="05050102010706020507" pitchFamily="18" charset="2"/>
              </a:rPr>
              <a:t>f(x)</a:t>
            </a:r>
            <a:r>
              <a:rPr lang="en-GB" altLang="en-US" sz="2000">
                <a:latin typeface="Calibri" panose="020F0502020204030204" pitchFamily="34" charset="0"/>
                <a:cs typeface="Calibri" panose="020F0502020204030204" pitchFamily="34" charset="0"/>
                <a:sym typeface="Symbol" panose="05050102010706020507" pitchFamily="18" charset="2"/>
              </a:rPr>
              <a:t> up to </a:t>
            </a:r>
            <a:r>
              <a:rPr lang="en-GB" altLang="en-US" sz="2000" i="1">
                <a:latin typeface="Calibri" panose="020F0502020204030204" pitchFamily="34" charset="0"/>
                <a:cs typeface="Calibri" panose="020F0502020204030204" pitchFamily="34" charset="0"/>
                <a:sym typeface="Symbol" panose="05050102010706020507" pitchFamily="18" charset="2"/>
              </a:rPr>
              <a:t>x</a:t>
            </a:r>
            <a:r>
              <a:rPr lang="en-GB" altLang="en-US" sz="2000">
                <a:latin typeface="Calibri" panose="020F0502020204030204" pitchFamily="34" charset="0"/>
                <a:cs typeface="Calibri" panose="020F0502020204030204" pitchFamily="34" charset="0"/>
                <a:sym typeface="Symbol" panose="05050102010706020507" pitchFamily="18" charset="2"/>
              </a:rPr>
              <a:t> when </a:t>
            </a:r>
            <a:r>
              <a:rPr lang="en-GB" altLang="en-US" sz="2000" i="1">
                <a:latin typeface="Calibri" panose="020F0502020204030204" pitchFamily="34" charset="0"/>
                <a:cs typeface="Calibri" panose="020F0502020204030204" pitchFamily="34" charset="0"/>
                <a:sym typeface="Symbol" panose="05050102010706020507" pitchFamily="18" charset="2"/>
              </a:rPr>
              <a:t>f</a:t>
            </a:r>
            <a:r>
              <a:rPr lang="en-GB" altLang="en-US" sz="2000">
                <a:latin typeface="Calibri" panose="020F0502020204030204" pitchFamily="34" charset="0"/>
                <a:cs typeface="Calibri" panose="020F0502020204030204" pitchFamily="34" charset="0"/>
                <a:sym typeface="Symbol" panose="05050102010706020507" pitchFamily="18" charset="2"/>
              </a:rPr>
              <a:t> is a </a:t>
            </a:r>
            <a:r>
              <a:rPr lang="en-GB" altLang="en-US" sz="2000" u="sng">
                <a:latin typeface="Calibri" panose="020F0502020204030204" pitchFamily="34" charset="0"/>
                <a:cs typeface="Calibri" panose="020F0502020204030204" pitchFamily="34" charset="0"/>
                <a:sym typeface="Symbol" panose="05050102010706020507" pitchFamily="18" charset="2"/>
              </a:rPr>
              <a:t>continuous</a:t>
            </a:r>
            <a:r>
              <a:rPr lang="en-GB" altLang="en-US" sz="2000">
                <a:latin typeface="Calibri" panose="020F0502020204030204" pitchFamily="34" charset="0"/>
                <a:cs typeface="Calibri" panose="020F0502020204030204" pitchFamily="34" charset="0"/>
                <a:sym typeface="Symbol" panose="05050102010706020507" pitchFamily="18" charset="2"/>
              </a:rPr>
              <a:t> function.</a:t>
            </a:r>
            <a:endParaRPr lang="en-GB" altLang="en-US">
              <a:latin typeface="Calibri" panose="020F0502020204030204" pitchFamily="34" charset="0"/>
              <a:cs typeface="Calibri" panose="020F0502020204030204" pitchFamily="34" charset="0"/>
            </a:endParaRPr>
          </a:p>
        </p:txBody>
      </p:sp>
      <p:sp>
        <p:nvSpPr>
          <p:cNvPr id="21651" name="Text Box 147">
            <a:extLst>
              <a:ext uri="{FF2B5EF4-FFF2-40B4-BE49-F238E27FC236}">
                <a16:creationId xmlns:a16="http://schemas.microsoft.com/office/drawing/2014/main" id="{7A181D5E-26C6-4182-8CA0-AA60E332553E}"/>
              </a:ext>
            </a:extLst>
          </p:cNvPr>
          <p:cNvSpPr txBox="1">
            <a:spLocks noChangeArrowheads="1"/>
          </p:cNvSpPr>
          <p:nvPr/>
        </p:nvSpPr>
        <p:spPr bwMode="auto">
          <a:xfrm>
            <a:off x="152400" y="5635670"/>
            <a:ext cx="8158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20000"/>
              </a:spcBef>
              <a:buFontTx/>
              <a:buChar char="•"/>
            </a:pPr>
            <a:r>
              <a:rPr lang="en-GB" altLang="en-US" sz="2000" dirty="0">
                <a:latin typeface="Calibri" panose="020F0502020204030204" pitchFamily="34" charset="0"/>
                <a:cs typeface="Calibri" panose="020F0502020204030204" pitchFamily="34" charset="0"/>
                <a:sym typeface="Symbol" panose="05050102010706020507" pitchFamily="18" charset="2"/>
              </a:rPr>
              <a:t>  The cumulative distribution functions </a:t>
            </a:r>
            <a:r>
              <a:rPr lang="en-GB" altLang="en-US" sz="2000" u="sng" dirty="0">
                <a:latin typeface="Calibri" panose="020F0502020204030204" pitchFamily="34" charset="0"/>
                <a:cs typeface="Calibri" panose="020F0502020204030204" pitchFamily="34" charset="0"/>
                <a:sym typeface="Symbol" panose="05050102010706020507" pitchFamily="18" charset="2"/>
              </a:rPr>
              <a:t>increase monotonously from </a:t>
            </a:r>
            <a:r>
              <a:rPr lang="en-GB" altLang="en-US" sz="2000" i="1" u="sng" dirty="0">
                <a:latin typeface="Calibri" panose="020F0502020204030204" pitchFamily="34" charset="0"/>
                <a:cs typeface="Calibri" panose="020F0502020204030204" pitchFamily="34" charset="0"/>
                <a:sym typeface="Symbol" panose="05050102010706020507" pitchFamily="18" charset="2"/>
              </a:rPr>
              <a:t>0 </a:t>
            </a:r>
            <a:r>
              <a:rPr lang="en-GB" altLang="en-US" sz="2000" u="sng" dirty="0">
                <a:latin typeface="Calibri" panose="020F0502020204030204" pitchFamily="34" charset="0"/>
                <a:cs typeface="Calibri" panose="020F0502020204030204" pitchFamily="34" charset="0"/>
                <a:sym typeface="Symbol" panose="05050102010706020507" pitchFamily="18" charset="2"/>
              </a:rPr>
              <a:t>to </a:t>
            </a:r>
            <a:r>
              <a:rPr lang="en-GB" altLang="en-US" sz="2000" i="1" u="sng" dirty="0">
                <a:latin typeface="Calibri" panose="020F0502020204030204" pitchFamily="34" charset="0"/>
                <a:cs typeface="Calibri" panose="020F0502020204030204" pitchFamily="34" charset="0"/>
                <a:sym typeface="Symbol" panose="05050102010706020507" pitchFamily="18" charset="2"/>
              </a:rPr>
              <a:t>1</a:t>
            </a:r>
            <a:r>
              <a:rPr lang="en-GB" altLang="en-US" sz="2000" dirty="0">
                <a:latin typeface="Calibri" panose="020F0502020204030204" pitchFamily="34" charset="0"/>
                <a:cs typeface="Calibri" panose="020F0502020204030204" pitchFamily="34" charset="0"/>
                <a:sym typeface="Symbol" panose="05050102010706020507" pitchFamily="18" charset="2"/>
              </a:rPr>
              <a:t>.</a:t>
            </a:r>
            <a:endParaRPr lang="en-GB" altLang="en-US" dirty="0">
              <a:latin typeface="Calibri" panose="020F0502020204030204" pitchFamily="34" charset="0"/>
              <a:cs typeface="Calibri" panose="020F0502020204030204" pitchFamily="34" charset="0"/>
            </a:endParaRPr>
          </a:p>
        </p:txBody>
      </p:sp>
      <p:sp>
        <p:nvSpPr>
          <p:cNvPr id="21652" name="Text Box 148">
            <a:extLst>
              <a:ext uri="{FF2B5EF4-FFF2-40B4-BE49-F238E27FC236}">
                <a16:creationId xmlns:a16="http://schemas.microsoft.com/office/drawing/2014/main" id="{7A1B7235-5E25-417B-8B9F-189BE7F572D7}"/>
              </a:ext>
            </a:extLst>
          </p:cNvPr>
          <p:cNvSpPr txBox="1">
            <a:spLocks noChangeArrowheads="1"/>
          </p:cNvSpPr>
          <p:nvPr/>
        </p:nvSpPr>
        <p:spPr bwMode="auto">
          <a:xfrm>
            <a:off x="152400" y="6284118"/>
            <a:ext cx="7833859"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20000"/>
              </a:spcBef>
              <a:buFontTx/>
              <a:buChar char="•"/>
            </a:pPr>
            <a:r>
              <a:rPr lang="en-GB" altLang="en-US" sz="2000" dirty="0">
                <a:latin typeface="Calibri" panose="020F0502020204030204" pitchFamily="34" charset="0"/>
                <a:cs typeface="Calibri" panose="020F0502020204030204" pitchFamily="34" charset="0"/>
                <a:sym typeface="Symbol" panose="05050102010706020507" pitchFamily="18" charset="2"/>
              </a:rPr>
              <a:t>  The pdf and the </a:t>
            </a:r>
            <a:r>
              <a:rPr lang="en-GB" altLang="en-US" sz="2000" noProof="1">
                <a:latin typeface="Calibri" panose="020F0502020204030204" pitchFamily="34" charset="0"/>
                <a:cs typeface="Calibri" panose="020F0502020204030204" pitchFamily="34" charset="0"/>
                <a:sym typeface="Symbol" panose="05050102010706020507" pitchFamily="18" charset="2"/>
              </a:rPr>
              <a:t>cdf</a:t>
            </a:r>
            <a:r>
              <a:rPr lang="en-GB" altLang="en-US" sz="2000" dirty="0">
                <a:latin typeface="Calibri" panose="020F0502020204030204" pitchFamily="34" charset="0"/>
                <a:cs typeface="Calibri" panose="020F0502020204030204" pitchFamily="34" charset="0"/>
                <a:sym typeface="Symbol" panose="05050102010706020507" pitchFamily="18" charset="2"/>
              </a:rPr>
              <a:t> contain </a:t>
            </a:r>
            <a:r>
              <a:rPr lang="en-GB" altLang="en-US" sz="2000" u="sng" dirty="0">
                <a:latin typeface="Calibri" panose="020F0502020204030204" pitchFamily="34" charset="0"/>
                <a:cs typeface="Calibri" panose="020F0502020204030204" pitchFamily="34" charset="0"/>
                <a:sym typeface="Symbol" panose="05050102010706020507" pitchFamily="18" charset="2"/>
              </a:rPr>
              <a:t>exactly the same information</a:t>
            </a:r>
            <a:r>
              <a:rPr lang="en-GB" altLang="en-US" sz="2000" dirty="0">
                <a:latin typeface="Calibri" panose="020F0502020204030204" pitchFamily="34" charset="0"/>
                <a:cs typeface="Calibri" panose="020F0502020204030204" pitchFamily="34" charset="0"/>
                <a:sym typeface="Symbol" panose="05050102010706020507" pitchFamily="18" charset="2"/>
              </a:rPr>
              <a:t>.</a:t>
            </a:r>
            <a:endParaRPr lang="en-GB" altLang="en-US" dirty="0">
              <a:latin typeface="Calibri" panose="020F0502020204030204" pitchFamily="34" charset="0"/>
              <a:cs typeface="Calibri" panose="020F0502020204030204" pitchFamily="34" charset="0"/>
            </a:endParaRPr>
          </a:p>
        </p:txBody>
      </p:sp>
      <p:sp>
        <p:nvSpPr>
          <p:cNvPr id="21653" name="Text Box 149">
            <a:extLst>
              <a:ext uri="{FF2B5EF4-FFF2-40B4-BE49-F238E27FC236}">
                <a16:creationId xmlns:a16="http://schemas.microsoft.com/office/drawing/2014/main" id="{0FF270D1-8896-4B34-9728-84C5F852D5C1}"/>
              </a:ext>
            </a:extLst>
          </p:cNvPr>
          <p:cNvSpPr txBox="1">
            <a:spLocks noChangeArrowheads="1"/>
          </p:cNvSpPr>
          <p:nvPr/>
        </p:nvSpPr>
        <p:spPr bwMode="auto">
          <a:xfrm>
            <a:off x="163284" y="5916524"/>
            <a:ext cx="83147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Tx/>
              <a:buChar char="•"/>
            </a:pPr>
            <a:r>
              <a:rPr lang="en-GB" altLang="en-US" sz="2000" dirty="0">
                <a:latin typeface="Calibri" panose="020F0502020204030204" pitchFamily="34" charset="0"/>
                <a:cs typeface="Calibri" panose="020F0502020204030204" pitchFamily="34" charset="0"/>
                <a:sym typeface="Symbol" panose="05050102010706020507" pitchFamily="18" charset="2"/>
              </a:rPr>
              <a:t>  The pdf is easier to grasp – but the </a:t>
            </a:r>
            <a:r>
              <a:rPr lang="en-GB" altLang="en-US" sz="2000" noProof="1">
                <a:latin typeface="Calibri" panose="020F0502020204030204" pitchFamily="34" charset="0"/>
                <a:cs typeface="Calibri" panose="020F0502020204030204" pitchFamily="34" charset="0"/>
                <a:sym typeface="Symbol" panose="05050102010706020507" pitchFamily="18" charset="2"/>
              </a:rPr>
              <a:t>cdf</a:t>
            </a:r>
            <a:r>
              <a:rPr lang="en-GB" altLang="en-US" sz="2000" dirty="0">
                <a:latin typeface="Calibri" panose="020F0502020204030204" pitchFamily="34" charset="0"/>
                <a:cs typeface="Calibri" panose="020F0502020204030204" pitchFamily="34" charset="0"/>
                <a:sym typeface="Symbol" panose="05050102010706020507" pitchFamily="18" charset="2"/>
              </a:rPr>
              <a:t> is often mathematically preferable.</a:t>
            </a:r>
          </a:p>
        </p:txBody>
      </p:sp>
      <p:grpSp>
        <p:nvGrpSpPr>
          <p:cNvPr id="4" name="Grupp 3">
            <a:extLst>
              <a:ext uri="{FF2B5EF4-FFF2-40B4-BE49-F238E27FC236}">
                <a16:creationId xmlns:a16="http://schemas.microsoft.com/office/drawing/2014/main" id="{91DA7E5C-67B2-42C2-A630-F13824C53344}"/>
              </a:ext>
            </a:extLst>
          </p:cNvPr>
          <p:cNvGrpSpPr/>
          <p:nvPr/>
        </p:nvGrpSpPr>
        <p:grpSpPr>
          <a:xfrm>
            <a:off x="4419600" y="1524000"/>
            <a:ext cx="3890963" cy="2514600"/>
            <a:chOff x="4419600" y="1524000"/>
            <a:chExt cx="3890963" cy="2514600"/>
          </a:xfrm>
        </p:grpSpPr>
        <p:grpSp>
          <p:nvGrpSpPr>
            <p:cNvPr id="21649" name="Group 145">
              <a:extLst>
                <a:ext uri="{FF2B5EF4-FFF2-40B4-BE49-F238E27FC236}">
                  <a16:creationId xmlns:a16="http://schemas.microsoft.com/office/drawing/2014/main" id="{5A8873F2-7A47-4289-BC4B-CCDA41970E6D}"/>
                </a:ext>
              </a:extLst>
            </p:cNvPr>
            <p:cNvGrpSpPr>
              <a:grpSpLocks/>
            </p:cNvGrpSpPr>
            <p:nvPr/>
          </p:nvGrpSpPr>
          <p:grpSpPr bwMode="auto">
            <a:xfrm>
              <a:off x="5410200" y="1524000"/>
              <a:ext cx="2900363" cy="1619250"/>
              <a:chOff x="3433" y="960"/>
              <a:chExt cx="1827" cy="1020"/>
            </a:xfrm>
          </p:grpSpPr>
          <p:sp>
            <p:nvSpPr>
              <p:cNvPr id="21517" name="Line 13">
                <a:extLst>
                  <a:ext uri="{FF2B5EF4-FFF2-40B4-BE49-F238E27FC236}">
                    <a16:creationId xmlns:a16="http://schemas.microsoft.com/office/drawing/2014/main" id="{D96BBE1A-DD01-4B19-BC7A-E61204E52839}"/>
                  </a:ext>
                </a:extLst>
              </p:cNvPr>
              <p:cNvSpPr>
                <a:spLocks noChangeShapeType="1"/>
              </p:cNvSpPr>
              <p:nvPr/>
            </p:nvSpPr>
            <p:spPr bwMode="auto">
              <a:xfrm flipV="1">
                <a:off x="3433" y="960"/>
                <a:ext cx="0" cy="80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nvGrpSpPr>
              <p:cNvPr id="21648" name="Group 144">
                <a:extLst>
                  <a:ext uri="{FF2B5EF4-FFF2-40B4-BE49-F238E27FC236}">
                    <a16:creationId xmlns:a16="http://schemas.microsoft.com/office/drawing/2014/main" id="{26A2DE7A-A823-41B1-8601-EC7D1DE3345C}"/>
                  </a:ext>
                </a:extLst>
              </p:cNvPr>
              <p:cNvGrpSpPr>
                <a:grpSpLocks/>
              </p:cNvGrpSpPr>
              <p:nvPr/>
            </p:nvGrpSpPr>
            <p:grpSpPr bwMode="auto">
              <a:xfrm>
                <a:off x="3496" y="960"/>
                <a:ext cx="1764" cy="1020"/>
                <a:chOff x="3441" y="960"/>
                <a:chExt cx="1764" cy="1020"/>
              </a:xfrm>
            </p:grpSpPr>
            <p:sp>
              <p:nvSpPr>
                <p:cNvPr id="21571" name="Freeform 67">
                  <a:extLst>
                    <a:ext uri="{FF2B5EF4-FFF2-40B4-BE49-F238E27FC236}">
                      <a16:creationId xmlns:a16="http://schemas.microsoft.com/office/drawing/2014/main" id="{DD402F2B-32FE-4F55-8CAA-ADEA3FD6ED88}"/>
                    </a:ext>
                  </a:extLst>
                </p:cNvPr>
                <p:cNvSpPr>
                  <a:spLocks/>
                </p:cNvSpPr>
                <p:nvPr/>
              </p:nvSpPr>
              <p:spPr bwMode="auto">
                <a:xfrm>
                  <a:off x="3441" y="1288"/>
                  <a:ext cx="432" cy="480"/>
                </a:xfrm>
                <a:custGeom>
                  <a:avLst/>
                  <a:gdLst>
                    <a:gd name="T0" fmla="*/ 0 w 432"/>
                    <a:gd name="T1" fmla="*/ 480 h 480"/>
                    <a:gd name="T2" fmla="*/ 192 w 432"/>
                    <a:gd name="T3" fmla="*/ 384 h 480"/>
                    <a:gd name="T4" fmla="*/ 288 w 432"/>
                    <a:gd name="T5" fmla="*/ 288 h 480"/>
                    <a:gd name="T6" fmla="*/ 432 w 432"/>
                    <a:gd name="T7" fmla="*/ 0 h 480"/>
                    <a:gd name="T8" fmla="*/ 432 w 432"/>
                    <a:gd name="T9" fmla="*/ 480 h 480"/>
                    <a:gd name="T10" fmla="*/ 0 w 432"/>
                    <a:gd name="T11" fmla="*/ 480 h 480"/>
                  </a:gdLst>
                  <a:ahLst/>
                  <a:cxnLst>
                    <a:cxn ang="0">
                      <a:pos x="T0" y="T1"/>
                    </a:cxn>
                    <a:cxn ang="0">
                      <a:pos x="T2" y="T3"/>
                    </a:cxn>
                    <a:cxn ang="0">
                      <a:pos x="T4" y="T5"/>
                    </a:cxn>
                    <a:cxn ang="0">
                      <a:pos x="T6" y="T7"/>
                    </a:cxn>
                    <a:cxn ang="0">
                      <a:pos x="T8" y="T9"/>
                    </a:cxn>
                    <a:cxn ang="0">
                      <a:pos x="T10" y="T11"/>
                    </a:cxn>
                  </a:cxnLst>
                  <a:rect l="0" t="0" r="r" b="b"/>
                  <a:pathLst>
                    <a:path w="432" h="480">
                      <a:moveTo>
                        <a:pt x="0" y="480"/>
                      </a:moveTo>
                      <a:lnTo>
                        <a:pt x="192" y="384"/>
                      </a:lnTo>
                      <a:lnTo>
                        <a:pt x="288" y="288"/>
                      </a:lnTo>
                      <a:lnTo>
                        <a:pt x="432" y="0"/>
                      </a:lnTo>
                      <a:lnTo>
                        <a:pt x="432" y="480"/>
                      </a:lnTo>
                      <a:lnTo>
                        <a:pt x="0" y="48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509" name="Text Box 5">
                  <a:extLst>
                    <a:ext uri="{FF2B5EF4-FFF2-40B4-BE49-F238E27FC236}">
                      <a16:creationId xmlns:a16="http://schemas.microsoft.com/office/drawing/2014/main" id="{51C007E8-90D3-453E-87D8-CBB87957ECA7}"/>
                    </a:ext>
                  </a:extLst>
                </p:cNvPr>
                <p:cNvSpPr txBox="1">
                  <a:spLocks noChangeArrowheads="1"/>
                </p:cNvSpPr>
                <p:nvPr/>
              </p:nvSpPr>
              <p:spPr bwMode="auto">
                <a:xfrm>
                  <a:off x="3782" y="1691"/>
                  <a:ext cx="369"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i="1">
                      <a:latin typeface="Calibri" panose="020F0502020204030204" pitchFamily="34" charset="0"/>
                      <a:cs typeface="Calibri" panose="020F0502020204030204" pitchFamily="34" charset="0"/>
                    </a:rPr>
                    <a:t>x</a:t>
                  </a:r>
                </a:p>
              </p:txBody>
            </p:sp>
            <p:sp>
              <p:nvSpPr>
                <p:cNvPr id="21515" name="Line 11">
                  <a:extLst>
                    <a:ext uri="{FF2B5EF4-FFF2-40B4-BE49-F238E27FC236}">
                      <a16:creationId xmlns:a16="http://schemas.microsoft.com/office/drawing/2014/main" id="{C5A3349D-76AD-43F1-BFC7-84773624C07C}"/>
                    </a:ext>
                  </a:extLst>
                </p:cNvPr>
                <p:cNvSpPr>
                  <a:spLocks noChangeShapeType="1"/>
                </p:cNvSpPr>
                <p:nvPr/>
              </p:nvSpPr>
              <p:spPr bwMode="auto">
                <a:xfrm>
                  <a:off x="3450" y="1761"/>
                  <a:ext cx="146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516" name="Text Box 12">
                  <a:extLst>
                    <a:ext uri="{FF2B5EF4-FFF2-40B4-BE49-F238E27FC236}">
                      <a16:creationId xmlns:a16="http://schemas.microsoft.com/office/drawing/2014/main" id="{2F3CF2A6-EC78-4B89-B9E3-93AC360EC211}"/>
                    </a:ext>
                  </a:extLst>
                </p:cNvPr>
                <p:cNvSpPr txBox="1">
                  <a:spLocks noChangeArrowheads="1"/>
                </p:cNvSpPr>
                <p:nvPr/>
              </p:nvSpPr>
              <p:spPr bwMode="auto">
                <a:xfrm>
                  <a:off x="4897" y="159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i="1" dirty="0">
                      <a:latin typeface="Calibri" panose="020F0502020204030204" pitchFamily="34" charset="0"/>
                      <a:cs typeface="Calibri" panose="020F0502020204030204" pitchFamily="34" charset="0"/>
                      <a:sym typeface="Symbol" panose="05050102010706020507" pitchFamily="18" charset="2"/>
                    </a:rPr>
                    <a:t>X</a:t>
                  </a:r>
                  <a:endParaRPr lang="en-GB" altLang="en-US" i="1" dirty="0">
                    <a:latin typeface="Calibri" panose="020F0502020204030204" pitchFamily="34" charset="0"/>
                    <a:cs typeface="Calibri" panose="020F0502020204030204" pitchFamily="34" charset="0"/>
                  </a:endParaRPr>
                </a:p>
              </p:txBody>
            </p:sp>
            <p:sp>
              <p:nvSpPr>
                <p:cNvPr id="21518" name="Text Box 14">
                  <a:extLst>
                    <a:ext uri="{FF2B5EF4-FFF2-40B4-BE49-F238E27FC236}">
                      <a16:creationId xmlns:a16="http://schemas.microsoft.com/office/drawing/2014/main" id="{5D25D656-AF4B-4EB1-8F45-FDAE12CB157F}"/>
                    </a:ext>
                  </a:extLst>
                </p:cNvPr>
                <p:cNvSpPr txBox="1">
                  <a:spLocks noChangeArrowheads="1"/>
                </p:cNvSpPr>
                <p:nvPr/>
              </p:nvSpPr>
              <p:spPr bwMode="auto">
                <a:xfrm>
                  <a:off x="4189" y="960"/>
                  <a:ext cx="5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000" i="1">
                      <a:latin typeface="Calibri" panose="020F0502020204030204" pitchFamily="34" charset="0"/>
                      <a:cs typeface="Calibri" panose="020F0502020204030204" pitchFamily="34" charset="0"/>
                    </a:rPr>
                    <a:t>f</a:t>
                  </a:r>
                  <a:r>
                    <a:rPr lang="en-GB" altLang="en-US" sz="2000">
                      <a:latin typeface="Calibri" panose="020F0502020204030204" pitchFamily="34" charset="0"/>
                      <a:cs typeface="Calibri" panose="020F0502020204030204" pitchFamily="34" charset="0"/>
                    </a:rPr>
                    <a:t>(</a:t>
                  </a:r>
                  <a:r>
                    <a:rPr lang="en-GB" altLang="en-US" sz="2000" i="1">
                      <a:latin typeface="Calibri" panose="020F0502020204030204" pitchFamily="34" charset="0"/>
                      <a:cs typeface="Calibri" panose="020F0502020204030204" pitchFamily="34" charset="0"/>
                    </a:rPr>
                    <a:t>x</a:t>
                  </a:r>
                  <a:r>
                    <a:rPr lang="en-GB" altLang="en-US" sz="2000">
                      <a:latin typeface="Calibri" panose="020F0502020204030204" pitchFamily="34" charset="0"/>
                      <a:cs typeface="Calibri" panose="020F0502020204030204" pitchFamily="34" charset="0"/>
                    </a:rPr>
                    <a:t>)</a:t>
                  </a:r>
                </a:p>
              </p:txBody>
            </p:sp>
            <p:sp>
              <p:nvSpPr>
                <p:cNvPr id="21521" name="Freeform 17">
                  <a:extLst>
                    <a:ext uri="{FF2B5EF4-FFF2-40B4-BE49-F238E27FC236}">
                      <a16:creationId xmlns:a16="http://schemas.microsoft.com/office/drawing/2014/main" id="{BF72A00F-BC6A-49F2-B99F-F4FD7B66E747}"/>
                    </a:ext>
                  </a:extLst>
                </p:cNvPr>
                <p:cNvSpPr>
                  <a:spLocks/>
                </p:cNvSpPr>
                <p:nvPr/>
              </p:nvSpPr>
              <p:spPr bwMode="auto">
                <a:xfrm rot="16933665" flipV="1">
                  <a:off x="3300" y="1251"/>
                  <a:ext cx="705" cy="406"/>
                </a:xfrm>
                <a:custGeom>
                  <a:avLst/>
                  <a:gdLst>
                    <a:gd name="T0" fmla="*/ 0 w 3698"/>
                    <a:gd name="T1" fmla="*/ 1556 h 1556"/>
                    <a:gd name="T2" fmla="*/ 53 w 3698"/>
                    <a:gd name="T3" fmla="*/ 1320 h 1556"/>
                    <a:gd name="T4" fmla="*/ 169 w 3698"/>
                    <a:gd name="T5" fmla="*/ 1080 h 1556"/>
                    <a:gd name="T6" fmla="*/ 413 w 3698"/>
                    <a:gd name="T7" fmla="*/ 840 h 1556"/>
                    <a:gd name="T8" fmla="*/ 765 w 3698"/>
                    <a:gd name="T9" fmla="*/ 600 h 1556"/>
                    <a:gd name="T10" fmla="*/ 1341 w 3698"/>
                    <a:gd name="T11" fmla="*/ 360 h 1556"/>
                    <a:gd name="T12" fmla="*/ 1853 w 3698"/>
                    <a:gd name="T13" fmla="*/ 240 h 1556"/>
                    <a:gd name="T14" fmla="*/ 2608 w 3698"/>
                    <a:gd name="T15" fmla="*/ 120 h 1556"/>
                    <a:gd name="T16" fmla="*/ 3698 w 3698"/>
                    <a:gd name="T17" fmla="*/ 0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8" h="1556">
                      <a:moveTo>
                        <a:pt x="0" y="1556"/>
                      </a:moveTo>
                      <a:cubicBezTo>
                        <a:pt x="12" y="1477"/>
                        <a:pt x="25" y="1399"/>
                        <a:pt x="53" y="1320"/>
                      </a:cubicBezTo>
                      <a:cubicBezTo>
                        <a:pt x="81" y="1241"/>
                        <a:pt x="109" y="1160"/>
                        <a:pt x="169" y="1080"/>
                      </a:cubicBezTo>
                      <a:cubicBezTo>
                        <a:pt x="229" y="1000"/>
                        <a:pt x="314" y="920"/>
                        <a:pt x="413" y="840"/>
                      </a:cubicBezTo>
                      <a:cubicBezTo>
                        <a:pt x="512" y="760"/>
                        <a:pt x="610" y="680"/>
                        <a:pt x="765" y="600"/>
                      </a:cubicBezTo>
                      <a:cubicBezTo>
                        <a:pt x="920" y="520"/>
                        <a:pt x="1160" y="420"/>
                        <a:pt x="1341" y="360"/>
                      </a:cubicBezTo>
                      <a:cubicBezTo>
                        <a:pt x="1522" y="300"/>
                        <a:pt x="1642" y="280"/>
                        <a:pt x="1853" y="240"/>
                      </a:cubicBezTo>
                      <a:cubicBezTo>
                        <a:pt x="2064" y="200"/>
                        <a:pt x="2301" y="160"/>
                        <a:pt x="2608" y="120"/>
                      </a:cubicBezTo>
                      <a:cubicBezTo>
                        <a:pt x="2915" y="80"/>
                        <a:pt x="3516" y="20"/>
                        <a:pt x="3698" y="0"/>
                      </a:cubicBezTo>
                    </a:path>
                  </a:pathLst>
                </a:custGeom>
                <a:noFill/>
                <a:ln w="38100">
                  <a:solidFill>
                    <a:srgbClr val="000000"/>
                  </a:solidFill>
                  <a:round/>
                  <a:headEnd/>
                  <a:tailEnd type="none" w="med" len="med"/>
                </a:ln>
                <a:extLst>
                  <a:ext uri="{909E8E84-426E-40DD-AFC4-6F175D3DCCD1}">
                    <a14:hiddenFill xmlns:a14="http://schemas.microsoft.com/office/drawing/2010/main">
                      <a:solidFill>
                        <a:srgbClr val="FFFFFF"/>
                      </a:solidFill>
                    </a14:hiddenFill>
                  </a:ext>
                </a:extLst>
              </p:spPr>
              <p:txBody>
                <a:bodyPr/>
                <a:lstStyle/>
                <a:p>
                  <a:endParaRPr lang="en-GB">
                    <a:latin typeface="Calibri" panose="020F0502020204030204" pitchFamily="34" charset="0"/>
                    <a:cs typeface="Calibri" panose="020F0502020204030204" pitchFamily="34" charset="0"/>
                  </a:endParaRPr>
                </a:p>
              </p:txBody>
            </p:sp>
            <p:sp>
              <p:nvSpPr>
                <p:cNvPr id="21522" name="Freeform 18">
                  <a:extLst>
                    <a:ext uri="{FF2B5EF4-FFF2-40B4-BE49-F238E27FC236}">
                      <a16:creationId xmlns:a16="http://schemas.microsoft.com/office/drawing/2014/main" id="{D4375E98-1F3E-411B-A68B-E33060CA1838}"/>
                    </a:ext>
                  </a:extLst>
                </p:cNvPr>
                <p:cNvSpPr>
                  <a:spLocks/>
                </p:cNvSpPr>
                <p:nvPr/>
              </p:nvSpPr>
              <p:spPr bwMode="auto">
                <a:xfrm rot="15466335">
                  <a:off x="4088" y="1248"/>
                  <a:ext cx="704" cy="414"/>
                </a:xfrm>
                <a:custGeom>
                  <a:avLst/>
                  <a:gdLst>
                    <a:gd name="T0" fmla="*/ 0 w 3698"/>
                    <a:gd name="T1" fmla="*/ 1556 h 1556"/>
                    <a:gd name="T2" fmla="*/ 53 w 3698"/>
                    <a:gd name="T3" fmla="*/ 1320 h 1556"/>
                    <a:gd name="T4" fmla="*/ 169 w 3698"/>
                    <a:gd name="T5" fmla="*/ 1080 h 1556"/>
                    <a:gd name="T6" fmla="*/ 413 w 3698"/>
                    <a:gd name="T7" fmla="*/ 840 h 1556"/>
                    <a:gd name="T8" fmla="*/ 765 w 3698"/>
                    <a:gd name="T9" fmla="*/ 600 h 1556"/>
                    <a:gd name="T10" fmla="*/ 1341 w 3698"/>
                    <a:gd name="T11" fmla="*/ 360 h 1556"/>
                    <a:gd name="T12" fmla="*/ 1853 w 3698"/>
                    <a:gd name="T13" fmla="*/ 240 h 1556"/>
                    <a:gd name="T14" fmla="*/ 2608 w 3698"/>
                    <a:gd name="T15" fmla="*/ 120 h 1556"/>
                    <a:gd name="T16" fmla="*/ 3698 w 3698"/>
                    <a:gd name="T17" fmla="*/ 0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8" h="1556">
                      <a:moveTo>
                        <a:pt x="0" y="1556"/>
                      </a:moveTo>
                      <a:cubicBezTo>
                        <a:pt x="12" y="1477"/>
                        <a:pt x="25" y="1399"/>
                        <a:pt x="53" y="1320"/>
                      </a:cubicBezTo>
                      <a:cubicBezTo>
                        <a:pt x="81" y="1241"/>
                        <a:pt x="109" y="1160"/>
                        <a:pt x="169" y="1080"/>
                      </a:cubicBezTo>
                      <a:cubicBezTo>
                        <a:pt x="229" y="1000"/>
                        <a:pt x="314" y="920"/>
                        <a:pt x="413" y="840"/>
                      </a:cubicBezTo>
                      <a:cubicBezTo>
                        <a:pt x="512" y="760"/>
                        <a:pt x="610" y="680"/>
                        <a:pt x="765" y="600"/>
                      </a:cubicBezTo>
                      <a:cubicBezTo>
                        <a:pt x="920" y="520"/>
                        <a:pt x="1160" y="420"/>
                        <a:pt x="1341" y="360"/>
                      </a:cubicBezTo>
                      <a:cubicBezTo>
                        <a:pt x="1522" y="300"/>
                        <a:pt x="1642" y="280"/>
                        <a:pt x="1853" y="240"/>
                      </a:cubicBezTo>
                      <a:cubicBezTo>
                        <a:pt x="2064" y="200"/>
                        <a:pt x="2301" y="160"/>
                        <a:pt x="2608" y="120"/>
                      </a:cubicBezTo>
                      <a:cubicBezTo>
                        <a:pt x="2915" y="80"/>
                        <a:pt x="3516" y="20"/>
                        <a:pt x="3698" y="0"/>
                      </a:cubicBezTo>
                    </a:path>
                  </a:pathLst>
                </a:custGeom>
                <a:noFill/>
                <a:ln w="38100">
                  <a:solidFill>
                    <a:srgbClr val="000000"/>
                  </a:solidFill>
                  <a:round/>
                  <a:headEnd/>
                  <a:tailEnd type="none" w="med" len="med"/>
                </a:ln>
                <a:extLst>
                  <a:ext uri="{909E8E84-426E-40DD-AFC4-6F175D3DCCD1}">
                    <a14:hiddenFill xmlns:a14="http://schemas.microsoft.com/office/drawing/2010/main">
                      <a:solidFill>
                        <a:srgbClr val="FFFFFF"/>
                      </a:solidFill>
                    </a14:hiddenFill>
                  </a:ext>
                </a:extLst>
              </p:spPr>
              <p:txBody>
                <a:bodyPr/>
                <a:lstStyle/>
                <a:p>
                  <a:endParaRPr lang="en-GB">
                    <a:latin typeface="Calibri" panose="020F0502020204030204" pitchFamily="34" charset="0"/>
                    <a:cs typeface="Calibri" panose="020F0502020204030204" pitchFamily="34" charset="0"/>
                  </a:endParaRPr>
                </a:p>
              </p:txBody>
            </p:sp>
            <p:sp>
              <p:nvSpPr>
                <p:cNvPr id="21523" name="Freeform 19">
                  <a:extLst>
                    <a:ext uri="{FF2B5EF4-FFF2-40B4-BE49-F238E27FC236}">
                      <a16:creationId xmlns:a16="http://schemas.microsoft.com/office/drawing/2014/main" id="{82C028E2-03C3-459B-B47F-3E238426DB6E}"/>
                    </a:ext>
                  </a:extLst>
                </p:cNvPr>
                <p:cNvSpPr>
                  <a:spLocks/>
                </p:cNvSpPr>
                <p:nvPr/>
              </p:nvSpPr>
              <p:spPr bwMode="auto">
                <a:xfrm>
                  <a:off x="3929" y="1095"/>
                  <a:ext cx="253" cy="72"/>
                </a:xfrm>
                <a:custGeom>
                  <a:avLst/>
                  <a:gdLst>
                    <a:gd name="T0" fmla="*/ 0 w 240"/>
                    <a:gd name="T1" fmla="*/ 56 h 56"/>
                    <a:gd name="T2" fmla="*/ 48 w 240"/>
                    <a:gd name="T3" fmla="*/ 8 h 56"/>
                    <a:gd name="T4" fmla="*/ 144 w 240"/>
                    <a:gd name="T5" fmla="*/ 8 h 56"/>
                    <a:gd name="T6" fmla="*/ 240 w 240"/>
                    <a:gd name="T7" fmla="*/ 56 h 56"/>
                  </a:gdLst>
                  <a:ahLst/>
                  <a:cxnLst>
                    <a:cxn ang="0">
                      <a:pos x="T0" y="T1"/>
                    </a:cxn>
                    <a:cxn ang="0">
                      <a:pos x="T2" y="T3"/>
                    </a:cxn>
                    <a:cxn ang="0">
                      <a:pos x="T4" y="T5"/>
                    </a:cxn>
                    <a:cxn ang="0">
                      <a:pos x="T6" y="T7"/>
                    </a:cxn>
                  </a:cxnLst>
                  <a:rect l="0" t="0" r="r" b="b"/>
                  <a:pathLst>
                    <a:path w="240" h="56">
                      <a:moveTo>
                        <a:pt x="0" y="56"/>
                      </a:moveTo>
                      <a:cubicBezTo>
                        <a:pt x="12" y="36"/>
                        <a:pt x="24" y="16"/>
                        <a:pt x="48" y="8"/>
                      </a:cubicBezTo>
                      <a:cubicBezTo>
                        <a:pt x="72" y="0"/>
                        <a:pt x="112" y="0"/>
                        <a:pt x="144" y="8"/>
                      </a:cubicBezTo>
                      <a:cubicBezTo>
                        <a:pt x="176" y="16"/>
                        <a:pt x="216" y="40"/>
                        <a:pt x="240" y="56"/>
                      </a:cubicBezTo>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524" name="Line 20">
                  <a:extLst>
                    <a:ext uri="{FF2B5EF4-FFF2-40B4-BE49-F238E27FC236}">
                      <a16:creationId xmlns:a16="http://schemas.microsoft.com/office/drawing/2014/main" id="{36D528E7-1920-4BEE-AE16-943902DFE002}"/>
                    </a:ext>
                  </a:extLst>
                </p:cNvPr>
                <p:cNvSpPr>
                  <a:spLocks noChangeShapeType="1"/>
                </p:cNvSpPr>
                <p:nvPr/>
              </p:nvSpPr>
              <p:spPr bwMode="auto">
                <a:xfrm>
                  <a:off x="3881" y="1278"/>
                  <a:ext cx="0" cy="48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grpSp>
        <p:cxnSp>
          <p:nvCxnSpPr>
            <p:cNvPr id="3" name="Rak koppling 2">
              <a:extLst>
                <a:ext uri="{FF2B5EF4-FFF2-40B4-BE49-F238E27FC236}">
                  <a16:creationId xmlns:a16="http://schemas.microsoft.com/office/drawing/2014/main" id="{38E30836-6E94-4D77-A31F-6D2DAFD81C76}"/>
                </a:ext>
              </a:extLst>
            </p:cNvPr>
            <p:cNvCxnSpPr>
              <a:cxnSpLocks/>
            </p:cNvCxnSpPr>
            <p:nvPr/>
          </p:nvCxnSpPr>
          <p:spPr>
            <a:xfrm>
              <a:off x="4419600" y="1626326"/>
              <a:ext cx="0" cy="2412274"/>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5" name="Grupp 4">
            <a:extLst>
              <a:ext uri="{FF2B5EF4-FFF2-40B4-BE49-F238E27FC236}">
                <a16:creationId xmlns:a16="http://schemas.microsoft.com/office/drawing/2014/main" id="{94CEE3CD-E75F-40F1-80A1-F600CE8F1250}"/>
              </a:ext>
            </a:extLst>
          </p:cNvPr>
          <p:cNvGrpSpPr/>
          <p:nvPr/>
        </p:nvGrpSpPr>
        <p:grpSpPr>
          <a:xfrm>
            <a:off x="4419600" y="3022600"/>
            <a:ext cx="3621088" cy="2025651"/>
            <a:chOff x="4419600" y="3022600"/>
            <a:chExt cx="3621088" cy="2025651"/>
          </a:xfrm>
        </p:grpSpPr>
        <p:grpSp>
          <p:nvGrpSpPr>
            <p:cNvPr id="21646" name="Group 142">
              <a:extLst>
                <a:ext uri="{FF2B5EF4-FFF2-40B4-BE49-F238E27FC236}">
                  <a16:creationId xmlns:a16="http://schemas.microsoft.com/office/drawing/2014/main" id="{42F20563-1E1A-46E6-8F89-3C8BBEA97C87}"/>
                </a:ext>
              </a:extLst>
            </p:cNvPr>
            <p:cNvGrpSpPr>
              <a:grpSpLocks/>
            </p:cNvGrpSpPr>
            <p:nvPr/>
          </p:nvGrpSpPr>
          <p:grpSpPr bwMode="auto">
            <a:xfrm>
              <a:off x="5170488" y="3022600"/>
              <a:ext cx="2870200" cy="2025650"/>
              <a:chOff x="3257" y="1904"/>
              <a:chExt cx="1808" cy="1276"/>
            </a:xfrm>
          </p:grpSpPr>
          <p:grpSp>
            <p:nvGrpSpPr>
              <p:cNvPr id="21643" name="Group 139">
                <a:extLst>
                  <a:ext uri="{FF2B5EF4-FFF2-40B4-BE49-F238E27FC236}">
                    <a16:creationId xmlns:a16="http://schemas.microsoft.com/office/drawing/2014/main" id="{C4089EC7-A76C-4EB0-A3EA-74AC66566310}"/>
                  </a:ext>
                </a:extLst>
              </p:cNvPr>
              <p:cNvGrpSpPr>
                <a:grpSpLocks/>
              </p:cNvGrpSpPr>
              <p:nvPr/>
            </p:nvGrpSpPr>
            <p:grpSpPr bwMode="auto">
              <a:xfrm>
                <a:off x="3257" y="2160"/>
                <a:ext cx="1808" cy="1020"/>
                <a:chOff x="3257" y="2160"/>
                <a:chExt cx="1808" cy="1020"/>
              </a:xfrm>
            </p:grpSpPr>
            <p:sp>
              <p:nvSpPr>
                <p:cNvPr id="21532" name="Text Box 28">
                  <a:extLst>
                    <a:ext uri="{FF2B5EF4-FFF2-40B4-BE49-F238E27FC236}">
                      <a16:creationId xmlns:a16="http://schemas.microsoft.com/office/drawing/2014/main" id="{AFA916A1-3EF1-4F03-B63B-57739702F666}"/>
                    </a:ext>
                  </a:extLst>
                </p:cNvPr>
                <p:cNvSpPr txBox="1">
                  <a:spLocks noChangeArrowheads="1"/>
                </p:cNvSpPr>
                <p:nvPr/>
              </p:nvSpPr>
              <p:spPr bwMode="auto">
                <a:xfrm>
                  <a:off x="3593" y="2380"/>
                  <a:ext cx="4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000" i="1">
                      <a:latin typeface="Calibri" panose="020F0502020204030204" pitchFamily="34" charset="0"/>
                      <a:cs typeface="Calibri" panose="020F0502020204030204" pitchFamily="34" charset="0"/>
                    </a:rPr>
                    <a:t>F</a:t>
                  </a:r>
                  <a:r>
                    <a:rPr lang="en-GB" altLang="en-US" sz="2000">
                      <a:latin typeface="Calibri" panose="020F0502020204030204" pitchFamily="34" charset="0"/>
                      <a:cs typeface="Calibri" panose="020F0502020204030204" pitchFamily="34" charset="0"/>
                    </a:rPr>
                    <a:t>(</a:t>
                  </a:r>
                  <a:r>
                    <a:rPr lang="en-GB" altLang="en-US" sz="2000" i="1">
                      <a:latin typeface="Calibri" panose="020F0502020204030204" pitchFamily="34" charset="0"/>
                      <a:cs typeface="Calibri" panose="020F0502020204030204" pitchFamily="34" charset="0"/>
                    </a:rPr>
                    <a:t>x</a:t>
                  </a:r>
                  <a:r>
                    <a:rPr lang="en-GB" altLang="en-US" sz="2000">
                      <a:latin typeface="Calibri" panose="020F0502020204030204" pitchFamily="34" charset="0"/>
                      <a:cs typeface="Calibri" panose="020F0502020204030204" pitchFamily="34" charset="0"/>
                    </a:rPr>
                    <a:t>)</a:t>
                  </a:r>
                </a:p>
              </p:txBody>
            </p:sp>
            <p:sp>
              <p:nvSpPr>
                <p:cNvPr id="21528" name="Text Box 24">
                  <a:extLst>
                    <a:ext uri="{FF2B5EF4-FFF2-40B4-BE49-F238E27FC236}">
                      <a16:creationId xmlns:a16="http://schemas.microsoft.com/office/drawing/2014/main" id="{5968A00F-BDBD-472F-A0BD-18F71E31980B}"/>
                    </a:ext>
                  </a:extLst>
                </p:cNvPr>
                <p:cNvSpPr txBox="1">
                  <a:spLocks noChangeArrowheads="1"/>
                </p:cNvSpPr>
                <p:nvPr/>
              </p:nvSpPr>
              <p:spPr bwMode="auto">
                <a:xfrm>
                  <a:off x="3752" y="2891"/>
                  <a:ext cx="369"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i="1">
                      <a:latin typeface="Calibri" panose="020F0502020204030204" pitchFamily="34" charset="0"/>
                      <a:cs typeface="Calibri" panose="020F0502020204030204" pitchFamily="34" charset="0"/>
                    </a:rPr>
                    <a:t>x</a:t>
                  </a:r>
                </a:p>
              </p:txBody>
            </p:sp>
            <p:sp>
              <p:nvSpPr>
                <p:cNvPr id="21548" name="Text Box 44">
                  <a:extLst>
                    <a:ext uri="{FF2B5EF4-FFF2-40B4-BE49-F238E27FC236}">
                      <a16:creationId xmlns:a16="http://schemas.microsoft.com/office/drawing/2014/main" id="{37923AF9-87A0-4AEF-807D-2C0C5EDD1349}"/>
                    </a:ext>
                  </a:extLst>
                </p:cNvPr>
                <p:cNvSpPr txBox="1">
                  <a:spLocks noChangeArrowheads="1"/>
                </p:cNvSpPr>
                <p:nvPr/>
              </p:nvSpPr>
              <p:spPr bwMode="auto">
                <a:xfrm>
                  <a:off x="3265" y="2234"/>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i="1">
                      <a:latin typeface="Calibri" panose="020F0502020204030204" pitchFamily="34" charset="0"/>
                      <a:cs typeface="Calibri" panose="020F0502020204030204" pitchFamily="34" charset="0"/>
                    </a:rPr>
                    <a:t>1</a:t>
                  </a:r>
                </a:p>
              </p:txBody>
            </p:sp>
            <p:sp>
              <p:nvSpPr>
                <p:cNvPr id="21529" name="Line 25">
                  <a:extLst>
                    <a:ext uri="{FF2B5EF4-FFF2-40B4-BE49-F238E27FC236}">
                      <a16:creationId xmlns:a16="http://schemas.microsoft.com/office/drawing/2014/main" id="{DCC33794-AE0F-47A0-96BC-539D60F1FEA5}"/>
                    </a:ext>
                  </a:extLst>
                </p:cNvPr>
                <p:cNvSpPr>
                  <a:spLocks noChangeShapeType="1"/>
                </p:cNvSpPr>
                <p:nvPr/>
              </p:nvSpPr>
              <p:spPr bwMode="auto">
                <a:xfrm>
                  <a:off x="3452" y="2961"/>
                  <a:ext cx="141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530" name="Text Box 26">
                  <a:extLst>
                    <a:ext uri="{FF2B5EF4-FFF2-40B4-BE49-F238E27FC236}">
                      <a16:creationId xmlns:a16="http://schemas.microsoft.com/office/drawing/2014/main" id="{DFF88FA9-4299-4C5B-B105-38420D5EAF29}"/>
                    </a:ext>
                  </a:extLst>
                </p:cNvPr>
                <p:cNvSpPr txBox="1">
                  <a:spLocks noChangeArrowheads="1"/>
                </p:cNvSpPr>
                <p:nvPr/>
              </p:nvSpPr>
              <p:spPr bwMode="auto">
                <a:xfrm>
                  <a:off x="4859" y="2786"/>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i="1" dirty="0">
                      <a:latin typeface="Calibri" panose="020F0502020204030204" pitchFamily="34" charset="0"/>
                      <a:cs typeface="Calibri" panose="020F0502020204030204" pitchFamily="34" charset="0"/>
                      <a:sym typeface="Symbol" panose="05050102010706020507" pitchFamily="18" charset="2"/>
                    </a:rPr>
                    <a:t>X</a:t>
                  </a:r>
                  <a:endParaRPr lang="en-GB" altLang="en-US" i="1" dirty="0">
                    <a:latin typeface="Calibri" panose="020F0502020204030204" pitchFamily="34" charset="0"/>
                    <a:cs typeface="Calibri" panose="020F0502020204030204" pitchFamily="34" charset="0"/>
                  </a:endParaRPr>
                </a:p>
              </p:txBody>
            </p:sp>
            <p:sp>
              <p:nvSpPr>
                <p:cNvPr id="21531" name="Line 27">
                  <a:extLst>
                    <a:ext uri="{FF2B5EF4-FFF2-40B4-BE49-F238E27FC236}">
                      <a16:creationId xmlns:a16="http://schemas.microsoft.com/office/drawing/2014/main" id="{F93AB155-0092-43E7-931D-861E5712BDD6}"/>
                    </a:ext>
                  </a:extLst>
                </p:cNvPr>
                <p:cNvSpPr>
                  <a:spLocks noChangeShapeType="1"/>
                </p:cNvSpPr>
                <p:nvPr/>
              </p:nvSpPr>
              <p:spPr bwMode="auto">
                <a:xfrm flipV="1">
                  <a:off x="3435" y="2160"/>
                  <a:ext cx="0" cy="80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539" name="Line 35">
                  <a:extLst>
                    <a:ext uri="{FF2B5EF4-FFF2-40B4-BE49-F238E27FC236}">
                      <a16:creationId xmlns:a16="http://schemas.microsoft.com/office/drawing/2014/main" id="{98D5BEBF-E794-4AD9-A262-D622786321D8}"/>
                    </a:ext>
                  </a:extLst>
                </p:cNvPr>
                <p:cNvSpPr>
                  <a:spLocks noChangeShapeType="1"/>
                </p:cNvSpPr>
                <p:nvPr/>
              </p:nvSpPr>
              <p:spPr bwMode="auto">
                <a:xfrm>
                  <a:off x="3445" y="2766"/>
                  <a:ext cx="40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535" name="Freeform 31">
                  <a:extLst>
                    <a:ext uri="{FF2B5EF4-FFF2-40B4-BE49-F238E27FC236}">
                      <a16:creationId xmlns:a16="http://schemas.microsoft.com/office/drawing/2014/main" id="{322C79EC-B2DA-4F4F-ABD3-8C311EB9F171}"/>
                    </a:ext>
                  </a:extLst>
                </p:cNvPr>
                <p:cNvSpPr>
                  <a:spLocks/>
                </p:cNvSpPr>
                <p:nvPr/>
              </p:nvSpPr>
              <p:spPr bwMode="auto">
                <a:xfrm rot="16442782" flipV="1">
                  <a:off x="3489" y="2524"/>
                  <a:ext cx="380" cy="475"/>
                </a:xfrm>
                <a:custGeom>
                  <a:avLst/>
                  <a:gdLst>
                    <a:gd name="T0" fmla="*/ 0 w 3698"/>
                    <a:gd name="T1" fmla="*/ 1556 h 1556"/>
                    <a:gd name="T2" fmla="*/ 53 w 3698"/>
                    <a:gd name="T3" fmla="*/ 1320 h 1556"/>
                    <a:gd name="T4" fmla="*/ 169 w 3698"/>
                    <a:gd name="T5" fmla="*/ 1080 h 1556"/>
                    <a:gd name="T6" fmla="*/ 413 w 3698"/>
                    <a:gd name="T7" fmla="*/ 840 h 1556"/>
                    <a:gd name="T8" fmla="*/ 765 w 3698"/>
                    <a:gd name="T9" fmla="*/ 600 h 1556"/>
                    <a:gd name="T10" fmla="*/ 1341 w 3698"/>
                    <a:gd name="T11" fmla="*/ 360 h 1556"/>
                    <a:gd name="T12" fmla="*/ 1853 w 3698"/>
                    <a:gd name="T13" fmla="*/ 240 h 1556"/>
                    <a:gd name="T14" fmla="*/ 2608 w 3698"/>
                    <a:gd name="T15" fmla="*/ 120 h 1556"/>
                    <a:gd name="T16" fmla="*/ 3698 w 3698"/>
                    <a:gd name="T17" fmla="*/ 0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8" h="1556">
                      <a:moveTo>
                        <a:pt x="0" y="1556"/>
                      </a:moveTo>
                      <a:cubicBezTo>
                        <a:pt x="12" y="1477"/>
                        <a:pt x="25" y="1399"/>
                        <a:pt x="53" y="1320"/>
                      </a:cubicBezTo>
                      <a:cubicBezTo>
                        <a:pt x="81" y="1241"/>
                        <a:pt x="109" y="1160"/>
                        <a:pt x="169" y="1080"/>
                      </a:cubicBezTo>
                      <a:cubicBezTo>
                        <a:pt x="229" y="1000"/>
                        <a:pt x="314" y="920"/>
                        <a:pt x="413" y="840"/>
                      </a:cubicBezTo>
                      <a:cubicBezTo>
                        <a:pt x="512" y="760"/>
                        <a:pt x="610" y="680"/>
                        <a:pt x="765" y="600"/>
                      </a:cubicBezTo>
                      <a:cubicBezTo>
                        <a:pt x="920" y="520"/>
                        <a:pt x="1160" y="420"/>
                        <a:pt x="1341" y="360"/>
                      </a:cubicBezTo>
                      <a:cubicBezTo>
                        <a:pt x="1522" y="300"/>
                        <a:pt x="1642" y="280"/>
                        <a:pt x="1853" y="240"/>
                      </a:cubicBezTo>
                      <a:cubicBezTo>
                        <a:pt x="2064" y="200"/>
                        <a:pt x="2301" y="160"/>
                        <a:pt x="2608" y="120"/>
                      </a:cubicBezTo>
                      <a:cubicBezTo>
                        <a:pt x="2915" y="80"/>
                        <a:pt x="3516" y="20"/>
                        <a:pt x="3698" y="0"/>
                      </a:cubicBezTo>
                    </a:path>
                  </a:pathLst>
                </a:custGeom>
                <a:noFill/>
                <a:ln w="38100">
                  <a:solidFill>
                    <a:srgbClr val="000000"/>
                  </a:solidFill>
                  <a:round/>
                  <a:headEnd/>
                  <a:tailEnd type="none" w="med" len="med"/>
                </a:ln>
                <a:extLst>
                  <a:ext uri="{909E8E84-426E-40DD-AFC4-6F175D3DCCD1}">
                    <a14:hiddenFill xmlns:a14="http://schemas.microsoft.com/office/drawing/2010/main">
                      <a:solidFill>
                        <a:srgbClr val="FFFFFF"/>
                      </a:solidFill>
                    </a14:hiddenFill>
                  </a:ext>
                </a:extLst>
              </p:spPr>
              <p:txBody>
                <a:bodyPr/>
                <a:lstStyle/>
                <a:p>
                  <a:endParaRPr lang="en-GB">
                    <a:latin typeface="Calibri" panose="020F0502020204030204" pitchFamily="34" charset="0"/>
                    <a:cs typeface="Calibri" panose="020F0502020204030204" pitchFamily="34" charset="0"/>
                  </a:endParaRPr>
                </a:p>
              </p:txBody>
            </p:sp>
            <p:sp>
              <p:nvSpPr>
                <p:cNvPr id="21540" name="Freeform 36">
                  <a:extLst>
                    <a:ext uri="{FF2B5EF4-FFF2-40B4-BE49-F238E27FC236}">
                      <a16:creationId xmlns:a16="http://schemas.microsoft.com/office/drawing/2014/main" id="{D31D1240-4529-403F-A112-EE2C61BD2A05}"/>
                    </a:ext>
                  </a:extLst>
                </p:cNvPr>
                <p:cNvSpPr>
                  <a:spLocks/>
                </p:cNvSpPr>
                <p:nvPr/>
              </p:nvSpPr>
              <p:spPr bwMode="auto">
                <a:xfrm rot="315951">
                  <a:off x="3935" y="2346"/>
                  <a:ext cx="529" cy="291"/>
                </a:xfrm>
                <a:custGeom>
                  <a:avLst/>
                  <a:gdLst>
                    <a:gd name="T0" fmla="*/ 0 w 3698"/>
                    <a:gd name="T1" fmla="*/ 1556 h 1556"/>
                    <a:gd name="T2" fmla="*/ 53 w 3698"/>
                    <a:gd name="T3" fmla="*/ 1320 h 1556"/>
                    <a:gd name="T4" fmla="*/ 169 w 3698"/>
                    <a:gd name="T5" fmla="*/ 1080 h 1556"/>
                    <a:gd name="T6" fmla="*/ 413 w 3698"/>
                    <a:gd name="T7" fmla="*/ 840 h 1556"/>
                    <a:gd name="T8" fmla="*/ 765 w 3698"/>
                    <a:gd name="T9" fmla="*/ 600 h 1556"/>
                    <a:gd name="T10" fmla="*/ 1341 w 3698"/>
                    <a:gd name="T11" fmla="*/ 360 h 1556"/>
                    <a:gd name="T12" fmla="*/ 1853 w 3698"/>
                    <a:gd name="T13" fmla="*/ 240 h 1556"/>
                    <a:gd name="T14" fmla="*/ 2608 w 3698"/>
                    <a:gd name="T15" fmla="*/ 120 h 1556"/>
                    <a:gd name="T16" fmla="*/ 3698 w 3698"/>
                    <a:gd name="T17" fmla="*/ 0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8" h="1556">
                      <a:moveTo>
                        <a:pt x="0" y="1556"/>
                      </a:moveTo>
                      <a:cubicBezTo>
                        <a:pt x="12" y="1477"/>
                        <a:pt x="25" y="1399"/>
                        <a:pt x="53" y="1320"/>
                      </a:cubicBezTo>
                      <a:cubicBezTo>
                        <a:pt x="81" y="1241"/>
                        <a:pt x="109" y="1160"/>
                        <a:pt x="169" y="1080"/>
                      </a:cubicBezTo>
                      <a:cubicBezTo>
                        <a:pt x="229" y="1000"/>
                        <a:pt x="314" y="920"/>
                        <a:pt x="413" y="840"/>
                      </a:cubicBezTo>
                      <a:cubicBezTo>
                        <a:pt x="512" y="760"/>
                        <a:pt x="610" y="680"/>
                        <a:pt x="765" y="600"/>
                      </a:cubicBezTo>
                      <a:cubicBezTo>
                        <a:pt x="920" y="520"/>
                        <a:pt x="1160" y="420"/>
                        <a:pt x="1341" y="360"/>
                      </a:cubicBezTo>
                      <a:cubicBezTo>
                        <a:pt x="1522" y="300"/>
                        <a:pt x="1642" y="280"/>
                        <a:pt x="1853" y="240"/>
                      </a:cubicBezTo>
                      <a:cubicBezTo>
                        <a:pt x="2064" y="200"/>
                        <a:pt x="2301" y="160"/>
                        <a:pt x="2608" y="120"/>
                      </a:cubicBezTo>
                      <a:cubicBezTo>
                        <a:pt x="2915" y="80"/>
                        <a:pt x="3516" y="20"/>
                        <a:pt x="3698" y="0"/>
                      </a:cubicBezTo>
                    </a:path>
                  </a:pathLst>
                </a:custGeom>
                <a:noFill/>
                <a:ln w="38100">
                  <a:solidFill>
                    <a:srgbClr val="000000"/>
                  </a:solidFill>
                  <a:round/>
                  <a:headEnd/>
                  <a:tailEnd type="none" w="med" len="med"/>
                </a:ln>
                <a:extLst>
                  <a:ext uri="{909E8E84-426E-40DD-AFC4-6F175D3DCCD1}">
                    <a14:hiddenFill xmlns:a14="http://schemas.microsoft.com/office/drawing/2010/main">
                      <a:solidFill>
                        <a:srgbClr val="FFFFFF"/>
                      </a:solidFill>
                    </a14:hiddenFill>
                  </a:ext>
                </a:extLst>
              </p:spPr>
              <p:txBody>
                <a:bodyPr/>
                <a:lstStyle/>
                <a:p>
                  <a:endParaRPr lang="en-GB">
                    <a:latin typeface="Calibri" panose="020F0502020204030204" pitchFamily="34" charset="0"/>
                    <a:cs typeface="Calibri" panose="020F0502020204030204" pitchFamily="34" charset="0"/>
                  </a:endParaRPr>
                </a:p>
              </p:txBody>
            </p:sp>
            <p:sp>
              <p:nvSpPr>
                <p:cNvPr id="21547" name="Line 43">
                  <a:extLst>
                    <a:ext uri="{FF2B5EF4-FFF2-40B4-BE49-F238E27FC236}">
                      <a16:creationId xmlns:a16="http://schemas.microsoft.com/office/drawing/2014/main" id="{A2FF73F0-1846-4011-879B-2BC55E190799}"/>
                    </a:ext>
                  </a:extLst>
                </p:cNvPr>
                <p:cNvSpPr>
                  <a:spLocks noChangeShapeType="1"/>
                </p:cNvSpPr>
                <p:nvPr/>
              </p:nvSpPr>
              <p:spPr bwMode="auto">
                <a:xfrm>
                  <a:off x="3441" y="2346"/>
                  <a:ext cx="143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549" name="Line 45">
                  <a:extLst>
                    <a:ext uri="{FF2B5EF4-FFF2-40B4-BE49-F238E27FC236}">
                      <a16:creationId xmlns:a16="http://schemas.microsoft.com/office/drawing/2014/main" id="{2E2DCEAC-0BE1-4020-931A-CFD158939337}"/>
                    </a:ext>
                  </a:extLst>
                </p:cNvPr>
                <p:cNvSpPr>
                  <a:spLocks noChangeShapeType="1"/>
                </p:cNvSpPr>
                <p:nvPr/>
              </p:nvSpPr>
              <p:spPr bwMode="auto">
                <a:xfrm>
                  <a:off x="4449" y="2370"/>
                  <a:ext cx="35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1560" name="Text Box 56">
                  <a:extLst>
                    <a:ext uri="{FF2B5EF4-FFF2-40B4-BE49-F238E27FC236}">
                      <a16:creationId xmlns:a16="http://schemas.microsoft.com/office/drawing/2014/main" id="{97A748B8-61B9-43D1-8153-553B5D4FBF9B}"/>
                    </a:ext>
                  </a:extLst>
                </p:cNvPr>
                <p:cNvSpPr txBox="1">
                  <a:spLocks noChangeArrowheads="1"/>
                </p:cNvSpPr>
                <p:nvPr/>
              </p:nvSpPr>
              <p:spPr bwMode="auto">
                <a:xfrm>
                  <a:off x="3257" y="2864"/>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i="1">
                      <a:latin typeface="Calibri" panose="020F0502020204030204" pitchFamily="34" charset="0"/>
                      <a:cs typeface="Calibri" panose="020F0502020204030204" pitchFamily="34" charset="0"/>
                    </a:rPr>
                    <a:t>0</a:t>
                  </a:r>
                </a:p>
              </p:txBody>
            </p:sp>
            <p:sp>
              <p:nvSpPr>
                <p:cNvPr id="21564" name="Line 60">
                  <a:extLst>
                    <a:ext uri="{FF2B5EF4-FFF2-40B4-BE49-F238E27FC236}">
                      <a16:creationId xmlns:a16="http://schemas.microsoft.com/office/drawing/2014/main" id="{D00CD948-05BD-4A30-98BA-0182D05186C7}"/>
                    </a:ext>
                  </a:extLst>
                </p:cNvPr>
                <p:cNvSpPr>
                  <a:spLocks noChangeShapeType="1"/>
                </p:cNvSpPr>
                <p:nvPr/>
              </p:nvSpPr>
              <p:spPr bwMode="auto">
                <a:xfrm>
                  <a:off x="3859" y="2764"/>
                  <a:ext cx="0" cy="22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sp>
            <p:nvSpPr>
              <p:cNvPr id="21638" name="AutoShape 134">
                <a:extLst>
                  <a:ext uri="{FF2B5EF4-FFF2-40B4-BE49-F238E27FC236}">
                    <a16:creationId xmlns:a16="http://schemas.microsoft.com/office/drawing/2014/main" id="{FA4946E1-8C84-4696-A738-C8CA52C8D692}"/>
                  </a:ext>
                </a:extLst>
              </p:cNvPr>
              <p:cNvSpPr>
                <a:spLocks noChangeArrowheads="1"/>
              </p:cNvSpPr>
              <p:nvPr/>
            </p:nvSpPr>
            <p:spPr bwMode="auto">
              <a:xfrm>
                <a:off x="4080" y="1904"/>
                <a:ext cx="192" cy="288"/>
              </a:xfrm>
              <a:prstGeom prst="upDownArrow">
                <a:avLst>
                  <a:gd name="adj1" fmla="val 50000"/>
                  <a:gd name="adj2" fmla="val 30000"/>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cxnSp>
          <p:nvCxnSpPr>
            <p:cNvPr id="87" name="Rak koppling 86">
              <a:extLst>
                <a:ext uri="{FF2B5EF4-FFF2-40B4-BE49-F238E27FC236}">
                  <a16:creationId xmlns:a16="http://schemas.microsoft.com/office/drawing/2014/main" id="{3B98B15F-47BD-4B9F-8B63-D2EAAA3647EF}"/>
                </a:ext>
              </a:extLst>
            </p:cNvPr>
            <p:cNvCxnSpPr>
              <a:cxnSpLocks/>
            </p:cNvCxnSpPr>
            <p:nvPr/>
          </p:nvCxnSpPr>
          <p:spPr>
            <a:xfrm>
              <a:off x="4419600" y="4546600"/>
              <a:ext cx="0" cy="501651"/>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 name="textruta 1">
            <a:extLst>
              <a:ext uri="{FF2B5EF4-FFF2-40B4-BE49-F238E27FC236}">
                <a16:creationId xmlns:a16="http://schemas.microsoft.com/office/drawing/2014/main" id="{019C0603-19AC-4E83-8285-752B9AF68CD0}"/>
              </a:ext>
            </a:extLst>
          </p:cNvPr>
          <p:cNvSpPr txBox="1"/>
          <p:nvPr/>
        </p:nvSpPr>
        <p:spPr>
          <a:xfrm>
            <a:off x="414620" y="524935"/>
            <a:ext cx="8314759" cy="701731"/>
          </a:xfrm>
          <a:prstGeom prst="rect">
            <a:avLst/>
          </a:prstGeom>
          <a:noFill/>
        </p:spPr>
        <p:txBody>
          <a:bodyPr wrap="square" rtlCol="0">
            <a:spAutoFit/>
          </a:bodyPr>
          <a:lstStyle/>
          <a:p>
            <a:pPr>
              <a:lnSpc>
                <a:spcPct val="90000"/>
              </a:lnSpc>
              <a:spcBef>
                <a:spcPct val="0"/>
              </a:spcBef>
              <a:buFontTx/>
              <a:buNone/>
            </a:pPr>
            <a:r>
              <a:rPr lang="en-GB" altLang="en-US" sz="2200" dirty="0">
                <a:latin typeface="Calibri" panose="020F0502020204030204" pitchFamily="34" charset="0"/>
                <a:cs typeface="Calibri" panose="020F0502020204030204" pitchFamily="34" charset="0"/>
                <a:sym typeface="Symbol" panose="05050102010706020507" pitchFamily="18" charset="2"/>
              </a:rPr>
              <a:t>Every </a:t>
            </a:r>
            <a:r>
              <a:rPr lang="en-GB" altLang="en-US" sz="2200" b="1" dirty="0">
                <a:latin typeface="Calibri" panose="020F0502020204030204" pitchFamily="34" charset="0"/>
                <a:cs typeface="Calibri" panose="020F0502020204030204" pitchFamily="34" charset="0"/>
                <a:sym typeface="Symbol" panose="05050102010706020507" pitchFamily="18" charset="2"/>
              </a:rPr>
              <a:t>probability function </a:t>
            </a:r>
            <a:r>
              <a:rPr lang="en-GB" altLang="en-US" sz="2200" dirty="0">
                <a:latin typeface="Calibri" panose="020F0502020204030204" pitchFamily="34" charset="0"/>
                <a:cs typeface="Calibri" panose="020F0502020204030204" pitchFamily="34" charset="0"/>
                <a:sym typeface="Symbol" panose="05050102010706020507" pitchFamily="18" charset="2"/>
              </a:rPr>
              <a:t>(pdf) can be expressed in a cumulative form </a:t>
            </a:r>
          </a:p>
          <a:p>
            <a:pPr>
              <a:lnSpc>
                <a:spcPct val="90000"/>
              </a:lnSpc>
              <a:spcBef>
                <a:spcPct val="0"/>
              </a:spcBef>
              <a:buFontTx/>
              <a:buNone/>
            </a:pPr>
            <a:r>
              <a:rPr lang="en-GB" altLang="en-US" sz="2200" dirty="0">
                <a:latin typeface="Calibri" panose="020F0502020204030204" pitchFamily="34" charset="0"/>
                <a:cs typeface="Calibri" panose="020F0502020204030204" pitchFamily="34" charset="0"/>
                <a:sym typeface="Symbol" panose="05050102010706020507" pitchFamily="18" charset="2"/>
              </a:rPr>
              <a:t>called the </a:t>
            </a:r>
            <a:r>
              <a:rPr lang="en-GB" altLang="en-US" sz="2200" b="1" i="1" dirty="0">
                <a:latin typeface="Calibri" panose="020F0502020204030204" pitchFamily="34" charset="0"/>
                <a:cs typeface="Calibri" panose="020F0502020204030204" pitchFamily="34" charset="0"/>
                <a:sym typeface="Symbol" panose="05050102010706020507" pitchFamily="18" charset="2"/>
              </a:rPr>
              <a:t>cumulative distribution </a:t>
            </a:r>
            <a:r>
              <a:rPr lang="en-GB" altLang="en-US" sz="2200" i="1" dirty="0">
                <a:latin typeface="Calibri" panose="020F0502020204030204" pitchFamily="34" charset="0"/>
                <a:cs typeface="Calibri" panose="020F0502020204030204" pitchFamily="34" charset="0"/>
                <a:sym typeface="Symbol" panose="05050102010706020507" pitchFamily="18" charset="2"/>
              </a:rPr>
              <a:t>function </a:t>
            </a:r>
            <a:r>
              <a:rPr lang="en-GB" altLang="en-US" sz="2200" dirty="0">
                <a:latin typeface="Calibri" panose="020F0502020204030204" pitchFamily="34" charset="0"/>
                <a:cs typeface="Calibri" panose="020F0502020204030204" pitchFamily="34" charset="0"/>
                <a:sym typeface="Symbol" panose="05050102010706020507" pitchFamily="18" charset="2"/>
              </a:rPr>
              <a:t>(</a:t>
            </a:r>
            <a:r>
              <a:rPr lang="en-GB" altLang="en-US" sz="2200" noProof="1">
                <a:latin typeface="Calibri" panose="020F0502020204030204" pitchFamily="34" charset="0"/>
                <a:cs typeface="Calibri" panose="020F0502020204030204" pitchFamily="34" charset="0"/>
                <a:sym typeface="Symbol" panose="05050102010706020507" pitchFamily="18" charset="2"/>
              </a:rPr>
              <a:t>cdf or c.d.f</a:t>
            </a:r>
            <a:r>
              <a:rPr lang="en-GB" altLang="en-US" sz="2200" dirty="0">
                <a:latin typeface="Calibri" panose="020F0502020204030204" pitchFamily="34" charset="0"/>
                <a:cs typeface="Calibri" panose="020F0502020204030204" pitchFamily="34" charset="0"/>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1641"/>
                                        </p:tgtEl>
                                        <p:attrNameLst>
                                          <p:attrName>style.visibility</p:attrName>
                                        </p:attrNameLst>
                                      </p:cBhvr>
                                      <p:to>
                                        <p:strVal val="visible"/>
                                      </p:to>
                                    </p:set>
                                    <p:anim calcmode="lin" valueType="num">
                                      <p:cBhvr additive="base">
                                        <p:cTn id="13" dur="500" fill="hold"/>
                                        <p:tgtEl>
                                          <p:spTgt spid="21641"/>
                                        </p:tgtEl>
                                        <p:attrNameLst>
                                          <p:attrName>ppt_x</p:attrName>
                                        </p:attrNameLst>
                                      </p:cBhvr>
                                      <p:tavLst>
                                        <p:tav tm="0">
                                          <p:val>
                                            <p:strVal val="0-#ppt_w/2"/>
                                          </p:val>
                                        </p:tav>
                                        <p:tav tm="100000">
                                          <p:val>
                                            <p:strVal val="#ppt_x"/>
                                          </p:val>
                                        </p:tav>
                                      </p:tavLst>
                                    </p:anim>
                                    <p:anim calcmode="lin" valueType="num">
                                      <p:cBhvr additive="base">
                                        <p:cTn id="14" dur="500" fill="hold"/>
                                        <p:tgtEl>
                                          <p:spTgt spid="2164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1645"/>
                                        </p:tgtEl>
                                        <p:attrNameLst>
                                          <p:attrName>style.visibility</p:attrName>
                                        </p:attrNameLst>
                                      </p:cBhvr>
                                      <p:to>
                                        <p:strVal val="visible"/>
                                      </p:to>
                                    </p:set>
                                    <p:anim calcmode="lin" valueType="num">
                                      <p:cBhvr additive="base">
                                        <p:cTn id="19" dur="500" fill="hold"/>
                                        <p:tgtEl>
                                          <p:spTgt spid="21645"/>
                                        </p:tgtEl>
                                        <p:attrNameLst>
                                          <p:attrName>ppt_x</p:attrName>
                                        </p:attrNameLst>
                                      </p:cBhvr>
                                      <p:tavLst>
                                        <p:tav tm="0">
                                          <p:val>
                                            <p:strVal val="0-#ppt_w/2"/>
                                          </p:val>
                                        </p:tav>
                                        <p:tav tm="100000">
                                          <p:val>
                                            <p:strVal val="#ppt_x"/>
                                          </p:val>
                                        </p:tav>
                                      </p:tavLst>
                                    </p:anim>
                                    <p:anim calcmode="lin" valueType="num">
                                      <p:cBhvr additive="base">
                                        <p:cTn id="20" dur="500" fill="hold"/>
                                        <p:tgtEl>
                                          <p:spTgt spid="2164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636"/>
                                        </p:tgtEl>
                                        <p:attrNameLst>
                                          <p:attrName>style.visibility</p:attrName>
                                        </p:attrNameLst>
                                      </p:cBhvr>
                                      <p:to>
                                        <p:strVal val="visible"/>
                                      </p:to>
                                    </p:set>
                                    <p:anim calcmode="lin" valueType="num">
                                      <p:cBhvr additive="base">
                                        <p:cTn id="25" dur="500" fill="hold"/>
                                        <p:tgtEl>
                                          <p:spTgt spid="21636"/>
                                        </p:tgtEl>
                                        <p:attrNameLst>
                                          <p:attrName>ppt_x</p:attrName>
                                        </p:attrNameLst>
                                      </p:cBhvr>
                                      <p:tavLst>
                                        <p:tav tm="0">
                                          <p:val>
                                            <p:strVal val="#ppt_x"/>
                                          </p:val>
                                        </p:tav>
                                        <p:tav tm="100000">
                                          <p:val>
                                            <p:strVal val="#ppt_x"/>
                                          </p:val>
                                        </p:tav>
                                      </p:tavLst>
                                    </p:anim>
                                    <p:anim calcmode="lin" valueType="num">
                                      <p:cBhvr additive="base">
                                        <p:cTn id="26" dur="500" fill="hold"/>
                                        <p:tgtEl>
                                          <p:spTgt spid="216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1+#ppt_w/2"/>
                                          </p:val>
                                        </p:tav>
                                        <p:tav tm="100000">
                                          <p:val>
                                            <p:strVal val="#ppt_x"/>
                                          </p:val>
                                        </p:tav>
                                      </p:tavLst>
                                    </p:anim>
                                    <p:anim calcmode="lin" valueType="num">
                                      <p:cBhvr additive="base">
                                        <p:cTn id="3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650"/>
                                        </p:tgtEl>
                                        <p:attrNameLst>
                                          <p:attrName>style.visibility</p:attrName>
                                        </p:attrNameLst>
                                      </p:cBhvr>
                                      <p:to>
                                        <p:strVal val="visible"/>
                                      </p:to>
                                    </p:set>
                                    <p:anim calcmode="lin" valueType="num">
                                      <p:cBhvr additive="base">
                                        <p:cTn id="37" dur="500" fill="hold"/>
                                        <p:tgtEl>
                                          <p:spTgt spid="21650"/>
                                        </p:tgtEl>
                                        <p:attrNameLst>
                                          <p:attrName>ppt_x</p:attrName>
                                        </p:attrNameLst>
                                      </p:cBhvr>
                                      <p:tavLst>
                                        <p:tav tm="0">
                                          <p:val>
                                            <p:strVal val="#ppt_x"/>
                                          </p:val>
                                        </p:tav>
                                        <p:tav tm="100000">
                                          <p:val>
                                            <p:strVal val="#ppt_x"/>
                                          </p:val>
                                        </p:tav>
                                      </p:tavLst>
                                    </p:anim>
                                    <p:anim calcmode="lin" valueType="num">
                                      <p:cBhvr additive="base">
                                        <p:cTn id="38" dur="500" fill="hold"/>
                                        <p:tgtEl>
                                          <p:spTgt spid="2165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1+#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6" fill="hold" nodeType="clickEffect">
                                  <p:stCondLst>
                                    <p:cond delay="0"/>
                                  </p:stCondLst>
                                  <p:childTnLst>
                                    <p:set>
                                      <p:cBhvr>
                                        <p:cTn id="48" dur="1" fill="hold">
                                          <p:stCondLst>
                                            <p:cond delay="0"/>
                                          </p:stCondLst>
                                        </p:cTn>
                                        <p:tgtEl>
                                          <p:spTgt spid="21644"/>
                                        </p:tgtEl>
                                        <p:attrNameLst>
                                          <p:attrName>style.visibility</p:attrName>
                                        </p:attrNameLst>
                                      </p:cBhvr>
                                      <p:to>
                                        <p:strVal val="visible"/>
                                      </p:to>
                                    </p:set>
                                    <p:anim calcmode="lin" valueType="num">
                                      <p:cBhvr additive="base">
                                        <p:cTn id="49" dur="500" fill="hold"/>
                                        <p:tgtEl>
                                          <p:spTgt spid="21644"/>
                                        </p:tgtEl>
                                        <p:attrNameLst>
                                          <p:attrName>ppt_x</p:attrName>
                                        </p:attrNameLst>
                                      </p:cBhvr>
                                      <p:tavLst>
                                        <p:tav tm="0">
                                          <p:val>
                                            <p:strVal val="1+#ppt_w/2"/>
                                          </p:val>
                                        </p:tav>
                                        <p:tav tm="100000">
                                          <p:val>
                                            <p:strVal val="#ppt_x"/>
                                          </p:val>
                                        </p:tav>
                                      </p:tavLst>
                                    </p:anim>
                                    <p:anim calcmode="lin" valueType="num">
                                      <p:cBhvr additive="base">
                                        <p:cTn id="50" dur="500" fill="hold"/>
                                        <p:tgtEl>
                                          <p:spTgt spid="2164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1651"/>
                                        </p:tgtEl>
                                        <p:attrNameLst>
                                          <p:attrName>style.visibility</p:attrName>
                                        </p:attrNameLst>
                                      </p:cBhvr>
                                      <p:to>
                                        <p:strVal val="visible"/>
                                      </p:to>
                                    </p:set>
                                    <p:anim calcmode="lin" valueType="num">
                                      <p:cBhvr additive="base">
                                        <p:cTn id="55" dur="500" fill="hold"/>
                                        <p:tgtEl>
                                          <p:spTgt spid="21651"/>
                                        </p:tgtEl>
                                        <p:attrNameLst>
                                          <p:attrName>ppt_x</p:attrName>
                                        </p:attrNameLst>
                                      </p:cBhvr>
                                      <p:tavLst>
                                        <p:tav tm="0">
                                          <p:val>
                                            <p:strVal val="#ppt_x"/>
                                          </p:val>
                                        </p:tav>
                                        <p:tav tm="100000">
                                          <p:val>
                                            <p:strVal val="#ppt_x"/>
                                          </p:val>
                                        </p:tav>
                                      </p:tavLst>
                                    </p:anim>
                                    <p:anim calcmode="lin" valueType="num">
                                      <p:cBhvr additive="base">
                                        <p:cTn id="56" dur="500" fill="hold"/>
                                        <p:tgtEl>
                                          <p:spTgt spid="2165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1653"/>
                                        </p:tgtEl>
                                        <p:attrNameLst>
                                          <p:attrName>style.visibility</p:attrName>
                                        </p:attrNameLst>
                                      </p:cBhvr>
                                      <p:to>
                                        <p:strVal val="visible"/>
                                      </p:to>
                                    </p:set>
                                    <p:anim calcmode="lin" valueType="num">
                                      <p:cBhvr additive="base">
                                        <p:cTn id="61" dur="500" fill="hold"/>
                                        <p:tgtEl>
                                          <p:spTgt spid="21653"/>
                                        </p:tgtEl>
                                        <p:attrNameLst>
                                          <p:attrName>ppt_x</p:attrName>
                                        </p:attrNameLst>
                                      </p:cBhvr>
                                      <p:tavLst>
                                        <p:tav tm="0">
                                          <p:val>
                                            <p:strVal val="#ppt_x"/>
                                          </p:val>
                                        </p:tav>
                                        <p:tav tm="100000">
                                          <p:val>
                                            <p:strVal val="#ppt_x"/>
                                          </p:val>
                                        </p:tav>
                                      </p:tavLst>
                                    </p:anim>
                                    <p:anim calcmode="lin" valueType="num">
                                      <p:cBhvr additive="base">
                                        <p:cTn id="62" dur="500" fill="hold"/>
                                        <p:tgtEl>
                                          <p:spTgt spid="2165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1652"/>
                                        </p:tgtEl>
                                        <p:attrNameLst>
                                          <p:attrName>style.visibility</p:attrName>
                                        </p:attrNameLst>
                                      </p:cBhvr>
                                      <p:to>
                                        <p:strVal val="visible"/>
                                      </p:to>
                                    </p:set>
                                    <p:anim calcmode="lin" valueType="num">
                                      <p:cBhvr additive="base">
                                        <p:cTn id="67" dur="500" fill="hold"/>
                                        <p:tgtEl>
                                          <p:spTgt spid="21652"/>
                                        </p:tgtEl>
                                        <p:attrNameLst>
                                          <p:attrName>ppt_x</p:attrName>
                                        </p:attrNameLst>
                                      </p:cBhvr>
                                      <p:tavLst>
                                        <p:tav tm="0">
                                          <p:val>
                                            <p:strVal val="#ppt_x"/>
                                          </p:val>
                                        </p:tav>
                                        <p:tav tm="100000">
                                          <p:val>
                                            <p:strVal val="#ppt_x"/>
                                          </p:val>
                                        </p:tav>
                                      </p:tavLst>
                                    </p:anim>
                                    <p:anim calcmode="lin" valueType="num">
                                      <p:cBhvr additive="base">
                                        <p:cTn id="68" dur="500" fill="hold"/>
                                        <p:tgtEl>
                                          <p:spTgt spid="216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36" grpId="0" autoUpdateAnimBg="0"/>
      <p:bldP spid="21650" grpId="0" autoUpdateAnimBg="0"/>
      <p:bldP spid="21651" grpId="0" autoUpdateAnimBg="0"/>
      <p:bldP spid="21652" grpId="0" autoUpdateAnimBg="0"/>
      <p:bldP spid="21653" grpId="0" autoUpdateAnimBg="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Platshållare för bildnummer 5">
            <a:extLst>
              <a:ext uri="{FF2B5EF4-FFF2-40B4-BE49-F238E27FC236}">
                <a16:creationId xmlns:a16="http://schemas.microsoft.com/office/drawing/2014/main" id="{E59E40C7-AB35-4147-A516-43854A494358}"/>
              </a:ext>
            </a:extLst>
          </p:cNvPr>
          <p:cNvSpPr>
            <a:spLocks noGrp="1"/>
          </p:cNvSpPr>
          <p:nvPr>
            <p:ph type="sldNum" sz="quarter" idx="12"/>
          </p:nvPr>
        </p:nvSpPr>
        <p:spPr>
          <a:xfrm>
            <a:off x="8458200" y="6324600"/>
            <a:ext cx="381000" cy="457200"/>
          </a:xfrm>
        </p:spPr>
        <p:txBody>
          <a:bodyPr/>
          <a:lstStyle/>
          <a:p>
            <a:fld id="{D5520328-26A8-407E-9882-CF952A7C965D}" type="slidenum">
              <a:rPr lang="en-GB" altLang="en-US">
                <a:latin typeface="Calibri" panose="020F0502020204030204" pitchFamily="34" charset="0"/>
                <a:cs typeface="Calibri" panose="020F0502020204030204" pitchFamily="34" charset="0"/>
              </a:rPr>
              <a:pPr/>
              <a:t>14</a:t>
            </a:fld>
            <a:endParaRPr lang="en-GB" altLang="en-US" dirty="0">
              <a:latin typeface="Calibri" panose="020F0502020204030204" pitchFamily="34" charset="0"/>
              <a:cs typeface="Calibri" panose="020F0502020204030204" pitchFamily="34" charset="0"/>
            </a:endParaRPr>
          </a:p>
        </p:txBody>
      </p:sp>
      <p:sp>
        <p:nvSpPr>
          <p:cNvPr id="14338" name="Rectangle 2">
            <a:extLst>
              <a:ext uri="{FF2B5EF4-FFF2-40B4-BE49-F238E27FC236}">
                <a16:creationId xmlns:a16="http://schemas.microsoft.com/office/drawing/2014/main" id="{2454A511-8974-4500-8713-A235675656D3}"/>
              </a:ext>
            </a:extLst>
          </p:cNvPr>
          <p:cNvSpPr>
            <a:spLocks noGrp="1" noChangeArrowheads="1"/>
          </p:cNvSpPr>
          <p:nvPr>
            <p:ph type="title"/>
          </p:nvPr>
        </p:nvSpPr>
        <p:spPr>
          <a:xfrm>
            <a:off x="685800" y="-6132"/>
            <a:ext cx="7772400" cy="609600"/>
          </a:xfrm>
        </p:spPr>
        <p:txBody>
          <a:bodyPr/>
          <a:lstStyle/>
          <a:p>
            <a:r>
              <a:rPr lang="en-GB" altLang="en-US" sz="3600" b="1" dirty="0">
                <a:latin typeface="Calibri" panose="020F0502020204030204" pitchFamily="34" charset="0"/>
                <a:cs typeface="Calibri" panose="020F0502020204030204" pitchFamily="34" charset="0"/>
              </a:rPr>
              <a:t>Statistical measures</a:t>
            </a:r>
          </a:p>
        </p:txBody>
      </p:sp>
      <p:sp>
        <p:nvSpPr>
          <p:cNvPr id="14339" name="Rectangle 3">
            <a:extLst>
              <a:ext uri="{FF2B5EF4-FFF2-40B4-BE49-F238E27FC236}">
                <a16:creationId xmlns:a16="http://schemas.microsoft.com/office/drawing/2014/main" id="{60AA784C-E13F-4808-8E84-7285A95213D4}"/>
              </a:ext>
            </a:extLst>
          </p:cNvPr>
          <p:cNvSpPr>
            <a:spLocks noGrp="1" noChangeArrowheads="1"/>
          </p:cNvSpPr>
          <p:nvPr>
            <p:ph type="body" idx="1"/>
          </p:nvPr>
        </p:nvSpPr>
        <p:spPr>
          <a:xfrm>
            <a:off x="152400" y="698718"/>
            <a:ext cx="8686800" cy="990600"/>
          </a:xfrm>
        </p:spPr>
        <p:txBody>
          <a:bodyPr/>
          <a:lstStyle/>
          <a:p>
            <a:r>
              <a:rPr lang="en-GB" altLang="en-US" sz="2800" dirty="0">
                <a:latin typeface="Calibri" panose="020F0502020204030204" pitchFamily="34" charset="0"/>
                <a:cs typeface="Calibri" panose="020F0502020204030204" pitchFamily="34" charset="0"/>
              </a:rPr>
              <a:t>The pdf (or cdf) contains </a:t>
            </a:r>
            <a:r>
              <a:rPr lang="en-GB" altLang="en-US" sz="2800" b="1" i="1" dirty="0">
                <a:latin typeface="Calibri" panose="020F0502020204030204" pitchFamily="34" charset="0"/>
                <a:cs typeface="Calibri" panose="020F0502020204030204" pitchFamily="34" charset="0"/>
              </a:rPr>
              <a:t>all</a:t>
            </a:r>
            <a:r>
              <a:rPr lang="en-GB" altLang="en-US" sz="2800" dirty="0">
                <a:latin typeface="Calibri" panose="020F0502020204030204" pitchFamily="34" charset="0"/>
                <a:cs typeface="Calibri" panose="020F0502020204030204" pitchFamily="34" charset="0"/>
              </a:rPr>
              <a:t> statistical information about a random trial.</a:t>
            </a:r>
          </a:p>
        </p:txBody>
      </p:sp>
      <p:sp>
        <p:nvSpPr>
          <p:cNvPr id="14365" name="Text Box 29">
            <a:extLst>
              <a:ext uri="{FF2B5EF4-FFF2-40B4-BE49-F238E27FC236}">
                <a16:creationId xmlns:a16="http://schemas.microsoft.com/office/drawing/2014/main" id="{068577D6-DA19-479D-99B9-0EF5E37ECDB6}"/>
              </a:ext>
            </a:extLst>
          </p:cNvPr>
          <p:cNvSpPr txBox="1">
            <a:spLocks noChangeArrowheads="1"/>
          </p:cNvSpPr>
          <p:nvPr/>
        </p:nvSpPr>
        <p:spPr bwMode="auto">
          <a:xfrm>
            <a:off x="152400" y="1765518"/>
            <a:ext cx="88392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90000"/>
              </a:lnSpc>
              <a:buSzPct val="130000"/>
              <a:buFont typeface="Arial" panose="020B0604020202020204" pitchFamily="34" charset="0"/>
              <a:buChar char="•"/>
            </a:pPr>
            <a:r>
              <a:rPr lang="en-GB" altLang="en-US" sz="2800" i="1" dirty="0">
                <a:latin typeface="Calibri" panose="020F0502020204030204" pitchFamily="34" charset="0"/>
                <a:cs typeface="Calibri" panose="020F0502020204030204" pitchFamily="34" charset="0"/>
              </a:rPr>
              <a:t>Mean</a:t>
            </a:r>
            <a:r>
              <a:rPr lang="en-GB" altLang="en-US" sz="2800" dirty="0">
                <a:latin typeface="Calibri" panose="020F0502020204030204" pitchFamily="34" charset="0"/>
                <a:cs typeface="Calibri" panose="020F0502020204030204" pitchFamily="34" charset="0"/>
              </a:rPr>
              <a:t>, </a:t>
            </a:r>
            <a:r>
              <a:rPr lang="en-GB" altLang="en-US" sz="2800" i="1" dirty="0">
                <a:latin typeface="Calibri" panose="020F0502020204030204" pitchFamily="34" charset="0"/>
                <a:cs typeface="Calibri" panose="020F0502020204030204" pitchFamily="34" charset="0"/>
              </a:rPr>
              <a:t>variance</a:t>
            </a:r>
            <a:r>
              <a:rPr lang="en-GB" altLang="en-US" sz="2800" dirty="0">
                <a:latin typeface="Calibri" panose="020F0502020204030204" pitchFamily="34" charset="0"/>
                <a:cs typeface="Calibri" panose="020F0502020204030204" pitchFamily="34" charset="0"/>
              </a:rPr>
              <a:t>,</a:t>
            </a:r>
            <a:r>
              <a:rPr lang="en-GB" altLang="en-US" sz="2800" i="1" dirty="0">
                <a:latin typeface="Calibri" panose="020F0502020204030204" pitchFamily="34" charset="0"/>
                <a:cs typeface="Calibri" panose="020F0502020204030204" pitchFamily="34" charset="0"/>
              </a:rPr>
              <a:t> standard deviation</a:t>
            </a:r>
            <a:r>
              <a:rPr lang="en-GB" altLang="en-US" sz="2800" dirty="0">
                <a:latin typeface="Calibri" panose="020F0502020204030204" pitchFamily="34" charset="0"/>
                <a:cs typeface="Calibri" panose="020F0502020204030204" pitchFamily="34" charset="0"/>
              </a:rPr>
              <a:t>, </a:t>
            </a:r>
            <a:r>
              <a:rPr lang="en-GB" altLang="en-US" sz="2800" i="1" noProof="1">
                <a:latin typeface="Calibri" panose="020F0502020204030204" pitchFamily="34" charset="0"/>
                <a:cs typeface="Calibri" panose="020F0502020204030204" pitchFamily="34" charset="0"/>
              </a:rPr>
              <a:t>quantile</a:t>
            </a:r>
            <a:r>
              <a:rPr lang="en-GB" altLang="en-US" sz="2800" dirty="0">
                <a:latin typeface="Calibri" panose="020F0502020204030204" pitchFamily="34" charset="0"/>
                <a:cs typeface="Calibri" panose="020F0502020204030204" pitchFamily="34" charset="0"/>
              </a:rPr>
              <a:t>, </a:t>
            </a:r>
            <a:r>
              <a:rPr lang="en-GB" altLang="en-US" sz="2800" i="1" dirty="0">
                <a:latin typeface="Calibri" panose="020F0502020204030204" pitchFamily="34" charset="0"/>
                <a:cs typeface="Calibri" panose="020F0502020204030204" pitchFamily="34" charset="0"/>
              </a:rPr>
              <a:t>confidence interval, </a:t>
            </a:r>
            <a:r>
              <a:rPr lang="en-GB" altLang="en-US" sz="2800" dirty="0">
                <a:latin typeface="Calibri" panose="020F0502020204030204" pitchFamily="34" charset="0"/>
                <a:cs typeface="Calibri" panose="020F0502020204030204" pitchFamily="34" charset="0"/>
              </a:rPr>
              <a:t>etc. contain useful (but incomplete) information about the </a:t>
            </a:r>
            <a:r>
              <a:rPr lang="en-GB" altLang="en-US" sz="2800" i="1" noProof="1">
                <a:latin typeface="Calibri" panose="020F0502020204030204" pitchFamily="34" charset="0"/>
                <a:cs typeface="Calibri" panose="020F0502020204030204" pitchFamily="34" charset="0"/>
              </a:rPr>
              <a:t>pdf</a:t>
            </a:r>
            <a:r>
              <a:rPr lang="en-GB" altLang="en-US" sz="2800" dirty="0">
                <a:latin typeface="Calibri" panose="020F0502020204030204" pitchFamily="34" charset="0"/>
                <a:cs typeface="Calibri" panose="020F0502020204030204" pitchFamily="34" charset="0"/>
              </a:rPr>
              <a:t> or </a:t>
            </a:r>
            <a:r>
              <a:rPr lang="en-GB" altLang="en-US" sz="2800" i="1" dirty="0">
                <a:latin typeface="Calibri" panose="020F0502020204030204" pitchFamily="34" charset="0"/>
                <a:cs typeface="Calibri" panose="020F0502020204030204" pitchFamily="34" charset="0"/>
              </a:rPr>
              <a:t>cdf</a:t>
            </a:r>
            <a:r>
              <a:rPr lang="en-GB" altLang="en-US" sz="2800" dirty="0">
                <a:latin typeface="Calibri" panose="020F0502020204030204" pitchFamily="34" charset="0"/>
                <a:cs typeface="Calibri" panose="020F0502020204030204" pitchFamily="34" charset="0"/>
              </a:rPr>
              <a:t>.</a:t>
            </a:r>
          </a:p>
          <a:p>
            <a:pPr>
              <a:lnSpc>
                <a:spcPct val="90000"/>
              </a:lnSpc>
              <a:spcBef>
                <a:spcPct val="40000"/>
              </a:spcBef>
            </a:pPr>
            <a:r>
              <a:rPr lang="en-GB" altLang="en-US" sz="2800" dirty="0">
                <a:latin typeface="Calibri" panose="020F0502020204030204" pitchFamily="34" charset="0"/>
                <a:cs typeface="Calibri" panose="020F0502020204030204" pitchFamily="34" charset="0"/>
              </a:rPr>
              <a:t>     They are calculated from </a:t>
            </a:r>
            <a:r>
              <a:rPr lang="en-GB" altLang="en-US" sz="2800" i="1" dirty="0">
                <a:latin typeface="Calibri" panose="020F0502020204030204" pitchFamily="34" charset="0"/>
                <a:cs typeface="Calibri" panose="020F0502020204030204" pitchFamily="34" charset="0"/>
              </a:rPr>
              <a:t>p(x)</a:t>
            </a:r>
            <a:r>
              <a:rPr lang="en-GB" altLang="en-US" sz="2800" dirty="0">
                <a:latin typeface="Calibri" panose="020F0502020204030204" pitchFamily="34" charset="0"/>
                <a:cs typeface="Calibri" panose="020F0502020204030204" pitchFamily="34" charset="0"/>
              </a:rPr>
              <a:t> or </a:t>
            </a:r>
            <a:r>
              <a:rPr lang="en-GB" altLang="en-US" sz="2800" i="1" dirty="0">
                <a:latin typeface="Calibri" panose="020F0502020204030204" pitchFamily="34" charset="0"/>
                <a:cs typeface="Calibri" panose="020F0502020204030204" pitchFamily="34" charset="0"/>
              </a:rPr>
              <a:t>f(x)</a:t>
            </a:r>
            <a:r>
              <a:rPr lang="en-GB" altLang="en-US" sz="2800" dirty="0">
                <a:latin typeface="Calibri" panose="020F0502020204030204" pitchFamily="34" charset="0"/>
                <a:cs typeface="Calibri" panose="020F0502020204030204" pitchFamily="34" charset="0"/>
              </a:rPr>
              <a:t> (or from </a:t>
            </a:r>
            <a:r>
              <a:rPr lang="en-GB" altLang="en-US" sz="2800" i="1" dirty="0">
                <a:latin typeface="Calibri" panose="020F0502020204030204" pitchFamily="34" charset="0"/>
                <a:cs typeface="Calibri" panose="020F0502020204030204" pitchFamily="34" charset="0"/>
              </a:rPr>
              <a:t>F(x)</a:t>
            </a:r>
            <a:r>
              <a:rPr lang="en-GB" altLang="en-US" sz="2800" dirty="0">
                <a:latin typeface="Calibri" panose="020F0502020204030204" pitchFamily="34" charset="0"/>
                <a:cs typeface="Calibri" panose="020F0502020204030204" pitchFamily="34" charset="0"/>
              </a:rPr>
              <a:t>).</a:t>
            </a:r>
          </a:p>
        </p:txBody>
      </p:sp>
      <p:grpSp>
        <p:nvGrpSpPr>
          <p:cNvPr id="14372" name="Group 36">
            <a:extLst>
              <a:ext uri="{FF2B5EF4-FFF2-40B4-BE49-F238E27FC236}">
                <a16:creationId xmlns:a16="http://schemas.microsoft.com/office/drawing/2014/main" id="{7792BBF8-9810-4AE8-B05E-771F24E88268}"/>
              </a:ext>
            </a:extLst>
          </p:cNvPr>
          <p:cNvGrpSpPr>
            <a:grpSpLocks/>
          </p:cNvGrpSpPr>
          <p:nvPr/>
        </p:nvGrpSpPr>
        <p:grpSpPr bwMode="auto">
          <a:xfrm>
            <a:off x="800100" y="3657600"/>
            <a:ext cx="6896100" cy="3067050"/>
            <a:chOff x="168" y="2387"/>
            <a:chExt cx="4344" cy="1932"/>
          </a:xfrm>
        </p:grpSpPr>
        <p:grpSp>
          <p:nvGrpSpPr>
            <p:cNvPr id="14363" name="Group 27">
              <a:extLst>
                <a:ext uri="{FF2B5EF4-FFF2-40B4-BE49-F238E27FC236}">
                  <a16:creationId xmlns:a16="http://schemas.microsoft.com/office/drawing/2014/main" id="{5EE98B2F-BEBA-4917-A722-AEE5DBD88933}"/>
                </a:ext>
              </a:extLst>
            </p:cNvPr>
            <p:cNvGrpSpPr>
              <a:grpSpLocks/>
            </p:cNvGrpSpPr>
            <p:nvPr/>
          </p:nvGrpSpPr>
          <p:grpSpPr bwMode="auto">
            <a:xfrm>
              <a:off x="960" y="2387"/>
              <a:ext cx="2640" cy="1501"/>
              <a:chOff x="720" y="2304"/>
              <a:chExt cx="2640" cy="1501"/>
            </a:xfrm>
          </p:grpSpPr>
          <p:sp>
            <p:nvSpPr>
              <p:cNvPr id="14343" name="Line 7">
                <a:extLst>
                  <a:ext uri="{FF2B5EF4-FFF2-40B4-BE49-F238E27FC236}">
                    <a16:creationId xmlns:a16="http://schemas.microsoft.com/office/drawing/2014/main" id="{575CCB97-EFD9-44E8-96BE-7982A5EB4870}"/>
                  </a:ext>
                </a:extLst>
              </p:cNvPr>
              <p:cNvSpPr>
                <a:spLocks noChangeShapeType="1"/>
              </p:cNvSpPr>
              <p:nvPr/>
            </p:nvSpPr>
            <p:spPr bwMode="auto">
              <a:xfrm>
                <a:off x="720" y="2376"/>
                <a:ext cx="0" cy="1177"/>
              </a:xfrm>
              <a:prstGeom prst="line">
                <a:avLst/>
              </a:prstGeom>
              <a:noFill/>
              <a:ln w="9525">
                <a:solidFill>
                  <a:srgbClr val="000000"/>
                </a:solidFill>
                <a:round/>
                <a:headEnd type="triangle" w="lg" len="lg"/>
                <a:tailEnd type="none" w="lg" len="med"/>
              </a:ln>
              <a:extLst>
                <a:ext uri="{909E8E84-426E-40DD-AFC4-6F175D3DCCD1}">
                  <a14:hiddenFill xmlns:a14="http://schemas.microsoft.com/office/drawing/2010/main">
                    <a:noFill/>
                  </a14:hiddenFill>
                </a:ext>
              </a:extLst>
            </p:spPr>
            <p:txBody>
              <a:bodyPr/>
              <a:lstStyle/>
              <a:p>
                <a:endParaRPr lang="en-GB">
                  <a:latin typeface="Calibri" panose="020F0502020204030204" pitchFamily="34" charset="0"/>
                  <a:cs typeface="Calibri" panose="020F0502020204030204" pitchFamily="34" charset="0"/>
                </a:endParaRPr>
              </a:p>
            </p:txBody>
          </p:sp>
          <p:sp>
            <p:nvSpPr>
              <p:cNvPr id="14344" name="Line 8">
                <a:extLst>
                  <a:ext uri="{FF2B5EF4-FFF2-40B4-BE49-F238E27FC236}">
                    <a16:creationId xmlns:a16="http://schemas.microsoft.com/office/drawing/2014/main" id="{5FB35010-C71E-4F09-9646-02208160085E}"/>
                  </a:ext>
                </a:extLst>
              </p:cNvPr>
              <p:cNvSpPr>
                <a:spLocks noChangeShapeType="1"/>
              </p:cNvSpPr>
              <p:nvPr/>
            </p:nvSpPr>
            <p:spPr bwMode="auto">
              <a:xfrm flipH="1" flipV="1">
                <a:off x="720" y="3553"/>
                <a:ext cx="2256" cy="0"/>
              </a:xfrm>
              <a:prstGeom prst="line">
                <a:avLst/>
              </a:prstGeom>
              <a:noFill/>
              <a:ln w="9525">
                <a:solidFill>
                  <a:srgbClr val="000000"/>
                </a:solidFill>
                <a:round/>
                <a:headEnd type="triangle" w="lg" len="lg"/>
                <a:tailEnd type="none" w="lg" len="med"/>
              </a:ln>
              <a:extLst>
                <a:ext uri="{909E8E84-426E-40DD-AFC4-6F175D3DCCD1}">
                  <a14:hiddenFill xmlns:a14="http://schemas.microsoft.com/office/drawing/2010/main">
                    <a:noFill/>
                  </a14:hiddenFill>
                </a:ext>
              </a:extLst>
            </p:spPr>
            <p:txBody>
              <a:bodyPr/>
              <a:lstStyle/>
              <a:p>
                <a:endParaRPr lang="en-GB">
                  <a:latin typeface="Calibri" panose="020F0502020204030204" pitchFamily="34" charset="0"/>
                  <a:cs typeface="Calibri" panose="020F0502020204030204" pitchFamily="34" charset="0"/>
                </a:endParaRPr>
              </a:p>
            </p:txBody>
          </p:sp>
          <p:grpSp>
            <p:nvGrpSpPr>
              <p:cNvPr id="14362" name="Group 26">
                <a:extLst>
                  <a:ext uri="{FF2B5EF4-FFF2-40B4-BE49-F238E27FC236}">
                    <a16:creationId xmlns:a16="http://schemas.microsoft.com/office/drawing/2014/main" id="{C084899C-9A57-409C-ADCD-4B209C886729}"/>
                  </a:ext>
                </a:extLst>
              </p:cNvPr>
              <p:cNvGrpSpPr>
                <a:grpSpLocks/>
              </p:cNvGrpSpPr>
              <p:nvPr/>
            </p:nvGrpSpPr>
            <p:grpSpPr bwMode="auto">
              <a:xfrm>
                <a:off x="820" y="2596"/>
                <a:ext cx="1812" cy="1016"/>
                <a:chOff x="820" y="2596"/>
                <a:chExt cx="1812" cy="1016"/>
              </a:xfrm>
            </p:grpSpPr>
            <p:sp>
              <p:nvSpPr>
                <p:cNvPr id="14346" name="Freeform 10">
                  <a:extLst>
                    <a:ext uri="{FF2B5EF4-FFF2-40B4-BE49-F238E27FC236}">
                      <a16:creationId xmlns:a16="http://schemas.microsoft.com/office/drawing/2014/main" id="{F6C07E6C-B563-41F3-B04A-F28CA16BF7DA}"/>
                    </a:ext>
                  </a:extLst>
                </p:cNvPr>
                <p:cNvSpPr>
                  <a:spLocks/>
                </p:cNvSpPr>
                <p:nvPr/>
              </p:nvSpPr>
              <p:spPr bwMode="auto">
                <a:xfrm rot="16933665" flipV="1">
                  <a:off x="627" y="2798"/>
                  <a:ext cx="1005" cy="620"/>
                </a:xfrm>
                <a:custGeom>
                  <a:avLst/>
                  <a:gdLst>
                    <a:gd name="T0" fmla="*/ 0 w 3698"/>
                    <a:gd name="T1" fmla="*/ 1556 h 1556"/>
                    <a:gd name="T2" fmla="*/ 53 w 3698"/>
                    <a:gd name="T3" fmla="*/ 1320 h 1556"/>
                    <a:gd name="T4" fmla="*/ 169 w 3698"/>
                    <a:gd name="T5" fmla="*/ 1080 h 1556"/>
                    <a:gd name="T6" fmla="*/ 413 w 3698"/>
                    <a:gd name="T7" fmla="*/ 840 h 1556"/>
                    <a:gd name="T8" fmla="*/ 765 w 3698"/>
                    <a:gd name="T9" fmla="*/ 600 h 1556"/>
                    <a:gd name="T10" fmla="*/ 1341 w 3698"/>
                    <a:gd name="T11" fmla="*/ 360 h 1556"/>
                    <a:gd name="T12" fmla="*/ 1853 w 3698"/>
                    <a:gd name="T13" fmla="*/ 240 h 1556"/>
                    <a:gd name="T14" fmla="*/ 2608 w 3698"/>
                    <a:gd name="T15" fmla="*/ 120 h 1556"/>
                    <a:gd name="T16" fmla="*/ 3698 w 3698"/>
                    <a:gd name="T17" fmla="*/ 0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8" h="1556">
                      <a:moveTo>
                        <a:pt x="0" y="1556"/>
                      </a:moveTo>
                      <a:cubicBezTo>
                        <a:pt x="12" y="1477"/>
                        <a:pt x="25" y="1399"/>
                        <a:pt x="53" y="1320"/>
                      </a:cubicBezTo>
                      <a:cubicBezTo>
                        <a:pt x="81" y="1241"/>
                        <a:pt x="109" y="1160"/>
                        <a:pt x="169" y="1080"/>
                      </a:cubicBezTo>
                      <a:cubicBezTo>
                        <a:pt x="229" y="1000"/>
                        <a:pt x="314" y="920"/>
                        <a:pt x="413" y="840"/>
                      </a:cubicBezTo>
                      <a:cubicBezTo>
                        <a:pt x="512" y="760"/>
                        <a:pt x="610" y="680"/>
                        <a:pt x="765" y="600"/>
                      </a:cubicBezTo>
                      <a:cubicBezTo>
                        <a:pt x="920" y="520"/>
                        <a:pt x="1160" y="420"/>
                        <a:pt x="1341" y="360"/>
                      </a:cubicBezTo>
                      <a:cubicBezTo>
                        <a:pt x="1522" y="300"/>
                        <a:pt x="1642" y="280"/>
                        <a:pt x="1853" y="240"/>
                      </a:cubicBezTo>
                      <a:cubicBezTo>
                        <a:pt x="2064" y="200"/>
                        <a:pt x="2301" y="160"/>
                        <a:pt x="2608" y="120"/>
                      </a:cubicBezTo>
                      <a:cubicBezTo>
                        <a:pt x="2915" y="80"/>
                        <a:pt x="3516" y="20"/>
                        <a:pt x="3698" y="0"/>
                      </a:cubicBezTo>
                    </a:path>
                  </a:pathLst>
                </a:custGeom>
                <a:noFill/>
                <a:ln w="38100">
                  <a:solidFill>
                    <a:srgbClr val="000000"/>
                  </a:solidFill>
                  <a:round/>
                  <a:headEnd/>
                  <a:tailEnd type="none" w="med" len="med"/>
                </a:ln>
                <a:extLst>
                  <a:ext uri="{909E8E84-426E-40DD-AFC4-6F175D3DCCD1}">
                    <a14:hiddenFill xmlns:a14="http://schemas.microsoft.com/office/drawing/2010/main">
                      <a:solidFill>
                        <a:srgbClr val="FFFFFF"/>
                      </a:solidFill>
                    </a14:hiddenFill>
                  </a:ext>
                </a:extLst>
              </p:spPr>
              <p:txBody>
                <a:bodyPr/>
                <a:lstStyle/>
                <a:p>
                  <a:endParaRPr lang="en-GB">
                    <a:latin typeface="Calibri" panose="020F0502020204030204" pitchFamily="34" charset="0"/>
                    <a:cs typeface="Calibri" panose="020F0502020204030204" pitchFamily="34" charset="0"/>
                  </a:endParaRPr>
                </a:p>
              </p:txBody>
            </p:sp>
            <p:sp>
              <p:nvSpPr>
                <p:cNvPr id="14347" name="Freeform 11">
                  <a:extLst>
                    <a:ext uri="{FF2B5EF4-FFF2-40B4-BE49-F238E27FC236}">
                      <a16:creationId xmlns:a16="http://schemas.microsoft.com/office/drawing/2014/main" id="{B494E94D-D81D-4248-8430-A0F718E2F0DF}"/>
                    </a:ext>
                  </a:extLst>
                </p:cNvPr>
                <p:cNvSpPr>
                  <a:spLocks/>
                </p:cNvSpPr>
                <p:nvPr/>
              </p:nvSpPr>
              <p:spPr bwMode="auto">
                <a:xfrm rot="15466335">
                  <a:off x="1813" y="2794"/>
                  <a:ext cx="1005" cy="632"/>
                </a:xfrm>
                <a:custGeom>
                  <a:avLst/>
                  <a:gdLst>
                    <a:gd name="T0" fmla="*/ 0 w 3698"/>
                    <a:gd name="T1" fmla="*/ 1556 h 1556"/>
                    <a:gd name="T2" fmla="*/ 53 w 3698"/>
                    <a:gd name="T3" fmla="*/ 1320 h 1556"/>
                    <a:gd name="T4" fmla="*/ 169 w 3698"/>
                    <a:gd name="T5" fmla="*/ 1080 h 1556"/>
                    <a:gd name="T6" fmla="*/ 413 w 3698"/>
                    <a:gd name="T7" fmla="*/ 840 h 1556"/>
                    <a:gd name="T8" fmla="*/ 765 w 3698"/>
                    <a:gd name="T9" fmla="*/ 600 h 1556"/>
                    <a:gd name="T10" fmla="*/ 1341 w 3698"/>
                    <a:gd name="T11" fmla="*/ 360 h 1556"/>
                    <a:gd name="T12" fmla="*/ 1853 w 3698"/>
                    <a:gd name="T13" fmla="*/ 240 h 1556"/>
                    <a:gd name="T14" fmla="*/ 2608 w 3698"/>
                    <a:gd name="T15" fmla="*/ 120 h 1556"/>
                    <a:gd name="T16" fmla="*/ 3698 w 3698"/>
                    <a:gd name="T17" fmla="*/ 0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8" h="1556">
                      <a:moveTo>
                        <a:pt x="0" y="1556"/>
                      </a:moveTo>
                      <a:cubicBezTo>
                        <a:pt x="12" y="1477"/>
                        <a:pt x="25" y="1399"/>
                        <a:pt x="53" y="1320"/>
                      </a:cubicBezTo>
                      <a:cubicBezTo>
                        <a:pt x="81" y="1241"/>
                        <a:pt x="109" y="1160"/>
                        <a:pt x="169" y="1080"/>
                      </a:cubicBezTo>
                      <a:cubicBezTo>
                        <a:pt x="229" y="1000"/>
                        <a:pt x="314" y="920"/>
                        <a:pt x="413" y="840"/>
                      </a:cubicBezTo>
                      <a:cubicBezTo>
                        <a:pt x="512" y="760"/>
                        <a:pt x="610" y="680"/>
                        <a:pt x="765" y="600"/>
                      </a:cubicBezTo>
                      <a:cubicBezTo>
                        <a:pt x="920" y="520"/>
                        <a:pt x="1160" y="420"/>
                        <a:pt x="1341" y="360"/>
                      </a:cubicBezTo>
                      <a:cubicBezTo>
                        <a:pt x="1522" y="300"/>
                        <a:pt x="1642" y="280"/>
                        <a:pt x="1853" y="240"/>
                      </a:cubicBezTo>
                      <a:cubicBezTo>
                        <a:pt x="2064" y="200"/>
                        <a:pt x="2301" y="160"/>
                        <a:pt x="2608" y="120"/>
                      </a:cubicBezTo>
                      <a:cubicBezTo>
                        <a:pt x="2915" y="80"/>
                        <a:pt x="3516" y="20"/>
                        <a:pt x="3698" y="0"/>
                      </a:cubicBezTo>
                    </a:path>
                  </a:pathLst>
                </a:custGeom>
                <a:noFill/>
                <a:ln w="38100">
                  <a:solidFill>
                    <a:srgbClr val="000000"/>
                  </a:solidFill>
                  <a:round/>
                  <a:headEnd/>
                  <a:tailEnd type="none" w="med" len="med"/>
                </a:ln>
                <a:extLst>
                  <a:ext uri="{909E8E84-426E-40DD-AFC4-6F175D3DCCD1}">
                    <a14:hiddenFill xmlns:a14="http://schemas.microsoft.com/office/drawing/2010/main">
                      <a:solidFill>
                        <a:srgbClr val="FFFFFF"/>
                      </a:solidFill>
                    </a14:hiddenFill>
                  </a:ext>
                </a:extLst>
              </p:spPr>
              <p:txBody>
                <a:bodyPr/>
                <a:lstStyle/>
                <a:p>
                  <a:endParaRPr lang="en-GB">
                    <a:latin typeface="Calibri" panose="020F0502020204030204" pitchFamily="34" charset="0"/>
                    <a:cs typeface="Calibri" panose="020F0502020204030204" pitchFamily="34" charset="0"/>
                  </a:endParaRPr>
                </a:p>
              </p:txBody>
            </p:sp>
            <p:sp>
              <p:nvSpPr>
                <p:cNvPr id="14348" name="Freeform 12">
                  <a:extLst>
                    <a:ext uri="{FF2B5EF4-FFF2-40B4-BE49-F238E27FC236}">
                      <a16:creationId xmlns:a16="http://schemas.microsoft.com/office/drawing/2014/main" id="{D721C0E0-520D-4BE0-824A-F5AC5B84CE8D}"/>
                    </a:ext>
                  </a:extLst>
                </p:cNvPr>
                <p:cNvSpPr>
                  <a:spLocks/>
                </p:cNvSpPr>
                <p:nvPr/>
              </p:nvSpPr>
              <p:spPr bwMode="auto">
                <a:xfrm rot="-163214">
                  <a:off x="1519" y="2596"/>
                  <a:ext cx="387" cy="103"/>
                </a:xfrm>
                <a:custGeom>
                  <a:avLst/>
                  <a:gdLst>
                    <a:gd name="T0" fmla="*/ 0 w 240"/>
                    <a:gd name="T1" fmla="*/ 56 h 56"/>
                    <a:gd name="T2" fmla="*/ 48 w 240"/>
                    <a:gd name="T3" fmla="*/ 8 h 56"/>
                    <a:gd name="T4" fmla="*/ 144 w 240"/>
                    <a:gd name="T5" fmla="*/ 8 h 56"/>
                    <a:gd name="T6" fmla="*/ 240 w 240"/>
                    <a:gd name="T7" fmla="*/ 56 h 56"/>
                  </a:gdLst>
                  <a:ahLst/>
                  <a:cxnLst>
                    <a:cxn ang="0">
                      <a:pos x="T0" y="T1"/>
                    </a:cxn>
                    <a:cxn ang="0">
                      <a:pos x="T2" y="T3"/>
                    </a:cxn>
                    <a:cxn ang="0">
                      <a:pos x="T4" y="T5"/>
                    </a:cxn>
                    <a:cxn ang="0">
                      <a:pos x="T6" y="T7"/>
                    </a:cxn>
                  </a:cxnLst>
                  <a:rect l="0" t="0" r="r" b="b"/>
                  <a:pathLst>
                    <a:path w="240" h="56">
                      <a:moveTo>
                        <a:pt x="0" y="56"/>
                      </a:moveTo>
                      <a:cubicBezTo>
                        <a:pt x="12" y="36"/>
                        <a:pt x="24" y="16"/>
                        <a:pt x="48" y="8"/>
                      </a:cubicBezTo>
                      <a:cubicBezTo>
                        <a:pt x="72" y="0"/>
                        <a:pt x="112" y="0"/>
                        <a:pt x="144" y="8"/>
                      </a:cubicBezTo>
                      <a:cubicBezTo>
                        <a:pt x="176" y="16"/>
                        <a:pt x="216" y="40"/>
                        <a:pt x="240" y="56"/>
                      </a:cubicBezTo>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sp>
            <p:nvSpPr>
              <p:cNvPr id="14349" name="Line 13">
                <a:extLst>
                  <a:ext uri="{FF2B5EF4-FFF2-40B4-BE49-F238E27FC236}">
                    <a16:creationId xmlns:a16="http://schemas.microsoft.com/office/drawing/2014/main" id="{6F98656D-D6FA-4853-8F3E-915B6B3A4074}"/>
                  </a:ext>
                </a:extLst>
              </p:cNvPr>
              <p:cNvSpPr>
                <a:spLocks noChangeShapeType="1"/>
              </p:cNvSpPr>
              <p:nvPr/>
            </p:nvSpPr>
            <p:spPr bwMode="auto">
              <a:xfrm>
                <a:off x="1684" y="2448"/>
                <a:ext cx="0" cy="112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4350" name="Text Box 14">
                <a:extLst>
                  <a:ext uri="{FF2B5EF4-FFF2-40B4-BE49-F238E27FC236}">
                    <a16:creationId xmlns:a16="http://schemas.microsoft.com/office/drawing/2014/main" id="{5F06B83E-8D9F-4810-BD7F-3D215E310F91}"/>
                  </a:ext>
                </a:extLst>
              </p:cNvPr>
              <p:cNvSpPr txBox="1">
                <a:spLocks noChangeArrowheads="1"/>
              </p:cNvSpPr>
              <p:nvPr/>
            </p:nvSpPr>
            <p:spPr bwMode="auto">
              <a:xfrm>
                <a:off x="1581" y="3516"/>
                <a:ext cx="37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i="1">
                    <a:latin typeface="Calibri" panose="020F0502020204030204" pitchFamily="34" charset="0"/>
                    <a:cs typeface="Calibri" panose="020F0502020204030204" pitchFamily="34" charset="0"/>
                  </a:rPr>
                  <a:t>m</a:t>
                </a:r>
              </a:p>
            </p:txBody>
          </p:sp>
          <p:sp>
            <p:nvSpPr>
              <p:cNvPr id="14351" name="Line 15">
                <a:extLst>
                  <a:ext uri="{FF2B5EF4-FFF2-40B4-BE49-F238E27FC236}">
                    <a16:creationId xmlns:a16="http://schemas.microsoft.com/office/drawing/2014/main" id="{AB9AF41B-CEE6-4EF1-9393-57FFD0883DC3}"/>
                  </a:ext>
                </a:extLst>
              </p:cNvPr>
              <p:cNvSpPr>
                <a:spLocks noChangeShapeType="1"/>
              </p:cNvSpPr>
              <p:nvPr/>
            </p:nvSpPr>
            <p:spPr bwMode="auto">
              <a:xfrm>
                <a:off x="1425" y="2997"/>
                <a:ext cx="564"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4352" name="Text Box 16">
                <a:extLst>
                  <a:ext uri="{FF2B5EF4-FFF2-40B4-BE49-F238E27FC236}">
                    <a16:creationId xmlns:a16="http://schemas.microsoft.com/office/drawing/2014/main" id="{9C79E73D-CD70-4B92-9454-E55E3B6C0CD5}"/>
                  </a:ext>
                </a:extLst>
              </p:cNvPr>
              <p:cNvSpPr txBox="1">
                <a:spLocks noChangeArrowheads="1"/>
              </p:cNvSpPr>
              <p:nvPr/>
            </p:nvSpPr>
            <p:spPr bwMode="auto">
              <a:xfrm>
                <a:off x="1363" y="2760"/>
                <a:ext cx="7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dirty="0">
                    <a:latin typeface="Calibri" panose="020F0502020204030204" pitchFamily="34" charset="0"/>
                    <a:cs typeface="Calibri" panose="020F0502020204030204" pitchFamily="34" charset="0"/>
                  </a:rPr>
                  <a:t>  </a:t>
                </a:r>
                <a:r>
                  <a:rPr lang="en-GB" altLang="en-US" i="1" dirty="0">
                    <a:latin typeface="Calibri" panose="020F0502020204030204" pitchFamily="34" charset="0"/>
                    <a:cs typeface="Calibri" panose="020F0502020204030204" pitchFamily="34" charset="0"/>
                  </a:rPr>
                  <a:t>s     </a:t>
                </a:r>
                <a:r>
                  <a:rPr lang="en-GB" altLang="en-US" i="1" noProof="1">
                    <a:latin typeface="Calibri" panose="020F0502020204030204" pitchFamily="34" charset="0"/>
                    <a:cs typeface="Calibri" panose="020F0502020204030204" pitchFamily="34" charset="0"/>
                  </a:rPr>
                  <a:t>s</a:t>
                </a:r>
              </a:p>
            </p:txBody>
          </p:sp>
          <p:sp>
            <p:nvSpPr>
              <p:cNvPr id="14353" name="Text Box 17">
                <a:extLst>
                  <a:ext uri="{FF2B5EF4-FFF2-40B4-BE49-F238E27FC236}">
                    <a16:creationId xmlns:a16="http://schemas.microsoft.com/office/drawing/2014/main" id="{A8CB5A9A-FE0D-4F66-8951-33EC474E6B8D}"/>
                  </a:ext>
                </a:extLst>
              </p:cNvPr>
              <p:cNvSpPr txBox="1">
                <a:spLocks noChangeArrowheads="1"/>
              </p:cNvSpPr>
              <p:nvPr/>
            </p:nvSpPr>
            <p:spPr bwMode="auto">
              <a:xfrm>
                <a:off x="768" y="230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i="1">
                  <a:latin typeface="Calibri" panose="020F0502020204030204" pitchFamily="34" charset="0"/>
                  <a:cs typeface="Calibri" panose="020F0502020204030204" pitchFamily="34" charset="0"/>
                </a:endParaRPr>
              </a:p>
            </p:txBody>
          </p:sp>
          <p:sp>
            <p:nvSpPr>
              <p:cNvPr id="14354" name="Text Box 18">
                <a:extLst>
                  <a:ext uri="{FF2B5EF4-FFF2-40B4-BE49-F238E27FC236}">
                    <a16:creationId xmlns:a16="http://schemas.microsoft.com/office/drawing/2014/main" id="{18304E59-A23B-46B1-B3BB-0E4F0E885678}"/>
                  </a:ext>
                </a:extLst>
              </p:cNvPr>
              <p:cNvSpPr txBox="1">
                <a:spLocks noChangeArrowheads="1"/>
              </p:cNvSpPr>
              <p:nvPr/>
            </p:nvSpPr>
            <p:spPr bwMode="auto">
              <a:xfrm>
                <a:off x="2985" y="3408"/>
                <a:ext cx="37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i="1">
                    <a:latin typeface="Calibri" panose="020F0502020204030204" pitchFamily="34" charset="0"/>
                    <a:cs typeface="Calibri" panose="020F0502020204030204" pitchFamily="34" charset="0"/>
                  </a:rPr>
                  <a:t>x</a:t>
                </a:r>
              </a:p>
            </p:txBody>
          </p:sp>
          <p:sp>
            <p:nvSpPr>
              <p:cNvPr id="14359" name="Text Box 23">
                <a:extLst>
                  <a:ext uri="{FF2B5EF4-FFF2-40B4-BE49-F238E27FC236}">
                    <a16:creationId xmlns:a16="http://schemas.microsoft.com/office/drawing/2014/main" id="{59895FEA-0D74-4ECB-8076-CAE3428A681A}"/>
                  </a:ext>
                </a:extLst>
              </p:cNvPr>
              <p:cNvSpPr txBox="1">
                <a:spLocks noChangeArrowheads="1"/>
              </p:cNvSpPr>
              <p:nvPr/>
            </p:nvSpPr>
            <p:spPr bwMode="auto">
              <a:xfrm>
                <a:off x="1940" y="2600"/>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i="1">
                    <a:latin typeface="Calibri" panose="020F0502020204030204" pitchFamily="34" charset="0"/>
                    <a:cs typeface="Calibri" panose="020F0502020204030204" pitchFamily="34" charset="0"/>
                  </a:rPr>
                  <a:t>f(x)</a:t>
                </a:r>
              </a:p>
            </p:txBody>
          </p:sp>
        </p:grpSp>
        <p:sp>
          <p:nvSpPr>
            <p:cNvPr id="14364" name="Text Box 28">
              <a:extLst>
                <a:ext uri="{FF2B5EF4-FFF2-40B4-BE49-F238E27FC236}">
                  <a16:creationId xmlns:a16="http://schemas.microsoft.com/office/drawing/2014/main" id="{53CB2CA3-5F8C-4D9D-BDDD-F5D2F3A7A500}"/>
                </a:ext>
              </a:extLst>
            </p:cNvPr>
            <p:cNvSpPr txBox="1">
              <a:spLocks noChangeArrowheads="1"/>
            </p:cNvSpPr>
            <p:nvPr/>
          </p:nvSpPr>
          <p:spPr bwMode="auto">
            <a:xfrm>
              <a:off x="2880" y="2784"/>
              <a:ext cx="1632"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000" i="1" dirty="0">
                  <a:latin typeface="Calibri" panose="020F0502020204030204" pitchFamily="34" charset="0"/>
                  <a:cs typeface="Calibri" panose="020F0502020204030204" pitchFamily="34" charset="0"/>
                </a:rPr>
                <a:t>m</a:t>
              </a:r>
              <a:r>
                <a:rPr lang="en-GB" altLang="en-US" sz="2000" dirty="0">
                  <a:latin typeface="Calibri" panose="020F0502020204030204" pitchFamily="34" charset="0"/>
                  <a:cs typeface="Calibri" panose="020F0502020204030204" pitchFamily="34" charset="0"/>
                </a:rPr>
                <a:t>: </a:t>
              </a:r>
              <a:r>
                <a:rPr lang="en-GB" altLang="en-US" sz="2000" b="1" i="1" dirty="0">
                  <a:latin typeface="Calibri" panose="020F0502020204030204" pitchFamily="34" charset="0"/>
                  <a:cs typeface="Calibri" panose="020F0502020204030204" pitchFamily="34" charset="0"/>
                </a:rPr>
                <a:t>Mean</a:t>
              </a:r>
            </a:p>
            <a:p>
              <a:pPr>
                <a:spcBef>
                  <a:spcPct val="50000"/>
                </a:spcBef>
              </a:pPr>
              <a:r>
                <a:rPr lang="en-GB" altLang="en-US" sz="2000" i="1" dirty="0">
                  <a:latin typeface="Calibri" panose="020F0502020204030204" pitchFamily="34" charset="0"/>
                  <a:cs typeface="Calibri" panose="020F0502020204030204" pitchFamily="34" charset="0"/>
                </a:rPr>
                <a:t>s</a:t>
              </a:r>
              <a:r>
                <a:rPr lang="en-GB" altLang="en-US" sz="2000" dirty="0">
                  <a:latin typeface="Calibri" panose="020F0502020204030204" pitchFamily="34" charset="0"/>
                  <a:cs typeface="Calibri" panose="020F0502020204030204" pitchFamily="34" charset="0"/>
                </a:rPr>
                <a:t>: </a:t>
              </a:r>
              <a:r>
                <a:rPr lang="en-GB" altLang="en-US" sz="2000" b="1" i="1" dirty="0">
                  <a:latin typeface="Calibri" panose="020F0502020204030204" pitchFamily="34" charset="0"/>
                  <a:cs typeface="Calibri" panose="020F0502020204030204" pitchFamily="34" charset="0"/>
                </a:rPr>
                <a:t>Standard deviation</a:t>
              </a:r>
            </a:p>
          </p:txBody>
        </p:sp>
        <p:grpSp>
          <p:nvGrpSpPr>
            <p:cNvPr id="14371" name="Group 35">
              <a:extLst>
                <a:ext uri="{FF2B5EF4-FFF2-40B4-BE49-F238E27FC236}">
                  <a16:creationId xmlns:a16="http://schemas.microsoft.com/office/drawing/2014/main" id="{7F76C49C-04E8-4EC2-BE4F-1F309163B7F0}"/>
                </a:ext>
              </a:extLst>
            </p:cNvPr>
            <p:cNvGrpSpPr>
              <a:grpSpLocks/>
            </p:cNvGrpSpPr>
            <p:nvPr/>
          </p:nvGrpSpPr>
          <p:grpSpPr bwMode="auto">
            <a:xfrm>
              <a:off x="168" y="3536"/>
              <a:ext cx="3840" cy="783"/>
              <a:chOff x="168" y="3536"/>
              <a:chExt cx="3840" cy="783"/>
            </a:xfrm>
          </p:grpSpPr>
          <p:grpSp>
            <p:nvGrpSpPr>
              <p:cNvPr id="14369" name="Group 33">
                <a:extLst>
                  <a:ext uri="{FF2B5EF4-FFF2-40B4-BE49-F238E27FC236}">
                    <a16:creationId xmlns:a16="http://schemas.microsoft.com/office/drawing/2014/main" id="{9C3C8D79-A8DF-4403-B31C-F089C545D6AA}"/>
                  </a:ext>
                </a:extLst>
              </p:cNvPr>
              <p:cNvGrpSpPr>
                <a:grpSpLocks/>
              </p:cNvGrpSpPr>
              <p:nvPr/>
            </p:nvGrpSpPr>
            <p:grpSpPr bwMode="auto">
              <a:xfrm>
                <a:off x="1320" y="3536"/>
                <a:ext cx="1272" cy="392"/>
                <a:chOff x="1320" y="3536"/>
                <a:chExt cx="1272" cy="392"/>
              </a:xfrm>
            </p:grpSpPr>
            <p:sp>
              <p:nvSpPr>
                <p:cNvPr id="14366" name="AutoShape 30">
                  <a:extLst>
                    <a:ext uri="{FF2B5EF4-FFF2-40B4-BE49-F238E27FC236}">
                      <a16:creationId xmlns:a16="http://schemas.microsoft.com/office/drawing/2014/main" id="{DE8C0CA7-FF1F-4303-8E47-87C87914B219}"/>
                    </a:ext>
                  </a:extLst>
                </p:cNvPr>
                <p:cNvSpPr>
                  <a:spLocks/>
                </p:cNvSpPr>
                <p:nvPr/>
              </p:nvSpPr>
              <p:spPr bwMode="auto">
                <a:xfrm rot="-5400000">
                  <a:off x="1912" y="3248"/>
                  <a:ext cx="88" cy="1272"/>
                </a:xfrm>
                <a:prstGeom prst="leftBrace">
                  <a:avLst>
                    <a:gd name="adj1" fmla="val 12045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4367" name="Line 31">
                  <a:extLst>
                    <a:ext uri="{FF2B5EF4-FFF2-40B4-BE49-F238E27FC236}">
                      <a16:creationId xmlns:a16="http://schemas.microsoft.com/office/drawing/2014/main" id="{7EDE58ED-562A-4F36-ACB4-3413B125C928}"/>
                    </a:ext>
                  </a:extLst>
                </p:cNvPr>
                <p:cNvSpPr>
                  <a:spLocks noChangeShapeType="1"/>
                </p:cNvSpPr>
                <p:nvPr/>
              </p:nvSpPr>
              <p:spPr bwMode="auto">
                <a:xfrm flipV="1">
                  <a:off x="2592" y="3552"/>
                  <a:ext cx="0" cy="2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4368" name="Line 32">
                  <a:extLst>
                    <a:ext uri="{FF2B5EF4-FFF2-40B4-BE49-F238E27FC236}">
                      <a16:creationId xmlns:a16="http://schemas.microsoft.com/office/drawing/2014/main" id="{E68D0593-05FC-4D1F-B364-F76923D84B18}"/>
                    </a:ext>
                  </a:extLst>
                </p:cNvPr>
                <p:cNvSpPr>
                  <a:spLocks noChangeShapeType="1"/>
                </p:cNvSpPr>
                <p:nvPr/>
              </p:nvSpPr>
              <p:spPr bwMode="auto">
                <a:xfrm flipV="1">
                  <a:off x="1320" y="3536"/>
                  <a:ext cx="0" cy="2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sp>
            <p:nvSpPr>
              <p:cNvPr id="14370" name="Text Box 34">
                <a:extLst>
                  <a:ext uri="{FF2B5EF4-FFF2-40B4-BE49-F238E27FC236}">
                    <a16:creationId xmlns:a16="http://schemas.microsoft.com/office/drawing/2014/main" id="{A51120C9-BE8B-47F0-9303-F0BA138294E3}"/>
                  </a:ext>
                </a:extLst>
              </p:cNvPr>
              <p:cNvSpPr txBox="1">
                <a:spLocks noChangeArrowheads="1"/>
              </p:cNvSpPr>
              <p:nvPr/>
            </p:nvSpPr>
            <p:spPr bwMode="auto">
              <a:xfrm>
                <a:off x="168" y="3873"/>
                <a:ext cx="3840"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ts val="0"/>
                  </a:spcBef>
                </a:pPr>
                <a:r>
                  <a:rPr lang="en-GB" altLang="en-US" sz="2000" i="1" dirty="0">
                    <a:latin typeface="Calibri" panose="020F0502020204030204" pitchFamily="34" charset="0"/>
                    <a:cs typeface="Calibri" panose="020F0502020204030204" pitchFamily="34" charset="0"/>
                  </a:rPr>
                  <a:t>95% </a:t>
                </a:r>
                <a:r>
                  <a:rPr lang="en-GB" altLang="en-US" sz="2000" b="1" i="1" dirty="0">
                    <a:latin typeface="Calibri" panose="020F0502020204030204" pitchFamily="34" charset="0"/>
                    <a:cs typeface="Calibri" panose="020F0502020204030204" pitchFamily="34" charset="0"/>
                  </a:rPr>
                  <a:t>Confidence interval</a:t>
                </a:r>
              </a:p>
              <a:p>
                <a:pPr algn="ctr">
                  <a:spcBef>
                    <a:spcPts val="0"/>
                  </a:spcBef>
                </a:pPr>
                <a:r>
                  <a:rPr lang="en-GB" altLang="en-US" sz="2000" dirty="0">
                    <a:latin typeface="Calibri" panose="020F0502020204030204" pitchFamily="34" charset="0"/>
                    <a:cs typeface="Calibri" panose="020F0502020204030204" pitchFamily="34" charset="0"/>
                  </a:rPr>
                  <a:t>(</a:t>
                </a:r>
                <a:r>
                  <a:rPr lang="en-GB" altLang="en-US" sz="2000" i="1" dirty="0">
                    <a:latin typeface="Calibri" panose="020F0502020204030204" pitchFamily="34" charset="0"/>
                    <a:cs typeface="Calibri" panose="020F0502020204030204" pitchFamily="34" charset="0"/>
                  </a:rPr>
                  <a:t>i.e. 95% of the probability mass lies inside the interval</a:t>
                </a:r>
                <a:r>
                  <a:rPr lang="en-GB" altLang="en-US" sz="2000" dirty="0">
                    <a:latin typeface="Calibri" panose="020F0502020204030204" pitchFamily="34" charset="0"/>
                    <a:cs typeface="Calibri" panose="020F0502020204030204" pitchFamily="34" charset="0"/>
                  </a:rPr>
                  <a:t>)</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65"/>
                                        </p:tgtEl>
                                        <p:attrNameLst>
                                          <p:attrName>style.visibility</p:attrName>
                                        </p:attrNameLst>
                                      </p:cBhvr>
                                      <p:to>
                                        <p:strVal val="visible"/>
                                      </p:to>
                                    </p:set>
                                    <p:anim calcmode="lin" valueType="num">
                                      <p:cBhvr additive="base">
                                        <p:cTn id="13" dur="500" fill="hold"/>
                                        <p:tgtEl>
                                          <p:spTgt spid="14365"/>
                                        </p:tgtEl>
                                        <p:attrNameLst>
                                          <p:attrName>ppt_x</p:attrName>
                                        </p:attrNameLst>
                                      </p:cBhvr>
                                      <p:tavLst>
                                        <p:tav tm="0">
                                          <p:val>
                                            <p:strVal val="#ppt_x"/>
                                          </p:val>
                                        </p:tav>
                                        <p:tav tm="100000">
                                          <p:val>
                                            <p:strVal val="#ppt_x"/>
                                          </p:val>
                                        </p:tav>
                                      </p:tavLst>
                                    </p:anim>
                                    <p:anim calcmode="lin" valueType="num">
                                      <p:cBhvr additive="base">
                                        <p:cTn id="14" dur="500" fill="hold"/>
                                        <p:tgtEl>
                                          <p:spTgt spid="1436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72"/>
                                        </p:tgtEl>
                                        <p:attrNameLst>
                                          <p:attrName>style.visibility</p:attrName>
                                        </p:attrNameLst>
                                      </p:cBhvr>
                                      <p:to>
                                        <p:strVal val="visible"/>
                                      </p:to>
                                    </p:set>
                                    <p:anim calcmode="lin" valueType="num">
                                      <p:cBhvr additive="base">
                                        <p:cTn id="19" dur="500" fill="hold"/>
                                        <p:tgtEl>
                                          <p:spTgt spid="14372"/>
                                        </p:tgtEl>
                                        <p:attrNameLst>
                                          <p:attrName>ppt_x</p:attrName>
                                        </p:attrNameLst>
                                      </p:cBhvr>
                                      <p:tavLst>
                                        <p:tav tm="0">
                                          <p:val>
                                            <p:strVal val="#ppt_x"/>
                                          </p:val>
                                        </p:tav>
                                        <p:tav tm="100000">
                                          <p:val>
                                            <p:strVal val="#ppt_x"/>
                                          </p:val>
                                        </p:tav>
                                      </p:tavLst>
                                    </p:anim>
                                    <p:anim calcmode="lin" valueType="num">
                                      <p:cBhvr additive="base">
                                        <p:cTn id="20" dur="500" fill="hold"/>
                                        <p:tgtEl>
                                          <p:spTgt spid="143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1436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latshållare för bildnummer 5">
            <a:extLst>
              <a:ext uri="{FF2B5EF4-FFF2-40B4-BE49-F238E27FC236}">
                <a16:creationId xmlns:a16="http://schemas.microsoft.com/office/drawing/2014/main" id="{F8E8C620-3AB8-48AD-87E9-C866B7C2BB01}"/>
              </a:ext>
            </a:extLst>
          </p:cNvPr>
          <p:cNvSpPr>
            <a:spLocks noGrp="1"/>
          </p:cNvSpPr>
          <p:nvPr>
            <p:ph type="sldNum" sz="quarter" idx="12"/>
          </p:nvPr>
        </p:nvSpPr>
        <p:spPr>
          <a:xfrm>
            <a:off x="8153400" y="6263005"/>
            <a:ext cx="762000" cy="457200"/>
          </a:xfrm>
        </p:spPr>
        <p:txBody>
          <a:bodyPr/>
          <a:lstStyle/>
          <a:p>
            <a:fld id="{5A8C412C-9F15-4432-A8A2-1242BCBC144C}" type="slidenum">
              <a:rPr lang="en-GB" altLang="en-US">
                <a:latin typeface="Calibri" panose="020F0502020204030204" pitchFamily="34" charset="0"/>
                <a:cs typeface="Calibri" panose="020F0502020204030204" pitchFamily="34" charset="0"/>
              </a:rPr>
              <a:pPr/>
              <a:t>15</a:t>
            </a:fld>
            <a:endParaRPr lang="en-GB" altLang="en-US" dirty="0">
              <a:latin typeface="Calibri" panose="020F0502020204030204" pitchFamily="34" charset="0"/>
              <a:cs typeface="Calibri" panose="020F0502020204030204" pitchFamily="34" charset="0"/>
            </a:endParaRPr>
          </a:p>
        </p:txBody>
      </p:sp>
      <p:sp>
        <p:nvSpPr>
          <p:cNvPr id="15367" name="Text Box 7">
            <a:extLst>
              <a:ext uri="{FF2B5EF4-FFF2-40B4-BE49-F238E27FC236}">
                <a16:creationId xmlns:a16="http://schemas.microsoft.com/office/drawing/2014/main" id="{8590EBE8-AFEF-46ED-920A-64CE1A8CB1A0}"/>
              </a:ext>
            </a:extLst>
          </p:cNvPr>
          <p:cNvSpPr txBox="1">
            <a:spLocks noChangeArrowheads="1"/>
          </p:cNvSpPr>
          <p:nvPr/>
        </p:nvSpPr>
        <p:spPr bwMode="auto">
          <a:xfrm>
            <a:off x="76200" y="409575"/>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GB" altLang="en-US" sz="2800" dirty="0">
                <a:latin typeface="Calibri" panose="020F0502020204030204" pitchFamily="34" charset="0"/>
                <a:cs typeface="Calibri" panose="020F0502020204030204" pitchFamily="34" charset="0"/>
              </a:rPr>
              <a:t> The </a:t>
            </a:r>
            <a:r>
              <a:rPr lang="en-GB" altLang="en-US" sz="2800" b="1" i="1" dirty="0">
                <a:latin typeface="Calibri" panose="020F0502020204030204" pitchFamily="34" charset="0"/>
                <a:cs typeface="Calibri" panose="020F0502020204030204" pitchFamily="34" charset="0"/>
              </a:rPr>
              <a:t>mean </a:t>
            </a:r>
            <a:r>
              <a:rPr lang="en-GB" altLang="en-US" sz="2800" dirty="0">
                <a:latin typeface="Calibri" panose="020F0502020204030204" pitchFamily="34" charset="0"/>
                <a:cs typeface="Calibri" panose="020F0502020204030204" pitchFamily="34" charset="0"/>
              </a:rPr>
              <a:t>or </a:t>
            </a:r>
            <a:r>
              <a:rPr lang="en-GB" altLang="en-US" sz="2800" b="1" i="1" dirty="0">
                <a:latin typeface="Calibri" panose="020F0502020204030204" pitchFamily="34" charset="0"/>
                <a:cs typeface="Calibri" panose="020F0502020204030204" pitchFamily="34" charset="0"/>
              </a:rPr>
              <a:t>expected value</a:t>
            </a:r>
            <a:r>
              <a:rPr lang="en-GB" altLang="en-US" sz="2800" dirty="0">
                <a:latin typeface="Calibri" panose="020F0502020204030204" pitchFamily="34" charset="0"/>
                <a:cs typeface="Calibri" panose="020F0502020204030204" pitchFamily="34" charset="0"/>
              </a:rPr>
              <a:t> of a </a:t>
            </a:r>
            <a:r>
              <a:rPr lang="en-GB" altLang="en-US" sz="2800" dirty="0" err="1">
                <a:latin typeface="Calibri" panose="020F0502020204030204" pitchFamily="34" charset="0"/>
                <a:cs typeface="Calibri" panose="020F0502020204030204" pitchFamily="34" charset="0"/>
              </a:rPr>
              <a:t>r.v.</a:t>
            </a:r>
            <a:r>
              <a:rPr lang="en-GB" altLang="en-US" sz="2800" dirty="0">
                <a:latin typeface="Calibri" panose="020F0502020204030204" pitchFamily="34" charset="0"/>
                <a:cs typeface="Calibri" panose="020F0502020204030204" pitchFamily="34" charset="0"/>
              </a:rPr>
              <a:t> </a:t>
            </a:r>
            <a:r>
              <a:rPr lang="en-GB" altLang="en-US" sz="2800" i="1" dirty="0">
                <a:latin typeface="Calibri" panose="020F0502020204030204" pitchFamily="34" charset="0"/>
                <a:cs typeface="Calibri" panose="020F0502020204030204" pitchFamily="34" charset="0"/>
              </a:rPr>
              <a:t>X</a:t>
            </a:r>
            <a:r>
              <a:rPr lang="en-GB" altLang="en-US" sz="2800" dirty="0">
                <a:latin typeface="Calibri" panose="020F0502020204030204" pitchFamily="34" charset="0"/>
                <a:cs typeface="Calibri" panose="020F0502020204030204" pitchFamily="34" charset="0"/>
              </a:rPr>
              <a:t> is denoted </a:t>
            </a:r>
            <a:r>
              <a:rPr lang="en-GB" altLang="en-US" sz="2800" i="1" dirty="0">
                <a:latin typeface="Calibri" panose="020F0502020204030204" pitchFamily="34" charset="0"/>
                <a:cs typeface="Calibri" panose="020F0502020204030204" pitchFamily="34" charset="0"/>
              </a:rPr>
              <a:t>E(X)</a:t>
            </a:r>
            <a:r>
              <a:rPr lang="en-GB" altLang="en-US" sz="2800" dirty="0">
                <a:latin typeface="Calibri" panose="020F0502020204030204" pitchFamily="34" charset="0"/>
                <a:cs typeface="Calibri" panose="020F0502020204030204" pitchFamily="34" charset="0"/>
              </a:rPr>
              <a:t>.  </a:t>
            </a:r>
          </a:p>
          <a:p>
            <a:r>
              <a:rPr lang="en-GB" altLang="en-US" sz="2800" dirty="0">
                <a:latin typeface="Calibri" panose="020F0502020204030204" pitchFamily="34" charset="0"/>
                <a:cs typeface="Calibri" panose="020F0502020204030204" pitchFamily="34" charset="0"/>
              </a:rPr>
              <a:t>   It is obtained as: </a:t>
            </a:r>
          </a:p>
          <a:p>
            <a:r>
              <a:rPr lang="en-GB" altLang="en-US" sz="2800" dirty="0">
                <a:latin typeface="Calibri" panose="020F0502020204030204" pitchFamily="34" charset="0"/>
                <a:cs typeface="Calibri" panose="020F0502020204030204" pitchFamily="34" charset="0"/>
              </a:rPr>
              <a:t>      </a:t>
            </a:r>
            <a:r>
              <a:rPr lang="en-GB" altLang="en-US" sz="2800" i="1" dirty="0">
                <a:latin typeface="Calibri" panose="020F0502020204030204" pitchFamily="34" charset="0"/>
                <a:cs typeface="Calibri" panose="020F0502020204030204" pitchFamily="34" charset="0"/>
              </a:rPr>
              <a:t>m = E(X) = </a:t>
            </a:r>
            <a:r>
              <a:rPr lang="en-GB" altLang="en-US" sz="2800" i="1" dirty="0">
                <a:latin typeface="Calibri" panose="020F0502020204030204" pitchFamily="34" charset="0"/>
                <a:cs typeface="Calibri" panose="020F0502020204030204" pitchFamily="34" charset="0"/>
                <a:sym typeface="Symbol" panose="05050102010706020507" pitchFamily="18" charset="2"/>
              </a:rPr>
              <a:t> </a:t>
            </a:r>
            <a:r>
              <a:rPr lang="en-GB" altLang="en-US" sz="2800" i="1" dirty="0" err="1">
                <a:latin typeface="Calibri" panose="020F0502020204030204" pitchFamily="34" charset="0"/>
                <a:cs typeface="Calibri" panose="020F0502020204030204" pitchFamily="34" charset="0"/>
                <a:sym typeface="Symbol" panose="05050102010706020507" pitchFamily="18" charset="2"/>
              </a:rPr>
              <a:t>kp</a:t>
            </a:r>
            <a:r>
              <a:rPr lang="en-GB" altLang="en-US" sz="2800" i="1" dirty="0">
                <a:latin typeface="Calibri" panose="020F0502020204030204" pitchFamily="34" charset="0"/>
                <a:cs typeface="Calibri" panose="020F0502020204030204" pitchFamily="34" charset="0"/>
                <a:sym typeface="Symbol" panose="05050102010706020507" pitchFamily="18" charset="2"/>
              </a:rPr>
              <a:t>(k)</a:t>
            </a:r>
            <a:r>
              <a:rPr lang="en-GB" altLang="en-US" sz="2800" dirty="0">
                <a:latin typeface="Calibri" panose="020F0502020204030204" pitchFamily="34" charset="0"/>
                <a:cs typeface="Calibri" panose="020F0502020204030204" pitchFamily="34" charset="0"/>
                <a:sym typeface="Symbol" panose="05050102010706020507" pitchFamily="18" charset="2"/>
              </a:rPr>
              <a:t> for a discrete </a:t>
            </a:r>
            <a:r>
              <a:rPr lang="en-GB" altLang="en-US" sz="2800" dirty="0" err="1">
                <a:latin typeface="Calibri" panose="020F0502020204030204" pitchFamily="34" charset="0"/>
                <a:cs typeface="Calibri" panose="020F0502020204030204" pitchFamily="34" charset="0"/>
                <a:sym typeface="Symbol" panose="05050102010706020507" pitchFamily="18" charset="2"/>
              </a:rPr>
              <a:t>r.v.</a:t>
            </a:r>
            <a:r>
              <a:rPr lang="en-GB" altLang="en-US" sz="2800" dirty="0">
                <a:latin typeface="Calibri" panose="020F0502020204030204" pitchFamily="34" charset="0"/>
                <a:cs typeface="Calibri" panose="020F0502020204030204" pitchFamily="34" charset="0"/>
                <a:sym typeface="Symbol" panose="05050102010706020507" pitchFamily="18" charset="2"/>
              </a:rPr>
              <a:t> and</a:t>
            </a:r>
            <a:r>
              <a:rPr lang="en-GB" altLang="en-US" sz="2800" dirty="0">
                <a:latin typeface="Calibri" panose="020F0502020204030204" pitchFamily="34" charset="0"/>
                <a:cs typeface="Calibri" panose="020F0502020204030204" pitchFamily="34" charset="0"/>
              </a:rPr>
              <a:t> </a:t>
            </a:r>
          </a:p>
          <a:p>
            <a:r>
              <a:rPr lang="en-GB" altLang="en-US" sz="2800" dirty="0">
                <a:latin typeface="Calibri" panose="020F0502020204030204" pitchFamily="34" charset="0"/>
                <a:cs typeface="Calibri" panose="020F0502020204030204" pitchFamily="34" charset="0"/>
              </a:rPr>
              <a:t>      </a:t>
            </a:r>
            <a:r>
              <a:rPr lang="en-GB" altLang="en-US" sz="2800" i="1" dirty="0">
                <a:latin typeface="Calibri" panose="020F0502020204030204" pitchFamily="34" charset="0"/>
                <a:cs typeface="Calibri" panose="020F0502020204030204" pitchFamily="34" charset="0"/>
              </a:rPr>
              <a:t>m=E(X) = </a:t>
            </a:r>
            <a:r>
              <a:rPr lang="en-GB" altLang="en-US" sz="2800" i="1" dirty="0">
                <a:latin typeface="Calibri" panose="020F0502020204030204" pitchFamily="34" charset="0"/>
                <a:cs typeface="Calibri" panose="020F0502020204030204" pitchFamily="34" charset="0"/>
                <a:sym typeface="Symbol" panose="05050102010706020507" pitchFamily="18" charset="2"/>
              </a:rPr>
              <a:t> </a:t>
            </a:r>
            <a:r>
              <a:rPr lang="en-GB" altLang="en-US" sz="2800" i="1" dirty="0" err="1">
                <a:latin typeface="Calibri" panose="020F0502020204030204" pitchFamily="34" charset="0"/>
                <a:cs typeface="Calibri" panose="020F0502020204030204" pitchFamily="34" charset="0"/>
                <a:sym typeface="Symbol" panose="05050102010706020507" pitchFamily="18" charset="2"/>
              </a:rPr>
              <a:t>xf</a:t>
            </a:r>
            <a:r>
              <a:rPr lang="en-GB" altLang="en-US" sz="2800" i="1" dirty="0">
                <a:latin typeface="Calibri" panose="020F0502020204030204" pitchFamily="34" charset="0"/>
                <a:cs typeface="Calibri" panose="020F0502020204030204" pitchFamily="34" charset="0"/>
                <a:sym typeface="Symbol" panose="05050102010706020507" pitchFamily="18" charset="2"/>
              </a:rPr>
              <a:t>(x)dx</a:t>
            </a:r>
            <a:r>
              <a:rPr lang="en-GB" altLang="en-US" sz="2800" dirty="0">
                <a:latin typeface="Calibri" panose="020F0502020204030204" pitchFamily="34" charset="0"/>
                <a:cs typeface="Calibri" panose="020F0502020204030204" pitchFamily="34" charset="0"/>
                <a:sym typeface="Symbol" panose="05050102010706020507" pitchFamily="18" charset="2"/>
              </a:rPr>
              <a:t> for a continuous </a:t>
            </a:r>
            <a:r>
              <a:rPr lang="en-GB" altLang="en-US" sz="2800" dirty="0" err="1">
                <a:latin typeface="Calibri" panose="020F0502020204030204" pitchFamily="34" charset="0"/>
                <a:cs typeface="Calibri" panose="020F0502020204030204" pitchFamily="34" charset="0"/>
                <a:sym typeface="Symbol" panose="05050102010706020507" pitchFamily="18" charset="2"/>
              </a:rPr>
              <a:t>r.v.</a:t>
            </a:r>
            <a:r>
              <a:rPr lang="en-GB" altLang="en-US" sz="2800" dirty="0">
                <a:latin typeface="Calibri" panose="020F0502020204030204" pitchFamily="34" charset="0"/>
                <a:cs typeface="Calibri" panose="020F0502020204030204" pitchFamily="34" charset="0"/>
                <a:sym typeface="Symbol" panose="05050102010706020507" pitchFamily="18" charset="2"/>
              </a:rPr>
              <a:t> </a:t>
            </a:r>
            <a:endParaRPr lang="en-GB" altLang="en-US" sz="2800" dirty="0">
              <a:latin typeface="Calibri" panose="020F0502020204030204" pitchFamily="34" charset="0"/>
              <a:cs typeface="Calibri" panose="020F0502020204030204" pitchFamily="34" charset="0"/>
            </a:endParaRPr>
          </a:p>
        </p:txBody>
      </p:sp>
      <p:sp>
        <p:nvSpPr>
          <p:cNvPr id="15368" name="Text Box 8">
            <a:extLst>
              <a:ext uri="{FF2B5EF4-FFF2-40B4-BE49-F238E27FC236}">
                <a16:creationId xmlns:a16="http://schemas.microsoft.com/office/drawing/2014/main" id="{34FF62E4-3302-44F1-A8E6-30522C0F4144}"/>
              </a:ext>
            </a:extLst>
          </p:cNvPr>
          <p:cNvSpPr txBox="1">
            <a:spLocks noChangeArrowheads="1"/>
          </p:cNvSpPr>
          <p:nvPr/>
        </p:nvSpPr>
        <p:spPr bwMode="auto">
          <a:xfrm>
            <a:off x="76200" y="2590800"/>
            <a:ext cx="8839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GB" altLang="en-US" sz="2800" dirty="0">
                <a:latin typeface="Calibri" panose="020F0502020204030204" pitchFamily="34" charset="0"/>
                <a:cs typeface="Calibri" panose="020F0502020204030204" pitchFamily="34" charset="0"/>
              </a:rPr>
              <a:t> The </a:t>
            </a:r>
            <a:r>
              <a:rPr lang="en-GB" altLang="en-US" sz="2800" b="1" i="1" dirty="0">
                <a:latin typeface="Calibri" panose="020F0502020204030204" pitchFamily="34" charset="0"/>
                <a:cs typeface="Calibri" panose="020F0502020204030204" pitchFamily="34" charset="0"/>
              </a:rPr>
              <a:t>variance</a:t>
            </a:r>
            <a:r>
              <a:rPr lang="en-GB" altLang="en-US" sz="2800" b="1" dirty="0">
                <a:latin typeface="Calibri" panose="020F0502020204030204" pitchFamily="34" charset="0"/>
                <a:cs typeface="Calibri" panose="020F0502020204030204" pitchFamily="34" charset="0"/>
              </a:rPr>
              <a:t> </a:t>
            </a:r>
            <a:r>
              <a:rPr lang="en-GB" altLang="en-US" sz="2800" dirty="0">
                <a:latin typeface="Calibri" panose="020F0502020204030204" pitchFamily="34" charset="0"/>
                <a:cs typeface="Calibri" panose="020F0502020204030204" pitchFamily="34" charset="0"/>
              </a:rPr>
              <a:t>of  a </a:t>
            </a:r>
            <a:r>
              <a:rPr lang="en-GB" altLang="en-US" sz="2800" dirty="0" err="1">
                <a:latin typeface="Calibri" panose="020F0502020204030204" pitchFamily="34" charset="0"/>
                <a:cs typeface="Calibri" panose="020F0502020204030204" pitchFamily="34" charset="0"/>
              </a:rPr>
              <a:t>r.v.</a:t>
            </a:r>
            <a:r>
              <a:rPr lang="en-GB" altLang="en-US" sz="2800" dirty="0">
                <a:latin typeface="Calibri" panose="020F0502020204030204" pitchFamily="34" charset="0"/>
                <a:cs typeface="Calibri" panose="020F0502020204030204" pitchFamily="34" charset="0"/>
              </a:rPr>
              <a:t> </a:t>
            </a:r>
            <a:r>
              <a:rPr lang="en-GB" altLang="en-US" sz="2800" i="1" dirty="0">
                <a:latin typeface="Calibri" panose="020F0502020204030204" pitchFamily="34" charset="0"/>
                <a:cs typeface="Calibri" panose="020F0502020204030204" pitchFamily="34" charset="0"/>
              </a:rPr>
              <a:t>X</a:t>
            </a:r>
            <a:r>
              <a:rPr lang="en-GB" altLang="en-US" sz="2800" dirty="0">
                <a:latin typeface="Calibri" panose="020F0502020204030204" pitchFamily="34" charset="0"/>
                <a:cs typeface="Calibri" panose="020F0502020204030204" pitchFamily="34" charset="0"/>
              </a:rPr>
              <a:t> is denoted </a:t>
            </a:r>
            <a:r>
              <a:rPr lang="en-GB" altLang="en-US" sz="2800" i="1" dirty="0">
                <a:latin typeface="Calibri" panose="020F0502020204030204" pitchFamily="34" charset="0"/>
                <a:cs typeface="Calibri" panose="020F0502020204030204" pitchFamily="34" charset="0"/>
              </a:rPr>
              <a:t>V(X)</a:t>
            </a:r>
            <a:r>
              <a:rPr lang="en-GB" altLang="en-US" sz="2800" dirty="0">
                <a:latin typeface="Calibri" panose="020F0502020204030204" pitchFamily="34" charset="0"/>
                <a:cs typeface="Calibri" panose="020F0502020204030204" pitchFamily="34" charset="0"/>
              </a:rPr>
              <a:t>. It is obtained as: </a:t>
            </a:r>
          </a:p>
          <a:p>
            <a:r>
              <a:rPr lang="en-GB" altLang="en-US" sz="2800" i="1" dirty="0">
                <a:latin typeface="Calibri" panose="020F0502020204030204" pitchFamily="34" charset="0"/>
                <a:cs typeface="Calibri" panose="020F0502020204030204" pitchFamily="34" charset="0"/>
              </a:rPr>
              <a:t>   V(X) = </a:t>
            </a:r>
            <a:r>
              <a:rPr lang="en-GB" altLang="en-US" sz="2800" i="1" dirty="0">
                <a:latin typeface="Calibri" panose="020F0502020204030204" pitchFamily="34" charset="0"/>
                <a:cs typeface="Calibri" panose="020F0502020204030204" pitchFamily="34" charset="0"/>
                <a:sym typeface="Symbol" panose="05050102010706020507" pitchFamily="18" charset="2"/>
              </a:rPr>
              <a:t>(k-m)</a:t>
            </a:r>
            <a:r>
              <a:rPr lang="en-GB" altLang="en-US" sz="2800" i="1" baseline="30000" dirty="0">
                <a:latin typeface="Calibri" panose="020F0502020204030204" pitchFamily="34" charset="0"/>
                <a:cs typeface="Calibri" panose="020F0502020204030204" pitchFamily="34" charset="0"/>
                <a:sym typeface="Symbol" panose="05050102010706020507" pitchFamily="18" charset="2"/>
              </a:rPr>
              <a:t>2</a:t>
            </a:r>
            <a:r>
              <a:rPr lang="en-GB" altLang="en-US" sz="2800" i="1" dirty="0">
                <a:latin typeface="Calibri" panose="020F0502020204030204" pitchFamily="34" charset="0"/>
                <a:cs typeface="Calibri" panose="020F0502020204030204" pitchFamily="34" charset="0"/>
                <a:sym typeface="Symbol" panose="05050102010706020507" pitchFamily="18" charset="2"/>
              </a:rPr>
              <a:t>p(k)</a:t>
            </a:r>
            <a:r>
              <a:rPr lang="en-GB" altLang="en-US" sz="2800" dirty="0">
                <a:latin typeface="Calibri" panose="020F0502020204030204" pitchFamily="34" charset="0"/>
                <a:cs typeface="Calibri" panose="020F0502020204030204" pitchFamily="34" charset="0"/>
                <a:sym typeface="Symbol" panose="05050102010706020507" pitchFamily="18" charset="2"/>
              </a:rPr>
              <a:t> for a discrete </a:t>
            </a:r>
            <a:r>
              <a:rPr lang="en-GB" altLang="en-US" sz="2800" dirty="0" err="1">
                <a:latin typeface="Calibri" panose="020F0502020204030204" pitchFamily="34" charset="0"/>
                <a:cs typeface="Calibri" panose="020F0502020204030204" pitchFamily="34" charset="0"/>
                <a:sym typeface="Symbol" panose="05050102010706020507" pitchFamily="18" charset="2"/>
              </a:rPr>
              <a:t>r.v.</a:t>
            </a:r>
            <a:r>
              <a:rPr lang="en-GB" altLang="en-US" sz="2800" dirty="0">
                <a:latin typeface="Calibri" panose="020F0502020204030204" pitchFamily="34" charset="0"/>
                <a:cs typeface="Calibri" panose="020F0502020204030204" pitchFamily="34" charset="0"/>
                <a:sym typeface="Symbol" panose="05050102010706020507" pitchFamily="18" charset="2"/>
              </a:rPr>
              <a:t> and</a:t>
            </a:r>
          </a:p>
          <a:p>
            <a:r>
              <a:rPr lang="en-GB" altLang="en-US" sz="2800" dirty="0">
                <a:latin typeface="Calibri" panose="020F0502020204030204" pitchFamily="34" charset="0"/>
                <a:cs typeface="Calibri" panose="020F0502020204030204" pitchFamily="34" charset="0"/>
              </a:rPr>
              <a:t>   </a:t>
            </a:r>
            <a:r>
              <a:rPr lang="en-GB" altLang="en-US" sz="2800" i="1" dirty="0">
                <a:latin typeface="Calibri" panose="020F0502020204030204" pitchFamily="34" charset="0"/>
                <a:cs typeface="Calibri" panose="020F0502020204030204" pitchFamily="34" charset="0"/>
              </a:rPr>
              <a:t>V(X) = </a:t>
            </a:r>
            <a:r>
              <a:rPr lang="en-GB" altLang="en-US" sz="2800" i="1" dirty="0">
                <a:latin typeface="Calibri" panose="020F0502020204030204" pitchFamily="34" charset="0"/>
                <a:cs typeface="Calibri" panose="020F0502020204030204" pitchFamily="34" charset="0"/>
                <a:sym typeface="Symbol" panose="05050102010706020507" pitchFamily="18" charset="2"/>
              </a:rPr>
              <a:t>(x-m)</a:t>
            </a:r>
            <a:r>
              <a:rPr lang="en-GB" altLang="en-US" sz="2800" i="1" baseline="30000" dirty="0">
                <a:latin typeface="Calibri" panose="020F0502020204030204" pitchFamily="34" charset="0"/>
                <a:cs typeface="Calibri" panose="020F0502020204030204" pitchFamily="34" charset="0"/>
                <a:sym typeface="Symbol" panose="05050102010706020507" pitchFamily="18" charset="2"/>
              </a:rPr>
              <a:t>2</a:t>
            </a:r>
            <a:r>
              <a:rPr lang="en-GB" altLang="en-US" sz="2800" i="1" dirty="0">
                <a:latin typeface="Calibri" panose="020F0502020204030204" pitchFamily="34" charset="0"/>
                <a:cs typeface="Calibri" panose="020F0502020204030204" pitchFamily="34" charset="0"/>
                <a:sym typeface="Symbol" panose="05050102010706020507" pitchFamily="18" charset="2"/>
              </a:rPr>
              <a:t>f(x)dx</a:t>
            </a:r>
            <a:r>
              <a:rPr lang="en-GB" altLang="en-US" sz="2800" dirty="0">
                <a:latin typeface="Calibri" panose="020F0502020204030204" pitchFamily="34" charset="0"/>
                <a:cs typeface="Calibri" panose="020F0502020204030204" pitchFamily="34" charset="0"/>
                <a:sym typeface="Symbol" panose="05050102010706020507" pitchFamily="18" charset="2"/>
              </a:rPr>
              <a:t> for a continuous </a:t>
            </a:r>
            <a:r>
              <a:rPr lang="en-GB" altLang="en-US" sz="2800" dirty="0" err="1">
                <a:latin typeface="Calibri" panose="020F0502020204030204" pitchFamily="34" charset="0"/>
                <a:cs typeface="Calibri" panose="020F0502020204030204" pitchFamily="34" charset="0"/>
                <a:sym typeface="Symbol" panose="05050102010706020507" pitchFamily="18" charset="2"/>
              </a:rPr>
              <a:t>r.v.</a:t>
            </a:r>
            <a:r>
              <a:rPr lang="en-GB" altLang="en-US" sz="2800" dirty="0">
                <a:latin typeface="Calibri" panose="020F0502020204030204" pitchFamily="34" charset="0"/>
                <a:cs typeface="Calibri" panose="020F0502020204030204" pitchFamily="34" charset="0"/>
                <a:sym typeface="Symbol" panose="05050102010706020507" pitchFamily="18" charset="2"/>
              </a:rPr>
              <a:t> </a:t>
            </a:r>
            <a:endParaRPr lang="en-GB" altLang="en-US" dirty="0">
              <a:latin typeface="Calibri" panose="020F0502020204030204" pitchFamily="34" charset="0"/>
              <a:cs typeface="Calibri" panose="020F0502020204030204" pitchFamily="34" charset="0"/>
            </a:endParaRPr>
          </a:p>
        </p:txBody>
      </p:sp>
      <p:sp>
        <p:nvSpPr>
          <p:cNvPr id="15370" name="Text Box 10">
            <a:extLst>
              <a:ext uri="{FF2B5EF4-FFF2-40B4-BE49-F238E27FC236}">
                <a16:creationId xmlns:a16="http://schemas.microsoft.com/office/drawing/2014/main" id="{2A380BCD-9863-4BD3-9405-34B787AF6810}"/>
              </a:ext>
            </a:extLst>
          </p:cNvPr>
          <p:cNvSpPr txBox="1">
            <a:spLocks noChangeArrowheads="1"/>
          </p:cNvSpPr>
          <p:nvPr/>
        </p:nvSpPr>
        <p:spPr bwMode="auto">
          <a:xfrm>
            <a:off x="0" y="5334000"/>
            <a:ext cx="8763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GB" altLang="en-US" sz="2800" dirty="0">
                <a:latin typeface="Calibri" panose="020F0502020204030204" pitchFamily="34" charset="0"/>
                <a:cs typeface="Calibri" panose="020F0502020204030204" pitchFamily="34" charset="0"/>
              </a:rPr>
              <a:t> The </a:t>
            </a:r>
            <a:r>
              <a:rPr lang="en-GB" altLang="en-US" sz="2800" i="1" dirty="0">
                <a:latin typeface="Calibri" panose="020F0502020204030204" pitchFamily="34" charset="0"/>
                <a:cs typeface="Calibri" panose="020F0502020204030204" pitchFamily="34" charset="0"/>
              </a:rPr>
              <a:t>q:</a:t>
            </a:r>
            <a:r>
              <a:rPr lang="en-GB" altLang="en-US" sz="2800" dirty="0">
                <a:latin typeface="Calibri" panose="020F0502020204030204" pitchFamily="34" charset="0"/>
                <a:cs typeface="Calibri" panose="020F0502020204030204" pitchFamily="34" charset="0"/>
              </a:rPr>
              <a:t>th </a:t>
            </a:r>
            <a:r>
              <a:rPr lang="en-GB" altLang="en-US" sz="2800" b="1" i="1" dirty="0">
                <a:latin typeface="Calibri" panose="020F0502020204030204" pitchFamily="34" charset="0"/>
                <a:cs typeface="Calibri" panose="020F0502020204030204" pitchFamily="34" charset="0"/>
              </a:rPr>
              <a:t>quantile</a:t>
            </a:r>
            <a:r>
              <a:rPr lang="en-GB" altLang="en-US" sz="2800" b="1" dirty="0">
                <a:latin typeface="Calibri" panose="020F0502020204030204" pitchFamily="34" charset="0"/>
                <a:cs typeface="Calibri" panose="020F0502020204030204" pitchFamily="34" charset="0"/>
              </a:rPr>
              <a:t> </a:t>
            </a:r>
            <a:r>
              <a:rPr lang="en-GB" altLang="en-US" sz="2800" dirty="0">
                <a:latin typeface="Calibri" panose="020F0502020204030204" pitchFamily="34" charset="0"/>
                <a:cs typeface="Calibri" panose="020F0502020204030204" pitchFamily="34" charset="0"/>
              </a:rPr>
              <a:t>of a </a:t>
            </a:r>
            <a:r>
              <a:rPr lang="en-GB" altLang="en-US" sz="2800" dirty="0" err="1">
                <a:latin typeface="Calibri" panose="020F0502020204030204" pitchFamily="34" charset="0"/>
                <a:cs typeface="Calibri" panose="020F0502020204030204" pitchFamily="34" charset="0"/>
              </a:rPr>
              <a:t>r.v.</a:t>
            </a:r>
            <a:r>
              <a:rPr lang="en-GB" altLang="en-US" sz="2800" dirty="0">
                <a:latin typeface="Calibri" panose="020F0502020204030204" pitchFamily="34" charset="0"/>
                <a:cs typeface="Calibri" panose="020F0502020204030204" pitchFamily="34" charset="0"/>
              </a:rPr>
              <a:t> </a:t>
            </a:r>
            <a:r>
              <a:rPr lang="en-GB" altLang="en-US" sz="2800" i="1" dirty="0">
                <a:latin typeface="Calibri" panose="020F0502020204030204" pitchFamily="34" charset="0"/>
                <a:cs typeface="Calibri" panose="020F0502020204030204" pitchFamily="34" charset="0"/>
              </a:rPr>
              <a:t>X</a:t>
            </a:r>
            <a:r>
              <a:rPr lang="en-GB" altLang="en-US" sz="2800" dirty="0">
                <a:latin typeface="Calibri" panose="020F0502020204030204" pitchFamily="34" charset="0"/>
                <a:cs typeface="Calibri" panose="020F0502020204030204" pitchFamily="34" charset="0"/>
              </a:rPr>
              <a:t> is the value </a:t>
            </a:r>
            <a:r>
              <a:rPr lang="en-GB" altLang="en-US" sz="2800" i="1" dirty="0">
                <a:latin typeface="Calibri" panose="020F0502020204030204" pitchFamily="34" charset="0"/>
                <a:cs typeface="Calibri" panose="020F0502020204030204" pitchFamily="34" charset="0"/>
              </a:rPr>
              <a:t>x</a:t>
            </a:r>
            <a:r>
              <a:rPr lang="en-GB" altLang="en-US" sz="2800" dirty="0">
                <a:latin typeface="Calibri" panose="020F0502020204030204" pitchFamily="34" charset="0"/>
                <a:cs typeface="Calibri" panose="020F0502020204030204" pitchFamily="34" charset="0"/>
              </a:rPr>
              <a:t> for which </a:t>
            </a:r>
            <a:r>
              <a:rPr lang="en-GB" altLang="en-US" sz="2800" i="1" dirty="0">
                <a:latin typeface="Calibri" panose="020F0502020204030204" pitchFamily="34" charset="0"/>
                <a:cs typeface="Calibri" panose="020F0502020204030204" pitchFamily="34" charset="0"/>
              </a:rPr>
              <a:t>F(x)</a:t>
            </a:r>
            <a:r>
              <a:rPr lang="en-GB" altLang="en-US" sz="2800" dirty="0">
                <a:latin typeface="Calibri" panose="020F0502020204030204" pitchFamily="34" charset="0"/>
                <a:cs typeface="Calibri" panose="020F0502020204030204" pitchFamily="34" charset="0"/>
              </a:rPr>
              <a:t> </a:t>
            </a:r>
          </a:p>
          <a:p>
            <a:r>
              <a:rPr lang="en-GB" altLang="en-US" sz="2800" dirty="0">
                <a:latin typeface="Calibri" panose="020F0502020204030204" pitchFamily="34" charset="0"/>
                <a:cs typeface="Calibri" panose="020F0502020204030204" pitchFamily="34" charset="0"/>
              </a:rPr>
              <a:t>   equals </a:t>
            </a:r>
            <a:r>
              <a:rPr lang="en-GB" altLang="en-US" sz="2800" i="1" dirty="0">
                <a:latin typeface="Calibri" panose="020F0502020204030204" pitchFamily="34" charset="0"/>
                <a:cs typeface="Calibri" panose="020F0502020204030204" pitchFamily="34" charset="0"/>
              </a:rPr>
              <a:t>q</a:t>
            </a:r>
            <a:r>
              <a:rPr lang="en-GB" altLang="en-US" sz="2800" dirty="0">
                <a:latin typeface="Calibri" panose="020F0502020204030204" pitchFamily="34" charset="0"/>
                <a:cs typeface="Calibri" panose="020F0502020204030204" pitchFamily="34" charset="0"/>
              </a:rPr>
              <a:t>. The </a:t>
            </a:r>
            <a:r>
              <a:rPr lang="en-GB" altLang="en-US" sz="2800" i="1" dirty="0">
                <a:latin typeface="Calibri" panose="020F0502020204030204" pitchFamily="34" charset="0"/>
                <a:cs typeface="Calibri" panose="020F0502020204030204" pitchFamily="34" charset="0"/>
              </a:rPr>
              <a:t>0.50</a:t>
            </a:r>
            <a:r>
              <a:rPr lang="en-GB" altLang="en-US" sz="2800" dirty="0">
                <a:latin typeface="Calibri" panose="020F0502020204030204" pitchFamily="34" charset="0"/>
                <a:cs typeface="Calibri" panose="020F0502020204030204" pitchFamily="34" charset="0"/>
              </a:rPr>
              <a:t> quantile is called the </a:t>
            </a:r>
            <a:r>
              <a:rPr lang="en-GB" altLang="en-US" sz="2800" b="1" i="1" dirty="0">
                <a:latin typeface="Calibri" panose="020F0502020204030204" pitchFamily="34" charset="0"/>
                <a:cs typeface="Calibri" panose="020F0502020204030204" pitchFamily="34" charset="0"/>
              </a:rPr>
              <a:t>median</a:t>
            </a:r>
            <a:r>
              <a:rPr lang="en-GB" altLang="en-US" sz="2800" dirty="0">
                <a:latin typeface="Calibri" panose="020F0502020204030204" pitchFamily="34" charset="0"/>
                <a:cs typeface="Calibri" panose="020F0502020204030204" pitchFamily="34" charset="0"/>
              </a:rPr>
              <a:t>.</a:t>
            </a:r>
            <a:endParaRPr lang="en-GB" altLang="en-US" dirty="0">
              <a:latin typeface="Calibri" panose="020F0502020204030204" pitchFamily="34" charset="0"/>
              <a:cs typeface="Calibri" panose="020F0502020204030204" pitchFamily="34" charset="0"/>
            </a:endParaRPr>
          </a:p>
        </p:txBody>
      </p:sp>
      <p:grpSp>
        <p:nvGrpSpPr>
          <p:cNvPr id="15372" name="Group 12">
            <a:extLst>
              <a:ext uri="{FF2B5EF4-FFF2-40B4-BE49-F238E27FC236}">
                <a16:creationId xmlns:a16="http://schemas.microsoft.com/office/drawing/2014/main" id="{5231D2A5-2FDB-4F91-8125-2F72D9B66F75}"/>
              </a:ext>
            </a:extLst>
          </p:cNvPr>
          <p:cNvGrpSpPr>
            <a:grpSpLocks/>
          </p:cNvGrpSpPr>
          <p:nvPr/>
        </p:nvGrpSpPr>
        <p:grpSpPr bwMode="auto">
          <a:xfrm>
            <a:off x="69669" y="4343400"/>
            <a:ext cx="7848600" cy="519113"/>
            <a:chOff x="48" y="2880"/>
            <a:chExt cx="5088" cy="327"/>
          </a:xfrm>
        </p:grpSpPr>
        <p:sp>
          <p:nvSpPr>
            <p:cNvPr id="15369" name="Text Box 9">
              <a:extLst>
                <a:ext uri="{FF2B5EF4-FFF2-40B4-BE49-F238E27FC236}">
                  <a16:creationId xmlns:a16="http://schemas.microsoft.com/office/drawing/2014/main" id="{BA523596-EC59-4135-96EB-5A78A869F555}"/>
                </a:ext>
              </a:extLst>
            </p:cNvPr>
            <p:cNvSpPr txBox="1">
              <a:spLocks noChangeArrowheads="1"/>
            </p:cNvSpPr>
            <p:nvPr/>
          </p:nvSpPr>
          <p:spPr bwMode="auto">
            <a:xfrm>
              <a:off x="48" y="2880"/>
              <a:ext cx="50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en-GB" altLang="en-US" sz="2800" i="1" dirty="0">
                  <a:latin typeface="Calibri" panose="020F0502020204030204" pitchFamily="34" charset="0"/>
                  <a:cs typeface="Calibri" panose="020F0502020204030204" pitchFamily="34" charset="0"/>
                </a:rPr>
                <a:t> </a:t>
              </a:r>
              <a:r>
                <a:rPr lang="en-GB" altLang="en-US" sz="2800" b="1" i="1" dirty="0">
                  <a:latin typeface="Calibri" panose="020F0502020204030204" pitchFamily="34" charset="0"/>
                  <a:cs typeface="Calibri" panose="020F0502020204030204" pitchFamily="34" charset="0"/>
                </a:rPr>
                <a:t>Standard deviation</a:t>
              </a:r>
              <a:r>
                <a:rPr lang="en-GB" altLang="en-US" sz="2800" b="1" dirty="0">
                  <a:latin typeface="Calibri" panose="020F0502020204030204" pitchFamily="34" charset="0"/>
                  <a:cs typeface="Calibri" panose="020F0502020204030204" pitchFamily="34" charset="0"/>
                </a:rPr>
                <a:t> </a:t>
              </a:r>
              <a:r>
                <a:rPr lang="en-GB" altLang="en-US" sz="2800" dirty="0">
                  <a:latin typeface="Calibri" panose="020F0502020204030204" pitchFamily="34" charset="0"/>
                  <a:cs typeface="Calibri" panose="020F0502020204030204" pitchFamily="34" charset="0"/>
                </a:rPr>
                <a:t>(</a:t>
              </a:r>
              <a:r>
                <a:rPr lang="en-GB" altLang="en-US" sz="2800" dirty="0" err="1">
                  <a:latin typeface="Calibri" panose="020F0502020204030204" pitchFamily="34" charset="0"/>
                  <a:cs typeface="Calibri" panose="020F0502020204030204" pitchFamily="34" charset="0"/>
                </a:rPr>
                <a:t>s.d.</a:t>
              </a:r>
              <a:r>
                <a:rPr lang="en-GB" altLang="en-US" sz="2800" dirty="0">
                  <a:latin typeface="Calibri" panose="020F0502020204030204" pitchFamily="34" charset="0"/>
                  <a:cs typeface="Calibri" panose="020F0502020204030204" pitchFamily="34" charset="0"/>
                </a:rPr>
                <a:t>) of a </a:t>
              </a:r>
              <a:r>
                <a:rPr lang="en-GB" altLang="en-US" sz="2800" dirty="0" err="1">
                  <a:latin typeface="Calibri" panose="020F0502020204030204" pitchFamily="34" charset="0"/>
                  <a:cs typeface="Calibri" panose="020F0502020204030204" pitchFamily="34" charset="0"/>
                </a:rPr>
                <a:t>r.v.</a:t>
              </a:r>
              <a:r>
                <a:rPr lang="en-GB" altLang="en-US" sz="2800" dirty="0">
                  <a:latin typeface="Calibri" panose="020F0502020204030204" pitchFamily="34" charset="0"/>
                  <a:cs typeface="Calibri" panose="020F0502020204030204" pitchFamily="34" charset="0"/>
                </a:rPr>
                <a:t> </a:t>
              </a:r>
              <a:r>
                <a:rPr lang="en-GB" altLang="en-US" sz="2800" i="1" dirty="0">
                  <a:latin typeface="Calibri" panose="020F0502020204030204" pitchFamily="34" charset="0"/>
                  <a:cs typeface="Calibri" panose="020F0502020204030204" pitchFamily="34" charset="0"/>
                </a:rPr>
                <a:t>X</a:t>
              </a:r>
              <a:r>
                <a:rPr lang="en-GB" altLang="en-US" sz="2800" dirty="0">
                  <a:latin typeface="Calibri" panose="020F0502020204030204" pitchFamily="34" charset="0"/>
                  <a:cs typeface="Calibri" panose="020F0502020204030204" pitchFamily="34" charset="0"/>
                </a:rPr>
                <a:t> is</a:t>
              </a:r>
              <a:r>
                <a:rPr lang="en-GB" altLang="en-US" sz="2800" i="1" dirty="0">
                  <a:latin typeface="Calibri" panose="020F0502020204030204" pitchFamily="34" charset="0"/>
                  <a:cs typeface="Calibri" panose="020F0502020204030204" pitchFamily="34" charset="0"/>
                  <a:sym typeface="Symbol" panose="05050102010706020507" pitchFamily="18" charset="2"/>
                </a:rPr>
                <a:t> V(X)</a:t>
              </a:r>
              <a:r>
                <a:rPr lang="en-GB" altLang="en-US" sz="2800" dirty="0">
                  <a:latin typeface="Calibri" panose="020F0502020204030204" pitchFamily="34" charset="0"/>
                  <a:cs typeface="Calibri" panose="020F0502020204030204" pitchFamily="34" charset="0"/>
                  <a:sym typeface="Symbol" panose="05050102010706020507" pitchFamily="18" charset="2"/>
                </a:rPr>
                <a:t>.</a:t>
              </a:r>
              <a:endParaRPr lang="en-GB" altLang="en-US" dirty="0">
                <a:latin typeface="Calibri" panose="020F0502020204030204" pitchFamily="34" charset="0"/>
                <a:cs typeface="Calibri" panose="020F0502020204030204" pitchFamily="34" charset="0"/>
              </a:endParaRPr>
            </a:p>
          </p:txBody>
        </p:sp>
        <p:sp>
          <p:nvSpPr>
            <p:cNvPr id="15371" name="Line 11">
              <a:extLst>
                <a:ext uri="{FF2B5EF4-FFF2-40B4-BE49-F238E27FC236}">
                  <a16:creationId xmlns:a16="http://schemas.microsoft.com/office/drawing/2014/main" id="{4C27C273-96B3-4F42-89E2-AE32AE60EF0F}"/>
                </a:ext>
              </a:extLst>
            </p:cNvPr>
            <p:cNvSpPr>
              <a:spLocks noChangeShapeType="1"/>
            </p:cNvSpPr>
            <p:nvPr/>
          </p:nvSpPr>
          <p:spPr bwMode="auto">
            <a:xfrm>
              <a:off x="3895" y="2923"/>
              <a:ext cx="384"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367"/>
                                        </p:tgtEl>
                                        <p:attrNameLst>
                                          <p:attrName>style.visibility</p:attrName>
                                        </p:attrNameLst>
                                      </p:cBhvr>
                                      <p:to>
                                        <p:strVal val="visible"/>
                                      </p:to>
                                    </p:set>
                                    <p:anim calcmode="lin" valueType="num">
                                      <p:cBhvr additive="base">
                                        <p:cTn id="7" dur="500" fill="hold"/>
                                        <p:tgtEl>
                                          <p:spTgt spid="15367"/>
                                        </p:tgtEl>
                                        <p:attrNameLst>
                                          <p:attrName>ppt_x</p:attrName>
                                        </p:attrNameLst>
                                      </p:cBhvr>
                                      <p:tavLst>
                                        <p:tav tm="0">
                                          <p:val>
                                            <p:strVal val="1+#ppt_w/2"/>
                                          </p:val>
                                        </p:tav>
                                        <p:tav tm="100000">
                                          <p:val>
                                            <p:strVal val="#ppt_x"/>
                                          </p:val>
                                        </p:tav>
                                      </p:tavLst>
                                    </p:anim>
                                    <p:anim calcmode="lin" valueType="num">
                                      <p:cBhvr additive="base">
                                        <p:cTn id="8" dur="500" fill="hold"/>
                                        <p:tgtEl>
                                          <p:spTgt spid="153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368"/>
                                        </p:tgtEl>
                                        <p:attrNameLst>
                                          <p:attrName>style.visibility</p:attrName>
                                        </p:attrNameLst>
                                      </p:cBhvr>
                                      <p:to>
                                        <p:strVal val="visible"/>
                                      </p:to>
                                    </p:set>
                                    <p:anim calcmode="lin" valueType="num">
                                      <p:cBhvr additive="base">
                                        <p:cTn id="13" dur="500" fill="hold"/>
                                        <p:tgtEl>
                                          <p:spTgt spid="15368"/>
                                        </p:tgtEl>
                                        <p:attrNameLst>
                                          <p:attrName>ppt_x</p:attrName>
                                        </p:attrNameLst>
                                      </p:cBhvr>
                                      <p:tavLst>
                                        <p:tav tm="0">
                                          <p:val>
                                            <p:strVal val="1+#ppt_w/2"/>
                                          </p:val>
                                        </p:tav>
                                        <p:tav tm="100000">
                                          <p:val>
                                            <p:strVal val="#ppt_x"/>
                                          </p:val>
                                        </p:tav>
                                      </p:tavLst>
                                    </p:anim>
                                    <p:anim calcmode="lin" valueType="num">
                                      <p:cBhvr additive="base">
                                        <p:cTn id="14" dur="500" fill="hold"/>
                                        <p:tgtEl>
                                          <p:spTgt spid="1536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5372"/>
                                        </p:tgtEl>
                                        <p:attrNameLst>
                                          <p:attrName>style.visibility</p:attrName>
                                        </p:attrNameLst>
                                      </p:cBhvr>
                                      <p:to>
                                        <p:strVal val="visible"/>
                                      </p:to>
                                    </p:set>
                                    <p:anim calcmode="lin" valueType="num">
                                      <p:cBhvr additive="base">
                                        <p:cTn id="19" dur="500" fill="hold"/>
                                        <p:tgtEl>
                                          <p:spTgt spid="15372"/>
                                        </p:tgtEl>
                                        <p:attrNameLst>
                                          <p:attrName>ppt_x</p:attrName>
                                        </p:attrNameLst>
                                      </p:cBhvr>
                                      <p:tavLst>
                                        <p:tav tm="0">
                                          <p:val>
                                            <p:strVal val="1+#ppt_w/2"/>
                                          </p:val>
                                        </p:tav>
                                        <p:tav tm="100000">
                                          <p:val>
                                            <p:strVal val="#ppt_x"/>
                                          </p:val>
                                        </p:tav>
                                      </p:tavLst>
                                    </p:anim>
                                    <p:anim calcmode="lin" valueType="num">
                                      <p:cBhvr additive="base">
                                        <p:cTn id="20" dur="500" fill="hold"/>
                                        <p:tgtEl>
                                          <p:spTgt spid="1537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370"/>
                                        </p:tgtEl>
                                        <p:attrNameLst>
                                          <p:attrName>style.visibility</p:attrName>
                                        </p:attrNameLst>
                                      </p:cBhvr>
                                      <p:to>
                                        <p:strVal val="visible"/>
                                      </p:to>
                                    </p:set>
                                    <p:anim calcmode="lin" valueType="num">
                                      <p:cBhvr additive="base">
                                        <p:cTn id="25" dur="500" fill="hold"/>
                                        <p:tgtEl>
                                          <p:spTgt spid="15370"/>
                                        </p:tgtEl>
                                        <p:attrNameLst>
                                          <p:attrName>ppt_x</p:attrName>
                                        </p:attrNameLst>
                                      </p:cBhvr>
                                      <p:tavLst>
                                        <p:tav tm="0">
                                          <p:val>
                                            <p:strVal val="1+#ppt_w/2"/>
                                          </p:val>
                                        </p:tav>
                                        <p:tav tm="100000">
                                          <p:val>
                                            <p:strVal val="#ppt_x"/>
                                          </p:val>
                                        </p:tav>
                                      </p:tavLst>
                                    </p:anim>
                                    <p:anim calcmode="lin" valueType="num">
                                      <p:cBhvr additive="base">
                                        <p:cTn id="26" dur="500" fill="hold"/>
                                        <p:tgtEl>
                                          <p:spTgt spid="153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p:bldP spid="15368" grpId="0" autoUpdateAnimBg="0"/>
      <p:bldP spid="1537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Platshållare för bildnummer 5">
            <a:extLst>
              <a:ext uri="{FF2B5EF4-FFF2-40B4-BE49-F238E27FC236}">
                <a16:creationId xmlns:a16="http://schemas.microsoft.com/office/drawing/2014/main" id="{E11F1D27-C74D-4EF0-921C-ECE63825520C}"/>
              </a:ext>
            </a:extLst>
          </p:cNvPr>
          <p:cNvSpPr>
            <a:spLocks noGrp="1"/>
          </p:cNvSpPr>
          <p:nvPr>
            <p:ph type="sldNum" sz="quarter" idx="12"/>
          </p:nvPr>
        </p:nvSpPr>
        <p:spPr>
          <a:xfrm>
            <a:off x="8603796" y="6294846"/>
            <a:ext cx="381000" cy="457200"/>
          </a:xfrm>
        </p:spPr>
        <p:txBody>
          <a:bodyPr/>
          <a:lstStyle/>
          <a:p>
            <a:fld id="{BC118F5F-1A27-4D1F-8FA4-5460A889BB25}" type="slidenum">
              <a:rPr lang="en-GB" altLang="en-US">
                <a:latin typeface="Calibri" panose="020F0502020204030204" pitchFamily="34" charset="0"/>
                <a:cs typeface="Calibri" panose="020F0502020204030204" pitchFamily="34" charset="0"/>
              </a:rPr>
              <a:pPr/>
              <a:t>16</a:t>
            </a:fld>
            <a:endParaRPr lang="en-GB" altLang="en-US" dirty="0">
              <a:latin typeface="Calibri" panose="020F0502020204030204" pitchFamily="34" charset="0"/>
              <a:cs typeface="Calibri" panose="020F0502020204030204" pitchFamily="34" charset="0"/>
            </a:endParaRPr>
          </a:p>
        </p:txBody>
      </p:sp>
      <p:sp>
        <p:nvSpPr>
          <p:cNvPr id="22535" name="Text Box 7">
            <a:extLst>
              <a:ext uri="{FF2B5EF4-FFF2-40B4-BE49-F238E27FC236}">
                <a16:creationId xmlns:a16="http://schemas.microsoft.com/office/drawing/2014/main" id="{9A0B5373-24A3-4264-B820-1BDD4C89A847}"/>
              </a:ext>
            </a:extLst>
          </p:cNvPr>
          <p:cNvSpPr txBox="1">
            <a:spLocks noChangeArrowheads="1"/>
          </p:cNvSpPr>
          <p:nvPr/>
        </p:nvSpPr>
        <p:spPr bwMode="auto">
          <a:xfrm>
            <a:off x="152400" y="914400"/>
            <a:ext cx="6629400"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buFontTx/>
              <a:buChar char="•"/>
            </a:pPr>
            <a:r>
              <a:rPr lang="en-GB" altLang="en-US" dirty="0">
                <a:latin typeface="Calibri" panose="020F0502020204030204" pitchFamily="34" charset="0"/>
                <a:cs typeface="Calibri" panose="020F0502020204030204" pitchFamily="34" charset="0"/>
              </a:rPr>
              <a:t> </a:t>
            </a:r>
            <a:r>
              <a:rPr lang="en-GB" altLang="en-US" b="1" i="1" dirty="0">
                <a:latin typeface="Calibri" panose="020F0502020204030204" pitchFamily="34" charset="0"/>
                <a:cs typeface="Calibri" panose="020F0502020204030204" pitchFamily="34" charset="0"/>
              </a:rPr>
              <a:t>Hypothesis test</a:t>
            </a:r>
            <a:r>
              <a:rPr lang="en-GB" altLang="en-US" dirty="0">
                <a:latin typeface="Calibri" panose="020F0502020204030204" pitchFamily="34" charset="0"/>
                <a:cs typeface="Calibri" panose="020F0502020204030204" pitchFamily="34" charset="0"/>
              </a:rPr>
              <a:t> checks whether the outcome of a</a:t>
            </a:r>
          </a:p>
          <a:p>
            <a:pPr>
              <a:lnSpc>
                <a:spcPct val="90000"/>
              </a:lnSpc>
            </a:pPr>
            <a:r>
              <a:rPr lang="en-GB" altLang="en-US" dirty="0">
                <a:latin typeface="Calibri" panose="020F0502020204030204" pitchFamily="34" charset="0"/>
                <a:cs typeface="Calibri" panose="020F0502020204030204" pitchFamily="34" charset="0"/>
              </a:rPr>
              <a:t>  trial falls within (e.g.) the 90% C.I.</a:t>
            </a:r>
          </a:p>
        </p:txBody>
      </p:sp>
      <p:sp>
        <p:nvSpPr>
          <p:cNvPr id="22536" name="Text Box 8">
            <a:extLst>
              <a:ext uri="{FF2B5EF4-FFF2-40B4-BE49-F238E27FC236}">
                <a16:creationId xmlns:a16="http://schemas.microsoft.com/office/drawing/2014/main" id="{DC0F615F-58FC-4E67-806A-66C7317FE15E}"/>
              </a:ext>
            </a:extLst>
          </p:cNvPr>
          <p:cNvSpPr txBox="1">
            <a:spLocks noChangeArrowheads="1"/>
          </p:cNvSpPr>
          <p:nvPr/>
        </p:nvSpPr>
        <p:spPr bwMode="auto">
          <a:xfrm>
            <a:off x="152400" y="76200"/>
            <a:ext cx="8458200"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buFontTx/>
              <a:buChar char="•"/>
            </a:pPr>
            <a:r>
              <a:rPr lang="en-GB" altLang="en-US" dirty="0">
                <a:latin typeface="Calibri" panose="020F0502020204030204" pitchFamily="34" charset="0"/>
                <a:cs typeface="Calibri" panose="020F0502020204030204" pitchFamily="34" charset="0"/>
              </a:rPr>
              <a:t> A (e.g.) 90% </a:t>
            </a:r>
            <a:r>
              <a:rPr lang="en-GB" altLang="en-US" b="1" i="1" dirty="0">
                <a:latin typeface="Calibri" panose="020F0502020204030204" pitchFamily="34" charset="0"/>
                <a:cs typeface="Calibri" panose="020F0502020204030204" pitchFamily="34" charset="0"/>
              </a:rPr>
              <a:t>confidence interval</a:t>
            </a:r>
            <a:r>
              <a:rPr lang="en-GB" altLang="en-US" b="1" dirty="0">
                <a:latin typeface="Calibri" panose="020F0502020204030204" pitchFamily="34" charset="0"/>
                <a:cs typeface="Calibri" panose="020F0502020204030204" pitchFamily="34" charset="0"/>
              </a:rPr>
              <a:t> </a:t>
            </a:r>
            <a:r>
              <a:rPr lang="en-GB" altLang="en-US" dirty="0">
                <a:latin typeface="Calibri" panose="020F0502020204030204" pitchFamily="34" charset="0"/>
                <a:cs typeface="Calibri" panose="020F0502020204030204" pitchFamily="34" charset="0"/>
              </a:rPr>
              <a:t>(90% C.I.) is the smallest</a:t>
            </a:r>
          </a:p>
          <a:p>
            <a:pPr>
              <a:lnSpc>
                <a:spcPct val="90000"/>
              </a:lnSpc>
            </a:pPr>
            <a:r>
              <a:rPr lang="en-GB" altLang="en-US" dirty="0">
                <a:latin typeface="Calibri" panose="020F0502020204030204" pitchFamily="34" charset="0"/>
                <a:cs typeface="Calibri" panose="020F0502020204030204" pitchFamily="34" charset="0"/>
              </a:rPr>
              <a:t>   interval that contains 90% of the probability mass.</a:t>
            </a:r>
          </a:p>
        </p:txBody>
      </p:sp>
      <p:sp>
        <p:nvSpPr>
          <p:cNvPr id="22541" name="Text Box 13">
            <a:extLst>
              <a:ext uri="{FF2B5EF4-FFF2-40B4-BE49-F238E27FC236}">
                <a16:creationId xmlns:a16="http://schemas.microsoft.com/office/drawing/2014/main" id="{B396A183-550E-4E93-9852-4EC436374784}"/>
              </a:ext>
            </a:extLst>
          </p:cNvPr>
          <p:cNvSpPr txBox="1">
            <a:spLocks noChangeArrowheads="1"/>
          </p:cNvSpPr>
          <p:nvPr/>
        </p:nvSpPr>
        <p:spPr bwMode="auto">
          <a:xfrm>
            <a:off x="152400" y="5657671"/>
            <a:ext cx="7924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Tx/>
              <a:buChar char="•"/>
            </a:pPr>
            <a:r>
              <a:rPr lang="en-GB" altLang="en-US" dirty="0">
                <a:latin typeface="Calibri" panose="020F0502020204030204" pitchFamily="34" charset="0"/>
                <a:cs typeface="Calibri" panose="020F0502020204030204" pitchFamily="34" charset="0"/>
              </a:rPr>
              <a:t> The sum of </a:t>
            </a:r>
            <a:r>
              <a:rPr lang="en-GB" altLang="en-US" i="1" dirty="0" err="1">
                <a:latin typeface="Calibri" panose="020F0502020204030204" pitchFamily="34" charset="0"/>
                <a:cs typeface="Calibri" panose="020F0502020204030204" pitchFamily="34" charset="0"/>
              </a:rPr>
              <a:t>iid</a:t>
            </a:r>
            <a:r>
              <a:rPr lang="en-GB" altLang="en-US" dirty="0">
                <a:latin typeface="Calibri" panose="020F0502020204030204" pitchFamily="34" charset="0"/>
                <a:cs typeface="Calibri" panose="020F0502020204030204" pitchFamily="34" charset="0"/>
              </a:rPr>
              <a:t> random variables </a:t>
            </a:r>
            <a:r>
              <a:rPr lang="en-GB" altLang="en-US" i="1" dirty="0" err="1">
                <a:latin typeface="Calibri" panose="020F0502020204030204" pitchFamily="34" charset="0"/>
                <a:cs typeface="Calibri" panose="020F0502020204030204" pitchFamily="34" charset="0"/>
              </a:rPr>
              <a:t>Y</a:t>
            </a:r>
            <a:r>
              <a:rPr lang="en-GB" altLang="en-US" i="1" baseline="-25000" dirty="0" err="1">
                <a:latin typeface="Calibri" panose="020F0502020204030204" pitchFamily="34" charset="0"/>
                <a:cs typeface="Calibri" panose="020F0502020204030204" pitchFamily="34" charset="0"/>
              </a:rPr>
              <a:t>n</a:t>
            </a:r>
            <a:r>
              <a:rPr lang="en-GB" altLang="en-US" i="1" dirty="0">
                <a:latin typeface="Calibri" panose="020F0502020204030204" pitchFamily="34" charset="0"/>
                <a:cs typeface="Calibri" panose="020F0502020204030204" pitchFamily="34" charset="0"/>
              </a:rPr>
              <a:t>=X</a:t>
            </a:r>
            <a:r>
              <a:rPr lang="en-GB" altLang="en-US" i="1" baseline="-25000" dirty="0">
                <a:latin typeface="Calibri" panose="020F0502020204030204" pitchFamily="34" charset="0"/>
                <a:cs typeface="Calibri" panose="020F0502020204030204" pitchFamily="34" charset="0"/>
              </a:rPr>
              <a:t>1</a:t>
            </a:r>
            <a:r>
              <a:rPr lang="en-GB" altLang="en-US" i="1" dirty="0">
                <a:latin typeface="Calibri" panose="020F0502020204030204" pitchFamily="34" charset="0"/>
                <a:cs typeface="Calibri" panose="020F0502020204030204" pitchFamily="34" charset="0"/>
              </a:rPr>
              <a:t>+X</a:t>
            </a:r>
            <a:r>
              <a:rPr lang="en-GB" altLang="en-US" i="1" baseline="-25000" dirty="0">
                <a:latin typeface="Calibri" panose="020F0502020204030204" pitchFamily="34" charset="0"/>
                <a:cs typeface="Calibri" panose="020F0502020204030204" pitchFamily="34" charset="0"/>
              </a:rPr>
              <a:t>2</a:t>
            </a:r>
            <a:r>
              <a:rPr lang="en-GB" altLang="en-US" i="1" dirty="0">
                <a:latin typeface="Calibri" panose="020F0502020204030204" pitchFamily="34" charset="0"/>
                <a:cs typeface="Calibri" panose="020F0502020204030204" pitchFamily="34" charset="0"/>
              </a:rPr>
              <a:t>+…+</a:t>
            </a:r>
            <a:r>
              <a:rPr lang="en-GB" altLang="en-US" i="1" noProof="1">
                <a:latin typeface="Calibri" panose="020F0502020204030204" pitchFamily="34" charset="0"/>
                <a:cs typeface="Calibri" panose="020F0502020204030204" pitchFamily="34" charset="0"/>
              </a:rPr>
              <a:t>X</a:t>
            </a:r>
            <a:r>
              <a:rPr lang="en-GB" altLang="en-US" i="1" baseline="-25000" noProof="1">
                <a:latin typeface="Calibri" panose="020F0502020204030204" pitchFamily="34" charset="0"/>
                <a:cs typeface="Calibri" panose="020F0502020204030204" pitchFamily="34" charset="0"/>
              </a:rPr>
              <a:t>n</a:t>
            </a:r>
          </a:p>
          <a:p>
            <a:r>
              <a:rPr lang="en-GB" altLang="en-US" dirty="0">
                <a:latin typeface="Calibri" panose="020F0502020204030204" pitchFamily="34" charset="0"/>
                <a:cs typeface="Calibri" panose="020F0502020204030204" pitchFamily="34" charset="0"/>
              </a:rPr>
              <a:t>   approaches a Normal distribution when </a:t>
            </a:r>
            <a:r>
              <a:rPr lang="en-GB" altLang="en-US" i="1" dirty="0">
                <a:latin typeface="Calibri" panose="020F0502020204030204" pitchFamily="34" charset="0"/>
                <a:cs typeface="Calibri" panose="020F0502020204030204" pitchFamily="34" charset="0"/>
              </a:rPr>
              <a:t>n</a:t>
            </a:r>
            <a:r>
              <a:rPr lang="en-GB" altLang="en-US" i="1" dirty="0">
                <a:latin typeface="Calibri" panose="020F0502020204030204" pitchFamily="34" charset="0"/>
                <a:cs typeface="Calibri" panose="020F0502020204030204" pitchFamily="34" charset="0"/>
                <a:sym typeface="Symbol" panose="05050102010706020507" pitchFamily="18" charset="2"/>
              </a:rPr>
              <a:t>  </a:t>
            </a:r>
            <a:r>
              <a:rPr lang="en-GB" altLang="en-US" dirty="0">
                <a:latin typeface="Calibri" panose="020F0502020204030204" pitchFamily="34" charset="0"/>
                <a:cs typeface="Calibri" panose="020F0502020204030204" pitchFamily="34" charset="0"/>
                <a:sym typeface="Symbol" panose="05050102010706020507" pitchFamily="18" charset="2"/>
              </a:rPr>
              <a:t>for </a:t>
            </a:r>
            <a:r>
              <a:rPr lang="en-GB" altLang="en-US" u="sng" dirty="0">
                <a:latin typeface="Calibri" panose="020F0502020204030204" pitchFamily="34" charset="0"/>
                <a:cs typeface="Calibri" panose="020F0502020204030204" pitchFamily="34" charset="0"/>
                <a:sym typeface="Symbol" panose="05050102010706020507" pitchFamily="18" charset="2"/>
              </a:rPr>
              <a:t>any</a:t>
            </a:r>
            <a:r>
              <a:rPr lang="en-GB" altLang="en-US" dirty="0">
                <a:latin typeface="Calibri" panose="020F0502020204030204" pitchFamily="34" charset="0"/>
                <a:cs typeface="Calibri" panose="020F0502020204030204" pitchFamily="34" charset="0"/>
                <a:sym typeface="Symbol" panose="05050102010706020507" pitchFamily="18" charset="2"/>
              </a:rPr>
              <a:t> (!)</a:t>
            </a:r>
          </a:p>
          <a:p>
            <a:r>
              <a:rPr lang="en-GB" altLang="en-US" dirty="0">
                <a:latin typeface="Calibri" panose="020F0502020204030204" pitchFamily="34" charset="0"/>
                <a:cs typeface="Calibri" panose="020F0502020204030204" pitchFamily="34" charset="0"/>
                <a:sym typeface="Symbol" panose="05050102010706020507" pitchFamily="18" charset="2"/>
              </a:rPr>
              <a:t>   distribution of </a:t>
            </a:r>
            <a:r>
              <a:rPr lang="en-GB" altLang="en-US" i="1" dirty="0">
                <a:latin typeface="Calibri" panose="020F0502020204030204" pitchFamily="34" charset="0"/>
                <a:cs typeface="Calibri" panose="020F0502020204030204" pitchFamily="34" charset="0"/>
                <a:sym typeface="Symbol" panose="05050102010706020507" pitchFamily="18" charset="2"/>
              </a:rPr>
              <a:t>X</a:t>
            </a:r>
            <a:r>
              <a:rPr lang="en-GB" altLang="en-US" i="1" baseline="-25000" dirty="0">
                <a:latin typeface="Calibri" panose="020F0502020204030204" pitchFamily="34" charset="0"/>
                <a:cs typeface="Calibri" panose="020F0502020204030204" pitchFamily="34" charset="0"/>
                <a:sym typeface="Symbol" panose="05050102010706020507" pitchFamily="18" charset="2"/>
              </a:rPr>
              <a:t>i</a:t>
            </a:r>
            <a:r>
              <a:rPr lang="en-GB" altLang="en-US" dirty="0">
                <a:latin typeface="Calibri" panose="020F0502020204030204" pitchFamily="34" charset="0"/>
                <a:cs typeface="Calibri" panose="020F0502020204030204" pitchFamily="34" charset="0"/>
                <a:sym typeface="Symbol" panose="05050102010706020507" pitchFamily="18" charset="2"/>
              </a:rPr>
              <a:t>. (</a:t>
            </a:r>
            <a:r>
              <a:rPr lang="en-GB" altLang="en-US" i="1" dirty="0">
                <a:latin typeface="Calibri" panose="020F0502020204030204" pitchFamily="34" charset="0"/>
                <a:cs typeface="Calibri" panose="020F0502020204030204" pitchFamily="34" charset="0"/>
                <a:sym typeface="Symbol" panose="05050102010706020507" pitchFamily="18" charset="2"/>
              </a:rPr>
              <a:t>The </a:t>
            </a:r>
            <a:r>
              <a:rPr lang="en-GB" altLang="en-US" b="1" i="1" dirty="0">
                <a:latin typeface="Calibri" panose="020F0502020204030204" pitchFamily="34" charset="0"/>
                <a:cs typeface="Calibri" panose="020F0502020204030204" pitchFamily="34" charset="0"/>
              </a:rPr>
              <a:t>Central Limit Theorem</a:t>
            </a:r>
            <a:r>
              <a:rPr lang="en-GB" altLang="en-US" i="1" dirty="0">
                <a:latin typeface="Calibri" panose="020F0502020204030204" pitchFamily="34" charset="0"/>
                <a:cs typeface="Calibri" panose="020F0502020204030204" pitchFamily="34" charset="0"/>
              </a:rPr>
              <a:t>)</a:t>
            </a:r>
          </a:p>
        </p:txBody>
      </p:sp>
      <p:grpSp>
        <p:nvGrpSpPr>
          <p:cNvPr id="3" name="Grupp 2">
            <a:extLst>
              <a:ext uri="{FF2B5EF4-FFF2-40B4-BE49-F238E27FC236}">
                <a16:creationId xmlns:a16="http://schemas.microsoft.com/office/drawing/2014/main" id="{94CD9207-4402-4988-984C-EE7A4C38A39F}"/>
              </a:ext>
            </a:extLst>
          </p:cNvPr>
          <p:cNvGrpSpPr/>
          <p:nvPr/>
        </p:nvGrpSpPr>
        <p:grpSpPr>
          <a:xfrm>
            <a:off x="152400" y="4166402"/>
            <a:ext cx="8305800" cy="1494692"/>
            <a:chOff x="152400" y="4166402"/>
            <a:chExt cx="8305800" cy="1494692"/>
          </a:xfrm>
        </p:grpSpPr>
        <p:sp>
          <p:nvSpPr>
            <p:cNvPr id="22540" name="Text Box 12">
              <a:extLst>
                <a:ext uri="{FF2B5EF4-FFF2-40B4-BE49-F238E27FC236}">
                  <a16:creationId xmlns:a16="http://schemas.microsoft.com/office/drawing/2014/main" id="{602405CF-191F-45DE-BBCF-0876E5EA9ED4}"/>
                </a:ext>
              </a:extLst>
            </p:cNvPr>
            <p:cNvSpPr txBox="1">
              <a:spLocks noChangeArrowheads="1"/>
            </p:cNvSpPr>
            <p:nvPr/>
          </p:nvSpPr>
          <p:spPr bwMode="auto">
            <a:xfrm>
              <a:off x="152400" y="4729270"/>
              <a:ext cx="5638800"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buFontTx/>
                <a:buChar char="•"/>
              </a:pPr>
              <a:r>
                <a:rPr lang="en-GB" altLang="en-US" i="1" dirty="0">
                  <a:latin typeface="Calibri" panose="020F0502020204030204" pitchFamily="34" charset="0"/>
                  <a:cs typeface="Calibri" panose="020F0502020204030204" pitchFamily="34" charset="0"/>
                </a:rPr>
                <a:t> </a:t>
              </a:r>
              <a:r>
                <a:rPr lang="en-GB" altLang="en-US" b="1" i="1" noProof="1">
                  <a:latin typeface="Calibri" panose="020F0502020204030204" pitchFamily="34" charset="0"/>
                  <a:cs typeface="Calibri" panose="020F0502020204030204" pitchFamily="34" charset="0"/>
                </a:rPr>
                <a:t>iid</a:t>
              </a:r>
              <a:r>
                <a:rPr lang="en-GB" altLang="en-US" i="1" dirty="0">
                  <a:latin typeface="Calibri" panose="020F0502020204030204" pitchFamily="34" charset="0"/>
                  <a:cs typeface="Calibri" panose="020F0502020204030204" pitchFamily="34" charset="0"/>
                </a:rPr>
                <a:t> </a:t>
              </a:r>
              <a:r>
                <a:rPr lang="en-GB" altLang="en-US" dirty="0">
                  <a:latin typeface="Calibri" panose="020F0502020204030204" pitchFamily="34" charset="0"/>
                  <a:cs typeface="Calibri" panose="020F0502020204030204" pitchFamily="34" charset="0"/>
                </a:rPr>
                <a:t>random trials</a:t>
              </a:r>
              <a:r>
                <a:rPr lang="en-GB" altLang="en-US" i="1" dirty="0">
                  <a:latin typeface="Calibri" panose="020F0502020204030204" pitchFamily="34" charset="0"/>
                  <a:cs typeface="Calibri" panose="020F0502020204030204" pitchFamily="34" charset="0"/>
                </a:rPr>
                <a:t>. </a:t>
              </a:r>
            </a:p>
            <a:p>
              <a:pPr>
                <a:lnSpc>
                  <a:spcPct val="90000"/>
                </a:lnSpc>
              </a:pPr>
              <a:r>
                <a:rPr lang="en-GB" altLang="en-US" i="1" dirty="0">
                  <a:latin typeface="Calibri" panose="020F0502020204030204" pitchFamily="34" charset="0"/>
                  <a:cs typeface="Calibri" panose="020F0502020204030204" pitchFamily="34" charset="0"/>
                </a:rPr>
                <a:t>  </a:t>
              </a:r>
              <a:r>
                <a:rPr lang="en-GB" altLang="en-US" dirty="0">
                  <a:latin typeface="Calibri" panose="020F0502020204030204" pitchFamily="34" charset="0"/>
                  <a:cs typeface="Calibri" panose="020F0502020204030204" pitchFamily="34" charset="0"/>
                </a:rPr>
                <a:t>(</a:t>
              </a:r>
              <a:r>
                <a:rPr lang="en-GB" altLang="en-US" b="1" i="1" u="sng" dirty="0">
                  <a:latin typeface="Calibri" panose="020F0502020204030204" pitchFamily="34" charset="0"/>
                  <a:cs typeface="Calibri" panose="020F0502020204030204" pitchFamily="34" charset="0"/>
                </a:rPr>
                <a:t>i</a:t>
              </a:r>
              <a:r>
                <a:rPr lang="en-GB" altLang="en-US" i="1" dirty="0">
                  <a:latin typeface="Calibri" panose="020F0502020204030204" pitchFamily="34" charset="0"/>
                  <a:cs typeface="Calibri" panose="020F0502020204030204" pitchFamily="34" charset="0"/>
                </a:rPr>
                <a:t>ndependent and </a:t>
              </a:r>
              <a:r>
                <a:rPr lang="en-GB" altLang="en-US" b="1" i="1" u="sng" dirty="0">
                  <a:latin typeface="Calibri" panose="020F0502020204030204" pitchFamily="34" charset="0"/>
                  <a:cs typeface="Calibri" panose="020F0502020204030204" pitchFamily="34" charset="0"/>
                </a:rPr>
                <a:t>i</a:t>
              </a:r>
              <a:r>
                <a:rPr lang="en-GB" altLang="en-US" i="1" dirty="0">
                  <a:latin typeface="Calibri" panose="020F0502020204030204" pitchFamily="34" charset="0"/>
                  <a:cs typeface="Calibri" panose="020F0502020204030204" pitchFamily="34" charset="0"/>
                </a:rPr>
                <a:t>dentically </a:t>
              </a:r>
              <a:r>
                <a:rPr lang="en-GB" altLang="en-US" b="1" i="1" u="sng" dirty="0">
                  <a:latin typeface="Calibri" panose="020F0502020204030204" pitchFamily="34" charset="0"/>
                  <a:cs typeface="Calibri" panose="020F0502020204030204" pitchFamily="34" charset="0"/>
                </a:rPr>
                <a:t>d</a:t>
              </a:r>
              <a:r>
                <a:rPr lang="en-GB" altLang="en-US" i="1" dirty="0">
                  <a:latin typeface="Calibri" panose="020F0502020204030204" pitchFamily="34" charset="0"/>
                  <a:cs typeface="Calibri" panose="020F0502020204030204" pitchFamily="34" charset="0"/>
                </a:rPr>
                <a:t>istributed</a:t>
              </a:r>
              <a:r>
                <a:rPr lang="en-GB" altLang="en-US" dirty="0">
                  <a:latin typeface="Calibri" panose="020F0502020204030204" pitchFamily="34" charset="0"/>
                  <a:cs typeface="Calibri" panose="020F0502020204030204" pitchFamily="34" charset="0"/>
                </a:rPr>
                <a:t>)</a:t>
              </a:r>
            </a:p>
          </p:txBody>
        </p:sp>
        <p:pic>
          <p:nvPicPr>
            <p:cNvPr id="49" name="Bildobjekt 48">
              <a:extLst>
                <a:ext uri="{FF2B5EF4-FFF2-40B4-BE49-F238E27FC236}">
                  <a16:creationId xmlns:a16="http://schemas.microsoft.com/office/drawing/2014/main" id="{5AC553BB-F119-4347-A43A-CA016B19589F}"/>
                </a:ext>
              </a:extLst>
            </p:cNvPr>
            <p:cNvPicPr>
              <a:picLocks noChangeAspect="1"/>
            </p:cNvPicPr>
            <p:nvPr/>
          </p:nvPicPr>
          <p:blipFill>
            <a:blip r:embed="rId2"/>
            <a:stretch>
              <a:fillRect/>
            </a:stretch>
          </p:blipFill>
          <p:spPr>
            <a:xfrm>
              <a:off x="7391400" y="4166402"/>
              <a:ext cx="1066800" cy="1494692"/>
            </a:xfrm>
            <a:prstGeom prst="rect">
              <a:avLst/>
            </a:prstGeom>
          </p:spPr>
        </p:pic>
      </p:grpSp>
      <p:grpSp>
        <p:nvGrpSpPr>
          <p:cNvPr id="4" name="Grupp 3">
            <a:extLst>
              <a:ext uri="{FF2B5EF4-FFF2-40B4-BE49-F238E27FC236}">
                <a16:creationId xmlns:a16="http://schemas.microsoft.com/office/drawing/2014/main" id="{EBB7D6D7-0989-4154-AE7D-74B3DE53525A}"/>
              </a:ext>
            </a:extLst>
          </p:cNvPr>
          <p:cNvGrpSpPr/>
          <p:nvPr/>
        </p:nvGrpSpPr>
        <p:grpSpPr>
          <a:xfrm>
            <a:off x="152400" y="1371600"/>
            <a:ext cx="8451396" cy="1292608"/>
            <a:chOff x="152400" y="1371600"/>
            <a:chExt cx="8451396" cy="1292608"/>
          </a:xfrm>
        </p:grpSpPr>
        <p:sp>
          <p:nvSpPr>
            <p:cNvPr id="22539" name="Text Box 11">
              <a:extLst>
                <a:ext uri="{FF2B5EF4-FFF2-40B4-BE49-F238E27FC236}">
                  <a16:creationId xmlns:a16="http://schemas.microsoft.com/office/drawing/2014/main" id="{BAC2E27E-B9DB-4B8B-B580-5EA2E4B28586}"/>
                </a:ext>
              </a:extLst>
            </p:cNvPr>
            <p:cNvSpPr txBox="1">
              <a:spLocks noChangeArrowheads="1"/>
            </p:cNvSpPr>
            <p:nvPr/>
          </p:nvSpPr>
          <p:spPr bwMode="auto">
            <a:xfrm>
              <a:off x="152400" y="1841500"/>
              <a:ext cx="5257800"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buFontTx/>
                <a:buChar char="•"/>
              </a:pPr>
              <a:r>
                <a:rPr lang="en-GB" altLang="en-US" dirty="0">
                  <a:latin typeface="Calibri" panose="020F0502020204030204" pitchFamily="34" charset="0"/>
                  <a:cs typeface="Calibri" panose="020F0502020204030204" pitchFamily="34" charset="0"/>
                </a:rPr>
                <a:t> </a:t>
              </a:r>
              <a:r>
                <a:rPr lang="en-GB" altLang="en-US" b="1" i="1" dirty="0">
                  <a:latin typeface="Calibri" panose="020F0502020204030204" pitchFamily="34" charset="0"/>
                  <a:cs typeface="Calibri" panose="020F0502020204030204" pitchFamily="34" charset="0"/>
                </a:rPr>
                <a:t>Joint probability</a:t>
              </a:r>
              <a:r>
                <a:rPr lang="en-GB" altLang="en-US" i="1" dirty="0">
                  <a:latin typeface="Calibri" panose="020F0502020204030204" pitchFamily="34" charset="0"/>
                  <a:cs typeface="Calibri" panose="020F0502020204030204" pitchFamily="34" charset="0"/>
                </a:rPr>
                <a:t> </a:t>
              </a:r>
              <a:r>
                <a:rPr lang="en-GB" altLang="en-US" dirty="0">
                  <a:latin typeface="Calibri" panose="020F0502020204030204" pitchFamily="34" charset="0"/>
                  <a:cs typeface="Calibri" panose="020F0502020204030204" pitchFamily="34" charset="0"/>
                </a:rPr>
                <a:t>for </a:t>
              </a:r>
              <a:r>
                <a:rPr lang="en-GB" altLang="en-US" i="1" dirty="0">
                  <a:latin typeface="Calibri" panose="020F0502020204030204" pitchFamily="34" charset="0"/>
                  <a:cs typeface="Calibri" panose="020F0502020204030204" pitchFamily="34" charset="0"/>
                </a:rPr>
                <a:t>X</a:t>
              </a:r>
              <a:r>
                <a:rPr lang="en-GB" altLang="en-US" i="1" baseline="-25000" dirty="0">
                  <a:latin typeface="Calibri" panose="020F0502020204030204" pitchFamily="34" charset="0"/>
                  <a:cs typeface="Calibri" panose="020F0502020204030204" pitchFamily="34" charset="0"/>
                </a:rPr>
                <a:t>1</a:t>
              </a:r>
              <a:r>
                <a:rPr lang="en-GB" altLang="en-US" i="1" dirty="0">
                  <a:latin typeface="Calibri" panose="020F0502020204030204" pitchFamily="34" charset="0"/>
                  <a:cs typeface="Calibri" panose="020F0502020204030204" pitchFamily="34" charset="0"/>
                </a:rPr>
                <a:t>=a</a:t>
              </a:r>
              <a:r>
                <a:rPr lang="en-GB" altLang="en-US" dirty="0">
                  <a:latin typeface="Calibri" panose="020F0502020204030204" pitchFamily="34" charset="0"/>
                  <a:cs typeface="Calibri" panose="020F0502020204030204" pitchFamily="34" charset="0"/>
                </a:rPr>
                <a:t> &amp; </a:t>
              </a:r>
              <a:r>
                <a:rPr lang="en-GB" altLang="en-US" i="1" dirty="0">
                  <a:latin typeface="Calibri" panose="020F0502020204030204" pitchFamily="34" charset="0"/>
                  <a:cs typeface="Calibri" panose="020F0502020204030204" pitchFamily="34" charset="0"/>
                </a:rPr>
                <a:t>X</a:t>
              </a:r>
              <a:r>
                <a:rPr lang="en-GB" altLang="en-US" i="1" baseline="-25000" dirty="0">
                  <a:latin typeface="Calibri" panose="020F0502020204030204" pitchFamily="34" charset="0"/>
                  <a:cs typeface="Calibri" panose="020F0502020204030204" pitchFamily="34" charset="0"/>
                </a:rPr>
                <a:t>2</a:t>
              </a:r>
              <a:r>
                <a:rPr lang="en-GB" altLang="en-US" i="1" dirty="0">
                  <a:latin typeface="Calibri" panose="020F0502020204030204" pitchFamily="34" charset="0"/>
                  <a:cs typeface="Calibri" panose="020F0502020204030204" pitchFamily="34" charset="0"/>
                </a:rPr>
                <a:t>=b </a:t>
              </a:r>
              <a:r>
                <a:rPr lang="en-GB" altLang="en-US" dirty="0">
                  <a:latin typeface="Calibri" panose="020F0502020204030204" pitchFamily="34" charset="0"/>
                  <a:cs typeface="Calibri" panose="020F0502020204030204" pitchFamily="34" charset="0"/>
                </a:rPr>
                <a:t>is:</a:t>
              </a:r>
            </a:p>
            <a:p>
              <a:pPr>
                <a:lnSpc>
                  <a:spcPct val="90000"/>
                </a:lnSpc>
              </a:pPr>
              <a:r>
                <a:rPr lang="en-GB" altLang="en-US" dirty="0">
                  <a:latin typeface="Calibri" panose="020F0502020204030204" pitchFamily="34" charset="0"/>
                  <a:cs typeface="Calibri" panose="020F0502020204030204" pitchFamily="34" charset="0"/>
                </a:rPr>
                <a:t>   P(</a:t>
              </a:r>
              <a:r>
                <a:rPr lang="en-GB" altLang="en-US" i="1" dirty="0">
                  <a:latin typeface="Calibri" panose="020F0502020204030204" pitchFamily="34" charset="0"/>
                  <a:cs typeface="Calibri" panose="020F0502020204030204" pitchFamily="34" charset="0"/>
                </a:rPr>
                <a:t>x</a:t>
              </a:r>
              <a:r>
                <a:rPr lang="en-GB" altLang="en-US" i="1" baseline="-25000" dirty="0">
                  <a:latin typeface="Calibri" panose="020F0502020204030204" pitchFamily="34" charset="0"/>
                  <a:cs typeface="Calibri" panose="020F0502020204030204" pitchFamily="34" charset="0"/>
                </a:rPr>
                <a:t>1</a:t>
              </a:r>
              <a:r>
                <a:rPr lang="en-GB" altLang="en-US" i="1" dirty="0">
                  <a:latin typeface="Calibri" panose="020F0502020204030204" pitchFamily="34" charset="0"/>
                  <a:cs typeface="Calibri" panose="020F0502020204030204" pitchFamily="34" charset="0"/>
                </a:rPr>
                <a:t>=a</a:t>
              </a:r>
              <a:r>
                <a:rPr lang="en-GB" altLang="en-US" dirty="0">
                  <a:latin typeface="Calibri" panose="020F0502020204030204" pitchFamily="34" charset="0"/>
                  <a:cs typeface="Calibri" panose="020F0502020204030204" pitchFamily="34" charset="0"/>
                </a:rPr>
                <a:t> and </a:t>
              </a:r>
              <a:r>
                <a:rPr lang="en-GB" altLang="en-US" i="1" dirty="0">
                  <a:latin typeface="Calibri" panose="020F0502020204030204" pitchFamily="34" charset="0"/>
                  <a:cs typeface="Calibri" panose="020F0502020204030204" pitchFamily="34" charset="0"/>
                </a:rPr>
                <a:t>x</a:t>
              </a:r>
              <a:r>
                <a:rPr lang="en-GB" altLang="en-US" i="1" baseline="-25000" dirty="0">
                  <a:latin typeface="Calibri" panose="020F0502020204030204" pitchFamily="34" charset="0"/>
                  <a:cs typeface="Calibri" panose="020F0502020204030204" pitchFamily="34" charset="0"/>
                </a:rPr>
                <a:t>2</a:t>
              </a:r>
              <a:r>
                <a:rPr lang="en-GB" altLang="en-US" i="1" dirty="0">
                  <a:latin typeface="Calibri" panose="020F0502020204030204" pitchFamily="34" charset="0"/>
                  <a:cs typeface="Calibri" panose="020F0502020204030204" pitchFamily="34" charset="0"/>
                </a:rPr>
                <a:t>=b</a:t>
              </a:r>
              <a:r>
                <a:rPr lang="en-GB" altLang="en-US" dirty="0">
                  <a:latin typeface="Calibri" panose="020F0502020204030204" pitchFamily="34" charset="0"/>
                  <a:cs typeface="Calibri" panose="020F0502020204030204" pitchFamily="34" charset="0"/>
                </a:rPr>
                <a:t>).</a:t>
              </a:r>
            </a:p>
          </p:txBody>
        </p:sp>
        <p:pic>
          <p:nvPicPr>
            <p:cNvPr id="7" name="Bildobjekt 6">
              <a:extLst>
                <a:ext uri="{FF2B5EF4-FFF2-40B4-BE49-F238E27FC236}">
                  <a16:creationId xmlns:a16="http://schemas.microsoft.com/office/drawing/2014/main" id="{2F15FFB9-7674-4218-BCDE-6749633713E3}"/>
                </a:ext>
              </a:extLst>
            </p:cNvPr>
            <p:cNvPicPr>
              <a:picLocks noChangeAspect="1"/>
            </p:cNvPicPr>
            <p:nvPr/>
          </p:nvPicPr>
          <p:blipFill>
            <a:blip r:embed="rId3"/>
            <a:stretch>
              <a:fillRect/>
            </a:stretch>
          </p:blipFill>
          <p:spPr>
            <a:xfrm>
              <a:off x="7202260" y="1371600"/>
              <a:ext cx="1401536" cy="1292608"/>
            </a:xfrm>
            <a:prstGeom prst="rect">
              <a:avLst/>
            </a:prstGeom>
          </p:spPr>
        </p:pic>
      </p:grpSp>
      <p:grpSp>
        <p:nvGrpSpPr>
          <p:cNvPr id="8" name="Grupp 7">
            <a:extLst>
              <a:ext uri="{FF2B5EF4-FFF2-40B4-BE49-F238E27FC236}">
                <a16:creationId xmlns:a16="http://schemas.microsoft.com/office/drawing/2014/main" id="{E55372FF-3EE3-436E-90A6-095467804D56}"/>
              </a:ext>
            </a:extLst>
          </p:cNvPr>
          <p:cNvGrpSpPr/>
          <p:nvPr/>
        </p:nvGrpSpPr>
        <p:grpSpPr>
          <a:xfrm>
            <a:off x="152400" y="2932113"/>
            <a:ext cx="8458563" cy="1258888"/>
            <a:chOff x="152400" y="2932113"/>
            <a:chExt cx="8458563" cy="1258888"/>
          </a:xfrm>
        </p:grpSpPr>
        <p:grpSp>
          <p:nvGrpSpPr>
            <p:cNvPr id="2" name="Grupp 1">
              <a:extLst>
                <a:ext uri="{FF2B5EF4-FFF2-40B4-BE49-F238E27FC236}">
                  <a16:creationId xmlns:a16="http://schemas.microsoft.com/office/drawing/2014/main" id="{268F842D-E29D-4650-8AC4-9EE45893049A}"/>
                </a:ext>
              </a:extLst>
            </p:cNvPr>
            <p:cNvGrpSpPr/>
            <p:nvPr/>
          </p:nvGrpSpPr>
          <p:grpSpPr>
            <a:xfrm>
              <a:off x="152400" y="2932113"/>
              <a:ext cx="8458563" cy="1258888"/>
              <a:chOff x="152400" y="2932113"/>
              <a:chExt cx="8458563" cy="1258888"/>
            </a:xfrm>
          </p:grpSpPr>
          <p:sp>
            <p:nvSpPr>
              <p:cNvPr id="22537" name="Text Box 9">
                <a:extLst>
                  <a:ext uri="{FF2B5EF4-FFF2-40B4-BE49-F238E27FC236}">
                    <a16:creationId xmlns:a16="http://schemas.microsoft.com/office/drawing/2014/main" id="{F0524358-EB9D-4CB2-AEF5-73656EFCAA9C}"/>
                  </a:ext>
                </a:extLst>
              </p:cNvPr>
              <p:cNvSpPr txBox="1">
                <a:spLocks noChangeArrowheads="1"/>
              </p:cNvSpPr>
              <p:nvPr/>
            </p:nvSpPr>
            <p:spPr bwMode="auto">
              <a:xfrm>
                <a:off x="152400" y="2932113"/>
                <a:ext cx="609600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20000"/>
                  </a:spcBef>
                  <a:buFontTx/>
                  <a:buChar char="•"/>
                </a:pPr>
                <a:r>
                  <a:rPr lang="en-GB" altLang="en-US" dirty="0">
                    <a:latin typeface="Calibri" panose="020F0502020204030204" pitchFamily="34" charset="0"/>
                    <a:cs typeface="Calibri" panose="020F0502020204030204" pitchFamily="34" charset="0"/>
                  </a:rPr>
                  <a:t> </a:t>
                </a:r>
                <a:r>
                  <a:rPr lang="en-GB" altLang="en-US" b="1" i="1" dirty="0">
                    <a:latin typeface="Calibri" panose="020F0502020204030204" pitchFamily="34" charset="0"/>
                    <a:cs typeface="Calibri" panose="020F0502020204030204" pitchFamily="34" charset="0"/>
                  </a:rPr>
                  <a:t>Covariance</a:t>
                </a:r>
                <a:r>
                  <a:rPr lang="en-GB" altLang="en-US" dirty="0">
                    <a:latin typeface="Calibri" panose="020F0502020204030204" pitchFamily="34" charset="0"/>
                    <a:cs typeface="Calibri" panose="020F0502020204030204" pitchFamily="34" charset="0"/>
                  </a:rPr>
                  <a:t>: </a:t>
                </a:r>
                <a:r>
                  <a:rPr lang="en-GB" altLang="en-US" i="1" noProof="1">
                    <a:latin typeface="Calibri" panose="020F0502020204030204" pitchFamily="34" charset="0"/>
                    <a:cs typeface="Calibri" panose="020F0502020204030204" pitchFamily="34" charset="0"/>
                  </a:rPr>
                  <a:t>Cov</a:t>
                </a:r>
                <a:r>
                  <a:rPr lang="en-GB" altLang="en-US" dirty="0">
                    <a:latin typeface="Calibri" panose="020F0502020204030204" pitchFamily="34" charset="0"/>
                    <a:cs typeface="Calibri" panose="020F0502020204030204" pitchFamily="34" charset="0"/>
                  </a:rPr>
                  <a:t>(</a:t>
                </a:r>
                <a:r>
                  <a:rPr lang="en-GB" altLang="en-US" i="1" dirty="0">
                    <a:latin typeface="Calibri" panose="020F0502020204030204" pitchFamily="34" charset="0"/>
                    <a:cs typeface="Calibri" panose="020F0502020204030204" pitchFamily="34" charset="0"/>
                  </a:rPr>
                  <a:t>X</a:t>
                </a:r>
                <a:r>
                  <a:rPr lang="en-GB" altLang="en-US" i="1" baseline="-25000" dirty="0">
                    <a:latin typeface="Calibri" panose="020F0502020204030204" pitchFamily="34" charset="0"/>
                    <a:cs typeface="Calibri" panose="020F0502020204030204" pitchFamily="34" charset="0"/>
                  </a:rPr>
                  <a:t>1</a:t>
                </a:r>
                <a:r>
                  <a:rPr lang="en-GB" altLang="en-US" i="1" dirty="0">
                    <a:latin typeface="Calibri" panose="020F0502020204030204" pitchFamily="34" charset="0"/>
                    <a:cs typeface="Calibri" panose="020F0502020204030204" pitchFamily="34" charset="0"/>
                  </a:rPr>
                  <a:t>,X</a:t>
                </a:r>
                <a:r>
                  <a:rPr lang="en-GB" altLang="en-US" i="1" baseline="-25000" dirty="0">
                    <a:latin typeface="Calibri" panose="020F0502020204030204" pitchFamily="34" charset="0"/>
                    <a:cs typeface="Calibri" panose="020F0502020204030204" pitchFamily="34" charset="0"/>
                  </a:rPr>
                  <a:t>2</a:t>
                </a:r>
                <a:r>
                  <a:rPr lang="en-GB" altLang="en-US" dirty="0">
                    <a:latin typeface="Calibri" panose="020F0502020204030204" pitchFamily="34" charset="0"/>
                    <a:cs typeface="Calibri" panose="020F0502020204030204" pitchFamily="34" charset="0"/>
                  </a:rPr>
                  <a:t>)</a:t>
                </a:r>
                <a:r>
                  <a:rPr lang="en-GB" altLang="en-US" i="1" dirty="0">
                    <a:latin typeface="Calibri" panose="020F0502020204030204" pitchFamily="34" charset="0"/>
                    <a:cs typeface="Calibri" panose="020F0502020204030204" pitchFamily="34" charset="0"/>
                  </a:rPr>
                  <a:t>=E</a:t>
                </a:r>
                <a:r>
                  <a:rPr lang="en-GB" altLang="en-US" dirty="0">
                    <a:latin typeface="Calibri" panose="020F0502020204030204" pitchFamily="34" charset="0"/>
                    <a:cs typeface="Calibri" panose="020F0502020204030204" pitchFamily="34" charset="0"/>
                  </a:rPr>
                  <a:t>[(</a:t>
                </a:r>
                <a:r>
                  <a:rPr lang="en-GB" altLang="en-US" i="1" dirty="0">
                    <a:latin typeface="Calibri" panose="020F0502020204030204" pitchFamily="34" charset="0"/>
                    <a:cs typeface="Calibri" panose="020F0502020204030204" pitchFamily="34" charset="0"/>
                  </a:rPr>
                  <a:t>X</a:t>
                </a:r>
                <a:r>
                  <a:rPr lang="en-GB" altLang="en-US" i="1" baseline="-25000" dirty="0">
                    <a:latin typeface="Calibri" panose="020F0502020204030204" pitchFamily="34" charset="0"/>
                    <a:cs typeface="Calibri" panose="020F0502020204030204" pitchFamily="34" charset="0"/>
                  </a:rPr>
                  <a:t>1</a:t>
                </a:r>
                <a:r>
                  <a:rPr lang="en-GB" altLang="en-US" i="1" dirty="0">
                    <a:latin typeface="Calibri" panose="020F0502020204030204" pitchFamily="34" charset="0"/>
                    <a:cs typeface="Calibri" panose="020F0502020204030204" pitchFamily="34" charset="0"/>
                  </a:rPr>
                  <a:t>-m</a:t>
                </a:r>
                <a:r>
                  <a:rPr lang="en-GB" altLang="en-US" i="1" baseline="-25000" dirty="0">
                    <a:latin typeface="Calibri" panose="020F0502020204030204" pitchFamily="34" charset="0"/>
                    <a:cs typeface="Calibri" panose="020F0502020204030204" pitchFamily="34" charset="0"/>
                  </a:rPr>
                  <a:t>1</a:t>
                </a:r>
                <a:r>
                  <a:rPr lang="en-GB" altLang="en-US" dirty="0">
                    <a:latin typeface="Calibri" panose="020F0502020204030204" pitchFamily="34" charset="0"/>
                    <a:cs typeface="Calibri" panose="020F0502020204030204" pitchFamily="34" charset="0"/>
                  </a:rPr>
                  <a:t>)(</a:t>
                </a:r>
                <a:r>
                  <a:rPr lang="en-GB" altLang="en-US" i="1" dirty="0">
                    <a:latin typeface="Calibri" panose="020F0502020204030204" pitchFamily="34" charset="0"/>
                    <a:cs typeface="Calibri" panose="020F0502020204030204" pitchFamily="34" charset="0"/>
                  </a:rPr>
                  <a:t>X</a:t>
                </a:r>
                <a:r>
                  <a:rPr lang="en-GB" altLang="en-US" i="1" baseline="-25000" dirty="0">
                    <a:latin typeface="Calibri" panose="020F0502020204030204" pitchFamily="34" charset="0"/>
                    <a:cs typeface="Calibri" panose="020F0502020204030204" pitchFamily="34" charset="0"/>
                  </a:rPr>
                  <a:t>2</a:t>
                </a:r>
                <a:r>
                  <a:rPr lang="en-GB" altLang="en-US" i="1" dirty="0">
                    <a:latin typeface="Calibri" panose="020F0502020204030204" pitchFamily="34" charset="0"/>
                    <a:cs typeface="Calibri" panose="020F0502020204030204" pitchFamily="34" charset="0"/>
                  </a:rPr>
                  <a:t>-m</a:t>
                </a:r>
                <a:r>
                  <a:rPr lang="en-GB" altLang="en-US" i="1" baseline="-25000" dirty="0">
                    <a:latin typeface="Calibri" panose="020F0502020204030204" pitchFamily="34" charset="0"/>
                    <a:cs typeface="Calibri" panose="020F0502020204030204" pitchFamily="34" charset="0"/>
                  </a:rPr>
                  <a:t>2</a:t>
                </a:r>
                <a:r>
                  <a:rPr lang="en-GB" altLang="en-US" dirty="0">
                    <a:latin typeface="Calibri" panose="020F0502020204030204" pitchFamily="34" charset="0"/>
                    <a:cs typeface="Calibri" panose="020F0502020204030204" pitchFamily="34" charset="0"/>
                  </a:rPr>
                  <a:t>)]. </a:t>
                </a:r>
              </a:p>
            </p:txBody>
          </p:sp>
          <p:grpSp>
            <p:nvGrpSpPr>
              <p:cNvPr id="22572" name="Group 44">
                <a:extLst>
                  <a:ext uri="{FF2B5EF4-FFF2-40B4-BE49-F238E27FC236}">
                    <a16:creationId xmlns:a16="http://schemas.microsoft.com/office/drawing/2014/main" id="{EE97CE1C-25E7-466D-B2EF-B1F8D828A40B}"/>
                  </a:ext>
                </a:extLst>
              </p:cNvPr>
              <p:cNvGrpSpPr>
                <a:grpSpLocks/>
              </p:cNvGrpSpPr>
              <p:nvPr/>
            </p:nvGrpSpPr>
            <p:grpSpPr bwMode="auto">
              <a:xfrm>
                <a:off x="153988" y="2951163"/>
                <a:ext cx="7678738" cy="1239838"/>
                <a:chOff x="44" y="2031"/>
                <a:chExt cx="4837" cy="781"/>
              </a:xfrm>
            </p:grpSpPr>
            <p:sp>
              <p:nvSpPr>
                <p:cNvPr id="22538" name="Text Box 10">
                  <a:extLst>
                    <a:ext uri="{FF2B5EF4-FFF2-40B4-BE49-F238E27FC236}">
                      <a16:creationId xmlns:a16="http://schemas.microsoft.com/office/drawing/2014/main" id="{0D75F5CC-BE70-4496-9D2A-52BE4D064ACA}"/>
                    </a:ext>
                  </a:extLst>
                </p:cNvPr>
                <p:cNvSpPr txBox="1">
                  <a:spLocks noChangeArrowheads="1"/>
                </p:cNvSpPr>
                <p:nvPr/>
              </p:nvSpPr>
              <p:spPr bwMode="auto">
                <a:xfrm>
                  <a:off x="44" y="2335"/>
                  <a:ext cx="4440" cy="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20000"/>
                    </a:spcBef>
                    <a:buFontTx/>
                    <a:buChar char="•"/>
                  </a:pPr>
                  <a:r>
                    <a:rPr lang="en-GB" altLang="en-US" dirty="0">
                      <a:latin typeface="Calibri" panose="020F0502020204030204" pitchFamily="34" charset="0"/>
                      <a:cs typeface="Calibri" panose="020F0502020204030204" pitchFamily="34" charset="0"/>
                    </a:rPr>
                    <a:t> </a:t>
                  </a:r>
                  <a:r>
                    <a:rPr lang="en-GB" altLang="en-US" b="1" i="1" dirty="0">
                      <a:latin typeface="Calibri" panose="020F0502020204030204" pitchFamily="34" charset="0"/>
                      <a:cs typeface="Calibri" panose="020F0502020204030204" pitchFamily="34" charset="0"/>
                    </a:rPr>
                    <a:t>Correlation coefficient</a:t>
                  </a:r>
                  <a:r>
                    <a:rPr lang="en-GB" altLang="en-US" dirty="0">
                      <a:latin typeface="Calibri" panose="020F0502020204030204" pitchFamily="34" charset="0"/>
                      <a:cs typeface="Calibri" panose="020F0502020204030204" pitchFamily="34" charset="0"/>
                    </a:rPr>
                    <a:t>: </a:t>
                  </a:r>
                  <a:r>
                    <a:rPr lang="en-GB" altLang="en-US" dirty="0">
                      <a:latin typeface="Calibri" panose="020F0502020204030204" pitchFamily="34" charset="0"/>
                      <a:cs typeface="Calibri" panose="020F0502020204030204" pitchFamily="34" charset="0"/>
                      <a:sym typeface="Symbol" panose="05050102010706020507" pitchFamily="18" charset="2"/>
                    </a:rPr>
                    <a:t>=</a:t>
                  </a:r>
                  <a:r>
                    <a:rPr lang="en-GB" altLang="en-US" i="1" noProof="1">
                      <a:latin typeface="Calibri" panose="020F0502020204030204" pitchFamily="34" charset="0"/>
                      <a:cs typeface="Calibri" panose="020F0502020204030204" pitchFamily="34" charset="0"/>
                    </a:rPr>
                    <a:t>Cov</a:t>
                  </a:r>
                  <a:r>
                    <a:rPr lang="en-GB" altLang="en-US" dirty="0">
                      <a:latin typeface="Calibri" panose="020F0502020204030204" pitchFamily="34" charset="0"/>
                      <a:cs typeface="Calibri" panose="020F0502020204030204" pitchFamily="34" charset="0"/>
                    </a:rPr>
                    <a:t>(</a:t>
                  </a:r>
                  <a:r>
                    <a:rPr lang="en-GB" altLang="en-US" i="1" dirty="0">
                      <a:latin typeface="Calibri" panose="020F0502020204030204" pitchFamily="34" charset="0"/>
                      <a:cs typeface="Calibri" panose="020F0502020204030204" pitchFamily="34" charset="0"/>
                    </a:rPr>
                    <a:t>X</a:t>
                  </a:r>
                  <a:r>
                    <a:rPr lang="en-GB" altLang="en-US" i="1" baseline="-25000" dirty="0">
                      <a:latin typeface="Calibri" panose="020F0502020204030204" pitchFamily="34" charset="0"/>
                      <a:cs typeface="Calibri" panose="020F0502020204030204" pitchFamily="34" charset="0"/>
                    </a:rPr>
                    <a:t>1 </a:t>
                  </a:r>
                  <a:r>
                    <a:rPr lang="en-GB" altLang="en-US" i="1" dirty="0">
                      <a:latin typeface="Calibri" panose="020F0502020204030204" pitchFamily="34" charset="0"/>
                      <a:cs typeface="Calibri" panose="020F0502020204030204" pitchFamily="34" charset="0"/>
                    </a:rPr>
                    <a:t>,X</a:t>
                  </a:r>
                  <a:r>
                    <a:rPr lang="en-GB" altLang="en-US" i="1" baseline="-25000" dirty="0">
                      <a:latin typeface="Calibri" panose="020F0502020204030204" pitchFamily="34" charset="0"/>
                      <a:cs typeface="Calibri" panose="020F0502020204030204" pitchFamily="34" charset="0"/>
                    </a:rPr>
                    <a:t>2</a:t>
                  </a:r>
                  <a:r>
                    <a:rPr lang="en-GB" altLang="en-US" dirty="0">
                      <a:latin typeface="Calibri" panose="020F0502020204030204" pitchFamily="34" charset="0"/>
                      <a:cs typeface="Calibri" panose="020F0502020204030204" pitchFamily="34" charset="0"/>
                    </a:rPr>
                    <a:t>)</a:t>
                  </a:r>
                  <a:r>
                    <a:rPr lang="en-GB" altLang="en-US" i="1" dirty="0">
                      <a:latin typeface="Calibri" panose="020F0502020204030204" pitchFamily="34" charset="0"/>
                      <a:cs typeface="Calibri" panose="020F0502020204030204" pitchFamily="34" charset="0"/>
                    </a:rPr>
                    <a:t> </a:t>
                  </a:r>
                  <a:r>
                    <a:rPr lang="en-GB" altLang="en-US" b="1" i="1" dirty="0">
                      <a:latin typeface="Calibri" panose="020F0502020204030204" pitchFamily="34" charset="0"/>
                      <a:cs typeface="Calibri" panose="020F0502020204030204" pitchFamily="34" charset="0"/>
                    </a:rPr>
                    <a:t>/</a:t>
                  </a:r>
                  <a:r>
                    <a:rPr lang="en-GB" altLang="en-US" i="1" dirty="0">
                      <a:latin typeface="Calibri" panose="020F0502020204030204" pitchFamily="34" charset="0"/>
                      <a:cs typeface="Calibri" panose="020F0502020204030204" pitchFamily="34" charset="0"/>
                      <a:sym typeface="Symbol" panose="05050102010706020507" pitchFamily="18" charset="2"/>
                    </a:rPr>
                    <a:t> </a:t>
                  </a:r>
                  <a:r>
                    <a:rPr lang="en-GB" altLang="en-US" i="1" dirty="0">
                      <a:latin typeface="Calibri" panose="020F0502020204030204" pitchFamily="34" charset="0"/>
                      <a:cs typeface="Calibri" panose="020F0502020204030204" pitchFamily="34" charset="0"/>
                    </a:rPr>
                    <a:t>V</a:t>
                  </a:r>
                  <a:r>
                    <a:rPr lang="en-GB" altLang="en-US" dirty="0">
                      <a:latin typeface="Calibri" panose="020F0502020204030204" pitchFamily="34" charset="0"/>
                      <a:cs typeface="Calibri" panose="020F0502020204030204" pitchFamily="34" charset="0"/>
                    </a:rPr>
                    <a:t>(</a:t>
                  </a:r>
                  <a:r>
                    <a:rPr lang="en-GB" altLang="en-US" i="1" dirty="0">
                      <a:latin typeface="Calibri" panose="020F0502020204030204" pitchFamily="34" charset="0"/>
                      <a:cs typeface="Calibri" panose="020F0502020204030204" pitchFamily="34" charset="0"/>
                    </a:rPr>
                    <a:t>X</a:t>
                  </a:r>
                  <a:r>
                    <a:rPr lang="en-GB" altLang="en-US" i="1" baseline="-25000" dirty="0">
                      <a:latin typeface="Calibri" panose="020F0502020204030204" pitchFamily="34" charset="0"/>
                      <a:cs typeface="Calibri" panose="020F0502020204030204" pitchFamily="34" charset="0"/>
                    </a:rPr>
                    <a:t>1</a:t>
                  </a:r>
                  <a:r>
                    <a:rPr lang="en-GB" altLang="en-US" dirty="0">
                      <a:latin typeface="Calibri" panose="020F0502020204030204" pitchFamily="34" charset="0"/>
                      <a:cs typeface="Calibri" panose="020F0502020204030204" pitchFamily="34" charset="0"/>
                    </a:rPr>
                    <a:t>)</a:t>
                  </a:r>
                  <a:r>
                    <a:rPr lang="en-GB" altLang="en-US" i="1" dirty="0">
                      <a:latin typeface="Calibri" panose="020F0502020204030204" pitchFamily="34" charset="0"/>
                      <a:cs typeface="Calibri" panose="020F0502020204030204" pitchFamily="34" charset="0"/>
                    </a:rPr>
                    <a:t>·V</a:t>
                  </a:r>
                  <a:r>
                    <a:rPr lang="en-GB" altLang="en-US" dirty="0">
                      <a:latin typeface="Calibri" panose="020F0502020204030204" pitchFamily="34" charset="0"/>
                      <a:cs typeface="Calibri" panose="020F0502020204030204" pitchFamily="34" charset="0"/>
                    </a:rPr>
                    <a:t>(</a:t>
                  </a:r>
                  <a:r>
                    <a:rPr lang="en-GB" altLang="en-US" i="1" dirty="0">
                      <a:latin typeface="Calibri" panose="020F0502020204030204" pitchFamily="34" charset="0"/>
                      <a:cs typeface="Calibri" panose="020F0502020204030204" pitchFamily="34" charset="0"/>
                    </a:rPr>
                    <a:t>X</a:t>
                  </a:r>
                  <a:r>
                    <a:rPr lang="en-GB" altLang="en-US" i="1" baseline="-25000" dirty="0">
                      <a:latin typeface="Calibri" panose="020F0502020204030204" pitchFamily="34" charset="0"/>
                      <a:cs typeface="Calibri" panose="020F0502020204030204" pitchFamily="34" charset="0"/>
                    </a:rPr>
                    <a:t>2</a:t>
                  </a:r>
                  <a:r>
                    <a:rPr lang="en-GB" altLang="en-US" dirty="0">
                      <a:latin typeface="Calibri" panose="020F0502020204030204" pitchFamily="34" charset="0"/>
                      <a:cs typeface="Calibri" panose="020F0502020204030204" pitchFamily="34" charset="0"/>
                    </a:rPr>
                    <a:t>)</a:t>
                  </a:r>
                </a:p>
                <a:p>
                  <a:pPr>
                    <a:lnSpc>
                      <a:spcPct val="90000"/>
                    </a:lnSpc>
                  </a:pPr>
                  <a:r>
                    <a:rPr lang="en-GB" altLang="en-US" i="1" dirty="0">
                      <a:latin typeface="Calibri" panose="020F0502020204030204" pitchFamily="34" charset="0"/>
                      <a:cs typeface="Calibri" panose="020F0502020204030204" pitchFamily="34" charset="0"/>
                    </a:rPr>
                    <a:t>   (Normalised covariance)</a:t>
                  </a:r>
                </a:p>
              </p:txBody>
            </p:sp>
            <p:grpSp>
              <p:nvGrpSpPr>
                <p:cNvPr id="22562" name="Group 34">
                  <a:extLst>
                    <a:ext uri="{FF2B5EF4-FFF2-40B4-BE49-F238E27FC236}">
                      <a16:creationId xmlns:a16="http://schemas.microsoft.com/office/drawing/2014/main" id="{AC44484A-098F-4782-A263-426874EE4F28}"/>
                    </a:ext>
                  </a:extLst>
                </p:cNvPr>
                <p:cNvGrpSpPr>
                  <a:grpSpLocks/>
                </p:cNvGrpSpPr>
                <p:nvPr/>
              </p:nvGrpSpPr>
              <p:grpSpPr bwMode="auto">
                <a:xfrm>
                  <a:off x="4717" y="2031"/>
                  <a:ext cx="164" cy="409"/>
                  <a:chOff x="4848" y="1872"/>
                  <a:chExt cx="192" cy="477"/>
                </a:xfrm>
              </p:grpSpPr>
              <p:sp>
                <p:nvSpPr>
                  <p:cNvPr id="22550" name="Text Box 22">
                    <a:extLst>
                      <a:ext uri="{FF2B5EF4-FFF2-40B4-BE49-F238E27FC236}">
                        <a16:creationId xmlns:a16="http://schemas.microsoft.com/office/drawing/2014/main" id="{BF80DD27-00DA-4731-848D-3ADCAF0E95CC}"/>
                      </a:ext>
                    </a:extLst>
                  </p:cNvPr>
                  <p:cNvSpPr txBox="1">
                    <a:spLocks noChangeArrowheads="1"/>
                  </p:cNvSpPr>
                  <p:nvPr/>
                </p:nvSpPr>
                <p:spPr bwMode="auto">
                  <a:xfrm>
                    <a:off x="4944" y="1872"/>
                    <a:ext cx="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spcBef>
                        <a:spcPct val="50000"/>
                      </a:spcBef>
                    </a:pPr>
                    <a:endParaRPr lang="en-GB" altLang="en-US" dirty="0">
                      <a:latin typeface="Calibri" panose="020F0502020204030204" pitchFamily="34" charset="0"/>
                      <a:cs typeface="Calibri" panose="020F0502020204030204" pitchFamily="34" charset="0"/>
                    </a:endParaRPr>
                  </a:p>
                </p:txBody>
              </p:sp>
              <p:sp>
                <p:nvSpPr>
                  <p:cNvPr id="22555" name="Text Box 27">
                    <a:extLst>
                      <a:ext uri="{FF2B5EF4-FFF2-40B4-BE49-F238E27FC236}">
                        <a16:creationId xmlns:a16="http://schemas.microsoft.com/office/drawing/2014/main" id="{ABAC30BF-5D32-4C6B-B7C1-E33E05B9C1C3}"/>
                      </a:ext>
                    </a:extLst>
                  </p:cNvPr>
                  <p:cNvSpPr txBox="1">
                    <a:spLocks noChangeArrowheads="1"/>
                  </p:cNvSpPr>
                  <p:nvPr/>
                </p:nvSpPr>
                <p:spPr bwMode="auto">
                  <a:xfrm>
                    <a:off x="4848" y="2064"/>
                    <a:ext cx="96"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spcBef>
                        <a:spcPct val="50000"/>
                      </a:spcBef>
                    </a:pPr>
                    <a:endParaRPr lang="en-GB" altLang="en-US" dirty="0">
                      <a:latin typeface="Calibri" panose="020F0502020204030204" pitchFamily="34" charset="0"/>
                      <a:cs typeface="Calibri" panose="020F0502020204030204" pitchFamily="34" charset="0"/>
                    </a:endParaRPr>
                  </a:p>
                </p:txBody>
              </p:sp>
            </p:grpSp>
          </p:grpSp>
          <p:pic>
            <p:nvPicPr>
              <p:cNvPr id="9" name="Bildobjekt 8">
                <a:extLst>
                  <a:ext uri="{FF2B5EF4-FFF2-40B4-BE49-F238E27FC236}">
                    <a16:creationId xmlns:a16="http://schemas.microsoft.com/office/drawing/2014/main" id="{9618B08E-8053-42F9-9F27-BDF62F39D49C}"/>
                  </a:ext>
                </a:extLst>
              </p:cNvPr>
              <p:cNvPicPr>
                <a:picLocks noChangeAspect="1"/>
              </p:cNvPicPr>
              <p:nvPr/>
            </p:nvPicPr>
            <p:blipFill>
              <a:blip r:embed="rId4"/>
              <a:stretch>
                <a:fillRect/>
              </a:stretch>
            </p:blipFill>
            <p:spPr>
              <a:xfrm>
                <a:off x="7282902" y="2971800"/>
                <a:ext cx="1328061" cy="1055459"/>
              </a:xfrm>
              <a:prstGeom prst="rect">
                <a:avLst/>
              </a:prstGeom>
            </p:spPr>
          </p:pic>
        </p:grpSp>
        <p:cxnSp>
          <p:nvCxnSpPr>
            <p:cNvPr id="6" name="Rak koppling 5">
              <a:extLst>
                <a:ext uri="{FF2B5EF4-FFF2-40B4-BE49-F238E27FC236}">
                  <a16:creationId xmlns:a16="http://schemas.microsoft.com/office/drawing/2014/main" id="{FC1D579F-2DE0-4223-9DE1-8F5E9073BA54}"/>
                </a:ext>
              </a:extLst>
            </p:cNvPr>
            <p:cNvCxnSpPr/>
            <p:nvPr/>
          </p:nvCxnSpPr>
          <p:spPr>
            <a:xfrm>
              <a:off x="5476189" y="3447854"/>
              <a:ext cx="1260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536"/>
                                        </p:tgtEl>
                                        <p:attrNameLst>
                                          <p:attrName>style.visibility</p:attrName>
                                        </p:attrNameLst>
                                      </p:cBhvr>
                                      <p:to>
                                        <p:strVal val="visible"/>
                                      </p:to>
                                    </p:set>
                                    <p:anim calcmode="lin" valueType="num">
                                      <p:cBhvr additive="base">
                                        <p:cTn id="7" dur="500" fill="hold"/>
                                        <p:tgtEl>
                                          <p:spTgt spid="22536"/>
                                        </p:tgtEl>
                                        <p:attrNameLst>
                                          <p:attrName>ppt_x</p:attrName>
                                        </p:attrNameLst>
                                      </p:cBhvr>
                                      <p:tavLst>
                                        <p:tav tm="0">
                                          <p:val>
                                            <p:strVal val="1+#ppt_w/2"/>
                                          </p:val>
                                        </p:tav>
                                        <p:tav tm="100000">
                                          <p:val>
                                            <p:strVal val="#ppt_x"/>
                                          </p:val>
                                        </p:tav>
                                      </p:tavLst>
                                    </p:anim>
                                    <p:anim calcmode="lin" valueType="num">
                                      <p:cBhvr additive="base">
                                        <p:cTn id="8" dur="500" fill="hold"/>
                                        <p:tgtEl>
                                          <p:spTgt spid="225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535"/>
                                        </p:tgtEl>
                                        <p:attrNameLst>
                                          <p:attrName>style.visibility</p:attrName>
                                        </p:attrNameLst>
                                      </p:cBhvr>
                                      <p:to>
                                        <p:strVal val="visible"/>
                                      </p:to>
                                    </p:set>
                                    <p:anim calcmode="lin" valueType="num">
                                      <p:cBhvr additive="base">
                                        <p:cTn id="13" dur="500" fill="hold"/>
                                        <p:tgtEl>
                                          <p:spTgt spid="22535"/>
                                        </p:tgtEl>
                                        <p:attrNameLst>
                                          <p:attrName>ppt_x</p:attrName>
                                        </p:attrNameLst>
                                      </p:cBhvr>
                                      <p:tavLst>
                                        <p:tav tm="0">
                                          <p:val>
                                            <p:strVal val="1+#ppt_w/2"/>
                                          </p:val>
                                        </p:tav>
                                        <p:tav tm="100000">
                                          <p:val>
                                            <p:strVal val="#ppt_x"/>
                                          </p:val>
                                        </p:tav>
                                      </p:tavLst>
                                    </p:anim>
                                    <p:anim calcmode="lin" valueType="num">
                                      <p:cBhvr additive="base">
                                        <p:cTn id="14" dur="500" fill="hold"/>
                                        <p:tgtEl>
                                          <p:spTgt spid="2253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1+#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2541"/>
                                        </p:tgtEl>
                                        <p:attrNameLst>
                                          <p:attrName>style.visibility</p:attrName>
                                        </p:attrNameLst>
                                      </p:cBhvr>
                                      <p:to>
                                        <p:strVal val="visible"/>
                                      </p:to>
                                    </p:set>
                                    <p:anim calcmode="lin" valueType="num">
                                      <p:cBhvr additive="base">
                                        <p:cTn id="37" dur="500" fill="hold"/>
                                        <p:tgtEl>
                                          <p:spTgt spid="22541"/>
                                        </p:tgtEl>
                                        <p:attrNameLst>
                                          <p:attrName>ppt_x</p:attrName>
                                        </p:attrNameLst>
                                      </p:cBhvr>
                                      <p:tavLst>
                                        <p:tav tm="0">
                                          <p:val>
                                            <p:strVal val="1+#ppt_w/2"/>
                                          </p:val>
                                        </p:tav>
                                        <p:tav tm="100000">
                                          <p:val>
                                            <p:strVal val="#ppt_x"/>
                                          </p:val>
                                        </p:tav>
                                      </p:tavLst>
                                    </p:anim>
                                    <p:anim calcmode="lin" valueType="num">
                                      <p:cBhvr additive="base">
                                        <p:cTn id="38" dur="500" fill="hold"/>
                                        <p:tgtEl>
                                          <p:spTgt spid="225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utoUpdateAnimBg="0"/>
      <p:bldP spid="22536" grpId="0"/>
      <p:bldP spid="2254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latshållare för bildnummer 5">
            <a:extLst>
              <a:ext uri="{FF2B5EF4-FFF2-40B4-BE49-F238E27FC236}">
                <a16:creationId xmlns:a16="http://schemas.microsoft.com/office/drawing/2014/main" id="{3CE5F405-FA2C-4E5E-B51E-1D201400AAC2}"/>
              </a:ext>
            </a:extLst>
          </p:cNvPr>
          <p:cNvSpPr>
            <a:spLocks noGrp="1"/>
          </p:cNvSpPr>
          <p:nvPr>
            <p:ph type="sldNum" sz="quarter" idx="12"/>
          </p:nvPr>
        </p:nvSpPr>
        <p:spPr>
          <a:xfrm>
            <a:off x="8648700" y="6324600"/>
            <a:ext cx="419100" cy="457200"/>
          </a:xfrm>
        </p:spPr>
        <p:txBody>
          <a:bodyPr/>
          <a:lstStyle/>
          <a:p>
            <a:fld id="{7F791F3E-153B-4418-9BFE-89A2BB7CCA9A}" type="slidenum">
              <a:rPr lang="en-GB" altLang="en-US">
                <a:latin typeface="Calibri" panose="020F0502020204030204" pitchFamily="34" charset="0"/>
                <a:cs typeface="Calibri" panose="020F0502020204030204" pitchFamily="34" charset="0"/>
              </a:rPr>
              <a:pPr/>
              <a:t>17</a:t>
            </a:fld>
            <a:endParaRPr lang="en-GB" altLang="en-US" dirty="0">
              <a:latin typeface="Calibri" panose="020F0502020204030204" pitchFamily="34" charset="0"/>
              <a:cs typeface="Calibri" panose="020F0502020204030204" pitchFamily="34" charset="0"/>
            </a:endParaRPr>
          </a:p>
        </p:txBody>
      </p:sp>
      <p:sp>
        <p:nvSpPr>
          <p:cNvPr id="118786" name="Rectangle 2">
            <a:extLst>
              <a:ext uri="{FF2B5EF4-FFF2-40B4-BE49-F238E27FC236}">
                <a16:creationId xmlns:a16="http://schemas.microsoft.com/office/drawing/2014/main" id="{C6A3A825-2336-400C-A41B-43148FE80BC6}"/>
              </a:ext>
            </a:extLst>
          </p:cNvPr>
          <p:cNvSpPr>
            <a:spLocks noGrp="1" noChangeArrowheads="1"/>
          </p:cNvSpPr>
          <p:nvPr>
            <p:ph type="title"/>
          </p:nvPr>
        </p:nvSpPr>
        <p:spPr>
          <a:xfrm>
            <a:off x="152400" y="76200"/>
            <a:ext cx="8839200" cy="533400"/>
          </a:xfrm>
        </p:spPr>
        <p:txBody>
          <a:bodyPr/>
          <a:lstStyle/>
          <a:p>
            <a:pPr>
              <a:lnSpc>
                <a:spcPct val="90000"/>
              </a:lnSpc>
            </a:pPr>
            <a:r>
              <a:rPr lang="en-GB" altLang="en-US" sz="4000" b="1" dirty="0">
                <a:latin typeface="Calibri" panose="020F0502020204030204" pitchFamily="34" charset="0"/>
                <a:cs typeface="Calibri" panose="020F0502020204030204" pitchFamily="34" charset="0"/>
              </a:rPr>
              <a:t>II.  GENERATION OF RANDOM NUMBERS</a:t>
            </a:r>
          </a:p>
        </p:txBody>
      </p:sp>
      <p:sp>
        <p:nvSpPr>
          <p:cNvPr id="118789" name="Text Box 5">
            <a:extLst>
              <a:ext uri="{FF2B5EF4-FFF2-40B4-BE49-F238E27FC236}">
                <a16:creationId xmlns:a16="http://schemas.microsoft.com/office/drawing/2014/main" id="{FC739FD5-7FFE-4474-958F-899EBA17E055}"/>
              </a:ext>
            </a:extLst>
          </p:cNvPr>
          <p:cNvSpPr txBox="1">
            <a:spLocks noChangeArrowheads="1"/>
          </p:cNvSpPr>
          <p:nvPr/>
        </p:nvSpPr>
        <p:spPr bwMode="auto">
          <a:xfrm>
            <a:off x="304800" y="2039938"/>
            <a:ext cx="8763000" cy="461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buFontTx/>
              <a:buChar char="•"/>
            </a:pPr>
            <a:r>
              <a:rPr lang="en-GB" altLang="en-US" sz="2800" dirty="0">
                <a:latin typeface="Calibri" panose="020F0502020204030204" pitchFamily="34" charset="0"/>
                <a:cs typeface="Calibri" panose="020F0502020204030204" pitchFamily="34" charset="0"/>
              </a:rPr>
              <a:t> </a:t>
            </a:r>
            <a:r>
              <a:rPr lang="en-GB" altLang="en-US" sz="2600" dirty="0">
                <a:latin typeface="Calibri" panose="020F0502020204030204" pitchFamily="34" charset="0"/>
                <a:cs typeface="Calibri" panose="020F0502020204030204" pitchFamily="34" charset="0"/>
              </a:rPr>
              <a:t>Random numbers can be </a:t>
            </a:r>
            <a:r>
              <a:rPr lang="en-GB" altLang="en-US" sz="2600" u="sng" dirty="0">
                <a:latin typeface="Calibri" panose="020F0502020204030204" pitchFamily="34" charset="0"/>
                <a:cs typeface="Calibri" panose="020F0502020204030204" pitchFamily="34" charset="0"/>
              </a:rPr>
              <a:t>generated</a:t>
            </a:r>
            <a:r>
              <a:rPr lang="en-GB" altLang="en-US" sz="2600" dirty="0">
                <a:latin typeface="Calibri" panose="020F0502020204030204" pitchFamily="34" charset="0"/>
                <a:cs typeface="Calibri" panose="020F0502020204030204" pitchFamily="34" charset="0"/>
              </a:rPr>
              <a:t> by:</a:t>
            </a:r>
            <a:endParaRPr lang="en-GB" altLang="en-US" sz="2200" dirty="0">
              <a:latin typeface="Calibri" panose="020F0502020204030204" pitchFamily="34" charset="0"/>
              <a:cs typeface="Calibri" panose="020F0502020204030204" pitchFamily="34" charset="0"/>
            </a:endParaRPr>
          </a:p>
        </p:txBody>
      </p:sp>
      <p:sp>
        <p:nvSpPr>
          <p:cNvPr id="118790" name="Text Box 6">
            <a:extLst>
              <a:ext uri="{FF2B5EF4-FFF2-40B4-BE49-F238E27FC236}">
                <a16:creationId xmlns:a16="http://schemas.microsoft.com/office/drawing/2014/main" id="{C7F072A4-E95C-4604-B055-5F37D2AF43FB}"/>
              </a:ext>
            </a:extLst>
          </p:cNvPr>
          <p:cNvSpPr txBox="1">
            <a:spLocks noChangeArrowheads="1"/>
          </p:cNvSpPr>
          <p:nvPr/>
        </p:nvSpPr>
        <p:spPr bwMode="auto">
          <a:xfrm>
            <a:off x="228600" y="3709988"/>
            <a:ext cx="87630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buFontTx/>
              <a:buChar char="•"/>
            </a:pPr>
            <a:r>
              <a:rPr lang="en-GB" altLang="en-US" sz="2500" dirty="0">
                <a:latin typeface="Calibri" panose="020F0502020204030204" pitchFamily="34" charset="0"/>
                <a:cs typeface="Calibri" panose="020F0502020204030204" pitchFamily="34" charset="0"/>
              </a:rPr>
              <a:t> It is a great advantage if </a:t>
            </a:r>
            <a:r>
              <a:rPr lang="en-GB" altLang="en-US" sz="2500" u="sng" dirty="0">
                <a:latin typeface="Calibri" panose="020F0502020204030204" pitchFamily="34" charset="0"/>
                <a:cs typeface="Calibri" panose="020F0502020204030204" pitchFamily="34" charset="0"/>
              </a:rPr>
              <a:t>the sequence of random numbers</a:t>
            </a:r>
            <a:r>
              <a:rPr lang="en-GB" altLang="en-US" sz="2500" dirty="0">
                <a:latin typeface="Calibri" panose="020F0502020204030204" pitchFamily="34" charset="0"/>
                <a:cs typeface="Calibri" panose="020F0502020204030204" pitchFamily="34" charset="0"/>
              </a:rPr>
              <a:t> can be controlled so that you can repeat exactly the same sequence.</a:t>
            </a:r>
          </a:p>
        </p:txBody>
      </p:sp>
      <p:sp>
        <p:nvSpPr>
          <p:cNvPr id="118791" name="Text Box 7">
            <a:extLst>
              <a:ext uri="{FF2B5EF4-FFF2-40B4-BE49-F238E27FC236}">
                <a16:creationId xmlns:a16="http://schemas.microsoft.com/office/drawing/2014/main" id="{2C823608-6644-41B6-8D60-FD7658406FDB}"/>
              </a:ext>
            </a:extLst>
          </p:cNvPr>
          <p:cNvSpPr txBox="1">
            <a:spLocks noChangeArrowheads="1"/>
          </p:cNvSpPr>
          <p:nvPr/>
        </p:nvSpPr>
        <p:spPr bwMode="auto">
          <a:xfrm>
            <a:off x="228600" y="4648200"/>
            <a:ext cx="8610600" cy="461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spcBef>
                <a:spcPct val="50000"/>
              </a:spcBef>
              <a:buFontTx/>
              <a:buChar char="•"/>
            </a:pPr>
            <a:r>
              <a:rPr lang="en-GB" altLang="en-US" sz="2800" dirty="0">
                <a:latin typeface="Calibri" panose="020F0502020204030204" pitchFamily="34" charset="0"/>
                <a:cs typeface="Calibri" panose="020F0502020204030204" pitchFamily="34" charset="0"/>
              </a:rPr>
              <a:t> A (pseudo) </a:t>
            </a:r>
            <a:r>
              <a:rPr lang="en-GB" altLang="en-US" sz="2800" u="sng" dirty="0">
                <a:latin typeface="Calibri" panose="020F0502020204030204" pitchFamily="34" charset="0"/>
                <a:cs typeface="Calibri" panose="020F0502020204030204" pitchFamily="34" charset="0"/>
              </a:rPr>
              <a:t>R</a:t>
            </a:r>
            <a:r>
              <a:rPr lang="en-GB" altLang="en-US" sz="2800" dirty="0">
                <a:latin typeface="Calibri" panose="020F0502020204030204" pitchFamily="34" charset="0"/>
                <a:cs typeface="Calibri" panose="020F0502020204030204" pitchFamily="34" charset="0"/>
              </a:rPr>
              <a:t>andom </a:t>
            </a:r>
            <a:r>
              <a:rPr lang="en-GB" altLang="en-US" sz="2800" u="sng" dirty="0">
                <a:latin typeface="Calibri" panose="020F0502020204030204" pitchFamily="34" charset="0"/>
                <a:cs typeface="Calibri" panose="020F0502020204030204" pitchFamily="34" charset="0"/>
              </a:rPr>
              <a:t>N</a:t>
            </a:r>
            <a:r>
              <a:rPr lang="en-GB" altLang="en-US" sz="2800" dirty="0">
                <a:latin typeface="Calibri" panose="020F0502020204030204" pitchFamily="34" charset="0"/>
                <a:cs typeface="Calibri" panose="020F0502020204030204" pitchFamily="34" charset="0"/>
              </a:rPr>
              <a:t>umber </a:t>
            </a:r>
            <a:r>
              <a:rPr lang="en-GB" altLang="en-US" sz="2800" u="sng" dirty="0">
                <a:latin typeface="Calibri" panose="020F0502020204030204" pitchFamily="34" charset="0"/>
                <a:cs typeface="Calibri" panose="020F0502020204030204" pitchFamily="34" charset="0"/>
              </a:rPr>
              <a:t>G</a:t>
            </a:r>
            <a:r>
              <a:rPr lang="en-GB" altLang="en-US" sz="2800" dirty="0">
                <a:latin typeface="Calibri" panose="020F0502020204030204" pitchFamily="34" charset="0"/>
                <a:cs typeface="Calibri" panose="020F0502020204030204" pitchFamily="34" charset="0"/>
              </a:rPr>
              <a:t>enerator (RNG) should:</a:t>
            </a:r>
          </a:p>
        </p:txBody>
      </p:sp>
      <p:sp>
        <p:nvSpPr>
          <p:cNvPr id="118794" name="Text Box 10">
            <a:extLst>
              <a:ext uri="{FF2B5EF4-FFF2-40B4-BE49-F238E27FC236}">
                <a16:creationId xmlns:a16="http://schemas.microsoft.com/office/drawing/2014/main" id="{6F39049E-A29C-4739-B726-6A5B817664BF}"/>
              </a:ext>
            </a:extLst>
          </p:cNvPr>
          <p:cNvSpPr txBox="1">
            <a:spLocks noChangeArrowheads="1"/>
          </p:cNvSpPr>
          <p:nvPr/>
        </p:nvSpPr>
        <p:spPr bwMode="auto">
          <a:xfrm>
            <a:off x="304800" y="571500"/>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GB" altLang="en-US" sz="3200" i="1" dirty="0">
                <a:latin typeface="Calibri" panose="020F0502020204030204" pitchFamily="34" charset="0"/>
                <a:cs typeface="Calibri" panose="020F0502020204030204" pitchFamily="34" charset="0"/>
              </a:rPr>
              <a:t> </a:t>
            </a:r>
            <a:r>
              <a:rPr lang="en-GB" altLang="en-US" sz="3200" b="1" i="1" dirty="0">
                <a:solidFill>
                  <a:srgbClr val="FF0000"/>
                </a:solidFill>
                <a:latin typeface="Calibri" panose="020F0502020204030204" pitchFamily="34" charset="0"/>
                <a:cs typeface="Calibri" panose="020F0502020204030204" pitchFamily="34" charset="0"/>
              </a:rPr>
              <a:t>Random numbers are not mysterious!!!</a:t>
            </a:r>
          </a:p>
        </p:txBody>
      </p:sp>
      <p:sp>
        <p:nvSpPr>
          <p:cNvPr id="118799" name="Text Box 15">
            <a:extLst>
              <a:ext uri="{FF2B5EF4-FFF2-40B4-BE49-F238E27FC236}">
                <a16:creationId xmlns:a16="http://schemas.microsoft.com/office/drawing/2014/main" id="{D87E8EEF-22D9-4732-82E8-C7AE41D5762D}"/>
              </a:ext>
            </a:extLst>
          </p:cNvPr>
          <p:cNvSpPr txBox="1">
            <a:spLocks noChangeArrowheads="1"/>
          </p:cNvSpPr>
          <p:nvPr/>
        </p:nvSpPr>
        <p:spPr bwMode="auto">
          <a:xfrm>
            <a:off x="304800" y="1168400"/>
            <a:ext cx="8763000" cy="801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buFontTx/>
              <a:buChar char="•"/>
            </a:pPr>
            <a:r>
              <a:rPr lang="en-GB" altLang="en-US" sz="2800" dirty="0">
                <a:latin typeface="Calibri" panose="020F0502020204030204" pitchFamily="34" charset="0"/>
                <a:cs typeface="Calibri" panose="020F0502020204030204" pitchFamily="34" charset="0"/>
              </a:rPr>
              <a:t> </a:t>
            </a:r>
            <a:r>
              <a:rPr lang="en-GB" altLang="en-US" sz="2600" u="sng" dirty="0">
                <a:latin typeface="Calibri" panose="020F0502020204030204" pitchFamily="34" charset="0"/>
                <a:cs typeface="Calibri" panose="020F0502020204030204" pitchFamily="34" charset="0"/>
              </a:rPr>
              <a:t>Random numbers</a:t>
            </a:r>
            <a:r>
              <a:rPr lang="en-GB" altLang="en-US" sz="2600" dirty="0">
                <a:latin typeface="Calibri" panose="020F0502020204030204" pitchFamily="34" charset="0"/>
                <a:cs typeface="Calibri" panose="020F0502020204030204" pitchFamily="34" charset="0"/>
              </a:rPr>
              <a:t> are required to </a:t>
            </a:r>
            <a:r>
              <a:rPr lang="en-GB" altLang="en-US" sz="2600" i="1" u="sng" dirty="0">
                <a:latin typeface="Calibri" panose="020F0502020204030204" pitchFamily="34" charset="0"/>
                <a:cs typeface="Calibri" panose="020F0502020204030204" pitchFamily="34" charset="0"/>
              </a:rPr>
              <a:t>describe the variability</a:t>
            </a:r>
            <a:r>
              <a:rPr lang="en-GB" altLang="en-US" sz="2600" i="1" dirty="0">
                <a:latin typeface="Calibri" panose="020F0502020204030204" pitchFamily="34" charset="0"/>
                <a:cs typeface="Calibri" panose="020F0502020204030204" pitchFamily="34" charset="0"/>
              </a:rPr>
              <a:t> </a:t>
            </a:r>
            <a:r>
              <a:rPr lang="en-GB" altLang="en-US" sz="2600" dirty="0">
                <a:latin typeface="Calibri" panose="020F0502020204030204" pitchFamily="34" charset="0"/>
                <a:cs typeface="Calibri" panose="020F0502020204030204" pitchFamily="34" charset="0"/>
              </a:rPr>
              <a:t>of</a:t>
            </a:r>
          </a:p>
          <a:p>
            <a:pPr>
              <a:lnSpc>
                <a:spcPct val="85000"/>
              </a:lnSpc>
            </a:pPr>
            <a:r>
              <a:rPr lang="en-GB" altLang="en-US" sz="2600" dirty="0">
                <a:latin typeface="Calibri" panose="020F0502020204030204" pitchFamily="34" charset="0"/>
                <a:cs typeface="Calibri" panose="020F0502020204030204" pitchFamily="34" charset="0"/>
              </a:rPr>
              <a:t>   the system under study.</a:t>
            </a:r>
            <a:endParaRPr lang="en-GB" altLang="en-US" sz="2200" dirty="0">
              <a:latin typeface="Calibri" panose="020F0502020204030204" pitchFamily="34" charset="0"/>
              <a:cs typeface="Calibri" panose="020F0502020204030204" pitchFamily="34" charset="0"/>
            </a:endParaRPr>
          </a:p>
        </p:txBody>
      </p:sp>
      <p:sp>
        <p:nvSpPr>
          <p:cNvPr id="118800" name="Text Box 16">
            <a:extLst>
              <a:ext uri="{FF2B5EF4-FFF2-40B4-BE49-F238E27FC236}">
                <a16:creationId xmlns:a16="http://schemas.microsoft.com/office/drawing/2014/main" id="{821079C3-E7FC-493A-B946-93D2D36066CB}"/>
              </a:ext>
            </a:extLst>
          </p:cNvPr>
          <p:cNvSpPr txBox="1">
            <a:spLocks noChangeArrowheads="1"/>
          </p:cNvSpPr>
          <p:nvPr/>
        </p:nvSpPr>
        <p:spPr bwMode="auto">
          <a:xfrm>
            <a:off x="304800" y="2362200"/>
            <a:ext cx="4800600" cy="382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85000"/>
              </a:lnSpc>
              <a:buFontTx/>
              <a:buChar char="–"/>
            </a:pPr>
            <a:r>
              <a:rPr lang="en-GB" altLang="en-US" sz="2200" dirty="0">
                <a:latin typeface="Calibri" panose="020F0502020204030204" pitchFamily="34" charset="0"/>
                <a:cs typeface="Calibri" panose="020F0502020204030204" pitchFamily="34" charset="0"/>
              </a:rPr>
              <a:t> dice</a:t>
            </a:r>
            <a:endParaRPr lang="en-GB" altLang="en-US" dirty="0">
              <a:latin typeface="Calibri" panose="020F0502020204030204" pitchFamily="34" charset="0"/>
              <a:cs typeface="Calibri" panose="020F0502020204030204" pitchFamily="34" charset="0"/>
            </a:endParaRPr>
          </a:p>
        </p:txBody>
      </p:sp>
      <p:sp>
        <p:nvSpPr>
          <p:cNvPr id="118801" name="Text Box 17">
            <a:extLst>
              <a:ext uri="{FF2B5EF4-FFF2-40B4-BE49-F238E27FC236}">
                <a16:creationId xmlns:a16="http://schemas.microsoft.com/office/drawing/2014/main" id="{67A867A2-E3C1-442C-804F-05DC71A7066D}"/>
              </a:ext>
            </a:extLst>
          </p:cNvPr>
          <p:cNvSpPr txBox="1">
            <a:spLocks noChangeArrowheads="1"/>
          </p:cNvSpPr>
          <p:nvPr/>
        </p:nvSpPr>
        <p:spPr bwMode="auto">
          <a:xfrm>
            <a:off x="304800" y="2646363"/>
            <a:ext cx="8001000"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lnSpc>
                <a:spcPct val="85000"/>
              </a:lnSpc>
              <a:buFontTx/>
              <a:buChar char="–"/>
            </a:pPr>
            <a:r>
              <a:rPr lang="en-GB" altLang="en-US" sz="2200" dirty="0">
                <a:latin typeface="Calibri" panose="020F0502020204030204" pitchFamily="34" charset="0"/>
                <a:cs typeface="Calibri" panose="020F0502020204030204" pitchFamily="34" charset="0"/>
              </a:rPr>
              <a:t> reading the last digits of the computer clock (</a:t>
            </a:r>
            <a:r>
              <a:rPr lang="sv-SE" altLang="en-US" sz="2200" dirty="0" err="1">
                <a:latin typeface="Calibri" panose="020F0502020204030204" pitchFamily="34" charset="0"/>
                <a:cs typeface="Calibri" panose="020F0502020204030204" pitchFamily="34" charset="0"/>
              </a:rPr>
              <a:t>e.g</a:t>
            </a:r>
            <a:r>
              <a:rPr lang="sv-SE" altLang="en-US" sz="2200" dirty="0">
                <a:latin typeface="Calibri" panose="020F0502020204030204" pitchFamily="34" charset="0"/>
                <a:cs typeface="Calibri" panose="020F0502020204030204" pitchFamily="34" charset="0"/>
              </a:rPr>
              <a:t>.</a:t>
            </a:r>
            <a:r>
              <a:rPr lang="en-GB" altLang="en-US" sz="2200" dirty="0">
                <a:latin typeface="Calibri" panose="020F0502020204030204" pitchFamily="34" charset="0"/>
                <a:cs typeface="Calibri" panose="020F0502020204030204" pitchFamily="34" charset="0"/>
              </a:rPr>
              <a:t> </a:t>
            </a:r>
            <a:r>
              <a:rPr lang="sv-SE" altLang="en-US" sz="2200" dirty="0">
                <a:latin typeface="Calibri" panose="020F0502020204030204" pitchFamily="34" charset="0"/>
                <a:cs typeface="Calibri" panose="020F0502020204030204" pitchFamily="34" charset="0"/>
                <a:sym typeface="Symbol" panose="05050102010706020507" pitchFamily="18" charset="2"/>
              </a:rPr>
              <a:t></a:t>
            </a:r>
            <a:r>
              <a:rPr lang="en-GB" altLang="en-US" sz="2200" dirty="0">
                <a:latin typeface="Calibri" panose="020F0502020204030204" pitchFamily="34" charset="0"/>
                <a:cs typeface="Calibri" panose="020F0502020204030204" pitchFamily="34" charset="0"/>
              </a:rPr>
              <a:t>-seconds)</a:t>
            </a:r>
          </a:p>
        </p:txBody>
      </p:sp>
      <p:sp>
        <p:nvSpPr>
          <p:cNvPr id="118802" name="Text Box 18">
            <a:extLst>
              <a:ext uri="{FF2B5EF4-FFF2-40B4-BE49-F238E27FC236}">
                <a16:creationId xmlns:a16="http://schemas.microsoft.com/office/drawing/2014/main" id="{1C0540F1-9D22-4C94-AEE2-AA6608A3C031}"/>
              </a:ext>
            </a:extLst>
          </p:cNvPr>
          <p:cNvSpPr txBox="1">
            <a:spLocks noChangeArrowheads="1"/>
          </p:cNvSpPr>
          <p:nvPr/>
        </p:nvSpPr>
        <p:spPr bwMode="auto">
          <a:xfrm>
            <a:off x="304800" y="2921000"/>
            <a:ext cx="7543800" cy="382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85000"/>
              </a:lnSpc>
              <a:buFontTx/>
              <a:buChar char="–"/>
            </a:pPr>
            <a:r>
              <a:rPr lang="en-GB" altLang="en-US" sz="2200">
                <a:latin typeface="Calibri" panose="020F0502020204030204" pitchFamily="34" charset="0"/>
                <a:cs typeface="Calibri" panose="020F0502020204030204" pitchFamily="34" charset="0"/>
              </a:rPr>
              <a:t> random number look-up table</a:t>
            </a:r>
          </a:p>
        </p:txBody>
      </p:sp>
      <p:sp>
        <p:nvSpPr>
          <p:cNvPr id="118803" name="Text Box 19">
            <a:extLst>
              <a:ext uri="{FF2B5EF4-FFF2-40B4-BE49-F238E27FC236}">
                <a16:creationId xmlns:a16="http://schemas.microsoft.com/office/drawing/2014/main" id="{E9B0C034-640D-4013-9FBD-393C0A6ED28B}"/>
              </a:ext>
            </a:extLst>
          </p:cNvPr>
          <p:cNvSpPr txBox="1">
            <a:spLocks noChangeArrowheads="1"/>
          </p:cNvSpPr>
          <p:nvPr/>
        </p:nvSpPr>
        <p:spPr bwMode="auto">
          <a:xfrm>
            <a:off x="304800" y="3192463"/>
            <a:ext cx="7543800" cy="382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85000"/>
              </a:lnSpc>
              <a:buFontTx/>
              <a:buChar char="–"/>
            </a:pPr>
            <a:r>
              <a:rPr lang="en-GB" altLang="en-US" sz="2200" dirty="0">
                <a:latin typeface="Calibri" panose="020F0502020204030204" pitchFamily="34" charset="0"/>
                <a:cs typeface="Calibri" panose="020F0502020204030204" pitchFamily="34" charset="0"/>
              </a:rPr>
              <a:t> numerical algorithm (pseudo random numbers).</a:t>
            </a:r>
          </a:p>
        </p:txBody>
      </p:sp>
      <p:sp>
        <p:nvSpPr>
          <p:cNvPr id="118804" name="Text Box 20">
            <a:extLst>
              <a:ext uri="{FF2B5EF4-FFF2-40B4-BE49-F238E27FC236}">
                <a16:creationId xmlns:a16="http://schemas.microsoft.com/office/drawing/2014/main" id="{9558EEE2-AE43-48A9-8668-40FD85D5242E}"/>
              </a:ext>
            </a:extLst>
          </p:cNvPr>
          <p:cNvSpPr txBox="1">
            <a:spLocks noChangeArrowheads="1"/>
          </p:cNvSpPr>
          <p:nvPr/>
        </p:nvSpPr>
        <p:spPr bwMode="auto">
          <a:xfrm>
            <a:off x="304800" y="5029200"/>
            <a:ext cx="8001000"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85000"/>
              </a:lnSpc>
              <a:buFontTx/>
              <a:buChar char="–"/>
            </a:pPr>
            <a:r>
              <a:rPr lang="en-GB" altLang="en-US" dirty="0">
                <a:latin typeface="Calibri" panose="020F0502020204030204" pitchFamily="34" charset="0"/>
                <a:cs typeface="Calibri" panose="020F0502020204030204" pitchFamily="34" charset="0"/>
              </a:rPr>
              <a:t> have a very </a:t>
            </a:r>
            <a:r>
              <a:rPr lang="en-GB" altLang="en-US" u="sng" dirty="0">
                <a:latin typeface="Calibri" panose="020F0502020204030204" pitchFamily="34" charset="0"/>
                <a:cs typeface="Calibri" panose="020F0502020204030204" pitchFamily="34" charset="0"/>
              </a:rPr>
              <a:t>long  sequence</a:t>
            </a:r>
            <a:r>
              <a:rPr lang="en-GB" altLang="en-US" dirty="0">
                <a:latin typeface="Calibri" panose="020F0502020204030204" pitchFamily="34" charset="0"/>
                <a:cs typeface="Calibri" panose="020F0502020204030204" pitchFamily="34" charset="0"/>
              </a:rPr>
              <a:t> (</a:t>
            </a:r>
            <a:r>
              <a:rPr lang="en-GB" altLang="en-US" u="sng" dirty="0">
                <a:latin typeface="Calibri" panose="020F0502020204030204" pitchFamily="34" charset="0"/>
                <a:cs typeface="Calibri" panose="020F0502020204030204" pitchFamily="34" charset="0"/>
              </a:rPr>
              <a:t>period</a:t>
            </a:r>
            <a:r>
              <a:rPr lang="en-GB" altLang="en-US" dirty="0">
                <a:latin typeface="Calibri" panose="020F0502020204030204" pitchFamily="34" charset="0"/>
                <a:cs typeface="Calibri" panose="020F0502020204030204" pitchFamily="34" charset="0"/>
              </a:rPr>
              <a:t>) of random numbers</a:t>
            </a:r>
          </a:p>
        </p:txBody>
      </p:sp>
      <p:sp>
        <p:nvSpPr>
          <p:cNvPr id="118805" name="Text Box 21">
            <a:extLst>
              <a:ext uri="{FF2B5EF4-FFF2-40B4-BE49-F238E27FC236}">
                <a16:creationId xmlns:a16="http://schemas.microsoft.com/office/drawing/2014/main" id="{021D95D1-D8BE-4FEF-8F33-F2286EAD39C1}"/>
              </a:ext>
            </a:extLst>
          </p:cNvPr>
          <p:cNvSpPr txBox="1">
            <a:spLocks noChangeArrowheads="1"/>
          </p:cNvSpPr>
          <p:nvPr/>
        </p:nvSpPr>
        <p:spPr bwMode="auto">
          <a:xfrm>
            <a:off x="304800" y="5334000"/>
            <a:ext cx="8382000"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85000"/>
              </a:lnSpc>
              <a:buFontTx/>
              <a:buChar char="–"/>
            </a:pPr>
            <a:r>
              <a:rPr lang="en-GB" altLang="en-US" dirty="0">
                <a:latin typeface="Calibri" panose="020F0502020204030204" pitchFamily="34" charset="0"/>
                <a:cs typeface="Calibri" panose="020F0502020204030204" pitchFamily="34" charset="0"/>
              </a:rPr>
              <a:t> generate random numbers that are </a:t>
            </a:r>
            <a:r>
              <a:rPr lang="en-GB" altLang="en-US" u="sng" dirty="0">
                <a:latin typeface="Calibri" panose="020F0502020204030204" pitchFamily="34" charset="0"/>
                <a:cs typeface="Calibri" panose="020F0502020204030204" pitchFamily="34" charset="0"/>
              </a:rPr>
              <a:t>statistically independent</a:t>
            </a:r>
          </a:p>
        </p:txBody>
      </p:sp>
      <p:sp>
        <p:nvSpPr>
          <p:cNvPr id="118806" name="Text Box 22">
            <a:extLst>
              <a:ext uri="{FF2B5EF4-FFF2-40B4-BE49-F238E27FC236}">
                <a16:creationId xmlns:a16="http://schemas.microsoft.com/office/drawing/2014/main" id="{F069BF89-209E-435B-AF3E-C243B3E11B4A}"/>
              </a:ext>
            </a:extLst>
          </p:cNvPr>
          <p:cNvSpPr txBox="1">
            <a:spLocks noChangeArrowheads="1"/>
          </p:cNvSpPr>
          <p:nvPr/>
        </p:nvSpPr>
        <p:spPr bwMode="auto">
          <a:xfrm>
            <a:off x="304800" y="5661025"/>
            <a:ext cx="8382000"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85000"/>
              </a:lnSpc>
              <a:buFontTx/>
              <a:buChar char="–"/>
            </a:pPr>
            <a:r>
              <a:rPr lang="en-GB" altLang="en-US" dirty="0">
                <a:latin typeface="Calibri" panose="020F0502020204030204" pitchFamily="34" charset="0"/>
                <a:cs typeface="Calibri" panose="020F0502020204030204" pitchFamily="34" charset="0"/>
              </a:rPr>
              <a:t> have </a:t>
            </a:r>
            <a:r>
              <a:rPr lang="en-GB" altLang="en-US" u="sng" dirty="0">
                <a:latin typeface="Calibri" panose="020F0502020204030204" pitchFamily="34" charset="0"/>
                <a:cs typeface="Calibri" panose="020F0502020204030204" pitchFamily="34" charset="0"/>
              </a:rPr>
              <a:t>good statistical qualities</a:t>
            </a:r>
          </a:p>
        </p:txBody>
      </p:sp>
      <p:sp>
        <p:nvSpPr>
          <p:cNvPr id="118807" name="Text Box 23">
            <a:extLst>
              <a:ext uri="{FF2B5EF4-FFF2-40B4-BE49-F238E27FC236}">
                <a16:creationId xmlns:a16="http://schemas.microsoft.com/office/drawing/2014/main" id="{344A6DD8-B51B-41E0-AFB4-E803F0C767FE}"/>
              </a:ext>
            </a:extLst>
          </p:cNvPr>
          <p:cNvSpPr txBox="1">
            <a:spLocks noChangeArrowheads="1"/>
          </p:cNvSpPr>
          <p:nvPr/>
        </p:nvSpPr>
        <p:spPr bwMode="auto">
          <a:xfrm>
            <a:off x="304800" y="5965825"/>
            <a:ext cx="2743200"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85000"/>
              </a:lnSpc>
              <a:buFontTx/>
              <a:buChar char="–"/>
            </a:pPr>
            <a:r>
              <a:rPr lang="en-GB" altLang="en-US" dirty="0">
                <a:latin typeface="Calibri" panose="020F0502020204030204" pitchFamily="34" charset="0"/>
                <a:cs typeface="Calibri" panose="020F0502020204030204" pitchFamily="34" charset="0"/>
              </a:rPr>
              <a:t> be </a:t>
            </a:r>
            <a:r>
              <a:rPr lang="en-GB" altLang="en-US" u="sng" dirty="0">
                <a:latin typeface="Calibri" panose="020F0502020204030204" pitchFamily="34" charset="0"/>
                <a:cs typeface="Calibri" panose="020F0502020204030204" pitchFamily="34" charset="0"/>
              </a:rPr>
              <a:t>fast</a:t>
            </a:r>
          </a:p>
        </p:txBody>
      </p:sp>
      <p:sp>
        <p:nvSpPr>
          <p:cNvPr id="118808" name="Text Box 24">
            <a:extLst>
              <a:ext uri="{FF2B5EF4-FFF2-40B4-BE49-F238E27FC236}">
                <a16:creationId xmlns:a16="http://schemas.microsoft.com/office/drawing/2014/main" id="{2BCD5A9C-FBCE-4FE4-B698-BB4E6FFD7137}"/>
              </a:ext>
            </a:extLst>
          </p:cNvPr>
          <p:cNvSpPr txBox="1">
            <a:spLocks noChangeArrowheads="1"/>
          </p:cNvSpPr>
          <p:nvPr/>
        </p:nvSpPr>
        <p:spPr bwMode="auto">
          <a:xfrm>
            <a:off x="304800" y="6272213"/>
            <a:ext cx="8382000"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lnSpc>
                <a:spcPct val="85000"/>
              </a:lnSpc>
              <a:buFontTx/>
              <a:buChar char="–"/>
            </a:pPr>
            <a:r>
              <a:rPr lang="en-GB" altLang="en-US" dirty="0">
                <a:latin typeface="Calibri" panose="020F0502020204030204" pitchFamily="34" charset="0"/>
                <a:cs typeface="Calibri" panose="020F0502020204030204" pitchFamily="34" charset="0"/>
              </a:rPr>
              <a:t> be </a:t>
            </a:r>
            <a:r>
              <a:rPr lang="en-GB" altLang="en-US" u="sng" dirty="0">
                <a:latin typeface="Calibri" panose="020F0502020204030204" pitchFamily="34" charset="0"/>
                <a:cs typeface="Calibri" panose="020F0502020204030204" pitchFamily="34" charset="0"/>
              </a:rPr>
              <a:t>reproducible</a:t>
            </a:r>
            <a:r>
              <a:rPr lang="en-GB" altLang="en-US" dirty="0">
                <a:latin typeface="Calibri" panose="020F0502020204030204" pitchFamily="34" charset="0"/>
                <a:cs typeface="Calibri" panose="020F0502020204030204" pitchFamily="34" charset="0"/>
              </a:rPr>
              <a:t> (so that the replication can be reproduced)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8794"/>
                                        </p:tgtEl>
                                        <p:attrNameLst>
                                          <p:attrName>style.visibility</p:attrName>
                                        </p:attrNameLst>
                                      </p:cBhvr>
                                      <p:to>
                                        <p:strVal val="visible"/>
                                      </p:to>
                                    </p:set>
                                    <p:anim calcmode="lin" valueType="num">
                                      <p:cBhvr additive="base">
                                        <p:cTn id="7" dur="500" fill="hold"/>
                                        <p:tgtEl>
                                          <p:spTgt spid="118794"/>
                                        </p:tgtEl>
                                        <p:attrNameLst>
                                          <p:attrName>ppt_x</p:attrName>
                                        </p:attrNameLst>
                                      </p:cBhvr>
                                      <p:tavLst>
                                        <p:tav tm="0">
                                          <p:val>
                                            <p:strVal val="#ppt_x"/>
                                          </p:val>
                                        </p:tav>
                                        <p:tav tm="100000">
                                          <p:val>
                                            <p:strVal val="#ppt_x"/>
                                          </p:val>
                                        </p:tav>
                                      </p:tavLst>
                                    </p:anim>
                                    <p:anim calcmode="lin" valueType="num">
                                      <p:cBhvr additive="base">
                                        <p:cTn id="8" dur="500" fill="hold"/>
                                        <p:tgtEl>
                                          <p:spTgt spid="1187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8799"/>
                                        </p:tgtEl>
                                        <p:attrNameLst>
                                          <p:attrName>style.visibility</p:attrName>
                                        </p:attrNameLst>
                                      </p:cBhvr>
                                      <p:to>
                                        <p:strVal val="visible"/>
                                      </p:to>
                                    </p:set>
                                    <p:anim calcmode="lin" valueType="num">
                                      <p:cBhvr additive="base">
                                        <p:cTn id="13" dur="500" fill="hold"/>
                                        <p:tgtEl>
                                          <p:spTgt spid="118799"/>
                                        </p:tgtEl>
                                        <p:attrNameLst>
                                          <p:attrName>ppt_x</p:attrName>
                                        </p:attrNameLst>
                                      </p:cBhvr>
                                      <p:tavLst>
                                        <p:tav tm="0">
                                          <p:val>
                                            <p:strVal val="#ppt_x"/>
                                          </p:val>
                                        </p:tav>
                                        <p:tav tm="100000">
                                          <p:val>
                                            <p:strVal val="#ppt_x"/>
                                          </p:val>
                                        </p:tav>
                                      </p:tavLst>
                                    </p:anim>
                                    <p:anim calcmode="lin" valueType="num">
                                      <p:cBhvr additive="base">
                                        <p:cTn id="14" dur="500" fill="hold"/>
                                        <p:tgtEl>
                                          <p:spTgt spid="11879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8789"/>
                                        </p:tgtEl>
                                        <p:attrNameLst>
                                          <p:attrName>style.visibility</p:attrName>
                                        </p:attrNameLst>
                                      </p:cBhvr>
                                      <p:to>
                                        <p:strVal val="visible"/>
                                      </p:to>
                                    </p:set>
                                    <p:anim calcmode="lin" valueType="num">
                                      <p:cBhvr additive="base">
                                        <p:cTn id="19" dur="500" fill="hold"/>
                                        <p:tgtEl>
                                          <p:spTgt spid="118789"/>
                                        </p:tgtEl>
                                        <p:attrNameLst>
                                          <p:attrName>ppt_x</p:attrName>
                                        </p:attrNameLst>
                                      </p:cBhvr>
                                      <p:tavLst>
                                        <p:tav tm="0">
                                          <p:val>
                                            <p:strVal val="#ppt_x"/>
                                          </p:val>
                                        </p:tav>
                                        <p:tav tm="100000">
                                          <p:val>
                                            <p:strVal val="#ppt_x"/>
                                          </p:val>
                                        </p:tav>
                                      </p:tavLst>
                                    </p:anim>
                                    <p:anim calcmode="lin" valueType="num">
                                      <p:cBhvr additive="base">
                                        <p:cTn id="20" dur="500" fill="hold"/>
                                        <p:tgtEl>
                                          <p:spTgt spid="11878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8800"/>
                                        </p:tgtEl>
                                        <p:attrNameLst>
                                          <p:attrName>style.visibility</p:attrName>
                                        </p:attrNameLst>
                                      </p:cBhvr>
                                      <p:to>
                                        <p:strVal val="visible"/>
                                      </p:to>
                                    </p:set>
                                    <p:anim calcmode="lin" valueType="num">
                                      <p:cBhvr additive="base">
                                        <p:cTn id="25" dur="500" fill="hold"/>
                                        <p:tgtEl>
                                          <p:spTgt spid="118800"/>
                                        </p:tgtEl>
                                        <p:attrNameLst>
                                          <p:attrName>ppt_x</p:attrName>
                                        </p:attrNameLst>
                                      </p:cBhvr>
                                      <p:tavLst>
                                        <p:tav tm="0">
                                          <p:val>
                                            <p:strVal val="1+#ppt_w/2"/>
                                          </p:val>
                                        </p:tav>
                                        <p:tav tm="100000">
                                          <p:val>
                                            <p:strVal val="#ppt_x"/>
                                          </p:val>
                                        </p:tav>
                                      </p:tavLst>
                                    </p:anim>
                                    <p:anim calcmode="lin" valueType="num">
                                      <p:cBhvr additive="base">
                                        <p:cTn id="26" dur="500" fill="hold"/>
                                        <p:tgtEl>
                                          <p:spTgt spid="11880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8801"/>
                                        </p:tgtEl>
                                        <p:attrNameLst>
                                          <p:attrName>style.visibility</p:attrName>
                                        </p:attrNameLst>
                                      </p:cBhvr>
                                      <p:to>
                                        <p:strVal val="visible"/>
                                      </p:to>
                                    </p:set>
                                    <p:anim calcmode="lin" valueType="num">
                                      <p:cBhvr additive="base">
                                        <p:cTn id="31" dur="500" fill="hold"/>
                                        <p:tgtEl>
                                          <p:spTgt spid="118801"/>
                                        </p:tgtEl>
                                        <p:attrNameLst>
                                          <p:attrName>ppt_x</p:attrName>
                                        </p:attrNameLst>
                                      </p:cBhvr>
                                      <p:tavLst>
                                        <p:tav tm="0">
                                          <p:val>
                                            <p:strVal val="1+#ppt_w/2"/>
                                          </p:val>
                                        </p:tav>
                                        <p:tav tm="100000">
                                          <p:val>
                                            <p:strVal val="#ppt_x"/>
                                          </p:val>
                                        </p:tav>
                                      </p:tavLst>
                                    </p:anim>
                                    <p:anim calcmode="lin" valueType="num">
                                      <p:cBhvr additive="base">
                                        <p:cTn id="32" dur="500" fill="hold"/>
                                        <p:tgtEl>
                                          <p:spTgt spid="11880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8802"/>
                                        </p:tgtEl>
                                        <p:attrNameLst>
                                          <p:attrName>style.visibility</p:attrName>
                                        </p:attrNameLst>
                                      </p:cBhvr>
                                      <p:to>
                                        <p:strVal val="visible"/>
                                      </p:to>
                                    </p:set>
                                    <p:anim calcmode="lin" valueType="num">
                                      <p:cBhvr additive="base">
                                        <p:cTn id="37" dur="500" fill="hold"/>
                                        <p:tgtEl>
                                          <p:spTgt spid="118802"/>
                                        </p:tgtEl>
                                        <p:attrNameLst>
                                          <p:attrName>ppt_x</p:attrName>
                                        </p:attrNameLst>
                                      </p:cBhvr>
                                      <p:tavLst>
                                        <p:tav tm="0">
                                          <p:val>
                                            <p:strVal val="1+#ppt_w/2"/>
                                          </p:val>
                                        </p:tav>
                                        <p:tav tm="100000">
                                          <p:val>
                                            <p:strVal val="#ppt_x"/>
                                          </p:val>
                                        </p:tav>
                                      </p:tavLst>
                                    </p:anim>
                                    <p:anim calcmode="lin" valueType="num">
                                      <p:cBhvr additive="base">
                                        <p:cTn id="38" dur="500" fill="hold"/>
                                        <p:tgtEl>
                                          <p:spTgt spid="11880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8803"/>
                                        </p:tgtEl>
                                        <p:attrNameLst>
                                          <p:attrName>style.visibility</p:attrName>
                                        </p:attrNameLst>
                                      </p:cBhvr>
                                      <p:to>
                                        <p:strVal val="visible"/>
                                      </p:to>
                                    </p:set>
                                    <p:anim calcmode="lin" valueType="num">
                                      <p:cBhvr additive="base">
                                        <p:cTn id="43" dur="500" fill="hold"/>
                                        <p:tgtEl>
                                          <p:spTgt spid="118803"/>
                                        </p:tgtEl>
                                        <p:attrNameLst>
                                          <p:attrName>ppt_x</p:attrName>
                                        </p:attrNameLst>
                                      </p:cBhvr>
                                      <p:tavLst>
                                        <p:tav tm="0">
                                          <p:val>
                                            <p:strVal val="1+#ppt_w/2"/>
                                          </p:val>
                                        </p:tav>
                                        <p:tav tm="100000">
                                          <p:val>
                                            <p:strVal val="#ppt_x"/>
                                          </p:val>
                                        </p:tav>
                                      </p:tavLst>
                                    </p:anim>
                                    <p:anim calcmode="lin" valueType="num">
                                      <p:cBhvr additive="base">
                                        <p:cTn id="44" dur="500" fill="hold"/>
                                        <p:tgtEl>
                                          <p:spTgt spid="118803"/>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8790"/>
                                        </p:tgtEl>
                                        <p:attrNameLst>
                                          <p:attrName>style.visibility</p:attrName>
                                        </p:attrNameLst>
                                      </p:cBhvr>
                                      <p:to>
                                        <p:strVal val="visible"/>
                                      </p:to>
                                    </p:set>
                                    <p:anim calcmode="lin" valueType="num">
                                      <p:cBhvr additive="base">
                                        <p:cTn id="49" dur="500" fill="hold"/>
                                        <p:tgtEl>
                                          <p:spTgt spid="118790"/>
                                        </p:tgtEl>
                                        <p:attrNameLst>
                                          <p:attrName>ppt_x</p:attrName>
                                        </p:attrNameLst>
                                      </p:cBhvr>
                                      <p:tavLst>
                                        <p:tav tm="0">
                                          <p:val>
                                            <p:strVal val="#ppt_x"/>
                                          </p:val>
                                        </p:tav>
                                        <p:tav tm="100000">
                                          <p:val>
                                            <p:strVal val="#ppt_x"/>
                                          </p:val>
                                        </p:tav>
                                      </p:tavLst>
                                    </p:anim>
                                    <p:anim calcmode="lin" valueType="num">
                                      <p:cBhvr additive="base">
                                        <p:cTn id="50" dur="500" fill="hold"/>
                                        <p:tgtEl>
                                          <p:spTgt spid="118790"/>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8791"/>
                                        </p:tgtEl>
                                        <p:attrNameLst>
                                          <p:attrName>style.visibility</p:attrName>
                                        </p:attrNameLst>
                                      </p:cBhvr>
                                      <p:to>
                                        <p:strVal val="visible"/>
                                      </p:to>
                                    </p:set>
                                    <p:anim calcmode="lin" valueType="num">
                                      <p:cBhvr additive="base">
                                        <p:cTn id="55" dur="500" fill="hold"/>
                                        <p:tgtEl>
                                          <p:spTgt spid="118791"/>
                                        </p:tgtEl>
                                        <p:attrNameLst>
                                          <p:attrName>ppt_x</p:attrName>
                                        </p:attrNameLst>
                                      </p:cBhvr>
                                      <p:tavLst>
                                        <p:tav tm="0">
                                          <p:val>
                                            <p:strVal val="#ppt_x"/>
                                          </p:val>
                                        </p:tav>
                                        <p:tav tm="100000">
                                          <p:val>
                                            <p:strVal val="#ppt_x"/>
                                          </p:val>
                                        </p:tav>
                                      </p:tavLst>
                                    </p:anim>
                                    <p:anim calcmode="lin" valueType="num">
                                      <p:cBhvr additive="base">
                                        <p:cTn id="56" dur="500" fill="hold"/>
                                        <p:tgtEl>
                                          <p:spTgt spid="118791"/>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18804"/>
                                        </p:tgtEl>
                                        <p:attrNameLst>
                                          <p:attrName>style.visibility</p:attrName>
                                        </p:attrNameLst>
                                      </p:cBhvr>
                                      <p:to>
                                        <p:strVal val="visible"/>
                                      </p:to>
                                    </p:set>
                                    <p:anim calcmode="lin" valueType="num">
                                      <p:cBhvr additive="base">
                                        <p:cTn id="61" dur="500" fill="hold"/>
                                        <p:tgtEl>
                                          <p:spTgt spid="118804"/>
                                        </p:tgtEl>
                                        <p:attrNameLst>
                                          <p:attrName>ppt_x</p:attrName>
                                        </p:attrNameLst>
                                      </p:cBhvr>
                                      <p:tavLst>
                                        <p:tav tm="0">
                                          <p:val>
                                            <p:strVal val="1+#ppt_w/2"/>
                                          </p:val>
                                        </p:tav>
                                        <p:tav tm="100000">
                                          <p:val>
                                            <p:strVal val="#ppt_x"/>
                                          </p:val>
                                        </p:tav>
                                      </p:tavLst>
                                    </p:anim>
                                    <p:anim calcmode="lin" valueType="num">
                                      <p:cBhvr additive="base">
                                        <p:cTn id="62" dur="500" fill="hold"/>
                                        <p:tgtEl>
                                          <p:spTgt spid="118804"/>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18805"/>
                                        </p:tgtEl>
                                        <p:attrNameLst>
                                          <p:attrName>style.visibility</p:attrName>
                                        </p:attrNameLst>
                                      </p:cBhvr>
                                      <p:to>
                                        <p:strVal val="visible"/>
                                      </p:to>
                                    </p:set>
                                    <p:anim calcmode="lin" valueType="num">
                                      <p:cBhvr additive="base">
                                        <p:cTn id="67" dur="500" fill="hold"/>
                                        <p:tgtEl>
                                          <p:spTgt spid="118805"/>
                                        </p:tgtEl>
                                        <p:attrNameLst>
                                          <p:attrName>ppt_x</p:attrName>
                                        </p:attrNameLst>
                                      </p:cBhvr>
                                      <p:tavLst>
                                        <p:tav tm="0">
                                          <p:val>
                                            <p:strVal val="1+#ppt_w/2"/>
                                          </p:val>
                                        </p:tav>
                                        <p:tav tm="100000">
                                          <p:val>
                                            <p:strVal val="#ppt_x"/>
                                          </p:val>
                                        </p:tav>
                                      </p:tavLst>
                                    </p:anim>
                                    <p:anim calcmode="lin" valueType="num">
                                      <p:cBhvr additive="base">
                                        <p:cTn id="68" dur="500" fill="hold"/>
                                        <p:tgtEl>
                                          <p:spTgt spid="118805"/>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18806"/>
                                        </p:tgtEl>
                                        <p:attrNameLst>
                                          <p:attrName>style.visibility</p:attrName>
                                        </p:attrNameLst>
                                      </p:cBhvr>
                                      <p:to>
                                        <p:strVal val="visible"/>
                                      </p:to>
                                    </p:set>
                                    <p:anim calcmode="lin" valueType="num">
                                      <p:cBhvr additive="base">
                                        <p:cTn id="73" dur="500" fill="hold"/>
                                        <p:tgtEl>
                                          <p:spTgt spid="118806"/>
                                        </p:tgtEl>
                                        <p:attrNameLst>
                                          <p:attrName>ppt_x</p:attrName>
                                        </p:attrNameLst>
                                      </p:cBhvr>
                                      <p:tavLst>
                                        <p:tav tm="0">
                                          <p:val>
                                            <p:strVal val="1+#ppt_w/2"/>
                                          </p:val>
                                        </p:tav>
                                        <p:tav tm="100000">
                                          <p:val>
                                            <p:strVal val="#ppt_x"/>
                                          </p:val>
                                        </p:tav>
                                      </p:tavLst>
                                    </p:anim>
                                    <p:anim calcmode="lin" valueType="num">
                                      <p:cBhvr additive="base">
                                        <p:cTn id="74" dur="500" fill="hold"/>
                                        <p:tgtEl>
                                          <p:spTgt spid="118806"/>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118807"/>
                                        </p:tgtEl>
                                        <p:attrNameLst>
                                          <p:attrName>style.visibility</p:attrName>
                                        </p:attrNameLst>
                                      </p:cBhvr>
                                      <p:to>
                                        <p:strVal val="visible"/>
                                      </p:to>
                                    </p:set>
                                    <p:anim calcmode="lin" valueType="num">
                                      <p:cBhvr additive="base">
                                        <p:cTn id="79" dur="500" fill="hold"/>
                                        <p:tgtEl>
                                          <p:spTgt spid="118807"/>
                                        </p:tgtEl>
                                        <p:attrNameLst>
                                          <p:attrName>ppt_x</p:attrName>
                                        </p:attrNameLst>
                                      </p:cBhvr>
                                      <p:tavLst>
                                        <p:tav tm="0">
                                          <p:val>
                                            <p:strVal val="1+#ppt_w/2"/>
                                          </p:val>
                                        </p:tav>
                                        <p:tav tm="100000">
                                          <p:val>
                                            <p:strVal val="#ppt_x"/>
                                          </p:val>
                                        </p:tav>
                                      </p:tavLst>
                                    </p:anim>
                                    <p:anim calcmode="lin" valueType="num">
                                      <p:cBhvr additive="base">
                                        <p:cTn id="80" dur="500" fill="hold"/>
                                        <p:tgtEl>
                                          <p:spTgt spid="118807"/>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118808"/>
                                        </p:tgtEl>
                                        <p:attrNameLst>
                                          <p:attrName>style.visibility</p:attrName>
                                        </p:attrNameLst>
                                      </p:cBhvr>
                                      <p:to>
                                        <p:strVal val="visible"/>
                                      </p:to>
                                    </p:set>
                                    <p:anim calcmode="lin" valueType="num">
                                      <p:cBhvr additive="base">
                                        <p:cTn id="85" dur="500" fill="hold"/>
                                        <p:tgtEl>
                                          <p:spTgt spid="118808"/>
                                        </p:tgtEl>
                                        <p:attrNameLst>
                                          <p:attrName>ppt_x</p:attrName>
                                        </p:attrNameLst>
                                      </p:cBhvr>
                                      <p:tavLst>
                                        <p:tav tm="0">
                                          <p:val>
                                            <p:strVal val="1+#ppt_w/2"/>
                                          </p:val>
                                        </p:tav>
                                        <p:tav tm="100000">
                                          <p:val>
                                            <p:strVal val="#ppt_x"/>
                                          </p:val>
                                        </p:tav>
                                      </p:tavLst>
                                    </p:anim>
                                    <p:anim calcmode="lin" valueType="num">
                                      <p:cBhvr additive="base">
                                        <p:cTn id="86" dur="500" fill="hold"/>
                                        <p:tgtEl>
                                          <p:spTgt spid="1188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autoUpdateAnimBg="0"/>
      <p:bldP spid="118790" grpId="0" autoUpdateAnimBg="0"/>
      <p:bldP spid="118791" grpId="0" autoUpdateAnimBg="0"/>
      <p:bldP spid="118794" grpId="0" autoUpdateAnimBg="0"/>
      <p:bldP spid="118799" grpId="0" autoUpdateAnimBg="0"/>
      <p:bldP spid="118800" grpId="0" autoUpdateAnimBg="0"/>
      <p:bldP spid="118801" grpId="0" autoUpdateAnimBg="0"/>
      <p:bldP spid="118802" grpId="0" autoUpdateAnimBg="0"/>
      <p:bldP spid="118803" grpId="0" autoUpdateAnimBg="0"/>
      <p:bldP spid="118804" grpId="0" autoUpdateAnimBg="0"/>
      <p:bldP spid="118805" grpId="0" autoUpdateAnimBg="0"/>
      <p:bldP spid="118806" grpId="0" autoUpdateAnimBg="0"/>
      <p:bldP spid="118807" grpId="0" autoUpdateAnimBg="0"/>
      <p:bldP spid="11880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latshållare för bildnummer 4">
            <a:extLst>
              <a:ext uri="{FF2B5EF4-FFF2-40B4-BE49-F238E27FC236}">
                <a16:creationId xmlns:a16="http://schemas.microsoft.com/office/drawing/2014/main" id="{39CCC6FC-B033-4B2F-A3C6-73A51023CC4D}"/>
              </a:ext>
            </a:extLst>
          </p:cNvPr>
          <p:cNvSpPr>
            <a:spLocks noGrp="1"/>
          </p:cNvSpPr>
          <p:nvPr>
            <p:ph type="sldNum" sz="quarter" idx="12"/>
          </p:nvPr>
        </p:nvSpPr>
        <p:spPr>
          <a:xfrm>
            <a:off x="8534400" y="6400800"/>
            <a:ext cx="457200" cy="457200"/>
          </a:xfrm>
        </p:spPr>
        <p:txBody>
          <a:bodyPr/>
          <a:lstStyle/>
          <a:p>
            <a:fld id="{AD9F68EC-5F71-4498-BBC1-7C1171894981}" type="slidenum">
              <a:rPr lang="en-GB" altLang="en-US">
                <a:latin typeface="Calibri" panose="020F0502020204030204" pitchFamily="34" charset="0"/>
                <a:cs typeface="Calibri" panose="020F0502020204030204" pitchFamily="34" charset="0"/>
              </a:rPr>
              <a:pPr/>
              <a:t>18</a:t>
            </a:fld>
            <a:endParaRPr lang="en-GB" altLang="en-US" dirty="0">
              <a:latin typeface="Calibri" panose="020F0502020204030204" pitchFamily="34" charset="0"/>
              <a:cs typeface="Calibri" panose="020F0502020204030204" pitchFamily="34" charset="0"/>
            </a:endParaRPr>
          </a:p>
        </p:txBody>
      </p:sp>
      <p:sp>
        <p:nvSpPr>
          <p:cNvPr id="119810" name="Rectangle 2">
            <a:extLst>
              <a:ext uri="{FF2B5EF4-FFF2-40B4-BE49-F238E27FC236}">
                <a16:creationId xmlns:a16="http://schemas.microsoft.com/office/drawing/2014/main" id="{60955E3A-9224-4A8E-8C2A-9946A3657EF3}"/>
              </a:ext>
            </a:extLst>
          </p:cNvPr>
          <p:cNvSpPr>
            <a:spLocks noGrp="1" noChangeArrowheads="1"/>
          </p:cNvSpPr>
          <p:nvPr>
            <p:ph type="title"/>
          </p:nvPr>
        </p:nvSpPr>
        <p:spPr>
          <a:xfrm>
            <a:off x="0" y="152400"/>
            <a:ext cx="9144000" cy="609600"/>
          </a:xfrm>
        </p:spPr>
        <p:txBody>
          <a:bodyPr/>
          <a:lstStyle/>
          <a:p>
            <a:r>
              <a:rPr lang="en-GB" altLang="en-US" sz="3200" b="1" dirty="0">
                <a:latin typeface="Calibri" panose="020F0502020204030204" pitchFamily="34" charset="0"/>
                <a:cs typeface="Calibri" panose="020F0502020204030204" pitchFamily="34" charset="0"/>
              </a:rPr>
              <a:t>Uniformly distributed random numbers is the key</a:t>
            </a:r>
          </a:p>
        </p:txBody>
      </p:sp>
      <p:sp>
        <p:nvSpPr>
          <p:cNvPr id="119811" name="Text Box 3">
            <a:extLst>
              <a:ext uri="{FF2B5EF4-FFF2-40B4-BE49-F238E27FC236}">
                <a16:creationId xmlns:a16="http://schemas.microsoft.com/office/drawing/2014/main" id="{9A3E5E69-BD12-45CA-9D20-680579B7DA6C}"/>
              </a:ext>
            </a:extLst>
          </p:cNvPr>
          <p:cNvSpPr txBox="1">
            <a:spLocks noChangeArrowheads="1"/>
          </p:cNvSpPr>
          <p:nvPr/>
        </p:nvSpPr>
        <p:spPr bwMode="auto">
          <a:xfrm>
            <a:off x="152400" y="762000"/>
            <a:ext cx="8915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dirty="0">
                <a:latin typeface="Calibri" panose="020F0502020204030204" pitchFamily="34" charset="0"/>
                <a:cs typeface="Calibri" panose="020F0502020204030204" pitchFamily="34" charset="0"/>
              </a:rPr>
              <a:t>An algorithm for generation of uniformly distributed random numbers between zero and one, U(0,1) is the key to most other random number generators (RNGs). From the U(0,1) RNG various kinds of discrete and continuous RNGs can be constructed.</a:t>
            </a:r>
          </a:p>
        </p:txBody>
      </p:sp>
      <p:sp>
        <p:nvSpPr>
          <p:cNvPr id="119812" name="Text Box 4">
            <a:extLst>
              <a:ext uri="{FF2B5EF4-FFF2-40B4-BE49-F238E27FC236}">
                <a16:creationId xmlns:a16="http://schemas.microsoft.com/office/drawing/2014/main" id="{BAFEC405-D64D-47CD-B962-D416B8E12D8C}"/>
              </a:ext>
            </a:extLst>
          </p:cNvPr>
          <p:cNvSpPr txBox="1">
            <a:spLocks noChangeArrowheads="1"/>
          </p:cNvSpPr>
          <p:nvPr/>
        </p:nvSpPr>
        <p:spPr bwMode="auto">
          <a:xfrm>
            <a:off x="422573" y="6169967"/>
            <a:ext cx="8229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dirty="0">
                <a:solidFill>
                  <a:srgbClr val="FF0000"/>
                </a:solidFill>
                <a:latin typeface="Calibri" panose="020F0502020204030204" pitchFamily="34" charset="0"/>
                <a:cs typeface="Calibri" panose="020F0502020204030204" pitchFamily="34" charset="0"/>
              </a:rPr>
              <a:t>High quality of the U(0,1) is crucial for deriving good RNGs!</a:t>
            </a:r>
          </a:p>
        </p:txBody>
      </p:sp>
      <p:grpSp>
        <p:nvGrpSpPr>
          <p:cNvPr id="119820" name="Group 12">
            <a:extLst>
              <a:ext uri="{FF2B5EF4-FFF2-40B4-BE49-F238E27FC236}">
                <a16:creationId xmlns:a16="http://schemas.microsoft.com/office/drawing/2014/main" id="{177857FB-309F-495E-998C-AA01ABA1AFC4}"/>
              </a:ext>
            </a:extLst>
          </p:cNvPr>
          <p:cNvGrpSpPr>
            <a:grpSpLocks/>
          </p:cNvGrpSpPr>
          <p:nvPr/>
        </p:nvGrpSpPr>
        <p:grpSpPr bwMode="auto">
          <a:xfrm>
            <a:off x="63500" y="3505200"/>
            <a:ext cx="4508500" cy="2438400"/>
            <a:chOff x="192" y="2304"/>
            <a:chExt cx="2496" cy="1203"/>
          </a:xfrm>
        </p:grpSpPr>
        <p:graphicFrame>
          <p:nvGraphicFramePr>
            <p:cNvPr id="119813" name="Object 5">
              <a:extLst>
                <a:ext uri="{FF2B5EF4-FFF2-40B4-BE49-F238E27FC236}">
                  <a16:creationId xmlns:a16="http://schemas.microsoft.com/office/drawing/2014/main" id="{47C823C3-8105-4651-8F0E-308C7195F275}"/>
                </a:ext>
              </a:extLst>
            </p:cNvPr>
            <p:cNvGraphicFramePr>
              <a:graphicFrameLocks noChangeAspect="1"/>
            </p:cNvGraphicFramePr>
            <p:nvPr/>
          </p:nvGraphicFramePr>
          <p:xfrm>
            <a:off x="192" y="2799"/>
            <a:ext cx="2496" cy="708"/>
          </p:xfrm>
          <a:graphic>
            <a:graphicData uri="http://schemas.openxmlformats.org/presentationml/2006/ole">
              <mc:AlternateContent xmlns:mc="http://schemas.openxmlformats.org/markup-compatibility/2006">
                <mc:Choice xmlns:v="urn:schemas-microsoft-com:vml" Requires="v">
                  <p:oleObj spid="_x0000_s6350" name="Bitmappsbild" r:id="rId3" imgW="3086531" imgH="876190" progId="Paint.Picture">
                    <p:embed/>
                  </p:oleObj>
                </mc:Choice>
                <mc:Fallback>
                  <p:oleObj name="Bitmappsbild" r:id="rId3" imgW="3086531" imgH="876190"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2799"/>
                          <a:ext cx="2496" cy="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9817" name="AutoShape 9">
              <a:extLst>
                <a:ext uri="{FF2B5EF4-FFF2-40B4-BE49-F238E27FC236}">
                  <a16:creationId xmlns:a16="http://schemas.microsoft.com/office/drawing/2014/main" id="{97AC6B79-65E7-4C4C-A35B-1244653F7FE5}"/>
                </a:ext>
              </a:extLst>
            </p:cNvPr>
            <p:cNvSpPr>
              <a:spLocks noChangeArrowheads="1"/>
            </p:cNvSpPr>
            <p:nvPr/>
          </p:nvSpPr>
          <p:spPr bwMode="auto">
            <a:xfrm rot="7678753">
              <a:off x="2057" y="2431"/>
              <a:ext cx="288" cy="288"/>
            </a:xfrm>
            <a:prstGeom prst="notchedRightArrow">
              <a:avLst>
                <a:gd name="adj1" fmla="val 50000"/>
                <a:gd name="adj2" fmla="val 25000"/>
              </a:avLst>
            </a:prstGeom>
            <a:noFill/>
            <a:ln w="19050">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119818" name="Text Box 10">
              <a:extLst>
                <a:ext uri="{FF2B5EF4-FFF2-40B4-BE49-F238E27FC236}">
                  <a16:creationId xmlns:a16="http://schemas.microsoft.com/office/drawing/2014/main" id="{E604993B-7BC7-4F00-9CEA-2C7ED85E3E9E}"/>
                </a:ext>
              </a:extLst>
            </p:cNvPr>
            <p:cNvSpPr txBox="1">
              <a:spLocks noChangeArrowheads="1"/>
            </p:cNvSpPr>
            <p:nvPr/>
          </p:nvSpPr>
          <p:spPr bwMode="auto">
            <a:xfrm>
              <a:off x="537" y="2304"/>
              <a:ext cx="1488"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i="1" dirty="0">
                  <a:solidFill>
                    <a:srgbClr val="00B050"/>
                  </a:solidFill>
                  <a:latin typeface="Calibri" panose="020F0502020204030204" pitchFamily="34" charset="0"/>
                  <a:cs typeface="Calibri" panose="020F0502020204030204" pitchFamily="34" charset="0"/>
                </a:rPr>
                <a:t>Discrete derivates</a:t>
              </a:r>
            </a:p>
          </p:txBody>
        </p:sp>
      </p:grpSp>
      <p:grpSp>
        <p:nvGrpSpPr>
          <p:cNvPr id="119821" name="Group 13">
            <a:extLst>
              <a:ext uri="{FF2B5EF4-FFF2-40B4-BE49-F238E27FC236}">
                <a16:creationId xmlns:a16="http://schemas.microsoft.com/office/drawing/2014/main" id="{A1F9BA60-B624-4EEB-BF08-97D6D984E1FF}"/>
              </a:ext>
            </a:extLst>
          </p:cNvPr>
          <p:cNvGrpSpPr>
            <a:grpSpLocks/>
          </p:cNvGrpSpPr>
          <p:nvPr/>
        </p:nvGrpSpPr>
        <p:grpSpPr bwMode="auto">
          <a:xfrm>
            <a:off x="4559969" y="3505686"/>
            <a:ext cx="4431632" cy="2437914"/>
            <a:chOff x="3024" y="2330"/>
            <a:chExt cx="2448" cy="1180"/>
          </a:xfrm>
        </p:grpSpPr>
        <p:graphicFrame>
          <p:nvGraphicFramePr>
            <p:cNvPr id="119814" name="Object 6">
              <a:extLst>
                <a:ext uri="{FF2B5EF4-FFF2-40B4-BE49-F238E27FC236}">
                  <a16:creationId xmlns:a16="http://schemas.microsoft.com/office/drawing/2014/main" id="{64645E6E-9AD9-45EE-903B-7A17E1DAA69F}"/>
                </a:ext>
              </a:extLst>
            </p:cNvPr>
            <p:cNvGraphicFramePr>
              <a:graphicFrameLocks noChangeAspect="1"/>
            </p:cNvGraphicFramePr>
            <p:nvPr/>
          </p:nvGraphicFramePr>
          <p:xfrm>
            <a:off x="3024" y="2758"/>
            <a:ext cx="2448" cy="752"/>
          </p:xfrm>
          <a:graphic>
            <a:graphicData uri="http://schemas.openxmlformats.org/presentationml/2006/ole">
              <mc:AlternateContent xmlns:mc="http://schemas.openxmlformats.org/markup-compatibility/2006">
                <mc:Choice xmlns:v="urn:schemas-microsoft-com:vml" Requires="v">
                  <p:oleObj spid="_x0000_s6351" name="Bitmappsbild" r:id="rId5" imgW="2790476" imgH="857143" progId="Paint.Picture">
                    <p:embed/>
                  </p:oleObj>
                </mc:Choice>
                <mc:Fallback>
                  <p:oleObj name="Bitmappsbild" r:id="rId5" imgW="2790476" imgH="857143" progId="Paint.Picture">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4" y="2758"/>
                          <a:ext cx="2448" cy="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9816" name="AutoShape 8">
              <a:extLst>
                <a:ext uri="{FF2B5EF4-FFF2-40B4-BE49-F238E27FC236}">
                  <a16:creationId xmlns:a16="http://schemas.microsoft.com/office/drawing/2014/main" id="{45EF7BAE-493C-4055-AE2C-808BB9A195F9}"/>
                </a:ext>
              </a:extLst>
            </p:cNvPr>
            <p:cNvSpPr>
              <a:spLocks noChangeArrowheads="1"/>
            </p:cNvSpPr>
            <p:nvPr/>
          </p:nvSpPr>
          <p:spPr bwMode="auto">
            <a:xfrm rot="2733868">
              <a:off x="3351" y="2438"/>
              <a:ext cx="247" cy="288"/>
            </a:xfrm>
            <a:prstGeom prst="notchedRightArrow">
              <a:avLst>
                <a:gd name="adj1" fmla="val 50000"/>
                <a:gd name="adj2" fmla="val 25000"/>
              </a:avLst>
            </a:prstGeom>
            <a:noFill/>
            <a:ln w="19050">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19819" name="Text Box 11">
              <a:extLst>
                <a:ext uri="{FF2B5EF4-FFF2-40B4-BE49-F238E27FC236}">
                  <a16:creationId xmlns:a16="http://schemas.microsoft.com/office/drawing/2014/main" id="{9432A7E5-3D46-4883-B64F-155C3C072386}"/>
                </a:ext>
              </a:extLst>
            </p:cNvPr>
            <p:cNvSpPr txBox="1">
              <a:spLocks noChangeArrowheads="1"/>
            </p:cNvSpPr>
            <p:nvPr/>
          </p:nvSpPr>
          <p:spPr bwMode="auto">
            <a:xfrm>
              <a:off x="3714" y="2330"/>
              <a:ext cx="1632"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i="1" dirty="0">
                  <a:solidFill>
                    <a:srgbClr val="00B050"/>
                  </a:solidFill>
                  <a:latin typeface="Calibri" panose="020F0502020204030204" pitchFamily="34" charset="0"/>
                  <a:cs typeface="Calibri" panose="020F0502020204030204" pitchFamily="34" charset="0"/>
                </a:rPr>
                <a:t>Continuous derivates</a:t>
              </a:r>
            </a:p>
          </p:txBody>
        </p:sp>
      </p:grpSp>
      <p:grpSp>
        <p:nvGrpSpPr>
          <p:cNvPr id="3" name="Grupp 2">
            <a:extLst>
              <a:ext uri="{FF2B5EF4-FFF2-40B4-BE49-F238E27FC236}">
                <a16:creationId xmlns:a16="http://schemas.microsoft.com/office/drawing/2014/main" id="{541C932E-77BD-4C0E-9AA0-74BAEFD142DD}"/>
              </a:ext>
            </a:extLst>
          </p:cNvPr>
          <p:cNvGrpSpPr/>
          <p:nvPr/>
        </p:nvGrpSpPr>
        <p:grpSpPr>
          <a:xfrm>
            <a:off x="3886200" y="2465842"/>
            <a:ext cx="1371600" cy="1420358"/>
            <a:chOff x="3886200" y="2465842"/>
            <a:chExt cx="1371600" cy="1420358"/>
          </a:xfrm>
        </p:grpSpPr>
        <p:graphicFrame>
          <p:nvGraphicFramePr>
            <p:cNvPr id="119815" name="Object 7">
              <a:extLst>
                <a:ext uri="{FF2B5EF4-FFF2-40B4-BE49-F238E27FC236}">
                  <a16:creationId xmlns:a16="http://schemas.microsoft.com/office/drawing/2014/main" id="{29F0EC94-0E18-4C30-903B-53B0043D1918}"/>
                </a:ext>
              </a:extLst>
            </p:cNvPr>
            <p:cNvGraphicFramePr>
              <a:graphicFrameLocks noChangeAspect="1"/>
            </p:cNvGraphicFramePr>
            <p:nvPr>
              <p:extLst>
                <p:ext uri="{D42A27DB-BD31-4B8C-83A1-F6EECF244321}">
                  <p14:modId xmlns:p14="http://schemas.microsoft.com/office/powerpoint/2010/main" val="2418889740"/>
                </p:ext>
              </p:extLst>
            </p:nvPr>
          </p:nvGraphicFramePr>
          <p:xfrm>
            <a:off x="3886200" y="2465842"/>
            <a:ext cx="1371600" cy="1420358"/>
          </p:xfrm>
          <a:graphic>
            <a:graphicData uri="http://schemas.openxmlformats.org/presentationml/2006/ole">
              <mc:AlternateContent xmlns:mc="http://schemas.openxmlformats.org/markup-compatibility/2006">
                <mc:Choice xmlns:v="urn:schemas-microsoft-com:vml" Requires="v">
                  <p:oleObj spid="_x0000_s6352" name="Bitmappsbild" r:id="rId7" imgW="714286" imgH="752381" progId="Paint.Picture">
                    <p:embed/>
                  </p:oleObj>
                </mc:Choice>
                <mc:Fallback>
                  <p:oleObj name="Bitmappsbild" r:id="rId7" imgW="714286" imgH="752381" progId="Paint.Picture">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2465842"/>
                          <a:ext cx="1371600" cy="1420358"/>
                        </a:xfrm>
                        <a:prstGeom prst="rect">
                          <a:avLst/>
                        </a:prstGeom>
                        <a:noFill/>
                        <a:ln>
                          <a:noFill/>
                        </a:ln>
                        <a:effectLst/>
                      </p:spPr>
                    </p:pic>
                  </p:oleObj>
                </mc:Fallback>
              </mc:AlternateContent>
            </a:graphicData>
          </a:graphic>
        </p:graphicFrame>
        <p:sp>
          <p:nvSpPr>
            <p:cNvPr id="2" name="Rektangel 1">
              <a:extLst>
                <a:ext uri="{FF2B5EF4-FFF2-40B4-BE49-F238E27FC236}">
                  <a16:creationId xmlns:a16="http://schemas.microsoft.com/office/drawing/2014/main" id="{00BC4B9D-5B00-4955-9683-8DCFFD42ADC6}"/>
                </a:ext>
              </a:extLst>
            </p:cNvPr>
            <p:cNvSpPr/>
            <p:nvPr/>
          </p:nvSpPr>
          <p:spPr>
            <a:xfrm>
              <a:off x="4105373" y="2967692"/>
              <a:ext cx="864000" cy="612000"/>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9811"/>
                                        </p:tgtEl>
                                        <p:attrNameLst>
                                          <p:attrName>style.visibility</p:attrName>
                                        </p:attrNameLst>
                                      </p:cBhvr>
                                      <p:to>
                                        <p:strVal val="visible"/>
                                      </p:to>
                                    </p:set>
                                    <p:anim calcmode="lin" valueType="num">
                                      <p:cBhvr additive="base">
                                        <p:cTn id="7" dur="500" fill="hold"/>
                                        <p:tgtEl>
                                          <p:spTgt spid="119811"/>
                                        </p:tgtEl>
                                        <p:attrNameLst>
                                          <p:attrName>ppt_x</p:attrName>
                                        </p:attrNameLst>
                                      </p:cBhvr>
                                      <p:tavLst>
                                        <p:tav tm="0">
                                          <p:val>
                                            <p:strVal val="#ppt_x"/>
                                          </p:val>
                                        </p:tav>
                                        <p:tav tm="100000">
                                          <p:val>
                                            <p:strVal val="#ppt_x"/>
                                          </p:val>
                                        </p:tav>
                                      </p:tavLst>
                                    </p:anim>
                                    <p:anim calcmode="lin" valueType="num">
                                      <p:cBhvr additive="base">
                                        <p:cTn id="8" dur="500" fill="hold"/>
                                        <p:tgtEl>
                                          <p:spTgt spid="11981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9820"/>
                                        </p:tgtEl>
                                        <p:attrNameLst>
                                          <p:attrName>style.visibility</p:attrName>
                                        </p:attrNameLst>
                                      </p:cBhvr>
                                      <p:to>
                                        <p:strVal val="visible"/>
                                      </p:to>
                                    </p:set>
                                    <p:anim calcmode="lin" valueType="num">
                                      <p:cBhvr additive="base">
                                        <p:cTn id="19" dur="500" fill="hold"/>
                                        <p:tgtEl>
                                          <p:spTgt spid="119820"/>
                                        </p:tgtEl>
                                        <p:attrNameLst>
                                          <p:attrName>ppt_x</p:attrName>
                                        </p:attrNameLst>
                                      </p:cBhvr>
                                      <p:tavLst>
                                        <p:tav tm="0">
                                          <p:val>
                                            <p:strVal val="0-#ppt_w/2"/>
                                          </p:val>
                                        </p:tav>
                                        <p:tav tm="100000">
                                          <p:val>
                                            <p:strVal val="#ppt_x"/>
                                          </p:val>
                                        </p:tav>
                                      </p:tavLst>
                                    </p:anim>
                                    <p:anim calcmode="lin" valueType="num">
                                      <p:cBhvr additive="base">
                                        <p:cTn id="20" dur="500" fill="hold"/>
                                        <p:tgtEl>
                                          <p:spTgt spid="11982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19821"/>
                                        </p:tgtEl>
                                        <p:attrNameLst>
                                          <p:attrName>style.visibility</p:attrName>
                                        </p:attrNameLst>
                                      </p:cBhvr>
                                      <p:to>
                                        <p:strVal val="visible"/>
                                      </p:to>
                                    </p:set>
                                    <p:anim calcmode="lin" valueType="num">
                                      <p:cBhvr additive="base">
                                        <p:cTn id="25" dur="500" fill="hold"/>
                                        <p:tgtEl>
                                          <p:spTgt spid="119821"/>
                                        </p:tgtEl>
                                        <p:attrNameLst>
                                          <p:attrName>ppt_x</p:attrName>
                                        </p:attrNameLst>
                                      </p:cBhvr>
                                      <p:tavLst>
                                        <p:tav tm="0">
                                          <p:val>
                                            <p:strVal val="1+#ppt_w/2"/>
                                          </p:val>
                                        </p:tav>
                                        <p:tav tm="100000">
                                          <p:val>
                                            <p:strVal val="#ppt_x"/>
                                          </p:val>
                                        </p:tav>
                                      </p:tavLst>
                                    </p:anim>
                                    <p:anim calcmode="lin" valueType="num">
                                      <p:cBhvr additive="base">
                                        <p:cTn id="26" dur="500" fill="hold"/>
                                        <p:tgtEl>
                                          <p:spTgt spid="11982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9812"/>
                                        </p:tgtEl>
                                        <p:attrNameLst>
                                          <p:attrName>style.visibility</p:attrName>
                                        </p:attrNameLst>
                                      </p:cBhvr>
                                      <p:to>
                                        <p:strVal val="visible"/>
                                      </p:to>
                                    </p:set>
                                    <p:anim calcmode="lin" valueType="num">
                                      <p:cBhvr additive="base">
                                        <p:cTn id="31" dur="500" fill="hold"/>
                                        <p:tgtEl>
                                          <p:spTgt spid="119812"/>
                                        </p:tgtEl>
                                        <p:attrNameLst>
                                          <p:attrName>ppt_x</p:attrName>
                                        </p:attrNameLst>
                                      </p:cBhvr>
                                      <p:tavLst>
                                        <p:tav tm="0">
                                          <p:val>
                                            <p:strVal val="#ppt_x"/>
                                          </p:val>
                                        </p:tav>
                                        <p:tav tm="100000">
                                          <p:val>
                                            <p:strVal val="#ppt_x"/>
                                          </p:val>
                                        </p:tav>
                                      </p:tavLst>
                                    </p:anim>
                                    <p:anim calcmode="lin" valueType="num">
                                      <p:cBhvr additive="base">
                                        <p:cTn id="32" dur="500" fill="hold"/>
                                        <p:tgtEl>
                                          <p:spTgt spid="1198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autoUpdateAnimBg="0"/>
      <p:bldP spid="11981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latshållare för bildnummer 5">
            <a:extLst>
              <a:ext uri="{FF2B5EF4-FFF2-40B4-BE49-F238E27FC236}">
                <a16:creationId xmlns:a16="http://schemas.microsoft.com/office/drawing/2014/main" id="{17F730C0-B69C-4112-8F06-37A314616909}"/>
              </a:ext>
            </a:extLst>
          </p:cNvPr>
          <p:cNvSpPr>
            <a:spLocks noGrp="1"/>
          </p:cNvSpPr>
          <p:nvPr>
            <p:ph type="sldNum" sz="quarter" idx="12"/>
          </p:nvPr>
        </p:nvSpPr>
        <p:spPr>
          <a:xfrm>
            <a:off x="8607426" y="6461125"/>
            <a:ext cx="460374" cy="320675"/>
          </a:xfrm>
        </p:spPr>
        <p:txBody>
          <a:bodyPr/>
          <a:lstStyle/>
          <a:p>
            <a:fld id="{2D179547-474E-4412-B2F5-32A563EABB77}" type="slidenum">
              <a:rPr lang="en-GB" altLang="en-US">
                <a:latin typeface="Calibri" panose="020F0502020204030204" pitchFamily="34" charset="0"/>
                <a:cs typeface="Calibri" panose="020F0502020204030204" pitchFamily="34" charset="0"/>
              </a:rPr>
              <a:pPr/>
              <a:t>19</a:t>
            </a:fld>
            <a:endParaRPr lang="en-GB" altLang="en-US" dirty="0">
              <a:latin typeface="Calibri" panose="020F0502020204030204" pitchFamily="34" charset="0"/>
              <a:cs typeface="Calibri" panose="020F0502020204030204" pitchFamily="34" charset="0"/>
            </a:endParaRPr>
          </a:p>
        </p:txBody>
      </p:sp>
      <p:sp>
        <p:nvSpPr>
          <p:cNvPr id="120834" name="Rectangle 2">
            <a:extLst>
              <a:ext uri="{FF2B5EF4-FFF2-40B4-BE49-F238E27FC236}">
                <a16:creationId xmlns:a16="http://schemas.microsoft.com/office/drawing/2014/main" id="{52C3BFE3-4DCA-4FA1-9789-3309F12687DB}"/>
              </a:ext>
            </a:extLst>
          </p:cNvPr>
          <p:cNvSpPr>
            <a:spLocks noGrp="1" noChangeArrowheads="1"/>
          </p:cNvSpPr>
          <p:nvPr>
            <p:ph type="title"/>
          </p:nvPr>
        </p:nvSpPr>
        <p:spPr>
          <a:xfrm>
            <a:off x="584200" y="76200"/>
            <a:ext cx="7772400" cy="304800"/>
          </a:xfrm>
        </p:spPr>
        <p:txBody>
          <a:bodyPr/>
          <a:lstStyle/>
          <a:p>
            <a:r>
              <a:rPr lang="en-GB" altLang="en-US" sz="3200" b="1" dirty="0">
                <a:latin typeface="Calibri" panose="020F0502020204030204" pitchFamily="34" charset="0"/>
                <a:cs typeface="Calibri" panose="020F0502020204030204" pitchFamily="34" charset="0"/>
              </a:rPr>
              <a:t>The U(0,1) RNG</a:t>
            </a:r>
          </a:p>
        </p:txBody>
      </p:sp>
      <p:grpSp>
        <p:nvGrpSpPr>
          <p:cNvPr id="120852" name="Group 20">
            <a:extLst>
              <a:ext uri="{FF2B5EF4-FFF2-40B4-BE49-F238E27FC236}">
                <a16:creationId xmlns:a16="http://schemas.microsoft.com/office/drawing/2014/main" id="{8891A87F-51DF-4538-A52E-64F9F4D667CA}"/>
              </a:ext>
            </a:extLst>
          </p:cNvPr>
          <p:cNvGrpSpPr>
            <a:grpSpLocks/>
          </p:cNvGrpSpPr>
          <p:nvPr/>
        </p:nvGrpSpPr>
        <p:grpSpPr bwMode="auto">
          <a:xfrm>
            <a:off x="177800" y="5546723"/>
            <a:ext cx="8585201" cy="1235077"/>
            <a:chOff x="64" y="3263"/>
            <a:chExt cx="5408" cy="856"/>
          </a:xfrm>
        </p:grpSpPr>
        <p:grpSp>
          <p:nvGrpSpPr>
            <p:cNvPr id="120836" name="Group 4">
              <a:extLst>
                <a:ext uri="{FF2B5EF4-FFF2-40B4-BE49-F238E27FC236}">
                  <a16:creationId xmlns:a16="http://schemas.microsoft.com/office/drawing/2014/main" id="{52B1C0BC-0D56-4D59-9C7B-0C97C9F79CF8}"/>
                </a:ext>
              </a:extLst>
            </p:cNvPr>
            <p:cNvGrpSpPr>
              <a:grpSpLocks/>
            </p:cNvGrpSpPr>
            <p:nvPr/>
          </p:nvGrpSpPr>
          <p:grpSpPr bwMode="auto">
            <a:xfrm>
              <a:off x="3782" y="3263"/>
              <a:ext cx="1690" cy="856"/>
              <a:chOff x="3878" y="2965"/>
              <a:chExt cx="1690" cy="856"/>
            </a:xfrm>
          </p:grpSpPr>
          <p:sp>
            <p:nvSpPr>
              <p:cNvPr id="120837" name="Rectangle 5">
                <a:extLst>
                  <a:ext uri="{FF2B5EF4-FFF2-40B4-BE49-F238E27FC236}">
                    <a16:creationId xmlns:a16="http://schemas.microsoft.com/office/drawing/2014/main" id="{18408009-497D-481F-ACCC-20E39938D277}"/>
                  </a:ext>
                </a:extLst>
              </p:cNvPr>
              <p:cNvSpPr>
                <a:spLocks noChangeArrowheads="1"/>
              </p:cNvSpPr>
              <p:nvPr/>
            </p:nvSpPr>
            <p:spPr bwMode="auto">
              <a:xfrm>
                <a:off x="3975" y="3299"/>
                <a:ext cx="1113" cy="297"/>
              </a:xfrm>
              <a:prstGeom prst="rect">
                <a:avLst/>
              </a:prstGeom>
              <a:solidFill>
                <a:srgbClr val="92D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nvGrpSpPr>
              <p:cNvPr id="120838" name="Group 6">
                <a:extLst>
                  <a:ext uri="{FF2B5EF4-FFF2-40B4-BE49-F238E27FC236}">
                    <a16:creationId xmlns:a16="http://schemas.microsoft.com/office/drawing/2014/main" id="{9811345F-1D5E-4D2B-91F9-A5409430E05B}"/>
                  </a:ext>
                </a:extLst>
              </p:cNvPr>
              <p:cNvGrpSpPr>
                <a:grpSpLocks/>
              </p:cNvGrpSpPr>
              <p:nvPr/>
            </p:nvGrpSpPr>
            <p:grpSpPr bwMode="auto">
              <a:xfrm>
                <a:off x="3968" y="3298"/>
                <a:ext cx="1108" cy="317"/>
                <a:chOff x="3915" y="3377"/>
                <a:chExt cx="1318" cy="376"/>
              </a:xfrm>
            </p:grpSpPr>
            <p:sp>
              <p:nvSpPr>
                <p:cNvPr id="120839" name="Line 7">
                  <a:extLst>
                    <a:ext uri="{FF2B5EF4-FFF2-40B4-BE49-F238E27FC236}">
                      <a16:creationId xmlns:a16="http://schemas.microsoft.com/office/drawing/2014/main" id="{17D11D29-1367-4D64-813B-8EC19F9FEC22}"/>
                    </a:ext>
                  </a:extLst>
                </p:cNvPr>
                <p:cNvSpPr>
                  <a:spLocks noChangeShapeType="1"/>
                </p:cNvSpPr>
                <p:nvPr/>
              </p:nvSpPr>
              <p:spPr bwMode="auto">
                <a:xfrm>
                  <a:off x="3915" y="3401"/>
                  <a:ext cx="1300"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20840" name="Line 8">
                  <a:extLst>
                    <a:ext uri="{FF2B5EF4-FFF2-40B4-BE49-F238E27FC236}">
                      <a16:creationId xmlns:a16="http://schemas.microsoft.com/office/drawing/2014/main" id="{261EAC03-195C-45AA-BA87-197CD3308C66}"/>
                    </a:ext>
                  </a:extLst>
                </p:cNvPr>
                <p:cNvSpPr>
                  <a:spLocks noChangeShapeType="1"/>
                </p:cNvSpPr>
                <p:nvPr/>
              </p:nvSpPr>
              <p:spPr bwMode="auto">
                <a:xfrm flipH="1">
                  <a:off x="5232" y="3391"/>
                  <a:ext cx="1" cy="353"/>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20841" name="Line 9">
                  <a:extLst>
                    <a:ext uri="{FF2B5EF4-FFF2-40B4-BE49-F238E27FC236}">
                      <a16:creationId xmlns:a16="http://schemas.microsoft.com/office/drawing/2014/main" id="{B7A888CA-588B-4006-9BCB-54706203DFF8}"/>
                    </a:ext>
                  </a:extLst>
                </p:cNvPr>
                <p:cNvSpPr>
                  <a:spLocks noChangeShapeType="1"/>
                </p:cNvSpPr>
                <p:nvPr/>
              </p:nvSpPr>
              <p:spPr bwMode="auto">
                <a:xfrm>
                  <a:off x="3933" y="3377"/>
                  <a:ext cx="0" cy="376"/>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120842" name="Line 10">
                <a:extLst>
                  <a:ext uri="{FF2B5EF4-FFF2-40B4-BE49-F238E27FC236}">
                    <a16:creationId xmlns:a16="http://schemas.microsoft.com/office/drawing/2014/main" id="{3CD43CAE-7D78-4DE6-B542-981925C98DC0}"/>
                  </a:ext>
                </a:extLst>
              </p:cNvPr>
              <p:cNvSpPr>
                <a:spLocks noChangeShapeType="1"/>
              </p:cNvSpPr>
              <p:nvPr/>
            </p:nvSpPr>
            <p:spPr bwMode="auto">
              <a:xfrm>
                <a:off x="3970" y="3023"/>
                <a:ext cx="1" cy="567"/>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120843" name="Line 11">
                <a:extLst>
                  <a:ext uri="{FF2B5EF4-FFF2-40B4-BE49-F238E27FC236}">
                    <a16:creationId xmlns:a16="http://schemas.microsoft.com/office/drawing/2014/main" id="{6FC37761-F828-47AB-9369-88F0644D9165}"/>
                  </a:ext>
                </a:extLst>
              </p:cNvPr>
              <p:cNvSpPr>
                <a:spLocks noChangeShapeType="1"/>
              </p:cNvSpPr>
              <p:nvPr/>
            </p:nvSpPr>
            <p:spPr bwMode="auto">
              <a:xfrm>
                <a:off x="3971" y="3599"/>
                <a:ext cx="1508" cy="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20844" name="Rectangle 12">
                <a:extLst>
                  <a:ext uri="{FF2B5EF4-FFF2-40B4-BE49-F238E27FC236}">
                    <a16:creationId xmlns:a16="http://schemas.microsoft.com/office/drawing/2014/main" id="{17DEBE5C-4FFE-4ED2-ABAA-48F837E1AB74}"/>
                  </a:ext>
                </a:extLst>
              </p:cNvPr>
              <p:cNvSpPr>
                <a:spLocks noChangeArrowheads="1"/>
              </p:cNvSpPr>
              <p:nvPr/>
            </p:nvSpPr>
            <p:spPr bwMode="auto">
              <a:xfrm>
                <a:off x="3878" y="3564"/>
                <a:ext cx="160" cy="25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altLang="en-US" sz="2000" b="1" dirty="0">
                    <a:latin typeface="Calibri" panose="020F0502020204030204" pitchFamily="34" charset="0"/>
                    <a:cs typeface="Calibri" panose="020F0502020204030204" pitchFamily="34" charset="0"/>
                  </a:rPr>
                  <a:t>0</a:t>
                </a:r>
              </a:p>
            </p:txBody>
          </p:sp>
          <p:sp>
            <p:nvSpPr>
              <p:cNvPr id="120845" name="Rectangle 13">
                <a:extLst>
                  <a:ext uri="{FF2B5EF4-FFF2-40B4-BE49-F238E27FC236}">
                    <a16:creationId xmlns:a16="http://schemas.microsoft.com/office/drawing/2014/main" id="{B2751752-6C3B-4C01-B301-0335ED12E486}"/>
                  </a:ext>
                </a:extLst>
              </p:cNvPr>
              <p:cNvSpPr>
                <a:spLocks noChangeArrowheads="1"/>
              </p:cNvSpPr>
              <p:nvPr/>
            </p:nvSpPr>
            <p:spPr bwMode="auto">
              <a:xfrm>
                <a:off x="4981" y="3569"/>
                <a:ext cx="160" cy="25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altLang="en-US" sz="2000" b="1" dirty="0">
                    <a:latin typeface="Calibri" panose="020F0502020204030204" pitchFamily="34" charset="0"/>
                    <a:cs typeface="Calibri" panose="020F0502020204030204" pitchFamily="34" charset="0"/>
                  </a:rPr>
                  <a:t>1</a:t>
                </a:r>
              </a:p>
            </p:txBody>
          </p:sp>
          <p:sp>
            <p:nvSpPr>
              <p:cNvPr id="120846" name="Rectangle 14">
                <a:extLst>
                  <a:ext uri="{FF2B5EF4-FFF2-40B4-BE49-F238E27FC236}">
                    <a16:creationId xmlns:a16="http://schemas.microsoft.com/office/drawing/2014/main" id="{0AA2A2FE-7408-48B4-8666-F69F79E05A64}"/>
                  </a:ext>
                </a:extLst>
              </p:cNvPr>
              <p:cNvSpPr>
                <a:spLocks noChangeArrowheads="1"/>
              </p:cNvSpPr>
              <p:nvPr/>
            </p:nvSpPr>
            <p:spPr bwMode="auto">
              <a:xfrm>
                <a:off x="5367" y="3397"/>
                <a:ext cx="201" cy="25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altLang="en-US" sz="2000" b="1" dirty="0">
                    <a:latin typeface="Calibri" panose="020F0502020204030204" pitchFamily="34" charset="0"/>
                    <a:cs typeface="Calibri" panose="020F0502020204030204" pitchFamily="34" charset="0"/>
                  </a:rPr>
                  <a:t>x</a:t>
                </a:r>
              </a:p>
            </p:txBody>
          </p:sp>
          <p:sp>
            <p:nvSpPr>
              <p:cNvPr id="120847" name="Rectangle 15">
                <a:extLst>
                  <a:ext uri="{FF2B5EF4-FFF2-40B4-BE49-F238E27FC236}">
                    <a16:creationId xmlns:a16="http://schemas.microsoft.com/office/drawing/2014/main" id="{A6B9C4E0-3509-43E3-88D7-D35DA92D06A0}"/>
                  </a:ext>
                </a:extLst>
              </p:cNvPr>
              <p:cNvSpPr>
                <a:spLocks noChangeArrowheads="1"/>
              </p:cNvSpPr>
              <p:nvPr/>
            </p:nvSpPr>
            <p:spPr bwMode="auto">
              <a:xfrm>
                <a:off x="3975" y="2965"/>
                <a:ext cx="681" cy="25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altLang="en-US" sz="2000" b="1" dirty="0">
                    <a:latin typeface="Calibri" panose="020F0502020204030204" pitchFamily="34" charset="0"/>
                    <a:cs typeface="Calibri" panose="020F0502020204030204" pitchFamily="34" charset="0"/>
                  </a:rPr>
                  <a:t>U(0,1)</a:t>
                </a:r>
              </a:p>
            </p:txBody>
          </p:sp>
        </p:grpSp>
        <p:sp>
          <p:nvSpPr>
            <p:cNvPr id="120848" name="Text Box 16">
              <a:extLst>
                <a:ext uri="{FF2B5EF4-FFF2-40B4-BE49-F238E27FC236}">
                  <a16:creationId xmlns:a16="http://schemas.microsoft.com/office/drawing/2014/main" id="{3267B56A-C901-4E40-BF5B-D18FE80A8769}"/>
                </a:ext>
              </a:extLst>
            </p:cNvPr>
            <p:cNvSpPr txBox="1">
              <a:spLocks noChangeArrowheads="1"/>
            </p:cNvSpPr>
            <p:nvPr/>
          </p:nvSpPr>
          <p:spPr bwMode="auto">
            <a:xfrm>
              <a:off x="64" y="3356"/>
              <a:ext cx="3439"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Tx/>
                <a:buChar char="•"/>
              </a:pPr>
              <a:r>
                <a:rPr lang="en-GB" altLang="en-US" sz="2000" dirty="0">
                  <a:latin typeface="Calibri" panose="020F0502020204030204" pitchFamily="34" charset="0"/>
                  <a:cs typeface="Calibri" panose="020F0502020204030204" pitchFamily="34" charset="0"/>
                </a:rPr>
                <a:t>  The U(0,1) RNG has the same probability to generate “every” number between zero and one.</a:t>
              </a:r>
            </a:p>
          </p:txBody>
        </p:sp>
      </p:grpSp>
      <p:sp>
        <p:nvSpPr>
          <p:cNvPr id="120849" name="Text Box 17">
            <a:extLst>
              <a:ext uri="{FF2B5EF4-FFF2-40B4-BE49-F238E27FC236}">
                <a16:creationId xmlns:a16="http://schemas.microsoft.com/office/drawing/2014/main" id="{409FD75D-1F60-44D0-BF72-F7570716C7B1}"/>
              </a:ext>
            </a:extLst>
          </p:cNvPr>
          <p:cNvSpPr txBox="1">
            <a:spLocks noChangeArrowheads="1"/>
          </p:cNvSpPr>
          <p:nvPr/>
        </p:nvSpPr>
        <p:spPr bwMode="auto">
          <a:xfrm>
            <a:off x="228600" y="3248561"/>
            <a:ext cx="86106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spcBef>
                <a:spcPts val="0"/>
              </a:spcBef>
            </a:pPr>
            <a:r>
              <a:rPr lang="en-GB" altLang="en-US" sz="2000" b="1" i="1" u="sng" dirty="0">
                <a:solidFill>
                  <a:srgbClr val="00B050"/>
                </a:solidFill>
                <a:latin typeface="Calibri" panose="020F0502020204030204" pitchFamily="34" charset="0"/>
                <a:cs typeface="Calibri" panose="020F0502020204030204" pitchFamily="34" charset="0"/>
              </a:rPr>
              <a:t>An oversimplified example</a:t>
            </a:r>
            <a:r>
              <a:rPr lang="en-GB" altLang="en-US" sz="2000" b="1" i="1" dirty="0">
                <a:solidFill>
                  <a:srgbClr val="00B050"/>
                </a:solidFill>
                <a:latin typeface="Calibri" panose="020F0502020204030204" pitchFamily="34" charset="0"/>
                <a:cs typeface="Calibri" panose="020F0502020204030204" pitchFamily="34" charset="0"/>
              </a:rPr>
              <a:t>:</a:t>
            </a:r>
            <a:r>
              <a:rPr lang="en-GB" altLang="en-US" sz="2000" i="1" dirty="0">
                <a:solidFill>
                  <a:srgbClr val="00B050"/>
                </a:solidFill>
                <a:latin typeface="Calibri" panose="020F0502020204030204" pitchFamily="34" charset="0"/>
                <a:cs typeface="Calibri" panose="020F0502020204030204" pitchFamily="34" charset="0"/>
              </a:rPr>
              <a:t> </a:t>
            </a:r>
          </a:p>
          <a:p>
            <a:pPr>
              <a:lnSpc>
                <a:spcPct val="80000"/>
              </a:lnSpc>
              <a:spcBef>
                <a:spcPts val="0"/>
              </a:spcBef>
            </a:pPr>
            <a:r>
              <a:rPr lang="en-GB" altLang="en-US" sz="2000" i="1" dirty="0">
                <a:solidFill>
                  <a:srgbClr val="00B050"/>
                </a:solidFill>
                <a:latin typeface="Calibri" panose="020F0502020204030204" pitchFamily="34" charset="0"/>
                <a:cs typeface="Calibri" panose="020F0502020204030204" pitchFamily="34" charset="0"/>
              </a:rPr>
              <a:t>Let </a:t>
            </a:r>
            <a:r>
              <a:rPr lang="en-GB" altLang="en-US" sz="2000" b="1" dirty="0">
                <a:solidFill>
                  <a:srgbClr val="00B050"/>
                </a:solidFill>
                <a:latin typeface="Calibri" panose="020F0502020204030204" pitchFamily="34" charset="0"/>
                <a:cs typeface="Calibri" panose="020F0502020204030204" pitchFamily="34" charset="0"/>
              </a:rPr>
              <a:t>a</a:t>
            </a:r>
            <a:r>
              <a:rPr lang="en-GB" altLang="en-US" sz="2000" i="1" dirty="0">
                <a:solidFill>
                  <a:srgbClr val="00B050"/>
                </a:solidFill>
                <a:latin typeface="Calibri" panose="020F0502020204030204" pitchFamily="34" charset="0"/>
                <a:cs typeface="Calibri" panose="020F0502020204030204" pitchFamily="34" charset="0"/>
              </a:rPr>
              <a:t>=3, </a:t>
            </a:r>
            <a:r>
              <a:rPr lang="en-GB" altLang="en-US" sz="2000" b="1" dirty="0">
                <a:solidFill>
                  <a:srgbClr val="00B050"/>
                </a:solidFill>
                <a:latin typeface="Calibri" panose="020F0502020204030204" pitchFamily="34" charset="0"/>
                <a:cs typeface="Calibri" panose="020F0502020204030204" pitchFamily="34" charset="0"/>
              </a:rPr>
              <a:t>c</a:t>
            </a:r>
            <a:r>
              <a:rPr lang="en-GB" altLang="en-US" sz="2000" i="1" dirty="0">
                <a:solidFill>
                  <a:srgbClr val="00B050"/>
                </a:solidFill>
                <a:latin typeface="Calibri" panose="020F0502020204030204" pitchFamily="34" charset="0"/>
                <a:cs typeface="Calibri" panose="020F0502020204030204" pitchFamily="34" charset="0"/>
              </a:rPr>
              <a:t>=0 and </a:t>
            </a:r>
            <a:r>
              <a:rPr lang="en-GB" altLang="en-US" sz="2000" b="1" dirty="0">
                <a:solidFill>
                  <a:srgbClr val="00B050"/>
                </a:solidFill>
                <a:latin typeface="Calibri" panose="020F0502020204030204" pitchFamily="34" charset="0"/>
                <a:cs typeface="Calibri" panose="020F0502020204030204" pitchFamily="34" charset="0"/>
              </a:rPr>
              <a:t>m</a:t>
            </a:r>
            <a:r>
              <a:rPr lang="en-GB" altLang="en-US" sz="2000" i="1" dirty="0">
                <a:solidFill>
                  <a:srgbClr val="00B050"/>
                </a:solidFill>
                <a:latin typeface="Calibri" panose="020F0502020204030204" pitchFamily="34" charset="0"/>
                <a:cs typeface="Calibri" panose="020F0502020204030204" pitchFamily="34" charset="0"/>
              </a:rPr>
              <a:t>=10. This gives:  X</a:t>
            </a:r>
            <a:r>
              <a:rPr lang="en-GB" altLang="en-US" sz="2000" i="1" baseline="-25000" dirty="0">
                <a:solidFill>
                  <a:srgbClr val="00B050"/>
                </a:solidFill>
                <a:latin typeface="Calibri" panose="020F0502020204030204" pitchFamily="34" charset="0"/>
                <a:cs typeface="Calibri" panose="020F0502020204030204" pitchFamily="34" charset="0"/>
              </a:rPr>
              <a:t>n+1</a:t>
            </a:r>
            <a:r>
              <a:rPr lang="en-GB" altLang="en-US" sz="2000" i="1" dirty="0">
                <a:solidFill>
                  <a:srgbClr val="00B050"/>
                </a:solidFill>
                <a:latin typeface="Calibri" panose="020F0502020204030204" pitchFamily="34" charset="0"/>
                <a:cs typeface="Calibri" panose="020F0502020204030204" pitchFamily="34" charset="0"/>
              </a:rPr>
              <a:t>=3</a:t>
            </a:r>
            <a:r>
              <a:rPr lang="en-GB" altLang="en-US" sz="2000" b="1" dirty="0">
                <a:solidFill>
                  <a:srgbClr val="00B050"/>
                </a:solidFill>
                <a:latin typeface="Calibri" panose="020F0502020204030204" pitchFamily="34" charset="0"/>
                <a:cs typeface="Calibri" panose="020F0502020204030204" pitchFamily="34" charset="0"/>
              </a:rPr>
              <a:t>·</a:t>
            </a:r>
            <a:r>
              <a:rPr lang="en-GB" altLang="en-US" sz="2000" i="1" noProof="1">
                <a:solidFill>
                  <a:srgbClr val="00B050"/>
                </a:solidFill>
                <a:latin typeface="Calibri" panose="020F0502020204030204" pitchFamily="34" charset="0"/>
                <a:cs typeface="Calibri" panose="020F0502020204030204" pitchFamily="34" charset="0"/>
              </a:rPr>
              <a:t>X</a:t>
            </a:r>
            <a:r>
              <a:rPr lang="en-GB" altLang="en-US" sz="2000" i="1" baseline="-25000" noProof="1">
                <a:solidFill>
                  <a:srgbClr val="00B050"/>
                </a:solidFill>
                <a:latin typeface="Calibri" panose="020F0502020204030204" pitchFamily="34" charset="0"/>
                <a:cs typeface="Calibri" panose="020F0502020204030204" pitchFamily="34" charset="0"/>
              </a:rPr>
              <a:t>n</a:t>
            </a:r>
            <a:r>
              <a:rPr lang="sv-SE" altLang="en-US" sz="2000" i="1" baseline="-25000" dirty="0">
                <a:solidFill>
                  <a:srgbClr val="00B050"/>
                </a:solidFill>
                <a:latin typeface="Calibri" panose="020F0502020204030204" pitchFamily="34" charset="0"/>
                <a:cs typeface="Calibri" panose="020F0502020204030204" pitchFamily="34" charset="0"/>
              </a:rPr>
              <a:t> </a:t>
            </a:r>
            <a:r>
              <a:rPr lang="en-GB" altLang="en-US" sz="2000" i="1" dirty="0">
                <a:solidFill>
                  <a:srgbClr val="00B050"/>
                </a:solidFill>
                <a:latin typeface="Calibri" panose="020F0502020204030204" pitchFamily="34" charset="0"/>
                <a:cs typeface="Calibri" panose="020F0502020204030204" pitchFamily="34" charset="0"/>
              </a:rPr>
              <a:t>(mod 10). </a:t>
            </a:r>
          </a:p>
          <a:p>
            <a:pPr>
              <a:lnSpc>
                <a:spcPct val="80000"/>
              </a:lnSpc>
              <a:spcBef>
                <a:spcPts val="0"/>
              </a:spcBef>
            </a:pPr>
            <a:r>
              <a:rPr lang="en-GB" altLang="en-US" sz="2000" i="1" dirty="0">
                <a:solidFill>
                  <a:srgbClr val="00B050"/>
                </a:solidFill>
                <a:latin typeface="Calibri" panose="020F0502020204030204" pitchFamily="34" charset="0"/>
                <a:cs typeface="Calibri" panose="020F0502020204030204" pitchFamily="34" charset="0"/>
              </a:rPr>
              <a:t>A </a:t>
            </a:r>
            <a:r>
              <a:rPr lang="en-GB" altLang="en-US" sz="2000" b="1" i="1" dirty="0">
                <a:solidFill>
                  <a:srgbClr val="00B050"/>
                </a:solidFill>
                <a:latin typeface="Calibri" panose="020F0502020204030204" pitchFamily="34" charset="0"/>
                <a:cs typeface="Calibri" panose="020F0502020204030204" pitchFamily="34" charset="0"/>
              </a:rPr>
              <a:t>seed</a:t>
            </a:r>
            <a:r>
              <a:rPr lang="en-GB" altLang="en-US" sz="2000" i="1" dirty="0">
                <a:solidFill>
                  <a:srgbClr val="00B050"/>
                </a:solidFill>
                <a:latin typeface="Calibri" panose="020F0502020204030204" pitchFamily="34" charset="0"/>
                <a:cs typeface="Calibri" panose="020F0502020204030204" pitchFamily="34" charset="0"/>
              </a:rPr>
              <a:t> X</a:t>
            </a:r>
            <a:r>
              <a:rPr lang="en-GB" altLang="en-US" sz="2000" i="1" baseline="-25000" dirty="0">
                <a:solidFill>
                  <a:srgbClr val="00B050"/>
                </a:solidFill>
                <a:latin typeface="Calibri" panose="020F0502020204030204" pitchFamily="34" charset="0"/>
                <a:cs typeface="Calibri" panose="020F0502020204030204" pitchFamily="34" charset="0"/>
              </a:rPr>
              <a:t>0 </a:t>
            </a:r>
            <a:r>
              <a:rPr lang="en-GB" altLang="en-US" sz="2000" i="1" dirty="0">
                <a:solidFill>
                  <a:srgbClr val="00B050"/>
                </a:solidFill>
                <a:latin typeface="Calibri" panose="020F0502020204030204" pitchFamily="34" charset="0"/>
                <a:cs typeface="Calibri" panose="020F0502020204030204" pitchFamily="34" charset="0"/>
              </a:rPr>
              <a:t>=7 gives the sequence 7, 1, 3, 9, 7, 1, 3, 9, 7, ...which has a </a:t>
            </a:r>
            <a:r>
              <a:rPr lang="en-GB" altLang="en-US" sz="2000" b="1" i="1" dirty="0">
                <a:solidFill>
                  <a:srgbClr val="00B050"/>
                </a:solidFill>
                <a:latin typeface="Calibri" panose="020F0502020204030204" pitchFamily="34" charset="0"/>
                <a:cs typeface="Calibri" panose="020F0502020204030204" pitchFamily="34" charset="0"/>
              </a:rPr>
              <a:t>period length</a:t>
            </a:r>
            <a:r>
              <a:rPr lang="en-GB" altLang="en-US" sz="2000" i="1" dirty="0">
                <a:solidFill>
                  <a:srgbClr val="00B050"/>
                </a:solidFill>
                <a:latin typeface="Calibri" panose="020F0502020204030204" pitchFamily="34" charset="0"/>
                <a:cs typeface="Calibri" panose="020F0502020204030204" pitchFamily="34" charset="0"/>
              </a:rPr>
              <a:t> of 4 numbers. Dividing by </a:t>
            </a:r>
            <a:r>
              <a:rPr lang="en-GB" altLang="en-US" sz="2000" b="1" dirty="0">
                <a:solidFill>
                  <a:srgbClr val="00B050"/>
                </a:solidFill>
                <a:latin typeface="Calibri" panose="020F0502020204030204" pitchFamily="34" charset="0"/>
                <a:cs typeface="Calibri" panose="020F0502020204030204" pitchFamily="34" charset="0"/>
              </a:rPr>
              <a:t>m</a:t>
            </a:r>
            <a:r>
              <a:rPr lang="en-GB" altLang="en-US" sz="2000" i="1" dirty="0">
                <a:solidFill>
                  <a:srgbClr val="00B050"/>
                </a:solidFill>
                <a:latin typeface="Calibri" panose="020F0502020204030204" pitchFamily="34" charset="0"/>
                <a:cs typeface="Calibri" panose="020F0502020204030204" pitchFamily="34" charset="0"/>
              </a:rPr>
              <a:t>=10 gives the sequence: 0.7, 0.1,  0.3,  0.9, … with values located between 0 and 1.</a:t>
            </a:r>
            <a:endParaRPr lang="en-GB" altLang="en-US" sz="2000" dirty="0">
              <a:solidFill>
                <a:srgbClr val="00B050"/>
              </a:solidFill>
              <a:latin typeface="Calibri" panose="020F0502020204030204" pitchFamily="34" charset="0"/>
              <a:cs typeface="Calibri" panose="020F0502020204030204" pitchFamily="34" charset="0"/>
            </a:endParaRPr>
          </a:p>
        </p:txBody>
      </p:sp>
      <p:sp>
        <p:nvSpPr>
          <p:cNvPr id="120850" name="Text Box 18">
            <a:extLst>
              <a:ext uri="{FF2B5EF4-FFF2-40B4-BE49-F238E27FC236}">
                <a16:creationId xmlns:a16="http://schemas.microsoft.com/office/drawing/2014/main" id="{0840950E-36C6-4A53-9D33-32B5D070551D}"/>
              </a:ext>
            </a:extLst>
          </p:cNvPr>
          <p:cNvSpPr txBox="1">
            <a:spLocks noChangeArrowheads="1"/>
          </p:cNvSpPr>
          <p:nvPr/>
        </p:nvSpPr>
        <p:spPr bwMode="auto">
          <a:xfrm>
            <a:off x="145462" y="4616982"/>
            <a:ext cx="8693738" cy="102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spcBef>
                <a:spcPct val="50000"/>
              </a:spcBef>
              <a:buFontTx/>
              <a:buChar char="•"/>
            </a:pPr>
            <a:r>
              <a:rPr lang="en-GB" altLang="en-US" sz="2000" dirty="0">
                <a:latin typeface="Calibri" panose="020F0502020204030204" pitchFamily="34" charset="0"/>
                <a:cs typeface="Calibri" panose="020F0502020204030204" pitchFamily="34" charset="0"/>
              </a:rPr>
              <a:t> By proper values of </a:t>
            </a:r>
            <a:r>
              <a:rPr lang="en-GB" altLang="en-US" sz="2000" b="1" dirty="0">
                <a:latin typeface="Calibri" panose="020F0502020204030204" pitchFamily="34" charset="0"/>
                <a:cs typeface="Calibri" panose="020F0502020204030204" pitchFamily="34" charset="0"/>
              </a:rPr>
              <a:t>a,</a:t>
            </a:r>
            <a:r>
              <a:rPr lang="en-GB" altLang="en-US" sz="2000" dirty="0">
                <a:latin typeface="Calibri" panose="020F0502020204030204" pitchFamily="34" charset="0"/>
                <a:cs typeface="Calibri" panose="020F0502020204030204" pitchFamily="34" charset="0"/>
              </a:rPr>
              <a:t> </a:t>
            </a:r>
            <a:r>
              <a:rPr lang="en-GB" altLang="en-US" sz="2000" b="1" dirty="0">
                <a:latin typeface="Calibri" panose="020F0502020204030204" pitchFamily="34" charset="0"/>
                <a:cs typeface="Calibri" panose="020F0502020204030204" pitchFamily="34" charset="0"/>
              </a:rPr>
              <a:t>c</a:t>
            </a:r>
            <a:r>
              <a:rPr lang="en-GB" altLang="en-US" sz="2000" dirty="0">
                <a:latin typeface="Calibri" panose="020F0502020204030204" pitchFamily="34" charset="0"/>
                <a:cs typeface="Calibri" panose="020F0502020204030204" pitchFamily="34" charset="0"/>
              </a:rPr>
              <a:t> and </a:t>
            </a:r>
            <a:r>
              <a:rPr lang="en-GB" altLang="en-US" sz="2000" b="1" dirty="0">
                <a:latin typeface="Calibri" panose="020F0502020204030204" pitchFamily="34" charset="0"/>
                <a:cs typeface="Calibri" panose="020F0502020204030204" pitchFamily="34" charset="0"/>
              </a:rPr>
              <a:t>m</a:t>
            </a:r>
            <a:r>
              <a:rPr lang="en-GB" altLang="en-US" sz="2000" dirty="0">
                <a:latin typeface="Calibri" panose="020F0502020204030204" pitchFamily="34" charset="0"/>
                <a:cs typeface="Calibri" panose="020F0502020204030204" pitchFamily="34" charset="0"/>
              </a:rPr>
              <a:t> we get a very long </a:t>
            </a:r>
            <a:r>
              <a:rPr lang="en-GB" altLang="en-US" sz="2000" b="1" dirty="0">
                <a:latin typeface="Calibri" panose="020F0502020204030204" pitchFamily="34" charset="0"/>
                <a:cs typeface="Calibri" panose="020F0502020204030204" pitchFamily="34" charset="0"/>
              </a:rPr>
              <a:t>period</a:t>
            </a:r>
            <a:r>
              <a:rPr lang="en-GB" altLang="en-US" sz="2000" dirty="0">
                <a:latin typeface="Calibri" panose="020F0502020204030204" pitchFamily="34" charset="0"/>
                <a:cs typeface="Calibri" panose="020F0502020204030204" pitchFamily="34" charset="0"/>
              </a:rPr>
              <a:t> of uniformly  </a:t>
            </a:r>
          </a:p>
          <a:p>
            <a:pPr>
              <a:lnSpc>
                <a:spcPct val="90000"/>
              </a:lnSpc>
            </a:pPr>
            <a:r>
              <a:rPr lang="en-GB" altLang="en-US" sz="2000" dirty="0">
                <a:latin typeface="Calibri" panose="020F0502020204030204" pitchFamily="34" charset="0"/>
                <a:cs typeface="Calibri" panose="020F0502020204030204" pitchFamily="34" charset="0"/>
              </a:rPr>
              <a:t>  distributed random numbers. </a:t>
            </a:r>
          </a:p>
          <a:p>
            <a:pPr>
              <a:lnSpc>
                <a:spcPct val="80000"/>
              </a:lnSpc>
              <a:spcBef>
                <a:spcPct val="50000"/>
              </a:spcBef>
            </a:pPr>
            <a:r>
              <a:rPr lang="en-GB" altLang="en-US" sz="2000" dirty="0">
                <a:latin typeface="Calibri" panose="020F0502020204030204" pitchFamily="34" charset="0"/>
                <a:cs typeface="Calibri" panose="020F0502020204030204" pitchFamily="34" charset="0"/>
              </a:rPr>
              <a:t>  On a 32-bit computer the period can contain more than </a:t>
            </a:r>
            <a:r>
              <a:rPr lang="en-GB" altLang="en-US" sz="2000" i="1" dirty="0">
                <a:latin typeface="Calibri" panose="020F0502020204030204" pitchFamily="34" charset="0"/>
                <a:cs typeface="Calibri" panose="020F0502020204030204" pitchFamily="34" charset="0"/>
              </a:rPr>
              <a:t>1000 000 000</a:t>
            </a:r>
            <a:r>
              <a:rPr lang="en-GB" altLang="en-US" sz="2000" dirty="0">
                <a:latin typeface="Calibri" panose="020F0502020204030204" pitchFamily="34" charset="0"/>
                <a:cs typeface="Calibri" panose="020F0502020204030204" pitchFamily="34" charset="0"/>
              </a:rPr>
              <a:t> numbers. </a:t>
            </a:r>
          </a:p>
        </p:txBody>
      </p:sp>
      <p:sp>
        <p:nvSpPr>
          <p:cNvPr id="120851" name="Text Box 19">
            <a:extLst>
              <a:ext uri="{FF2B5EF4-FFF2-40B4-BE49-F238E27FC236}">
                <a16:creationId xmlns:a16="http://schemas.microsoft.com/office/drawing/2014/main" id="{8CCB7D1D-1834-4BF5-AD21-0A580AC22144}"/>
              </a:ext>
            </a:extLst>
          </p:cNvPr>
          <p:cNvSpPr txBox="1">
            <a:spLocks noChangeArrowheads="1"/>
          </p:cNvSpPr>
          <p:nvPr/>
        </p:nvSpPr>
        <p:spPr bwMode="auto">
          <a:xfrm>
            <a:off x="169930" y="1371600"/>
            <a:ext cx="8897870" cy="185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spcBef>
                <a:spcPct val="20000"/>
              </a:spcBef>
              <a:buFontTx/>
              <a:buChar char="•"/>
            </a:pPr>
            <a:r>
              <a:rPr lang="en-GB" altLang="en-US" sz="2200" dirty="0">
                <a:latin typeface="Calibri" panose="020F0502020204030204" pitchFamily="34" charset="0"/>
                <a:cs typeface="Calibri" panose="020F0502020204030204" pitchFamily="34" charset="0"/>
              </a:rPr>
              <a:t>  A common U(0,1) algorithm is: </a:t>
            </a:r>
            <a:r>
              <a:rPr lang="en-GB" altLang="en-US" sz="2200" b="1" dirty="0">
                <a:latin typeface="Calibri" panose="020F0502020204030204" pitchFamily="34" charset="0"/>
                <a:cs typeface="Calibri" panose="020F0502020204030204" pitchFamily="34" charset="0"/>
              </a:rPr>
              <a:t>X</a:t>
            </a:r>
            <a:r>
              <a:rPr lang="en-GB" altLang="en-US" sz="2200" b="1" baseline="-25000" dirty="0">
                <a:latin typeface="Calibri" panose="020F0502020204030204" pitchFamily="34" charset="0"/>
                <a:cs typeface="Calibri" panose="020F0502020204030204" pitchFamily="34" charset="0"/>
              </a:rPr>
              <a:t>n+1 </a:t>
            </a:r>
            <a:r>
              <a:rPr lang="en-GB" altLang="en-US" sz="2200" b="1" dirty="0">
                <a:latin typeface="Calibri" panose="020F0502020204030204" pitchFamily="34" charset="0"/>
                <a:cs typeface="Calibri" panose="020F0502020204030204" pitchFamily="34" charset="0"/>
              </a:rPr>
              <a:t>= </a:t>
            </a:r>
            <a:r>
              <a:rPr lang="en-GB" altLang="en-US" sz="2200" b="1" noProof="1">
                <a:latin typeface="Calibri" panose="020F0502020204030204" pitchFamily="34" charset="0"/>
                <a:cs typeface="Calibri" panose="020F0502020204030204" pitchFamily="34" charset="0"/>
              </a:rPr>
              <a:t>a·X</a:t>
            </a:r>
            <a:r>
              <a:rPr lang="en-GB" altLang="en-US" sz="2200" b="1" baseline="-25000" noProof="1">
                <a:latin typeface="Calibri" panose="020F0502020204030204" pitchFamily="34" charset="0"/>
                <a:cs typeface="Calibri" panose="020F0502020204030204" pitchFamily="34" charset="0"/>
              </a:rPr>
              <a:t>n</a:t>
            </a:r>
            <a:r>
              <a:rPr lang="en-GB" altLang="en-US" sz="2200" b="1" dirty="0">
                <a:latin typeface="Calibri" panose="020F0502020204030204" pitchFamily="34" charset="0"/>
                <a:cs typeface="Calibri" panose="020F0502020204030204" pitchFamily="34" charset="0"/>
              </a:rPr>
              <a:t>+ c (mod m)</a:t>
            </a:r>
            <a:r>
              <a:rPr lang="en-GB" altLang="en-US" sz="2200" dirty="0">
                <a:latin typeface="Calibri" panose="020F0502020204030204" pitchFamily="34" charset="0"/>
                <a:cs typeface="Calibri" panose="020F0502020204030204" pitchFamily="34" charset="0"/>
              </a:rPr>
              <a:t>.</a:t>
            </a:r>
          </a:p>
          <a:p>
            <a:pPr>
              <a:lnSpc>
                <a:spcPct val="80000"/>
              </a:lnSpc>
              <a:spcBef>
                <a:spcPct val="20000"/>
              </a:spcBef>
            </a:pPr>
            <a:r>
              <a:rPr lang="en-GB" altLang="en-US" sz="2200" dirty="0">
                <a:latin typeface="Calibri" panose="020F0502020204030204" pitchFamily="34" charset="0"/>
                <a:cs typeface="Calibri" panose="020F0502020204030204" pitchFamily="34" charset="0"/>
              </a:rPr>
              <a:t>(This means that the current value </a:t>
            </a:r>
            <a:r>
              <a:rPr lang="en-GB" altLang="en-US" sz="2200" b="1" noProof="1">
                <a:latin typeface="Calibri" panose="020F0502020204030204" pitchFamily="34" charset="0"/>
                <a:cs typeface="Calibri" panose="020F0502020204030204" pitchFamily="34" charset="0"/>
              </a:rPr>
              <a:t>X</a:t>
            </a:r>
            <a:r>
              <a:rPr lang="en-GB" altLang="en-US" sz="2200" b="1" baseline="-25000" noProof="1">
                <a:latin typeface="Calibri" panose="020F0502020204030204" pitchFamily="34" charset="0"/>
                <a:cs typeface="Calibri" panose="020F0502020204030204" pitchFamily="34" charset="0"/>
              </a:rPr>
              <a:t>n</a:t>
            </a:r>
            <a:r>
              <a:rPr lang="en-GB" altLang="en-US" sz="2200" dirty="0">
                <a:latin typeface="Calibri" panose="020F0502020204030204" pitchFamily="34" charset="0"/>
                <a:cs typeface="Calibri" panose="020F0502020204030204" pitchFamily="34" charset="0"/>
              </a:rPr>
              <a:t> is multiplied by a constant </a:t>
            </a:r>
            <a:r>
              <a:rPr lang="en-GB" altLang="en-US" sz="2200" b="1" dirty="0">
                <a:latin typeface="Calibri" panose="020F0502020204030204" pitchFamily="34" charset="0"/>
                <a:cs typeface="Calibri" panose="020F0502020204030204" pitchFamily="34" charset="0"/>
              </a:rPr>
              <a:t>a</a:t>
            </a:r>
            <a:r>
              <a:rPr lang="en-GB" altLang="en-US" sz="2200" dirty="0">
                <a:latin typeface="Calibri" panose="020F0502020204030204" pitchFamily="34" charset="0"/>
                <a:cs typeface="Calibri" panose="020F0502020204030204" pitchFamily="34" charset="0"/>
              </a:rPr>
              <a:t> and </a:t>
            </a:r>
            <a:r>
              <a:rPr lang="en-GB" altLang="en-US" sz="2200" b="1" dirty="0">
                <a:latin typeface="Calibri" panose="020F0502020204030204" pitchFamily="34" charset="0"/>
                <a:cs typeface="Calibri" panose="020F0502020204030204" pitchFamily="34" charset="0"/>
              </a:rPr>
              <a:t>c</a:t>
            </a:r>
            <a:r>
              <a:rPr lang="en-GB" altLang="en-US" sz="2200" dirty="0">
                <a:latin typeface="Calibri" panose="020F0502020204030204" pitchFamily="34" charset="0"/>
                <a:cs typeface="Calibri" panose="020F0502020204030204" pitchFamily="34" charset="0"/>
              </a:rPr>
              <a:t> is added. This value is then divided by </a:t>
            </a:r>
            <a:r>
              <a:rPr lang="en-GB" altLang="en-US" sz="2200" b="1" dirty="0">
                <a:latin typeface="Calibri" panose="020F0502020204030204" pitchFamily="34" charset="0"/>
                <a:cs typeface="Calibri" panose="020F0502020204030204" pitchFamily="34" charset="0"/>
              </a:rPr>
              <a:t>m</a:t>
            </a:r>
            <a:r>
              <a:rPr lang="en-GB" altLang="en-US" sz="2200" dirty="0">
                <a:latin typeface="Calibri" panose="020F0502020204030204" pitchFamily="34" charset="0"/>
                <a:cs typeface="Calibri" panose="020F0502020204030204" pitchFamily="34" charset="0"/>
              </a:rPr>
              <a:t>, and the remainder becomes the new </a:t>
            </a:r>
            <a:r>
              <a:rPr lang="en-GB" altLang="en-US" sz="2200" b="1" dirty="0">
                <a:latin typeface="Calibri" panose="020F0502020204030204" pitchFamily="34" charset="0"/>
                <a:cs typeface="Calibri" panose="020F0502020204030204" pitchFamily="34" charset="0"/>
              </a:rPr>
              <a:t>X</a:t>
            </a:r>
            <a:r>
              <a:rPr lang="en-GB" altLang="en-US" sz="2200" b="1" baseline="-25000" dirty="0">
                <a:latin typeface="Calibri" panose="020F0502020204030204" pitchFamily="34" charset="0"/>
                <a:cs typeface="Calibri" panose="020F0502020204030204" pitchFamily="34" charset="0"/>
              </a:rPr>
              <a:t>n+1</a:t>
            </a:r>
            <a:r>
              <a:rPr lang="en-GB" altLang="en-US" sz="2200" dirty="0">
                <a:latin typeface="Calibri" panose="020F0502020204030204" pitchFamily="34" charset="0"/>
                <a:cs typeface="Calibri" panose="020F0502020204030204" pitchFamily="34" charset="0"/>
              </a:rPr>
              <a:t> that gets a value between </a:t>
            </a:r>
            <a:r>
              <a:rPr lang="en-GB" altLang="en-US" sz="2200" i="1" dirty="0">
                <a:latin typeface="Calibri" panose="020F0502020204030204" pitchFamily="34" charset="0"/>
                <a:cs typeface="Calibri" panose="020F0502020204030204" pitchFamily="34" charset="0"/>
              </a:rPr>
              <a:t>0</a:t>
            </a:r>
            <a:r>
              <a:rPr lang="en-GB" altLang="en-US" sz="2200" dirty="0">
                <a:latin typeface="Calibri" panose="020F0502020204030204" pitchFamily="34" charset="0"/>
                <a:cs typeface="Calibri" panose="020F0502020204030204" pitchFamily="34" charset="0"/>
              </a:rPr>
              <a:t> and </a:t>
            </a:r>
            <a:r>
              <a:rPr lang="en-GB" altLang="en-US" sz="2200" i="1" dirty="0">
                <a:latin typeface="Calibri" panose="020F0502020204030204" pitchFamily="34" charset="0"/>
                <a:cs typeface="Calibri" panose="020F0502020204030204" pitchFamily="34" charset="0"/>
              </a:rPr>
              <a:t>m-1</a:t>
            </a:r>
            <a:r>
              <a:rPr lang="en-GB" altLang="en-US" sz="2200" dirty="0">
                <a:latin typeface="Calibri" panose="020F0502020204030204" pitchFamily="34" charset="0"/>
                <a:cs typeface="Calibri" panose="020F0502020204030204" pitchFamily="34" charset="0"/>
              </a:rPr>
              <a:t>. A new U(0,1) distributed random value </a:t>
            </a:r>
            <a:r>
              <a:rPr lang="en-GB" altLang="en-US" sz="2200" b="1" dirty="0">
                <a:latin typeface="Calibri" panose="020F0502020204030204" pitchFamily="34" charset="0"/>
                <a:cs typeface="Calibri" panose="020F0502020204030204" pitchFamily="34" charset="0"/>
              </a:rPr>
              <a:t>Y</a:t>
            </a:r>
            <a:r>
              <a:rPr lang="en-GB" altLang="en-US" sz="2200" b="1" baseline="-25000" dirty="0">
                <a:latin typeface="Calibri" panose="020F0502020204030204" pitchFamily="34" charset="0"/>
                <a:cs typeface="Calibri" panose="020F0502020204030204" pitchFamily="34" charset="0"/>
              </a:rPr>
              <a:t>n+1 </a:t>
            </a:r>
            <a:r>
              <a:rPr lang="en-GB" altLang="en-US" sz="2200" dirty="0">
                <a:latin typeface="Calibri" panose="020F0502020204030204" pitchFamily="34" charset="0"/>
                <a:cs typeface="Calibri" panose="020F0502020204030204" pitchFamily="34" charset="0"/>
              </a:rPr>
              <a:t>is then obtained by </a:t>
            </a:r>
            <a:r>
              <a:rPr lang="en-GB" altLang="en-US" sz="2200" b="1" dirty="0">
                <a:latin typeface="Calibri" panose="020F0502020204030204" pitchFamily="34" charset="0"/>
                <a:cs typeface="Calibri" panose="020F0502020204030204" pitchFamily="34" charset="0"/>
              </a:rPr>
              <a:t>U</a:t>
            </a:r>
            <a:r>
              <a:rPr lang="en-GB" altLang="en-US" sz="2200" b="1" baseline="-25000" dirty="0">
                <a:latin typeface="Calibri" panose="020F0502020204030204" pitchFamily="34" charset="0"/>
                <a:cs typeface="Calibri" panose="020F0502020204030204" pitchFamily="34" charset="0"/>
              </a:rPr>
              <a:t>n+1</a:t>
            </a:r>
            <a:r>
              <a:rPr lang="en-GB" altLang="en-US" sz="2200" b="1" dirty="0">
                <a:latin typeface="Calibri" panose="020F0502020204030204" pitchFamily="34" charset="0"/>
                <a:cs typeface="Calibri" panose="020F0502020204030204" pitchFamily="34" charset="0"/>
              </a:rPr>
              <a:t> = X</a:t>
            </a:r>
            <a:r>
              <a:rPr lang="en-GB" altLang="en-US" sz="2200" b="1" baseline="-25000" dirty="0">
                <a:latin typeface="Calibri" panose="020F0502020204030204" pitchFamily="34" charset="0"/>
                <a:cs typeface="Calibri" panose="020F0502020204030204" pitchFamily="34" charset="0"/>
              </a:rPr>
              <a:t>n+1</a:t>
            </a:r>
            <a:r>
              <a:rPr lang="en-GB" altLang="en-US" sz="2200" i="1" dirty="0">
                <a:latin typeface="Calibri" panose="020F0502020204030204" pitchFamily="34" charset="0"/>
                <a:cs typeface="Calibri" panose="020F0502020204030204" pitchFamily="34" charset="0"/>
              </a:rPr>
              <a:t>/m </a:t>
            </a:r>
            <a:r>
              <a:rPr lang="en-GB" altLang="en-US" sz="2200" dirty="0">
                <a:latin typeface="Calibri" panose="020F0502020204030204" pitchFamily="34" charset="0"/>
                <a:cs typeface="Calibri" panose="020F0502020204030204" pitchFamily="34" charset="0"/>
              </a:rPr>
              <a:t>(</a:t>
            </a:r>
            <a:r>
              <a:rPr lang="en-GB" altLang="en-US" sz="2200" i="1" dirty="0">
                <a:latin typeface="Calibri" panose="020F0502020204030204" pitchFamily="34" charset="0"/>
                <a:cs typeface="Calibri" panose="020F0502020204030204" pitchFamily="34" charset="0"/>
              </a:rPr>
              <a:t>without destroying </a:t>
            </a:r>
            <a:r>
              <a:rPr lang="en-GB" altLang="en-US" sz="2200" b="1" dirty="0">
                <a:latin typeface="Calibri" panose="020F0502020204030204" pitchFamily="34" charset="0"/>
                <a:cs typeface="Calibri" panose="020F0502020204030204" pitchFamily="34" charset="0"/>
              </a:rPr>
              <a:t>X</a:t>
            </a:r>
            <a:r>
              <a:rPr lang="en-GB" altLang="en-US" sz="2200" b="1" baseline="-25000" dirty="0">
                <a:latin typeface="Calibri" panose="020F0502020204030204" pitchFamily="34" charset="0"/>
                <a:cs typeface="Calibri" panose="020F0502020204030204" pitchFamily="34" charset="0"/>
              </a:rPr>
              <a:t>n+1</a:t>
            </a:r>
            <a:r>
              <a:rPr lang="en-GB" altLang="en-US" sz="2200" dirty="0">
                <a:latin typeface="Calibri" panose="020F0502020204030204" pitchFamily="34" charset="0"/>
                <a:cs typeface="Calibri" panose="020F0502020204030204" pitchFamily="34" charset="0"/>
              </a:rPr>
              <a:t>). </a:t>
            </a:r>
          </a:p>
          <a:p>
            <a:pPr>
              <a:lnSpc>
                <a:spcPct val="80000"/>
              </a:lnSpc>
              <a:spcBef>
                <a:spcPct val="20000"/>
              </a:spcBef>
            </a:pPr>
            <a:r>
              <a:rPr lang="en-GB" altLang="en-US" sz="2200" dirty="0">
                <a:latin typeface="Calibri" panose="020F0502020204030204" pitchFamily="34" charset="0"/>
                <a:cs typeface="Calibri" panose="020F0502020204030204" pitchFamily="34" charset="0"/>
              </a:rPr>
              <a:t>This is called a </a:t>
            </a:r>
            <a:r>
              <a:rPr lang="en-GB" altLang="en-US" sz="2200" b="1" dirty="0">
                <a:latin typeface="Calibri" panose="020F0502020204030204" pitchFamily="34" charset="0"/>
                <a:cs typeface="Calibri" panose="020F0502020204030204" pitchFamily="34" charset="0"/>
              </a:rPr>
              <a:t>linear congruence generator</a:t>
            </a:r>
            <a:r>
              <a:rPr lang="en-GB" altLang="en-US" sz="2200" dirty="0">
                <a:latin typeface="Calibri" panose="020F0502020204030204" pitchFamily="34" charset="0"/>
                <a:cs typeface="Calibri" panose="020F0502020204030204" pitchFamily="34" charset="0"/>
              </a:rPr>
              <a:t>.</a:t>
            </a:r>
          </a:p>
        </p:txBody>
      </p:sp>
      <p:sp>
        <p:nvSpPr>
          <p:cNvPr id="120854" name="Text Box 22">
            <a:extLst>
              <a:ext uri="{FF2B5EF4-FFF2-40B4-BE49-F238E27FC236}">
                <a16:creationId xmlns:a16="http://schemas.microsoft.com/office/drawing/2014/main" id="{3A97C567-65FD-4828-B915-395BA047197E}"/>
              </a:ext>
            </a:extLst>
          </p:cNvPr>
          <p:cNvSpPr txBox="1">
            <a:spLocks noChangeArrowheads="1"/>
          </p:cNvSpPr>
          <p:nvPr/>
        </p:nvSpPr>
        <p:spPr bwMode="auto">
          <a:xfrm>
            <a:off x="369886" y="533400"/>
            <a:ext cx="8393114" cy="708527"/>
          </a:xfrm>
          <a:prstGeom prst="rect">
            <a:avLst/>
          </a:prstGeom>
          <a:noFill/>
          <a:ln w="34925">
            <a:solidFill>
              <a:srgbClr val="00B05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80000"/>
              </a:lnSpc>
              <a:spcBef>
                <a:spcPct val="20000"/>
              </a:spcBef>
            </a:pPr>
            <a:r>
              <a:rPr lang="en-GB" altLang="en-US" sz="2200" dirty="0">
                <a:latin typeface="Calibri" panose="020F0502020204030204" pitchFamily="34" charset="0"/>
                <a:cs typeface="Calibri" panose="020F0502020204030204" pitchFamily="34" charset="0"/>
              </a:rPr>
              <a:t>The algorithm has the form: </a:t>
            </a:r>
            <a:r>
              <a:rPr lang="en-GB" altLang="en-US" sz="2200" b="1" noProof="1">
                <a:latin typeface="Calibri" panose="020F0502020204030204" pitchFamily="34" charset="0"/>
                <a:cs typeface="Calibri" panose="020F0502020204030204" pitchFamily="34" charset="0"/>
              </a:rPr>
              <a:t>X</a:t>
            </a:r>
            <a:r>
              <a:rPr lang="en-GB" altLang="en-US" sz="2200" b="1" baseline="-25000" noProof="1">
                <a:latin typeface="Calibri" panose="020F0502020204030204" pitchFamily="34" charset="0"/>
                <a:cs typeface="Calibri" panose="020F0502020204030204" pitchFamily="34" charset="0"/>
              </a:rPr>
              <a:t>n+1 </a:t>
            </a:r>
            <a:r>
              <a:rPr lang="en-GB" altLang="en-US" sz="2200" b="1" noProof="1">
                <a:latin typeface="Calibri" panose="020F0502020204030204" pitchFamily="34" charset="0"/>
                <a:cs typeface="Calibri" panose="020F0502020204030204" pitchFamily="34" charset="0"/>
              </a:rPr>
              <a:t>= f(X</a:t>
            </a:r>
            <a:r>
              <a:rPr lang="en-GB" altLang="en-US" sz="2200" b="1" baseline="-25000" noProof="1">
                <a:latin typeface="Calibri" panose="020F0502020204030204" pitchFamily="34" charset="0"/>
                <a:cs typeface="Calibri" panose="020F0502020204030204" pitchFamily="34" charset="0"/>
              </a:rPr>
              <a:t>n</a:t>
            </a:r>
            <a:r>
              <a:rPr lang="en-GB" altLang="en-US" sz="2200" b="1" noProof="1">
                <a:latin typeface="Calibri" panose="020F0502020204030204" pitchFamily="34" charset="0"/>
                <a:cs typeface="Calibri" panose="020F0502020204030204" pitchFamily="34" charset="0"/>
              </a:rPr>
              <a:t>)</a:t>
            </a:r>
            <a:r>
              <a:rPr lang="en-GB" altLang="en-US" sz="2200" dirty="0">
                <a:latin typeface="Calibri" panose="020F0502020204030204" pitchFamily="34" charset="0"/>
                <a:cs typeface="Calibri" panose="020F0502020204030204" pitchFamily="34" charset="0"/>
              </a:rPr>
              <a:t>.</a:t>
            </a:r>
          </a:p>
          <a:p>
            <a:pPr algn="ctr">
              <a:lnSpc>
                <a:spcPct val="80000"/>
              </a:lnSpc>
              <a:spcBef>
                <a:spcPct val="20000"/>
              </a:spcBef>
            </a:pPr>
            <a:r>
              <a:rPr lang="en-GB" altLang="en-US" sz="2200" dirty="0">
                <a:latin typeface="Calibri" panose="020F0502020204030204" pitchFamily="34" charset="0"/>
                <a:cs typeface="Calibri" panose="020F0502020204030204" pitchFamily="34" charset="0"/>
              </a:rPr>
              <a:t>It starts with the </a:t>
            </a:r>
            <a:r>
              <a:rPr lang="en-GB" altLang="en-US" sz="2200" b="1" dirty="0">
                <a:solidFill>
                  <a:srgbClr val="FF0000"/>
                </a:solidFill>
                <a:latin typeface="Calibri" panose="020F0502020204030204" pitchFamily="34" charset="0"/>
                <a:cs typeface="Calibri" panose="020F0502020204030204" pitchFamily="34" charset="0"/>
              </a:rPr>
              <a:t>seed</a:t>
            </a:r>
            <a:r>
              <a:rPr lang="en-GB" altLang="en-US" sz="2200" b="1" dirty="0">
                <a:latin typeface="Calibri" panose="020F0502020204030204" pitchFamily="34" charset="0"/>
                <a:cs typeface="Calibri" panose="020F0502020204030204" pitchFamily="34" charset="0"/>
              </a:rPr>
              <a:t> </a:t>
            </a:r>
            <a:r>
              <a:rPr lang="en-GB" altLang="en-US" sz="2200" dirty="0">
                <a:solidFill>
                  <a:srgbClr val="FF0000"/>
                </a:solidFill>
                <a:latin typeface="Calibri" panose="020F0502020204030204" pitchFamily="34" charset="0"/>
                <a:cs typeface="Calibri" panose="020F0502020204030204" pitchFamily="34" charset="0"/>
              </a:rPr>
              <a:t>X</a:t>
            </a:r>
            <a:r>
              <a:rPr lang="en-GB" altLang="en-US" sz="2200" baseline="-25000" dirty="0">
                <a:solidFill>
                  <a:srgbClr val="FF0000"/>
                </a:solidFill>
                <a:latin typeface="Calibri" panose="020F0502020204030204" pitchFamily="34" charset="0"/>
                <a:cs typeface="Calibri" panose="020F0502020204030204" pitchFamily="34" charset="0"/>
              </a:rPr>
              <a:t>0</a:t>
            </a:r>
            <a:r>
              <a:rPr lang="en-GB" altLang="en-US" sz="2200" dirty="0">
                <a:latin typeface="Calibri" panose="020F0502020204030204" pitchFamily="34" charset="0"/>
                <a:cs typeface="Calibri" panose="020F0502020204030204" pitchFamily="34" charset="0"/>
              </a:rPr>
              <a:t> to generate X</a:t>
            </a:r>
            <a:r>
              <a:rPr lang="en-GB" altLang="en-US" sz="2200" baseline="-25000" dirty="0">
                <a:latin typeface="Calibri" panose="020F0502020204030204" pitchFamily="34" charset="0"/>
                <a:cs typeface="Calibri" panose="020F0502020204030204" pitchFamily="34" charset="0"/>
              </a:rPr>
              <a:t>1</a:t>
            </a:r>
            <a:r>
              <a:rPr lang="en-GB" altLang="en-US" sz="2200" dirty="0">
                <a:latin typeface="Calibri" panose="020F0502020204030204" pitchFamily="34" charset="0"/>
                <a:cs typeface="Calibri" panose="020F0502020204030204" pitchFamily="34" charset="0"/>
              </a:rPr>
              <a:t>, and uses X</a:t>
            </a:r>
            <a:r>
              <a:rPr lang="en-GB" altLang="en-US" sz="2200" baseline="-25000" dirty="0">
                <a:latin typeface="Calibri" panose="020F0502020204030204" pitchFamily="34" charset="0"/>
                <a:cs typeface="Calibri" panose="020F0502020204030204" pitchFamily="34" charset="0"/>
              </a:rPr>
              <a:t>1</a:t>
            </a:r>
            <a:r>
              <a:rPr lang="en-GB" altLang="en-US" sz="2200" dirty="0">
                <a:latin typeface="Calibri" panose="020F0502020204030204" pitchFamily="34" charset="0"/>
                <a:cs typeface="Calibri" panose="020F0502020204030204" pitchFamily="34" charset="0"/>
              </a:rPr>
              <a:t> to generate X</a:t>
            </a:r>
            <a:r>
              <a:rPr lang="en-GB" altLang="en-US" sz="2200" baseline="-25000" dirty="0">
                <a:latin typeface="Calibri" panose="020F0502020204030204" pitchFamily="34" charset="0"/>
                <a:cs typeface="Calibri" panose="020F0502020204030204" pitchFamily="34" charset="0"/>
              </a:rPr>
              <a:t>2</a:t>
            </a:r>
            <a:r>
              <a:rPr lang="en-GB" altLang="en-US" sz="2200" dirty="0">
                <a:latin typeface="Calibri" panose="020F0502020204030204" pitchFamily="34" charset="0"/>
                <a:cs typeface="Calibri" panose="020F0502020204030204" pitchFamily="34" charset="0"/>
              </a:rPr>
              <a:t>, etc.</a:t>
            </a:r>
          </a:p>
        </p:txBody>
      </p:sp>
      <p:sp>
        <p:nvSpPr>
          <p:cNvPr id="2" name="textruta 1">
            <a:extLst>
              <a:ext uri="{FF2B5EF4-FFF2-40B4-BE49-F238E27FC236}">
                <a16:creationId xmlns:a16="http://schemas.microsoft.com/office/drawing/2014/main" id="{E974E69C-87BB-4F51-8177-1C6959DA9B46}"/>
              </a:ext>
            </a:extLst>
          </p:cNvPr>
          <p:cNvSpPr txBox="1"/>
          <p:nvPr/>
        </p:nvSpPr>
        <p:spPr>
          <a:xfrm>
            <a:off x="152400" y="6384925"/>
            <a:ext cx="5832268" cy="400110"/>
          </a:xfrm>
          <a:prstGeom prst="rect">
            <a:avLst/>
          </a:prstGeom>
          <a:noFill/>
        </p:spPr>
        <p:txBody>
          <a:bodyPr wrap="square" rtlCol="0">
            <a:spAutoFit/>
          </a:bodyPr>
          <a:lstStyle/>
          <a:p>
            <a:r>
              <a:rPr lang="en-GB" sz="2000" dirty="0">
                <a:solidFill>
                  <a:srgbClr val="FF0000"/>
                </a:solidFill>
                <a:latin typeface="Calibri" panose="020F0502020204030204" pitchFamily="34" charset="0"/>
                <a:cs typeface="Calibri" panose="020F0502020204030204" pitchFamily="34" charset="0"/>
              </a:rPr>
              <a:t>In StochSD the U(0,1) RNG is called </a:t>
            </a:r>
            <a:r>
              <a:rPr lang="en-GB" sz="2000" b="1" dirty="0">
                <a:solidFill>
                  <a:srgbClr val="FF0000"/>
                </a:solidFill>
                <a:latin typeface="Calibri" panose="020F0502020204030204" pitchFamily="34" charset="0"/>
                <a:cs typeface="Calibri" panose="020F0502020204030204" pitchFamily="34" charset="0"/>
              </a:rPr>
              <a:t>Rand()</a:t>
            </a:r>
            <a:r>
              <a:rPr lang="en-GB" sz="2000" dirty="0">
                <a:solidFill>
                  <a:srgbClr val="FF0000"/>
                </a:solidFill>
                <a:latin typeface="Calibri" panose="020F0502020204030204" pitchFamily="34" charset="0"/>
                <a:cs typeface="Calibri" panose="020F050202020403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0854"/>
                                        </p:tgtEl>
                                        <p:attrNameLst>
                                          <p:attrName>style.visibility</p:attrName>
                                        </p:attrNameLst>
                                      </p:cBhvr>
                                      <p:to>
                                        <p:strVal val="visible"/>
                                      </p:to>
                                    </p:set>
                                    <p:anim calcmode="lin" valueType="num">
                                      <p:cBhvr additive="base">
                                        <p:cTn id="7" dur="500" fill="hold"/>
                                        <p:tgtEl>
                                          <p:spTgt spid="120854"/>
                                        </p:tgtEl>
                                        <p:attrNameLst>
                                          <p:attrName>ppt_x</p:attrName>
                                        </p:attrNameLst>
                                      </p:cBhvr>
                                      <p:tavLst>
                                        <p:tav tm="0">
                                          <p:val>
                                            <p:strVal val="#ppt_x"/>
                                          </p:val>
                                        </p:tav>
                                        <p:tav tm="100000">
                                          <p:val>
                                            <p:strVal val="#ppt_x"/>
                                          </p:val>
                                        </p:tav>
                                      </p:tavLst>
                                    </p:anim>
                                    <p:anim calcmode="lin" valueType="num">
                                      <p:cBhvr additive="base">
                                        <p:cTn id="8" dur="500" fill="hold"/>
                                        <p:tgtEl>
                                          <p:spTgt spid="12085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0851"/>
                                        </p:tgtEl>
                                        <p:attrNameLst>
                                          <p:attrName>style.visibility</p:attrName>
                                        </p:attrNameLst>
                                      </p:cBhvr>
                                      <p:to>
                                        <p:strVal val="visible"/>
                                      </p:to>
                                    </p:set>
                                    <p:anim calcmode="lin" valueType="num">
                                      <p:cBhvr additive="base">
                                        <p:cTn id="13" dur="500" fill="hold"/>
                                        <p:tgtEl>
                                          <p:spTgt spid="120851"/>
                                        </p:tgtEl>
                                        <p:attrNameLst>
                                          <p:attrName>ppt_x</p:attrName>
                                        </p:attrNameLst>
                                      </p:cBhvr>
                                      <p:tavLst>
                                        <p:tav tm="0">
                                          <p:val>
                                            <p:strVal val="#ppt_x"/>
                                          </p:val>
                                        </p:tav>
                                        <p:tav tm="100000">
                                          <p:val>
                                            <p:strVal val="#ppt_x"/>
                                          </p:val>
                                        </p:tav>
                                      </p:tavLst>
                                    </p:anim>
                                    <p:anim calcmode="lin" valueType="num">
                                      <p:cBhvr additive="base">
                                        <p:cTn id="14" dur="500" fill="hold"/>
                                        <p:tgtEl>
                                          <p:spTgt spid="12085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0849"/>
                                        </p:tgtEl>
                                        <p:attrNameLst>
                                          <p:attrName>style.visibility</p:attrName>
                                        </p:attrNameLst>
                                      </p:cBhvr>
                                      <p:to>
                                        <p:strVal val="visible"/>
                                      </p:to>
                                    </p:set>
                                    <p:anim calcmode="lin" valueType="num">
                                      <p:cBhvr additive="base">
                                        <p:cTn id="19" dur="500" fill="hold"/>
                                        <p:tgtEl>
                                          <p:spTgt spid="120849"/>
                                        </p:tgtEl>
                                        <p:attrNameLst>
                                          <p:attrName>ppt_x</p:attrName>
                                        </p:attrNameLst>
                                      </p:cBhvr>
                                      <p:tavLst>
                                        <p:tav tm="0">
                                          <p:val>
                                            <p:strVal val="1+#ppt_w/2"/>
                                          </p:val>
                                        </p:tav>
                                        <p:tav tm="100000">
                                          <p:val>
                                            <p:strVal val="#ppt_x"/>
                                          </p:val>
                                        </p:tav>
                                      </p:tavLst>
                                    </p:anim>
                                    <p:anim calcmode="lin" valueType="num">
                                      <p:cBhvr additive="base">
                                        <p:cTn id="20" dur="500" fill="hold"/>
                                        <p:tgtEl>
                                          <p:spTgt spid="12084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0850"/>
                                        </p:tgtEl>
                                        <p:attrNameLst>
                                          <p:attrName>style.visibility</p:attrName>
                                        </p:attrNameLst>
                                      </p:cBhvr>
                                      <p:to>
                                        <p:strVal val="visible"/>
                                      </p:to>
                                    </p:set>
                                    <p:anim calcmode="lin" valueType="num">
                                      <p:cBhvr additive="base">
                                        <p:cTn id="25" dur="500" fill="hold"/>
                                        <p:tgtEl>
                                          <p:spTgt spid="120850"/>
                                        </p:tgtEl>
                                        <p:attrNameLst>
                                          <p:attrName>ppt_x</p:attrName>
                                        </p:attrNameLst>
                                      </p:cBhvr>
                                      <p:tavLst>
                                        <p:tav tm="0">
                                          <p:val>
                                            <p:strVal val="#ppt_x"/>
                                          </p:val>
                                        </p:tav>
                                        <p:tav tm="100000">
                                          <p:val>
                                            <p:strVal val="#ppt_x"/>
                                          </p:val>
                                        </p:tav>
                                      </p:tavLst>
                                    </p:anim>
                                    <p:anim calcmode="lin" valueType="num">
                                      <p:cBhvr additive="base">
                                        <p:cTn id="26" dur="500" fill="hold"/>
                                        <p:tgtEl>
                                          <p:spTgt spid="12085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0852"/>
                                        </p:tgtEl>
                                        <p:attrNameLst>
                                          <p:attrName>style.visibility</p:attrName>
                                        </p:attrNameLst>
                                      </p:cBhvr>
                                      <p:to>
                                        <p:strVal val="visible"/>
                                      </p:to>
                                    </p:set>
                                    <p:anim calcmode="lin" valueType="num">
                                      <p:cBhvr additive="base">
                                        <p:cTn id="31" dur="500" fill="hold"/>
                                        <p:tgtEl>
                                          <p:spTgt spid="120852"/>
                                        </p:tgtEl>
                                        <p:attrNameLst>
                                          <p:attrName>ppt_x</p:attrName>
                                        </p:attrNameLst>
                                      </p:cBhvr>
                                      <p:tavLst>
                                        <p:tav tm="0">
                                          <p:val>
                                            <p:strVal val="#ppt_x"/>
                                          </p:val>
                                        </p:tav>
                                        <p:tav tm="100000">
                                          <p:val>
                                            <p:strVal val="#ppt_x"/>
                                          </p:val>
                                        </p:tav>
                                      </p:tavLst>
                                    </p:anim>
                                    <p:anim calcmode="lin" valueType="num">
                                      <p:cBhvr additive="base">
                                        <p:cTn id="32" dur="500" fill="hold"/>
                                        <p:tgtEl>
                                          <p:spTgt spid="12085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9" grpId="0" autoUpdateAnimBg="0"/>
      <p:bldP spid="120850" grpId="0" autoUpdateAnimBg="0"/>
      <p:bldP spid="120851" grpId="0" autoUpdateAnimBg="0"/>
      <p:bldP spid="120854" grpId="0" animBg="1" autoUpdateAnimBg="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CE4EB29-8898-4FBE-A418-7459ED204B8F}"/>
              </a:ext>
            </a:extLst>
          </p:cNvPr>
          <p:cNvSpPr>
            <a:spLocks noGrp="1" noChangeArrowheads="1"/>
          </p:cNvSpPr>
          <p:nvPr>
            <p:ph type="title"/>
          </p:nvPr>
        </p:nvSpPr>
        <p:spPr>
          <a:xfrm>
            <a:off x="76200" y="76200"/>
            <a:ext cx="8991600" cy="533400"/>
          </a:xfrm>
        </p:spPr>
        <p:txBody>
          <a:bodyPr/>
          <a:lstStyle/>
          <a:p>
            <a:r>
              <a:rPr lang="en-GB" altLang="en-US" b="1" dirty="0">
                <a:latin typeface="Calibri" panose="020F0502020204030204" pitchFamily="34" charset="0"/>
                <a:cs typeface="Calibri" panose="020F0502020204030204" pitchFamily="34" charset="0"/>
              </a:rPr>
              <a:t>I.  RANDOMNESS &amp; PROBABILITY</a:t>
            </a:r>
          </a:p>
        </p:txBody>
      </p:sp>
      <p:sp>
        <p:nvSpPr>
          <p:cNvPr id="3075" name="Rectangle 3">
            <a:extLst>
              <a:ext uri="{FF2B5EF4-FFF2-40B4-BE49-F238E27FC236}">
                <a16:creationId xmlns:a16="http://schemas.microsoft.com/office/drawing/2014/main" id="{D09A8F1C-F1C7-44E9-BDEA-8FFFB4C21C9A}"/>
              </a:ext>
            </a:extLst>
          </p:cNvPr>
          <p:cNvSpPr>
            <a:spLocks noGrp="1" noChangeArrowheads="1"/>
          </p:cNvSpPr>
          <p:nvPr>
            <p:ph type="body" idx="1"/>
          </p:nvPr>
        </p:nvSpPr>
        <p:spPr>
          <a:xfrm>
            <a:off x="228600" y="685800"/>
            <a:ext cx="8001000" cy="687137"/>
          </a:xfrm>
        </p:spPr>
        <p:txBody>
          <a:bodyPr/>
          <a:lstStyle/>
          <a:p>
            <a:pPr>
              <a:buFontTx/>
              <a:buNone/>
            </a:pPr>
            <a:r>
              <a:rPr lang="en-GB" altLang="en-US" sz="2800" b="1" i="1" dirty="0">
                <a:solidFill>
                  <a:srgbClr val="FF0000"/>
                </a:solidFill>
                <a:latin typeface="Calibri" panose="020F0502020204030204" pitchFamily="34" charset="0"/>
                <a:cs typeface="Calibri" panose="020F0502020204030204" pitchFamily="34" charset="0"/>
              </a:rPr>
              <a:t>“Random” </a:t>
            </a:r>
            <a:r>
              <a:rPr lang="en-GB" altLang="en-US" sz="2800" dirty="0">
                <a:solidFill>
                  <a:srgbClr val="FF0000"/>
                </a:solidFill>
                <a:latin typeface="Calibri" panose="020F0502020204030204" pitchFamily="34" charset="0"/>
                <a:cs typeface="Calibri" panose="020F0502020204030204" pitchFamily="34" charset="0"/>
              </a:rPr>
              <a:t>is just a word for </a:t>
            </a:r>
            <a:r>
              <a:rPr lang="en-GB" altLang="en-US" sz="2800" b="1" i="1" dirty="0">
                <a:solidFill>
                  <a:srgbClr val="FF0000"/>
                </a:solidFill>
                <a:latin typeface="Calibri" panose="020F0502020204030204" pitchFamily="34" charset="0"/>
                <a:cs typeface="Calibri" panose="020F0502020204030204" pitchFamily="34" charset="0"/>
              </a:rPr>
              <a:t>lack of information</a:t>
            </a:r>
            <a:r>
              <a:rPr lang="en-GB" altLang="en-US" b="1" dirty="0">
                <a:solidFill>
                  <a:srgbClr val="FF0000"/>
                </a:solidFill>
                <a:latin typeface="Calibri" panose="020F0502020204030204" pitchFamily="34" charset="0"/>
                <a:cs typeface="Calibri" panose="020F0502020204030204" pitchFamily="34" charset="0"/>
              </a:rPr>
              <a:t>!</a:t>
            </a:r>
          </a:p>
        </p:txBody>
      </p:sp>
      <p:sp>
        <p:nvSpPr>
          <p:cNvPr id="3086" name="Text Box 14">
            <a:extLst>
              <a:ext uri="{FF2B5EF4-FFF2-40B4-BE49-F238E27FC236}">
                <a16:creationId xmlns:a16="http://schemas.microsoft.com/office/drawing/2014/main" id="{7183D071-862F-4178-A76E-296FE00D1413}"/>
              </a:ext>
            </a:extLst>
          </p:cNvPr>
          <p:cNvSpPr txBox="1">
            <a:spLocks noChangeArrowheads="1"/>
          </p:cNvSpPr>
          <p:nvPr/>
        </p:nvSpPr>
        <p:spPr bwMode="auto">
          <a:xfrm>
            <a:off x="304800" y="5205829"/>
            <a:ext cx="8230689"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2200" dirty="0">
                <a:latin typeface="Calibri" panose="020F0502020204030204" pitchFamily="34" charset="0"/>
                <a:cs typeface="Calibri" panose="020F0502020204030204" pitchFamily="34" charset="0"/>
              </a:rPr>
              <a:t>The second best is to regard the outcome from a throw of the die as ‘random’ – but keeping all possible information about what the outcome might be. For example that a symmetrical die should give the outcomes 1 to 6 with the same probability in a model.</a:t>
            </a:r>
          </a:p>
        </p:txBody>
      </p:sp>
      <p:sp>
        <p:nvSpPr>
          <p:cNvPr id="12" name="Platshållare för bildnummer 5">
            <a:extLst>
              <a:ext uri="{FF2B5EF4-FFF2-40B4-BE49-F238E27FC236}">
                <a16:creationId xmlns:a16="http://schemas.microsoft.com/office/drawing/2014/main" id="{0B09EEE2-98B5-46AF-B5AA-A45642765881}"/>
              </a:ext>
            </a:extLst>
          </p:cNvPr>
          <p:cNvSpPr>
            <a:spLocks noGrp="1"/>
          </p:cNvSpPr>
          <p:nvPr>
            <p:ph type="sldNum" sz="quarter" idx="12"/>
          </p:nvPr>
        </p:nvSpPr>
        <p:spPr>
          <a:xfrm>
            <a:off x="8763000" y="6303077"/>
            <a:ext cx="304800" cy="457200"/>
          </a:xfrm>
        </p:spPr>
        <p:txBody>
          <a:bodyPr/>
          <a:lstStyle/>
          <a:p>
            <a:fld id="{280820B3-DE4C-436F-B12A-57DB43E92525}" type="slidenum">
              <a:rPr lang="en-GB" altLang="en-US">
                <a:latin typeface="Calibri" panose="020F0502020204030204" pitchFamily="34" charset="0"/>
                <a:cs typeface="Calibri" panose="020F0502020204030204" pitchFamily="34" charset="0"/>
              </a:rPr>
              <a:pPr/>
              <a:t>2</a:t>
            </a:fld>
            <a:endParaRPr lang="en-GB" altLang="en-US" dirty="0">
              <a:latin typeface="Calibri" panose="020F0502020204030204" pitchFamily="34" charset="0"/>
              <a:cs typeface="Calibri" panose="020F0502020204030204" pitchFamily="34" charset="0"/>
            </a:endParaRPr>
          </a:p>
        </p:txBody>
      </p:sp>
      <p:sp>
        <p:nvSpPr>
          <p:cNvPr id="2" name="textruta 1">
            <a:extLst>
              <a:ext uri="{FF2B5EF4-FFF2-40B4-BE49-F238E27FC236}">
                <a16:creationId xmlns:a16="http://schemas.microsoft.com/office/drawing/2014/main" id="{7FA403C9-1D5F-443E-BF41-5761304FBF09}"/>
              </a:ext>
            </a:extLst>
          </p:cNvPr>
          <p:cNvSpPr txBox="1"/>
          <p:nvPr/>
        </p:nvSpPr>
        <p:spPr>
          <a:xfrm>
            <a:off x="267244" y="4645740"/>
            <a:ext cx="8305800" cy="461665"/>
          </a:xfrm>
          <a:prstGeom prst="rect">
            <a:avLst/>
          </a:prstGeom>
          <a:noFill/>
        </p:spPr>
        <p:txBody>
          <a:bodyPr wrap="square" rtlCol="0">
            <a:spAutoFit/>
          </a:bodyPr>
          <a:lstStyle/>
          <a:p>
            <a:r>
              <a:rPr lang="en-GB" altLang="en-US" sz="2400" dirty="0">
                <a:solidFill>
                  <a:srgbClr val="00B050"/>
                </a:solidFill>
                <a:latin typeface="Calibri" panose="020F0502020204030204" pitchFamily="34" charset="0"/>
                <a:cs typeface="Calibri" panose="020F0502020204030204" pitchFamily="34" charset="0"/>
              </a:rPr>
              <a:t>If we could exactly describe all this, there is no randomness left.</a:t>
            </a:r>
          </a:p>
        </p:txBody>
      </p:sp>
      <p:grpSp>
        <p:nvGrpSpPr>
          <p:cNvPr id="5" name="Grupp 4">
            <a:extLst>
              <a:ext uri="{FF2B5EF4-FFF2-40B4-BE49-F238E27FC236}">
                <a16:creationId xmlns:a16="http://schemas.microsoft.com/office/drawing/2014/main" id="{C5A38C19-8C11-482F-AB49-E96F10AFF15A}"/>
              </a:ext>
            </a:extLst>
          </p:cNvPr>
          <p:cNvGrpSpPr/>
          <p:nvPr/>
        </p:nvGrpSpPr>
        <p:grpSpPr>
          <a:xfrm>
            <a:off x="191589" y="1449137"/>
            <a:ext cx="8763000" cy="3276600"/>
            <a:chOff x="191589" y="1449137"/>
            <a:chExt cx="8763000" cy="3276600"/>
          </a:xfrm>
        </p:grpSpPr>
        <p:grpSp>
          <p:nvGrpSpPr>
            <p:cNvPr id="3088" name="Group 16">
              <a:extLst>
                <a:ext uri="{FF2B5EF4-FFF2-40B4-BE49-F238E27FC236}">
                  <a16:creationId xmlns:a16="http://schemas.microsoft.com/office/drawing/2014/main" id="{97C960B2-04AD-4C34-B2D8-01DB80B8AA0E}"/>
                </a:ext>
              </a:extLst>
            </p:cNvPr>
            <p:cNvGrpSpPr>
              <a:grpSpLocks/>
            </p:cNvGrpSpPr>
            <p:nvPr/>
          </p:nvGrpSpPr>
          <p:grpSpPr bwMode="auto">
            <a:xfrm>
              <a:off x="191589" y="1449137"/>
              <a:ext cx="8763000" cy="3276600"/>
              <a:chOff x="120" y="1236"/>
              <a:chExt cx="5520" cy="2064"/>
            </a:xfrm>
          </p:grpSpPr>
          <p:sp>
            <p:nvSpPr>
              <p:cNvPr id="3085" name="Text Box 13">
                <a:extLst>
                  <a:ext uri="{FF2B5EF4-FFF2-40B4-BE49-F238E27FC236}">
                    <a16:creationId xmlns:a16="http://schemas.microsoft.com/office/drawing/2014/main" id="{8446597A-DF25-4366-BAF7-45D47A275C17}"/>
                  </a:ext>
                </a:extLst>
              </p:cNvPr>
              <p:cNvSpPr txBox="1">
                <a:spLocks noChangeArrowheads="1"/>
              </p:cNvSpPr>
              <p:nvPr/>
            </p:nvSpPr>
            <p:spPr bwMode="auto">
              <a:xfrm>
                <a:off x="120" y="1236"/>
                <a:ext cx="5520" cy="2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40000"/>
                  </a:spcBef>
                </a:pPr>
                <a:r>
                  <a:rPr lang="en-GB" altLang="en-US" sz="2000" b="1" i="1" u="sng" dirty="0">
                    <a:latin typeface="Calibri" panose="020F0502020204030204" pitchFamily="34" charset="0"/>
                    <a:cs typeface="Calibri" panose="020F0502020204030204" pitchFamily="34" charset="0"/>
                  </a:rPr>
                  <a:t>Example</a:t>
                </a:r>
                <a:r>
                  <a:rPr lang="en-GB" altLang="en-US" sz="2000" b="1" i="1" dirty="0">
                    <a:latin typeface="Calibri" panose="020F0502020204030204" pitchFamily="34" charset="0"/>
                    <a:cs typeface="Calibri" panose="020F0502020204030204" pitchFamily="34" charset="0"/>
                  </a:rPr>
                  <a:t>: Throwing a die</a:t>
                </a:r>
              </a:p>
              <a:p>
                <a:pPr>
                  <a:spcBef>
                    <a:spcPct val="20000"/>
                  </a:spcBef>
                </a:pPr>
                <a:r>
                  <a:rPr lang="en-GB" altLang="en-US" sz="2000" i="1" dirty="0">
                    <a:latin typeface="Calibri" panose="020F0502020204030204" pitchFamily="34" charset="0"/>
                    <a:cs typeface="Calibri" panose="020F0502020204030204" pitchFamily="34" charset="0"/>
                  </a:rPr>
                  <a:t>What you get depends on how you throw it!</a:t>
                </a:r>
              </a:p>
              <a:p>
                <a:pPr>
                  <a:lnSpc>
                    <a:spcPct val="70000"/>
                  </a:lnSpc>
                  <a:spcBef>
                    <a:spcPct val="20000"/>
                  </a:spcBef>
                  <a:buFontTx/>
                  <a:buChar char="-"/>
                </a:pPr>
                <a:r>
                  <a:rPr lang="en-GB" altLang="en-US" sz="2000" i="1" dirty="0">
                    <a:latin typeface="Calibri" panose="020F0502020204030204" pitchFamily="34" charset="0"/>
                    <a:cs typeface="Calibri" panose="020F0502020204030204" pitchFamily="34" charset="0"/>
                  </a:rPr>
                  <a:t> initial position of the die</a:t>
                </a:r>
              </a:p>
              <a:p>
                <a:pPr>
                  <a:lnSpc>
                    <a:spcPct val="70000"/>
                  </a:lnSpc>
                  <a:spcBef>
                    <a:spcPct val="20000"/>
                  </a:spcBef>
                  <a:buFontTx/>
                  <a:buChar char="-"/>
                </a:pPr>
                <a:r>
                  <a:rPr lang="en-GB" altLang="en-US" sz="2000" i="1" dirty="0">
                    <a:latin typeface="Calibri" panose="020F0502020204030204" pitchFamily="34" charset="0"/>
                    <a:cs typeface="Calibri" panose="020F0502020204030204" pitchFamily="34" charset="0"/>
                  </a:rPr>
                  <a:t> height over table</a:t>
                </a:r>
              </a:p>
              <a:p>
                <a:pPr>
                  <a:lnSpc>
                    <a:spcPct val="70000"/>
                  </a:lnSpc>
                  <a:spcBef>
                    <a:spcPct val="20000"/>
                  </a:spcBef>
                  <a:buFontTx/>
                  <a:buChar char="-"/>
                </a:pPr>
                <a:r>
                  <a:rPr lang="en-GB" altLang="en-US" sz="2000" i="1" dirty="0">
                    <a:latin typeface="Calibri" panose="020F0502020204030204" pitchFamily="34" charset="0"/>
                    <a:cs typeface="Calibri" panose="020F0502020204030204" pitchFamily="34" charset="0"/>
                  </a:rPr>
                  <a:t> direction of throw</a:t>
                </a:r>
              </a:p>
              <a:p>
                <a:pPr>
                  <a:lnSpc>
                    <a:spcPct val="70000"/>
                  </a:lnSpc>
                  <a:spcBef>
                    <a:spcPct val="20000"/>
                  </a:spcBef>
                  <a:buFontTx/>
                  <a:buChar char="-"/>
                </a:pPr>
                <a:r>
                  <a:rPr lang="en-GB" altLang="en-US" sz="2000" i="1" dirty="0">
                    <a:latin typeface="Calibri" panose="020F0502020204030204" pitchFamily="34" charset="0"/>
                    <a:cs typeface="Calibri" panose="020F0502020204030204" pitchFamily="34" charset="0"/>
                  </a:rPr>
                  <a:t> speed</a:t>
                </a:r>
              </a:p>
              <a:p>
                <a:pPr>
                  <a:lnSpc>
                    <a:spcPct val="70000"/>
                  </a:lnSpc>
                  <a:spcBef>
                    <a:spcPct val="20000"/>
                  </a:spcBef>
                  <a:buFontTx/>
                  <a:buChar char="-"/>
                </a:pPr>
                <a:r>
                  <a:rPr lang="en-GB" altLang="en-US" sz="2000" i="1" dirty="0">
                    <a:latin typeface="Calibri" panose="020F0502020204030204" pitchFamily="34" charset="0"/>
                    <a:cs typeface="Calibri" panose="020F0502020204030204" pitchFamily="34" charset="0"/>
                  </a:rPr>
                  <a:t> angular velocities</a:t>
                </a:r>
              </a:p>
              <a:p>
                <a:pPr>
                  <a:lnSpc>
                    <a:spcPct val="70000"/>
                  </a:lnSpc>
                  <a:spcBef>
                    <a:spcPct val="20000"/>
                  </a:spcBef>
                  <a:buFontTx/>
                  <a:buChar char="-"/>
                </a:pPr>
                <a:r>
                  <a:rPr lang="en-GB" altLang="en-US" sz="2000" i="1" dirty="0">
                    <a:latin typeface="Calibri" panose="020F0502020204030204" pitchFamily="34" charset="0"/>
                    <a:cs typeface="Calibri" panose="020F0502020204030204" pitchFamily="34" charset="0"/>
                  </a:rPr>
                  <a:t> the die </a:t>
                </a:r>
                <a:r>
                  <a:rPr lang="en-GB" altLang="en-US" sz="2000" dirty="0">
                    <a:latin typeface="Calibri" panose="020F0502020204030204" pitchFamily="34" charset="0"/>
                    <a:cs typeface="Calibri" panose="020F0502020204030204" pitchFamily="34" charset="0"/>
                  </a:rPr>
                  <a:t>(</a:t>
                </a:r>
                <a:r>
                  <a:rPr lang="en-GB" altLang="en-US" sz="2000" i="1" dirty="0">
                    <a:latin typeface="Calibri" panose="020F0502020204030204" pitchFamily="34" charset="0"/>
                    <a:cs typeface="Calibri" panose="020F0502020204030204" pitchFamily="34" charset="0"/>
                  </a:rPr>
                  <a:t>sharp or rounded corners, seize, weight, elasticity, …</a:t>
                </a:r>
                <a:r>
                  <a:rPr lang="en-GB" altLang="en-US" sz="2000" dirty="0">
                    <a:latin typeface="Calibri" panose="020F0502020204030204" pitchFamily="34" charset="0"/>
                    <a:cs typeface="Calibri" panose="020F0502020204030204" pitchFamily="34" charset="0"/>
                  </a:rPr>
                  <a:t>)</a:t>
                </a:r>
              </a:p>
              <a:p>
                <a:pPr>
                  <a:lnSpc>
                    <a:spcPct val="70000"/>
                  </a:lnSpc>
                  <a:spcBef>
                    <a:spcPct val="20000"/>
                  </a:spcBef>
                  <a:buFontTx/>
                  <a:buChar char="-"/>
                </a:pPr>
                <a:r>
                  <a:rPr lang="en-GB" altLang="en-US" sz="2000" i="1" dirty="0">
                    <a:latin typeface="Calibri" panose="020F0502020204030204" pitchFamily="34" charset="0"/>
                    <a:cs typeface="Calibri" panose="020F0502020204030204" pitchFamily="34" charset="0"/>
                  </a:rPr>
                  <a:t> table material (elasticity and texture)</a:t>
                </a:r>
              </a:p>
              <a:p>
                <a:pPr>
                  <a:lnSpc>
                    <a:spcPct val="70000"/>
                  </a:lnSpc>
                  <a:spcBef>
                    <a:spcPct val="20000"/>
                  </a:spcBef>
                  <a:buFontTx/>
                  <a:buChar char="-"/>
                </a:pPr>
                <a:r>
                  <a:rPr lang="en-GB" altLang="en-US" sz="2000" i="1" dirty="0">
                    <a:latin typeface="Calibri" panose="020F0502020204030204" pitchFamily="34" charset="0"/>
                    <a:cs typeface="Calibri" panose="020F0502020204030204" pitchFamily="34" charset="0"/>
                  </a:rPr>
                  <a:t> friction between die and table</a:t>
                </a:r>
              </a:p>
              <a:p>
                <a:pPr>
                  <a:lnSpc>
                    <a:spcPct val="70000"/>
                  </a:lnSpc>
                  <a:spcBef>
                    <a:spcPct val="20000"/>
                  </a:spcBef>
                  <a:buFontTx/>
                  <a:buChar char="-"/>
                </a:pPr>
                <a:r>
                  <a:rPr lang="en-GB" altLang="en-US" sz="2000" i="1" dirty="0">
                    <a:latin typeface="Calibri" panose="020F0502020204030204" pitchFamily="34" charset="0"/>
                    <a:cs typeface="Calibri" panose="020F0502020204030204" pitchFamily="34" charset="0"/>
                  </a:rPr>
                  <a:t> etc.</a:t>
                </a:r>
                <a:endParaRPr lang="en-GB" altLang="en-US" sz="2000" dirty="0">
                  <a:latin typeface="Calibri" panose="020F0502020204030204" pitchFamily="34" charset="0"/>
                  <a:cs typeface="Calibri" panose="020F0502020204030204" pitchFamily="34" charset="0"/>
                </a:endParaRPr>
              </a:p>
            </p:txBody>
          </p:sp>
          <p:grpSp>
            <p:nvGrpSpPr>
              <p:cNvPr id="3087" name="Group 15">
                <a:extLst>
                  <a:ext uri="{FF2B5EF4-FFF2-40B4-BE49-F238E27FC236}">
                    <a16:creationId xmlns:a16="http://schemas.microsoft.com/office/drawing/2014/main" id="{CE877FAF-3E41-40AA-A38B-427A98E63608}"/>
                  </a:ext>
                </a:extLst>
              </p:cNvPr>
              <p:cNvGrpSpPr>
                <a:grpSpLocks/>
              </p:cNvGrpSpPr>
              <p:nvPr/>
            </p:nvGrpSpPr>
            <p:grpSpPr bwMode="auto">
              <a:xfrm>
                <a:off x="3936" y="1392"/>
                <a:ext cx="1392" cy="1056"/>
                <a:chOff x="3936" y="1344"/>
                <a:chExt cx="1392" cy="1056"/>
              </a:xfrm>
            </p:grpSpPr>
            <p:sp>
              <p:nvSpPr>
                <p:cNvPr id="3077" name="AutoShape 5">
                  <a:extLst>
                    <a:ext uri="{FF2B5EF4-FFF2-40B4-BE49-F238E27FC236}">
                      <a16:creationId xmlns:a16="http://schemas.microsoft.com/office/drawing/2014/main" id="{8CF037D7-F160-4183-9C50-1245F9895B7B}"/>
                    </a:ext>
                  </a:extLst>
                </p:cNvPr>
                <p:cNvSpPr>
                  <a:spLocks noChangeArrowheads="1"/>
                </p:cNvSpPr>
                <p:nvPr/>
              </p:nvSpPr>
              <p:spPr bwMode="auto">
                <a:xfrm rot="-20545675">
                  <a:off x="4368" y="1344"/>
                  <a:ext cx="857" cy="309"/>
                </a:xfrm>
                <a:prstGeom prst="curvedDownArrow">
                  <a:avLst>
                    <a:gd name="adj1" fmla="val 55469"/>
                    <a:gd name="adj2" fmla="val 110939"/>
                    <a:gd name="adj3" fmla="val 333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078" name="Text Box 6">
                  <a:extLst>
                    <a:ext uri="{FF2B5EF4-FFF2-40B4-BE49-F238E27FC236}">
                      <a16:creationId xmlns:a16="http://schemas.microsoft.com/office/drawing/2014/main" id="{E69AF86A-CF0E-48E6-818C-F201EC612B7E}"/>
                    </a:ext>
                  </a:extLst>
                </p:cNvPr>
                <p:cNvSpPr txBox="1">
                  <a:spLocks noChangeArrowheads="1"/>
                </p:cNvSpPr>
                <p:nvPr/>
              </p:nvSpPr>
              <p:spPr bwMode="auto">
                <a:xfrm>
                  <a:off x="4944" y="1814"/>
                  <a:ext cx="28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4000" b="1">
                      <a:latin typeface="Calibri" panose="020F0502020204030204" pitchFamily="34" charset="0"/>
                      <a:cs typeface="Calibri" panose="020F0502020204030204" pitchFamily="34" charset="0"/>
                    </a:rPr>
                    <a:t>?</a:t>
                  </a:r>
                </a:p>
              </p:txBody>
            </p:sp>
            <p:sp>
              <p:nvSpPr>
                <p:cNvPr id="3081" name="Rectangle 9">
                  <a:extLst>
                    <a:ext uri="{FF2B5EF4-FFF2-40B4-BE49-F238E27FC236}">
                      <a16:creationId xmlns:a16="http://schemas.microsoft.com/office/drawing/2014/main" id="{A8C6AF5A-2813-41C4-8B09-DDBF24B8ECE9}"/>
                    </a:ext>
                  </a:extLst>
                </p:cNvPr>
                <p:cNvSpPr>
                  <a:spLocks noChangeArrowheads="1"/>
                </p:cNvSpPr>
                <p:nvPr/>
              </p:nvSpPr>
              <p:spPr bwMode="auto">
                <a:xfrm>
                  <a:off x="3936" y="2256"/>
                  <a:ext cx="1392" cy="144"/>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pic>
          <p:nvPicPr>
            <p:cNvPr id="4" name="Bildobjekt 3">
              <a:extLst>
                <a:ext uri="{FF2B5EF4-FFF2-40B4-BE49-F238E27FC236}">
                  <a16:creationId xmlns:a16="http://schemas.microsoft.com/office/drawing/2014/main" id="{A7789164-F23B-4D23-BA00-9EFEC1E83AFA}"/>
                </a:ext>
              </a:extLst>
            </p:cNvPr>
            <p:cNvPicPr>
              <a:picLocks noChangeAspect="1"/>
            </p:cNvPicPr>
            <p:nvPr/>
          </p:nvPicPr>
          <p:blipFill>
            <a:blip r:embed="rId2"/>
            <a:stretch>
              <a:fillRect/>
            </a:stretch>
          </p:blipFill>
          <p:spPr>
            <a:xfrm>
              <a:off x="6529254" y="2099429"/>
              <a:ext cx="609600" cy="600075"/>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86"/>
                                        </p:tgtEl>
                                        <p:attrNameLst>
                                          <p:attrName>style.visibility</p:attrName>
                                        </p:attrNameLst>
                                      </p:cBhvr>
                                      <p:to>
                                        <p:strVal val="visible"/>
                                      </p:to>
                                    </p:set>
                                    <p:anim calcmode="lin" valueType="num">
                                      <p:cBhvr additive="base">
                                        <p:cTn id="25" dur="500" fill="hold"/>
                                        <p:tgtEl>
                                          <p:spTgt spid="3086"/>
                                        </p:tgtEl>
                                        <p:attrNameLst>
                                          <p:attrName>ppt_x</p:attrName>
                                        </p:attrNameLst>
                                      </p:cBhvr>
                                      <p:tavLst>
                                        <p:tav tm="0">
                                          <p:val>
                                            <p:strVal val="#ppt_x"/>
                                          </p:val>
                                        </p:tav>
                                        <p:tav tm="100000">
                                          <p:val>
                                            <p:strVal val="#ppt_x"/>
                                          </p:val>
                                        </p:tav>
                                      </p:tavLst>
                                    </p:anim>
                                    <p:anim calcmode="lin" valueType="num">
                                      <p:cBhvr additive="base">
                                        <p:cTn id="26" dur="500" fill="hold"/>
                                        <p:tgtEl>
                                          <p:spTgt spid="30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P spid="3086" grpId="0" autoUpdateAnimBg="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026">
            <a:extLst>
              <a:ext uri="{FF2B5EF4-FFF2-40B4-BE49-F238E27FC236}">
                <a16:creationId xmlns:a16="http://schemas.microsoft.com/office/drawing/2014/main" id="{6213FAAE-2264-4196-97E5-3D727D92F374}"/>
              </a:ext>
            </a:extLst>
          </p:cNvPr>
          <p:cNvSpPr>
            <a:spLocks noGrp="1" noChangeArrowheads="1"/>
          </p:cNvSpPr>
          <p:nvPr>
            <p:ph type="title"/>
          </p:nvPr>
        </p:nvSpPr>
        <p:spPr>
          <a:xfrm>
            <a:off x="76200" y="76200"/>
            <a:ext cx="8991600" cy="381000"/>
          </a:xfrm>
        </p:spPr>
        <p:txBody>
          <a:bodyPr/>
          <a:lstStyle/>
          <a:p>
            <a:r>
              <a:rPr lang="en-GB" altLang="en-US" sz="3200" b="1" dirty="0">
                <a:latin typeface="Calibri" panose="020F0502020204030204" pitchFamily="34" charset="0"/>
                <a:cs typeface="Calibri" panose="020F0502020204030204" pitchFamily="34" charset="0"/>
              </a:rPr>
              <a:t>Tests of the U(0,1) RNG for statistical qualities</a:t>
            </a:r>
          </a:p>
        </p:txBody>
      </p:sp>
      <p:sp>
        <p:nvSpPr>
          <p:cNvPr id="121859" name="Text Box 1027">
            <a:extLst>
              <a:ext uri="{FF2B5EF4-FFF2-40B4-BE49-F238E27FC236}">
                <a16:creationId xmlns:a16="http://schemas.microsoft.com/office/drawing/2014/main" id="{743ECBF3-D7A7-466C-B21D-BD4853D69C08}"/>
              </a:ext>
            </a:extLst>
          </p:cNvPr>
          <p:cNvSpPr txBox="1">
            <a:spLocks noChangeArrowheads="1"/>
          </p:cNvSpPr>
          <p:nvPr/>
        </p:nvSpPr>
        <p:spPr bwMode="auto">
          <a:xfrm>
            <a:off x="457200" y="609600"/>
            <a:ext cx="7467600" cy="321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nSpc>
                <a:spcPct val="70000"/>
              </a:lnSpc>
              <a:spcBef>
                <a:spcPct val="50000"/>
              </a:spcBef>
            </a:pPr>
            <a:r>
              <a:rPr lang="en-GB" altLang="en-US" sz="2000" dirty="0">
                <a:latin typeface="Calibri" panose="020F0502020204030204" pitchFamily="34" charset="0"/>
                <a:cs typeface="Calibri" panose="020F0502020204030204" pitchFamily="34" charset="0"/>
              </a:rPr>
              <a:t>1.  Testing the </a:t>
            </a:r>
            <a:r>
              <a:rPr lang="en-GB" altLang="en-US" sz="2000" u="sng" dirty="0">
                <a:latin typeface="Calibri" panose="020F0502020204030204" pitchFamily="34" charset="0"/>
                <a:cs typeface="Calibri" panose="020F0502020204030204" pitchFamily="34" charset="0"/>
              </a:rPr>
              <a:t>period length</a:t>
            </a:r>
            <a:r>
              <a:rPr lang="en-GB" altLang="en-US" sz="2000" dirty="0">
                <a:latin typeface="Calibri" panose="020F0502020204030204" pitchFamily="34" charset="0"/>
                <a:cs typeface="Calibri" panose="020F0502020204030204" pitchFamily="34" charset="0"/>
              </a:rPr>
              <a:t> (until the seed X</a:t>
            </a:r>
            <a:r>
              <a:rPr lang="en-GB" altLang="en-US" sz="2000" baseline="-25000" dirty="0">
                <a:latin typeface="Calibri" panose="020F0502020204030204" pitchFamily="34" charset="0"/>
                <a:cs typeface="Calibri" panose="020F0502020204030204" pitchFamily="34" charset="0"/>
              </a:rPr>
              <a:t>0</a:t>
            </a:r>
            <a:r>
              <a:rPr lang="en-GB" altLang="en-US" sz="2000" dirty="0">
                <a:latin typeface="Calibri" panose="020F0502020204030204" pitchFamily="34" charset="0"/>
                <a:cs typeface="Calibri" panose="020F0502020204030204" pitchFamily="34" charset="0"/>
              </a:rPr>
              <a:t> turns up again).</a:t>
            </a:r>
          </a:p>
        </p:txBody>
      </p:sp>
      <p:sp>
        <p:nvSpPr>
          <p:cNvPr id="121862" name="Text Box 1030">
            <a:extLst>
              <a:ext uri="{FF2B5EF4-FFF2-40B4-BE49-F238E27FC236}">
                <a16:creationId xmlns:a16="http://schemas.microsoft.com/office/drawing/2014/main" id="{B83B1AF8-4870-4556-AAD6-3C7D77A93929}"/>
              </a:ext>
            </a:extLst>
          </p:cNvPr>
          <p:cNvSpPr txBox="1">
            <a:spLocks noChangeArrowheads="1"/>
          </p:cNvSpPr>
          <p:nvPr/>
        </p:nvSpPr>
        <p:spPr bwMode="auto">
          <a:xfrm>
            <a:off x="6146049" y="5181600"/>
            <a:ext cx="2807451" cy="1631216"/>
          </a:xfrm>
          <a:prstGeom prst="rect">
            <a:avLst/>
          </a:prstGeom>
          <a:solidFill>
            <a:srgbClr val="FFFF00"/>
          </a:solidFill>
          <a:ln w="9525">
            <a:solidFill>
              <a:schemeClr val="tx1"/>
            </a:solidFill>
            <a:prstDash val="dash"/>
            <a:miter lim="800000"/>
            <a:headEnd/>
            <a:tailEnd/>
          </a:ln>
          <a:effectLst/>
        </p:spPr>
        <p:txBody>
          <a:bodyPr wrap="square">
            <a:spAutoFit/>
          </a:bodyPr>
          <a:lstStyle/>
          <a:p>
            <a:pPr>
              <a:spcBef>
                <a:spcPct val="50000"/>
              </a:spcBef>
            </a:pPr>
            <a:r>
              <a:rPr lang="en-GB" altLang="en-US" sz="2000" i="1" dirty="0">
                <a:latin typeface="Calibri" panose="020F0502020204030204" pitchFamily="34" charset="0"/>
                <a:cs typeface="Calibri" panose="020F0502020204030204" pitchFamily="34" charset="0"/>
              </a:rPr>
              <a:t>Random number generators in simulation languages are usually of high quality and will pass these tests.</a:t>
            </a:r>
          </a:p>
        </p:txBody>
      </p:sp>
      <p:sp>
        <p:nvSpPr>
          <p:cNvPr id="121863" name="Text Box 1031">
            <a:extLst>
              <a:ext uri="{FF2B5EF4-FFF2-40B4-BE49-F238E27FC236}">
                <a16:creationId xmlns:a16="http://schemas.microsoft.com/office/drawing/2014/main" id="{29888371-561E-4B94-B84B-E33391B1E6EA}"/>
              </a:ext>
            </a:extLst>
          </p:cNvPr>
          <p:cNvSpPr txBox="1">
            <a:spLocks noChangeArrowheads="1"/>
          </p:cNvSpPr>
          <p:nvPr/>
        </p:nvSpPr>
        <p:spPr bwMode="auto">
          <a:xfrm>
            <a:off x="336642" y="5951676"/>
            <a:ext cx="57085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buFontTx/>
              <a:buAutoNum type="arabicPeriod" startAt="5"/>
            </a:pPr>
            <a:r>
              <a:rPr lang="en-GB" altLang="en-US" sz="2000" u="sng" dirty="0">
                <a:latin typeface="Calibri" panose="020F0502020204030204" pitchFamily="34" charset="0"/>
                <a:cs typeface="Calibri" panose="020F0502020204030204" pitchFamily="34" charset="0"/>
              </a:rPr>
              <a:t>Series test</a:t>
            </a:r>
            <a:r>
              <a:rPr lang="en-GB" altLang="en-US" sz="2000" dirty="0">
                <a:latin typeface="Calibri" panose="020F0502020204030204" pitchFamily="34" charset="0"/>
                <a:cs typeface="Calibri" panose="020F0502020204030204" pitchFamily="34" charset="0"/>
              </a:rPr>
              <a:t>: auto-correlation between X</a:t>
            </a:r>
            <a:r>
              <a:rPr lang="en-GB" altLang="en-US" sz="2000" baseline="-25000" dirty="0">
                <a:latin typeface="Calibri" panose="020F0502020204030204" pitchFamily="34" charset="0"/>
                <a:cs typeface="Calibri" panose="020F0502020204030204" pitchFamily="34" charset="0"/>
              </a:rPr>
              <a:t>i</a:t>
            </a:r>
            <a:r>
              <a:rPr lang="en-GB" altLang="en-US" sz="2000" dirty="0">
                <a:latin typeface="Calibri" panose="020F0502020204030204" pitchFamily="34" charset="0"/>
                <a:cs typeface="Calibri" panose="020F0502020204030204" pitchFamily="34" charset="0"/>
              </a:rPr>
              <a:t> and </a:t>
            </a:r>
            <a:r>
              <a:rPr lang="en-GB" altLang="en-US" sz="2000" i="1" dirty="0">
                <a:latin typeface="Calibri" panose="020F0502020204030204" pitchFamily="34" charset="0"/>
                <a:cs typeface="Calibri" panose="020F0502020204030204" pitchFamily="34" charset="0"/>
              </a:rPr>
              <a:t>X</a:t>
            </a:r>
            <a:r>
              <a:rPr lang="en-GB" altLang="en-US" sz="2000" i="1" baseline="-25000" dirty="0">
                <a:latin typeface="Calibri" panose="020F0502020204030204" pitchFamily="34" charset="0"/>
                <a:cs typeface="Calibri" panose="020F0502020204030204" pitchFamily="34" charset="0"/>
              </a:rPr>
              <a:t>i-k</a:t>
            </a:r>
            <a:r>
              <a:rPr lang="en-GB" altLang="en-US" sz="2000" dirty="0">
                <a:latin typeface="Calibri" panose="020F0502020204030204" pitchFamily="34" charset="0"/>
                <a:cs typeface="Calibri" panose="020F0502020204030204" pitchFamily="34" charset="0"/>
              </a:rPr>
              <a:t>.</a:t>
            </a:r>
          </a:p>
        </p:txBody>
      </p:sp>
      <p:sp>
        <p:nvSpPr>
          <p:cNvPr id="121865" name="Text Box 1033">
            <a:extLst>
              <a:ext uri="{FF2B5EF4-FFF2-40B4-BE49-F238E27FC236}">
                <a16:creationId xmlns:a16="http://schemas.microsoft.com/office/drawing/2014/main" id="{E3BBAF25-1403-4B3A-8E37-DC4F00474F82}"/>
              </a:ext>
            </a:extLst>
          </p:cNvPr>
          <p:cNvSpPr txBox="1">
            <a:spLocks noChangeArrowheads="1"/>
          </p:cNvSpPr>
          <p:nvPr/>
        </p:nvSpPr>
        <p:spPr bwMode="auto">
          <a:xfrm>
            <a:off x="457200" y="2197100"/>
            <a:ext cx="822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GB" altLang="en-US" sz="2000" dirty="0">
                <a:latin typeface="Calibri" panose="020F0502020204030204" pitchFamily="34" charset="0"/>
                <a:cs typeface="Calibri" panose="020F0502020204030204" pitchFamily="34" charset="0"/>
                <a:sym typeface="Symbol" panose="05050102010706020507" pitchFamily="18" charset="2"/>
              </a:rPr>
              <a:t>3.  </a:t>
            </a:r>
            <a:r>
              <a:rPr lang="en-GB" altLang="en-US" sz="2000" u="sng" dirty="0">
                <a:latin typeface="Calibri" panose="020F0502020204030204" pitchFamily="34" charset="0"/>
                <a:cs typeface="Calibri" panose="020F0502020204030204" pitchFamily="34" charset="0"/>
                <a:sym typeface="Symbol" panose="05050102010706020507" pitchFamily="18" charset="2"/>
              </a:rPr>
              <a:t>Run test</a:t>
            </a:r>
            <a:r>
              <a:rPr lang="en-GB" altLang="en-US" sz="2000" dirty="0">
                <a:latin typeface="Calibri" panose="020F0502020204030204" pitchFamily="34" charset="0"/>
                <a:cs typeface="Calibri" panose="020F0502020204030204" pitchFamily="34" charset="0"/>
                <a:sym typeface="Symbol" panose="05050102010706020507" pitchFamily="18" charset="2"/>
              </a:rPr>
              <a:t> for the </a:t>
            </a:r>
            <a:r>
              <a:rPr lang="en-GB" altLang="en-US" sz="2000" i="1" dirty="0" err="1">
                <a:latin typeface="Calibri" panose="020F0502020204030204" pitchFamily="34" charset="0"/>
                <a:cs typeface="Calibri" panose="020F0502020204030204" pitchFamily="34" charset="0"/>
                <a:sym typeface="Symbol" panose="05050102010706020507" pitchFamily="18" charset="2"/>
              </a:rPr>
              <a:t>iid</a:t>
            </a:r>
            <a:r>
              <a:rPr lang="en-GB" altLang="en-US" sz="2000" dirty="0">
                <a:latin typeface="Calibri" panose="020F0502020204030204" pitchFamily="34" charset="0"/>
                <a:cs typeface="Calibri" panose="020F0502020204030204" pitchFamily="34" charset="0"/>
                <a:sym typeface="Symbol" panose="05050102010706020507" pitchFamily="18" charset="2"/>
              </a:rPr>
              <a:t> assumption (Tests the length of unbroken sequences of </a:t>
            </a:r>
          </a:p>
          <a:p>
            <a:pPr>
              <a:lnSpc>
                <a:spcPct val="90000"/>
              </a:lnSpc>
            </a:pPr>
            <a:r>
              <a:rPr lang="en-GB" altLang="en-US" sz="2000" dirty="0">
                <a:latin typeface="Calibri" panose="020F0502020204030204" pitchFamily="34" charset="0"/>
                <a:cs typeface="Calibri" panose="020F0502020204030204" pitchFamily="34" charset="0"/>
                <a:sym typeface="Symbol" panose="05050102010706020507" pitchFamily="18" charset="2"/>
              </a:rPr>
              <a:t>     increasing values)</a:t>
            </a:r>
            <a:endParaRPr lang="en-GB" altLang="en-US" dirty="0">
              <a:latin typeface="Calibri" panose="020F0502020204030204" pitchFamily="34" charset="0"/>
              <a:cs typeface="Calibri" panose="020F0502020204030204" pitchFamily="34" charset="0"/>
            </a:endParaRPr>
          </a:p>
        </p:txBody>
      </p:sp>
      <p:grpSp>
        <p:nvGrpSpPr>
          <p:cNvPr id="121900" name="Group 1068">
            <a:extLst>
              <a:ext uri="{FF2B5EF4-FFF2-40B4-BE49-F238E27FC236}">
                <a16:creationId xmlns:a16="http://schemas.microsoft.com/office/drawing/2014/main" id="{C8EC3182-7397-4F49-B19C-86D37D38263B}"/>
              </a:ext>
            </a:extLst>
          </p:cNvPr>
          <p:cNvGrpSpPr>
            <a:grpSpLocks/>
          </p:cNvGrpSpPr>
          <p:nvPr/>
        </p:nvGrpSpPr>
        <p:grpSpPr bwMode="auto">
          <a:xfrm>
            <a:off x="253962" y="2979011"/>
            <a:ext cx="8786897" cy="3116262"/>
            <a:chOff x="192" y="1853"/>
            <a:chExt cx="5376" cy="1963"/>
          </a:xfrm>
        </p:grpSpPr>
        <p:graphicFrame>
          <p:nvGraphicFramePr>
            <p:cNvPr id="121899" name="Object 1067">
              <a:extLst>
                <a:ext uri="{FF2B5EF4-FFF2-40B4-BE49-F238E27FC236}">
                  <a16:creationId xmlns:a16="http://schemas.microsoft.com/office/drawing/2014/main" id="{33AD03FB-14E8-4163-A51B-9DF1A9CD84C2}"/>
                </a:ext>
              </a:extLst>
            </p:cNvPr>
            <p:cNvGraphicFramePr>
              <a:graphicFrameLocks noChangeAspect="1"/>
            </p:cNvGraphicFramePr>
            <p:nvPr/>
          </p:nvGraphicFramePr>
          <p:xfrm>
            <a:off x="192" y="2020"/>
            <a:ext cx="1872" cy="1796"/>
          </p:xfrm>
          <a:graphic>
            <a:graphicData uri="http://schemas.openxmlformats.org/presentationml/2006/ole">
              <mc:AlternateContent xmlns:mc="http://schemas.openxmlformats.org/markup-compatibility/2006">
                <mc:Choice xmlns:v="urn:schemas-microsoft-com:vml" Requires="v">
                  <p:oleObj spid="_x0000_s7238" name="Bitmappsbild" r:id="rId3" imgW="1857143" imgH="1781424" progId="Paint.Picture">
                    <p:embed/>
                  </p:oleObj>
                </mc:Choice>
                <mc:Fallback>
                  <p:oleObj name="Bitmappsbild" r:id="rId3" imgW="1857143" imgH="1781424" progId="Paint.Picture">
                    <p:embed/>
                    <p:pic>
                      <p:nvPicPr>
                        <p:cNvPr id="0" name="Object 10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2020"/>
                          <a:ext cx="1872" cy="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1861" name="Text Box 1029">
              <a:extLst>
                <a:ext uri="{FF2B5EF4-FFF2-40B4-BE49-F238E27FC236}">
                  <a16:creationId xmlns:a16="http://schemas.microsoft.com/office/drawing/2014/main" id="{866E7C58-F0C9-4F20-AF33-EB4BF84F97B5}"/>
                </a:ext>
              </a:extLst>
            </p:cNvPr>
            <p:cNvSpPr txBox="1">
              <a:spLocks noChangeArrowheads="1"/>
            </p:cNvSpPr>
            <p:nvPr/>
          </p:nvSpPr>
          <p:spPr bwMode="auto">
            <a:xfrm>
              <a:off x="2144" y="2131"/>
              <a:ext cx="3270" cy="1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1800" dirty="0">
                  <a:latin typeface="Calibri" panose="020F0502020204030204" pitchFamily="34" charset="0"/>
                  <a:cs typeface="Calibri" panose="020F0502020204030204" pitchFamily="34" charset="0"/>
                </a:rPr>
                <a:t>A linear congruence generator: </a:t>
              </a:r>
              <a:r>
                <a:rPr lang="en-GB" altLang="en-US" sz="1800" b="1" dirty="0">
                  <a:latin typeface="Calibri" panose="020F0502020204030204" pitchFamily="34" charset="0"/>
                  <a:cs typeface="Calibri" panose="020F0502020204030204" pitchFamily="34" charset="0"/>
                </a:rPr>
                <a:t>X</a:t>
              </a:r>
              <a:r>
                <a:rPr lang="en-GB" altLang="en-US" sz="1800" b="1" baseline="-25000" dirty="0">
                  <a:latin typeface="Calibri" panose="020F0502020204030204" pitchFamily="34" charset="0"/>
                  <a:cs typeface="Calibri" panose="020F0502020204030204" pitchFamily="34" charset="0"/>
                </a:rPr>
                <a:t>n+1 </a:t>
              </a:r>
              <a:r>
                <a:rPr lang="en-GB" altLang="en-US" sz="1800" b="1" dirty="0">
                  <a:latin typeface="Calibri" panose="020F0502020204030204" pitchFamily="34" charset="0"/>
                  <a:cs typeface="Calibri" panose="020F0502020204030204" pitchFamily="34" charset="0"/>
                </a:rPr>
                <a:t>= </a:t>
              </a:r>
              <a:r>
                <a:rPr lang="en-GB" altLang="en-US" sz="1800" b="1" dirty="0" err="1">
                  <a:latin typeface="Calibri" panose="020F0502020204030204" pitchFamily="34" charset="0"/>
                  <a:cs typeface="Calibri" panose="020F0502020204030204" pitchFamily="34" charset="0"/>
                </a:rPr>
                <a:t>a·X</a:t>
              </a:r>
              <a:r>
                <a:rPr lang="en-GB" altLang="en-US" sz="1800" b="1" baseline="-25000" dirty="0" err="1">
                  <a:latin typeface="Calibri" panose="020F0502020204030204" pitchFamily="34" charset="0"/>
                  <a:cs typeface="Calibri" panose="020F0502020204030204" pitchFamily="34" charset="0"/>
                </a:rPr>
                <a:t>n</a:t>
              </a:r>
              <a:r>
                <a:rPr lang="en-GB" altLang="en-US" sz="1800" b="1" dirty="0">
                  <a:latin typeface="Calibri" panose="020F0502020204030204" pitchFamily="34" charset="0"/>
                  <a:cs typeface="Calibri" panose="020F0502020204030204" pitchFamily="34" charset="0"/>
                </a:rPr>
                <a:t>+ c (mod m)</a:t>
              </a:r>
              <a:endParaRPr lang="en-GB" altLang="en-US" sz="1800" dirty="0">
                <a:latin typeface="Calibri" panose="020F0502020204030204" pitchFamily="34" charset="0"/>
                <a:cs typeface="Calibri" panose="020F0502020204030204" pitchFamily="34" charset="0"/>
              </a:endParaRPr>
            </a:p>
            <a:p>
              <a:pPr>
                <a:lnSpc>
                  <a:spcPct val="90000"/>
                </a:lnSpc>
                <a:spcBef>
                  <a:spcPct val="15000"/>
                </a:spcBef>
              </a:pPr>
              <a:r>
                <a:rPr lang="en-GB" altLang="en-US" sz="1800" dirty="0">
                  <a:latin typeface="Calibri" panose="020F0502020204030204" pitchFamily="34" charset="0"/>
                  <a:cs typeface="Calibri" panose="020F0502020204030204" pitchFamily="34" charset="0"/>
                </a:rPr>
                <a:t>produces random numbers along lines in the (</a:t>
              </a:r>
              <a:r>
                <a:rPr lang="en-GB" altLang="en-US" sz="1800" i="1" dirty="0">
                  <a:latin typeface="Calibri" panose="020F0502020204030204" pitchFamily="34" charset="0"/>
                  <a:cs typeface="Calibri" panose="020F0502020204030204" pitchFamily="34" charset="0"/>
                </a:rPr>
                <a:t>X</a:t>
              </a:r>
              <a:r>
                <a:rPr lang="en-GB" altLang="en-US" sz="1800" i="1" baseline="-25000" dirty="0">
                  <a:latin typeface="Calibri" panose="020F0502020204030204" pitchFamily="34" charset="0"/>
                  <a:cs typeface="Calibri" panose="020F0502020204030204" pitchFamily="34" charset="0"/>
                </a:rPr>
                <a:t>i</a:t>
              </a:r>
              <a:r>
                <a:rPr lang="en-GB" altLang="en-US" sz="1800" i="1" dirty="0">
                  <a:latin typeface="Calibri" panose="020F0502020204030204" pitchFamily="34" charset="0"/>
                  <a:cs typeface="Calibri" panose="020F0502020204030204" pitchFamily="34" charset="0"/>
                </a:rPr>
                <a:t>, X</a:t>
              </a:r>
              <a:r>
                <a:rPr lang="en-GB" altLang="en-US" sz="1800" i="1" baseline="-25000" dirty="0">
                  <a:latin typeface="Calibri" panose="020F0502020204030204" pitchFamily="34" charset="0"/>
                  <a:cs typeface="Calibri" panose="020F0502020204030204" pitchFamily="34" charset="0"/>
                </a:rPr>
                <a:t>i+1</a:t>
              </a:r>
              <a:r>
                <a:rPr lang="en-GB" altLang="en-US" sz="1800" dirty="0">
                  <a:latin typeface="Calibri" panose="020F0502020204030204" pitchFamily="34" charset="0"/>
                  <a:cs typeface="Calibri" panose="020F0502020204030204" pitchFamily="34" charset="0"/>
                </a:rPr>
                <a:t>) plane. </a:t>
              </a:r>
            </a:p>
            <a:p>
              <a:pPr>
                <a:lnSpc>
                  <a:spcPct val="90000"/>
                </a:lnSpc>
                <a:spcBef>
                  <a:spcPct val="50000"/>
                </a:spcBef>
              </a:pPr>
              <a:r>
                <a:rPr lang="en-GB" altLang="en-US" sz="1800" dirty="0">
                  <a:latin typeface="Calibri" panose="020F0502020204030204" pitchFamily="34" charset="0"/>
                  <a:cs typeface="Calibri" panose="020F0502020204030204" pitchFamily="34" charset="0"/>
                </a:rPr>
                <a:t>(With proper values on </a:t>
              </a:r>
              <a:r>
                <a:rPr lang="en-GB" altLang="en-US" sz="1800" i="1" dirty="0">
                  <a:latin typeface="Calibri" panose="020F0502020204030204" pitchFamily="34" charset="0"/>
                  <a:cs typeface="Calibri" panose="020F0502020204030204" pitchFamily="34" charset="0"/>
                </a:rPr>
                <a:t>a, c </a:t>
              </a:r>
              <a:r>
                <a:rPr lang="en-GB" altLang="en-US" sz="1800" dirty="0">
                  <a:latin typeface="Calibri" panose="020F0502020204030204" pitchFamily="34" charset="0"/>
                  <a:cs typeface="Calibri" panose="020F0502020204030204" pitchFamily="34" charset="0"/>
                </a:rPr>
                <a:t>and </a:t>
              </a:r>
              <a:r>
                <a:rPr lang="en-GB" altLang="en-US" sz="1800" i="1" dirty="0">
                  <a:latin typeface="Calibri" panose="020F0502020204030204" pitchFamily="34" charset="0"/>
                  <a:cs typeface="Calibri" panose="020F0502020204030204" pitchFamily="34" charset="0"/>
                </a:rPr>
                <a:t>m</a:t>
              </a:r>
              <a:r>
                <a:rPr lang="en-GB" altLang="en-US" sz="1800" dirty="0">
                  <a:latin typeface="Calibri" panose="020F0502020204030204" pitchFamily="34" charset="0"/>
                  <a:cs typeface="Calibri" panose="020F0502020204030204" pitchFamily="34" charset="0"/>
                </a:rPr>
                <a:t> the distances between these lines become </a:t>
              </a:r>
              <a:r>
                <a:rPr lang="en-GB" altLang="en-US" sz="1800" i="1" dirty="0">
                  <a:latin typeface="Calibri" panose="020F0502020204030204" pitchFamily="34" charset="0"/>
                  <a:cs typeface="Calibri" panose="020F0502020204030204" pitchFamily="34" charset="0"/>
                </a:rPr>
                <a:t>very </a:t>
              </a:r>
              <a:r>
                <a:rPr lang="en-GB" altLang="en-US" sz="1800" dirty="0">
                  <a:latin typeface="Calibri" panose="020F0502020204030204" pitchFamily="34" charset="0"/>
                  <a:cs typeface="Calibri" panose="020F0502020204030204" pitchFamily="34" charset="0"/>
                </a:rPr>
                <a:t>small and will not create any statistical problems.)</a:t>
              </a:r>
            </a:p>
          </p:txBody>
        </p:sp>
        <p:sp>
          <p:nvSpPr>
            <p:cNvPr id="121866" name="Text Box 1034">
              <a:extLst>
                <a:ext uri="{FF2B5EF4-FFF2-40B4-BE49-F238E27FC236}">
                  <a16:creationId xmlns:a16="http://schemas.microsoft.com/office/drawing/2014/main" id="{5D01BC0E-B967-41AA-98A0-5A032183C732}"/>
                </a:ext>
              </a:extLst>
            </p:cNvPr>
            <p:cNvSpPr txBox="1">
              <a:spLocks noChangeArrowheads="1"/>
            </p:cNvSpPr>
            <p:nvPr/>
          </p:nvSpPr>
          <p:spPr bwMode="auto">
            <a:xfrm>
              <a:off x="288" y="1853"/>
              <a:ext cx="5280"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nSpc>
                  <a:spcPct val="70000"/>
                </a:lnSpc>
                <a:spcBef>
                  <a:spcPct val="50000"/>
                </a:spcBef>
              </a:pPr>
              <a:r>
                <a:rPr lang="en-GB" altLang="en-US" sz="2000" dirty="0">
                  <a:latin typeface="Calibri" panose="020F0502020204030204" pitchFamily="34" charset="0"/>
                  <a:cs typeface="Calibri" panose="020F0502020204030204" pitchFamily="34" charset="0"/>
                  <a:sym typeface="Symbol" panose="05050102010706020507" pitchFamily="18" charset="2"/>
                </a:rPr>
                <a:t>4.  </a:t>
              </a:r>
              <a:r>
                <a:rPr lang="en-GB" altLang="en-US" sz="2000" u="sng" dirty="0">
                  <a:latin typeface="Calibri" panose="020F0502020204030204" pitchFamily="34" charset="0"/>
                  <a:cs typeface="Calibri" panose="020F0502020204030204" pitchFamily="34" charset="0"/>
                  <a:sym typeface="Symbol" panose="05050102010706020507" pitchFamily="18" charset="2"/>
                </a:rPr>
                <a:t>Spectral tests</a:t>
              </a:r>
              <a:r>
                <a:rPr lang="en-GB" altLang="en-US" sz="2000" dirty="0">
                  <a:latin typeface="Calibri" panose="020F0502020204030204" pitchFamily="34" charset="0"/>
                  <a:cs typeface="Calibri" panose="020F0502020204030204" pitchFamily="34" charset="0"/>
                  <a:sym typeface="Symbol" panose="05050102010706020507" pitchFamily="18" charset="2"/>
                </a:rPr>
                <a:t> (Correlation between </a:t>
              </a:r>
              <a:r>
                <a:rPr lang="en-GB" altLang="en-US" sz="2000" i="1" dirty="0">
                  <a:latin typeface="Calibri" panose="020F0502020204030204" pitchFamily="34" charset="0"/>
                  <a:cs typeface="Calibri" panose="020F0502020204030204" pitchFamily="34" charset="0"/>
                  <a:sym typeface="Symbol" panose="05050102010706020507" pitchFamily="18" charset="2"/>
                </a:rPr>
                <a:t>X</a:t>
              </a:r>
              <a:r>
                <a:rPr lang="en-GB" altLang="en-US" sz="2000" i="1" baseline="-25000" dirty="0">
                  <a:latin typeface="Calibri" panose="020F0502020204030204" pitchFamily="34" charset="0"/>
                  <a:cs typeface="Calibri" panose="020F0502020204030204" pitchFamily="34" charset="0"/>
                  <a:sym typeface="Symbol" panose="05050102010706020507" pitchFamily="18" charset="2"/>
                </a:rPr>
                <a:t>i</a:t>
              </a:r>
              <a:r>
                <a:rPr lang="en-GB" altLang="en-US" sz="2000" dirty="0">
                  <a:latin typeface="Calibri" panose="020F0502020204030204" pitchFamily="34" charset="0"/>
                  <a:cs typeface="Calibri" panose="020F0502020204030204" pitchFamily="34" charset="0"/>
                  <a:sym typeface="Symbol" panose="05050102010706020507" pitchFamily="18" charset="2"/>
                </a:rPr>
                <a:t> and </a:t>
              </a:r>
              <a:r>
                <a:rPr lang="en-GB" altLang="en-US" sz="2000" i="1" dirty="0">
                  <a:latin typeface="Calibri" panose="020F0502020204030204" pitchFamily="34" charset="0"/>
                  <a:cs typeface="Calibri" panose="020F0502020204030204" pitchFamily="34" charset="0"/>
                  <a:sym typeface="Symbol" panose="05050102010706020507" pitchFamily="18" charset="2"/>
                </a:rPr>
                <a:t>X</a:t>
              </a:r>
              <a:r>
                <a:rPr lang="en-GB" altLang="en-US" sz="2000" i="1" baseline="-25000" dirty="0">
                  <a:latin typeface="Calibri" panose="020F0502020204030204" pitchFamily="34" charset="0"/>
                  <a:cs typeface="Calibri" panose="020F0502020204030204" pitchFamily="34" charset="0"/>
                  <a:sym typeface="Symbol" panose="05050102010706020507" pitchFamily="18" charset="2"/>
                </a:rPr>
                <a:t>i+1</a:t>
              </a:r>
              <a:r>
                <a:rPr lang="en-GB" altLang="en-US" sz="2000" dirty="0">
                  <a:latin typeface="Calibri" panose="020F0502020204030204" pitchFamily="34" charset="0"/>
                  <a:cs typeface="Calibri" panose="020F0502020204030204" pitchFamily="34" charset="0"/>
                  <a:sym typeface="Symbol" panose="05050102010706020507" pitchFamily="18" charset="2"/>
                </a:rPr>
                <a:t>).</a:t>
              </a:r>
              <a:endParaRPr lang="en-GB" altLang="en-US" dirty="0">
                <a:latin typeface="Calibri" panose="020F0502020204030204" pitchFamily="34" charset="0"/>
                <a:cs typeface="Calibri" panose="020F0502020204030204" pitchFamily="34" charset="0"/>
              </a:endParaRPr>
            </a:p>
          </p:txBody>
        </p:sp>
      </p:grpSp>
      <p:sp>
        <p:nvSpPr>
          <p:cNvPr id="121867" name="Text Box 1035">
            <a:extLst>
              <a:ext uri="{FF2B5EF4-FFF2-40B4-BE49-F238E27FC236}">
                <a16:creationId xmlns:a16="http://schemas.microsoft.com/office/drawing/2014/main" id="{A57609AC-9D40-4D5D-9AB4-6632BE77A530}"/>
              </a:ext>
            </a:extLst>
          </p:cNvPr>
          <p:cNvSpPr txBox="1">
            <a:spLocks noChangeArrowheads="1"/>
          </p:cNvSpPr>
          <p:nvPr/>
        </p:nvSpPr>
        <p:spPr bwMode="auto">
          <a:xfrm>
            <a:off x="457200" y="6461125"/>
            <a:ext cx="3124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000" dirty="0">
                <a:latin typeface="Calibri" panose="020F0502020204030204" pitchFamily="34" charset="0"/>
                <a:cs typeface="Calibri" panose="020F0502020204030204" pitchFamily="34" charset="0"/>
              </a:rPr>
              <a:t>6.    Etc.</a:t>
            </a:r>
          </a:p>
        </p:txBody>
      </p:sp>
      <p:grpSp>
        <p:nvGrpSpPr>
          <p:cNvPr id="121903" name="Group 1071">
            <a:extLst>
              <a:ext uri="{FF2B5EF4-FFF2-40B4-BE49-F238E27FC236}">
                <a16:creationId xmlns:a16="http://schemas.microsoft.com/office/drawing/2014/main" id="{204AA7C8-641D-4663-BE61-64DE75D43F72}"/>
              </a:ext>
            </a:extLst>
          </p:cNvPr>
          <p:cNvGrpSpPr>
            <a:grpSpLocks/>
          </p:cNvGrpSpPr>
          <p:nvPr/>
        </p:nvGrpSpPr>
        <p:grpSpPr bwMode="auto">
          <a:xfrm>
            <a:off x="457200" y="842963"/>
            <a:ext cx="7839075" cy="1505089"/>
            <a:chOff x="288" y="507"/>
            <a:chExt cx="4938" cy="957"/>
          </a:xfrm>
        </p:grpSpPr>
        <p:sp>
          <p:nvSpPr>
            <p:cNvPr id="121864" name="Text Box 1032">
              <a:extLst>
                <a:ext uri="{FF2B5EF4-FFF2-40B4-BE49-F238E27FC236}">
                  <a16:creationId xmlns:a16="http://schemas.microsoft.com/office/drawing/2014/main" id="{2BB89778-1B25-4B0C-9F5A-0341DD8FFA28}"/>
                </a:ext>
              </a:extLst>
            </p:cNvPr>
            <p:cNvSpPr txBox="1">
              <a:spLocks noChangeArrowheads="1"/>
            </p:cNvSpPr>
            <p:nvPr/>
          </p:nvSpPr>
          <p:spPr bwMode="auto">
            <a:xfrm>
              <a:off x="288" y="693"/>
              <a:ext cx="2880"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GB" altLang="en-US" sz="2000" dirty="0">
                  <a:latin typeface="Calibri" panose="020F0502020204030204" pitchFamily="34" charset="0"/>
                  <a:cs typeface="Calibri" panose="020F0502020204030204" pitchFamily="34" charset="0"/>
                </a:rPr>
                <a:t>2.  </a:t>
              </a:r>
              <a:r>
                <a:rPr lang="en-GB" altLang="en-US" sz="2000" u="sng" dirty="0">
                  <a:latin typeface="Calibri" panose="020F0502020204030204" pitchFamily="34" charset="0"/>
                  <a:cs typeface="Calibri" panose="020F0502020204030204" pitchFamily="34" charset="0"/>
                </a:rPr>
                <a:t>Frequency test</a:t>
              </a:r>
              <a:r>
                <a:rPr lang="en-GB" altLang="en-US" sz="2000" dirty="0">
                  <a:latin typeface="Calibri" panose="020F0502020204030204" pitchFamily="34" charset="0"/>
                  <a:cs typeface="Calibri" panose="020F0502020204030204" pitchFamily="34" charset="0"/>
                </a:rPr>
                <a:t> of the distribution.</a:t>
              </a:r>
            </a:p>
            <a:p>
              <a:pPr>
                <a:lnSpc>
                  <a:spcPct val="90000"/>
                </a:lnSpc>
              </a:pPr>
              <a:r>
                <a:rPr lang="en-GB" altLang="en-US" sz="2000" dirty="0">
                  <a:latin typeface="Calibri" panose="020F0502020204030204" pitchFamily="34" charset="0"/>
                  <a:cs typeface="Calibri" panose="020F0502020204030204" pitchFamily="34" charset="0"/>
                </a:rPr>
                <a:t>     Divide the interval (0,1) into sub-</a:t>
              </a:r>
            </a:p>
            <a:p>
              <a:pPr>
                <a:lnSpc>
                  <a:spcPct val="90000"/>
                </a:lnSpc>
              </a:pPr>
              <a:r>
                <a:rPr lang="en-GB" altLang="en-US" sz="2000" dirty="0">
                  <a:latin typeface="Calibri" panose="020F0502020204030204" pitchFamily="34" charset="0"/>
                  <a:cs typeface="Calibri" panose="020F0502020204030204" pitchFamily="34" charset="0"/>
                </a:rPr>
                <a:t>     intervals and use a </a:t>
              </a:r>
              <a:r>
                <a:rPr lang="en-GB" altLang="en-US" sz="2000" dirty="0">
                  <a:latin typeface="Calibri" panose="020F0502020204030204" pitchFamily="34" charset="0"/>
                  <a:cs typeface="Calibri" panose="020F0502020204030204" pitchFamily="34" charset="0"/>
                  <a:sym typeface="Symbol" panose="05050102010706020507" pitchFamily="18" charset="2"/>
                </a:rPr>
                <a:t></a:t>
              </a:r>
              <a:r>
                <a:rPr lang="en-GB" altLang="en-US" sz="2000" baseline="30000" dirty="0">
                  <a:latin typeface="Calibri" panose="020F0502020204030204" pitchFamily="34" charset="0"/>
                  <a:cs typeface="Calibri" panose="020F0502020204030204" pitchFamily="34" charset="0"/>
                  <a:sym typeface="Symbol" panose="05050102010706020507" pitchFamily="18" charset="2"/>
                </a:rPr>
                <a:t>2</a:t>
              </a:r>
              <a:r>
                <a:rPr lang="en-GB" altLang="en-US" sz="2000" dirty="0">
                  <a:latin typeface="Calibri" panose="020F0502020204030204" pitchFamily="34" charset="0"/>
                  <a:cs typeface="Calibri" panose="020F0502020204030204" pitchFamily="34" charset="0"/>
                  <a:sym typeface="Symbol" panose="05050102010706020507" pitchFamily="18" charset="2"/>
                </a:rPr>
                <a:t>-test.</a:t>
              </a:r>
            </a:p>
          </p:txBody>
        </p:sp>
        <p:grpSp>
          <p:nvGrpSpPr>
            <p:cNvPr id="121902" name="Group 1070">
              <a:extLst>
                <a:ext uri="{FF2B5EF4-FFF2-40B4-BE49-F238E27FC236}">
                  <a16:creationId xmlns:a16="http://schemas.microsoft.com/office/drawing/2014/main" id="{582F4CCB-D882-49DF-985D-AAE1682582BB}"/>
                </a:ext>
              </a:extLst>
            </p:cNvPr>
            <p:cNvGrpSpPr>
              <a:grpSpLocks/>
            </p:cNvGrpSpPr>
            <p:nvPr/>
          </p:nvGrpSpPr>
          <p:grpSpPr bwMode="auto">
            <a:xfrm>
              <a:off x="3044" y="507"/>
              <a:ext cx="2182" cy="957"/>
              <a:chOff x="3044" y="507"/>
              <a:chExt cx="2182" cy="957"/>
            </a:xfrm>
          </p:grpSpPr>
          <p:sp>
            <p:nvSpPr>
              <p:cNvPr id="121881" name="Rectangle 1049">
                <a:extLst>
                  <a:ext uri="{FF2B5EF4-FFF2-40B4-BE49-F238E27FC236}">
                    <a16:creationId xmlns:a16="http://schemas.microsoft.com/office/drawing/2014/main" id="{7FE87B96-04A9-4FD1-9E91-035D267C1A74}"/>
                  </a:ext>
                </a:extLst>
              </p:cNvPr>
              <p:cNvSpPr>
                <a:spLocks noChangeArrowheads="1"/>
              </p:cNvSpPr>
              <p:nvPr/>
            </p:nvSpPr>
            <p:spPr bwMode="auto">
              <a:xfrm>
                <a:off x="3120" y="507"/>
                <a:ext cx="6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altLang="en-US" sz="1800" b="1">
                    <a:latin typeface="Calibri" panose="020F0502020204030204" pitchFamily="34" charset="0"/>
                    <a:cs typeface="Calibri" panose="020F0502020204030204" pitchFamily="34" charset="0"/>
                  </a:rPr>
                  <a:t>U(0,1)?</a:t>
                </a:r>
              </a:p>
            </p:txBody>
          </p:sp>
          <p:grpSp>
            <p:nvGrpSpPr>
              <p:cNvPr id="121901" name="Group 1069">
                <a:extLst>
                  <a:ext uri="{FF2B5EF4-FFF2-40B4-BE49-F238E27FC236}">
                    <a16:creationId xmlns:a16="http://schemas.microsoft.com/office/drawing/2014/main" id="{9818DD41-411F-49DF-86EB-79BA834C8C9A}"/>
                  </a:ext>
                </a:extLst>
              </p:cNvPr>
              <p:cNvGrpSpPr>
                <a:grpSpLocks/>
              </p:cNvGrpSpPr>
              <p:nvPr/>
            </p:nvGrpSpPr>
            <p:grpSpPr bwMode="auto">
              <a:xfrm>
                <a:off x="3044" y="619"/>
                <a:ext cx="2182" cy="845"/>
                <a:chOff x="3044" y="619"/>
                <a:chExt cx="2182" cy="845"/>
              </a:xfrm>
            </p:grpSpPr>
            <p:sp>
              <p:nvSpPr>
                <p:cNvPr id="121875" name="Rectangle 1043">
                  <a:extLst>
                    <a:ext uri="{FF2B5EF4-FFF2-40B4-BE49-F238E27FC236}">
                      <a16:creationId xmlns:a16="http://schemas.microsoft.com/office/drawing/2014/main" id="{BBD69E41-74C7-4419-8E00-3B2543F2FB5D}"/>
                    </a:ext>
                  </a:extLst>
                </p:cNvPr>
                <p:cNvSpPr>
                  <a:spLocks noChangeArrowheads="1"/>
                </p:cNvSpPr>
                <p:nvPr/>
              </p:nvSpPr>
              <p:spPr bwMode="auto">
                <a:xfrm>
                  <a:off x="3044" y="1233"/>
                  <a:ext cx="19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altLang="en-US" sz="1800">
                      <a:latin typeface="Calibri" panose="020F0502020204030204" pitchFamily="34" charset="0"/>
                      <a:cs typeface="Calibri" panose="020F0502020204030204" pitchFamily="34" charset="0"/>
                    </a:rPr>
                    <a:t>0</a:t>
                  </a:r>
                </a:p>
              </p:txBody>
            </p:sp>
            <p:sp>
              <p:nvSpPr>
                <p:cNvPr id="121876" name="Rectangle 1044">
                  <a:extLst>
                    <a:ext uri="{FF2B5EF4-FFF2-40B4-BE49-F238E27FC236}">
                      <a16:creationId xmlns:a16="http://schemas.microsoft.com/office/drawing/2014/main" id="{2AF1A785-D156-4B3C-9246-D9E37AAA2593}"/>
                    </a:ext>
                  </a:extLst>
                </p:cNvPr>
                <p:cNvSpPr>
                  <a:spLocks noChangeArrowheads="1"/>
                </p:cNvSpPr>
                <p:nvPr/>
              </p:nvSpPr>
              <p:spPr bwMode="auto">
                <a:xfrm>
                  <a:off x="4480" y="1233"/>
                  <a:ext cx="19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altLang="en-US" sz="1800">
                      <a:latin typeface="Calibri" panose="020F0502020204030204" pitchFamily="34" charset="0"/>
                      <a:cs typeface="Calibri" panose="020F0502020204030204" pitchFamily="34" charset="0"/>
                    </a:rPr>
                    <a:t>1</a:t>
                  </a:r>
                </a:p>
              </p:txBody>
            </p:sp>
            <p:grpSp>
              <p:nvGrpSpPr>
                <p:cNvPr id="121883" name="Group 1051">
                  <a:extLst>
                    <a:ext uri="{FF2B5EF4-FFF2-40B4-BE49-F238E27FC236}">
                      <a16:creationId xmlns:a16="http://schemas.microsoft.com/office/drawing/2014/main" id="{88D9C027-5166-4A3E-81AA-C203255C443E}"/>
                    </a:ext>
                  </a:extLst>
                </p:cNvPr>
                <p:cNvGrpSpPr>
                  <a:grpSpLocks/>
                </p:cNvGrpSpPr>
                <p:nvPr/>
              </p:nvGrpSpPr>
              <p:grpSpPr bwMode="auto">
                <a:xfrm>
                  <a:off x="3120" y="619"/>
                  <a:ext cx="2106" cy="731"/>
                  <a:chOff x="3120" y="480"/>
                  <a:chExt cx="2106" cy="876"/>
                </a:xfrm>
              </p:grpSpPr>
              <p:grpSp>
                <p:nvGrpSpPr>
                  <p:cNvPr id="121882" name="Group 1050">
                    <a:extLst>
                      <a:ext uri="{FF2B5EF4-FFF2-40B4-BE49-F238E27FC236}">
                        <a16:creationId xmlns:a16="http://schemas.microsoft.com/office/drawing/2014/main" id="{549AA203-F3F7-464A-8956-27A8EE5E8EE0}"/>
                      </a:ext>
                    </a:extLst>
                  </p:cNvPr>
                  <p:cNvGrpSpPr>
                    <a:grpSpLocks/>
                  </p:cNvGrpSpPr>
                  <p:nvPr/>
                </p:nvGrpSpPr>
                <p:grpSpPr bwMode="auto">
                  <a:xfrm>
                    <a:off x="3120" y="480"/>
                    <a:ext cx="1872" cy="768"/>
                    <a:chOff x="3120" y="480"/>
                    <a:chExt cx="1872" cy="768"/>
                  </a:xfrm>
                </p:grpSpPr>
                <p:sp>
                  <p:nvSpPr>
                    <p:cNvPr id="121877" name="Line 1045">
                      <a:extLst>
                        <a:ext uri="{FF2B5EF4-FFF2-40B4-BE49-F238E27FC236}">
                          <a16:creationId xmlns:a16="http://schemas.microsoft.com/office/drawing/2014/main" id="{8B074298-28EF-4B41-BC2A-0B4CD249324D}"/>
                        </a:ext>
                      </a:extLst>
                    </p:cNvPr>
                    <p:cNvSpPr>
                      <a:spLocks noChangeShapeType="1"/>
                    </p:cNvSpPr>
                    <p:nvPr/>
                  </p:nvSpPr>
                  <p:spPr bwMode="auto">
                    <a:xfrm>
                      <a:off x="3120" y="480"/>
                      <a:ext cx="0" cy="768"/>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21878" name="Line 1046">
                      <a:extLst>
                        <a:ext uri="{FF2B5EF4-FFF2-40B4-BE49-F238E27FC236}">
                          <a16:creationId xmlns:a16="http://schemas.microsoft.com/office/drawing/2014/main" id="{0F106B29-5E04-496F-8554-4F47B506F28F}"/>
                        </a:ext>
                      </a:extLst>
                    </p:cNvPr>
                    <p:cNvSpPr>
                      <a:spLocks noChangeShapeType="1"/>
                    </p:cNvSpPr>
                    <p:nvPr/>
                  </p:nvSpPr>
                  <p:spPr bwMode="auto">
                    <a:xfrm>
                      <a:off x="3120" y="1248"/>
                      <a:ext cx="1872"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121880" name="Rectangle 1048">
                    <a:extLst>
                      <a:ext uri="{FF2B5EF4-FFF2-40B4-BE49-F238E27FC236}">
                        <a16:creationId xmlns:a16="http://schemas.microsoft.com/office/drawing/2014/main" id="{ECF3C11F-652B-4FBB-90DB-EA880B906D2F}"/>
                      </a:ext>
                    </a:extLst>
                  </p:cNvPr>
                  <p:cNvSpPr>
                    <a:spLocks noChangeArrowheads="1"/>
                  </p:cNvSpPr>
                  <p:nvPr/>
                </p:nvSpPr>
                <p:spPr bwMode="auto">
                  <a:xfrm>
                    <a:off x="4976" y="1079"/>
                    <a:ext cx="250"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altLang="en-US" sz="1800" b="1">
                        <a:latin typeface="Calibri" panose="020F0502020204030204" pitchFamily="34" charset="0"/>
                        <a:cs typeface="Calibri" panose="020F0502020204030204" pitchFamily="34" charset="0"/>
                      </a:rPr>
                      <a:t>x</a:t>
                    </a:r>
                  </a:p>
                </p:txBody>
              </p:sp>
            </p:grpSp>
            <p:sp>
              <p:nvSpPr>
                <p:cNvPr id="121885" name="Rectangle 1053">
                  <a:extLst>
                    <a:ext uri="{FF2B5EF4-FFF2-40B4-BE49-F238E27FC236}">
                      <a16:creationId xmlns:a16="http://schemas.microsoft.com/office/drawing/2014/main" id="{A268084D-E236-4837-A77F-6201B2CE2336}"/>
                    </a:ext>
                  </a:extLst>
                </p:cNvPr>
                <p:cNvSpPr>
                  <a:spLocks noChangeArrowheads="1"/>
                </p:cNvSpPr>
                <p:nvPr/>
              </p:nvSpPr>
              <p:spPr bwMode="auto">
                <a:xfrm>
                  <a:off x="3120" y="923"/>
                  <a:ext cx="144" cy="336"/>
                </a:xfrm>
                <a:prstGeom prst="rect">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121886" name="Rectangle 1054">
                  <a:extLst>
                    <a:ext uri="{FF2B5EF4-FFF2-40B4-BE49-F238E27FC236}">
                      <a16:creationId xmlns:a16="http://schemas.microsoft.com/office/drawing/2014/main" id="{471C49C2-21CF-4A00-884E-0CE438947F1B}"/>
                    </a:ext>
                  </a:extLst>
                </p:cNvPr>
                <p:cNvSpPr>
                  <a:spLocks noChangeArrowheads="1"/>
                </p:cNvSpPr>
                <p:nvPr/>
              </p:nvSpPr>
              <p:spPr bwMode="auto">
                <a:xfrm>
                  <a:off x="3264" y="855"/>
                  <a:ext cx="144" cy="404"/>
                </a:xfrm>
                <a:prstGeom prst="rect">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21887" name="Rectangle 1055">
                  <a:extLst>
                    <a:ext uri="{FF2B5EF4-FFF2-40B4-BE49-F238E27FC236}">
                      <a16:creationId xmlns:a16="http://schemas.microsoft.com/office/drawing/2014/main" id="{B37E4AFF-7EB9-40B8-AEB7-196FEC15E91E}"/>
                    </a:ext>
                  </a:extLst>
                </p:cNvPr>
                <p:cNvSpPr>
                  <a:spLocks noChangeArrowheads="1"/>
                </p:cNvSpPr>
                <p:nvPr/>
              </p:nvSpPr>
              <p:spPr bwMode="auto">
                <a:xfrm>
                  <a:off x="3408" y="969"/>
                  <a:ext cx="144" cy="290"/>
                </a:xfrm>
                <a:prstGeom prst="rect">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21888" name="Rectangle 1056">
                  <a:extLst>
                    <a:ext uri="{FF2B5EF4-FFF2-40B4-BE49-F238E27FC236}">
                      <a16:creationId xmlns:a16="http://schemas.microsoft.com/office/drawing/2014/main" id="{6E885728-154A-4C79-ABD7-CE0AD64C7E80}"/>
                    </a:ext>
                  </a:extLst>
                </p:cNvPr>
                <p:cNvSpPr>
                  <a:spLocks noChangeArrowheads="1"/>
                </p:cNvSpPr>
                <p:nvPr/>
              </p:nvSpPr>
              <p:spPr bwMode="auto">
                <a:xfrm>
                  <a:off x="3552" y="901"/>
                  <a:ext cx="144" cy="358"/>
                </a:xfrm>
                <a:prstGeom prst="rect">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21889" name="Rectangle 1057">
                  <a:extLst>
                    <a:ext uri="{FF2B5EF4-FFF2-40B4-BE49-F238E27FC236}">
                      <a16:creationId xmlns:a16="http://schemas.microsoft.com/office/drawing/2014/main" id="{44F83070-10F6-4B77-BEF0-1EA9926B2E7E}"/>
                    </a:ext>
                  </a:extLst>
                </p:cNvPr>
                <p:cNvSpPr>
                  <a:spLocks noChangeArrowheads="1"/>
                </p:cNvSpPr>
                <p:nvPr/>
              </p:nvSpPr>
              <p:spPr bwMode="auto">
                <a:xfrm>
                  <a:off x="3696" y="923"/>
                  <a:ext cx="144" cy="336"/>
                </a:xfrm>
                <a:prstGeom prst="rect">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21890" name="Rectangle 1058">
                  <a:extLst>
                    <a:ext uri="{FF2B5EF4-FFF2-40B4-BE49-F238E27FC236}">
                      <a16:creationId xmlns:a16="http://schemas.microsoft.com/office/drawing/2014/main" id="{49E5A4D8-92B9-4E58-8C34-ACEE4BA908BF}"/>
                    </a:ext>
                  </a:extLst>
                </p:cNvPr>
                <p:cNvSpPr>
                  <a:spLocks noChangeArrowheads="1"/>
                </p:cNvSpPr>
                <p:nvPr/>
              </p:nvSpPr>
              <p:spPr bwMode="auto">
                <a:xfrm>
                  <a:off x="3840" y="877"/>
                  <a:ext cx="144" cy="381"/>
                </a:xfrm>
                <a:prstGeom prst="rect">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21891" name="Rectangle 1059">
                  <a:extLst>
                    <a:ext uri="{FF2B5EF4-FFF2-40B4-BE49-F238E27FC236}">
                      <a16:creationId xmlns:a16="http://schemas.microsoft.com/office/drawing/2014/main" id="{293CAF6C-49D1-4BF4-8B55-5E6941013171}"/>
                    </a:ext>
                  </a:extLst>
                </p:cNvPr>
                <p:cNvSpPr>
                  <a:spLocks noChangeArrowheads="1"/>
                </p:cNvSpPr>
                <p:nvPr/>
              </p:nvSpPr>
              <p:spPr bwMode="auto">
                <a:xfrm>
                  <a:off x="3984" y="901"/>
                  <a:ext cx="144" cy="358"/>
                </a:xfrm>
                <a:prstGeom prst="rect">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21892" name="Rectangle 1060">
                  <a:extLst>
                    <a:ext uri="{FF2B5EF4-FFF2-40B4-BE49-F238E27FC236}">
                      <a16:creationId xmlns:a16="http://schemas.microsoft.com/office/drawing/2014/main" id="{68982B60-F966-40FB-BFF6-E45DBAAF4E7F}"/>
                    </a:ext>
                  </a:extLst>
                </p:cNvPr>
                <p:cNvSpPr>
                  <a:spLocks noChangeArrowheads="1"/>
                </p:cNvSpPr>
                <p:nvPr/>
              </p:nvSpPr>
              <p:spPr bwMode="auto">
                <a:xfrm>
                  <a:off x="4128" y="853"/>
                  <a:ext cx="144" cy="404"/>
                </a:xfrm>
                <a:prstGeom prst="rect">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21893" name="Rectangle 1061">
                  <a:extLst>
                    <a:ext uri="{FF2B5EF4-FFF2-40B4-BE49-F238E27FC236}">
                      <a16:creationId xmlns:a16="http://schemas.microsoft.com/office/drawing/2014/main" id="{30AF0E74-D43E-4D05-8FEC-3AD5F1AADB7F}"/>
                    </a:ext>
                  </a:extLst>
                </p:cNvPr>
                <p:cNvSpPr>
                  <a:spLocks noChangeArrowheads="1"/>
                </p:cNvSpPr>
                <p:nvPr/>
              </p:nvSpPr>
              <p:spPr bwMode="auto">
                <a:xfrm>
                  <a:off x="4272" y="947"/>
                  <a:ext cx="144" cy="313"/>
                </a:xfrm>
                <a:prstGeom prst="rect">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21894" name="Rectangle 1062">
                  <a:extLst>
                    <a:ext uri="{FF2B5EF4-FFF2-40B4-BE49-F238E27FC236}">
                      <a16:creationId xmlns:a16="http://schemas.microsoft.com/office/drawing/2014/main" id="{A93B0362-D843-4E1C-9EB9-124A72824C8C}"/>
                    </a:ext>
                  </a:extLst>
                </p:cNvPr>
                <p:cNvSpPr>
                  <a:spLocks noChangeArrowheads="1"/>
                </p:cNvSpPr>
                <p:nvPr/>
              </p:nvSpPr>
              <p:spPr bwMode="auto">
                <a:xfrm>
                  <a:off x="4416" y="923"/>
                  <a:ext cx="144" cy="336"/>
                </a:xfrm>
                <a:prstGeom prst="rect">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grpSp>
      <p:sp>
        <p:nvSpPr>
          <p:cNvPr id="34" name="Platshållare för bildnummer 4">
            <a:extLst>
              <a:ext uri="{FF2B5EF4-FFF2-40B4-BE49-F238E27FC236}">
                <a16:creationId xmlns:a16="http://schemas.microsoft.com/office/drawing/2014/main" id="{9989BC94-2DFB-4D14-A337-914AB3A2A0A2}"/>
              </a:ext>
            </a:extLst>
          </p:cNvPr>
          <p:cNvSpPr>
            <a:spLocks noGrp="1"/>
          </p:cNvSpPr>
          <p:nvPr>
            <p:ph type="sldNum" sz="quarter" idx="12"/>
          </p:nvPr>
        </p:nvSpPr>
        <p:spPr>
          <a:xfrm>
            <a:off x="8763000" y="6520545"/>
            <a:ext cx="381000" cy="457200"/>
          </a:xfrm>
        </p:spPr>
        <p:txBody>
          <a:bodyPr/>
          <a:lstStyle/>
          <a:p>
            <a:fld id="{5BD96417-2E4D-4DC9-996E-B55A142F0BE8}" type="slidenum">
              <a:rPr lang="en-GB" altLang="en-US">
                <a:latin typeface="Calibri" panose="020F0502020204030204" pitchFamily="34" charset="0"/>
                <a:cs typeface="Calibri" panose="020F0502020204030204" pitchFamily="34" charset="0"/>
              </a:rPr>
              <a:pPr/>
              <a:t>20</a:t>
            </a:fld>
            <a:endParaRPr lang="en-GB" altLang="en-US"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1859"/>
                                        </p:tgtEl>
                                        <p:attrNameLst>
                                          <p:attrName>style.visibility</p:attrName>
                                        </p:attrNameLst>
                                      </p:cBhvr>
                                      <p:to>
                                        <p:strVal val="visible"/>
                                      </p:to>
                                    </p:set>
                                    <p:anim calcmode="lin" valueType="num">
                                      <p:cBhvr additive="base">
                                        <p:cTn id="7" dur="500" fill="hold"/>
                                        <p:tgtEl>
                                          <p:spTgt spid="121859"/>
                                        </p:tgtEl>
                                        <p:attrNameLst>
                                          <p:attrName>ppt_x</p:attrName>
                                        </p:attrNameLst>
                                      </p:cBhvr>
                                      <p:tavLst>
                                        <p:tav tm="0">
                                          <p:val>
                                            <p:strVal val="#ppt_x"/>
                                          </p:val>
                                        </p:tav>
                                        <p:tav tm="100000">
                                          <p:val>
                                            <p:strVal val="#ppt_x"/>
                                          </p:val>
                                        </p:tav>
                                      </p:tavLst>
                                    </p:anim>
                                    <p:anim calcmode="lin" valueType="num">
                                      <p:cBhvr additive="base">
                                        <p:cTn id="8" dur="500" fill="hold"/>
                                        <p:tgtEl>
                                          <p:spTgt spid="12185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1903"/>
                                        </p:tgtEl>
                                        <p:attrNameLst>
                                          <p:attrName>style.visibility</p:attrName>
                                        </p:attrNameLst>
                                      </p:cBhvr>
                                      <p:to>
                                        <p:strVal val="visible"/>
                                      </p:to>
                                    </p:set>
                                    <p:anim calcmode="lin" valueType="num">
                                      <p:cBhvr additive="base">
                                        <p:cTn id="13" dur="500" fill="hold"/>
                                        <p:tgtEl>
                                          <p:spTgt spid="121903"/>
                                        </p:tgtEl>
                                        <p:attrNameLst>
                                          <p:attrName>ppt_x</p:attrName>
                                        </p:attrNameLst>
                                      </p:cBhvr>
                                      <p:tavLst>
                                        <p:tav tm="0">
                                          <p:val>
                                            <p:strVal val="#ppt_x"/>
                                          </p:val>
                                        </p:tav>
                                        <p:tav tm="100000">
                                          <p:val>
                                            <p:strVal val="#ppt_x"/>
                                          </p:val>
                                        </p:tav>
                                      </p:tavLst>
                                    </p:anim>
                                    <p:anim calcmode="lin" valueType="num">
                                      <p:cBhvr additive="base">
                                        <p:cTn id="14" dur="500" fill="hold"/>
                                        <p:tgtEl>
                                          <p:spTgt spid="12190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1865"/>
                                        </p:tgtEl>
                                        <p:attrNameLst>
                                          <p:attrName>style.visibility</p:attrName>
                                        </p:attrNameLst>
                                      </p:cBhvr>
                                      <p:to>
                                        <p:strVal val="visible"/>
                                      </p:to>
                                    </p:set>
                                    <p:anim calcmode="lin" valueType="num">
                                      <p:cBhvr additive="base">
                                        <p:cTn id="19" dur="500" fill="hold"/>
                                        <p:tgtEl>
                                          <p:spTgt spid="121865"/>
                                        </p:tgtEl>
                                        <p:attrNameLst>
                                          <p:attrName>ppt_x</p:attrName>
                                        </p:attrNameLst>
                                      </p:cBhvr>
                                      <p:tavLst>
                                        <p:tav tm="0">
                                          <p:val>
                                            <p:strVal val="#ppt_x"/>
                                          </p:val>
                                        </p:tav>
                                        <p:tav tm="100000">
                                          <p:val>
                                            <p:strVal val="#ppt_x"/>
                                          </p:val>
                                        </p:tav>
                                      </p:tavLst>
                                    </p:anim>
                                    <p:anim calcmode="lin" valueType="num">
                                      <p:cBhvr additive="base">
                                        <p:cTn id="20" dur="500" fill="hold"/>
                                        <p:tgtEl>
                                          <p:spTgt spid="12186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1900"/>
                                        </p:tgtEl>
                                        <p:attrNameLst>
                                          <p:attrName>style.visibility</p:attrName>
                                        </p:attrNameLst>
                                      </p:cBhvr>
                                      <p:to>
                                        <p:strVal val="visible"/>
                                      </p:to>
                                    </p:set>
                                    <p:anim calcmode="lin" valueType="num">
                                      <p:cBhvr additive="base">
                                        <p:cTn id="25" dur="500" fill="hold"/>
                                        <p:tgtEl>
                                          <p:spTgt spid="121900"/>
                                        </p:tgtEl>
                                        <p:attrNameLst>
                                          <p:attrName>ppt_x</p:attrName>
                                        </p:attrNameLst>
                                      </p:cBhvr>
                                      <p:tavLst>
                                        <p:tav tm="0">
                                          <p:val>
                                            <p:strVal val="#ppt_x"/>
                                          </p:val>
                                        </p:tav>
                                        <p:tav tm="100000">
                                          <p:val>
                                            <p:strVal val="#ppt_x"/>
                                          </p:val>
                                        </p:tav>
                                      </p:tavLst>
                                    </p:anim>
                                    <p:anim calcmode="lin" valueType="num">
                                      <p:cBhvr additive="base">
                                        <p:cTn id="26" dur="500" fill="hold"/>
                                        <p:tgtEl>
                                          <p:spTgt spid="12190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1863"/>
                                        </p:tgtEl>
                                        <p:attrNameLst>
                                          <p:attrName>style.visibility</p:attrName>
                                        </p:attrNameLst>
                                      </p:cBhvr>
                                      <p:to>
                                        <p:strVal val="visible"/>
                                      </p:to>
                                    </p:set>
                                    <p:anim calcmode="lin" valueType="num">
                                      <p:cBhvr additive="base">
                                        <p:cTn id="31" dur="500" fill="hold"/>
                                        <p:tgtEl>
                                          <p:spTgt spid="121863"/>
                                        </p:tgtEl>
                                        <p:attrNameLst>
                                          <p:attrName>ppt_x</p:attrName>
                                        </p:attrNameLst>
                                      </p:cBhvr>
                                      <p:tavLst>
                                        <p:tav tm="0">
                                          <p:val>
                                            <p:strVal val="#ppt_x"/>
                                          </p:val>
                                        </p:tav>
                                        <p:tav tm="100000">
                                          <p:val>
                                            <p:strVal val="#ppt_x"/>
                                          </p:val>
                                        </p:tav>
                                      </p:tavLst>
                                    </p:anim>
                                    <p:anim calcmode="lin" valueType="num">
                                      <p:cBhvr additive="base">
                                        <p:cTn id="32" dur="500" fill="hold"/>
                                        <p:tgtEl>
                                          <p:spTgt spid="121863"/>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21862"/>
                                        </p:tgtEl>
                                        <p:attrNameLst>
                                          <p:attrName>style.visibility</p:attrName>
                                        </p:attrNameLst>
                                      </p:cBhvr>
                                      <p:to>
                                        <p:strVal val="visible"/>
                                      </p:to>
                                    </p:set>
                                    <p:anim calcmode="lin" valueType="num">
                                      <p:cBhvr additive="base">
                                        <p:cTn id="37" dur="500" fill="hold"/>
                                        <p:tgtEl>
                                          <p:spTgt spid="121862"/>
                                        </p:tgtEl>
                                        <p:attrNameLst>
                                          <p:attrName>ppt_x</p:attrName>
                                        </p:attrNameLst>
                                      </p:cBhvr>
                                      <p:tavLst>
                                        <p:tav tm="0">
                                          <p:val>
                                            <p:strVal val="1+#ppt_w/2"/>
                                          </p:val>
                                        </p:tav>
                                        <p:tav tm="100000">
                                          <p:val>
                                            <p:strVal val="#ppt_x"/>
                                          </p:val>
                                        </p:tav>
                                      </p:tavLst>
                                    </p:anim>
                                    <p:anim calcmode="lin" valueType="num">
                                      <p:cBhvr additive="base">
                                        <p:cTn id="38" dur="500" fill="hold"/>
                                        <p:tgtEl>
                                          <p:spTgt spid="12186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1867"/>
                                        </p:tgtEl>
                                        <p:attrNameLst>
                                          <p:attrName>style.visibility</p:attrName>
                                        </p:attrNameLst>
                                      </p:cBhvr>
                                      <p:to>
                                        <p:strVal val="visible"/>
                                      </p:to>
                                    </p:set>
                                    <p:anim calcmode="lin" valueType="num">
                                      <p:cBhvr additive="base">
                                        <p:cTn id="43" dur="500" fill="hold"/>
                                        <p:tgtEl>
                                          <p:spTgt spid="121867"/>
                                        </p:tgtEl>
                                        <p:attrNameLst>
                                          <p:attrName>ppt_x</p:attrName>
                                        </p:attrNameLst>
                                      </p:cBhvr>
                                      <p:tavLst>
                                        <p:tav tm="0">
                                          <p:val>
                                            <p:strVal val="#ppt_x"/>
                                          </p:val>
                                        </p:tav>
                                        <p:tav tm="100000">
                                          <p:val>
                                            <p:strVal val="#ppt_x"/>
                                          </p:val>
                                        </p:tav>
                                      </p:tavLst>
                                    </p:anim>
                                    <p:anim calcmode="lin" valueType="num">
                                      <p:cBhvr additive="base">
                                        <p:cTn id="44" dur="500" fill="hold"/>
                                        <p:tgtEl>
                                          <p:spTgt spid="1218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autoUpdateAnimBg="0"/>
      <p:bldP spid="121862" grpId="0" animBg="1" autoUpdateAnimBg="0"/>
      <p:bldP spid="121863" grpId="0" autoUpdateAnimBg="0"/>
      <p:bldP spid="121865" grpId="0" autoUpdateAnimBg="0"/>
      <p:bldP spid="12186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tshållare för bildnummer 5">
            <a:extLst>
              <a:ext uri="{FF2B5EF4-FFF2-40B4-BE49-F238E27FC236}">
                <a16:creationId xmlns:a16="http://schemas.microsoft.com/office/drawing/2014/main" id="{68EB3F99-0FE7-45F3-BB8E-0819C184F682}"/>
              </a:ext>
            </a:extLst>
          </p:cNvPr>
          <p:cNvSpPr>
            <a:spLocks noGrp="1"/>
          </p:cNvSpPr>
          <p:nvPr>
            <p:ph type="sldNum" sz="quarter" idx="12"/>
          </p:nvPr>
        </p:nvSpPr>
        <p:spPr>
          <a:xfrm>
            <a:off x="8716994" y="6485711"/>
            <a:ext cx="383461" cy="273865"/>
          </a:xfrm>
        </p:spPr>
        <p:txBody>
          <a:bodyPr/>
          <a:lstStyle/>
          <a:p>
            <a:fld id="{E377BA16-BC48-45C2-8731-CBF0ADE4FA3F}" type="slidenum">
              <a:rPr lang="en-GB" altLang="en-US">
                <a:latin typeface="Calibri" panose="020F0502020204030204" pitchFamily="34" charset="0"/>
                <a:cs typeface="Calibri" panose="020F0502020204030204" pitchFamily="34" charset="0"/>
              </a:rPr>
              <a:pPr/>
              <a:t>21</a:t>
            </a:fld>
            <a:endParaRPr lang="en-GB" altLang="en-US" dirty="0">
              <a:latin typeface="Calibri" panose="020F0502020204030204" pitchFamily="34" charset="0"/>
              <a:cs typeface="Calibri" panose="020F0502020204030204" pitchFamily="34" charset="0"/>
            </a:endParaRPr>
          </a:p>
        </p:txBody>
      </p:sp>
      <p:sp>
        <p:nvSpPr>
          <p:cNvPr id="122882" name="Rectangle 2">
            <a:extLst>
              <a:ext uri="{FF2B5EF4-FFF2-40B4-BE49-F238E27FC236}">
                <a16:creationId xmlns:a16="http://schemas.microsoft.com/office/drawing/2014/main" id="{A75F5353-E0C4-4A10-8783-C830E92162C7}"/>
              </a:ext>
            </a:extLst>
          </p:cNvPr>
          <p:cNvSpPr>
            <a:spLocks noGrp="1" noChangeArrowheads="1"/>
          </p:cNvSpPr>
          <p:nvPr>
            <p:ph type="title"/>
          </p:nvPr>
        </p:nvSpPr>
        <p:spPr>
          <a:xfrm>
            <a:off x="762000" y="0"/>
            <a:ext cx="7772400" cy="381000"/>
          </a:xfrm>
        </p:spPr>
        <p:txBody>
          <a:bodyPr/>
          <a:lstStyle/>
          <a:p>
            <a:r>
              <a:rPr lang="en-GB" altLang="en-US" sz="3600" b="1" dirty="0">
                <a:latin typeface="Calibri" panose="020F0502020204030204" pitchFamily="34" charset="0"/>
                <a:cs typeface="Calibri" panose="020F0502020204030204" pitchFamily="34" charset="0"/>
              </a:rPr>
              <a:t>Some simple derivates from U(0,1)</a:t>
            </a:r>
          </a:p>
        </p:txBody>
      </p:sp>
      <p:grpSp>
        <p:nvGrpSpPr>
          <p:cNvPr id="122995" name="Group 115">
            <a:extLst>
              <a:ext uri="{FF2B5EF4-FFF2-40B4-BE49-F238E27FC236}">
                <a16:creationId xmlns:a16="http://schemas.microsoft.com/office/drawing/2014/main" id="{8A589697-1B94-4E8F-840F-B86B93D3CE43}"/>
              </a:ext>
            </a:extLst>
          </p:cNvPr>
          <p:cNvGrpSpPr>
            <a:grpSpLocks/>
          </p:cNvGrpSpPr>
          <p:nvPr/>
        </p:nvGrpSpPr>
        <p:grpSpPr bwMode="auto">
          <a:xfrm>
            <a:off x="206375" y="393700"/>
            <a:ext cx="8023225" cy="1630363"/>
            <a:chOff x="144" y="288"/>
            <a:chExt cx="5054" cy="1027"/>
          </a:xfrm>
        </p:grpSpPr>
        <p:grpSp>
          <p:nvGrpSpPr>
            <p:cNvPr id="122993" name="Group 113">
              <a:extLst>
                <a:ext uri="{FF2B5EF4-FFF2-40B4-BE49-F238E27FC236}">
                  <a16:creationId xmlns:a16="http://schemas.microsoft.com/office/drawing/2014/main" id="{C9B2D09E-130D-41AD-B7FA-A9323818DF36}"/>
                </a:ext>
              </a:extLst>
            </p:cNvPr>
            <p:cNvGrpSpPr>
              <a:grpSpLocks/>
            </p:cNvGrpSpPr>
            <p:nvPr/>
          </p:nvGrpSpPr>
          <p:grpSpPr bwMode="auto">
            <a:xfrm>
              <a:off x="2976" y="288"/>
              <a:ext cx="2222" cy="1027"/>
              <a:chOff x="2976" y="408"/>
              <a:chExt cx="2222" cy="1027"/>
            </a:xfrm>
          </p:grpSpPr>
          <p:sp>
            <p:nvSpPr>
              <p:cNvPr id="122895" name="Rectangle 15">
                <a:extLst>
                  <a:ext uri="{FF2B5EF4-FFF2-40B4-BE49-F238E27FC236}">
                    <a16:creationId xmlns:a16="http://schemas.microsoft.com/office/drawing/2014/main" id="{DDCA5C93-8B2B-459B-A152-86D6E56C0B10}"/>
                  </a:ext>
                </a:extLst>
              </p:cNvPr>
              <p:cNvSpPr>
                <a:spLocks noChangeArrowheads="1"/>
              </p:cNvSpPr>
              <p:nvPr/>
            </p:nvSpPr>
            <p:spPr bwMode="auto">
              <a:xfrm>
                <a:off x="3064" y="408"/>
                <a:ext cx="66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altLang="en-US" sz="2000" b="1">
                    <a:latin typeface="Calibri" panose="020F0502020204030204" pitchFamily="34" charset="0"/>
                    <a:cs typeface="Calibri" panose="020F0502020204030204" pitchFamily="34" charset="0"/>
                  </a:rPr>
                  <a:t>U(0,1)</a:t>
                </a:r>
              </a:p>
            </p:txBody>
          </p:sp>
          <p:grpSp>
            <p:nvGrpSpPr>
              <p:cNvPr id="122992" name="Group 112">
                <a:extLst>
                  <a:ext uri="{FF2B5EF4-FFF2-40B4-BE49-F238E27FC236}">
                    <a16:creationId xmlns:a16="http://schemas.microsoft.com/office/drawing/2014/main" id="{B8263AFD-A9F5-443E-9E32-38D27C55824C}"/>
                  </a:ext>
                </a:extLst>
              </p:cNvPr>
              <p:cNvGrpSpPr>
                <a:grpSpLocks/>
              </p:cNvGrpSpPr>
              <p:nvPr/>
            </p:nvGrpSpPr>
            <p:grpSpPr bwMode="auto">
              <a:xfrm>
                <a:off x="2976" y="556"/>
                <a:ext cx="2222" cy="879"/>
                <a:chOff x="2976" y="545"/>
                <a:chExt cx="2222" cy="879"/>
              </a:xfrm>
            </p:grpSpPr>
            <p:sp>
              <p:nvSpPr>
                <p:cNvPr id="122889" name="Rectangle 9">
                  <a:extLst>
                    <a:ext uri="{FF2B5EF4-FFF2-40B4-BE49-F238E27FC236}">
                      <a16:creationId xmlns:a16="http://schemas.microsoft.com/office/drawing/2014/main" id="{9495331E-270A-45AA-B26D-C2541519A8AB}"/>
                    </a:ext>
                  </a:extLst>
                </p:cNvPr>
                <p:cNvSpPr>
                  <a:spLocks noChangeArrowheads="1"/>
                </p:cNvSpPr>
                <p:nvPr/>
              </p:nvSpPr>
              <p:spPr bwMode="auto">
                <a:xfrm>
                  <a:off x="2976" y="1152"/>
                  <a:ext cx="198"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altLang="en-US" sz="2200">
                      <a:latin typeface="Calibri" panose="020F0502020204030204" pitchFamily="34" charset="0"/>
                      <a:cs typeface="Calibri" panose="020F0502020204030204" pitchFamily="34" charset="0"/>
                    </a:rPr>
                    <a:t>0</a:t>
                  </a:r>
                </a:p>
              </p:txBody>
            </p:sp>
            <p:sp>
              <p:nvSpPr>
                <p:cNvPr id="122890" name="Rectangle 10">
                  <a:extLst>
                    <a:ext uri="{FF2B5EF4-FFF2-40B4-BE49-F238E27FC236}">
                      <a16:creationId xmlns:a16="http://schemas.microsoft.com/office/drawing/2014/main" id="{FC978456-4F73-460C-8091-CC267B47A905}"/>
                    </a:ext>
                  </a:extLst>
                </p:cNvPr>
                <p:cNvSpPr>
                  <a:spLocks noChangeArrowheads="1"/>
                </p:cNvSpPr>
                <p:nvPr/>
              </p:nvSpPr>
              <p:spPr bwMode="auto">
                <a:xfrm>
                  <a:off x="4304" y="1152"/>
                  <a:ext cx="198"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altLang="en-US" sz="2200">
                      <a:latin typeface="Calibri" panose="020F0502020204030204" pitchFamily="34" charset="0"/>
                      <a:cs typeface="Calibri" panose="020F0502020204030204" pitchFamily="34" charset="0"/>
                    </a:rPr>
                    <a:t>1</a:t>
                  </a:r>
                </a:p>
              </p:txBody>
            </p:sp>
            <p:sp>
              <p:nvSpPr>
                <p:cNvPr id="122891" name="Line 11">
                  <a:extLst>
                    <a:ext uri="{FF2B5EF4-FFF2-40B4-BE49-F238E27FC236}">
                      <a16:creationId xmlns:a16="http://schemas.microsoft.com/office/drawing/2014/main" id="{C375E7C9-011B-4638-94F2-81FFBDEC7FDC}"/>
                    </a:ext>
                  </a:extLst>
                </p:cNvPr>
                <p:cNvSpPr>
                  <a:spLocks noChangeShapeType="1"/>
                </p:cNvSpPr>
                <p:nvPr/>
              </p:nvSpPr>
              <p:spPr bwMode="auto">
                <a:xfrm>
                  <a:off x="3071" y="545"/>
                  <a:ext cx="0" cy="655"/>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22893" name="Rectangle 13">
                  <a:extLst>
                    <a:ext uri="{FF2B5EF4-FFF2-40B4-BE49-F238E27FC236}">
                      <a16:creationId xmlns:a16="http://schemas.microsoft.com/office/drawing/2014/main" id="{F29D5CCB-1825-4C51-B9AE-D177608E7B6E}"/>
                    </a:ext>
                  </a:extLst>
                </p:cNvPr>
                <p:cNvSpPr>
                  <a:spLocks noChangeArrowheads="1"/>
                </p:cNvSpPr>
                <p:nvPr/>
              </p:nvSpPr>
              <p:spPr bwMode="auto">
                <a:xfrm>
                  <a:off x="3087" y="772"/>
                  <a:ext cx="1292" cy="424"/>
                </a:xfrm>
                <a:prstGeom prst="rect">
                  <a:avLst/>
                </a:prstGeom>
                <a:solidFill>
                  <a:srgbClr val="92D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22894" name="Rectangle 14">
                  <a:extLst>
                    <a:ext uri="{FF2B5EF4-FFF2-40B4-BE49-F238E27FC236}">
                      <a16:creationId xmlns:a16="http://schemas.microsoft.com/office/drawing/2014/main" id="{CF7B1D12-7798-4EA7-924A-5C8209E7ECEE}"/>
                    </a:ext>
                  </a:extLst>
                </p:cNvPr>
                <p:cNvSpPr>
                  <a:spLocks noChangeArrowheads="1"/>
                </p:cNvSpPr>
                <p:nvPr/>
              </p:nvSpPr>
              <p:spPr bwMode="auto">
                <a:xfrm>
                  <a:off x="4948" y="1048"/>
                  <a:ext cx="25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altLang="en-US" b="1">
                      <a:latin typeface="Calibri" panose="020F0502020204030204" pitchFamily="34" charset="0"/>
                      <a:cs typeface="Calibri" panose="020F0502020204030204" pitchFamily="34" charset="0"/>
                    </a:rPr>
                    <a:t>x</a:t>
                  </a:r>
                </a:p>
              </p:txBody>
            </p:sp>
            <p:sp>
              <p:nvSpPr>
                <p:cNvPr id="122892" name="Line 12">
                  <a:extLst>
                    <a:ext uri="{FF2B5EF4-FFF2-40B4-BE49-F238E27FC236}">
                      <a16:creationId xmlns:a16="http://schemas.microsoft.com/office/drawing/2014/main" id="{F0270162-CE7A-48BB-AD16-3D15F4FAABED}"/>
                    </a:ext>
                  </a:extLst>
                </p:cNvPr>
                <p:cNvSpPr>
                  <a:spLocks noChangeShapeType="1"/>
                </p:cNvSpPr>
                <p:nvPr/>
              </p:nvSpPr>
              <p:spPr bwMode="auto">
                <a:xfrm>
                  <a:off x="3071" y="1192"/>
                  <a:ext cx="1872"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nvGrpSpPr>
                <p:cNvPr id="122985" name="Group 105">
                  <a:extLst>
                    <a:ext uri="{FF2B5EF4-FFF2-40B4-BE49-F238E27FC236}">
                      <a16:creationId xmlns:a16="http://schemas.microsoft.com/office/drawing/2014/main" id="{5ACC938B-A784-4F37-9A56-24C9CB27333A}"/>
                    </a:ext>
                  </a:extLst>
                </p:cNvPr>
                <p:cNvGrpSpPr>
                  <a:grpSpLocks/>
                </p:cNvGrpSpPr>
                <p:nvPr/>
              </p:nvGrpSpPr>
              <p:grpSpPr bwMode="auto">
                <a:xfrm>
                  <a:off x="3080" y="768"/>
                  <a:ext cx="1320" cy="432"/>
                  <a:chOff x="3432" y="624"/>
                  <a:chExt cx="1320" cy="432"/>
                </a:xfrm>
              </p:grpSpPr>
              <p:sp>
                <p:nvSpPr>
                  <p:cNvPr id="122888" name="Line 8">
                    <a:extLst>
                      <a:ext uri="{FF2B5EF4-FFF2-40B4-BE49-F238E27FC236}">
                        <a16:creationId xmlns:a16="http://schemas.microsoft.com/office/drawing/2014/main" id="{E077840B-E251-4C02-A7D5-7CB7FD398B5C}"/>
                      </a:ext>
                    </a:extLst>
                  </p:cNvPr>
                  <p:cNvSpPr>
                    <a:spLocks noChangeShapeType="1"/>
                  </p:cNvSpPr>
                  <p:nvPr/>
                </p:nvSpPr>
                <p:spPr bwMode="auto">
                  <a:xfrm>
                    <a:off x="3432" y="624"/>
                    <a:ext cx="0" cy="432"/>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22886" name="Line 6">
                    <a:extLst>
                      <a:ext uri="{FF2B5EF4-FFF2-40B4-BE49-F238E27FC236}">
                        <a16:creationId xmlns:a16="http://schemas.microsoft.com/office/drawing/2014/main" id="{E71A41A4-768F-49C1-BAD8-D7344760A517}"/>
                      </a:ext>
                    </a:extLst>
                  </p:cNvPr>
                  <p:cNvSpPr>
                    <a:spLocks noChangeShapeType="1"/>
                  </p:cNvSpPr>
                  <p:nvPr/>
                </p:nvSpPr>
                <p:spPr bwMode="auto">
                  <a:xfrm>
                    <a:off x="3452" y="640"/>
                    <a:ext cx="1300"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22887" name="Line 7">
                    <a:extLst>
                      <a:ext uri="{FF2B5EF4-FFF2-40B4-BE49-F238E27FC236}">
                        <a16:creationId xmlns:a16="http://schemas.microsoft.com/office/drawing/2014/main" id="{0D85E6B3-F78D-4091-B425-5DCCAC2FC7DC}"/>
                      </a:ext>
                    </a:extLst>
                  </p:cNvPr>
                  <p:cNvSpPr>
                    <a:spLocks noChangeShapeType="1"/>
                  </p:cNvSpPr>
                  <p:nvPr/>
                </p:nvSpPr>
                <p:spPr bwMode="auto">
                  <a:xfrm>
                    <a:off x="4752" y="624"/>
                    <a:ext cx="0" cy="432"/>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grpSp>
        <p:sp>
          <p:nvSpPr>
            <p:cNvPr id="122980" name="Text Box 100">
              <a:extLst>
                <a:ext uri="{FF2B5EF4-FFF2-40B4-BE49-F238E27FC236}">
                  <a16:creationId xmlns:a16="http://schemas.microsoft.com/office/drawing/2014/main" id="{C9EDD790-E737-4FA7-82AE-118ED47C83B9}"/>
                </a:ext>
              </a:extLst>
            </p:cNvPr>
            <p:cNvSpPr txBox="1">
              <a:spLocks noChangeArrowheads="1"/>
            </p:cNvSpPr>
            <p:nvPr/>
          </p:nvSpPr>
          <p:spPr bwMode="auto">
            <a:xfrm>
              <a:off x="144" y="624"/>
              <a:ext cx="2640" cy="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buFontTx/>
                <a:buChar char="•"/>
              </a:pPr>
              <a:r>
                <a:rPr lang="en-GB" altLang="en-US" dirty="0">
                  <a:latin typeface="Calibri" panose="020F0502020204030204" pitchFamily="34" charset="0"/>
                  <a:cs typeface="Calibri" panose="020F0502020204030204" pitchFamily="34" charset="0"/>
                </a:rPr>
                <a:t> The basic generator gives </a:t>
              </a:r>
            </a:p>
            <a:p>
              <a:pPr>
                <a:lnSpc>
                  <a:spcPct val="90000"/>
                </a:lnSpc>
              </a:pPr>
              <a:r>
                <a:rPr lang="en-GB" altLang="en-US" dirty="0">
                  <a:latin typeface="Calibri" panose="020F0502020204030204" pitchFamily="34" charset="0"/>
                  <a:cs typeface="Calibri" panose="020F0502020204030204" pitchFamily="34" charset="0"/>
                </a:rPr>
                <a:t>   the U(0,1)-distribution.</a:t>
              </a:r>
            </a:p>
          </p:txBody>
        </p:sp>
      </p:grpSp>
      <p:grpSp>
        <p:nvGrpSpPr>
          <p:cNvPr id="123014" name="Group 134">
            <a:extLst>
              <a:ext uri="{FF2B5EF4-FFF2-40B4-BE49-F238E27FC236}">
                <a16:creationId xmlns:a16="http://schemas.microsoft.com/office/drawing/2014/main" id="{3C6AB0CC-2B24-4ADC-9AA1-F4E5B106EAEF}"/>
              </a:ext>
            </a:extLst>
          </p:cNvPr>
          <p:cNvGrpSpPr>
            <a:grpSpLocks/>
          </p:cNvGrpSpPr>
          <p:nvPr/>
        </p:nvGrpSpPr>
        <p:grpSpPr bwMode="auto">
          <a:xfrm>
            <a:off x="206375" y="1905000"/>
            <a:ext cx="6756400" cy="1527175"/>
            <a:chOff x="144" y="1200"/>
            <a:chExt cx="4256" cy="962"/>
          </a:xfrm>
        </p:grpSpPr>
        <p:sp>
          <p:nvSpPr>
            <p:cNvPr id="122991" name="Text Box 111">
              <a:extLst>
                <a:ext uri="{FF2B5EF4-FFF2-40B4-BE49-F238E27FC236}">
                  <a16:creationId xmlns:a16="http://schemas.microsoft.com/office/drawing/2014/main" id="{B87931D1-629C-46F3-B296-1B923BA5F61C}"/>
                </a:ext>
              </a:extLst>
            </p:cNvPr>
            <p:cNvSpPr txBox="1">
              <a:spLocks noChangeArrowheads="1"/>
            </p:cNvSpPr>
            <p:nvPr/>
          </p:nvSpPr>
          <p:spPr bwMode="auto">
            <a:xfrm>
              <a:off x="144" y="1296"/>
              <a:ext cx="3264" cy="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buFontTx/>
                <a:buChar char="•"/>
              </a:pPr>
              <a:r>
                <a:rPr lang="en-GB" altLang="en-US" dirty="0">
                  <a:latin typeface="Calibri" panose="020F0502020204030204" pitchFamily="34" charset="0"/>
                  <a:cs typeface="Calibri" panose="020F0502020204030204" pitchFamily="34" charset="0"/>
                </a:rPr>
                <a:t>  </a:t>
              </a:r>
              <a:r>
                <a:rPr lang="en-GB" altLang="en-US" noProof="1">
                  <a:latin typeface="Calibri" panose="020F0502020204030204" pitchFamily="34" charset="0"/>
                  <a:cs typeface="Calibri" panose="020F0502020204030204" pitchFamily="34" charset="0"/>
                </a:rPr>
                <a:t>Bernoulli</a:t>
              </a:r>
              <a:r>
                <a:rPr lang="en-GB" altLang="en-US" dirty="0">
                  <a:latin typeface="Calibri" panose="020F0502020204030204" pitchFamily="34" charset="0"/>
                  <a:cs typeface="Calibri" panose="020F0502020204030204" pitchFamily="34" charset="0"/>
                </a:rPr>
                <a:t>(p), e.g. p=60% </a:t>
              </a:r>
            </a:p>
            <a:p>
              <a:pPr>
                <a:lnSpc>
                  <a:spcPct val="90000"/>
                </a:lnSpc>
              </a:pPr>
              <a:r>
                <a:rPr lang="en-GB" altLang="en-US" dirty="0">
                  <a:latin typeface="Calibri" panose="020F0502020204030204" pitchFamily="34" charset="0"/>
                  <a:cs typeface="Calibri" panose="020F0502020204030204" pitchFamily="34" charset="0"/>
                </a:rPr>
                <a:t>   chance of </a:t>
              </a:r>
              <a:r>
                <a:rPr lang="en-GB" altLang="en-US" u="sng" dirty="0">
                  <a:latin typeface="Calibri" panose="020F0502020204030204" pitchFamily="34" charset="0"/>
                  <a:cs typeface="Calibri" panose="020F0502020204030204" pitchFamily="34" charset="0"/>
                </a:rPr>
                <a:t>S</a:t>
              </a:r>
              <a:r>
                <a:rPr lang="en-GB" altLang="en-US" dirty="0">
                  <a:latin typeface="Calibri" panose="020F0502020204030204" pitchFamily="34" charset="0"/>
                  <a:cs typeface="Calibri" panose="020F0502020204030204" pitchFamily="34" charset="0"/>
                </a:rPr>
                <a:t>uccess, else </a:t>
              </a:r>
              <a:r>
                <a:rPr lang="en-GB" altLang="en-US" u="sng" dirty="0">
                  <a:latin typeface="Calibri" panose="020F0502020204030204" pitchFamily="34" charset="0"/>
                  <a:cs typeface="Calibri" panose="020F0502020204030204" pitchFamily="34" charset="0"/>
                </a:rPr>
                <a:t>F</a:t>
              </a:r>
              <a:r>
                <a:rPr lang="en-GB" altLang="en-US" dirty="0">
                  <a:latin typeface="Calibri" panose="020F0502020204030204" pitchFamily="34" charset="0"/>
                  <a:cs typeface="Calibri" panose="020F0502020204030204" pitchFamily="34" charset="0"/>
                </a:rPr>
                <a:t>ailure: </a:t>
              </a:r>
            </a:p>
            <a:p>
              <a:pPr>
                <a:lnSpc>
                  <a:spcPct val="90000"/>
                </a:lnSpc>
              </a:pPr>
              <a:r>
                <a:rPr lang="en-GB" altLang="en-US" dirty="0">
                  <a:latin typeface="Calibri" panose="020F0502020204030204" pitchFamily="34" charset="0"/>
                  <a:cs typeface="Calibri" panose="020F0502020204030204" pitchFamily="34" charset="0"/>
                </a:rPr>
                <a:t>     </a:t>
              </a:r>
              <a:r>
                <a:rPr lang="en-GB" altLang="en-US" sz="2200" dirty="0">
                  <a:latin typeface="Calibri" panose="020F0502020204030204" pitchFamily="34" charset="0"/>
                  <a:cs typeface="Calibri" panose="020F0502020204030204" pitchFamily="34" charset="0"/>
                </a:rPr>
                <a:t>If U(0,1) &lt;0.6 then ‘</a:t>
              </a:r>
              <a:r>
                <a:rPr lang="en-GB" altLang="en-US" sz="2200" u="sng" dirty="0">
                  <a:latin typeface="Calibri" panose="020F0502020204030204" pitchFamily="34" charset="0"/>
                  <a:cs typeface="Calibri" panose="020F0502020204030204" pitchFamily="34" charset="0"/>
                </a:rPr>
                <a:t>S</a:t>
              </a:r>
              <a:r>
                <a:rPr lang="en-GB" altLang="en-US" sz="2200" dirty="0">
                  <a:latin typeface="Calibri" panose="020F0502020204030204" pitchFamily="34" charset="0"/>
                  <a:cs typeface="Calibri" panose="020F0502020204030204" pitchFamily="34" charset="0"/>
                </a:rPr>
                <a:t>’ else ‘</a:t>
              </a:r>
              <a:r>
                <a:rPr lang="en-GB" altLang="en-US" sz="2200" u="sng" dirty="0">
                  <a:latin typeface="Calibri" panose="020F0502020204030204" pitchFamily="34" charset="0"/>
                  <a:cs typeface="Calibri" panose="020F0502020204030204" pitchFamily="34" charset="0"/>
                </a:rPr>
                <a:t>F</a:t>
              </a:r>
              <a:r>
                <a:rPr lang="en-GB" altLang="en-US" sz="2200" dirty="0">
                  <a:latin typeface="Calibri" panose="020F0502020204030204" pitchFamily="34" charset="0"/>
                  <a:cs typeface="Calibri" panose="020F0502020204030204" pitchFamily="34" charset="0"/>
                </a:rPr>
                <a:t>’.</a:t>
              </a:r>
            </a:p>
          </p:txBody>
        </p:sp>
        <p:grpSp>
          <p:nvGrpSpPr>
            <p:cNvPr id="123013" name="Group 133">
              <a:extLst>
                <a:ext uri="{FF2B5EF4-FFF2-40B4-BE49-F238E27FC236}">
                  <a16:creationId xmlns:a16="http://schemas.microsoft.com/office/drawing/2014/main" id="{7E62750A-D4C3-440C-894E-E5D13A380195}"/>
                </a:ext>
              </a:extLst>
            </p:cNvPr>
            <p:cNvGrpSpPr>
              <a:grpSpLocks/>
            </p:cNvGrpSpPr>
            <p:nvPr/>
          </p:nvGrpSpPr>
          <p:grpSpPr bwMode="auto">
            <a:xfrm>
              <a:off x="2750" y="1200"/>
              <a:ext cx="1650" cy="962"/>
              <a:chOff x="2750" y="1200"/>
              <a:chExt cx="1650" cy="962"/>
            </a:xfrm>
          </p:grpSpPr>
          <p:grpSp>
            <p:nvGrpSpPr>
              <p:cNvPr id="123011" name="Group 131">
                <a:extLst>
                  <a:ext uri="{FF2B5EF4-FFF2-40B4-BE49-F238E27FC236}">
                    <a16:creationId xmlns:a16="http://schemas.microsoft.com/office/drawing/2014/main" id="{5C77C56E-2B7F-4D3E-9680-243369A7451B}"/>
                  </a:ext>
                </a:extLst>
              </p:cNvPr>
              <p:cNvGrpSpPr>
                <a:grpSpLocks/>
              </p:cNvGrpSpPr>
              <p:nvPr/>
            </p:nvGrpSpPr>
            <p:grpSpPr bwMode="auto">
              <a:xfrm>
                <a:off x="2750" y="1304"/>
                <a:ext cx="1650" cy="858"/>
                <a:chOff x="3168" y="1256"/>
                <a:chExt cx="1650" cy="858"/>
              </a:xfrm>
            </p:grpSpPr>
            <p:sp>
              <p:nvSpPr>
                <p:cNvPr id="122998" name="Line 118">
                  <a:extLst>
                    <a:ext uri="{FF2B5EF4-FFF2-40B4-BE49-F238E27FC236}">
                      <a16:creationId xmlns:a16="http://schemas.microsoft.com/office/drawing/2014/main" id="{93410513-FA18-4FAC-B47C-DDD37BCF1188}"/>
                    </a:ext>
                  </a:extLst>
                </p:cNvPr>
                <p:cNvSpPr>
                  <a:spLocks noChangeShapeType="1"/>
                </p:cNvSpPr>
                <p:nvPr/>
              </p:nvSpPr>
              <p:spPr bwMode="auto">
                <a:xfrm>
                  <a:off x="3499" y="1256"/>
                  <a:ext cx="0" cy="632"/>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nvGrpSpPr>
                <p:cNvPr id="123010" name="Group 130">
                  <a:extLst>
                    <a:ext uri="{FF2B5EF4-FFF2-40B4-BE49-F238E27FC236}">
                      <a16:creationId xmlns:a16="http://schemas.microsoft.com/office/drawing/2014/main" id="{0CA1DF51-F4E8-40B3-A7E9-B0DA06554D49}"/>
                    </a:ext>
                  </a:extLst>
                </p:cNvPr>
                <p:cNvGrpSpPr>
                  <a:grpSpLocks/>
                </p:cNvGrpSpPr>
                <p:nvPr/>
              </p:nvGrpSpPr>
              <p:grpSpPr bwMode="auto">
                <a:xfrm>
                  <a:off x="3168" y="1278"/>
                  <a:ext cx="1650" cy="836"/>
                  <a:chOff x="3168" y="1278"/>
                  <a:chExt cx="1650" cy="836"/>
                </a:xfrm>
              </p:grpSpPr>
              <p:sp>
                <p:nvSpPr>
                  <p:cNvPr id="122997" name="Rectangle 117">
                    <a:extLst>
                      <a:ext uri="{FF2B5EF4-FFF2-40B4-BE49-F238E27FC236}">
                        <a16:creationId xmlns:a16="http://schemas.microsoft.com/office/drawing/2014/main" id="{DFB97351-0517-43B9-9E06-EC39010FFEA5}"/>
                      </a:ext>
                    </a:extLst>
                  </p:cNvPr>
                  <p:cNvSpPr>
                    <a:spLocks noChangeArrowheads="1"/>
                  </p:cNvSpPr>
                  <p:nvPr/>
                </p:nvSpPr>
                <p:spPr bwMode="auto">
                  <a:xfrm>
                    <a:off x="4464" y="1718"/>
                    <a:ext cx="35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altLang="en-US" b="1">
                        <a:latin typeface="Calibri" panose="020F0502020204030204" pitchFamily="34" charset="0"/>
                        <a:cs typeface="Calibri" panose="020F0502020204030204" pitchFamily="34" charset="0"/>
                      </a:rPr>
                      <a:t>x</a:t>
                    </a:r>
                  </a:p>
                </p:txBody>
              </p:sp>
              <p:sp>
                <p:nvSpPr>
                  <p:cNvPr id="122999" name="Line 119">
                    <a:extLst>
                      <a:ext uri="{FF2B5EF4-FFF2-40B4-BE49-F238E27FC236}">
                        <a16:creationId xmlns:a16="http://schemas.microsoft.com/office/drawing/2014/main" id="{3B8B7397-8398-4F54-9D45-E8F50DD543DB}"/>
                      </a:ext>
                    </a:extLst>
                  </p:cNvPr>
                  <p:cNvSpPr>
                    <a:spLocks noChangeShapeType="1"/>
                  </p:cNvSpPr>
                  <p:nvPr/>
                </p:nvSpPr>
                <p:spPr bwMode="auto">
                  <a:xfrm>
                    <a:off x="3507" y="1878"/>
                    <a:ext cx="981"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23000" name="Line 120">
                    <a:extLst>
                      <a:ext uri="{FF2B5EF4-FFF2-40B4-BE49-F238E27FC236}">
                        <a16:creationId xmlns:a16="http://schemas.microsoft.com/office/drawing/2014/main" id="{9844DCD4-9E46-4E6F-8088-99A2BCEF3EF8}"/>
                      </a:ext>
                    </a:extLst>
                  </p:cNvPr>
                  <p:cNvSpPr>
                    <a:spLocks noChangeShapeType="1"/>
                  </p:cNvSpPr>
                  <p:nvPr/>
                </p:nvSpPr>
                <p:spPr bwMode="auto">
                  <a:xfrm>
                    <a:off x="4200" y="1446"/>
                    <a:ext cx="0" cy="432"/>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23001" name="Line 121">
                    <a:extLst>
                      <a:ext uri="{FF2B5EF4-FFF2-40B4-BE49-F238E27FC236}">
                        <a16:creationId xmlns:a16="http://schemas.microsoft.com/office/drawing/2014/main" id="{547C6102-9567-4C45-ABD2-F77359B79389}"/>
                      </a:ext>
                    </a:extLst>
                  </p:cNvPr>
                  <p:cNvSpPr>
                    <a:spLocks noChangeShapeType="1"/>
                  </p:cNvSpPr>
                  <p:nvPr/>
                </p:nvSpPr>
                <p:spPr bwMode="auto">
                  <a:xfrm>
                    <a:off x="3824" y="1605"/>
                    <a:ext cx="0" cy="272"/>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23002" name="Rectangle 122">
                    <a:extLst>
                      <a:ext uri="{FF2B5EF4-FFF2-40B4-BE49-F238E27FC236}">
                        <a16:creationId xmlns:a16="http://schemas.microsoft.com/office/drawing/2014/main" id="{06EA8509-FA55-44CB-916D-12592B8BA6E2}"/>
                      </a:ext>
                    </a:extLst>
                  </p:cNvPr>
                  <p:cNvSpPr>
                    <a:spLocks noChangeArrowheads="1"/>
                  </p:cNvSpPr>
                  <p:nvPr/>
                </p:nvSpPr>
                <p:spPr bwMode="auto">
                  <a:xfrm>
                    <a:off x="3720" y="1862"/>
                    <a:ext cx="3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altLang="en-US" sz="2000">
                        <a:latin typeface="Calibri" panose="020F0502020204030204" pitchFamily="34" charset="0"/>
                        <a:cs typeface="Calibri" panose="020F0502020204030204" pitchFamily="34" charset="0"/>
                      </a:rPr>
                      <a:t>0</a:t>
                    </a:r>
                  </a:p>
                </p:txBody>
              </p:sp>
              <p:sp>
                <p:nvSpPr>
                  <p:cNvPr id="123003" name="Rectangle 123">
                    <a:extLst>
                      <a:ext uri="{FF2B5EF4-FFF2-40B4-BE49-F238E27FC236}">
                        <a16:creationId xmlns:a16="http://schemas.microsoft.com/office/drawing/2014/main" id="{0D037BFD-3646-4517-9C38-F0C308FA23D8}"/>
                      </a:ext>
                    </a:extLst>
                  </p:cNvPr>
                  <p:cNvSpPr>
                    <a:spLocks noChangeArrowheads="1"/>
                  </p:cNvSpPr>
                  <p:nvPr/>
                </p:nvSpPr>
                <p:spPr bwMode="auto">
                  <a:xfrm>
                    <a:off x="4106" y="1862"/>
                    <a:ext cx="3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altLang="en-US" sz="2000">
                        <a:latin typeface="Calibri" panose="020F0502020204030204" pitchFamily="34" charset="0"/>
                        <a:cs typeface="Calibri" panose="020F0502020204030204" pitchFamily="34" charset="0"/>
                      </a:rPr>
                      <a:t>1</a:t>
                    </a:r>
                  </a:p>
                </p:txBody>
              </p:sp>
              <p:sp>
                <p:nvSpPr>
                  <p:cNvPr id="123004" name="Rectangle 124">
                    <a:extLst>
                      <a:ext uri="{FF2B5EF4-FFF2-40B4-BE49-F238E27FC236}">
                        <a16:creationId xmlns:a16="http://schemas.microsoft.com/office/drawing/2014/main" id="{FC099344-EE9D-43FD-B08F-A84C3C3C1145}"/>
                      </a:ext>
                    </a:extLst>
                  </p:cNvPr>
                  <p:cNvSpPr>
                    <a:spLocks noChangeArrowheads="1"/>
                  </p:cNvSpPr>
                  <p:nvPr/>
                </p:nvSpPr>
                <p:spPr bwMode="auto">
                  <a:xfrm>
                    <a:off x="3248" y="1278"/>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altLang="en-US" sz="2000">
                        <a:latin typeface="Calibri" panose="020F0502020204030204" pitchFamily="34" charset="0"/>
                        <a:cs typeface="Calibri" panose="020F0502020204030204" pitchFamily="34" charset="0"/>
                      </a:rPr>
                      <a:t>p</a:t>
                    </a:r>
                  </a:p>
                </p:txBody>
              </p:sp>
              <p:sp>
                <p:nvSpPr>
                  <p:cNvPr id="123005" name="Line 125">
                    <a:extLst>
                      <a:ext uri="{FF2B5EF4-FFF2-40B4-BE49-F238E27FC236}">
                        <a16:creationId xmlns:a16="http://schemas.microsoft.com/office/drawing/2014/main" id="{E1A19475-8809-4DC2-9C6F-4E4AF9EB0EE4}"/>
                      </a:ext>
                    </a:extLst>
                  </p:cNvPr>
                  <p:cNvSpPr>
                    <a:spLocks noChangeShapeType="1"/>
                  </p:cNvSpPr>
                  <p:nvPr/>
                </p:nvSpPr>
                <p:spPr bwMode="auto">
                  <a:xfrm>
                    <a:off x="3455" y="1446"/>
                    <a:ext cx="10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23006" name="Rectangle 126">
                    <a:extLst>
                      <a:ext uri="{FF2B5EF4-FFF2-40B4-BE49-F238E27FC236}">
                        <a16:creationId xmlns:a16="http://schemas.microsoft.com/office/drawing/2014/main" id="{6ED323B5-5F84-48A6-AA22-B0142BA4EC9B}"/>
                      </a:ext>
                    </a:extLst>
                  </p:cNvPr>
                  <p:cNvSpPr>
                    <a:spLocks noChangeArrowheads="1"/>
                  </p:cNvSpPr>
                  <p:nvPr/>
                </p:nvSpPr>
                <p:spPr bwMode="auto">
                  <a:xfrm>
                    <a:off x="3168" y="1461"/>
                    <a:ext cx="3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altLang="en-US" sz="2000">
                        <a:latin typeface="Calibri" panose="020F0502020204030204" pitchFamily="34" charset="0"/>
                        <a:cs typeface="Calibri" panose="020F0502020204030204" pitchFamily="34" charset="0"/>
                      </a:rPr>
                      <a:t>1-p</a:t>
                    </a:r>
                  </a:p>
                </p:txBody>
              </p:sp>
              <p:sp>
                <p:nvSpPr>
                  <p:cNvPr id="123007" name="Line 127">
                    <a:extLst>
                      <a:ext uri="{FF2B5EF4-FFF2-40B4-BE49-F238E27FC236}">
                        <a16:creationId xmlns:a16="http://schemas.microsoft.com/office/drawing/2014/main" id="{25FCCE7F-4604-4ACB-BF48-734104A98574}"/>
                      </a:ext>
                    </a:extLst>
                  </p:cNvPr>
                  <p:cNvSpPr>
                    <a:spLocks noChangeShapeType="1"/>
                  </p:cNvSpPr>
                  <p:nvPr/>
                </p:nvSpPr>
                <p:spPr bwMode="auto">
                  <a:xfrm>
                    <a:off x="3456" y="1605"/>
                    <a:ext cx="10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23008" name="Line 128">
                    <a:extLst>
                      <a:ext uri="{FF2B5EF4-FFF2-40B4-BE49-F238E27FC236}">
                        <a16:creationId xmlns:a16="http://schemas.microsoft.com/office/drawing/2014/main" id="{0FB25572-0CBB-422A-8A63-87F5654D83F8}"/>
                      </a:ext>
                    </a:extLst>
                  </p:cNvPr>
                  <p:cNvSpPr>
                    <a:spLocks noChangeShapeType="1"/>
                  </p:cNvSpPr>
                  <p:nvPr/>
                </p:nvSpPr>
                <p:spPr bwMode="auto">
                  <a:xfrm>
                    <a:off x="3592" y="1605"/>
                    <a:ext cx="24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23009" name="Line 129">
                    <a:extLst>
                      <a:ext uri="{FF2B5EF4-FFF2-40B4-BE49-F238E27FC236}">
                        <a16:creationId xmlns:a16="http://schemas.microsoft.com/office/drawing/2014/main" id="{1B3A4501-DC1C-4AC7-9241-6CCB5975678C}"/>
                      </a:ext>
                    </a:extLst>
                  </p:cNvPr>
                  <p:cNvSpPr>
                    <a:spLocks noChangeShapeType="1"/>
                  </p:cNvSpPr>
                  <p:nvPr/>
                </p:nvSpPr>
                <p:spPr bwMode="auto">
                  <a:xfrm>
                    <a:off x="3600" y="1446"/>
                    <a:ext cx="58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grpSp>
          <p:sp>
            <p:nvSpPr>
              <p:cNvPr id="123012" name="Text Box 132">
                <a:extLst>
                  <a:ext uri="{FF2B5EF4-FFF2-40B4-BE49-F238E27FC236}">
                    <a16:creationId xmlns:a16="http://schemas.microsoft.com/office/drawing/2014/main" id="{C8F96818-3E25-4DA9-BE37-9BD88E61B73E}"/>
                  </a:ext>
                </a:extLst>
              </p:cNvPr>
              <p:cNvSpPr txBox="1">
                <a:spLocks noChangeArrowheads="1"/>
              </p:cNvSpPr>
              <p:nvPr/>
            </p:nvSpPr>
            <p:spPr bwMode="auto">
              <a:xfrm>
                <a:off x="3088" y="1200"/>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000" b="1" noProof="1">
                    <a:latin typeface="Calibri" panose="020F0502020204030204" pitchFamily="34" charset="0"/>
                    <a:cs typeface="Calibri" panose="020F0502020204030204" pitchFamily="34" charset="0"/>
                  </a:rPr>
                  <a:t>Ber(0.6)</a:t>
                </a:r>
              </a:p>
            </p:txBody>
          </p:sp>
        </p:grpSp>
      </p:grpSp>
      <p:grpSp>
        <p:nvGrpSpPr>
          <p:cNvPr id="8" name="Grupp 7">
            <a:extLst>
              <a:ext uri="{FF2B5EF4-FFF2-40B4-BE49-F238E27FC236}">
                <a16:creationId xmlns:a16="http://schemas.microsoft.com/office/drawing/2014/main" id="{293759F5-6974-4560-97A0-C4F4CE652A19}"/>
              </a:ext>
            </a:extLst>
          </p:cNvPr>
          <p:cNvGrpSpPr/>
          <p:nvPr/>
        </p:nvGrpSpPr>
        <p:grpSpPr>
          <a:xfrm>
            <a:off x="228600" y="5013963"/>
            <a:ext cx="8850267" cy="1691637"/>
            <a:chOff x="228600" y="5013963"/>
            <a:chExt cx="8850267" cy="1691637"/>
          </a:xfrm>
        </p:grpSpPr>
        <p:sp>
          <p:nvSpPr>
            <p:cNvPr id="4" name="textruta 3">
              <a:extLst>
                <a:ext uri="{FF2B5EF4-FFF2-40B4-BE49-F238E27FC236}">
                  <a16:creationId xmlns:a16="http://schemas.microsoft.com/office/drawing/2014/main" id="{59B04F57-28BD-4095-8FBA-2E9AACB8EC6C}"/>
                </a:ext>
              </a:extLst>
            </p:cNvPr>
            <p:cNvSpPr txBox="1"/>
            <p:nvPr/>
          </p:nvSpPr>
          <p:spPr>
            <a:xfrm>
              <a:off x="4953000" y="5013963"/>
              <a:ext cx="952500" cy="400110"/>
            </a:xfrm>
            <a:prstGeom prst="rect">
              <a:avLst/>
            </a:prstGeom>
            <a:noFill/>
          </p:spPr>
          <p:txBody>
            <a:bodyPr wrap="square" rtlCol="0">
              <a:spAutoFit/>
            </a:bodyPr>
            <a:lstStyle/>
            <a:p>
              <a:r>
                <a:rPr lang="en-GB" sz="2000" b="1" dirty="0">
                  <a:latin typeface="Calibri" panose="020F0502020204030204" pitchFamily="34" charset="0"/>
                  <a:cs typeface="Calibri" panose="020F0502020204030204" pitchFamily="34" charset="0"/>
                </a:rPr>
                <a:t>D2(X)</a:t>
              </a:r>
            </a:p>
          </p:txBody>
        </p:sp>
        <p:grpSp>
          <p:nvGrpSpPr>
            <p:cNvPr id="3" name="Grupp 2">
              <a:extLst>
                <a:ext uri="{FF2B5EF4-FFF2-40B4-BE49-F238E27FC236}">
                  <a16:creationId xmlns:a16="http://schemas.microsoft.com/office/drawing/2014/main" id="{E01F9CA4-0FA2-40CC-9FF2-1B8FF91AA037}"/>
                </a:ext>
              </a:extLst>
            </p:cNvPr>
            <p:cNvGrpSpPr/>
            <p:nvPr/>
          </p:nvGrpSpPr>
          <p:grpSpPr>
            <a:xfrm>
              <a:off x="228600" y="5265737"/>
              <a:ext cx="8850267" cy="1439863"/>
              <a:chOff x="228600" y="5265737"/>
              <a:chExt cx="8850267" cy="1439863"/>
            </a:xfrm>
          </p:grpSpPr>
          <p:grpSp>
            <p:nvGrpSpPr>
              <p:cNvPr id="2" name="Grupp 1">
                <a:extLst>
                  <a:ext uri="{FF2B5EF4-FFF2-40B4-BE49-F238E27FC236}">
                    <a16:creationId xmlns:a16="http://schemas.microsoft.com/office/drawing/2014/main" id="{DED466C5-9A90-40F4-880F-D4DEB7A8DD17}"/>
                  </a:ext>
                </a:extLst>
              </p:cNvPr>
              <p:cNvGrpSpPr/>
              <p:nvPr/>
            </p:nvGrpSpPr>
            <p:grpSpPr>
              <a:xfrm>
                <a:off x="228600" y="5265737"/>
                <a:ext cx="8850267" cy="1439863"/>
                <a:chOff x="228600" y="5265737"/>
                <a:chExt cx="8850267" cy="1439863"/>
              </a:xfrm>
            </p:grpSpPr>
            <p:grpSp>
              <p:nvGrpSpPr>
                <p:cNvPr id="6" name="Grupp 5">
                  <a:extLst>
                    <a:ext uri="{FF2B5EF4-FFF2-40B4-BE49-F238E27FC236}">
                      <a16:creationId xmlns:a16="http://schemas.microsoft.com/office/drawing/2014/main" id="{19F373C0-0F48-4916-8D17-AF217B55F200}"/>
                    </a:ext>
                  </a:extLst>
                </p:cNvPr>
                <p:cNvGrpSpPr/>
                <p:nvPr/>
              </p:nvGrpSpPr>
              <p:grpSpPr>
                <a:xfrm>
                  <a:off x="4932280" y="5265737"/>
                  <a:ext cx="4146587" cy="1439863"/>
                  <a:chOff x="4914862" y="5265737"/>
                  <a:chExt cx="4146587" cy="1439863"/>
                </a:xfrm>
              </p:grpSpPr>
              <p:grpSp>
                <p:nvGrpSpPr>
                  <p:cNvPr id="123019" name="Group 139">
                    <a:extLst>
                      <a:ext uri="{FF2B5EF4-FFF2-40B4-BE49-F238E27FC236}">
                        <a16:creationId xmlns:a16="http://schemas.microsoft.com/office/drawing/2014/main" id="{D9A6594B-E6E1-4CA2-BC70-D649B0EF864B}"/>
                      </a:ext>
                    </a:extLst>
                  </p:cNvPr>
                  <p:cNvGrpSpPr>
                    <a:grpSpLocks/>
                  </p:cNvGrpSpPr>
                  <p:nvPr/>
                </p:nvGrpSpPr>
                <p:grpSpPr bwMode="auto">
                  <a:xfrm>
                    <a:off x="4914862" y="5265737"/>
                    <a:ext cx="3766623" cy="1439863"/>
                    <a:chOff x="3100" y="3413"/>
                    <a:chExt cx="2332" cy="907"/>
                  </a:xfrm>
                </p:grpSpPr>
                <p:sp>
                  <p:nvSpPr>
                    <p:cNvPr id="122953" name="Text Box 73">
                      <a:extLst>
                        <a:ext uri="{FF2B5EF4-FFF2-40B4-BE49-F238E27FC236}">
                          <a16:creationId xmlns:a16="http://schemas.microsoft.com/office/drawing/2014/main" id="{A8DB254F-59CE-4480-9388-CFD79CE9376B}"/>
                        </a:ext>
                      </a:extLst>
                    </p:cNvPr>
                    <p:cNvSpPr txBox="1">
                      <a:spLocks noChangeArrowheads="1"/>
                    </p:cNvSpPr>
                    <p:nvPr/>
                  </p:nvSpPr>
                  <p:spPr bwMode="auto">
                    <a:xfrm>
                      <a:off x="3270" y="4089"/>
                      <a:ext cx="2066" cy="23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800" dirty="0">
                          <a:latin typeface="Calibri" panose="020F0502020204030204" pitchFamily="34" charset="0"/>
                          <a:cs typeface="Calibri" panose="020F0502020204030204" pitchFamily="34" charset="0"/>
                        </a:rPr>
                        <a:t>2   3   4   5   6   7  </a:t>
                      </a:r>
                      <a:r>
                        <a:rPr lang="en-GB" altLang="en-US" sz="1000" dirty="0">
                          <a:latin typeface="Calibri" panose="020F0502020204030204" pitchFamily="34" charset="0"/>
                          <a:cs typeface="Calibri" panose="020F0502020204030204" pitchFamily="34" charset="0"/>
                        </a:rPr>
                        <a:t>  </a:t>
                      </a:r>
                      <a:r>
                        <a:rPr lang="en-GB" altLang="en-US" sz="1800" dirty="0">
                          <a:latin typeface="Calibri" panose="020F0502020204030204" pitchFamily="34" charset="0"/>
                          <a:cs typeface="Calibri" panose="020F0502020204030204" pitchFamily="34" charset="0"/>
                        </a:rPr>
                        <a:t>8</a:t>
                      </a:r>
                      <a:r>
                        <a:rPr lang="en-GB" altLang="en-US" sz="800" dirty="0">
                          <a:latin typeface="Calibri" panose="020F0502020204030204" pitchFamily="34" charset="0"/>
                          <a:cs typeface="Calibri" panose="020F0502020204030204" pitchFamily="34" charset="0"/>
                        </a:rPr>
                        <a:t> </a:t>
                      </a:r>
                      <a:r>
                        <a:rPr lang="en-GB" altLang="en-US" sz="1800" dirty="0">
                          <a:latin typeface="Calibri" panose="020F0502020204030204" pitchFamily="34" charset="0"/>
                          <a:cs typeface="Calibri" panose="020F0502020204030204" pitchFamily="34" charset="0"/>
                        </a:rPr>
                        <a:t> </a:t>
                      </a:r>
                      <a:r>
                        <a:rPr lang="en-GB" altLang="en-US" sz="1000" dirty="0">
                          <a:latin typeface="Calibri" panose="020F0502020204030204" pitchFamily="34" charset="0"/>
                          <a:cs typeface="Calibri" panose="020F0502020204030204" pitchFamily="34" charset="0"/>
                        </a:rPr>
                        <a:t> </a:t>
                      </a:r>
                      <a:r>
                        <a:rPr lang="en-GB" altLang="en-US" sz="1800" dirty="0">
                          <a:latin typeface="Calibri" panose="020F0502020204030204" pitchFamily="34" charset="0"/>
                          <a:cs typeface="Calibri" panose="020F0502020204030204" pitchFamily="34" charset="0"/>
                        </a:rPr>
                        <a:t> 9   10  11 12</a:t>
                      </a:r>
                    </a:p>
                  </p:txBody>
                </p:sp>
                <p:sp>
                  <p:nvSpPr>
                    <p:cNvPr id="122958" name="Line 78">
                      <a:extLst>
                        <a:ext uri="{FF2B5EF4-FFF2-40B4-BE49-F238E27FC236}">
                          <a16:creationId xmlns:a16="http://schemas.microsoft.com/office/drawing/2014/main" id="{460304FD-71D9-4115-AACE-303580ABC2F5}"/>
                        </a:ext>
                      </a:extLst>
                    </p:cNvPr>
                    <p:cNvSpPr>
                      <a:spLocks noChangeShapeType="1"/>
                    </p:cNvSpPr>
                    <p:nvPr/>
                  </p:nvSpPr>
                  <p:spPr bwMode="auto">
                    <a:xfrm>
                      <a:off x="3524" y="3884"/>
                      <a:ext cx="0" cy="1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22959" name="Line 79">
                      <a:extLst>
                        <a:ext uri="{FF2B5EF4-FFF2-40B4-BE49-F238E27FC236}">
                          <a16:creationId xmlns:a16="http://schemas.microsoft.com/office/drawing/2014/main" id="{810064EA-6043-4864-AFED-DB4D4BEACB3E}"/>
                        </a:ext>
                      </a:extLst>
                    </p:cNvPr>
                    <p:cNvSpPr>
                      <a:spLocks noChangeShapeType="1"/>
                    </p:cNvSpPr>
                    <p:nvPr/>
                  </p:nvSpPr>
                  <p:spPr bwMode="auto">
                    <a:xfrm>
                      <a:off x="3355" y="3990"/>
                      <a:ext cx="0" cy="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22960" name="Line 80">
                      <a:extLst>
                        <a:ext uri="{FF2B5EF4-FFF2-40B4-BE49-F238E27FC236}">
                          <a16:creationId xmlns:a16="http://schemas.microsoft.com/office/drawing/2014/main" id="{B8F86C3B-D995-4CBC-AED6-AE620E2B992C}"/>
                        </a:ext>
                      </a:extLst>
                    </p:cNvPr>
                    <p:cNvSpPr>
                      <a:spLocks noChangeShapeType="1"/>
                    </p:cNvSpPr>
                    <p:nvPr/>
                  </p:nvSpPr>
                  <p:spPr bwMode="auto">
                    <a:xfrm>
                      <a:off x="5114" y="3978"/>
                      <a:ext cx="0" cy="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22961" name="Line 81">
                      <a:extLst>
                        <a:ext uri="{FF2B5EF4-FFF2-40B4-BE49-F238E27FC236}">
                          <a16:creationId xmlns:a16="http://schemas.microsoft.com/office/drawing/2014/main" id="{CD1D22D5-1C19-4EEE-91DD-E1A9D3DFA8FF}"/>
                        </a:ext>
                      </a:extLst>
                    </p:cNvPr>
                    <p:cNvSpPr>
                      <a:spLocks noChangeShapeType="1"/>
                    </p:cNvSpPr>
                    <p:nvPr/>
                  </p:nvSpPr>
                  <p:spPr bwMode="auto">
                    <a:xfrm>
                      <a:off x="4934" y="3884"/>
                      <a:ext cx="0" cy="1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22962" name="Line 82">
                      <a:extLst>
                        <a:ext uri="{FF2B5EF4-FFF2-40B4-BE49-F238E27FC236}">
                          <a16:creationId xmlns:a16="http://schemas.microsoft.com/office/drawing/2014/main" id="{C746126C-9710-4C0B-9495-3028B3944DBC}"/>
                        </a:ext>
                      </a:extLst>
                    </p:cNvPr>
                    <p:cNvSpPr>
                      <a:spLocks noChangeShapeType="1"/>
                    </p:cNvSpPr>
                    <p:nvPr/>
                  </p:nvSpPr>
                  <p:spPr bwMode="auto">
                    <a:xfrm>
                      <a:off x="4743" y="3790"/>
                      <a:ext cx="0" cy="2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22963" name="Line 83">
                      <a:extLst>
                        <a:ext uri="{FF2B5EF4-FFF2-40B4-BE49-F238E27FC236}">
                          <a16:creationId xmlns:a16="http://schemas.microsoft.com/office/drawing/2014/main" id="{8EC9F6F7-6250-4272-B13D-9A46CDEF6E01}"/>
                        </a:ext>
                      </a:extLst>
                    </p:cNvPr>
                    <p:cNvSpPr>
                      <a:spLocks noChangeShapeType="1"/>
                    </p:cNvSpPr>
                    <p:nvPr/>
                  </p:nvSpPr>
                  <p:spPr bwMode="auto">
                    <a:xfrm>
                      <a:off x="3694" y="3790"/>
                      <a:ext cx="0" cy="2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22964" name="Line 84">
                      <a:extLst>
                        <a:ext uri="{FF2B5EF4-FFF2-40B4-BE49-F238E27FC236}">
                          <a16:creationId xmlns:a16="http://schemas.microsoft.com/office/drawing/2014/main" id="{5D7D6670-C3AF-4E09-87ED-24F2E310DE06}"/>
                        </a:ext>
                      </a:extLst>
                    </p:cNvPr>
                    <p:cNvSpPr>
                      <a:spLocks noChangeShapeType="1"/>
                    </p:cNvSpPr>
                    <p:nvPr/>
                  </p:nvSpPr>
                  <p:spPr bwMode="auto">
                    <a:xfrm>
                      <a:off x="3863" y="3648"/>
                      <a:ext cx="0" cy="4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22965" name="Line 85">
                      <a:extLst>
                        <a:ext uri="{FF2B5EF4-FFF2-40B4-BE49-F238E27FC236}">
                          <a16:creationId xmlns:a16="http://schemas.microsoft.com/office/drawing/2014/main" id="{8887E223-499C-4A51-8184-BA16B70A1C27}"/>
                        </a:ext>
                      </a:extLst>
                    </p:cNvPr>
                    <p:cNvSpPr>
                      <a:spLocks noChangeShapeType="1"/>
                    </p:cNvSpPr>
                    <p:nvPr/>
                  </p:nvSpPr>
                  <p:spPr bwMode="auto">
                    <a:xfrm>
                      <a:off x="4542" y="3648"/>
                      <a:ext cx="0" cy="4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22966" name="Line 86">
                      <a:extLst>
                        <a:ext uri="{FF2B5EF4-FFF2-40B4-BE49-F238E27FC236}">
                          <a16:creationId xmlns:a16="http://schemas.microsoft.com/office/drawing/2014/main" id="{12EE50C1-761E-439C-B15A-9629E48AFCC9}"/>
                        </a:ext>
                      </a:extLst>
                    </p:cNvPr>
                    <p:cNvSpPr>
                      <a:spLocks noChangeShapeType="1"/>
                    </p:cNvSpPr>
                    <p:nvPr/>
                  </p:nvSpPr>
                  <p:spPr bwMode="auto">
                    <a:xfrm>
                      <a:off x="4033" y="3507"/>
                      <a:ext cx="0" cy="56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22967" name="Line 87">
                      <a:extLst>
                        <a:ext uri="{FF2B5EF4-FFF2-40B4-BE49-F238E27FC236}">
                          <a16:creationId xmlns:a16="http://schemas.microsoft.com/office/drawing/2014/main" id="{80B939B6-6C8A-4583-BDCA-A366063CFEF7}"/>
                        </a:ext>
                      </a:extLst>
                    </p:cNvPr>
                    <p:cNvSpPr>
                      <a:spLocks noChangeShapeType="1"/>
                    </p:cNvSpPr>
                    <p:nvPr/>
                  </p:nvSpPr>
                  <p:spPr bwMode="auto">
                    <a:xfrm flipH="1">
                      <a:off x="4372" y="3542"/>
                      <a:ext cx="0" cy="51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22968" name="Line 88">
                      <a:extLst>
                        <a:ext uri="{FF2B5EF4-FFF2-40B4-BE49-F238E27FC236}">
                          <a16:creationId xmlns:a16="http://schemas.microsoft.com/office/drawing/2014/main" id="{1874AD86-33B9-4465-916F-16BF29899100}"/>
                        </a:ext>
                      </a:extLst>
                    </p:cNvPr>
                    <p:cNvSpPr>
                      <a:spLocks noChangeShapeType="1"/>
                    </p:cNvSpPr>
                    <p:nvPr/>
                  </p:nvSpPr>
                  <p:spPr bwMode="auto">
                    <a:xfrm>
                      <a:off x="4202" y="3413"/>
                      <a:ext cx="0" cy="65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22956" name="Line 76">
                      <a:extLst>
                        <a:ext uri="{FF2B5EF4-FFF2-40B4-BE49-F238E27FC236}">
                          <a16:creationId xmlns:a16="http://schemas.microsoft.com/office/drawing/2014/main" id="{EAE357F6-DE38-4A58-94FA-7AEDB8ED2618}"/>
                        </a:ext>
                      </a:extLst>
                    </p:cNvPr>
                    <p:cNvSpPr>
                      <a:spLocks noChangeShapeType="1"/>
                    </p:cNvSpPr>
                    <p:nvPr/>
                  </p:nvSpPr>
                  <p:spPr bwMode="auto">
                    <a:xfrm>
                      <a:off x="3100" y="4072"/>
                      <a:ext cx="2332"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22957" name="Line 77">
                      <a:extLst>
                        <a:ext uri="{FF2B5EF4-FFF2-40B4-BE49-F238E27FC236}">
                          <a16:creationId xmlns:a16="http://schemas.microsoft.com/office/drawing/2014/main" id="{2ADE4BB1-B583-48CD-B619-7B7893A4FC6C}"/>
                        </a:ext>
                      </a:extLst>
                    </p:cNvPr>
                    <p:cNvSpPr>
                      <a:spLocks noChangeShapeType="1"/>
                    </p:cNvSpPr>
                    <p:nvPr/>
                  </p:nvSpPr>
                  <p:spPr bwMode="auto">
                    <a:xfrm flipV="1">
                      <a:off x="3100" y="3416"/>
                      <a:ext cx="0" cy="664"/>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sp>
                <p:nvSpPr>
                  <p:cNvPr id="5" name="textruta 4">
                    <a:extLst>
                      <a:ext uri="{FF2B5EF4-FFF2-40B4-BE49-F238E27FC236}">
                        <a16:creationId xmlns:a16="http://schemas.microsoft.com/office/drawing/2014/main" id="{677947DE-456C-4A42-BA25-2858DEE08FC5}"/>
                      </a:ext>
                    </a:extLst>
                  </p:cNvPr>
                  <p:cNvSpPr txBox="1"/>
                  <p:nvPr/>
                </p:nvSpPr>
                <p:spPr>
                  <a:xfrm>
                    <a:off x="8677988" y="6083426"/>
                    <a:ext cx="383461" cy="369332"/>
                  </a:xfrm>
                  <a:prstGeom prst="rect">
                    <a:avLst/>
                  </a:prstGeom>
                  <a:noFill/>
                  <a:ln>
                    <a:noFill/>
                  </a:ln>
                </p:spPr>
                <p:txBody>
                  <a:bodyPr wrap="square" rtlCol="0">
                    <a:spAutoFit/>
                  </a:bodyPr>
                  <a:lstStyle/>
                  <a:p>
                    <a:r>
                      <a:rPr lang="en-GB" sz="1800" b="1" dirty="0">
                        <a:latin typeface="Calibri" panose="020F0502020204030204" pitchFamily="34" charset="0"/>
                        <a:cs typeface="Calibri" panose="020F0502020204030204" pitchFamily="34" charset="0"/>
                      </a:rPr>
                      <a:t>X</a:t>
                    </a:r>
                  </a:p>
                </p:txBody>
              </p:sp>
            </p:grpSp>
            <p:sp>
              <p:nvSpPr>
                <p:cNvPr id="98" name="Text Box 92">
                  <a:extLst>
                    <a:ext uri="{FF2B5EF4-FFF2-40B4-BE49-F238E27FC236}">
                      <a16:creationId xmlns:a16="http://schemas.microsoft.com/office/drawing/2014/main" id="{A7716B35-F785-4E26-ABB4-FC9AC554B324}"/>
                    </a:ext>
                  </a:extLst>
                </p:cNvPr>
                <p:cNvSpPr txBox="1">
                  <a:spLocks noChangeArrowheads="1"/>
                </p:cNvSpPr>
                <p:nvPr/>
              </p:nvSpPr>
              <p:spPr bwMode="auto">
                <a:xfrm>
                  <a:off x="228600" y="5410200"/>
                  <a:ext cx="3191379" cy="784830"/>
                </a:xfrm>
                <a:prstGeom prst="rect">
                  <a:avLst/>
                </a:prstGeom>
                <a:noFill/>
                <a:ln w="9525">
                  <a:noFill/>
                  <a:miter lim="800000"/>
                  <a:headEnd/>
                  <a:tailEnd/>
                </a:ln>
                <a:effectLst/>
              </p:spPr>
              <p:txBody>
                <a:bodyPr wrap="square">
                  <a:spAutoFit/>
                </a:bodyPr>
                <a:lstStyle/>
                <a:p>
                  <a:pPr>
                    <a:lnSpc>
                      <a:spcPct val="90000"/>
                    </a:lnSpc>
                    <a:buFontTx/>
                    <a:buChar char="•"/>
                  </a:pPr>
                  <a:r>
                    <a:rPr lang="en-GB" altLang="en-US" sz="2600" dirty="0">
                      <a:latin typeface="Calibri" panose="020F0502020204030204" pitchFamily="34" charset="0"/>
                      <a:cs typeface="Calibri" panose="020F0502020204030204" pitchFamily="34" charset="0"/>
                    </a:rPr>
                    <a:t>  </a:t>
                  </a:r>
                  <a:r>
                    <a:rPr lang="en-GB" altLang="en-US" dirty="0">
                      <a:latin typeface="Calibri" panose="020F0502020204030204" pitchFamily="34" charset="0"/>
                      <a:cs typeface="Calibri" panose="020F0502020204030204" pitchFamily="34" charset="0"/>
                    </a:rPr>
                    <a:t>Sum of two dice: </a:t>
                  </a:r>
                </a:p>
                <a:p>
                  <a:pPr>
                    <a:lnSpc>
                      <a:spcPct val="90000"/>
                    </a:lnSpc>
                  </a:pPr>
                  <a:r>
                    <a:rPr lang="en-GB" altLang="en-US" dirty="0">
                      <a:latin typeface="Calibri" panose="020F0502020204030204" pitchFamily="34" charset="0"/>
                      <a:cs typeface="Calibri" panose="020F0502020204030204" pitchFamily="34" charset="0"/>
                    </a:rPr>
                    <a:t>   D2=D</a:t>
                  </a:r>
                  <a:r>
                    <a:rPr lang="en-GB" altLang="en-US" baseline="-25000" dirty="0">
                      <a:latin typeface="Calibri" panose="020F0502020204030204" pitchFamily="34" charset="0"/>
                      <a:cs typeface="Calibri" panose="020F0502020204030204" pitchFamily="34" charset="0"/>
                    </a:rPr>
                    <a:t>1</a:t>
                  </a:r>
                  <a:r>
                    <a:rPr lang="en-GB" altLang="en-US" dirty="0">
                      <a:latin typeface="Calibri" panose="020F0502020204030204" pitchFamily="34" charset="0"/>
                      <a:cs typeface="Calibri" panose="020F0502020204030204" pitchFamily="34" charset="0"/>
                    </a:rPr>
                    <a:t>(1,6)+D</a:t>
                  </a:r>
                  <a:r>
                    <a:rPr lang="en-GB" altLang="en-US" baseline="-25000" dirty="0">
                      <a:latin typeface="Calibri" panose="020F0502020204030204" pitchFamily="34" charset="0"/>
                      <a:cs typeface="Calibri" panose="020F0502020204030204" pitchFamily="34" charset="0"/>
                    </a:rPr>
                    <a:t>2</a:t>
                  </a:r>
                  <a:r>
                    <a:rPr lang="en-GB" altLang="en-US" dirty="0">
                      <a:latin typeface="Calibri" panose="020F0502020204030204" pitchFamily="34" charset="0"/>
                      <a:cs typeface="Calibri" panose="020F0502020204030204" pitchFamily="34" charset="0"/>
                    </a:rPr>
                    <a:t>(1,6) </a:t>
                  </a:r>
                </a:p>
              </p:txBody>
            </p:sp>
          </p:grpSp>
          <p:pic>
            <p:nvPicPr>
              <p:cNvPr id="85" name="Bildobjekt 84">
                <a:extLst>
                  <a:ext uri="{FF2B5EF4-FFF2-40B4-BE49-F238E27FC236}">
                    <a16:creationId xmlns:a16="http://schemas.microsoft.com/office/drawing/2014/main" id="{922E7D01-6821-43BD-B684-7D0834BE0B38}"/>
                  </a:ext>
                </a:extLst>
              </p:cNvPr>
              <p:cNvPicPr>
                <a:picLocks noChangeAspect="1"/>
              </p:cNvPicPr>
              <p:nvPr/>
            </p:nvPicPr>
            <p:blipFill>
              <a:blip r:embed="rId2"/>
              <a:stretch>
                <a:fillRect/>
              </a:stretch>
            </p:blipFill>
            <p:spPr>
              <a:xfrm>
                <a:off x="2852012" y="5358987"/>
                <a:ext cx="1047678" cy="438563"/>
              </a:xfrm>
              <a:prstGeom prst="rect">
                <a:avLst/>
              </a:prstGeom>
            </p:spPr>
          </p:pic>
        </p:grpSp>
      </p:grpSp>
      <p:grpSp>
        <p:nvGrpSpPr>
          <p:cNvPr id="7" name="Grupp 6">
            <a:extLst>
              <a:ext uri="{FF2B5EF4-FFF2-40B4-BE49-F238E27FC236}">
                <a16:creationId xmlns:a16="http://schemas.microsoft.com/office/drawing/2014/main" id="{A61967FD-D835-4A0B-B6CE-E9A66D9CEED6}"/>
              </a:ext>
            </a:extLst>
          </p:cNvPr>
          <p:cNvGrpSpPr/>
          <p:nvPr/>
        </p:nvGrpSpPr>
        <p:grpSpPr>
          <a:xfrm>
            <a:off x="228600" y="3352800"/>
            <a:ext cx="8832850" cy="1663700"/>
            <a:chOff x="228600" y="3352800"/>
            <a:chExt cx="8832850" cy="1663700"/>
          </a:xfrm>
        </p:grpSpPr>
        <p:grpSp>
          <p:nvGrpSpPr>
            <p:cNvPr id="123016" name="Group 136">
              <a:extLst>
                <a:ext uri="{FF2B5EF4-FFF2-40B4-BE49-F238E27FC236}">
                  <a16:creationId xmlns:a16="http://schemas.microsoft.com/office/drawing/2014/main" id="{6E06273F-CB66-44FF-949D-C7BC7B425EFC}"/>
                </a:ext>
              </a:extLst>
            </p:cNvPr>
            <p:cNvGrpSpPr>
              <a:grpSpLocks/>
            </p:cNvGrpSpPr>
            <p:nvPr/>
          </p:nvGrpSpPr>
          <p:grpSpPr bwMode="auto">
            <a:xfrm>
              <a:off x="228600" y="3352800"/>
              <a:ext cx="8832850" cy="1663700"/>
              <a:chOff x="144" y="2168"/>
              <a:chExt cx="5564" cy="1048"/>
            </a:xfrm>
          </p:grpSpPr>
          <p:sp>
            <p:nvSpPr>
              <p:cNvPr id="122971" name="Text Box 91">
                <a:extLst>
                  <a:ext uri="{FF2B5EF4-FFF2-40B4-BE49-F238E27FC236}">
                    <a16:creationId xmlns:a16="http://schemas.microsoft.com/office/drawing/2014/main" id="{E2EFD455-5B39-4D85-9AA3-E495075858BC}"/>
                  </a:ext>
                </a:extLst>
              </p:cNvPr>
              <p:cNvSpPr txBox="1">
                <a:spLocks noChangeArrowheads="1"/>
              </p:cNvSpPr>
              <p:nvPr/>
            </p:nvSpPr>
            <p:spPr bwMode="auto">
              <a:xfrm>
                <a:off x="144" y="2304"/>
                <a:ext cx="2784" cy="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en-GB" altLang="en-US" dirty="0">
                    <a:latin typeface="Calibri" panose="020F0502020204030204" pitchFamily="34" charset="0"/>
                    <a:cs typeface="Calibri" panose="020F0502020204030204" pitchFamily="34" charset="0"/>
                  </a:rPr>
                  <a:t>  A die (1-6 dots):  </a:t>
                </a:r>
              </a:p>
              <a:p>
                <a:pPr>
                  <a:lnSpc>
                    <a:spcPct val="90000"/>
                  </a:lnSpc>
                </a:pPr>
                <a:r>
                  <a:rPr lang="en-GB" altLang="en-US" dirty="0">
                    <a:latin typeface="Calibri" panose="020F0502020204030204" pitchFamily="34" charset="0"/>
                    <a:cs typeface="Calibri" panose="020F0502020204030204" pitchFamily="34" charset="0"/>
                  </a:rPr>
                  <a:t>   D(1,6)=INT(6*U(0,1) + 1).</a:t>
                </a:r>
              </a:p>
              <a:p>
                <a:pPr>
                  <a:lnSpc>
                    <a:spcPct val="90000"/>
                  </a:lnSpc>
                </a:pPr>
                <a:r>
                  <a:rPr lang="en-GB" altLang="en-US" sz="2000" dirty="0">
                    <a:latin typeface="Calibri" panose="020F0502020204030204" pitchFamily="34" charset="0"/>
                    <a:cs typeface="Calibri" panose="020F0502020204030204" pitchFamily="34" charset="0"/>
                  </a:rPr>
                  <a:t>    [INT(X) means the integer part of X.]</a:t>
                </a:r>
              </a:p>
            </p:txBody>
          </p:sp>
          <p:grpSp>
            <p:nvGrpSpPr>
              <p:cNvPr id="123015" name="Group 135">
                <a:extLst>
                  <a:ext uri="{FF2B5EF4-FFF2-40B4-BE49-F238E27FC236}">
                    <a16:creationId xmlns:a16="http://schemas.microsoft.com/office/drawing/2014/main" id="{D4CACDB2-74AC-4667-827C-0559EC73DDC7}"/>
                  </a:ext>
                </a:extLst>
              </p:cNvPr>
              <p:cNvGrpSpPr>
                <a:grpSpLocks/>
              </p:cNvGrpSpPr>
              <p:nvPr/>
            </p:nvGrpSpPr>
            <p:grpSpPr bwMode="auto">
              <a:xfrm>
                <a:off x="2752" y="2168"/>
                <a:ext cx="2956" cy="1048"/>
                <a:chOff x="2752" y="2168"/>
                <a:chExt cx="2956" cy="1048"/>
              </a:xfrm>
            </p:grpSpPr>
            <p:sp>
              <p:nvSpPr>
                <p:cNvPr id="122896" name="Rectangle 16">
                  <a:extLst>
                    <a:ext uri="{FF2B5EF4-FFF2-40B4-BE49-F238E27FC236}">
                      <a16:creationId xmlns:a16="http://schemas.microsoft.com/office/drawing/2014/main" id="{D9C90FFC-E5D2-4976-86FE-E97100100332}"/>
                    </a:ext>
                  </a:extLst>
                </p:cNvPr>
                <p:cNvSpPr>
                  <a:spLocks noChangeArrowheads="1"/>
                </p:cNvSpPr>
                <p:nvPr/>
              </p:nvSpPr>
              <p:spPr bwMode="auto">
                <a:xfrm>
                  <a:off x="5354" y="2768"/>
                  <a:ext cx="35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altLang="en-US" b="1" dirty="0">
                      <a:latin typeface="Calibri" panose="020F0502020204030204" pitchFamily="34" charset="0"/>
                      <a:cs typeface="Calibri" panose="020F0502020204030204" pitchFamily="34" charset="0"/>
                    </a:rPr>
                    <a:t>x</a:t>
                  </a:r>
                </a:p>
              </p:txBody>
            </p:sp>
            <p:sp>
              <p:nvSpPr>
                <p:cNvPr id="122899" name="Line 19">
                  <a:extLst>
                    <a:ext uri="{FF2B5EF4-FFF2-40B4-BE49-F238E27FC236}">
                      <a16:creationId xmlns:a16="http://schemas.microsoft.com/office/drawing/2014/main" id="{B2BF4DD0-4FD1-4750-853D-FFD954928092}"/>
                    </a:ext>
                  </a:extLst>
                </p:cNvPr>
                <p:cNvSpPr>
                  <a:spLocks noChangeShapeType="1"/>
                </p:cNvSpPr>
                <p:nvPr/>
              </p:nvSpPr>
              <p:spPr bwMode="auto">
                <a:xfrm>
                  <a:off x="3099" y="2292"/>
                  <a:ext cx="0" cy="672"/>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22900" name="Line 20">
                  <a:extLst>
                    <a:ext uri="{FF2B5EF4-FFF2-40B4-BE49-F238E27FC236}">
                      <a16:creationId xmlns:a16="http://schemas.microsoft.com/office/drawing/2014/main" id="{A3AAF6D0-3E8B-4BDA-BD00-C53EA19DDA99}"/>
                    </a:ext>
                  </a:extLst>
                </p:cNvPr>
                <p:cNvSpPr>
                  <a:spLocks noChangeShapeType="1"/>
                </p:cNvSpPr>
                <p:nvPr/>
              </p:nvSpPr>
              <p:spPr bwMode="auto">
                <a:xfrm>
                  <a:off x="3099" y="2964"/>
                  <a:ext cx="2288"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22901" name="Line 21">
                  <a:extLst>
                    <a:ext uri="{FF2B5EF4-FFF2-40B4-BE49-F238E27FC236}">
                      <a16:creationId xmlns:a16="http://schemas.microsoft.com/office/drawing/2014/main" id="{7944CF81-0F35-4800-91E8-215B565771CF}"/>
                    </a:ext>
                  </a:extLst>
                </p:cNvPr>
                <p:cNvSpPr>
                  <a:spLocks noChangeShapeType="1"/>
                </p:cNvSpPr>
                <p:nvPr/>
              </p:nvSpPr>
              <p:spPr bwMode="auto">
                <a:xfrm>
                  <a:off x="3411" y="2586"/>
                  <a:ext cx="0" cy="378"/>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22902" name="Line 22">
                  <a:extLst>
                    <a:ext uri="{FF2B5EF4-FFF2-40B4-BE49-F238E27FC236}">
                      <a16:creationId xmlns:a16="http://schemas.microsoft.com/office/drawing/2014/main" id="{8CFD5942-6D60-49C4-962F-734A39928342}"/>
                    </a:ext>
                  </a:extLst>
                </p:cNvPr>
                <p:cNvSpPr>
                  <a:spLocks noChangeShapeType="1"/>
                </p:cNvSpPr>
                <p:nvPr/>
              </p:nvSpPr>
              <p:spPr bwMode="auto">
                <a:xfrm>
                  <a:off x="3723" y="2586"/>
                  <a:ext cx="0" cy="378"/>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22903" name="Line 23">
                  <a:extLst>
                    <a:ext uri="{FF2B5EF4-FFF2-40B4-BE49-F238E27FC236}">
                      <a16:creationId xmlns:a16="http://schemas.microsoft.com/office/drawing/2014/main" id="{9A758651-AD3C-493B-960B-CFFBDC3B583B}"/>
                    </a:ext>
                  </a:extLst>
                </p:cNvPr>
                <p:cNvSpPr>
                  <a:spLocks noChangeShapeType="1"/>
                </p:cNvSpPr>
                <p:nvPr/>
              </p:nvSpPr>
              <p:spPr bwMode="auto">
                <a:xfrm>
                  <a:off x="4944" y="2586"/>
                  <a:ext cx="0" cy="378"/>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22904" name="Line 24">
                  <a:extLst>
                    <a:ext uri="{FF2B5EF4-FFF2-40B4-BE49-F238E27FC236}">
                      <a16:creationId xmlns:a16="http://schemas.microsoft.com/office/drawing/2014/main" id="{BA15C450-E9F6-4E45-B984-B6A1349269E8}"/>
                    </a:ext>
                  </a:extLst>
                </p:cNvPr>
                <p:cNvSpPr>
                  <a:spLocks noChangeShapeType="1"/>
                </p:cNvSpPr>
                <p:nvPr/>
              </p:nvSpPr>
              <p:spPr bwMode="auto">
                <a:xfrm>
                  <a:off x="4035" y="2586"/>
                  <a:ext cx="0" cy="378"/>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22905" name="Line 25">
                  <a:extLst>
                    <a:ext uri="{FF2B5EF4-FFF2-40B4-BE49-F238E27FC236}">
                      <a16:creationId xmlns:a16="http://schemas.microsoft.com/office/drawing/2014/main" id="{2DFE51BD-D729-49AE-B9F9-5F6489140F36}"/>
                    </a:ext>
                  </a:extLst>
                </p:cNvPr>
                <p:cNvSpPr>
                  <a:spLocks noChangeShapeType="1"/>
                </p:cNvSpPr>
                <p:nvPr/>
              </p:nvSpPr>
              <p:spPr bwMode="auto">
                <a:xfrm>
                  <a:off x="4347" y="2586"/>
                  <a:ext cx="0" cy="378"/>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22906" name="Line 26">
                  <a:extLst>
                    <a:ext uri="{FF2B5EF4-FFF2-40B4-BE49-F238E27FC236}">
                      <a16:creationId xmlns:a16="http://schemas.microsoft.com/office/drawing/2014/main" id="{30ADCCA4-048B-467C-994C-589065EC2BE2}"/>
                    </a:ext>
                  </a:extLst>
                </p:cNvPr>
                <p:cNvSpPr>
                  <a:spLocks noChangeShapeType="1"/>
                </p:cNvSpPr>
                <p:nvPr/>
              </p:nvSpPr>
              <p:spPr bwMode="auto">
                <a:xfrm>
                  <a:off x="4659" y="2586"/>
                  <a:ext cx="0" cy="378"/>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22907" name="Rectangle 27">
                  <a:extLst>
                    <a:ext uri="{FF2B5EF4-FFF2-40B4-BE49-F238E27FC236}">
                      <a16:creationId xmlns:a16="http://schemas.microsoft.com/office/drawing/2014/main" id="{77BE7046-8373-440B-91F6-2B3B55A013FC}"/>
                    </a:ext>
                  </a:extLst>
                </p:cNvPr>
                <p:cNvSpPr>
                  <a:spLocks noChangeArrowheads="1"/>
                </p:cNvSpPr>
                <p:nvPr/>
              </p:nvSpPr>
              <p:spPr bwMode="auto">
                <a:xfrm>
                  <a:off x="3316" y="2940"/>
                  <a:ext cx="3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altLang="en-US" sz="2000" dirty="0">
                      <a:latin typeface="Calibri" panose="020F0502020204030204" pitchFamily="34" charset="0"/>
                      <a:cs typeface="Calibri" panose="020F0502020204030204" pitchFamily="34" charset="0"/>
                    </a:rPr>
                    <a:t>1</a:t>
                  </a:r>
                </a:p>
              </p:txBody>
            </p:sp>
            <p:sp>
              <p:nvSpPr>
                <p:cNvPr id="122908" name="Rectangle 28">
                  <a:extLst>
                    <a:ext uri="{FF2B5EF4-FFF2-40B4-BE49-F238E27FC236}">
                      <a16:creationId xmlns:a16="http://schemas.microsoft.com/office/drawing/2014/main" id="{915CD351-6C16-48C4-9651-AD9FE01C0A4A}"/>
                    </a:ext>
                  </a:extLst>
                </p:cNvPr>
                <p:cNvSpPr>
                  <a:spLocks noChangeArrowheads="1"/>
                </p:cNvSpPr>
                <p:nvPr/>
              </p:nvSpPr>
              <p:spPr bwMode="auto">
                <a:xfrm>
                  <a:off x="3632" y="2940"/>
                  <a:ext cx="3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altLang="en-US" sz="2000" dirty="0">
                      <a:latin typeface="Calibri" panose="020F0502020204030204" pitchFamily="34" charset="0"/>
                      <a:cs typeface="Calibri" panose="020F0502020204030204" pitchFamily="34" charset="0"/>
                    </a:rPr>
                    <a:t>2</a:t>
                  </a:r>
                </a:p>
              </p:txBody>
            </p:sp>
            <p:sp>
              <p:nvSpPr>
                <p:cNvPr id="122909" name="Rectangle 29">
                  <a:extLst>
                    <a:ext uri="{FF2B5EF4-FFF2-40B4-BE49-F238E27FC236}">
                      <a16:creationId xmlns:a16="http://schemas.microsoft.com/office/drawing/2014/main" id="{AC8AFE40-A9FA-4AF9-8F5B-07414F1D9CC6}"/>
                    </a:ext>
                  </a:extLst>
                </p:cNvPr>
                <p:cNvSpPr>
                  <a:spLocks noChangeArrowheads="1"/>
                </p:cNvSpPr>
                <p:nvPr/>
              </p:nvSpPr>
              <p:spPr bwMode="auto">
                <a:xfrm>
                  <a:off x="3936" y="2940"/>
                  <a:ext cx="3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altLang="en-US" sz="2000">
                      <a:latin typeface="Calibri" panose="020F0502020204030204" pitchFamily="34" charset="0"/>
                      <a:cs typeface="Calibri" panose="020F0502020204030204" pitchFamily="34" charset="0"/>
                    </a:rPr>
                    <a:t>3</a:t>
                  </a:r>
                </a:p>
              </p:txBody>
            </p:sp>
            <p:sp>
              <p:nvSpPr>
                <p:cNvPr id="122910" name="Rectangle 30">
                  <a:extLst>
                    <a:ext uri="{FF2B5EF4-FFF2-40B4-BE49-F238E27FC236}">
                      <a16:creationId xmlns:a16="http://schemas.microsoft.com/office/drawing/2014/main" id="{FA35F9D0-B202-4DD8-A2B9-F5A16D574EAD}"/>
                    </a:ext>
                  </a:extLst>
                </p:cNvPr>
                <p:cNvSpPr>
                  <a:spLocks noChangeArrowheads="1"/>
                </p:cNvSpPr>
                <p:nvPr/>
              </p:nvSpPr>
              <p:spPr bwMode="auto">
                <a:xfrm>
                  <a:off x="4248" y="2940"/>
                  <a:ext cx="3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altLang="en-US" sz="2000">
                      <a:latin typeface="Calibri" panose="020F0502020204030204" pitchFamily="34" charset="0"/>
                      <a:cs typeface="Calibri" panose="020F0502020204030204" pitchFamily="34" charset="0"/>
                    </a:rPr>
                    <a:t>4</a:t>
                  </a:r>
                </a:p>
              </p:txBody>
            </p:sp>
            <p:sp>
              <p:nvSpPr>
                <p:cNvPr id="122911" name="Rectangle 31">
                  <a:extLst>
                    <a:ext uri="{FF2B5EF4-FFF2-40B4-BE49-F238E27FC236}">
                      <a16:creationId xmlns:a16="http://schemas.microsoft.com/office/drawing/2014/main" id="{CBEAEE88-7FCB-4D76-B8FE-415C3A6F3B1E}"/>
                    </a:ext>
                  </a:extLst>
                </p:cNvPr>
                <p:cNvSpPr>
                  <a:spLocks noChangeArrowheads="1"/>
                </p:cNvSpPr>
                <p:nvPr/>
              </p:nvSpPr>
              <p:spPr bwMode="auto">
                <a:xfrm>
                  <a:off x="4573" y="2940"/>
                  <a:ext cx="3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altLang="en-US" sz="2000" dirty="0">
                      <a:latin typeface="Calibri" panose="020F0502020204030204" pitchFamily="34" charset="0"/>
                      <a:cs typeface="Calibri" panose="020F0502020204030204" pitchFamily="34" charset="0"/>
                    </a:rPr>
                    <a:t>5</a:t>
                  </a:r>
                </a:p>
              </p:txBody>
            </p:sp>
            <p:sp>
              <p:nvSpPr>
                <p:cNvPr id="122912" name="Rectangle 32">
                  <a:extLst>
                    <a:ext uri="{FF2B5EF4-FFF2-40B4-BE49-F238E27FC236}">
                      <a16:creationId xmlns:a16="http://schemas.microsoft.com/office/drawing/2014/main" id="{A54E0B70-0CBE-42D0-8068-E75E1CAB4AFA}"/>
                    </a:ext>
                  </a:extLst>
                </p:cNvPr>
                <p:cNvSpPr>
                  <a:spLocks noChangeArrowheads="1"/>
                </p:cNvSpPr>
                <p:nvPr/>
              </p:nvSpPr>
              <p:spPr bwMode="auto">
                <a:xfrm>
                  <a:off x="4870" y="2964"/>
                  <a:ext cx="3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altLang="en-US" sz="2000" dirty="0">
                      <a:latin typeface="Calibri" panose="020F0502020204030204" pitchFamily="34" charset="0"/>
                      <a:cs typeface="Calibri" panose="020F0502020204030204" pitchFamily="34" charset="0"/>
                    </a:rPr>
                    <a:t>6</a:t>
                  </a:r>
                </a:p>
              </p:txBody>
            </p:sp>
            <p:sp>
              <p:nvSpPr>
                <p:cNvPr id="122913" name="Rectangle 33">
                  <a:extLst>
                    <a:ext uri="{FF2B5EF4-FFF2-40B4-BE49-F238E27FC236}">
                      <a16:creationId xmlns:a16="http://schemas.microsoft.com/office/drawing/2014/main" id="{76131B4F-8AAB-4CD5-8EEB-FFB07C87334A}"/>
                    </a:ext>
                  </a:extLst>
                </p:cNvPr>
                <p:cNvSpPr>
                  <a:spLocks noChangeArrowheads="1"/>
                </p:cNvSpPr>
                <p:nvPr/>
              </p:nvSpPr>
              <p:spPr bwMode="auto">
                <a:xfrm>
                  <a:off x="3104" y="2168"/>
                  <a:ext cx="7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altLang="en-US" sz="2000" b="1" dirty="0">
                      <a:latin typeface="Calibri" panose="020F0502020204030204" pitchFamily="34" charset="0"/>
                      <a:cs typeface="Calibri" panose="020F0502020204030204" pitchFamily="34" charset="0"/>
                    </a:rPr>
                    <a:t>D(X)</a:t>
                  </a:r>
                </a:p>
              </p:txBody>
            </p:sp>
            <p:sp>
              <p:nvSpPr>
                <p:cNvPr id="122914" name="Rectangle 34">
                  <a:extLst>
                    <a:ext uri="{FF2B5EF4-FFF2-40B4-BE49-F238E27FC236}">
                      <a16:creationId xmlns:a16="http://schemas.microsoft.com/office/drawing/2014/main" id="{86175456-28D7-49AA-AF77-682C8B45A5CB}"/>
                    </a:ext>
                  </a:extLst>
                </p:cNvPr>
                <p:cNvSpPr>
                  <a:spLocks noChangeArrowheads="1"/>
                </p:cNvSpPr>
                <p:nvPr/>
              </p:nvSpPr>
              <p:spPr bwMode="auto">
                <a:xfrm>
                  <a:off x="2752" y="2444"/>
                  <a:ext cx="43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GB" altLang="en-US" sz="2000">
                      <a:latin typeface="Calibri" panose="020F0502020204030204" pitchFamily="34" charset="0"/>
                      <a:cs typeface="Calibri" panose="020F0502020204030204" pitchFamily="34" charset="0"/>
                    </a:rPr>
                    <a:t>1/6</a:t>
                  </a:r>
                </a:p>
              </p:txBody>
            </p:sp>
            <p:sp>
              <p:nvSpPr>
                <p:cNvPr id="122915" name="Line 35">
                  <a:extLst>
                    <a:ext uri="{FF2B5EF4-FFF2-40B4-BE49-F238E27FC236}">
                      <a16:creationId xmlns:a16="http://schemas.microsoft.com/office/drawing/2014/main" id="{38DADA5E-B4FA-4764-827A-0140B22269B3}"/>
                    </a:ext>
                  </a:extLst>
                </p:cNvPr>
                <p:cNvSpPr>
                  <a:spLocks noChangeShapeType="1"/>
                </p:cNvSpPr>
                <p:nvPr/>
              </p:nvSpPr>
              <p:spPr bwMode="auto">
                <a:xfrm>
                  <a:off x="3047" y="2586"/>
                  <a:ext cx="10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pic>
          <p:nvPicPr>
            <p:cNvPr id="87" name="Bildobjekt 86">
              <a:extLst>
                <a:ext uri="{FF2B5EF4-FFF2-40B4-BE49-F238E27FC236}">
                  <a16:creationId xmlns:a16="http://schemas.microsoft.com/office/drawing/2014/main" id="{48130115-066D-49A5-8A6D-DD9FBB4E6547}"/>
                </a:ext>
              </a:extLst>
            </p:cNvPr>
            <p:cNvPicPr>
              <a:picLocks noChangeAspect="1"/>
            </p:cNvPicPr>
            <p:nvPr/>
          </p:nvPicPr>
          <p:blipFill>
            <a:blip r:embed="rId3"/>
            <a:stretch>
              <a:fillRect/>
            </a:stretch>
          </p:blipFill>
          <p:spPr>
            <a:xfrm>
              <a:off x="2686910" y="3570153"/>
              <a:ext cx="406400" cy="40005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995"/>
                                        </p:tgtEl>
                                        <p:attrNameLst>
                                          <p:attrName>style.visibility</p:attrName>
                                        </p:attrNameLst>
                                      </p:cBhvr>
                                      <p:to>
                                        <p:strVal val="visible"/>
                                      </p:to>
                                    </p:set>
                                    <p:anim calcmode="lin" valueType="num">
                                      <p:cBhvr additive="base">
                                        <p:cTn id="7" dur="500" fill="hold"/>
                                        <p:tgtEl>
                                          <p:spTgt spid="122995"/>
                                        </p:tgtEl>
                                        <p:attrNameLst>
                                          <p:attrName>ppt_x</p:attrName>
                                        </p:attrNameLst>
                                      </p:cBhvr>
                                      <p:tavLst>
                                        <p:tav tm="0">
                                          <p:val>
                                            <p:strVal val="#ppt_x"/>
                                          </p:val>
                                        </p:tav>
                                        <p:tav tm="100000">
                                          <p:val>
                                            <p:strVal val="#ppt_x"/>
                                          </p:val>
                                        </p:tav>
                                      </p:tavLst>
                                    </p:anim>
                                    <p:anim calcmode="lin" valueType="num">
                                      <p:cBhvr additive="base">
                                        <p:cTn id="8" dur="500" fill="hold"/>
                                        <p:tgtEl>
                                          <p:spTgt spid="12299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3014"/>
                                        </p:tgtEl>
                                        <p:attrNameLst>
                                          <p:attrName>style.visibility</p:attrName>
                                        </p:attrNameLst>
                                      </p:cBhvr>
                                      <p:to>
                                        <p:strVal val="visible"/>
                                      </p:to>
                                    </p:set>
                                    <p:anim calcmode="lin" valueType="num">
                                      <p:cBhvr additive="base">
                                        <p:cTn id="13" dur="500" fill="hold"/>
                                        <p:tgtEl>
                                          <p:spTgt spid="123014"/>
                                        </p:tgtEl>
                                        <p:attrNameLst>
                                          <p:attrName>ppt_x</p:attrName>
                                        </p:attrNameLst>
                                      </p:cBhvr>
                                      <p:tavLst>
                                        <p:tav tm="0">
                                          <p:val>
                                            <p:strVal val="#ppt_x"/>
                                          </p:val>
                                        </p:tav>
                                        <p:tav tm="100000">
                                          <p:val>
                                            <p:strVal val="#ppt_x"/>
                                          </p:val>
                                        </p:tav>
                                      </p:tavLst>
                                    </p:anim>
                                    <p:anim calcmode="lin" valueType="num">
                                      <p:cBhvr additive="base">
                                        <p:cTn id="14" dur="500" fill="hold"/>
                                        <p:tgtEl>
                                          <p:spTgt spid="1230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Platshållare för bildnummer 3">
            <a:extLst>
              <a:ext uri="{FF2B5EF4-FFF2-40B4-BE49-F238E27FC236}">
                <a16:creationId xmlns:a16="http://schemas.microsoft.com/office/drawing/2014/main" id="{8E126F32-C6B1-492A-A5C1-5849FCD18487}"/>
              </a:ext>
            </a:extLst>
          </p:cNvPr>
          <p:cNvSpPr>
            <a:spLocks noGrp="1"/>
          </p:cNvSpPr>
          <p:nvPr>
            <p:ph type="sldNum" sz="quarter" idx="12"/>
          </p:nvPr>
        </p:nvSpPr>
        <p:spPr>
          <a:xfrm>
            <a:off x="8610600" y="6477000"/>
            <a:ext cx="381000" cy="457200"/>
          </a:xfrm>
        </p:spPr>
        <p:txBody>
          <a:bodyPr/>
          <a:lstStyle/>
          <a:p>
            <a:fld id="{A2654E6C-2D99-495D-BAE2-66CAF14FB94C}" type="slidenum">
              <a:rPr lang="en-GB" altLang="en-US">
                <a:latin typeface="Calibri" panose="020F0502020204030204" pitchFamily="34" charset="0"/>
                <a:cs typeface="Calibri" panose="020F0502020204030204" pitchFamily="34" charset="0"/>
              </a:rPr>
              <a:pPr/>
              <a:t>22</a:t>
            </a:fld>
            <a:endParaRPr lang="en-GB" altLang="en-US" dirty="0">
              <a:latin typeface="Calibri" panose="020F0502020204030204" pitchFamily="34" charset="0"/>
              <a:cs typeface="Calibri" panose="020F0502020204030204" pitchFamily="34" charset="0"/>
            </a:endParaRPr>
          </a:p>
        </p:txBody>
      </p:sp>
      <p:sp>
        <p:nvSpPr>
          <p:cNvPr id="123906" name="Rectangle 2">
            <a:extLst>
              <a:ext uri="{FF2B5EF4-FFF2-40B4-BE49-F238E27FC236}">
                <a16:creationId xmlns:a16="http://schemas.microsoft.com/office/drawing/2014/main" id="{252780EE-1B8B-4755-944D-3800ECD3C5CC}"/>
              </a:ext>
            </a:extLst>
          </p:cNvPr>
          <p:cNvSpPr>
            <a:spLocks noChangeArrowheads="1"/>
          </p:cNvSpPr>
          <p:nvPr/>
        </p:nvSpPr>
        <p:spPr bwMode="auto">
          <a:xfrm>
            <a:off x="457200" y="76200"/>
            <a:ext cx="8001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GB" altLang="en-US" sz="3600" b="1" dirty="0">
                <a:solidFill>
                  <a:schemeClr val="tx2"/>
                </a:solidFill>
                <a:latin typeface="Calibri" panose="020F0502020204030204" pitchFamily="34" charset="0"/>
                <a:cs typeface="Calibri" panose="020F0502020204030204" pitchFamily="34" charset="0"/>
              </a:rPr>
              <a:t>The Inverse Transformation method</a:t>
            </a:r>
          </a:p>
        </p:txBody>
      </p:sp>
      <p:sp>
        <p:nvSpPr>
          <p:cNvPr id="123907" name="Rectangle 3">
            <a:extLst>
              <a:ext uri="{FF2B5EF4-FFF2-40B4-BE49-F238E27FC236}">
                <a16:creationId xmlns:a16="http://schemas.microsoft.com/office/drawing/2014/main" id="{A2C821B5-E04E-4653-BAF3-7F50397C770A}"/>
              </a:ext>
            </a:extLst>
          </p:cNvPr>
          <p:cNvSpPr>
            <a:spLocks noChangeArrowheads="1"/>
          </p:cNvSpPr>
          <p:nvPr/>
        </p:nvSpPr>
        <p:spPr bwMode="auto">
          <a:xfrm>
            <a:off x="114300" y="806559"/>
            <a:ext cx="8915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rIns="18000">
            <a:spAutoFit/>
          </a:bodyPr>
          <a:lstStyle/>
          <a:p>
            <a:r>
              <a:rPr lang="en-GB" altLang="en-US" dirty="0">
                <a:latin typeface="Calibri" panose="020F0502020204030204" pitchFamily="34" charset="0"/>
                <a:cs typeface="Calibri" panose="020F0502020204030204" pitchFamily="34" charset="0"/>
              </a:rPr>
              <a:t>Non-uniform random numbers of various distributions can be derived from U(0,1)-distributed random numbers by </a:t>
            </a:r>
            <a:r>
              <a:rPr lang="en-GB" altLang="en-US" i="1" dirty="0">
                <a:latin typeface="Calibri" panose="020F0502020204030204" pitchFamily="34" charset="0"/>
                <a:cs typeface="Calibri" panose="020F0502020204030204" pitchFamily="34" charset="0"/>
              </a:rPr>
              <a:t>inverse mapping of the </a:t>
            </a:r>
            <a:r>
              <a:rPr lang="en-GB" altLang="en-US" i="1" noProof="1">
                <a:latin typeface="Calibri" panose="020F0502020204030204" pitchFamily="34" charset="0"/>
                <a:cs typeface="Calibri" panose="020F0502020204030204" pitchFamily="34" charset="0"/>
              </a:rPr>
              <a:t>cdf</a:t>
            </a:r>
            <a:r>
              <a:rPr lang="en-GB" altLang="en-US" dirty="0">
                <a:latin typeface="Calibri" panose="020F0502020204030204" pitchFamily="34" charset="0"/>
                <a:cs typeface="Calibri" panose="020F0502020204030204" pitchFamily="34" charset="0"/>
              </a:rPr>
              <a:t>. </a:t>
            </a:r>
          </a:p>
        </p:txBody>
      </p:sp>
      <p:sp>
        <p:nvSpPr>
          <p:cNvPr id="123921" name="Text Box 17">
            <a:extLst>
              <a:ext uri="{FF2B5EF4-FFF2-40B4-BE49-F238E27FC236}">
                <a16:creationId xmlns:a16="http://schemas.microsoft.com/office/drawing/2014/main" id="{D4441FC8-7F5F-4DD8-A626-836E734EBD28}"/>
              </a:ext>
            </a:extLst>
          </p:cNvPr>
          <p:cNvSpPr txBox="1">
            <a:spLocks noChangeArrowheads="1"/>
          </p:cNvSpPr>
          <p:nvPr/>
        </p:nvSpPr>
        <p:spPr bwMode="auto">
          <a:xfrm>
            <a:off x="4235450" y="1922195"/>
            <a:ext cx="47244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GB" altLang="en-US" sz="2000" dirty="0">
                <a:latin typeface="Calibri" panose="020F0502020204030204" pitchFamily="34" charset="0"/>
                <a:cs typeface="Calibri" panose="020F0502020204030204" pitchFamily="34" charset="0"/>
              </a:rPr>
              <a:t>1.  Assume that you want a random number </a:t>
            </a:r>
            <a:r>
              <a:rPr lang="en-GB" altLang="en-US" sz="2000" i="1" dirty="0">
                <a:latin typeface="Calibri" panose="020F0502020204030204" pitchFamily="34" charset="0"/>
                <a:cs typeface="Calibri" panose="020F0502020204030204" pitchFamily="34" charset="0"/>
              </a:rPr>
              <a:t>x </a:t>
            </a:r>
            <a:r>
              <a:rPr lang="en-GB" altLang="en-US" sz="2000" dirty="0">
                <a:latin typeface="Calibri" panose="020F0502020204030204" pitchFamily="34" charset="0"/>
                <a:cs typeface="Calibri" panose="020F0502020204030204" pitchFamily="34" charset="0"/>
              </a:rPr>
              <a:t>from the pdf </a:t>
            </a:r>
            <a:r>
              <a:rPr lang="en-GB" altLang="en-US" sz="2000" i="1" dirty="0">
                <a:latin typeface="Calibri" panose="020F0502020204030204" pitchFamily="34" charset="0"/>
                <a:cs typeface="Calibri" panose="020F0502020204030204" pitchFamily="34" charset="0"/>
              </a:rPr>
              <a:t>f(x). </a:t>
            </a:r>
            <a:r>
              <a:rPr lang="en-GB" altLang="en-US" sz="2000" dirty="0">
                <a:latin typeface="Calibri" panose="020F0502020204030204" pitchFamily="34" charset="0"/>
                <a:cs typeface="Calibri" panose="020F0502020204030204" pitchFamily="34" charset="0"/>
              </a:rPr>
              <a:t>Then use its </a:t>
            </a:r>
            <a:r>
              <a:rPr lang="en-GB" altLang="en-US" sz="2000" noProof="1">
                <a:latin typeface="Calibri" panose="020F0502020204030204" pitchFamily="34" charset="0"/>
                <a:cs typeface="Calibri" panose="020F0502020204030204" pitchFamily="34" charset="0"/>
              </a:rPr>
              <a:t>cdf:</a:t>
            </a:r>
            <a:r>
              <a:rPr lang="en-GB" altLang="en-US" sz="2000" dirty="0">
                <a:latin typeface="Calibri" panose="020F0502020204030204" pitchFamily="34" charset="0"/>
                <a:cs typeface="Calibri" panose="020F0502020204030204" pitchFamily="34" charset="0"/>
              </a:rPr>
              <a:t> </a:t>
            </a:r>
            <a:r>
              <a:rPr lang="en-GB" altLang="en-US" sz="2000" i="1" dirty="0">
                <a:latin typeface="Calibri" panose="020F0502020204030204" pitchFamily="34" charset="0"/>
                <a:cs typeface="Calibri" panose="020F0502020204030204" pitchFamily="34" charset="0"/>
              </a:rPr>
              <a:t>y=F(x) </a:t>
            </a:r>
            <a:r>
              <a:rPr lang="en-GB" altLang="en-US" sz="2000" dirty="0">
                <a:latin typeface="Calibri" panose="020F0502020204030204" pitchFamily="34" charset="0"/>
                <a:cs typeface="Calibri" panose="020F0502020204030204" pitchFamily="34" charset="0"/>
              </a:rPr>
              <a:t>and invert it so that </a:t>
            </a:r>
            <a:r>
              <a:rPr lang="en-GB" altLang="en-US" sz="2000" i="1" dirty="0">
                <a:latin typeface="Calibri" panose="020F0502020204030204" pitchFamily="34" charset="0"/>
                <a:cs typeface="Calibri" panose="020F0502020204030204" pitchFamily="34" charset="0"/>
              </a:rPr>
              <a:t>x=F</a:t>
            </a:r>
            <a:r>
              <a:rPr lang="en-GB" altLang="en-US" sz="2000" i="1" baseline="30000" dirty="0">
                <a:latin typeface="Calibri" panose="020F0502020204030204" pitchFamily="34" charset="0"/>
                <a:cs typeface="Calibri" panose="020F0502020204030204" pitchFamily="34" charset="0"/>
              </a:rPr>
              <a:t>-1</a:t>
            </a:r>
            <a:r>
              <a:rPr lang="en-GB" altLang="en-US" sz="2000" i="1" dirty="0">
                <a:latin typeface="Calibri" panose="020F0502020204030204" pitchFamily="34" charset="0"/>
                <a:cs typeface="Calibri" panose="020F0502020204030204" pitchFamily="34" charset="0"/>
              </a:rPr>
              <a:t>(y)</a:t>
            </a:r>
            <a:r>
              <a:rPr lang="en-GB" altLang="en-US" sz="2000" dirty="0">
                <a:latin typeface="Calibri" panose="020F0502020204030204" pitchFamily="34" charset="0"/>
                <a:cs typeface="Calibri" panose="020F0502020204030204" pitchFamily="34" charset="0"/>
              </a:rPr>
              <a:t>.</a:t>
            </a:r>
          </a:p>
        </p:txBody>
      </p:sp>
      <p:sp>
        <p:nvSpPr>
          <p:cNvPr id="123931" name="Text Box 27">
            <a:extLst>
              <a:ext uri="{FF2B5EF4-FFF2-40B4-BE49-F238E27FC236}">
                <a16:creationId xmlns:a16="http://schemas.microsoft.com/office/drawing/2014/main" id="{A20C6223-AA6E-4B3C-AC34-A174CD74A9D6}"/>
              </a:ext>
            </a:extLst>
          </p:cNvPr>
          <p:cNvSpPr txBox="1">
            <a:spLocks noChangeArrowheads="1"/>
          </p:cNvSpPr>
          <p:nvPr/>
        </p:nvSpPr>
        <p:spPr bwMode="auto">
          <a:xfrm>
            <a:off x="4343400" y="3124200"/>
            <a:ext cx="4267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000" dirty="0">
                <a:latin typeface="Calibri" panose="020F0502020204030204" pitchFamily="34" charset="0"/>
                <a:cs typeface="Calibri" panose="020F0502020204030204" pitchFamily="34" charset="0"/>
              </a:rPr>
              <a:t>2.  Draw a U(0,1)-distributed number </a:t>
            </a:r>
            <a:r>
              <a:rPr lang="en-GB" altLang="en-US" sz="2000" i="1" dirty="0">
                <a:latin typeface="Calibri" panose="020F0502020204030204" pitchFamily="34" charset="0"/>
                <a:cs typeface="Calibri" panose="020F0502020204030204" pitchFamily="34" charset="0"/>
              </a:rPr>
              <a:t>u</a:t>
            </a:r>
            <a:r>
              <a:rPr lang="en-GB" altLang="en-US" sz="2000" dirty="0">
                <a:latin typeface="Calibri" panose="020F0502020204030204" pitchFamily="34" charset="0"/>
                <a:cs typeface="Calibri" panose="020F0502020204030204" pitchFamily="34" charset="0"/>
              </a:rPr>
              <a:t>.</a:t>
            </a:r>
          </a:p>
        </p:txBody>
      </p:sp>
      <p:sp>
        <p:nvSpPr>
          <p:cNvPr id="123932" name="Text Box 28">
            <a:extLst>
              <a:ext uri="{FF2B5EF4-FFF2-40B4-BE49-F238E27FC236}">
                <a16:creationId xmlns:a16="http://schemas.microsoft.com/office/drawing/2014/main" id="{D22E6708-E8A7-4509-AD3A-9F069542687F}"/>
              </a:ext>
            </a:extLst>
          </p:cNvPr>
          <p:cNvSpPr txBox="1">
            <a:spLocks noChangeArrowheads="1"/>
          </p:cNvSpPr>
          <p:nvPr/>
        </p:nvSpPr>
        <p:spPr bwMode="auto">
          <a:xfrm>
            <a:off x="4343400" y="3657600"/>
            <a:ext cx="472440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000" dirty="0">
                <a:latin typeface="Calibri" panose="020F0502020204030204" pitchFamily="34" charset="0"/>
                <a:cs typeface="Calibri" panose="020F0502020204030204" pitchFamily="34" charset="0"/>
              </a:rPr>
              <a:t>3.  Use the </a:t>
            </a:r>
            <a:r>
              <a:rPr lang="en-GB" altLang="en-US" sz="2000" i="1" dirty="0">
                <a:latin typeface="Calibri" panose="020F0502020204030204" pitchFamily="34" charset="0"/>
                <a:cs typeface="Calibri" panose="020F0502020204030204" pitchFamily="34" charset="0"/>
              </a:rPr>
              <a:t>inverse </a:t>
            </a:r>
            <a:r>
              <a:rPr lang="en-GB" altLang="en-US" sz="2000" dirty="0">
                <a:latin typeface="Calibri" panose="020F0502020204030204" pitchFamily="34" charset="0"/>
                <a:cs typeface="Calibri" panose="020F0502020204030204" pitchFamily="34" charset="0"/>
              </a:rPr>
              <a:t>function </a:t>
            </a:r>
            <a:r>
              <a:rPr lang="en-GB" altLang="en-US" sz="2000" i="1" dirty="0">
                <a:latin typeface="Calibri" panose="020F0502020204030204" pitchFamily="34" charset="0"/>
                <a:cs typeface="Calibri" panose="020F0502020204030204" pitchFamily="34" charset="0"/>
              </a:rPr>
              <a:t>x=F</a:t>
            </a:r>
            <a:r>
              <a:rPr lang="en-GB" altLang="en-US" sz="2000" i="1" baseline="30000" dirty="0">
                <a:latin typeface="Calibri" panose="020F0502020204030204" pitchFamily="34" charset="0"/>
                <a:cs typeface="Calibri" panose="020F0502020204030204" pitchFamily="34" charset="0"/>
              </a:rPr>
              <a:t>-1</a:t>
            </a:r>
            <a:r>
              <a:rPr lang="en-GB" altLang="en-US" sz="2000" i="1" dirty="0">
                <a:latin typeface="Calibri" panose="020F0502020204030204" pitchFamily="34" charset="0"/>
                <a:cs typeface="Calibri" panose="020F0502020204030204" pitchFamily="34" charset="0"/>
              </a:rPr>
              <a:t>(y)</a:t>
            </a:r>
            <a:r>
              <a:rPr lang="en-GB" altLang="en-US" sz="2000" dirty="0">
                <a:latin typeface="Calibri" panose="020F0502020204030204" pitchFamily="34" charset="0"/>
                <a:cs typeface="Calibri" panose="020F0502020204030204" pitchFamily="34" charset="0"/>
              </a:rPr>
              <a:t> to map</a:t>
            </a:r>
          </a:p>
          <a:p>
            <a:pPr>
              <a:lnSpc>
                <a:spcPct val="90000"/>
              </a:lnSpc>
            </a:pPr>
            <a:r>
              <a:rPr lang="en-GB" altLang="en-US" sz="2000" dirty="0">
                <a:latin typeface="Calibri" panose="020F0502020204030204" pitchFamily="34" charset="0"/>
                <a:cs typeface="Calibri" panose="020F0502020204030204" pitchFamily="34" charset="0"/>
              </a:rPr>
              <a:t>     </a:t>
            </a:r>
            <a:r>
              <a:rPr lang="en-GB" altLang="en-US" sz="2000" i="1" dirty="0">
                <a:latin typeface="Calibri" panose="020F0502020204030204" pitchFamily="34" charset="0"/>
                <a:cs typeface="Calibri" panose="020F0502020204030204" pitchFamily="34" charset="0"/>
              </a:rPr>
              <a:t>y=u to x.</a:t>
            </a:r>
            <a:endParaRPr lang="en-GB" altLang="en-US" sz="2000" dirty="0">
              <a:latin typeface="Calibri" panose="020F0502020204030204" pitchFamily="34" charset="0"/>
              <a:cs typeface="Calibri" panose="020F0502020204030204" pitchFamily="34" charset="0"/>
            </a:endParaRPr>
          </a:p>
        </p:txBody>
      </p:sp>
      <p:sp>
        <p:nvSpPr>
          <p:cNvPr id="123933" name="Text Box 29">
            <a:extLst>
              <a:ext uri="{FF2B5EF4-FFF2-40B4-BE49-F238E27FC236}">
                <a16:creationId xmlns:a16="http://schemas.microsoft.com/office/drawing/2014/main" id="{4075DD33-FB58-47AB-BEF8-4CB379E29FC0}"/>
              </a:ext>
            </a:extLst>
          </p:cNvPr>
          <p:cNvSpPr txBox="1">
            <a:spLocks noChangeArrowheads="1"/>
          </p:cNvSpPr>
          <p:nvPr/>
        </p:nvSpPr>
        <p:spPr bwMode="auto">
          <a:xfrm>
            <a:off x="4343400" y="4419600"/>
            <a:ext cx="4495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GB" altLang="en-US" sz="2000" dirty="0">
                <a:latin typeface="Calibri" panose="020F0502020204030204" pitchFamily="34" charset="0"/>
                <a:cs typeface="Calibri" panose="020F0502020204030204" pitchFamily="34" charset="0"/>
              </a:rPr>
              <a:t>4.  Then </a:t>
            </a:r>
            <a:r>
              <a:rPr lang="en-GB" altLang="en-US" sz="2000" i="1" dirty="0">
                <a:latin typeface="Calibri" panose="020F0502020204030204" pitchFamily="34" charset="0"/>
                <a:cs typeface="Calibri" panose="020F0502020204030204" pitchFamily="34" charset="0"/>
              </a:rPr>
              <a:t>x</a:t>
            </a:r>
            <a:r>
              <a:rPr lang="en-GB" altLang="en-US" sz="2000" dirty="0">
                <a:latin typeface="Calibri" panose="020F0502020204030204" pitchFamily="34" charset="0"/>
                <a:cs typeface="Calibri" panose="020F0502020204030204" pitchFamily="34" charset="0"/>
              </a:rPr>
              <a:t> is a random number from the wanted pdf</a:t>
            </a:r>
            <a:r>
              <a:rPr lang="en-GB" altLang="en-US" sz="2000" i="1" dirty="0">
                <a:latin typeface="Calibri" panose="020F0502020204030204" pitchFamily="34" charset="0"/>
                <a:cs typeface="Calibri" panose="020F0502020204030204" pitchFamily="34" charset="0"/>
              </a:rPr>
              <a:t> f(x).</a:t>
            </a:r>
            <a:r>
              <a:rPr lang="en-GB" altLang="en-US" sz="2000" dirty="0">
                <a:latin typeface="Calibri" panose="020F0502020204030204" pitchFamily="34" charset="0"/>
                <a:cs typeface="Calibri" panose="020F0502020204030204" pitchFamily="34" charset="0"/>
              </a:rPr>
              <a:t> </a:t>
            </a:r>
          </a:p>
        </p:txBody>
      </p:sp>
      <p:sp>
        <p:nvSpPr>
          <p:cNvPr id="123944" name="Rectangle 40">
            <a:extLst>
              <a:ext uri="{FF2B5EF4-FFF2-40B4-BE49-F238E27FC236}">
                <a16:creationId xmlns:a16="http://schemas.microsoft.com/office/drawing/2014/main" id="{5C4CB5F5-1CBE-4F8D-9E05-0432F61BAB66}"/>
              </a:ext>
            </a:extLst>
          </p:cNvPr>
          <p:cNvSpPr>
            <a:spLocks noChangeArrowheads="1"/>
          </p:cNvSpPr>
          <p:nvPr/>
        </p:nvSpPr>
        <p:spPr bwMode="auto">
          <a:xfrm>
            <a:off x="317501" y="6003925"/>
            <a:ext cx="853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000" b="1" u="sng" dirty="0">
                <a:solidFill>
                  <a:srgbClr val="FF0000"/>
                </a:solidFill>
                <a:latin typeface="Calibri" panose="020F0502020204030204" pitchFamily="34" charset="0"/>
                <a:cs typeface="Calibri" panose="020F0502020204030204" pitchFamily="34" charset="0"/>
              </a:rPr>
              <a:t>Problem</a:t>
            </a:r>
            <a:r>
              <a:rPr lang="en-GB" altLang="en-US" sz="2000" b="1" dirty="0">
                <a:solidFill>
                  <a:srgbClr val="FF0000"/>
                </a:solidFill>
                <a:latin typeface="Calibri" panose="020F0502020204030204" pitchFamily="34" charset="0"/>
                <a:cs typeface="Calibri" panose="020F0502020204030204" pitchFamily="34" charset="0"/>
              </a:rPr>
              <a:t>:</a:t>
            </a:r>
            <a:r>
              <a:rPr lang="en-GB" altLang="en-US" sz="2000" dirty="0">
                <a:solidFill>
                  <a:srgbClr val="FF0000"/>
                </a:solidFill>
                <a:latin typeface="Calibri" panose="020F0502020204030204" pitchFamily="34" charset="0"/>
                <a:cs typeface="Calibri" panose="020F0502020204030204" pitchFamily="34" charset="0"/>
              </a:rPr>
              <a:t> Every </a:t>
            </a:r>
            <a:r>
              <a:rPr lang="en-GB" altLang="en-US" sz="2000" noProof="1">
                <a:solidFill>
                  <a:srgbClr val="FF0000"/>
                </a:solidFill>
                <a:latin typeface="Calibri" panose="020F0502020204030204" pitchFamily="34" charset="0"/>
                <a:cs typeface="Calibri" panose="020F0502020204030204" pitchFamily="34" charset="0"/>
              </a:rPr>
              <a:t>cdf</a:t>
            </a:r>
            <a:r>
              <a:rPr lang="en-GB" altLang="en-US" sz="2000" dirty="0">
                <a:solidFill>
                  <a:srgbClr val="FF0000"/>
                </a:solidFill>
                <a:latin typeface="Calibri" panose="020F0502020204030204" pitchFamily="34" charset="0"/>
                <a:cs typeface="Calibri" panose="020F0502020204030204" pitchFamily="34" charset="0"/>
              </a:rPr>
              <a:t>:s has an inverse – but </a:t>
            </a:r>
            <a:r>
              <a:rPr lang="en-GB" altLang="en-US" sz="2000" b="1" i="1" dirty="0">
                <a:solidFill>
                  <a:srgbClr val="FF0000"/>
                </a:solidFill>
                <a:latin typeface="Calibri" panose="020F0502020204030204" pitchFamily="34" charset="0"/>
                <a:cs typeface="Calibri" panose="020F0502020204030204" pitchFamily="34" charset="0"/>
              </a:rPr>
              <a:t>not</a:t>
            </a:r>
            <a:r>
              <a:rPr lang="en-GB" altLang="en-US" sz="2000" dirty="0">
                <a:solidFill>
                  <a:srgbClr val="FF0000"/>
                </a:solidFill>
                <a:latin typeface="Calibri" panose="020F0502020204030204" pitchFamily="34" charset="0"/>
                <a:cs typeface="Calibri" panose="020F0502020204030204" pitchFamily="34" charset="0"/>
              </a:rPr>
              <a:t> an </a:t>
            </a:r>
            <a:r>
              <a:rPr lang="en-GB" altLang="en-US" sz="2000" u="sng" dirty="0">
                <a:solidFill>
                  <a:srgbClr val="FF0000"/>
                </a:solidFill>
                <a:latin typeface="Calibri" panose="020F0502020204030204" pitchFamily="34" charset="0"/>
                <a:cs typeface="Calibri" panose="020F0502020204030204" pitchFamily="34" charset="0"/>
              </a:rPr>
              <a:t>analytical</a:t>
            </a:r>
            <a:r>
              <a:rPr lang="en-GB" altLang="en-US" sz="2000" dirty="0">
                <a:solidFill>
                  <a:srgbClr val="FF0000"/>
                </a:solidFill>
                <a:latin typeface="Calibri" panose="020F0502020204030204" pitchFamily="34" charset="0"/>
                <a:cs typeface="Calibri" panose="020F0502020204030204" pitchFamily="34" charset="0"/>
              </a:rPr>
              <a:t> inverse (= formula)!</a:t>
            </a:r>
          </a:p>
        </p:txBody>
      </p:sp>
      <p:grpSp>
        <p:nvGrpSpPr>
          <p:cNvPr id="6" name="Grupp 5">
            <a:extLst>
              <a:ext uri="{FF2B5EF4-FFF2-40B4-BE49-F238E27FC236}">
                <a16:creationId xmlns:a16="http://schemas.microsoft.com/office/drawing/2014/main" id="{A11A2D04-47B6-4419-8B09-243A9F0E533F}"/>
              </a:ext>
            </a:extLst>
          </p:cNvPr>
          <p:cNvGrpSpPr/>
          <p:nvPr/>
        </p:nvGrpSpPr>
        <p:grpSpPr>
          <a:xfrm>
            <a:off x="76200" y="2015461"/>
            <a:ext cx="4343400" cy="3569225"/>
            <a:chOff x="76200" y="2015461"/>
            <a:chExt cx="4343400" cy="3569225"/>
          </a:xfrm>
        </p:grpSpPr>
        <p:grpSp>
          <p:nvGrpSpPr>
            <p:cNvPr id="2" name="Grupp 1">
              <a:extLst>
                <a:ext uri="{FF2B5EF4-FFF2-40B4-BE49-F238E27FC236}">
                  <a16:creationId xmlns:a16="http://schemas.microsoft.com/office/drawing/2014/main" id="{EAA789CE-FB9E-4FD5-A87F-C609DA202A80}"/>
                </a:ext>
              </a:extLst>
            </p:cNvPr>
            <p:cNvGrpSpPr/>
            <p:nvPr/>
          </p:nvGrpSpPr>
          <p:grpSpPr>
            <a:xfrm>
              <a:off x="76200" y="2015461"/>
              <a:ext cx="4343400" cy="3569225"/>
              <a:chOff x="76200" y="2015461"/>
              <a:chExt cx="4343400" cy="3569225"/>
            </a:xfrm>
          </p:grpSpPr>
          <p:pic>
            <p:nvPicPr>
              <p:cNvPr id="4" name="Bildobjekt 3">
                <a:extLst>
                  <a:ext uri="{FF2B5EF4-FFF2-40B4-BE49-F238E27FC236}">
                    <a16:creationId xmlns:a16="http://schemas.microsoft.com/office/drawing/2014/main" id="{83C0D8F6-D8A0-4755-8ACA-8770711B770A}"/>
                  </a:ext>
                </a:extLst>
              </p:cNvPr>
              <p:cNvPicPr>
                <a:picLocks noChangeAspect="1"/>
              </p:cNvPicPr>
              <p:nvPr/>
            </p:nvPicPr>
            <p:blipFill>
              <a:blip r:embed="rId2"/>
              <a:stretch>
                <a:fillRect/>
              </a:stretch>
            </p:blipFill>
            <p:spPr>
              <a:xfrm>
                <a:off x="76200" y="2015461"/>
                <a:ext cx="4267200" cy="2966113"/>
              </a:xfrm>
              <a:prstGeom prst="rect">
                <a:avLst/>
              </a:prstGeom>
            </p:spPr>
          </p:pic>
          <p:sp>
            <p:nvSpPr>
              <p:cNvPr id="5" name="textruta 4">
                <a:extLst>
                  <a:ext uri="{FF2B5EF4-FFF2-40B4-BE49-F238E27FC236}">
                    <a16:creationId xmlns:a16="http://schemas.microsoft.com/office/drawing/2014/main" id="{EECF7042-4FFB-4123-8B1F-D8F65FBFBBE6}"/>
                  </a:ext>
                </a:extLst>
              </p:cNvPr>
              <p:cNvSpPr txBox="1"/>
              <p:nvPr/>
            </p:nvSpPr>
            <p:spPr>
              <a:xfrm>
                <a:off x="152400" y="4876800"/>
                <a:ext cx="4267200" cy="707886"/>
              </a:xfrm>
              <a:prstGeom prst="rect">
                <a:avLst/>
              </a:prstGeom>
              <a:noFill/>
            </p:spPr>
            <p:txBody>
              <a:bodyPr wrap="square" rtlCol="0">
                <a:spAutoFit/>
              </a:bodyPr>
              <a:lstStyle/>
              <a:p>
                <a:r>
                  <a:rPr lang="en-GB" sz="2000" i="1" dirty="0">
                    <a:latin typeface="Calibri" panose="020F0502020204030204" pitchFamily="34" charset="0"/>
                    <a:cs typeface="Calibri" panose="020F0502020204030204" pitchFamily="34" charset="0"/>
                  </a:rPr>
                  <a:t>A geometric description of how the Inverse Transformation method works.</a:t>
                </a:r>
              </a:p>
            </p:txBody>
          </p:sp>
        </p:grpSp>
        <p:sp>
          <p:nvSpPr>
            <p:cNvPr id="3" name="Rektangel 2">
              <a:extLst>
                <a:ext uri="{FF2B5EF4-FFF2-40B4-BE49-F238E27FC236}">
                  <a16:creationId xmlns:a16="http://schemas.microsoft.com/office/drawing/2014/main" id="{24D56C00-2F7E-4B18-BA97-C5E202866AA0}"/>
                </a:ext>
              </a:extLst>
            </p:cNvPr>
            <p:cNvSpPr/>
            <p:nvPr/>
          </p:nvSpPr>
          <p:spPr>
            <a:xfrm>
              <a:off x="299072" y="4022728"/>
              <a:ext cx="612000" cy="3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907"/>
                                        </p:tgtEl>
                                        <p:attrNameLst>
                                          <p:attrName>style.visibility</p:attrName>
                                        </p:attrNameLst>
                                      </p:cBhvr>
                                      <p:to>
                                        <p:strVal val="visible"/>
                                      </p:to>
                                    </p:set>
                                    <p:anim calcmode="lin" valueType="num">
                                      <p:cBhvr additive="base">
                                        <p:cTn id="7" dur="500" fill="hold"/>
                                        <p:tgtEl>
                                          <p:spTgt spid="123907"/>
                                        </p:tgtEl>
                                        <p:attrNameLst>
                                          <p:attrName>ppt_x</p:attrName>
                                        </p:attrNameLst>
                                      </p:cBhvr>
                                      <p:tavLst>
                                        <p:tav tm="0">
                                          <p:val>
                                            <p:strVal val="#ppt_x"/>
                                          </p:val>
                                        </p:tav>
                                        <p:tav tm="100000">
                                          <p:val>
                                            <p:strVal val="#ppt_x"/>
                                          </p:val>
                                        </p:tav>
                                      </p:tavLst>
                                    </p:anim>
                                    <p:anim calcmode="lin" valueType="num">
                                      <p:cBhvr additive="base">
                                        <p:cTn id="8" dur="500" fill="hold"/>
                                        <p:tgtEl>
                                          <p:spTgt spid="12390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3921"/>
                                        </p:tgtEl>
                                        <p:attrNameLst>
                                          <p:attrName>style.visibility</p:attrName>
                                        </p:attrNameLst>
                                      </p:cBhvr>
                                      <p:to>
                                        <p:strVal val="visible"/>
                                      </p:to>
                                    </p:set>
                                    <p:anim calcmode="lin" valueType="num">
                                      <p:cBhvr additive="base">
                                        <p:cTn id="19" dur="500" fill="hold"/>
                                        <p:tgtEl>
                                          <p:spTgt spid="123921"/>
                                        </p:tgtEl>
                                        <p:attrNameLst>
                                          <p:attrName>ppt_x</p:attrName>
                                        </p:attrNameLst>
                                      </p:cBhvr>
                                      <p:tavLst>
                                        <p:tav tm="0">
                                          <p:val>
                                            <p:strVal val="1+#ppt_w/2"/>
                                          </p:val>
                                        </p:tav>
                                        <p:tav tm="100000">
                                          <p:val>
                                            <p:strVal val="#ppt_x"/>
                                          </p:val>
                                        </p:tav>
                                      </p:tavLst>
                                    </p:anim>
                                    <p:anim calcmode="lin" valueType="num">
                                      <p:cBhvr additive="base">
                                        <p:cTn id="20" dur="500" fill="hold"/>
                                        <p:tgtEl>
                                          <p:spTgt spid="12392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23931"/>
                                        </p:tgtEl>
                                        <p:attrNameLst>
                                          <p:attrName>style.visibility</p:attrName>
                                        </p:attrNameLst>
                                      </p:cBhvr>
                                      <p:to>
                                        <p:strVal val="visible"/>
                                      </p:to>
                                    </p:set>
                                    <p:anim calcmode="lin" valueType="num">
                                      <p:cBhvr additive="base">
                                        <p:cTn id="25" dur="500" fill="hold"/>
                                        <p:tgtEl>
                                          <p:spTgt spid="123931"/>
                                        </p:tgtEl>
                                        <p:attrNameLst>
                                          <p:attrName>ppt_x</p:attrName>
                                        </p:attrNameLst>
                                      </p:cBhvr>
                                      <p:tavLst>
                                        <p:tav tm="0">
                                          <p:val>
                                            <p:strVal val="1+#ppt_w/2"/>
                                          </p:val>
                                        </p:tav>
                                        <p:tav tm="100000">
                                          <p:val>
                                            <p:strVal val="#ppt_x"/>
                                          </p:val>
                                        </p:tav>
                                      </p:tavLst>
                                    </p:anim>
                                    <p:anim calcmode="lin" valueType="num">
                                      <p:cBhvr additive="base">
                                        <p:cTn id="26" dur="500" fill="hold"/>
                                        <p:tgtEl>
                                          <p:spTgt spid="12393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23932"/>
                                        </p:tgtEl>
                                        <p:attrNameLst>
                                          <p:attrName>style.visibility</p:attrName>
                                        </p:attrNameLst>
                                      </p:cBhvr>
                                      <p:to>
                                        <p:strVal val="visible"/>
                                      </p:to>
                                    </p:set>
                                    <p:anim calcmode="lin" valueType="num">
                                      <p:cBhvr additive="base">
                                        <p:cTn id="31" dur="500" fill="hold"/>
                                        <p:tgtEl>
                                          <p:spTgt spid="123932"/>
                                        </p:tgtEl>
                                        <p:attrNameLst>
                                          <p:attrName>ppt_x</p:attrName>
                                        </p:attrNameLst>
                                      </p:cBhvr>
                                      <p:tavLst>
                                        <p:tav tm="0">
                                          <p:val>
                                            <p:strVal val="1+#ppt_w/2"/>
                                          </p:val>
                                        </p:tav>
                                        <p:tav tm="100000">
                                          <p:val>
                                            <p:strVal val="#ppt_x"/>
                                          </p:val>
                                        </p:tav>
                                      </p:tavLst>
                                    </p:anim>
                                    <p:anim calcmode="lin" valueType="num">
                                      <p:cBhvr additive="base">
                                        <p:cTn id="32" dur="500" fill="hold"/>
                                        <p:tgtEl>
                                          <p:spTgt spid="12393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23933"/>
                                        </p:tgtEl>
                                        <p:attrNameLst>
                                          <p:attrName>style.visibility</p:attrName>
                                        </p:attrNameLst>
                                      </p:cBhvr>
                                      <p:to>
                                        <p:strVal val="visible"/>
                                      </p:to>
                                    </p:set>
                                    <p:anim calcmode="lin" valueType="num">
                                      <p:cBhvr additive="base">
                                        <p:cTn id="37" dur="500" fill="hold"/>
                                        <p:tgtEl>
                                          <p:spTgt spid="123933"/>
                                        </p:tgtEl>
                                        <p:attrNameLst>
                                          <p:attrName>ppt_x</p:attrName>
                                        </p:attrNameLst>
                                      </p:cBhvr>
                                      <p:tavLst>
                                        <p:tav tm="0">
                                          <p:val>
                                            <p:strVal val="1+#ppt_w/2"/>
                                          </p:val>
                                        </p:tav>
                                        <p:tav tm="100000">
                                          <p:val>
                                            <p:strVal val="#ppt_x"/>
                                          </p:val>
                                        </p:tav>
                                      </p:tavLst>
                                    </p:anim>
                                    <p:anim calcmode="lin" valueType="num">
                                      <p:cBhvr additive="base">
                                        <p:cTn id="38" dur="500" fill="hold"/>
                                        <p:tgtEl>
                                          <p:spTgt spid="12393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3944"/>
                                        </p:tgtEl>
                                        <p:attrNameLst>
                                          <p:attrName>style.visibility</p:attrName>
                                        </p:attrNameLst>
                                      </p:cBhvr>
                                      <p:to>
                                        <p:strVal val="visible"/>
                                      </p:to>
                                    </p:set>
                                    <p:anim calcmode="lin" valueType="num">
                                      <p:cBhvr additive="base">
                                        <p:cTn id="43" dur="500" fill="hold"/>
                                        <p:tgtEl>
                                          <p:spTgt spid="123944"/>
                                        </p:tgtEl>
                                        <p:attrNameLst>
                                          <p:attrName>ppt_x</p:attrName>
                                        </p:attrNameLst>
                                      </p:cBhvr>
                                      <p:tavLst>
                                        <p:tav tm="0">
                                          <p:val>
                                            <p:strVal val="#ppt_x"/>
                                          </p:val>
                                        </p:tav>
                                        <p:tav tm="100000">
                                          <p:val>
                                            <p:strVal val="#ppt_x"/>
                                          </p:val>
                                        </p:tav>
                                      </p:tavLst>
                                    </p:anim>
                                    <p:anim calcmode="lin" valueType="num">
                                      <p:cBhvr additive="base">
                                        <p:cTn id="44" dur="500" fill="hold"/>
                                        <p:tgtEl>
                                          <p:spTgt spid="1239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autoUpdateAnimBg="0"/>
      <p:bldP spid="123921" grpId="0" autoUpdateAnimBg="0"/>
      <p:bldP spid="123931" grpId="0" autoUpdateAnimBg="0"/>
      <p:bldP spid="123932" grpId="0" autoUpdateAnimBg="0"/>
      <p:bldP spid="123933" grpId="0" autoUpdateAnimBg="0"/>
      <p:bldP spid="12394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Platshållare för bildnummer 5">
            <a:extLst>
              <a:ext uri="{FF2B5EF4-FFF2-40B4-BE49-F238E27FC236}">
                <a16:creationId xmlns:a16="http://schemas.microsoft.com/office/drawing/2014/main" id="{264EB001-9BE1-4AA3-AA94-9D1419A70420}"/>
              </a:ext>
            </a:extLst>
          </p:cNvPr>
          <p:cNvSpPr>
            <a:spLocks noGrp="1"/>
          </p:cNvSpPr>
          <p:nvPr>
            <p:ph type="sldNum" sz="quarter" idx="12"/>
          </p:nvPr>
        </p:nvSpPr>
        <p:spPr>
          <a:xfrm>
            <a:off x="8596164" y="6397937"/>
            <a:ext cx="381000" cy="304800"/>
          </a:xfrm>
        </p:spPr>
        <p:txBody>
          <a:bodyPr/>
          <a:lstStyle/>
          <a:p>
            <a:fld id="{A4C71F79-F5F6-4509-947F-14E312429A0F}" type="slidenum">
              <a:rPr lang="en-GB" altLang="en-US">
                <a:latin typeface="Calibri" panose="020F0502020204030204" pitchFamily="34" charset="0"/>
                <a:cs typeface="Calibri" panose="020F0502020204030204" pitchFamily="34" charset="0"/>
              </a:rPr>
              <a:pPr/>
              <a:t>23</a:t>
            </a:fld>
            <a:endParaRPr lang="en-GB" altLang="en-US" dirty="0">
              <a:latin typeface="Calibri" panose="020F0502020204030204" pitchFamily="34" charset="0"/>
              <a:cs typeface="Calibri" panose="020F0502020204030204" pitchFamily="34" charset="0"/>
            </a:endParaRPr>
          </a:p>
        </p:txBody>
      </p:sp>
      <p:sp>
        <p:nvSpPr>
          <p:cNvPr id="124930" name="Rectangle 2">
            <a:extLst>
              <a:ext uri="{FF2B5EF4-FFF2-40B4-BE49-F238E27FC236}">
                <a16:creationId xmlns:a16="http://schemas.microsoft.com/office/drawing/2014/main" id="{20246F34-32C8-4918-AC2C-F22881BC395F}"/>
              </a:ext>
            </a:extLst>
          </p:cNvPr>
          <p:cNvSpPr>
            <a:spLocks noGrp="1" noChangeArrowheads="1"/>
          </p:cNvSpPr>
          <p:nvPr>
            <p:ph type="title"/>
          </p:nvPr>
        </p:nvSpPr>
        <p:spPr>
          <a:xfrm>
            <a:off x="685800" y="76200"/>
            <a:ext cx="7772400" cy="533400"/>
          </a:xfrm>
        </p:spPr>
        <p:txBody>
          <a:bodyPr/>
          <a:lstStyle/>
          <a:p>
            <a:r>
              <a:rPr lang="en-GB" altLang="en-US" sz="3600" b="1" dirty="0">
                <a:latin typeface="Calibri" panose="020F0502020204030204" pitchFamily="34" charset="0"/>
                <a:cs typeface="Calibri" panose="020F0502020204030204" pitchFamily="34" charset="0"/>
              </a:rPr>
              <a:t>The Rejection method </a:t>
            </a:r>
          </a:p>
        </p:txBody>
      </p:sp>
      <p:sp>
        <p:nvSpPr>
          <p:cNvPr id="124932" name="Text Box 4">
            <a:extLst>
              <a:ext uri="{FF2B5EF4-FFF2-40B4-BE49-F238E27FC236}">
                <a16:creationId xmlns:a16="http://schemas.microsoft.com/office/drawing/2014/main" id="{C82CFF62-0543-4A3F-87EC-F4C49C6502BA}"/>
              </a:ext>
            </a:extLst>
          </p:cNvPr>
          <p:cNvSpPr txBox="1">
            <a:spLocks noChangeArrowheads="1"/>
          </p:cNvSpPr>
          <p:nvPr/>
        </p:nvSpPr>
        <p:spPr bwMode="auto">
          <a:xfrm>
            <a:off x="432593" y="5388552"/>
            <a:ext cx="79103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u="sng" dirty="0">
                <a:solidFill>
                  <a:srgbClr val="FF0000"/>
                </a:solidFill>
                <a:latin typeface="Calibri" panose="020F0502020204030204" pitchFamily="34" charset="0"/>
                <a:cs typeface="Calibri" panose="020F0502020204030204" pitchFamily="34" charset="0"/>
              </a:rPr>
              <a:t>Remarks</a:t>
            </a:r>
            <a:r>
              <a:rPr lang="en-GB" altLang="en-US" dirty="0">
                <a:solidFill>
                  <a:srgbClr val="FF0000"/>
                </a:solidFill>
                <a:latin typeface="Calibri" panose="020F0502020204030204" pitchFamily="34" charset="0"/>
                <a:cs typeface="Calibri" panose="020F0502020204030204" pitchFamily="34" charset="0"/>
              </a:rPr>
              <a:t>: This methods </a:t>
            </a:r>
            <a:r>
              <a:rPr lang="en-GB" altLang="en-US" i="1" dirty="0">
                <a:solidFill>
                  <a:srgbClr val="FF0000"/>
                </a:solidFill>
                <a:latin typeface="Calibri" panose="020F0502020204030204" pitchFamily="34" charset="0"/>
                <a:cs typeface="Calibri" panose="020F0502020204030204" pitchFamily="34" charset="0"/>
              </a:rPr>
              <a:t>require at least two</a:t>
            </a:r>
            <a:r>
              <a:rPr lang="en-GB" altLang="en-US" dirty="0">
                <a:solidFill>
                  <a:srgbClr val="FF0000"/>
                </a:solidFill>
                <a:latin typeface="Calibri" panose="020F0502020204030204" pitchFamily="34" charset="0"/>
                <a:cs typeface="Calibri" panose="020F0502020204030204" pitchFamily="34" charset="0"/>
              </a:rPr>
              <a:t> random numbers, u1 and u2, to create a </a:t>
            </a:r>
            <a:r>
              <a:rPr lang="en-GB" altLang="en-US" i="1" dirty="0">
                <a:solidFill>
                  <a:srgbClr val="FF0000"/>
                </a:solidFill>
                <a:latin typeface="Calibri" panose="020F0502020204030204" pitchFamily="34" charset="0"/>
                <a:cs typeface="Calibri" panose="020F0502020204030204" pitchFamily="34" charset="0"/>
              </a:rPr>
              <a:t>f(x)</a:t>
            </a:r>
            <a:r>
              <a:rPr lang="en-GB" altLang="en-US" dirty="0">
                <a:solidFill>
                  <a:srgbClr val="FF0000"/>
                </a:solidFill>
                <a:latin typeface="Calibri" panose="020F0502020204030204" pitchFamily="34" charset="0"/>
                <a:cs typeface="Calibri" panose="020F0502020204030204" pitchFamily="34" charset="0"/>
              </a:rPr>
              <a:t>-distributed random number.</a:t>
            </a:r>
          </a:p>
        </p:txBody>
      </p:sp>
      <p:sp>
        <p:nvSpPr>
          <p:cNvPr id="124933" name="Text Box 5">
            <a:extLst>
              <a:ext uri="{FF2B5EF4-FFF2-40B4-BE49-F238E27FC236}">
                <a16:creationId xmlns:a16="http://schemas.microsoft.com/office/drawing/2014/main" id="{BA9D4DF9-FDFC-49A1-AF4E-2FC8D5C25FFF}"/>
              </a:ext>
            </a:extLst>
          </p:cNvPr>
          <p:cNvSpPr txBox="1">
            <a:spLocks noChangeArrowheads="1"/>
          </p:cNvSpPr>
          <p:nvPr/>
        </p:nvSpPr>
        <p:spPr bwMode="auto">
          <a:xfrm>
            <a:off x="76199" y="685800"/>
            <a:ext cx="92186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rIns="18000">
            <a:spAutoFit/>
          </a:bodyPr>
          <a:lstStyle/>
          <a:p>
            <a:pPr>
              <a:spcBef>
                <a:spcPct val="50000"/>
              </a:spcBef>
            </a:pPr>
            <a:r>
              <a:rPr lang="en-GB" altLang="en-US" sz="2300" dirty="0">
                <a:latin typeface="Calibri" panose="020F0502020204030204" pitchFamily="34" charset="0"/>
                <a:cs typeface="Calibri" panose="020F0502020204030204" pitchFamily="34" charset="0"/>
              </a:rPr>
              <a:t>The rejection method works directly with the </a:t>
            </a:r>
            <a:r>
              <a:rPr lang="en-GB" altLang="en-US" sz="2300" i="1" noProof="1">
                <a:latin typeface="Calibri" panose="020F0502020204030204" pitchFamily="34" charset="0"/>
                <a:cs typeface="Calibri" panose="020F0502020204030204" pitchFamily="34" charset="0"/>
              </a:rPr>
              <a:t>pdf</a:t>
            </a:r>
            <a:r>
              <a:rPr lang="en-GB" altLang="en-US" sz="2300" noProof="1">
                <a:latin typeface="Calibri" panose="020F0502020204030204" pitchFamily="34" charset="0"/>
                <a:cs typeface="Calibri" panose="020F0502020204030204" pitchFamily="34" charset="0"/>
              </a:rPr>
              <a:t> </a:t>
            </a:r>
            <a:r>
              <a:rPr lang="en-GB" altLang="en-US" sz="2300" dirty="0">
                <a:latin typeface="Calibri" panose="020F0502020204030204" pitchFamily="34" charset="0"/>
                <a:cs typeface="Calibri" panose="020F0502020204030204" pitchFamily="34" charset="0"/>
              </a:rPr>
              <a:t>inscribed in a rectangle.</a:t>
            </a:r>
          </a:p>
        </p:txBody>
      </p:sp>
      <p:grpSp>
        <p:nvGrpSpPr>
          <p:cNvPr id="124959" name="Group 31">
            <a:extLst>
              <a:ext uri="{FF2B5EF4-FFF2-40B4-BE49-F238E27FC236}">
                <a16:creationId xmlns:a16="http://schemas.microsoft.com/office/drawing/2014/main" id="{6BD67270-9F11-4829-B07C-50B083FFEEC3}"/>
              </a:ext>
            </a:extLst>
          </p:cNvPr>
          <p:cNvGrpSpPr>
            <a:grpSpLocks/>
          </p:cNvGrpSpPr>
          <p:nvPr/>
        </p:nvGrpSpPr>
        <p:grpSpPr bwMode="auto">
          <a:xfrm>
            <a:off x="76200" y="1524000"/>
            <a:ext cx="4216400" cy="2851150"/>
            <a:chOff x="56" y="1276"/>
            <a:chExt cx="2656" cy="1796"/>
          </a:xfrm>
        </p:grpSpPr>
        <p:graphicFrame>
          <p:nvGraphicFramePr>
            <p:cNvPr id="124931" name="Object 3">
              <a:extLst>
                <a:ext uri="{FF2B5EF4-FFF2-40B4-BE49-F238E27FC236}">
                  <a16:creationId xmlns:a16="http://schemas.microsoft.com/office/drawing/2014/main" id="{EF8C93F9-A40B-4CC4-AAC1-ED47665EB853}"/>
                </a:ext>
              </a:extLst>
            </p:cNvPr>
            <p:cNvGraphicFramePr>
              <a:graphicFrameLocks noChangeAspect="1"/>
            </p:cNvGraphicFramePr>
            <p:nvPr/>
          </p:nvGraphicFramePr>
          <p:xfrm>
            <a:off x="360" y="1276"/>
            <a:ext cx="2352" cy="1458"/>
          </p:xfrm>
          <a:graphic>
            <a:graphicData uri="http://schemas.openxmlformats.org/presentationml/2006/ole">
              <mc:AlternateContent xmlns:mc="http://schemas.openxmlformats.org/markup-compatibility/2006">
                <mc:Choice xmlns:v="urn:schemas-microsoft-com:vml" Requires="v">
                  <p:oleObj spid="_x0000_s9286" name="Bitmappsbild" r:id="rId3" imgW="2333333" imgH="1448002" progId="Paint.Picture">
                    <p:embed/>
                  </p:oleObj>
                </mc:Choice>
                <mc:Fallback>
                  <p:oleObj name="Bitmappsbild" r:id="rId3" imgW="2333333" imgH="1448002"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 y="1276"/>
                          <a:ext cx="2352" cy="1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4943" name="Group 15">
              <a:extLst>
                <a:ext uri="{FF2B5EF4-FFF2-40B4-BE49-F238E27FC236}">
                  <a16:creationId xmlns:a16="http://schemas.microsoft.com/office/drawing/2014/main" id="{FA1FF788-A99C-449D-9B1F-061B8C20B4E8}"/>
                </a:ext>
              </a:extLst>
            </p:cNvPr>
            <p:cNvGrpSpPr>
              <a:grpSpLocks/>
            </p:cNvGrpSpPr>
            <p:nvPr/>
          </p:nvGrpSpPr>
          <p:grpSpPr bwMode="auto">
            <a:xfrm>
              <a:off x="63" y="1432"/>
              <a:ext cx="336" cy="1103"/>
              <a:chOff x="95" y="1440"/>
              <a:chExt cx="336" cy="1103"/>
            </a:xfrm>
          </p:grpSpPr>
          <p:sp>
            <p:nvSpPr>
              <p:cNvPr id="124939" name="Line 11">
                <a:extLst>
                  <a:ext uri="{FF2B5EF4-FFF2-40B4-BE49-F238E27FC236}">
                    <a16:creationId xmlns:a16="http://schemas.microsoft.com/office/drawing/2014/main" id="{5EEC17BC-F827-4AA3-A669-B6B408DA729C}"/>
                  </a:ext>
                </a:extLst>
              </p:cNvPr>
              <p:cNvSpPr>
                <a:spLocks noChangeShapeType="1"/>
              </p:cNvSpPr>
              <p:nvPr/>
            </p:nvSpPr>
            <p:spPr bwMode="auto">
              <a:xfrm rot="5400000" flipH="1" flipV="1">
                <a:off x="-456" y="1991"/>
                <a:ext cx="1103"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24940" name="Line 12">
                <a:extLst>
                  <a:ext uri="{FF2B5EF4-FFF2-40B4-BE49-F238E27FC236}">
                    <a16:creationId xmlns:a16="http://schemas.microsoft.com/office/drawing/2014/main" id="{28C916C8-E484-4FF4-8F05-081FA2E3B77D}"/>
                  </a:ext>
                </a:extLst>
              </p:cNvPr>
              <p:cNvSpPr>
                <a:spLocks noChangeShapeType="1"/>
              </p:cNvSpPr>
              <p:nvPr/>
            </p:nvSpPr>
            <p:spPr bwMode="auto">
              <a:xfrm rot="-5400000">
                <a:off x="263" y="2374"/>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24941" name="Rectangle 13">
                <a:extLst>
                  <a:ext uri="{FF2B5EF4-FFF2-40B4-BE49-F238E27FC236}">
                    <a16:creationId xmlns:a16="http://schemas.microsoft.com/office/drawing/2014/main" id="{63F71315-1797-4497-BCC9-8336CE888988}"/>
                  </a:ext>
                </a:extLst>
              </p:cNvPr>
              <p:cNvSpPr>
                <a:spLocks noChangeArrowheads="1"/>
              </p:cNvSpPr>
              <p:nvPr/>
            </p:nvSpPr>
            <p:spPr bwMode="auto">
              <a:xfrm rot="16200000" flipV="1">
                <a:off x="-260" y="1987"/>
                <a:ext cx="904" cy="193"/>
              </a:xfrm>
              <a:prstGeom prst="rect">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nvGrpSpPr>
            <p:cNvPr id="124948" name="Group 20">
              <a:extLst>
                <a:ext uri="{FF2B5EF4-FFF2-40B4-BE49-F238E27FC236}">
                  <a16:creationId xmlns:a16="http://schemas.microsoft.com/office/drawing/2014/main" id="{46D29B0D-4F6E-4427-8E24-07CF864F3019}"/>
                </a:ext>
              </a:extLst>
            </p:cNvPr>
            <p:cNvGrpSpPr>
              <a:grpSpLocks/>
            </p:cNvGrpSpPr>
            <p:nvPr/>
          </p:nvGrpSpPr>
          <p:grpSpPr bwMode="auto">
            <a:xfrm>
              <a:off x="512" y="2736"/>
              <a:ext cx="1947" cy="336"/>
              <a:chOff x="512" y="2736"/>
              <a:chExt cx="1947" cy="336"/>
            </a:xfrm>
          </p:grpSpPr>
          <p:sp>
            <p:nvSpPr>
              <p:cNvPr id="124945" name="Line 17">
                <a:extLst>
                  <a:ext uri="{FF2B5EF4-FFF2-40B4-BE49-F238E27FC236}">
                    <a16:creationId xmlns:a16="http://schemas.microsoft.com/office/drawing/2014/main" id="{ED526906-50F6-4232-8CBF-47501B912ECF}"/>
                  </a:ext>
                </a:extLst>
              </p:cNvPr>
              <p:cNvSpPr>
                <a:spLocks noChangeShapeType="1"/>
              </p:cNvSpPr>
              <p:nvPr/>
            </p:nvSpPr>
            <p:spPr bwMode="auto">
              <a:xfrm rot="10800000" flipH="1">
                <a:off x="512" y="3068"/>
                <a:ext cx="1947"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24946" name="Line 18">
                <a:extLst>
                  <a:ext uri="{FF2B5EF4-FFF2-40B4-BE49-F238E27FC236}">
                    <a16:creationId xmlns:a16="http://schemas.microsoft.com/office/drawing/2014/main" id="{3F039E0A-F254-44B2-9C5E-2BA5119853C1}"/>
                  </a:ext>
                </a:extLst>
              </p:cNvPr>
              <p:cNvSpPr>
                <a:spLocks noChangeShapeType="1"/>
              </p:cNvSpPr>
              <p:nvPr/>
            </p:nvSpPr>
            <p:spPr bwMode="auto">
              <a:xfrm flipV="1">
                <a:off x="513" y="2736"/>
                <a:ext cx="1"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24947" name="Rectangle 19">
                <a:extLst>
                  <a:ext uri="{FF2B5EF4-FFF2-40B4-BE49-F238E27FC236}">
                    <a16:creationId xmlns:a16="http://schemas.microsoft.com/office/drawing/2014/main" id="{EA4CE308-BDBF-4606-862C-52456EA67960}"/>
                  </a:ext>
                </a:extLst>
              </p:cNvPr>
              <p:cNvSpPr>
                <a:spLocks noChangeArrowheads="1"/>
              </p:cNvSpPr>
              <p:nvPr/>
            </p:nvSpPr>
            <p:spPr bwMode="auto">
              <a:xfrm>
                <a:off x="863" y="2879"/>
                <a:ext cx="1342" cy="193"/>
              </a:xfrm>
              <a:prstGeom prst="rect">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124949" name="Text Box 21">
              <a:extLst>
                <a:ext uri="{FF2B5EF4-FFF2-40B4-BE49-F238E27FC236}">
                  <a16:creationId xmlns:a16="http://schemas.microsoft.com/office/drawing/2014/main" id="{973ED8A0-63B9-41E0-9C90-0DFC5FBE5281}"/>
                </a:ext>
              </a:extLst>
            </p:cNvPr>
            <p:cNvSpPr txBox="1">
              <a:spLocks noChangeArrowheads="1"/>
            </p:cNvSpPr>
            <p:nvPr/>
          </p:nvSpPr>
          <p:spPr bwMode="auto">
            <a:xfrm>
              <a:off x="1696" y="189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800">
                  <a:latin typeface="Calibri" panose="020F0502020204030204" pitchFamily="34" charset="0"/>
                  <a:cs typeface="Calibri" panose="020F0502020204030204" pitchFamily="34" charset="0"/>
                </a:rPr>
                <a:t>•</a:t>
              </a:r>
            </a:p>
          </p:txBody>
        </p:sp>
        <p:sp>
          <p:nvSpPr>
            <p:cNvPr id="124950" name="Line 22">
              <a:extLst>
                <a:ext uri="{FF2B5EF4-FFF2-40B4-BE49-F238E27FC236}">
                  <a16:creationId xmlns:a16="http://schemas.microsoft.com/office/drawing/2014/main" id="{90F9DBCA-DCFC-4C0A-AAE8-1ADE0AEE54F2}"/>
                </a:ext>
              </a:extLst>
            </p:cNvPr>
            <p:cNvSpPr>
              <a:spLocks noChangeShapeType="1"/>
            </p:cNvSpPr>
            <p:nvPr/>
          </p:nvSpPr>
          <p:spPr bwMode="auto">
            <a:xfrm flipV="1">
              <a:off x="56" y="2016"/>
              <a:ext cx="172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24951" name="Line 23">
              <a:extLst>
                <a:ext uri="{FF2B5EF4-FFF2-40B4-BE49-F238E27FC236}">
                  <a16:creationId xmlns:a16="http://schemas.microsoft.com/office/drawing/2014/main" id="{56FD6E38-C19A-4D79-8D47-20FE762E5D03}"/>
                </a:ext>
              </a:extLst>
            </p:cNvPr>
            <p:cNvSpPr>
              <a:spLocks noChangeShapeType="1"/>
            </p:cNvSpPr>
            <p:nvPr/>
          </p:nvSpPr>
          <p:spPr bwMode="auto">
            <a:xfrm flipV="1">
              <a:off x="1776" y="2016"/>
              <a:ext cx="0" cy="1056"/>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24954" name="Text Box 26">
              <a:extLst>
                <a:ext uri="{FF2B5EF4-FFF2-40B4-BE49-F238E27FC236}">
                  <a16:creationId xmlns:a16="http://schemas.microsoft.com/office/drawing/2014/main" id="{6563739D-A808-4B9F-B548-7D4AE3CF0370}"/>
                </a:ext>
              </a:extLst>
            </p:cNvPr>
            <p:cNvSpPr txBox="1">
              <a:spLocks noChangeArrowheads="1"/>
            </p:cNvSpPr>
            <p:nvPr/>
          </p:nvSpPr>
          <p:spPr bwMode="auto">
            <a:xfrm>
              <a:off x="496" y="2632"/>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800">
                  <a:latin typeface="Calibri" panose="020F0502020204030204" pitchFamily="34" charset="0"/>
                  <a:cs typeface="Calibri" panose="020F0502020204030204" pitchFamily="34" charset="0"/>
                </a:rPr>
                <a:t>U(a,b)</a:t>
              </a:r>
            </a:p>
          </p:txBody>
        </p:sp>
        <p:sp>
          <p:nvSpPr>
            <p:cNvPr id="124955" name="Text Box 27">
              <a:extLst>
                <a:ext uri="{FF2B5EF4-FFF2-40B4-BE49-F238E27FC236}">
                  <a16:creationId xmlns:a16="http://schemas.microsoft.com/office/drawing/2014/main" id="{7C3AB937-C4D9-4B28-AC9C-BB9278A54AF0}"/>
                </a:ext>
              </a:extLst>
            </p:cNvPr>
            <p:cNvSpPr txBox="1">
              <a:spLocks noChangeArrowheads="1"/>
            </p:cNvSpPr>
            <p:nvPr/>
          </p:nvSpPr>
          <p:spPr bwMode="auto">
            <a:xfrm rot="5400000">
              <a:off x="132" y="2212"/>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800">
                  <a:latin typeface="Calibri" panose="020F0502020204030204" pitchFamily="34" charset="0"/>
                  <a:cs typeface="Calibri" panose="020F0502020204030204" pitchFamily="34" charset="0"/>
                </a:rPr>
                <a:t>U(0,c)</a:t>
              </a:r>
            </a:p>
          </p:txBody>
        </p:sp>
      </p:grpSp>
      <p:sp>
        <p:nvSpPr>
          <p:cNvPr id="124935" name="Text Box 7">
            <a:extLst>
              <a:ext uri="{FF2B5EF4-FFF2-40B4-BE49-F238E27FC236}">
                <a16:creationId xmlns:a16="http://schemas.microsoft.com/office/drawing/2014/main" id="{163148A3-278A-4FC4-9696-735911AD051F}"/>
              </a:ext>
            </a:extLst>
          </p:cNvPr>
          <p:cNvSpPr txBox="1">
            <a:spLocks noChangeArrowheads="1"/>
          </p:cNvSpPr>
          <p:nvPr/>
        </p:nvSpPr>
        <p:spPr bwMode="auto">
          <a:xfrm>
            <a:off x="4154490" y="2533650"/>
            <a:ext cx="49766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marL="0">
              <a:lnSpc>
                <a:spcPct val="90000"/>
              </a:lnSpc>
            </a:pPr>
            <a:r>
              <a:rPr lang="en-GB" altLang="en-US" sz="2000" dirty="0">
                <a:latin typeface="Calibri" panose="020F0502020204030204" pitchFamily="34" charset="0"/>
                <a:cs typeface="Calibri" panose="020F0502020204030204" pitchFamily="34" charset="0"/>
              </a:rPr>
              <a:t>2.  Draw </a:t>
            </a:r>
            <a:r>
              <a:rPr lang="en-GB" altLang="en-US" sz="2000" i="1" dirty="0">
                <a:latin typeface="Calibri" panose="020F0502020204030204" pitchFamily="34" charset="0"/>
                <a:cs typeface="Calibri" panose="020F0502020204030204" pitchFamily="34" charset="0"/>
              </a:rPr>
              <a:t>two</a:t>
            </a:r>
            <a:r>
              <a:rPr lang="en-GB" altLang="en-US" sz="2000" dirty="0">
                <a:latin typeface="Calibri" panose="020F0502020204030204" pitchFamily="34" charset="0"/>
                <a:cs typeface="Calibri" panose="020F0502020204030204" pitchFamily="34" charset="0"/>
              </a:rPr>
              <a:t> random numbers </a:t>
            </a:r>
            <a:r>
              <a:rPr lang="en-GB" altLang="en-US" sz="2000" i="1" dirty="0">
                <a:latin typeface="Calibri" panose="020F0502020204030204" pitchFamily="34" charset="0"/>
                <a:cs typeface="Calibri" panose="020F0502020204030204" pitchFamily="34" charset="0"/>
              </a:rPr>
              <a:t>u</a:t>
            </a:r>
            <a:r>
              <a:rPr lang="en-GB" altLang="en-US" sz="2000" i="1" baseline="-25000" dirty="0">
                <a:latin typeface="Calibri" panose="020F0502020204030204" pitchFamily="34" charset="0"/>
                <a:cs typeface="Calibri" panose="020F0502020204030204" pitchFamily="34" charset="0"/>
              </a:rPr>
              <a:t>1</a:t>
            </a:r>
            <a:r>
              <a:rPr lang="en-GB" altLang="en-US" sz="2000" dirty="0">
                <a:latin typeface="Calibri" panose="020F0502020204030204" pitchFamily="34" charset="0"/>
                <a:cs typeface="Calibri" panose="020F0502020204030204" pitchFamily="34" charset="0"/>
              </a:rPr>
              <a:t> from U(</a:t>
            </a:r>
            <a:r>
              <a:rPr lang="en-GB" altLang="en-US" sz="2000" noProof="1">
                <a:latin typeface="Calibri" panose="020F0502020204030204" pitchFamily="34" charset="0"/>
                <a:cs typeface="Calibri" panose="020F0502020204030204" pitchFamily="34" charset="0"/>
              </a:rPr>
              <a:t>a,b</a:t>
            </a:r>
            <a:r>
              <a:rPr lang="en-GB" altLang="en-US" sz="2000" dirty="0">
                <a:latin typeface="Calibri" panose="020F0502020204030204" pitchFamily="34" charset="0"/>
                <a:cs typeface="Calibri" panose="020F0502020204030204" pitchFamily="34" charset="0"/>
              </a:rPr>
              <a:t>) and </a:t>
            </a:r>
            <a:r>
              <a:rPr lang="en-GB" altLang="en-US" sz="2000" i="1" dirty="0">
                <a:latin typeface="Calibri" panose="020F0502020204030204" pitchFamily="34" charset="0"/>
                <a:cs typeface="Calibri" panose="020F0502020204030204" pitchFamily="34" charset="0"/>
              </a:rPr>
              <a:t>u</a:t>
            </a:r>
            <a:r>
              <a:rPr lang="en-GB" altLang="en-US" sz="2000" i="1" baseline="-25000" dirty="0">
                <a:latin typeface="Calibri" panose="020F0502020204030204" pitchFamily="34" charset="0"/>
                <a:cs typeface="Calibri" panose="020F0502020204030204" pitchFamily="34" charset="0"/>
              </a:rPr>
              <a:t>2</a:t>
            </a:r>
            <a:r>
              <a:rPr lang="en-GB" altLang="en-US" sz="2000" dirty="0">
                <a:latin typeface="Calibri" panose="020F0502020204030204" pitchFamily="34" charset="0"/>
                <a:cs typeface="Calibri" panose="020F0502020204030204" pitchFamily="34" charset="0"/>
              </a:rPr>
              <a:t> from U(0,c).</a:t>
            </a:r>
          </a:p>
        </p:txBody>
      </p:sp>
      <p:sp>
        <p:nvSpPr>
          <p:cNvPr id="124936" name="Text Box 8">
            <a:extLst>
              <a:ext uri="{FF2B5EF4-FFF2-40B4-BE49-F238E27FC236}">
                <a16:creationId xmlns:a16="http://schemas.microsoft.com/office/drawing/2014/main" id="{A9958F75-DD00-4FEB-B4C0-9F8E714D6701}"/>
              </a:ext>
            </a:extLst>
          </p:cNvPr>
          <p:cNvSpPr txBox="1">
            <a:spLocks noChangeArrowheads="1"/>
          </p:cNvSpPr>
          <p:nvPr/>
        </p:nvSpPr>
        <p:spPr bwMode="auto">
          <a:xfrm>
            <a:off x="4154491" y="3189514"/>
            <a:ext cx="52943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marL="0">
              <a:spcBef>
                <a:spcPts val="0"/>
              </a:spcBef>
            </a:pPr>
            <a:r>
              <a:rPr lang="en-GB" altLang="en-US" sz="2000" dirty="0">
                <a:latin typeface="Calibri" panose="020F0502020204030204" pitchFamily="34" charset="0"/>
                <a:cs typeface="Calibri" panose="020F0502020204030204" pitchFamily="34" charset="0"/>
              </a:rPr>
              <a:t>3.  Mark the point with the coordinates (u1,u2)</a:t>
            </a:r>
            <a:r>
              <a:rPr lang="en-GB" altLang="en-US" sz="2000" i="1" dirty="0">
                <a:latin typeface="Calibri" panose="020F0502020204030204" pitchFamily="34" charset="0"/>
                <a:cs typeface="Calibri" panose="020F0502020204030204" pitchFamily="34" charset="0"/>
              </a:rPr>
              <a:t>.</a:t>
            </a:r>
            <a:endParaRPr lang="en-GB" altLang="en-US" sz="2000" dirty="0">
              <a:latin typeface="Calibri" panose="020F0502020204030204" pitchFamily="34" charset="0"/>
              <a:cs typeface="Calibri" panose="020F0502020204030204" pitchFamily="34" charset="0"/>
            </a:endParaRPr>
          </a:p>
        </p:txBody>
      </p:sp>
      <p:sp>
        <p:nvSpPr>
          <p:cNvPr id="124937" name="Text Box 9">
            <a:extLst>
              <a:ext uri="{FF2B5EF4-FFF2-40B4-BE49-F238E27FC236}">
                <a16:creationId xmlns:a16="http://schemas.microsoft.com/office/drawing/2014/main" id="{FCC3AD6A-E3FA-4369-A2A5-762B19CD27DD}"/>
              </a:ext>
            </a:extLst>
          </p:cNvPr>
          <p:cNvSpPr txBox="1">
            <a:spLocks noChangeArrowheads="1"/>
          </p:cNvSpPr>
          <p:nvPr/>
        </p:nvSpPr>
        <p:spPr bwMode="auto">
          <a:xfrm>
            <a:off x="4137241" y="3626148"/>
            <a:ext cx="490901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marL="0">
              <a:lnSpc>
                <a:spcPct val="90000"/>
              </a:lnSpc>
            </a:pPr>
            <a:r>
              <a:rPr lang="en-GB" altLang="en-US" sz="2000" dirty="0">
                <a:latin typeface="Calibri" panose="020F0502020204030204" pitchFamily="34" charset="0"/>
                <a:cs typeface="Calibri" panose="020F0502020204030204" pitchFamily="34" charset="0"/>
              </a:rPr>
              <a:t>4.  If the point falls under the </a:t>
            </a:r>
            <a:r>
              <a:rPr lang="en-GB" altLang="en-US" sz="2000" i="1" dirty="0">
                <a:latin typeface="Calibri" panose="020F0502020204030204" pitchFamily="34" charset="0"/>
                <a:cs typeface="Calibri" panose="020F0502020204030204" pitchFamily="34" charset="0"/>
              </a:rPr>
              <a:t>f(x)-</a:t>
            </a:r>
            <a:r>
              <a:rPr lang="en-GB" altLang="en-US" sz="2000" dirty="0">
                <a:latin typeface="Calibri" panose="020F0502020204030204" pitchFamily="34" charset="0"/>
                <a:cs typeface="Calibri" panose="020F0502020204030204" pitchFamily="34" charset="0"/>
              </a:rPr>
              <a:t>curve, then keep u1 as a </a:t>
            </a:r>
            <a:r>
              <a:rPr lang="en-GB" altLang="en-US" sz="2000" i="1" dirty="0">
                <a:latin typeface="Calibri" panose="020F0502020204030204" pitchFamily="34" charset="0"/>
                <a:cs typeface="Calibri" panose="020F0502020204030204" pitchFamily="34" charset="0"/>
              </a:rPr>
              <a:t>f(x)</a:t>
            </a:r>
            <a:r>
              <a:rPr lang="en-GB" altLang="en-US" sz="2000" dirty="0">
                <a:latin typeface="Calibri" panose="020F0502020204030204" pitchFamily="34" charset="0"/>
                <a:cs typeface="Calibri" panose="020F0502020204030204" pitchFamily="34" charset="0"/>
              </a:rPr>
              <a:t>-distributed random number, else reject it and start over from 2.</a:t>
            </a:r>
          </a:p>
        </p:txBody>
      </p:sp>
      <p:sp>
        <p:nvSpPr>
          <p:cNvPr id="124938" name="Text Box 10">
            <a:extLst>
              <a:ext uri="{FF2B5EF4-FFF2-40B4-BE49-F238E27FC236}">
                <a16:creationId xmlns:a16="http://schemas.microsoft.com/office/drawing/2014/main" id="{2761FCF7-C00E-4C27-8C97-8A2854B42ECE}"/>
              </a:ext>
            </a:extLst>
          </p:cNvPr>
          <p:cNvSpPr txBox="1">
            <a:spLocks noChangeArrowheads="1"/>
          </p:cNvSpPr>
          <p:nvPr/>
        </p:nvSpPr>
        <p:spPr bwMode="auto">
          <a:xfrm>
            <a:off x="4191000" y="4685508"/>
            <a:ext cx="487445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marL="0">
              <a:lnSpc>
                <a:spcPct val="90000"/>
              </a:lnSpc>
            </a:pPr>
            <a:r>
              <a:rPr lang="en-GB" altLang="en-US" sz="2000" dirty="0">
                <a:latin typeface="Calibri" panose="020F0502020204030204" pitchFamily="34" charset="0"/>
                <a:cs typeface="Calibri" panose="020F0502020204030204" pitchFamily="34" charset="0"/>
              </a:rPr>
              <a:t>5.  Then </a:t>
            </a:r>
            <a:r>
              <a:rPr lang="en-GB" altLang="en-US" sz="2000" i="1" dirty="0">
                <a:latin typeface="Calibri" panose="020F0502020204030204" pitchFamily="34" charset="0"/>
                <a:cs typeface="Calibri" panose="020F0502020204030204" pitchFamily="34" charset="0"/>
              </a:rPr>
              <a:t>x</a:t>
            </a:r>
            <a:r>
              <a:rPr lang="en-GB" altLang="en-US" sz="2000" dirty="0">
                <a:latin typeface="Calibri" panose="020F0502020204030204" pitchFamily="34" charset="0"/>
                <a:cs typeface="Calibri" panose="020F0502020204030204" pitchFamily="34" charset="0"/>
              </a:rPr>
              <a:t> is a random number from the wanted pdf</a:t>
            </a:r>
            <a:r>
              <a:rPr lang="en-GB" altLang="en-US" sz="2000" i="1" dirty="0">
                <a:latin typeface="Calibri" panose="020F0502020204030204" pitchFamily="34" charset="0"/>
                <a:cs typeface="Calibri" panose="020F0502020204030204" pitchFamily="34" charset="0"/>
              </a:rPr>
              <a:t> f(x).</a:t>
            </a:r>
            <a:r>
              <a:rPr lang="en-GB" altLang="en-US" sz="2000" dirty="0">
                <a:latin typeface="Calibri" panose="020F0502020204030204" pitchFamily="34" charset="0"/>
                <a:cs typeface="Calibri" panose="020F0502020204030204" pitchFamily="34" charset="0"/>
              </a:rPr>
              <a:t> </a:t>
            </a:r>
          </a:p>
        </p:txBody>
      </p:sp>
      <p:sp>
        <p:nvSpPr>
          <p:cNvPr id="124934" name="Text Box 6">
            <a:extLst>
              <a:ext uri="{FF2B5EF4-FFF2-40B4-BE49-F238E27FC236}">
                <a16:creationId xmlns:a16="http://schemas.microsoft.com/office/drawing/2014/main" id="{CC649B50-AD63-4C21-9186-BB0E181FF29D}"/>
              </a:ext>
            </a:extLst>
          </p:cNvPr>
          <p:cNvSpPr txBox="1">
            <a:spLocks noChangeArrowheads="1"/>
          </p:cNvSpPr>
          <p:nvPr/>
        </p:nvSpPr>
        <p:spPr bwMode="auto">
          <a:xfrm>
            <a:off x="4154490" y="1478558"/>
            <a:ext cx="491060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marL="0">
              <a:lnSpc>
                <a:spcPct val="90000"/>
              </a:lnSpc>
            </a:pPr>
            <a:r>
              <a:rPr lang="en-GB" altLang="en-US" sz="2000" dirty="0">
                <a:latin typeface="Calibri" panose="020F0502020204030204" pitchFamily="34" charset="0"/>
                <a:cs typeface="Calibri" panose="020F0502020204030204" pitchFamily="34" charset="0"/>
              </a:rPr>
              <a:t>1.  Assume that you want a random number </a:t>
            </a:r>
            <a:r>
              <a:rPr lang="en-GB" altLang="en-US" sz="2000" i="1" dirty="0">
                <a:latin typeface="Calibri" panose="020F0502020204030204" pitchFamily="34" charset="0"/>
                <a:cs typeface="Calibri" panose="020F0502020204030204" pitchFamily="34" charset="0"/>
              </a:rPr>
              <a:t>x </a:t>
            </a:r>
            <a:r>
              <a:rPr lang="en-GB" altLang="en-US" sz="2000" dirty="0">
                <a:latin typeface="Calibri" panose="020F0502020204030204" pitchFamily="34" charset="0"/>
                <a:cs typeface="Calibri" panose="020F0502020204030204" pitchFamily="34" charset="0"/>
              </a:rPr>
              <a:t>from the pdf </a:t>
            </a:r>
            <a:r>
              <a:rPr lang="en-GB" altLang="en-US" sz="2000" i="1" dirty="0">
                <a:latin typeface="Calibri" panose="020F0502020204030204" pitchFamily="34" charset="0"/>
                <a:cs typeface="Calibri" panose="020F0502020204030204" pitchFamily="34" charset="0"/>
              </a:rPr>
              <a:t>f(x). </a:t>
            </a:r>
            <a:r>
              <a:rPr lang="en-GB" altLang="en-US" sz="2000" dirty="0">
                <a:latin typeface="Calibri" panose="020F0502020204030204" pitchFamily="34" charset="0"/>
                <a:cs typeface="Calibri" panose="020F0502020204030204" pitchFamily="34" charset="0"/>
              </a:rPr>
              <a:t>Then inscribe the pdf into a rectangle. See the figure.</a:t>
            </a:r>
          </a:p>
        </p:txBody>
      </p:sp>
      <p:sp>
        <p:nvSpPr>
          <p:cNvPr id="124960" name="Text Box 32">
            <a:extLst>
              <a:ext uri="{FF2B5EF4-FFF2-40B4-BE49-F238E27FC236}">
                <a16:creationId xmlns:a16="http://schemas.microsoft.com/office/drawing/2014/main" id="{154EC76A-2123-4308-8DA8-92BAB39EA3CB}"/>
              </a:ext>
            </a:extLst>
          </p:cNvPr>
          <p:cNvSpPr txBox="1">
            <a:spLocks noChangeArrowheads="1"/>
          </p:cNvSpPr>
          <p:nvPr/>
        </p:nvSpPr>
        <p:spPr bwMode="auto">
          <a:xfrm>
            <a:off x="354013" y="6337971"/>
            <a:ext cx="788670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50000"/>
              </a:spcBef>
            </a:pPr>
            <a:r>
              <a:rPr lang="en-GB" altLang="en-US" dirty="0">
                <a:solidFill>
                  <a:srgbClr val="00B050"/>
                </a:solidFill>
                <a:latin typeface="Calibri" panose="020F0502020204030204" pitchFamily="34" charset="0"/>
                <a:cs typeface="Calibri" panose="020F0502020204030204" pitchFamily="34" charset="0"/>
              </a:rPr>
              <a:t> The smaller the rectangle to inscribe </a:t>
            </a:r>
            <a:r>
              <a:rPr lang="en-GB" altLang="en-US" i="1" dirty="0">
                <a:solidFill>
                  <a:srgbClr val="00B050"/>
                </a:solidFill>
                <a:latin typeface="Calibri" panose="020F0502020204030204" pitchFamily="34" charset="0"/>
                <a:cs typeface="Calibri" panose="020F0502020204030204" pitchFamily="34" charset="0"/>
              </a:rPr>
              <a:t>f(x)</a:t>
            </a:r>
            <a:r>
              <a:rPr lang="en-GB" altLang="en-US" dirty="0">
                <a:solidFill>
                  <a:srgbClr val="00B050"/>
                </a:solidFill>
                <a:latin typeface="Calibri" panose="020F0502020204030204" pitchFamily="34" charset="0"/>
                <a:cs typeface="Calibri" panose="020F0502020204030204" pitchFamily="34" charset="0"/>
              </a:rPr>
              <a:t> – the less rejections!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933"/>
                                        </p:tgtEl>
                                        <p:attrNameLst>
                                          <p:attrName>style.visibility</p:attrName>
                                        </p:attrNameLst>
                                      </p:cBhvr>
                                      <p:to>
                                        <p:strVal val="visible"/>
                                      </p:to>
                                    </p:set>
                                    <p:anim calcmode="lin" valueType="num">
                                      <p:cBhvr additive="base">
                                        <p:cTn id="7" dur="500" fill="hold"/>
                                        <p:tgtEl>
                                          <p:spTgt spid="124933"/>
                                        </p:tgtEl>
                                        <p:attrNameLst>
                                          <p:attrName>ppt_x</p:attrName>
                                        </p:attrNameLst>
                                      </p:cBhvr>
                                      <p:tavLst>
                                        <p:tav tm="0">
                                          <p:val>
                                            <p:strVal val="#ppt_x"/>
                                          </p:val>
                                        </p:tav>
                                        <p:tav tm="100000">
                                          <p:val>
                                            <p:strVal val="#ppt_x"/>
                                          </p:val>
                                        </p:tav>
                                      </p:tavLst>
                                    </p:anim>
                                    <p:anim calcmode="lin" valueType="num">
                                      <p:cBhvr additive="base">
                                        <p:cTn id="8" dur="500" fill="hold"/>
                                        <p:tgtEl>
                                          <p:spTgt spid="12493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4959"/>
                                        </p:tgtEl>
                                        <p:attrNameLst>
                                          <p:attrName>style.visibility</p:attrName>
                                        </p:attrNameLst>
                                      </p:cBhvr>
                                      <p:to>
                                        <p:strVal val="visible"/>
                                      </p:to>
                                    </p:set>
                                    <p:anim calcmode="lin" valueType="num">
                                      <p:cBhvr additive="base">
                                        <p:cTn id="13" dur="500" fill="hold"/>
                                        <p:tgtEl>
                                          <p:spTgt spid="124959"/>
                                        </p:tgtEl>
                                        <p:attrNameLst>
                                          <p:attrName>ppt_x</p:attrName>
                                        </p:attrNameLst>
                                      </p:cBhvr>
                                      <p:tavLst>
                                        <p:tav tm="0">
                                          <p:val>
                                            <p:strVal val="0-#ppt_w/2"/>
                                          </p:val>
                                        </p:tav>
                                        <p:tav tm="100000">
                                          <p:val>
                                            <p:strVal val="#ppt_x"/>
                                          </p:val>
                                        </p:tav>
                                      </p:tavLst>
                                    </p:anim>
                                    <p:anim calcmode="lin" valueType="num">
                                      <p:cBhvr additive="base">
                                        <p:cTn id="14" dur="500" fill="hold"/>
                                        <p:tgtEl>
                                          <p:spTgt spid="12495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4934"/>
                                        </p:tgtEl>
                                        <p:attrNameLst>
                                          <p:attrName>style.visibility</p:attrName>
                                        </p:attrNameLst>
                                      </p:cBhvr>
                                      <p:to>
                                        <p:strVal val="visible"/>
                                      </p:to>
                                    </p:set>
                                    <p:anim calcmode="lin" valueType="num">
                                      <p:cBhvr additive="base">
                                        <p:cTn id="19" dur="500" fill="hold"/>
                                        <p:tgtEl>
                                          <p:spTgt spid="124934"/>
                                        </p:tgtEl>
                                        <p:attrNameLst>
                                          <p:attrName>ppt_x</p:attrName>
                                        </p:attrNameLst>
                                      </p:cBhvr>
                                      <p:tavLst>
                                        <p:tav tm="0">
                                          <p:val>
                                            <p:strVal val="1+#ppt_w/2"/>
                                          </p:val>
                                        </p:tav>
                                        <p:tav tm="100000">
                                          <p:val>
                                            <p:strVal val="#ppt_x"/>
                                          </p:val>
                                        </p:tav>
                                      </p:tavLst>
                                    </p:anim>
                                    <p:anim calcmode="lin" valueType="num">
                                      <p:cBhvr additive="base">
                                        <p:cTn id="20" dur="500" fill="hold"/>
                                        <p:tgtEl>
                                          <p:spTgt spid="12493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24935"/>
                                        </p:tgtEl>
                                        <p:attrNameLst>
                                          <p:attrName>style.visibility</p:attrName>
                                        </p:attrNameLst>
                                      </p:cBhvr>
                                      <p:to>
                                        <p:strVal val="visible"/>
                                      </p:to>
                                    </p:set>
                                    <p:anim calcmode="lin" valueType="num">
                                      <p:cBhvr additive="base">
                                        <p:cTn id="25" dur="500" fill="hold"/>
                                        <p:tgtEl>
                                          <p:spTgt spid="124935"/>
                                        </p:tgtEl>
                                        <p:attrNameLst>
                                          <p:attrName>ppt_x</p:attrName>
                                        </p:attrNameLst>
                                      </p:cBhvr>
                                      <p:tavLst>
                                        <p:tav tm="0">
                                          <p:val>
                                            <p:strVal val="1+#ppt_w/2"/>
                                          </p:val>
                                        </p:tav>
                                        <p:tav tm="100000">
                                          <p:val>
                                            <p:strVal val="#ppt_x"/>
                                          </p:val>
                                        </p:tav>
                                      </p:tavLst>
                                    </p:anim>
                                    <p:anim calcmode="lin" valueType="num">
                                      <p:cBhvr additive="base">
                                        <p:cTn id="26" dur="500" fill="hold"/>
                                        <p:tgtEl>
                                          <p:spTgt spid="12493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24936"/>
                                        </p:tgtEl>
                                        <p:attrNameLst>
                                          <p:attrName>style.visibility</p:attrName>
                                        </p:attrNameLst>
                                      </p:cBhvr>
                                      <p:to>
                                        <p:strVal val="visible"/>
                                      </p:to>
                                    </p:set>
                                    <p:anim calcmode="lin" valueType="num">
                                      <p:cBhvr additive="base">
                                        <p:cTn id="31" dur="500" fill="hold"/>
                                        <p:tgtEl>
                                          <p:spTgt spid="124936"/>
                                        </p:tgtEl>
                                        <p:attrNameLst>
                                          <p:attrName>ppt_x</p:attrName>
                                        </p:attrNameLst>
                                      </p:cBhvr>
                                      <p:tavLst>
                                        <p:tav tm="0">
                                          <p:val>
                                            <p:strVal val="1+#ppt_w/2"/>
                                          </p:val>
                                        </p:tav>
                                        <p:tav tm="100000">
                                          <p:val>
                                            <p:strVal val="#ppt_x"/>
                                          </p:val>
                                        </p:tav>
                                      </p:tavLst>
                                    </p:anim>
                                    <p:anim calcmode="lin" valueType="num">
                                      <p:cBhvr additive="base">
                                        <p:cTn id="32" dur="500" fill="hold"/>
                                        <p:tgtEl>
                                          <p:spTgt spid="12493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24937"/>
                                        </p:tgtEl>
                                        <p:attrNameLst>
                                          <p:attrName>style.visibility</p:attrName>
                                        </p:attrNameLst>
                                      </p:cBhvr>
                                      <p:to>
                                        <p:strVal val="visible"/>
                                      </p:to>
                                    </p:set>
                                    <p:anim calcmode="lin" valueType="num">
                                      <p:cBhvr additive="base">
                                        <p:cTn id="37" dur="500" fill="hold"/>
                                        <p:tgtEl>
                                          <p:spTgt spid="124937"/>
                                        </p:tgtEl>
                                        <p:attrNameLst>
                                          <p:attrName>ppt_x</p:attrName>
                                        </p:attrNameLst>
                                      </p:cBhvr>
                                      <p:tavLst>
                                        <p:tav tm="0">
                                          <p:val>
                                            <p:strVal val="1+#ppt_w/2"/>
                                          </p:val>
                                        </p:tav>
                                        <p:tav tm="100000">
                                          <p:val>
                                            <p:strVal val="#ppt_x"/>
                                          </p:val>
                                        </p:tav>
                                      </p:tavLst>
                                    </p:anim>
                                    <p:anim calcmode="lin" valueType="num">
                                      <p:cBhvr additive="base">
                                        <p:cTn id="38" dur="500" fill="hold"/>
                                        <p:tgtEl>
                                          <p:spTgt spid="12493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24938"/>
                                        </p:tgtEl>
                                        <p:attrNameLst>
                                          <p:attrName>style.visibility</p:attrName>
                                        </p:attrNameLst>
                                      </p:cBhvr>
                                      <p:to>
                                        <p:strVal val="visible"/>
                                      </p:to>
                                    </p:set>
                                    <p:anim calcmode="lin" valueType="num">
                                      <p:cBhvr additive="base">
                                        <p:cTn id="43" dur="500" fill="hold"/>
                                        <p:tgtEl>
                                          <p:spTgt spid="124938"/>
                                        </p:tgtEl>
                                        <p:attrNameLst>
                                          <p:attrName>ppt_x</p:attrName>
                                        </p:attrNameLst>
                                      </p:cBhvr>
                                      <p:tavLst>
                                        <p:tav tm="0">
                                          <p:val>
                                            <p:strVal val="1+#ppt_w/2"/>
                                          </p:val>
                                        </p:tav>
                                        <p:tav tm="100000">
                                          <p:val>
                                            <p:strVal val="#ppt_x"/>
                                          </p:val>
                                        </p:tav>
                                      </p:tavLst>
                                    </p:anim>
                                    <p:anim calcmode="lin" valueType="num">
                                      <p:cBhvr additive="base">
                                        <p:cTn id="44" dur="500" fill="hold"/>
                                        <p:tgtEl>
                                          <p:spTgt spid="124938"/>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4932"/>
                                        </p:tgtEl>
                                        <p:attrNameLst>
                                          <p:attrName>style.visibility</p:attrName>
                                        </p:attrNameLst>
                                      </p:cBhvr>
                                      <p:to>
                                        <p:strVal val="visible"/>
                                      </p:to>
                                    </p:set>
                                    <p:anim calcmode="lin" valueType="num">
                                      <p:cBhvr additive="base">
                                        <p:cTn id="49" dur="500" fill="hold"/>
                                        <p:tgtEl>
                                          <p:spTgt spid="124932"/>
                                        </p:tgtEl>
                                        <p:attrNameLst>
                                          <p:attrName>ppt_x</p:attrName>
                                        </p:attrNameLst>
                                      </p:cBhvr>
                                      <p:tavLst>
                                        <p:tav tm="0">
                                          <p:val>
                                            <p:strVal val="#ppt_x"/>
                                          </p:val>
                                        </p:tav>
                                        <p:tav tm="100000">
                                          <p:val>
                                            <p:strVal val="#ppt_x"/>
                                          </p:val>
                                        </p:tav>
                                      </p:tavLst>
                                    </p:anim>
                                    <p:anim calcmode="lin" valueType="num">
                                      <p:cBhvr additive="base">
                                        <p:cTn id="50" dur="500" fill="hold"/>
                                        <p:tgtEl>
                                          <p:spTgt spid="124932"/>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4960"/>
                                        </p:tgtEl>
                                        <p:attrNameLst>
                                          <p:attrName>style.visibility</p:attrName>
                                        </p:attrNameLst>
                                      </p:cBhvr>
                                      <p:to>
                                        <p:strVal val="visible"/>
                                      </p:to>
                                    </p:set>
                                    <p:anim calcmode="lin" valueType="num">
                                      <p:cBhvr additive="base">
                                        <p:cTn id="55" dur="500" fill="hold"/>
                                        <p:tgtEl>
                                          <p:spTgt spid="124960"/>
                                        </p:tgtEl>
                                        <p:attrNameLst>
                                          <p:attrName>ppt_x</p:attrName>
                                        </p:attrNameLst>
                                      </p:cBhvr>
                                      <p:tavLst>
                                        <p:tav tm="0">
                                          <p:val>
                                            <p:strVal val="#ppt_x"/>
                                          </p:val>
                                        </p:tav>
                                        <p:tav tm="100000">
                                          <p:val>
                                            <p:strVal val="#ppt_x"/>
                                          </p:val>
                                        </p:tav>
                                      </p:tavLst>
                                    </p:anim>
                                    <p:anim calcmode="lin" valueType="num">
                                      <p:cBhvr additive="base">
                                        <p:cTn id="56" dur="500" fill="hold"/>
                                        <p:tgtEl>
                                          <p:spTgt spid="1249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autoUpdateAnimBg="0"/>
      <p:bldP spid="124933" grpId="0" autoUpdateAnimBg="0"/>
      <p:bldP spid="124935" grpId="0" autoUpdateAnimBg="0"/>
      <p:bldP spid="124936" grpId="0" autoUpdateAnimBg="0"/>
      <p:bldP spid="124937" grpId="0" autoUpdateAnimBg="0"/>
      <p:bldP spid="124938" grpId="0" autoUpdateAnimBg="0"/>
      <p:bldP spid="124934" grpId="0" autoUpdateAnimBg="0"/>
      <p:bldP spid="12496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latshållare för bildnummer 4">
            <a:extLst>
              <a:ext uri="{FF2B5EF4-FFF2-40B4-BE49-F238E27FC236}">
                <a16:creationId xmlns:a16="http://schemas.microsoft.com/office/drawing/2014/main" id="{98D841A0-9B5B-4F79-8C6D-5AB7AFC0A671}"/>
              </a:ext>
            </a:extLst>
          </p:cNvPr>
          <p:cNvSpPr>
            <a:spLocks noGrp="1"/>
          </p:cNvSpPr>
          <p:nvPr>
            <p:ph type="sldNum" sz="quarter" idx="12"/>
          </p:nvPr>
        </p:nvSpPr>
        <p:spPr>
          <a:xfrm>
            <a:off x="8648700" y="6340475"/>
            <a:ext cx="381000" cy="457200"/>
          </a:xfrm>
        </p:spPr>
        <p:txBody>
          <a:bodyPr/>
          <a:lstStyle/>
          <a:p>
            <a:fld id="{C430290A-EA6A-4C37-9F37-5706C74E8AD2}" type="slidenum">
              <a:rPr lang="en-GB" altLang="en-US">
                <a:latin typeface="Calibri" panose="020F0502020204030204" pitchFamily="34" charset="0"/>
                <a:cs typeface="Calibri" panose="020F0502020204030204" pitchFamily="34" charset="0"/>
              </a:rPr>
              <a:pPr/>
              <a:t>24</a:t>
            </a:fld>
            <a:endParaRPr lang="en-GB" altLang="en-US">
              <a:latin typeface="Calibri" panose="020F0502020204030204" pitchFamily="34" charset="0"/>
              <a:cs typeface="Calibri" panose="020F0502020204030204" pitchFamily="34" charset="0"/>
            </a:endParaRPr>
          </a:p>
        </p:txBody>
      </p:sp>
      <p:sp>
        <p:nvSpPr>
          <p:cNvPr id="125954" name="Rectangle 2">
            <a:extLst>
              <a:ext uri="{FF2B5EF4-FFF2-40B4-BE49-F238E27FC236}">
                <a16:creationId xmlns:a16="http://schemas.microsoft.com/office/drawing/2014/main" id="{03B766F5-725D-43BB-A3B5-10CCD2C48963}"/>
              </a:ext>
            </a:extLst>
          </p:cNvPr>
          <p:cNvSpPr>
            <a:spLocks noGrp="1" noChangeArrowheads="1"/>
          </p:cNvSpPr>
          <p:nvPr>
            <p:ph type="title"/>
          </p:nvPr>
        </p:nvSpPr>
        <p:spPr>
          <a:xfrm>
            <a:off x="705394" y="162438"/>
            <a:ext cx="7391400" cy="533400"/>
          </a:xfrm>
        </p:spPr>
        <p:txBody>
          <a:bodyPr/>
          <a:lstStyle/>
          <a:p>
            <a:r>
              <a:rPr lang="en-GB" altLang="en-US" sz="3600" b="1" dirty="0">
                <a:latin typeface="Calibri" panose="020F0502020204030204" pitchFamily="34" charset="0"/>
                <a:cs typeface="Calibri" panose="020F0502020204030204" pitchFamily="34" charset="0"/>
              </a:rPr>
              <a:t>Creation of some useful RNGs</a:t>
            </a:r>
          </a:p>
        </p:txBody>
      </p:sp>
      <p:sp>
        <p:nvSpPr>
          <p:cNvPr id="125955" name="Text Box 3">
            <a:extLst>
              <a:ext uri="{FF2B5EF4-FFF2-40B4-BE49-F238E27FC236}">
                <a16:creationId xmlns:a16="http://schemas.microsoft.com/office/drawing/2014/main" id="{FA84684B-478D-4B6C-A742-BC0C58AB5120}"/>
              </a:ext>
            </a:extLst>
          </p:cNvPr>
          <p:cNvSpPr txBox="1">
            <a:spLocks noChangeArrowheads="1"/>
          </p:cNvSpPr>
          <p:nvPr/>
        </p:nvSpPr>
        <p:spPr bwMode="auto">
          <a:xfrm>
            <a:off x="76200" y="1447800"/>
            <a:ext cx="7848600" cy="73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GB" altLang="en-US" sz="2000" dirty="0">
                <a:latin typeface="Calibri" panose="020F0502020204030204" pitchFamily="34" charset="0"/>
                <a:cs typeface="Calibri" panose="020F0502020204030204" pitchFamily="34" charset="0"/>
              </a:rPr>
              <a:t>  </a:t>
            </a:r>
            <a:r>
              <a:rPr lang="en-GB" altLang="en-US" sz="2000" b="1" noProof="1">
                <a:latin typeface="Calibri" panose="020F0502020204030204" pitchFamily="34" charset="0"/>
                <a:cs typeface="Calibri" panose="020F0502020204030204" pitchFamily="34" charset="0"/>
              </a:rPr>
              <a:t>Ber</a:t>
            </a:r>
            <a:r>
              <a:rPr lang="en-GB" altLang="en-US" sz="2000" b="1" dirty="0">
                <a:latin typeface="Calibri" panose="020F0502020204030204" pitchFamily="34" charset="0"/>
                <a:cs typeface="Calibri" panose="020F0502020204030204" pitchFamily="34" charset="0"/>
              </a:rPr>
              <a:t>(p)</a:t>
            </a:r>
            <a:r>
              <a:rPr lang="en-GB" altLang="en-US" sz="2000" dirty="0">
                <a:latin typeface="Calibri" panose="020F0502020204030204" pitchFamily="34" charset="0"/>
                <a:cs typeface="Calibri" panose="020F0502020204030204" pitchFamily="34" charset="0"/>
              </a:rPr>
              <a:t>: e.g. 60 % chance of Success, else Failure: </a:t>
            </a:r>
          </a:p>
          <a:p>
            <a:pPr>
              <a:lnSpc>
                <a:spcPct val="50000"/>
              </a:lnSpc>
              <a:spcBef>
                <a:spcPct val="50000"/>
              </a:spcBef>
            </a:pPr>
            <a:r>
              <a:rPr lang="en-GB" altLang="en-US" sz="2000" dirty="0">
                <a:latin typeface="Calibri" panose="020F0502020204030204" pitchFamily="34" charset="0"/>
                <a:cs typeface="Calibri" panose="020F0502020204030204" pitchFamily="34" charset="0"/>
              </a:rPr>
              <a:t>                  If U(0,1) &lt;0.6 then Success else Failure.</a:t>
            </a:r>
          </a:p>
        </p:txBody>
      </p:sp>
      <p:sp>
        <p:nvSpPr>
          <p:cNvPr id="125956" name="Text Box 4">
            <a:extLst>
              <a:ext uri="{FF2B5EF4-FFF2-40B4-BE49-F238E27FC236}">
                <a16:creationId xmlns:a16="http://schemas.microsoft.com/office/drawing/2014/main" id="{41454EAB-551F-4718-91D5-F9649704D358}"/>
              </a:ext>
            </a:extLst>
          </p:cNvPr>
          <p:cNvSpPr txBox="1">
            <a:spLocks noChangeArrowheads="1"/>
          </p:cNvSpPr>
          <p:nvPr/>
        </p:nvSpPr>
        <p:spPr bwMode="auto">
          <a:xfrm>
            <a:off x="76200" y="914400"/>
            <a:ext cx="441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Tx/>
              <a:buChar char="•"/>
            </a:pPr>
            <a:r>
              <a:rPr lang="en-GB" altLang="en-US" sz="2000" dirty="0">
                <a:latin typeface="Calibri" panose="020F0502020204030204" pitchFamily="34" charset="0"/>
                <a:cs typeface="Calibri" panose="020F0502020204030204" pitchFamily="34" charset="0"/>
              </a:rPr>
              <a:t>  </a:t>
            </a:r>
            <a:r>
              <a:rPr lang="en-GB" altLang="en-US" sz="2000" b="1" dirty="0">
                <a:latin typeface="Calibri" panose="020F0502020204030204" pitchFamily="34" charset="0"/>
                <a:cs typeface="Calibri" panose="020F0502020204030204" pitchFamily="34" charset="0"/>
              </a:rPr>
              <a:t>U(</a:t>
            </a:r>
            <a:r>
              <a:rPr lang="en-GB" altLang="en-US" sz="2000" b="1" noProof="1">
                <a:latin typeface="Calibri" panose="020F0502020204030204" pitchFamily="34" charset="0"/>
                <a:cs typeface="Calibri" panose="020F0502020204030204" pitchFamily="34" charset="0"/>
              </a:rPr>
              <a:t>a,b</a:t>
            </a:r>
            <a:r>
              <a:rPr lang="en-GB" altLang="en-US" sz="2000" b="1" dirty="0">
                <a:latin typeface="Calibri" panose="020F0502020204030204" pitchFamily="34" charset="0"/>
                <a:cs typeface="Calibri" panose="020F0502020204030204" pitchFamily="34" charset="0"/>
              </a:rPr>
              <a:t>)</a:t>
            </a:r>
            <a:r>
              <a:rPr lang="en-GB" altLang="en-US" sz="2000" dirty="0">
                <a:latin typeface="Calibri" panose="020F0502020204030204" pitchFamily="34" charset="0"/>
                <a:cs typeface="Calibri" panose="020F0502020204030204" pitchFamily="34" charset="0"/>
              </a:rPr>
              <a:t> = (b-a)*U(0,1)+a.</a:t>
            </a:r>
          </a:p>
        </p:txBody>
      </p:sp>
      <p:sp>
        <p:nvSpPr>
          <p:cNvPr id="125957" name="Text Box 5">
            <a:extLst>
              <a:ext uri="{FF2B5EF4-FFF2-40B4-BE49-F238E27FC236}">
                <a16:creationId xmlns:a16="http://schemas.microsoft.com/office/drawing/2014/main" id="{0A11F9E4-3090-4C10-8958-D88DAAD420CB}"/>
              </a:ext>
            </a:extLst>
          </p:cNvPr>
          <p:cNvSpPr txBox="1">
            <a:spLocks noChangeArrowheads="1"/>
          </p:cNvSpPr>
          <p:nvPr/>
        </p:nvSpPr>
        <p:spPr bwMode="auto">
          <a:xfrm>
            <a:off x="76200" y="2286000"/>
            <a:ext cx="8953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Tx/>
              <a:buChar char="•"/>
            </a:pPr>
            <a:r>
              <a:rPr lang="en-GB" altLang="en-US" sz="2000" dirty="0">
                <a:latin typeface="Calibri" panose="020F0502020204030204" pitchFamily="34" charset="0"/>
                <a:cs typeface="Calibri" panose="020F0502020204030204" pitchFamily="34" charset="0"/>
              </a:rPr>
              <a:t>  </a:t>
            </a:r>
            <a:r>
              <a:rPr lang="en-GB" altLang="en-US" sz="2000" b="1" dirty="0">
                <a:latin typeface="Calibri" panose="020F0502020204030204" pitchFamily="34" charset="0"/>
                <a:cs typeface="Calibri" panose="020F0502020204030204" pitchFamily="34" charset="0"/>
              </a:rPr>
              <a:t>Die:</a:t>
            </a:r>
            <a:r>
              <a:rPr lang="en-GB" altLang="en-US" sz="2000" dirty="0">
                <a:latin typeface="Calibri" panose="020F0502020204030204" pitchFamily="34" charset="0"/>
                <a:cs typeface="Calibri" panose="020F0502020204030204" pitchFamily="34" charset="0"/>
              </a:rPr>
              <a:t> INT(6*U(0,1)+1)   (INT takes the integer part of its argument: 0 </a:t>
            </a:r>
            <a:r>
              <a:rPr lang="en-GB" sz="2000" dirty="0">
                <a:latin typeface="Calibri" panose="020F0502020204030204" pitchFamily="34" charset="0"/>
                <a:cs typeface="Calibri" panose="020F0502020204030204" pitchFamily="34" charset="0"/>
                <a:sym typeface="Symbol" panose="05050102010706020507" pitchFamily="18" charset="2"/>
              </a:rPr>
              <a:t></a:t>
            </a:r>
            <a:r>
              <a:rPr lang="en-GB" altLang="en-US" sz="2000" dirty="0">
                <a:latin typeface="Calibri" panose="020F0502020204030204" pitchFamily="34" charset="0"/>
                <a:cs typeface="Calibri" panose="020F0502020204030204" pitchFamily="34" charset="0"/>
              </a:rPr>
              <a:t> x &lt; 7.)</a:t>
            </a:r>
          </a:p>
        </p:txBody>
      </p:sp>
      <p:sp>
        <p:nvSpPr>
          <p:cNvPr id="125958" name="Text Box 6">
            <a:extLst>
              <a:ext uri="{FF2B5EF4-FFF2-40B4-BE49-F238E27FC236}">
                <a16:creationId xmlns:a16="http://schemas.microsoft.com/office/drawing/2014/main" id="{C730E848-3FF6-4748-9C6C-F28879A1D3A3}"/>
              </a:ext>
            </a:extLst>
          </p:cNvPr>
          <p:cNvSpPr txBox="1">
            <a:spLocks noChangeArrowheads="1"/>
          </p:cNvSpPr>
          <p:nvPr/>
        </p:nvSpPr>
        <p:spPr bwMode="auto">
          <a:xfrm>
            <a:off x="76200" y="2819400"/>
            <a:ext cx="8001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buFontTx/>
              <a:buChar char="•"/>
            </a:pPr>
            <a:r>
              <a:rPr lang="en-GB" altLang="en-US" sz="2000" dirty="0">
                <a:latin typeface="Calibri" panose="020F0502020204030204" pitchFamily="34" charset="0"/>
                <a:cs typeface="Calibri" panose="020F0502020204030204" pitchFamily="34" charset="0"/>
              </a:rPr>
              <a:t>  </a:t>
            </a:r>
            <a:r>
              <a:rPr lang="en-GB" altLang="en-US" sz="2000" b="1" dirty="0">
                <a:latin typeface="Calibri" panose="020F0502020204030204" pitchFamily="34" charset="0"/>
                <a:cs typeface="Calibri" panose="020F0502020204030204" pitchFamily="34" charset="0"/>
              </a:rPr>
              <a:t>Binomial</a:t>
            </a:r>
            <a:r>
              <a:rPr lang="en-GB" altLang="en-US" sz="2000" dirty="0">
                <a:latin typeface="Calibri" panose="020F0502020204030204" pitchFamily="34" charset="0"/>
                <a:cs typeface="Calibri" panose="020F0502020204030204" pitchFamily="34" charset="0"/>
              </a:rPr>
              <a:t>: Bin(</a:t>
            </a:r>
            <a:r>
              <a:rPr lang="en-GB" altLang="en-US" sz="2000" noProof="1">
                <a:latin typeface="Calibri" panose="020F0502020204030204" pitchFamily="34" charset="0"/>
                <a:cs typeface="Calibri" panose="020F0502020204030204" pitchFamily="34" charset="0"/>
              </a:rPr>
              <a:t>n,p</a:t>
            </a:r>
            <a:r>
              <a:rPr lang="en-GB" altLang="en-US" sz="2000" dirty="0">
                <a:latin typeface="Calibri" panose="020F0502020204030204" pitchFamily="34" charset="0"/>
                <a:cs typeface="Calibri" panose="020F0502020204030204" pitchFamily="34" charset="0"/>
              </a:rPr>
              <a:t>):  x:=0;</a:t>
            </a:r>
          </a:p>
          <a:p>
            <a:pPr>
              <a:lnSpc>
                <a:spcPct val="90000"/>
              </a:lnSpc>
            </a:pPr>
            <a:r>
              <a:rPr lang="en-GB" altLang="en-US" sz="2000" dirty="0">
                <a:latin typeface="Calibri" panose="020F0502020204030204" pitchFamily="34" charset="0"/>
                <a:cs typeface="Calibri" panose="020F0502020204030204" pitchFamily="34" charset="0"/>
              </a:rPr>
              <a:t>                                        For i:=1 to n do </a:t>
            </a:r>
          </a:p>
          <a:p>
            <a:pPr>
              <a:lnSpc>
                <a:spcPct val="90000"/>
              </a:lnSpc>
            </a:pPr>
            <a:r>
              <a:rPr lang="en-GB" altLang="en-US" sz="2000" dirty="0">
                <a:latin typeface="Calibri" panose="020F0502020204030204" pitchFamily="34" charset="0"/>
                <a:cs typeface="Calibri" panose="020F0502020204030204" pitchFamily="34" charset="0"/>
              </a:rPr>
              <a:t>                                           If U(0,1)&lt;p then x:=x+1.</a:t>
            </a:r>
          </a:p>
        </p:txBody>
      </p:sp>
      <p:sp>
        <p:nvSpPr>
          <p:cNvPr id="125959" name="Text Box 7">
            <a:extLst>
              <a:ext uri="{FF2B5EF4-FFF2-40B4-BE49-F238E27FC236}">
                <a16:creationId xmlns:a16="http://schemas.microsoft.com/office/drawing/2014/main" id="{0CDBDEB9-9BB9-4872-9DA2-49DEE6ED3F0E}"/>
              </a:ext>
            </a:extLst>
          </p:cNvPr>
          <p:cNvSpPr txBox="1">
            <a:spLocks noChangeArrowheads="1"/>
          </p:cNvSpPr>
          <p:nvPr/>
        </p:nvSpPr>
        <p:spPr bwMode="auto">
          <a:xfrm>
            <a:off x="76200" y="3733800"/>
            <a:ext cx="63246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Ins="18000">
            <a:spAutoFit/>
          </a:bodyPr>
          <a:lstStyle/>
          <a:p>
            <a:pPr>
              <a:spcBef>
                <a:spcPts val="0"/>
              </a:spcBef>
              <a:buFontTx/>
              <a:buChar char="•"/>
            </a:pPr>
            <a:r>
              <a:rPr lang="en-GB" altLang="en-US" sz="2000" dirty="0">
                <a:latin typeface="Calibri" panose="020F0502020204030204" pitchFamily="34" charset="0"/>
                <a:cs typeface="Calibri" panose="020F0502020204030204" pitchFamily="34" charset="0"/>
              </a:rPr>
              <a:t>  </a:t>
            </a:r>
            <a:r>
              <a:rPr lang="en-GB" altLang="en-US" sz="2000" b="1" dirty="0">
                <a:latin typeface="Calibri" panose="020F0502020204030204" pitchFamily="34" charset="0"/>
                <a:cs typeface="Calibri" panose="020F0502020204030204" pitchFamily="34" charset="0"/>
              </a:rPr>
              <a:t>Exponential</a:t>
            </a:r>
            <a:r>
              <a:rPr lang="en-GB" altLang="en-US" sz="2000" dirty="0">
                <a:latin typeface="Calibri" panose="020F0502020204030204" pitchFamily="34" charset="0"/>
                <a:cs typeface="Calibri" panose="020F0502020204030204" pitchFamily="34" charset="0"/>
              </a:rPr>
              <a:t>:  Exp(</a:t>
            </a:r>
            <a:r>
              <a:rPr lang="en-GB" altLang="en-US" sz="2000" dirty="0">
                <a:latin typeface="Calibri" panose="020F0502020204030204" pitchFamily="34" charset="0"/>
                <a:cs typeface="Calibri" panose="020F0502020204030204" pitchFamily="34" charset="0"/>
                <a:sym typeface="Symbol" panose="05050102010706020507" pitchFamily="18" charset="2"/>
              </a:rPr>
              <a:t>): </a:t>
            </a:r>
            <a:r>
              <a:rPr lang="en-GB" altLang="en-US" sz="2000" i="1" dirty="0">
                <a:latin typeface="Calibri" panose="020F0502020204030204" pitchFamily="34" charset="0"/>
                <a:cs typeface="Calibri" panose="020F0502020204030204" pitchFamily="34" charset="0"/>
                <a:sym typeface="Symbol" panose="05050102010706020507" pitchFamily="18" charset="2"/>
              </a:rPr>
              <a:t>f(x)= </a:t>
            </a:r>
            <a:r>
              <a:rPr lang="en-GB" altLang="en-US" sz="2000" dirty="0">
                <a:latin typeface="Calibri" panose="020F0502020204030204" pitchFamily="34" charset="0"/>
                <a:cs typeface="Calibri" panose="020F0502020204030204" pitchFamily="34" charset="0"/>
                <a:sym typeface="Symbol" panose="05050102010706020507" pitchFamily="18" charset="2"/>
              </a:rPr>
              <a:t></a:t>
            </a:r>
            <a:r>
              <a:rPr lang="en-GB" altLang="en-US" sz="2000" i="1" dirty="0">
                <a:latin typeface="Calibri" panose="020F0502020204030204" pitchFamily="34" charset="0"/>
                <a:cs typeface="Calibri" panose="020F0502020204030204" pitchFamily="34" charset="0"/>
                <a:sym typeface="Symbol" panose="05050102010706020507" pitchFamily="18" charset="2"/>
              </a:rPr>
              <a:t>e</a:t>
            </a:r>
            <a:r>
              <a:rPr lang="en-GB" altLang="en-US" sz="2000" i="1" baseline="30000" dirty="0">
                <a:latin typeface="Calibri" panose="020F0502020204030204" pitchFamily="34" charset="0"/>
                <a:cs typeface="Calibri" panose="020F0502020204030204" pitchFamily="34" charset="0"/>
                <a:sym typeface="Symbol" panose="05050102010706020507" pitchFamily="18" charset="2"/>
              </a:rPr>
              <a:t>-x  </a:t>
            </a:r>
            <a:r>
              <a:rPr lang="en-GB" altLang="en-US" sz="2000" dirty="0">
                <a:latin typeface="Calibri" panose="020F0502020204030204" pitchFamily="34" charset="0"/>
                <a:cs typeface="Calibri" panose="020F0502020204030204" pitchFamily="34" charset="0"/>
                <a:sym typeface="Symbol" panose="05050102010706020507" pitchFamily="18" charset="2"/>
              </a:rPr>
              <a:t> F(x) = 1 - </a:t>
            </a:r>
            <a:r>
              <a:rPr lang="en-GB" altLang="en-US" sz="2000" i="1" dirty="0">
                <a:latin typeface="Calibri" panose="020F0502020204030204" pitchFamily="34" charset="0"/>
                <a:cs typeface="Calibri" panose="020F0502020204030204" pitchFamily="34" charset="0"/>
                <a:sym typeface="Symbol" panose="05050102010706020507" pitchFamily="18" charset="2"/>
              </a:rPr>
              <a:t>e</a:t>
            </a:r>
            <a:r>
              <a:rPr lang="en-GB" altLang="en-US" sz="2000" i="1" baseline="30000" dirty="0">
                <a:latin typeface="Calibri" panose="020F0502020204030204" pitchFamily="34" charset="0"/>
                <a:cs typeface="Calibri" panose="020F0502020204030204" pitchFamily="34" charset="0"/>
                <a:sym typeface="Symbol" panose="05050102010706020507" pitchFamily="18" charset="2"/>
              </a:rPr>
              <a:t>-x</a:t>
            </a:r>
            <a:r>
              <a:rPr lang="en-GB" altLang="en-US" sz="2000" i="1" dirty="0">
                <a:latin typeface="Calibri" panose="020F0502020204030204" pitchFamily="34" charset="0"/>
                <a:cs typeface="Calibri" panose="020F0502020204030204" pitchFamily="34" charset="0"/>
                <a:sym typeface="Symbol" panose="05050102010706020507" pitchFamily="18" charset="2"/>
              </a:rPr>
              <a:t> = y. </a:t>
            </a:r>
          </a:p>
          <a:p>
            <a:pPr>
              <a:spcBef>
                <a:spcPts val="0"/>
              </a:spcBef>
            </a:pPr>
            <a:r>
              <a:rPr lang="en-GB" altLang="en-US" sz="2000" i="1" dirty="0">
                <a:latin typeface="Calibri" panose="020F0502020204030204" pitchFamily="34" charset="0"/>
                <a:cs typeface="Calibri" panose="020F0502020204030204" pitchFamily="34" charset="0"/>
                <a:sym typeface="Symbol" panose="05050102010706020507" pitchFamily="18" charset="2"/>
              </a:rPr>
              <a:t>                             </a:t>
            </a:r>
            <a:r>
              <a:rPr lang="en-GB" altLang="en-US" sz="2000" dirty="0">
                <a:latin typeface="Calibri" panose="020F0502020204030204" pitchFamily="34" charset="0"/>
                <a:cs typeface="Calibri" panose="020F0502020204030204" pitchFamily="34" charset="0"/>
                <a:sym typeface="Symbol" panose="05050102010706020507" pitchFamily="18" charset="2"/>
              </a:rPr>
              <a:t>Inverse: x = F</a:t>
            </a:r>
            <a:r>
              <a:rPr lang="en-GB" altLang="en-US" sz="2000" baseline="30000" dirty="0">
                <a:latin typeface="Calibri" panose="020F0502020204030204" pitchFamily="34" charset="0"/>
                <a:cs typeface="Calibri" panose="020F0502020204030204" pitchFamily="34" charset="0"/>
                <a:sym typeface="Symbol" panose="05050102010706020507" pitchFamily="18" charset="2"/>
              </a:rPr>
              <a:t>-1</a:t>
            </a:r>
            <a:r>
              <a:rPr lang="en-GB" altLang="en-US" sz="2000" dirty="0">
                <a:latin typeface="Calibri" panose="020F0502020204030204" pitchFamily="34" charset="0"/>
                <a:cs typeface="Calibri" panose="020F0502020204030204" pitchFamily="34" charset="0"/>
                <a:sym typeface="Symbol" panose="05050102010706020507" pitchFamily="18" charset="2"/>
              </a:rPr>
              <a:t>(y)=-ln(1-y)/</a:t>
            </a:r>
            <a:r>
              <a:rPr lang="en-GB" altLang="en-US" sz="2000" i="1" dirty="0">
                <a:latin typeface="Calibri" panose="020F0502020204030204" pitchFamily="34" charset="0"/>
                <a:cs typeface="Calibri" panose="020F0502020204030204" pitchFamily="34" charset="0"/>
                <a:sym typeface="Symbol" panose="05050102010706020507" pitchFamily="18" charset="2"/>
              </a:rPr>
              <a:t>.   </a:t>
            </a:r>
          </a:p>
          <a:p>
            <a:pPr>
              <a:spcBef>
                <a:spcPts val="0"/>
              </a:spcBef>
            </a:pPr>
            <a:r>
              <a:rPr lang="en-GB" altLang="en-US" sz="2000" dirty="0">
                <a:latin typeface="Calibri" panose="020F0502020204030204" pitchFamily="34" charset="0"/>
                <a:cs typeface="Calibri" panose="020F0502020204030204" pitchFamily="34" charset="0"/>
                <a:sym typeface="Symbol" panose="05050102010706020507" pitchFamily="18" charset="2"/>
              </a:rPr>
              <a:t>                             Thus: u:=U(0,1);  Exp() = -ln(1-u)/.</a:t>
            </a:r>
          </a:p>
        </p:txBody>
      </p:sp>
      <p:sp>
        <p:nvSpPr>
          <p:cNvPr id="125960" name="Text Box 8">
            <a:extLst>
              <a:ext uri="{FF2B5EF4-FFF2-40B4-BE49-F238E27FC236}">
                <a16:creationId xmlns:a16="http://schemas.microsoft.com/office/drawing/2014/main" id="{2A80D5F8-8870-4581-9774-FFB0541DA451}"/>
              </a:ext>
            </a:extLst>
          </p:cNvPr>
          <p:cNvSpPr txBox="1">
            <a:spLocks noChangeArrowheads="1"/>
          </p:cNvSpPr>
          <p:nvPr/>
        </p:nvSpPr>
        <p:spPr bwMode="auto">
          <a:xfrm>
            <a:off x="95794" y="5349875"/>
            <a:ext cx="800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GB" altLang="en-US" sz="2000" dirty="0">
                <a:latin typeface="Calibri" panose="020F0502020204030204" pitchFamily="34" charset="0"/>
                <a:cs typeface="Calibri" panose="020F0502020204030204" pitchFamily="34" charset="0"/>
                <a:sym typeface="Symbol" panose="05050102010706020507" pitchFamily="18" charset="2"/>
              </a:rPr>
              <a:t>  </a:t>
            </a:r>
            <a:r>
              <a:rPr lang="en-GB" altLang="en-US" sz="2000" b="1" dirty="0">
                <a:latin typeface="Calibri" panose="020F0502020204030204" pitchFamily="34" charset="0"/>
                <a:cs typeface="Calibri" panose="020F0502020204030204" pitchFamily="34" charset="0"/>
                <a:sym typeface="Symbol" panose="05050102010706020507" pitchFamily="18" charset="2"/>
              </a:rPr>
              <a:t>Normal:</a:t>
            </a:r>
            <a:r>
              <a:rPr lang="en-GB" altLang="en-US" sz="2000" dirty="0">
                <a:latin typeface="Calibri" panose="020F0502020204030204" pitchFamily="34" charset="0"/>
                <a:cs typeface="Calibri" panose="020F0502020204030204" pitchFamily="34" charset="0"/>
                <a:sym typeface="Symbol" panose="05050102010706020507" pitchFamily="18" charset="2"/>
              </a:rPr>
              <a:t> N(</a:t>
            </a:r>
            <a:r>
              <a:rPr lang="en-GB" altLang="en-US" sz="2000" noProof="1">
                <a:latin typeface="Calibri" panose="020F0502020204030204" pitchFamily="34" charset="0"/>
                <a:cs typeface="Calibri" panose="020F0502020204030204" pitchFamily="34" charset="0"/>
                <a:sym typeface="Symbol" panose="05050102010706020507" pitchFamily="18" charset="2"/>
              </a:rPr>
              <a:t>m,s</a:t>
            </a:r>
            <a:r>
              <a:rPr lang="en-GB" altLang="en-US" sz="2000" dirty="0">
                <a:latin typeface="Calibri" panose="020F0502020204030204" pitchFamily="34" charset="0"/>
                <a:cs typeface="Calibri" panose="020F0502020204030204" pitchFamily="34" charset="0"/>
                <a:sym typeface="Symbol" panose="05050102010706020507" pitchFamily="18" charset="2"/>
              </a:rPr>
              <a:t>): E.g. by using the rejection method.</a:t>
            </a:r>
            <a:endParaRPr lang="en-GB" altLang="en-US" sz="2000" dirty="0">
              <a:latin typeface="Calibri" panose="020F0502020204030204" pitchFamily="34" charset="0"/>
              <a:cs typeface="Calibri" panose="020F0502020204030204" pitchFamily="34" charset="0"/>
            </a:endParaRPr>
          </a:p>
        </p:txBody>
      </p:sp>
      <p:sp>
        <p:nvSpPr>
          <p:cNvPr id="125961" name="Text Box 9">
            <a:extLst>
              <a:ext uri="{FF2B5EF4-FFF2-40B4-BE49-F238E27FC236}">
                <a16:creationId xmlns:a16="http://schemas.microsoft.com/office/drawing/2014/main" id="{8F9EA698-8B2C-4DF2-BD41-9EA3865777FE}"/>
              </a:ext>
            </a:extLst>
          </p:cNvPr>
          <p:cNvSpPr txBox="1">
            <a:spLocks noChangeArrowheads="1"/>
          </p:cNvSpPr>
          <p:nvPr/>
        </p:nvSpPr>
        <p:spPr bwMode="auto">
          <a:xfrm>
            <a:off x="76200" y="4792662"/>
            <a:ext cx="800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GB" altLang="en-US" sz="2000" dirty="0">
                <a:latin typeface="Calibri" panose="020F0502020204030204" pitchFamily="34" charset="0"/>
                <a:cs typeface="Calibri" panose="020F0502020204030204" pitchFamily="34" charset="0"/>
                <a:sym typeface="Symbol" panose="05050102010706020507" pitchFamily="18" charset="2"/>
              </a:rPr>
              <a:t>  </a:t>
            </a:r>
            <a:r>
              <a:rPr lang="en-GB" altLang="en-US" sz="2000" b="1" dirty="0">
                <a:latin typeface="Calibri" panose="020F0502020204030204" pitchFamily="34" charset="0"/>
                <a:cs typeface="Calibri" panose="020F0502020204030204" pitchFamily="34" charset="0"/>
                <a:sym typeface="Symbol" panose="05050102010706020507" pitchFamily="18" charset="2"/>
              </a:rPr>
              <a:t>Poisson:</a:t>
            </a:r>
            <a:r>
              <a:rPr lang="en-GB" altLang="en-US" sz="2000" dirty="0">
                <a:latin typeface="Calibri" panose="020F0502020204030204" pitchFamily="34" charset="0"/>
                <a:cs typeface="Calibri" panose="020F0502020204030204" pitchFamily="34" charset="0"/>
                <a:sym typeface="Symbol" panose="05050102010706020507" pitchFamily="18" charset="2"/>
              </a:rPr>
              <a:t> Po(): The number of Exp() before their sum becomes &gt; 1.</a:t>
            </a:r>
            <a:endParaRPr lang="en-GB" altLang="en-US" sz="2000" dirty="0">
              <a:latin typeface="Calibri" panose="020F0502020204030204" pitchFamily="34" charset="0"/>
              <a:cs typeface="Calibri" panose="020F0502020204030204" pitchFamily="34" charset="0"/>
            </a:endParaRPr>
          </a:p>
        </p:txBody>
      </p:sp>
      <p:sp>
        <p:nvSpPr>
          <p:cNvPr id="125962" name="Text Box 10">
            <a:extLst>
              <a:ext uri="{FF2B5EF4-FFF2-40B4-BE49-F238E27FC236}">
                <a16:creationId xmlns:a16="http://schemas.microsoft.com/office/drawing/2014/main" id="{467FD072-65BE-4597-99CB-CC3F00C85760}"/>
              </a:ext>
            </a:extLst>
          </p:cNvPr>
          <p:cNvSpPr txBox="1">
            <a:spLocks noChangeArrowheads="1"/>
          </p:cNvSpPr>
          <p:nvPr/>
        </p:nvSpPr>
        <p:spPr bwMode="auto">
          <a:xfrm>
            <a:off x="89263" y="5867400"/>
            <a:ext cx="800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GB" altLang="en-US" sz="2000" dirty="0">
                <a:latin typeface="Calibri" panose="020F0502020204030204" pitchFamily="34" charset="0"/>
                <a:cs typeface="Calibri" panose="020F0502020204030204" pitchFamily="34" charset="0"/>
                <a:sym typeface="Symbol" panose="05050102010706020507" pitchFamily="18" charset="2"/>
              </a:rPr>
              <a:t>  </a:t>
            </a:r>
            <a:r>
              <a:rPr lang="en-GB" altLang="en-US" sz="2000" b="1" dirty="0">
                <a:latin typeface="Calibri" panose="020F0502020204030204" pitchFamily="34" charset="0"/>
                <a:cs typeface="Calibri" panose="020F0502020204030204" pitchFamily="34" charset="0"/>
                <a:sym typeface="Symbol" panose="05050102010706020507" pitchFamily="18" charset="2"/>
              </a:rPr>
              <a:t>Empirical:</a:t>
            </a:r>
            <a:r>
              <a:rPr lang="en-GB" altLang="en-US" sz="2000" dirty="0">
                <a:latin typeface="Calibri" panose="020F0502020204030204" pitchFamily="34" charset="0"/>
                <a:cs typeface="Calibri" panose="020F0502020204030204" pitchFamily="34" charset="0"/>
                <a:sym typeface="Symbol" panose="05050102010706020507" pitchFamily="18" charset="2"/>
              </a:rPr>
              <a:t> By the inverse transformation method using its cdf </a:t>
            </a:r>
            <a:r>
              <a:rPr lang="en-GB" altLang="en-US" sz="2000" i="1" dirty="0">
                <a:latin typeface="Calibri" panose="020F0502020204030204" pitchFamily="34" charset="0"/>
                <a:cs typeface="Calibri" panose="020F0502020204030204" pitchFamily="34" charset="0"/>
                <a:sym typeface="Symbol" panose="05050102010706020507" pitchFamily="18" charset="2"/>
              </a:rPr>
              <a:t>F(x),</a:t>
            </a:r>
          </a:p>
          <a:p>
            <a:r>
              <a:rPr lang="en-GB" altLang="en-US" sz="2000" dirty="0">
                <a:latin typeface="Calibri" panose="020F0502020204030204" pitchFamily="34" charset="0"/>
                <a:cs typeface="Calibri" panose="020F0502020204030204" pitchFamily="34" charset="0"/>
                <a:sym typeface="Symbol" panose="05050102010706020507" pitchFamily="18" charset="2"/>
              </a:rPr>
              <a:t>    or by the rejection method using its pdf </a:t>
            </a:r>
            <a:r>
              <a:rPr lang="en-GB" altLang="en-US" sz="2000" i="1" dirty="0">
                <a:latin typeface="Calibri" panose="020F0502020204030204" pitchFamily="34" charset="0"/>
                <a:cs typeface="Calibri" panose="020F0502020204030204" pitchFamily="34" charset="0"/>
                <a:sym typeface="Symbol" panose="05050102010706020507" pitchFamily="18" charset="2"/>
              </a:rPr>
              <a:t>f(x)</a:t>
            </a:r>
            <a:r>
              <a:rPr lang="en-GB" altLang="en-US" sz="2000" dirty="0">
                <a:latin typeface="Calibri" panose="020F0502020204030204" pitchFamily="34" charset="0"/>
                <a:cs typeface="Calibri" panose="020F0502020204030204" pitchFamily="34" charset="0"/>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5956"/>
                                        </p:tgtEl>
                                        <p:attrNameLst>
                                          <p:attrName>style.visibility</p:attrName>
                                        </p:attrNameLst>
                                      </p:cBhvr>
                                      <p:to>
                                        <p:strVal val="visible"/>
                                      </p:to>
                                    </p:set>
                                    <p:anim calcmode="lin" valueType="num">
                                      <p:cBhvr additive="base">
                                        <p:cTn id="7" dur="500" fill="hold"/>
                                        <p:tgtEl>
                                          <p:spTgt spid="125956"/>
                                        </p:tgtEl>
                                        <p:attrNameLst>
                                          <p:attrName>ppt_x</p:attrName>
                                        </p:attrNameLst>
                                      </p:cBhvr>
                                      <p:tavLst>
                                        <p:tav tm="0">
                                          <p:val>
                                            <p:strVal val="1+#ppt_w/2"/>
                                          </p:val>
                                        </p:tav>
                                        <p:tav tm="100000">
                                          <p:val>
                                            <p:strVal val="#ppt_x"/>
                                          </p:val>
                                        </p:tav>
                                      </p:tavLst>
                                    </p:anim>
                                    <p:anim calcmode="lin" valueType="num">
                                      <p:cBhvr additive="base">
                                        <p:cTn id="8" dur="500" fill="hold"/>
                                        <p:tgtEl>
                                          <p:spTgt spid="1259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5955"/>
                                        </p:tgtEl>
                                        <p:attrNameLst>
                                          <p:attrName>style.visibility</p:attrName>
                                        </p:attrNameLst>
                                      </p:cBhvr>
                                      <p:to>
                                        <p:strVal val="visible"/>
                                      </p:to>
                                    </p:set>
                                    <p:anim calcmode="lin" valueType="num">
                                      <p:cBhvr additive="base">
                                        <p:cTn id="13" dur="500" fill="hold"/>
                                        <p:tgtEl>
                                          <p:spTgt spid="125955"/>
                                        </p:tgtEl>
                                        <p:attrNameLst>
                                          <p:attrName>ppt_x</p:attrName>
                                        </p:attrNameLst>
                                      </p:cBhvr>
                                      <p:tavLst>
                                        <p:tav tm="0">
                                          <p:val>
                                            <p:strVal val="1+#ppt_w/2"/>
                                          </p:val>
                                        </p:tav>
                                        <p:tav tm="100000">
                                          <p:val>
                                            <p:strVal val="#ppt_x"/>
                                          </p:val>
                                        </p:tav>
                                      </p:tavLst>
                                    </p:anim>
                                    <p:anim calcmode="lin" valueType="num">
                                      <p:cBhvr additive="base">
                                        <p:cTn id="14" dur="500" fill="hold"/>
                                        <p:tgtEl>
                                          <p:spTgt spid="12595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5957"/>
                                        </p:tgtEl>
                                        <p:attrNameLst>
                                          <p:attrName>style.visibility</p:attrName>
                                        </p:attrNameLst>
                                      </p:cBhvr>
                                      <p:to>
                                        <p:strVal val="visible"/>
                                      </p:to>
                                    </p:set>
                                    <p:anim calcmode="lin" valueType="num">
                                      <p:cBhvr additive="base">
                                        <p:cTn id="19" dur="500" fill="hold"/>
                                        <p:tgtEl>
                                          <p:spTgt spid="125957"/>
                                        </p:tgtEl>
                                        <p:attrNameLst>
                                          <p:attrName>ppt_x</p:attrName>
                                        </p:attrNameLst>
                                      </p:cBhvr>
                                      <p:tavLst>
                                        <p:tav tm="0">
                                          <p:val>
                                            <p:strVal val="1+#ppt_w/2"/>
                                          </p:val>
                                        </p:tav>
                                        <p:tav tm="100000">
                                          <p:val>
                                            <p:strVal val="#ppt_x"/>
                                          </p:val>
                                        </p:tav>
                                      </p:tavLst>
                                    </p:anim>
                                    <p:anim calcmode="lin" valueType="num">
                                      <p:cBhvr additive="base">
                                        <p:cTn id="20" dur="500" fill="hold"/>
                                        <p:tgtEl>
                                          <p:spTgt spid="12595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25958"/>
                                        </p:tgtEl>
                                        <p:attrNameLst>
                                          <p:attrName>style.visibility</p:attrName>
                                        </p:attrNameLst>
                                      </p:cBhvr>
                                      <p:to>
                                        <p:strVal val="visible"/>
                                      </p:to>
                                    </p:set>
                                    <p:anim calcmode="lin" valueType="num">
                                      <p:cBhvr additive="base">
                                        <p:cTn id="25" dur="500" fill="hold"/>
                                        <p:tgtEl>
                                          <p:spTgt spid="125958"/>
                                        </p:tgtEl>
                                        <p:attrNameLst>
                                          <p:attrName>ppt_x</p:attrName>
                                        </p:attrNameLst>
                                      </p:cBhvr>
                                      <p:tavLst>
                                        <p:tav tm="0">
                                          <p:val>
                                            <p:strVal val="1+#ppt_w/2"/>
                                          </p:val>
                                        </p:tav>
                                        <p:tav tm="100000">
                                          <p:val>
                                            <p:strVal val="#ppt_x"/>
                                          </p:val>
                                        </p:tav>
                                      </p:tavLst>
                                    </p:anim>
                                    <p:anim calcmode="lin" valueType="num">
                                      <p:cBhvr additive="base">
                                        <p:cTn id="26" dur="500" fill="hold"/>
                                        <p:tgtEl>
                                          <p:spTgt spid="12595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25959"/>
                                        </p:tgtEl>
                                        <p:attrNameLst>
                                          <p:attrName>style.visibility</p:attrName>
                                        </p:attrNameLst>
                                      </p:cBhvr>
                                      <p:to>
                                        <p:strVal val="visible"/>
                                      </p:to>
                                    </p:set>
                                    <p:anim calcmode="lin" valueType="num">
                                      <p:cBhvr additive="base">
                                        <p:cTn id="31" dur="500" fill="hold"/>
                                        <p:tgtEl>
                                          <p:spTgt spid="125959"/>
                                        </p:tgtEl>
                                        <p:attrNameLst>
                                          <p:attrName>ppt_x</p:attrName>
                                        </p:attrNameLst>
                                      </p:cBhvr>
                                      <p:tavLst>
                                        <p:tav tm="0">
                                          <p:val>
                                            <p:strVal val="1+#ppt_w/2"/>
                                          </p:val>
                                        </p:tav>
                                        <p:tav tm="100000">
                                          <p:val>
                                            <p:strVal val="#ppt_x"/>
                                          </p:val>
                                        </p:tav>
                                      </p:tavLst>
                                    </p:anim>
                                    <p:anim calcmode="lin" valueType="num">
                                      <p:cBhvr additive="base">
                                        <p:cTn id="32" dur="500" fill="hold"/>
                                        <p:tgtEl>
                                          <p:spTgt spid="12595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25961"/>
                                        </p:tgtEl>
                                        <p:attrNameLst>
                                          <p:attrName>style.visibility</p:attrName>
                                        </p:attrNameLst>
                                      </p:cBhvr>
                                      <p:to>
                                        <p:strVal val="visible"/>
                                      </p:to>
                                    </p:set>
                                    <p:anim calcmode="lin" valueType="num">
                                      <p:cBhvr additive="base">
                                        <p:cTn id="37" dur="500" fill="hold"/>
                                        <p:tgtEl>
                                          <p:spTgt spid="125961"/>
                                        </p:tgtEl>
                                        <p:attrNameLst>
                                          <p:attrName>ppt_x</p:attrName>
                                        </p:attrNameLst>
                                      </p:cBhvr>
                                      <p:tavLst>
                                        <p:tav tm="0">
                                          <p:val>
                                            <p:strVal val="1+#ppt_w/2"/>
                                          </p:val>
                                        </p:tav>
                                        <p:tav tm="100000">
                                          <p:val>
                                            <p:strVal val="#ppt_x"/>
                                          </p:val>
                                        </p:tav>
                                      </p:tavLst>
                                    </p:anim>
                                    <p:anim calcmode="lin" valueType="num">
                                      <p:cBhvr additive="base">
                                        <p:cTn id="38" dur="500" fill="hold"/>
                                        <p:tgtEl>
                                          <p:spTgt spid="12596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25960"/>
                                        </p:tgtEl>
                                        <p:attrNameLst>
                                          <p:attrName>style.visibility</p:attrName>
                                        </p:attrNameLst>
                                      </p:cBhvr>
                                      <p:to>
                                        <p:strVal val="visible"/>
                                      </p:to>
                                    </p:set>
                                    <p:anim calcmode="lin" valueType="num">
                                      <p:cBhvr additive="base">
                                        <p:cTn id="43" dur="500" fill="hold"/>
                                        <p:tgtEl>
                                          <p:spTgt spid="125960"/>
                                        </p:tgtEl>
                                        <p:attrNameLst>
                                          <p:attrName>ppt_x</p:attrName>
                                        </p:attrNameLst>
                                      </p:cBhvr>
                                      <p:tavLst>
                                        <p:tav tm="0">
                                          <p:val>
                                            <p:strVal val="1+#ppt_w/2"/>
                                          </p:val>
                                        </p:tav>
                                        <p:tav tm="100000">
                                          <p:val>
                                            <p:strVal val="#ppt_x"/>
                                          </p:val>
                                        </p:tav>
                                      </p:tavLst>
                                    </p:anim>
                                    <p:anim calcmode="lin" valueType="num">
                                      <p:cBhvr additive="base">
                                        <p:cTn id="44" dur="500" fill="hold"/>
                                        <p:tgtEl>
                                          <p:spTgt spid="12596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25962"/>
                                        </p:tgtEl>
                                        <p:attrNameLst>
                                          <p:attrName>style.visibility</p:attrName>
                                        </p:attrNameLst>
                                      </p:cBhvr>
                                      <p:to>
                                        <p:strVal val="visible"/>
                                      </p:to>
                                    </p:set>
                                    <p:anim calcmode="lin" valueType="num">
                                      <p:cBhvr additive="base">
                                        <p:cTn id="49" dur="500" fill="hold"/>
                                        <p:tgtEl>
                                          <p:spTgt spid="125962"/>
                                        </p:tgtEl>
                                        <p:attrNameLst>
                                          <p:attrName>ppt_x</p:attrName>
                                        </p:attrNameLst>
                                      </p:cBhvr>
                                      <p:tavLst>
                                        <p:tav tm="0">
                                          <p:val>
                                            <p:strVal val="1+#ppt_w/2"/>
                                          </p:val>
                                        </p:tav>
                                        <p:tav tm="100000">
                                          <p:val>
                                            <p:strVal val="#ppt_x"/>
                                          </p:val>
                                        </p:tav>
                                      </p:tavLst>
                                    </p:anim>
                                    <p:anim calcmode="lin" valueType="num">
                                      <p:cBhvr additive="base">
                                        <p:cTn id="50" dur="500" fill="hold"/>
                                        <p:tgtEl>
                                          <p:spTgt spid="1259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autoUpdateAnimBg="0"/>
      <p:bldP spid="125956" grpId="0" autoUpdateAnimBg="0"/>
      <p:bldP spid="125957" grpId="0" autoUpdateAnimBg="0"/>
      <p:bldP spid="125958" grpId="0"/>
      <p:bldP spid="125959" grpId="0" autoUpdateAnimBg="0"/>
      <p:bldP spid="125960" grpId="0" autoUpdateAnimBg="0"/>
      <p:bldP spid="125961" grpId="0" autoUpdateAnimBg="0"/>
      <p:bldP spid="12596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latshållare för bildnummer 5">
            <a:extLst>
              <a:ext uri="{FF2B5EF4-FFF2-40B4-BE49-F238E27FC236}">
                <a16:creationId xmlns:a16="http://schemas.microsoft.com/office/drawing/2014/main" id="{4ACE76D7-03AD-4662-88C5-710DD0BCDBAF}"/>
              </a:ext>
            </a:extLst>
          </p:cNvPr>
          <p:cNvSpPr>
            <a:spLocks noGrp="1"/>
          </p:cNvSpPr>
          <p:nvPr>
            <p:ph type="sldNum" sz="quarter" idx="12"/>
          </p:nvPr>
        </p:nvSpPr>
        <p:spPr>
          <a:xfrm>
            <a:off x="8610600" y="6400800"/>
            <a:ext cx="381000" cy="381000"/>
          </a:xfrm>
        </p:spPr>
        <p:txBody>
          <a:bodyPr/>
          <a:lstStyle/>
          <a:p>
            <a:fld id="{F7699B54-7950-41FD-99CA-A5387796728C}" type="slidenum">
              <a:rPr lang="en-GB" altLang="en-US">
                <a:latin typeface="Calibri" panose="020F0502020204030204" pitchFamily="34" charset="0"/>
                <a:cs typeface="Calibri" panose="020F0502020204030204" pitchFamily="34" charset="0"/>
              </a:rPr>
              <a:pPr/>
              <a:t>25</a:t>
            </a:fld>
            <a:endParaRPr lang="en-GB" altLang="en-US" dirty="0">
              <a:latin typeface="Calibri" panose="020F0502020204030204" pitchFamily="34" charset="0"/>
              <a:cs typeface="Calibri" panose="020F0502020204030204" pitchFamily="34" charset="0"/>
            </a:endParaRPr>
          </a:p>
        </p:txBody>
      </p:sp>
      <p:sp>
        <p:nvSpPr>
          <p:cNvPr id="126978" name="Rectangle 2">
            <a:extLst>
              <a:ext uri="{FF2B5EF4-FFF2-40B4-BE49-F238E27FC236}">
                <a16:creationId xmlns:a16="http://schemas.microsoft.com/office/drawing/2014/main" id="{05876310-7777-45D8-A7FD-79874847821A}"/>
              </a:ext>
            </a:extLst>
          </p:cNvPr>
          <p:cNvSpPr>
            <a:spLocks noGrp="1" noChangeArrowheads="1"/>
          </p:cNvSpPr>
          <p:nvPr>
            <p:ph type="title"/>
          </p:nvPr>
        </p:nvSpPr>
        <p:spPr>
          <a:xfrm>
            <a:off x="685800" y="0"/>
            <a:ext cx="7772400" cy="757130"/>
          </a:xfrm>
        </p:spPr>
        <p:txBody>
          <a:bodyPr/>
          <a:lstStyle/>
          <a:p>
            <a:r>
              <a:rPr lang="en-GB" altLang="en-US" b="1" dirty="0">
                <a:latin typeface="Calibri" panose="020F0502020204030204" pitchFamily="34" charset="0"/>
                <a:cs typeface="Calibri" panose="020F0502020204030204" pitchFamily="34" charset="0"/>
              </a:rPr>
              <a:t>III.  SEED AND REPRODUCIBILITY</a:t>
            </a:r>
          </a:p>
        </p:txBody>
      </p:sp>
      <p:sp>
        <p:nvSpPr>
          <p:cNvPr id="126980" name="Text Box 4">
            <a:extLst>
              <a:ext uri="{FF2B5EF4-FFF2-40B4-BE49-F238E27FC236}">
                <a16:creationId xmlns:a16="http://schemas.microsoft.com/office/drawing/2014/main" id="{CE43062D-58DB-4204-B606-96EA4586D791}"/>
              </a:ext>
            </a:extLst>
          </p:cNvPr>
          <p:cNvSpPr txBox="1">
            <a:spLocks noChangeArrowheads="1"/>
          </p:cNvSpPr>
          <p:nvPr/>
        </p:nvSpPr>
        <p:spPr bwMode="auto">
          <a:xfrm>
            <a:off x="132806" y="3584501"/>
            <a:ext cx="8858794" cy="188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20000"/>
              </a:spcBef>
            </a:pPr>
            <a:r>
              <a:rPr lang="en-GB" altLang="en-US" b="1" u="sng" dirty="0">
                <a:latin typeface="Calibri" panose="020F0502020204030204" pitchFamily="34" charset="0"/>
                <a:cs typeface="Calibri" panose="020F0502020204030204" pitchFamily="34" charset="0"/>
              </a:rPr>
              <a:t>How to make a replication reproducible</a:t>
            </a:r>
            <a:r>
              <a:rPr lang="en-GB" altLang="en-US" b="1" dirty="0">
                <a:latin typeface="Calibri" panose="020F0502020204030204" pitchFamily="34" charset="0"/>
                <a:cs typeface="Calibri" panose="020F0502020204030204" pitchFamily="34" charset="0"/>
              </a:rPr>
              <a:t> </a:t>
            </a:r>
          </a:p>
          <a:p>
            <a:pPr>
              <a:lnSpc>
                <a:spcPct val="90000"/>
              </a:lnSpc>
              <a:spcBef>
                <a:spcPct val="20000"/>
              </a:spcBef>
            </a:pPr>
            <a:r>
              <a:rPr lang="en-GB" altLang="en-US" dirty="0">
                <a:latin typeface="Calibri" panose="020F0502020204030204" pitchFamily="34" charset="0"/>
                <a:cs typeface="Calibri" panose="020F0502020204030204" pitchFamily="34" charset="0"/>
              </a:rPr>
              <a:t>Randomness is introduced by the U(0,1) RNG [</a:t>
            </a:r>
            <a:r>
              <a:rPr lang="en-GB" altLang="en-US" sz="2200" i="1" dirty="0">
                <a:latin typeface="Calibri" panose="020F0502020204030204" pitchFamily="34" charset="0"/>
                <a:cs typeface="Calibri" panose="020F0502020204030204" pitchFamily="34" charset="0"/>
              </a:rPr>
              <a:t>X</a:t>
            </a:r>
            <a:r>
              <a:rPr lang="en-GB" altLang="en-US" sz="2200" i="1" baseline="-25000" dirty="0">
                <a:latin typeface="Calibri" panose="020F0502020204030204" pitchFamily="34" charset="0"/>
                <a:cs typeface="Calibri" panose="020F0502020204030204" pitchFamily="34" charset="0"/>
              </a:rPr>
              <a:t>n+1 </a:t>
            </a:r>
            <a:r>
              <a:rPr lang="en-GB" altLang="en-US" sz="2200" i="1" dirty="0">
                <a:latin typeface="Calibri" panose="020F0502020204030204" pitchFamily="34" charset="0"/>
                <a:cs typeface="Calibri" panose="020F0502020204030204" pitchFamily="34" charset="0"/>
              </a:rPr>
              <a:t>= </a:t>
            </a:r>
            <a:r>
              <a:rPr lang="en-GB" altLang="en-US" sz="2200" i="1" dirty="0" err="1">
                <a:latin typeface="Calibri" panose="020F0502020204030204" pitchFamily="34" charset="0"/>
                <a:cs typeface="Calibri" panose="020F0502020204030204" pitchFamily="34" charset="0"/>
              </a:rPr>
              <a:t>a·X</a:t>
            </a:r>
            <a:r>
              <a:rPr lang="en-GB" altLang="en-US" sz="2200" i="1" baseline="-25000" dirty="0" err="1">
                <a:latin typeface="Calibri" panose="020F0502020204030204" pitchFamily="34" charset="0"/>
                <a:cs typeface="Calibri" panose="020F0502020204030204" pitchFamily="34" charset="0"/>
              </a:rPr>
              <a:t>n</a:t>
            </a:r>
            <a:r>
              <a:rPr lang="en-GB" altLang="en-US" sz="2200" i="1" dirty="0">
                <a:latin typeface="Calibri" panose="020F0502020204030204" pitchFamily="34" charset="0"/>
                <a:cs typeface="Calibri" panose="020F0502020204030204" pitchFamily="34" charset="0"/>
              </a:rPr>
              <a:t>+ c (mod m)</a:t>
            </a:r>
            <a:r>
              <a:rPr lang="en-GB" altLang="en-US" dirty="0">
                <a:latin typeface="Calibri" panose="020F0502020204030204" pitchFamily="34" charset="0"/>
                <a:cs typeface="Calibri" panose="020F0502020204030204" pitchFamily="34" charset="0"/>
              </a:rPr>
              <a:t>]. By starting with the same </a:t>
            </a:r>
            <a:r>
              <a:rPr lang="en-GB" altLang="en-US" b="1" i="1" dirty="0">
                <a:solidFill>
                  <a:srgbClr val="FF0000"/>
                </a:solidFill>
                <a:latin typeface="Calibri" panose="020F0502020204030204" pitchFamily="34" charset="0"/>
                <a:cs typeface="Calibri" panose="020F0502020204030204" pitchFamily="34" charset="0"/>
              </a:rPr>
              <a:t>seed</a:t>
            </a:r>
            <a:r>
              <a:rPr lang="en-GB" altLang="en-US" dirty="0">
                <a:solidFill>
                  <a:srgbClr val="FF0000"/>
                </a:solidFill>
                <a:latin typeface="Calibri" panose="020F0502020204030204" pitchFamily="34" charset="0"/>
                <a:cs typeface="Calibri" panose="020F0502020204030204" pitchFamily="34" charset="0"/>
              </a:rPr>
              <a:t> X</a:t>
            </a:r>
            <a:r>
              <a:rPr lang="en-GB" altLang="en-US" baseline="-25000" dirty="0">
                <a:solidFill>
                  <a:srgbClr val="FF0000"/>
                </a:solidFill>
                <a:latin typeface="Calibri" panose="020F0502020204030204" pitchFamily="34" charset="0"/>
                <a:cs typeface="Calibri" panose="020F0502020204030204" pitchFamily="34" charset="0"/>
              </a:rPr>
              <a:t>0</a:t>
            </a:r>
            <a:r>
              <a:rPr lang="en-GB" altLang="en-US" i="1" dirty="0">
                <a:solidFill>
                  <a:srgbClr val="FF0000"/>
                </a:solidFill>
                <a:latin typeface="Calibri" panose="020F0502020204030204" pitchFamily="34" charset="0"/>
                <a:cs typeface="Calibri" panose="020F0502020204030204" pitchFamily="34" charset="0"/>
              </a:rPr>
              <a:t> </a:t>
            </a:r>
            <a:r>
              <a:rPr lang="en-GB" altLang="en-US" dirty="0">
                <a:latin typeface="Calibri" panose="020F0502020204030204" pitchFamily="34" charset="0"/>
                <a:cs typeface="Calibri" panose="020F0502020204030204" pitchFamily="34" charset="0"/>
              </a:rPr>
              <a:t>the same sequence </a:t>
            </a:r>
            <a:r>
              <a:rPr lang="en-GB" altLang="en-US" dirty="0">
                <a:solidFill>
                  <a:srgbClr val="FF0000"/>
                </a:solidFill>
                <a:latin typeface="Calibri" panose="020F0502020204030204" pitchFamily="34" charset="0"/>
                <a:cs typeface="Calibri" panose="020F0502020204030204" pitchFamily="34" charset="0"/>
              </a:rPr>
              <a:t>X</a:t>
            </a:r>
            <a:r>
              <a:rPr lang="en-GB" altLang="en-US" baseline="-25000" dirty="0">
                <a:solidFill>
                  <a:srgbClr val="FF0000"/>
                </a:solidFill>
                <a:latin typeface="Calibri" panose="020F0502020204030204" pitchFamily="34" charset="0"/>
                <a:cs typeface="Calibri" panose="020F0502020204030204" pitchFamily="34" charset="0"/>
              </a:rPr>
              <a:t>0</a:t>
            </a:r>
            <a:r>
              <a:rPr lang="en-GB" altLang="en-US" baseline="-25000" dirty="0">
                <a:latin typeface="Calibri" panose="020F0502020204030204" pitchFamily="34" charset="0"/>
                <a:cs typeface="Calibri" panose="020F0502020204030204" pitchFamily="34" charset="0"/>
              </a:rPr>
              <a:t> </a:t>
            </a:r>
            <a:r>
              <a:rPr lang="en-GB" altLang="en-US" dirty="0">
                <a:latin typeface="Calibri" panose="020F0502020204030204" pitchFamily="34" charset="0"/>
                <a:cs typeface="Calibri" panose="020F0502020204030204" pitchFamily="34" charset="0"/>
              </a:rPr>
              <a:t>,</a:t>
            </a:r>
            <a:r>
              <a:rPr lang="en-GB" altLang="en-US" baseline="-25000" dirty="0">
                <a:latin typeface="Calibri" panose="020F0502020204030204" pitchFamily="34" charset="0"/>
                <a:cs typeface="Calibri" panose="020F0502020204030204" pitchFamily="34" charset="0"/>
              </a:rPr>
              <a:t> </a:t>
            </a:r>
            <a:r>
              <a:rPr lang="en-GB" altLang="en-US" dirty="0">
                <a:latin typeface="Calibri" panose="020F0502020204030204" pitchFamily="34" charset="0"/>
                <a:cs typeface="Calibri" panose="020F0502020204030204" pitchFamily="34" charset="0"/>
              </a:rPr>
              <a:t>X</a:t>
            </a:r>
            <a:r>
              <a:rPr lang="en-GB" altLang="en-US" baseline="-25000" dirty="0">
                <a:latin typeface="Calibri" panose="020F0502020204030204" pitchFamily="34" charset="0"/>
                <a:cs typeface="Calibri" panose="020F0502020204030204" pitchFamily="34" charset="0"/>
              </a:rPr>
              <a:t>1 </a:t>
            </a:r>
            <a:r>
              <a:rPr lang="en-GB" altLang="en-US" dirty="0">
                <a:latin typeface="Calibri" panose="020F0502020204030204" pitchFamily="34" charset="0"/>
                <a:cs typeface="Calibri" panose="020F0502020204030204" pitchFamily="34" charset="0"/>
              </a:rPr>
              <a:t>, </a:t>
            </a:r>
            <a:r>
              <a:rPr lang="en-GB" altLang="en-US" baseline="-25000" dirty="0">
                <a:latin typeface="Calibri" panose="020F0502020204030204" pitchFamily="34" charset="0"/>
                <a:cs typeface="Calibri" panose="020F0502020204030204" pitchFamily="34" charset="0"/>
              </a:rPr>
              <a:t>··· </a:t>
            </a:r>
            <a:r>
              <a:rPr lang="en-GB" altLang="en-US" noProof="1">
                <a:latin typeface="Calibri" panose="020F0502020204030204" pitchFamily="34" charset="0"/>
                <a:cs typeface="Calibri" panose="020F0502020204030204" pitchFamily="34" charset="0"/>
              </a:rPr>
              <a:t>X</a:t>
            </a:r>
            <a:r>
              <a:rPr lang="en-GB" altLang="en-US" baseline="-25000" noProof="1">
                <a:latin typeface="Calibri" panose="020F0502020204030204" pitchFamily="34" charset="0"/>
                <a:cs typeface="Calibri" panose="020F0502020204030204" pitchFamily="34" charset="0"/>
              </a:rPr>
              <a:t>n</a:t>
            </a:r>
            <a:r>
              <a:rPr lang="en-GB" altLang="en-US" i="1" dirty="0">
                <a:latin typeface="Calibri" panose="020F0502020204030204" pitchFamily="34" charset="0"/>
                <a:cs typeface="Calibri" panose="020F0502020204030204" pitchFamily="34" charset="0"/>
              </a:rPr>
              <a:t> </a:t>
            </a:r>
            <a:r>
              <a:rPr lang="en-GB" altLang="en-US" dirty="0">
                <a:latin typeface="Calibri" panose="020F0502020204030204" pitchFamily="34" charset="0"/>
                <a:cs typeface="Calibri" panose="020F0502020204030204" pitchFamily="34" charset="0"/>
              </a:rPr>
              <a:t>will be generated. The reproducibility is carried over to derivates by the Reverse transformation or Rejection methods. </a:t>
            </a:r>
          </a:p>
        </p:txBody>
      </p:sp>
      <p:sp>
        <p:nvSpPr>
          <p:cNvPr id="126982" name="Text Box 6">
            <a:extLst>
              <a:ext uri="{FF2B5EF4-FFF2-40B4-BE49-F238E27FC236}">
                <a16:creationId xmlns:a16="http://schemas.microsoft.com/office/drawing/2014/main" id="{42EA092C-2522-45C1-B8BD-BE23C6036D0C}"/>
              </a:ext>
            </a:extLst>
          </p:cNvPr>
          <p:cNvSpPr txBox="1">
            <a:spLocks noChangeArrowheads="1"/>
          </p:cNvSpPr>
          <p:nvPr/>
        </p:nvSpPr>
        <p:spPr bwMode="auto">
          <a:xfrm>
            <a:off x="228600" y="1587775"/>
            <a:ext cx="8763000" cy="1920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pPr>
            <a:r>
              <a:rPr lang="en-GB" altLang="en-US" sz="2200" dirty="0">
                <a:latin typeface="Calibri" panose="020F0502020204030204" pitchFamily="34" charset="0"/>
                <a:cs typeface="Calibri" panose="020F0502020204030204" pitchFamily="34" charset="0"/>
              </a:rPr>
              <a:t>If you want to </a:t>
            </a:r>
            <a:r>
              <a:rPr lang="en-GB" altLang="en-US" sz="2200" u="sng" dirty="0">
                <a:latin typeface="Calibri" panose="020F0502020204030204" pitchFamily="34" charset="0"/>
                <a:cs typeface="Calibri" panose="020F0502020204030204" pitchFamily="34" charset="0"/>
              </a:rPr>
              <a:t>repeat a model replication exactly</a:t>
            </a:r>
            <a:r>
              <a:rPr lang="en-GB" altLang="en-US" sz="2200" dirty="0">
                <a:latin typeface="Calibri" panose="020F0502020204030204" pitchFamily="34" charset="0"/>
                <a:cs typeface="Calibri" panose="020F0502020204030204" pitchFamily="34" charset="0"/>
              </a:rPr>
              <a:t> – just to demonstrate it. </a:t>
            </a:r>
          </a:p>
          <a:p>
            <a:pPr>
              <a:lnSpc>
                <a:spcPct val="90000"/>
              </a:lnSpc>
            </a:pPr>
            <a:r>
              <a:rPr lang="en-GB" altLang="en-US" sz="2200" dirty="0">
                <a:latin typeface="Calibri" panose="020F0502020204030204" pitchFamily="34" charset="0"/>
                <a:cs typeface="Calibri" panose="020F0502020204030204" pitchFamily="34" charset="0"/>
              </a:rPr>
              <a:t>Or because you want to compare just this experiment with a similar one where you have made a small change in the model – then it would be nice to be able to </a:t>
            </a:r>
            <a:r>
              <a:rPr lang="en-GB" altLang="en-US" sz="2200" u="sng" dirty="0">
                <a:latin typeface="Calibri" panose="020F0502020204030204" pitchFamily="34" charset="0"/>
                <a:cs typeface="Calibri" panose="020F0502020204030204" pitchFamily="34" charset="0"/>
              </a:rPr>
              <a:t>make the </a:t>
            </a:r>
            <a:r>
              <a:rPr lang="en-GB" altLang="en-US" sz="2200" u="sng" noProof="1">
                <a:latin typeface="Calibri" panose="020F0502020204030204" pitchFamily="34" charset="0"/>
                <a:cs typeface="Calibri" panose="020F0502020204030204" pitchFamily="34" charset="0"/>
              </a:rPr>
              <a:t>stochastics</a:t>
            </a:r>
            <a:r>
              <a:rPr lang="en-GB" altLang="en-US" sz="2200" u="sng" dirty="0">
                <a:latin typeface="Calibri" panose="020F0502020204030204" pitchFamily="34" charset="0"/>
                <a:cs typeface="Calibri" panose="020F0502020204030204" pitchFamily="34" charset="0"/>
              </a:rPr>
              <a:t> reproducible</a:t>
            </a:r>
            <a:r>
              <a:rPr lang="en-GB" altLang="en-US" sz="2200" dirty="0">
                <a:latin typeface="Calibri" panose="020F0502020204030204" pitchFamily="34" charset="0"/>
                <a:cs typeface="Calibri" panose="020F0502020204030204" pitchFamily="34" charset="0"/>
              </a:rPr>
              <a:t>. (For example, you want to study a shop with on or two servers, but keeping the stream of arriving customers the same.)</a:t>
            </a:r>
          </a:p>
        </p:txBody>
      </p:sp>
      <p:sp>
        <p:nvSpPr>
          <p:cNvPr id="126984" name="Text Box 8">
            <a:extLst>
              <a:ext uri="{FF2B5EF4-FFF2-40B4-BE49-F238E27FC236}">
                <a16:creationId xmlns:a16="http://schemas.microsoft.com/office/drawing/2014/main" id="{3142BE7B-3262-4A81-8D1A-332DCC282511}"/>
              </a:ext>
            </a:extLst>
          </p:cNvPr>
          <p:cNvSpPr txBox="1">
            <a:spLocks noChangeArrowheads="1"/>
          </p:cNvSpPr>
          <p:nvPr/>
        </p:nvSpPr>
        <p:spPr bwMode="auto">
          <a:xfrm>
            <a:off x="228600" y="769971"/>
            <a:ext cx="8763000"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pPr>
            <a:r>
              <a:rPr lang="en-GB" altLang="en-US" dirty="0">
                <a:solidFill>
                  <a:srgbClr val="FF0000"/>
                </a:solidFill>
                <a:latin typeface="Calibri" panose="020F0502020204030204" pitchFamily="34" charset="0"/>
                <a:cs typeface="Calibri" panose="020F0502020204030204" pitchFamily="34" charset="0"/>
              </a:rPr>
              <a:t>A stochastic model produces different result for each new replication (simulation run). </a:t>
            </a:r>
          </a:p>
        </p:txBody>
      </p:sp>
      <p:sp>
        <p:nvSpPr>
          <p:cNvPr id="12" name="Rectangle 1027">
            <a:extLst>
              <a:ext uri="{FF2B5EF4-FFF2-40B4-BE49-F238E27FC236}">
                <a16:creationId xmlns:a16="http://schemas.microsoft.com/office/drawing/2014/main" id="{B4C63C12-1D38-4754-900B-412FB55B757D}"/>
              </a:ext>
            </a:extLst>
          </p:cNvPr>
          <p:cNvSpPr>
            <a:spLocks noChangeArrowheads="1"/>
          </p:cNvSpPr>
          <p:nvPr/>
        </p:nvSpPr>
        <p:spPr bwMode="auto">
          <a:xfrm>
            <a:off x="115389" y="5546872"/>
            <a:ext cx="8495211"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50000"/>
              </a:spcBef>
            </a:pPr>
            <a:r>
              <a:rPr lang="en-GB" altLang="en-US" sz="2200" dirty="0">
                <a:solidFill>
                  <a:srgbClr val="00B050"/>
                </a:solidFill>
                <a:latin typeface="Calibri" panose="020F0502020204030204" pitchFamily="34" charset="0"/>
                <a:cs typeface="Calibri" panose="020F0502020204030204" pitchFamily="34" charset="0"/>
              </a:rPr>
              <a:t>In </a:t>
            </a:r>
            <a:r>
              <a:rPr lang="en-GB" altLang="en-US" sz="2200" b="1" dirty="0">
                <a:solidFill>
                  <a:srgbClr val="00B050"/>
                </a:solidFill>
                <a:latin typeface="Calibri" panose="020F0502020204030204" pitchFamily="34" charset="0"/>
                <a:cs typeface="Calibri" panose="020F0502020204030204" pitchFamily="34" charset="0"/>
              </a:rPr>
              <a:t>StochSD</a:t>
            </a:r>
            <a:r>
              <a:rPr lang="en-GB" altLang="en-US" sz="2200" dirty="0">
                <a:solidFill>
                  <a:srgbClr val="00B050"/>
                </a:solidFill>
                <a:latin typeface="Calibri" panose="020F0502020204030204" pitchFamily="34" charset="0"/>
                <a:cs typeface="Calibri" panose="020F0502020204030204" pitchFamily="34" charset="0"/>
              </a:rPr>
              <a:t>, reproducibility can be achieved by using the </a:t>
            </a:r>
            <a:r>
              <a:rPr lang="en-GB" altLang="en-US" sz="2200" b="1" i="1" dirty="0">
                <a:solidFill>
                  <a:srgbClr val="00B050"/>
                </a:solidFill>
                <a:latin typeface="Calibri" panose="020F0502020204030204" pitchFamily="34" charset="0"/>
                <a:cs typeface="Calibri" panose="020F0502020204030204" pitchFamily="34" charset="0"/>
              </a:rPr>
              <a:t>seed option </a:t>
            </a:r>
            <a:r>
              <a:rPr lang="en-GB" altLang="en-US" sz="2200" dirty="0">
                <a:solidFill>
                  <a:srgbClr val="00B050"/>
                </a:solidFill>
                <a:latin typeface="Calibri" panose="020F0502020204030204" pitchFamily="34" charset="0"/>
                <a:cs typeface="Calibri" panose="020F0502020204030204" pitchFamily="34" charset="0"/>
              </a:rPr>
              <a:t>used in a </a:t>
            </a:r>
            <a:r>
              <a:rPr lang="en-GB" altLang="en-US" sz="2200" b="1" dirty="0">
                <a:solidFill>
                  <a:srgbClr val="00B050"/>
                </a:solidFill>
                <a:latin typeface="Calibri" panose="020F0502020204030204" pitchFamily="34" charset="0"/>
                <a:cs typeface="Calibri" panose="020F0502020204030204" pitchFamily="34" charset="0"/>
              </a:rPr>
              <a:t>Macro</a:t>
            </a:r>
            <a:r>
              <a:rPr lang="en-GB" altLang="en-US" sz="2200" dirty="0">
                <a:solidFill>
                  <a:srgbClr val="00B050"/>
                </a:solidFill>
                <a:latin typeface="Calibri" panose="020F0502020204030204" pitchFamily="34" charset="0"/>
                <a:cs typeface="Calibri" panose="020F0502020204030204" pitchFamily="34" charset="0"/>
              </a:rPr>
              <a:t>. In the Macro, you write e.g. </a:t>
            </a:r>
            <a:r>
              <a:rPr lang="en-GB" altLang="en-US" sz="2200" b="1" noProof="1">
                <a:solidFill>
                  <a:srgbClr val="00B050"/>
                </a:solidFill>
                <a:latin typeface="Calibri" panose="020F0502020204030204" pitchFamily="34" charset="0"/>
                <a:cs typeface="Calibri" panose="020F0502020204030204" pitchFamily="34" charset="0"/>
              </a:rPr>
              <a:t>SetRandSeed</a:t>
            </a:r>
            <a:r>
              <a:rPr lang="en-GB" altLang="en-US" sz="2200" b="1" dirty="0">
                <a:solidFill>
                  <a:srgbClr val="00B050"/>
                </a:solidFill>
                <a:latin typeface="Calibri" panose="020F0502020204030204" pitchFamily="34" charset="0"/>
                <a:cs typeface="Calibri" panose="020F0502020204030204" pitchFamily="34" charset="0"/>
              </a:rPr>
              <a:t>(17)</a:t>
            </a:r>
            <a:r>
              <a:rPr lang="en-GB" altLang="en-US" sz="2200" dirty="0">
                <a:solidFill>
                  <a:srgbClr val="00B050"/>
                </a:solidFill>
                <a:latin typeface="Calibri" panose="020F0502020204030204" pitchFamily="34" charset="0"/>
                <a:cs typeface="Calibri" panose="020F0502020204030204" pitchFamily="34" charset="0"/>
              </a:rPr>
              <a:t>, which initiates </a:t>
            </a:r>
            <a:r>
              <a:rPr lang="en-GB" altLang="en-US" sz="2200" i="1" dirty="0">
                <a:solidFill>
                  <a:srgbClr val="00B050"/>
                </a:solidFill>
                <a:latin typeface="Calibri" panose="020F0502020204030204" pitchFamily="34" charset="0"/>
                <a:cs typeface="Calibri" panose="020F0502020204030204" pitchFamily="34" charset="0"/>
              </a:rPr>
              <a:t>all</a:t>
            </a:r>
            <a:r>
              <a:rPr lang="en-GB" altLang="en-US" sz="2200" dirty="0">
                <a:solidFill>
                  <a:srgbClr val="00B050"/>
                </a:solidFill>
                <a:latin typeface="Calibri" panose="020F0502020204030204" pitchFamily="34" charset="0"/>
                <a:cs typeface="Calibri" panose="020F0502020204030204" pitchFamily="34" charset="0"/>
              </a:rPr>
              <a:t> RNGs. Changing the seed value gives you a new sequence of reproducible random numbers.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6984"/>
                                        </p:tgtEl>
                                        <p:attrNameLst>
                                          <p:attrName>style.visibility</p:attrName>
                                        </p:attrNameLst>
                                      </p:cBhvr>
                                      <p:to>
                                        <p:strVal val="visible"/>
                                      </p:to>
                                    </p:set>
                                    <p:anim calcmode="lin" valueType="num">
                                      <p:cBhvr additive="base">
                                        <p:cTn id="7" dur="500" fill="hold"/>
                                        <p:tgtEl>
                                          <p:spTgt spid="126984"/>
                                        </p:tgtEl>
                                        <p:attrNameLst>
                                          <p:attrName>ppt_x</p:attrName>
                                        </p:attrNameLst>
                                      </p:cBhvr>
                                      <p:tavLst>
                                        <p:tav tm="0">
                                          <p:val>
                                            <p:strVal val="#ppt_x"/>
                                          </p:val>
                                        </p:tav>
                                        <p:tav tm="100000">
                                          <p:val>
                                            <p:strVal val="#ppt_x"/>
                                          </p:val>
                                        </p:tav>
                                      </p:tavLst>
                                    </p:anim>
                                    <p:anim calcmode="lin" valueType="num">
                                      <p:cBhvr additive="base">
                                        <p:cTn id="8" dur="500" fill="hold"/>
                                        <p:tgtEl>
                                          <p:spTgt spid="12698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6982"/>
                                        </p:tgtEl>
                                        <p:attrNameLst>
                                          <p:attrName>style.visibility</p:attrName>
                                        </p:attrNameLst>
                                      </p:cBhvr>
                                      <p:to>
                                        <p:strVal val="visible"/>
                                      </p:to>
                                    </p:set>
                                    <p:anim calcmode="lin" valueType="num">
                                      <p:cBhvr additive="base">
                                        <p:cTn id="13" dur="500" fill="hold"/>
                                        <p:tgtEl>
                                          <p:spTgt spid="126982"/>
                                        </p:tgtEl>
                                        <p:attrNameLst>
                                          <p:attrName>ppt_x</p:attrName>
                                        </p:attrNameLst>
                                      </p:cBhvr>
                                      <p:tavLst>
                                        <p:tav tm="0">
                                          <p:val>
                                            <p:strVal val="#ppt_x"/>
                                          </p:val>
                                        </p:tav>
                                        <p:tav tm="100000">
                                          <p:val>
                                            <p:strVal val="#ppt_x"/>
                                          </p:val>
                                        </p:tav>
                                      </p:tavLst>
                                    </p:anim>
                                    <p:anim calcmode="lin" valueType="num">
                                      <p:cBhvr additive="base">
                                        <p:cTn id="14" dur="500" fill="hold"/>
                                        <p:tgtEl>
                                          <p:spTgt spid="12698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6980"/>
                                        </p:tgtEl>
                                        <p:attrNameLst>
                                          <p:attrName>style.visibility</p:attrName>
                                        </p:attrNameLst>
                                      </p:cBhvr>
                                      <p:to>
                                        <p:strVal val="visible"/>
                                      </p:to>
                                    </p:set>
                                    <p:anim calcmode="lin" valueType="num">
                                      <p:cBhvr additive="base">
                                        <p:cTn id="19" dur="500" fill="hold"/>
                                        <p:tgtEl>
                                          <p:spTgt spid="126980"/>
                                        </p:tgtEl>
                                        <p:attrNameLst>
                                          <p:attrName>ppt_x</p:attrName>
                                        </p:attrNameLst>
                                      </p:cBhvr>
                                      <p:tavLst>
                                        <p:tav tm="0">
                                          <p:val>
                                            <p:strVal val="#ppt_x"/>
                                          </p:val>
                                        </p:tav>
                                        <p:tav tm="100000">
                                          <p:val>
                                            <p:strVal val="#ppt_x"/>
                                          </p:val>
                                        </p:tav>
                                      </p:tavLst>
                                    </p:anim>
                                    <p:anim calcmode="lin" valueType="num">
                                      <p:cBhvr additive="base">
                                        <p:cTn id="20" dur="500" fill="hold"/>
                                        <p:tgtEl>
                                          <p:spTgt spid="12698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autoUpdateAnimBg="0"/>
      <p:bldP spid="126982" grpId="0" autoUpdateAnimBg="0"/>
      <p:bldP spid="126984" grpId="0" autoUpdateAnimBg="0"/>
      <p:bldP spid="12"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B5D5521-6A34-4A98-B90C-85F4A0C039FA}"/>
              </a:ext>
            </a:extLst>
          </p:cNvPr>
          <p:cNvSpPr>
            <a:spLocks noGrp="1"/>
          </p:cNvSpPr>
          <p:nvPr>
            <p:ph type="title"/>
          </p:nvPr>
        </p:nvSpPr>
        <p:spPr>
          <a:xfrm>
            <a:off x="609600" y="128451"/>
            <a:ext cx="7772400" cy="533400"/>
          </a:xfrm>
        </p:spPr>
        <p:txBody>
          <a:bodyPr/>
          <a:lstStyle/>
          <a:p>
            <a:r>
              <a:rPr lang="en-GB" b="1" dirty="0">
                <a:latin typeface="Calibri" panose="020F0502020204030204" pitchFamily="34" charset="0"/>
                <a:cs typeface="Calibri" panose="020F0502020204030204" pitchFamily="34" charset="0"/>
              </a:rPr>
              <a:t>References</a:t>
            </a:r>
          </a:p>
        </p:txBody>
      </p:sp>
      <p:sp>
        <p:nvSpPr>
          <p:cNvPr id="3" name="Platshållare för innehåll 2">
            <a:extLst>
              <a:ext uri="{FF2B5EF4-FFF2-40B4-BE49-F238E27FC236}">
                <a16:creationId xmlns:a16="http://schemas.microsoft.com/office/drawing/2014/main" id="{9E663D48-53D2-48DE-80E0-4BC28D57F93A}"/>
              </a:ext>
            </a:extLst>
          </p:cNvPr>
          <p:cNvSpPr>
            <a:spLocks noGrp="1"/>
          </p:cNvSpPr>
          <p:nvPr>
            <p:ph idx="1"/>
          </p:nvPr>
        </p:nvSpPr>
        <p:spPr>
          <a:xfrm>
            <a:off x="574766" y="914400"/>
            <a:ext cx="7772400" cy="4267200"/>
          </a:xfrm>
        </p:spPr>
        <p:txBody>
          <a:bodyPr/>
          <a:lstStyle/>
          <a:p>
            <a:pPr>
              <a:buFont typeface="Wingdings" panose="05000000000000000000" pitchFamily="2" charset="2"/>
              <a:buChar char="q"/>
            </a:pPr>
            <a:r>
              <a:rPr lang="en-GB" sz="2000" dirty="0">
                <a:effectLst/>
                <a:latin typeface="Calibri" panose="020F0502020204030204" pitchFamily="34" charset="0"/>
                <a:ea typeface="Times New Roman" panose="02020603050405020304" pitchFamily="18" charset="0"/>
                <a:cs typeface="Calibri" panose="020F0502020204030204" pitchFamily="34" charset="0"/>
              </a:rPr>
              <a:t>Bratley, P. Fox, B.L. Schrage, L.E. A Guide to Simulation, Springer-Verlag, NY, 1983.      </a:t>
            </a:r>
            <a:r>
              <a:rPr lang="en-GB" sz="2000" b="0" dirty="0">
                <a:effectLst/>
                <a:latin typeface="Calibri" panose="020F0502020204030204" pitchFamily="34" charset="0"/>
                <a:cs typeface="Calibri" panose="020F0502020204030204" pitchFamily="34" charset="0"/>
              </a:rPr>
              <a:t>Bratley P, Fox BL and Schrage. </a:t>
            </a:r>
            <a:r>
              <a:rPr lang="en-GB" sz="2000" b="0" i="1" dirty="0">
                <a:effectLst/>
                <a:latin typeface="Calibri" panose="020F0502020204030204" pitchFamily="34" charset="0"/>
                <a:cs typeface="Calibri" panose="020F0502020204030204" pitchFamily="34" charset="0"/>
              </a:rPr>
              <a:t>A Guide to simulation</a:t>
            </a:r>
            <a:r>
              <a:rPr lang="en-GB" sz="2000" b="0" dirty="0">
                <a:effectLst/>
                <a:latin typeface="Calibri" panose="020F0502020204030204" pitchFamily="34" charset="0"/>
                <a:cs typeface="Calibri" panose="020F0502020204030204" pitchFamily="34" charset="0"/>
              </a:rPr>
              <a:t>, 2d ed. Springer-Verlag, New York, 1987.</a:t>
            </a:r>
          </a:p>
          <a:p>
            <a:pPr marL="0" indent="0">
              <a:buNone/>
            </a:pPr>
            <a:endParaRPr lang="en-US" sz="800" b="0" i="0" u="none" strike="noStrike" baseline="0"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en-US" sz="2000" b="0" i="0" u="none" strike="noStrike" baseline="0" dirty="0">
                <a:latin typeface="Calibri" panose="020F0502020204030204" pitchFamily="34" charset="0"/>
                <a:cs typeface="Calibri" panose="020F0502020204030204" pitchFamily="34" charset="0"/>
              </a:rPr>
              <a:t>Devore, J.L. (2004) Probability and Statistics for Engineering and the Sciences. 6th Edition, </a:t>
            </a:r>
            <a:r>
              <a:rPr lang="en-GB" sz="2000" b="0" i="0" u="none" strike="noStrike" baseline="0" dirty="0">
                <a:latin typeface="Calibri" panose="020F0502020204030204" pitchFamily="34" charset="0"/>
                <a:cs typeface="Calibri" panose="020F0502020204030204" pitchFamily="34" charset="0"/>
              </a:rPr>
              <a:t>Thomson Learning, Inc., Toronto.</a:t>
            </a:r>
          </a:p>
          <a:p>
            <a:pPr marL="0" indent="0">
              <a:buNone/>
            </a:pPr>
            <a:endParaRPr lang="en-GB" sz="800" b="0" i="0" u="none" strike="noStrike" baseline="0"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en-GB" sz="2000" b="0" dirty="0">
                <a:effectLst/>
                <a:latin typeface="Calibri" panose="020F0502020204030204" pitchFamily="34" charset="0"/>
                <a:cs typeface="Calibri" panose="020F0502020204030204" pitchFamily="34" charset="0"/>
              </a:rPr>
              <a:t>Law AM and Kelton WD. </a:t>
            </a:r>
            <a:r>
              <a:rPr lang="en-GB" sz="2000" b="0" i="1" dirty="0">
                <a:effectLst/>
                <a:latin typeface="Calibri" panose="020F0502020204030204" pitchFamily="34" charset="0"/>
                <a:cs typeface="Calibri" panose="020F0502020204030204" pitchFamily="34" charset="0"/>
              </a:rPr>
              <a:t>Simulation Modelling and Analysis</a:t>
            </a:r>
            <a:r>
              <a:rPr lang="en-GB" sz="2000" b="0" dirty="0">
                <a:effectLst/>
                <a:latin typeface="Calibri" panose="020F0502020204030204" pitchFamily="34" charset="0"/>
                <a:cs typeface="Calibri" panose="020F0502020204030204" pitchFamily="34" charset="0"/>
              </a:rPr>
              <a:t>, 2d ed. McGraw-Hill, New York, 1991.</a:t>
            </a:r>
          </a:p>
          <a:p>
            <a:pPr marL="0" indent="0">
              <a:buNone/>
            </a:pPr>
            <a:endParaRPr lang="en-GB" sz="800" b="1" dirty="0">
              <a:effectLst/>
              <a:latin typeface="Calibri" panose="020F0502020204030204" pitchFamily="34" charset="0"/>
              <a:cs typeface="Calibri" panose="020F0502020204030204" pitchFamily="34" charset="0"/>
            </a:endParaRPr>
          </a:p>
          <a:p>
            <a:pPr>
              <a:buFont typeface="Wingdings" panose="05000000000000000000" pitchFamily="2" charset="2"/>
              <a:buChar char="q"/>
            </a:pPr>
            <a:r>
              <a:rPr lang="en-GB" sz="2000" dirty="0">
                <a:effectLst/>
                <a:latin typeface="Calibri" panose="020F0502020204030204" pitchFamily="34" charset="0"/>
                <a:ea typeface="Times New Roman" panose="02020603050405020304" pitchFamily="18" charset="0"/>
                <a:cs typeface="Calibri" panose="020F0502020204030204" pitchFamily="34" charset="0"/>
              </a:rPr>
              <a:t>Press W.H., Flannery B.P., </a:t>
            </a:r>
            <a:r>
              <a:rPr lang="en-GB" sz="2000" noProof="1">
                <a:effectLst/>
                <a:latin typeface="Calibri" panose="020F0502020204030204" pitchFamily="34" charset="0"/>
                <a:ea typeface="Times New Roman" panose="02020603050405020304" pitchFamily="18" charset="0"/>
                <a:cs typeface="Calibri" panose="020F0502020204030204" pitchFamily="34" charset="0"/>
              </a:rPr>
              <a:t>Teukolsky S.A. and Vetterling </a:t>
            </a:r>
            <a:r>
              <a:rPr lang="en-GB" sz="2000" dirty="0">
                <a:effectLst/>
                <a:latin typeface="Calibri" panose="020F0502020204030204" pitchFamily="34" charset="0"/>
                <a:ea typeface="Times New Roman" panose="02020603050405020304" pitchFamily="18" charset="0"/>
                <a:cs typeface="Calibri" panose="020F0502020204030204" pitchFamily="34" charset="0"/>
              </a:rPr>
              <a:t>W.T. Numerical Recipes in Pascal – The Art of Scientific Computing. Cambridge University Press, Cambridge, UK. 1989. (The book is also available in FORTRAN or C.)</a:t>
            </a:r>
          </a:p>
        </p:txBody>
      </p:sp>
      <p:sp>
        <p:nvSpPr>
          <p:cNvPr id="4" name="Platshållare för bildnummer 3">
            <a:extLst>
              <a:ext uri="{FF2B5EF4-FFF2-40B4-BE49-F238E27FC236}">
                <a16:creationId xmlns:a16="http://schemas.microsoft.com/office/drawing/2014/main" id="{973E1976-655F-47BD-BF41-A62E6C2B5515}"/>
              </a:ext>
            </a:extLst>
          </p:cNvPr>
          <p:cNvSpPr>
            <a:spLocks noGrp="1"/>
          </p:cNvSpPr>
          <p:nvPr>
            <p:ph type="sldNum" sz="quarter" idx="12"/>
          </p:nvPr>
        </p:nvSpPr>
        <p:spPr/>
        <p:txBody>
          <a:bodyPr/>
          <a:lstStyle/>
          <a:p>
            <a:fld id="{110AEFD6-C750-4655-99CF-6DC533A3CECD}" type="slidenum">
              <a:rPr lang="en-GB" altLang="en-US" smtClean="0">
                <a:latin typeface="Calibri" panose="020F0502020204030204" pitchFamily="34" charset="0"/>
                <a:cs typeface="Calibri" panose="020F0502020204030204" pitchFamily="34" charset="0"/>
              </a:rPr>
              <a:pPr/>
              <a:t>26</a:t>
            </a:fld>
            <a:endParaRPr lang="en-GB" alt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3510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a:extLst>
              <a:ext uri="{FF2B5EF4-FFF2-40B4-BE49-F238E27FC236}">
                <a16:creationId xmlns:a16="http://schemas.microsoft.com/office/drawing/2014/main" id="{0DB9FB81-ADB5-4100-B719-51477174E661}"/>
              </a:ext>
            </a:extLst>
          </p:cNvPr>
          <p:cNvSpPr>
            <a:spLocks noGrp="1"/>
          </p:cNvSpPr>
          <p:nvPr>
            <p:ph type="sldNum" sz="quarter" idx="12"/>
          </p:nvPr>
        </p:nvSpPr>
        <p:spPr/>
        <p:txBody>
          <a:bodyPr/>
          <a:lstStyle/>
          <a:p>
            <a:fld id="{09FFCE73-A151-48BC-A74F-29187C0DE298}" type="slidenum">
              <a:rPr lang="en-GB" altLang="en-US" smtClean="0"/>
              <a:pPr/>
              <a:t>27</a:t>
            </a:fld>
            <a:endParaRPr lang="en-GB" altLang="en-US"/>
          </a:p>
        </p:txBody>
      </p:sp>
      <p:sp>
        <p:nvSpPr>
          <p:cNvPr id="3" name="textruta 2">
            <a:extLst>
              <a:ext uri="{FF2B5EF4-FFF2-40B4-BE49-F238E27FC236}">
                <a16:creationId xmlns:a16="http://schemas.microsoft.com/office/drawing/2014/main" id="{2D6B5F46-3AD4-4E75-83E3-A7FFA49E9FFC}"/>
              </a:ext>
            </a:extLst>
          </p:cNvPr>
          <p:cNvSpPr txBox="1"/>
          <p:nvPr/>
        </p:nvSpPr>
        <p:spPr>
          <a:xfrm>
            <a:off x="3505200" y="2667000"/>
            <a:ext cx="2819400" cy="1107996"/>
          </a:xfrm>
          <a:prstGeom prst="rect">
            <a:avLst/>
          </a:prstGeom>
          <a:noFill/>
        </p:spPr>
        <p:txBody>
          <a:bodyPr wrap="square" rtlCol="0">
            <a:spAutoFit/>
          </a:bodyPr>
          <a:lstStyle/>
          <a:p>
            <a:r>
              <a:rPr lang="en-GB" sz="6600" b="1" dirty="0">
                <a:latin typeface="Calibri" panose="020F0502020204030204" pitchFamily="34" charset="0"/>
                <a:cs typeface="Calibri" panose="020F0502020204030204" pitchFamily="34" charset="0"/>
              </a:rPr>
              <a:t>End L4</a:t>
            </a:r>
          </a:p>
        </p:txBody>
      </p:sp>
    </p:spTree>
    <p:extLst>
      <p:ext uri="{BB962C8B-B14F-4D97-AF65-F5344CB8AC3E}">
        <p14:creationId xmlns:p14="http://schemas.microsoft.com/office/powerpoint/2010/main" val="1373406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5892BDC0-BBCE-480F-8DF9-7236CD5B4429}"/>
              </a:ext>
            </a:extLst>
          </p:cNvPr>
          <p:cNvSpPr>
            <a:spLocks noGrp="1" noChangeArrowheads="1"/>
          </p:cNvSpPr>
          <p:nvPr>
            <p:ph type="body" idx="1"/>
          </p:nvPr>
        </p:nvSpPr>
        <p:spPr>
          <a:xfrm>
            <a:off x="714375" y="246063"/>
            <a:ext cx="8001000" cy="871536"/>
          </a:xfrm>
        </p:spPr>
        <p:txBody>
          <a:bodyPr/>
          <a:lstStyle/>
          <a:p>
            <a:pPr>
              <a:lnSpc>
                <a:spcPct val="90000"/>
              </a:lnSpc>
              <a:spcBef>
                <a:spcPct val="0"/>
              </a:spcBef>
              <a:buFontTx/>
              <a:buNone/>
            </a:pPr>
            <a:r>
              <a:rPr lang="en-GB" altLang="en-US" sz="2800" b="1" i="1" dirty="0">
                <a:latin typeface="Calibri" panose="020F0502020204030204" pitchFamily="34" charset="0"/>
                <a:cs typeface="Calibri" panose="020F0502020204030204" pitchFamily="34" charset="0"/>
              </a:rPr>
              <a:t>Randomness</a:t>
            </a:r>
            <a:r>
              <a:rPr lang="en-GB" altLang="en-US" sz="2800" dirty="0">
                <a:latin typeface="Calibri" panose="020F0502020204030204" pitchFamily="34" charset="0"/>
                <a:cs typeface="Calibri" panose="020F0502020204030204" pitchFamily="34" charset="0"/>
              </a:rPr>
              <a:t> usually </a:t>
            </a:r>
            <a:r>
              <a:rPr lang="en-GB" altLang="en-US" sz="2800" i="1" dirty="0">
                <a:latin typeface="Calibri" panose="020F0502020204030204" pitchFamily="34" charset="0"/>
                <a:cs typeface="Calibri" panose="020F0502020204030204" pitchFamily="34" charset="0"/>
              </a:rPr>
              <a:t>does not mean </a:t>
            </a:r>
            <a:r>
              <a:rPr lang="en-GB" altLang="en-US" sz="2800" dirty="0">
                <a:latin typeface="Calibri" panose="020F0502020204030204" pitchFamily="34" charset="0"/>
                <a:cs typeface="Calibri" panose="020F0502020204030204" pitchFamily="34" charset="0"/>
              </a:rPr>
              <a:t>that we have no information at all! </a:t>
            </a:r>
          </a:p>
        </p:txBody>
      </p:sp>
      <p:sp>
        <p:nvSpPr>
          <p:cNvPr id="5139" name="Text Box 19">
            <a:extLst>
              <a:ext uri="{FF2B5EF4-FFF2-40B4-BE49-F238E27FC236}">
                <a16:creationId xmlns:a16="http://schemas.microsoft.com/office/drawing/2014/main" id="{537DBE8B-E9C2-433B-A199-A8C39A382ADD}"/>
              </a:ext>
            </a:extLst>
          </p:cNvPr>
          <p:cNvSpPr txBox="1">
            <a:spLocks noChangeArrowheads="1"/>
          </p:cNvSpPr>
          <p:nvPr/>
        </p:nvSpPr>
        <p:spPr bwMode="auto">
          <a:xfrm>
            <a:off x="165440" y="2209016"/>
            <a:ext cx="8839200" cy="81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GB" altLang="en-US" sz="2600" dirty="0">
                <a:solidFill>
                  <a:srgbClr val="00B050"/>
                </a:solidFill>
                <a:latin typeface="Calibri" panose="020F0502020204030204" pitchFamily="34" charset="0"/>
                <a:cs typeface="Calibri" panose="020F0502020204030204" pitchFamily="34" charset="0"/>
              </a:rPr>
              <a:t>We know that the </a:t>
            </a:r>
            <a:r>
              <a:rPr lang="en-GB" altLang="en-US" sz="2600" i="1" u="sng" dirty="0">
                <a:solidFill>
                  <a:srgbClr val="00B050"/>
                </a:solidFill>
                <a:latin typeface="Calibri" panose="020F0502020204030204" pitchFamily="34" charset="0"/>
                <a:cs typeface="Calibri" panose="020F0502020204030204" pitchFamily="34" charset="0"/>
              </a:rPr>
              <a:t>outcome</a:t>
            </a:r>
            <a:r>
              <a:rPr lang="en-GB" altLang="en-US" sz="2600" dirty="0">
                <a:solidFill>
                  <a:srgbClr val="00B050"/>
                </a:solidFill>
                <a:latin typeface="Calibri" panose="020F0502020204030204" pitchFamily="34" charset="0"/>
                <a:cs typeface="Calibri" panose="020F0502020204030204" pitchFamily="34" charset="0"/>
              </a:rPr>
              <a:t> of a die is1, 2, 3, 4, 5 or 6 (dots).</a:t>
            </a:r>
          </a:p>
          <a:p>
            <a:pPr>
              <a:lnSpc>
                <a:spcPct val="90000"/>
              </a:lnSpc>
            </a:pPr>
            <a:r>
              <a:rPr lang="en-GB" altLang="en-US" sz="2600" dirty="0">
                <a:solidFill>
                  <a:srgbClr val="FF0000"/>
                </a:solidFill>
                <a:latin typeface="Calibri" panose="020F0502020204030204" pitchFamily="34" charset="0"/>
                <a:cs typeface="Calibri" panose="020F0502020204030204" pitchFamily="34" charset="0"/>
              </a:rPr>
              <a:t>(Not  –2, 0, 3.14, 27, Ace of diamonds, Left door, or whatever ...)</a:t>
            </a:r>
          </a:p>
        </p:txBody>
      </p:sp>
      <p:sp>
        <p:nvSpPr>
          <p:cNvPr id="5141" name="Text Box 21">
            <a:extLst>
              <a:ext uri="{FF2B5EF4-FFF2-40B4-BE49-F238E27FC236}">
                <a16:creationId xmlns:a16="http://schemas.microsoft.com/office/drawing/2014/main" id="{5CCE20F7-6A4D-4CD0-9475-8AF014D12931}"/>
              </a:ext>
            </a:extLst>
          </p:cNvPr>
          <p:cNvSpPr txBox="1">
            <a:spLocks noChangeArrowheads="1"/>
          </p:cNvSpPr>
          <p:nvPr/>
        </p:nvSpPr>
        <p:spPr bwMode="auto">
          <a:xfrm>
            <a:off x="102348" y="3481657"/>
            <a:ext cx="8839200"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GB" altLang="en-US" sz="2600" dirty="0">
                <a:solidFill>
                  <a:srgbClr val="00B050"/>
                </a:solidFill>
                <a:latin typeface="Calibri" panose="020F0502020204030204" pitchFamily="34" charset="0"/>
                <a:cs typeface="Calibri" panose="020F0502020204030204" pitchFamily="34" charset="0"/>
              </a:rPr>
              <a:t>From </a:t>
            </a:r>
            <a:r>
              <a:rPr lang="en-GB" altLang="en-US" sz="2600" i="1" dirty="0">
                <a:solidFill>
                  <a:srgbClr val="00B050"/>
                </a:solidFill>
                <a:latin typeface="Calibri" panose="020F0502020204030204" pitchFamily="34" charset="0"/>
                <a:cs typeface="Calibri" panose="020F0502020204030204" pitchFamily="34" charset="0"/>
              </a:rPr>
              <a:t>experience</a:t>
            </a:r>
            <a:r>
              <a:rPr lang="en-GB" altLang="en-US" sz="2600" dirty="0">
                <a:solidFill>
                  <a:srgbClr val="00B050"/>
                </a:solidFill>
                <a:latin typeface="Calibri" panose="020F0502020204030204" pitchFamily="34" charset="0"/>
                <a:cs typeface="Calibri" panose="020F0502020204030204" pitchFamily="34" charset="0"/>
              </a:rPr>
              <a:t> or </a:t>
            </a:r>
            <a:r>
              <a:rPr lang="en-GB" altLang="en-US" sz="2600" i="1" dirty="0">
                <a:solidFill>
                  <a:srgbClr val="00B050"/>
                </a:solidFill>
                <a:latin typeface="Calibri" panose="020F0502020204030204" pitchFamily="34" charset="0"/>
                <a:cs typeface="Calibri" panose="020F0502020204030204" pitchFamily="34" charset="0"/>
              </a:rPr>
              <a:t>symmetry, w</a:t>
            </a:r>
            <a:r>
              <a:rPr lang="en-GB" altLang="en-US" sz="2600" dirty="0">
                <a:solidFill>
                  <a:srgbClr val="00B050"/>
                </a:solidFill>
                <a:latin typeface="Calibri" panose="020F0502020204030204" pitchFamily="34" charset="0"/>
                <a:cs typeface="Calibri" panose="020F0502020204030204" pitchFamily="34" charset="0"/>
              </a:rPr>
              <a:t>e also know that all six outcomes from an ordinary die are about equally probable.</a:t>
            </a:r>
          </a:p>
        </p:txBody>
      </p:sp>
      <p:grpSp>
        <p:nvGrpSpPr>
          <p:cNvPr id="2" name="Grupp 1">
            <a:extLst>
              <a:ext uri="{FF2B5EF4-FFF2-40B4-BE49-F238E27FC236}">
                <a16:creationId xmlns:a16="http://schemas.microsoft.com/office/drawing/2014/main" id="{C175374E-0DB8-4440-A611-D8824965DA49}"/>
              </a:ext>
            </a:extLst>
          </p:cNvPr>
          <p:cNvGrpSpPr/>
          <p:nvPr/>
        </p:nvGrpSpPr>
        <p:grpSpPr>
          <a:xfrm>
            <a:off x="106702" y="4434157"/>
            <a:ext cx="8895761" cy="2063750"/>
            <a:chOff x="132438" y="4114800"/>
            <a:chExt cx="8935362" cy="2063750"/>
          </a:xfrm>
        </p:grpSpPr>
        <p:sp>
          <p:nvSpPr>
            <p:cNvPr id="5140" name="Text Box 20">
              <a:extLst>
                <a:ext uri="{FF2B5EF4-FFF2-40B4-BE49-F238E27FC236}">
                  <a16:creationId xmlns:a16="http://schemas.microsoft.com/office/drawing/2014/main" id="{ED350881-FA74-4CFB-9AB1-4370EE4F1967}"/>
                </a:ext>
              </a:extLst>
            </p:cNvPr>
            <p:cNvSpPr txBox="1">
              <a:spLocks noChangeArrowheads="1"/>
            </p:cNvSpPr>
            <p:nvPr/>
          </p:nvSpPr>
          <p:spPr bwMode="auto">
            <a:xfrm>
              <a:off x="132438" y="4419600"/>
              <a:ext cx="5526088"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60000"/>
                </a:spcBef>
              </a:pPr>
              <a:r>
                <a:rPr lang="en-GB" altLang="en-US" dirty="0">
                  <a:solidFill>
                    <a:srgbClr val="00B050"/>
                  </a:solidFill>
                  <a:latin typeface="Calibri" panose="020F0502020204030204" pitchFamily="34" charset="0"/>
                  <a:cs typeface="Calibri" panose="020F0502020204030204" pitchFamily="34" charset="0"/>
                </a:rPr>
                <a:t>This (incomplete) information can be described by a </a:t>
              </a:r>
              <a:r>
                <a:rPr lang="en-GB" altLang="en-US" b="1" i="1" dirty="0">
                  <a:solidFill>
                    <a:srgbClr val="00B050"/>
                  </a:solidFill>
                  <a:latin typeface="Calibri" panose="020F0502020204030204" pitchFamily="34" charset="0"/>
                  <a:cs typeface="Calibri" panose="020F0502020204030204" pitchFamily="34" charset="0"/>
                </a:rPr>
                <a:t>probability distribution</a:t>
              </a:r>
              <a:r>
                <a:rPr lang="en-GB" altLang="en-US" dirty="0">
                  <a:solidFill>
                    <a:srgbClr val="00B050"/>
                  </a:solidFill>
                  <a:latin typeface="Calibri" panose="020F0502020204030204" pitchFamily="34" charset="0"/>
                  <a:cs typeface="Calibri" panose="020F0502020204030204" pitchFamily="34" charset="0"/>
                </a:rPr>
                <a:t> that shows the probabilities of the possible outcomes 1 to 6.</a:t>
              </a:r>
            </a:p>
          </p:txBody>
        </p:sp>
        <p:grpSp>
          <p:nvGrpSpPr>
            <p:cNvPr id="5148" name="Group 28">
              <a:extLst>
                <a:ext uri="{FF2B5EF4-FFF2-40B4-BE49-F238E27FC236}">
                  <a16:creationId xmlns:a16="http://schemas.microsoft.com/office/drawing/2014/main" id="{E52341B6-BE5C-48E2-BB22-0F8E4C30F608}"/>
                </a:ext>
              </a:extLst>
            </p:cNvPr>
            <p:cNvGrpSpPr>
              <a:grpSpLocks/>
            </p:cNvGrpSpPr>
            <p:nvPr/>
          </p:nvGrpSpPr>
          <p:grpSpPr bwMode="auto">
            <a:xfrm>
              <a:off x="5562600" y="4114800"/>
              <a:ext cx="3505200" cy="2063750"/>
              <a:chOff x="3600" y="2588"/>
              <a:chExt cx="2208" cy="1300"/>
            </a:xfrm>
          </p:grpSpPr>
          <p:sp>
            <p:nvSpPr>
              <p:cNvPr id="5142" name="Text Box 22">
                <a:extLst>
                  <a:ext uri="{FF2B5EF4-FFF2-40B4-BE49-F238E27FC236}">
                    <a16:creationId xmlns:a16="http://schemas.microsoft.com/office/drawing/2014/main" id="{A73BBC2A-5B75-45CF-8279-BC78561F3AA2}"/>
                  </a:ext>
                </a:extLst>
              </p:cNvPr>
              <p:cNvSpPr txBox="1">
                <a:spLocks noChangeArrowheads="1"/>
              </p:cNvSpPr>
              <p:nvPr/>
            </p:nvSpPr>
            <p:spPr bwMode="auto">
              <a:xfrm>
                <a:off x="3624" y="2588"/>
                <a:ext cx="6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GB" altLang="en-US" sz="2000" noProof="1">
                    <a:latin typeface="Calibri" panose="020F0502020204030204" pitchFamily="34" charset="0"/>
                    <a:cs typeface="Calibri" panose="020F0502020204030204" pitchFamily="34" charset="0"/>
                  </a:rPr>
                  <a:t>Proba-bility</a:t>
                </a:r>
              </a:p>
            </p:txBody>
          </p:sp>
          <p:grpSp>
            <p:nvGrpSpPr>
              <p:cNvPr id="5147" name="Group 27">
                <a:extLst>
                  <a:ext uri="{FF2B5EF4-FFF2-40B4-BE49-F238E27FC236}">
                    <a16:creationId xmlns:a16="http://schemas.microsoft.com/office/drawing/2014/main" id="{D46F895E-5873-46C0-BD19-8F36AF21FC71}"/>
                  </a:ext>
                </a:extLst>
              </p:cNvPr>
              <p:cNvGrpSpPr>
                <a:grpSpLocks/>
              </p:cNvGrpSpPr>
              <p:nvPr/>
            </p:nvGrpSpPr>
            <p:grpSpPr bwMode="auto">
              <a:xfrm>
                <a:off x="3600" y="2748"/>
                <a:ext cx="2208" cy="1140"/>
                <a:chOff x="3600" y="2748"/>
                <a:chExt cx="2208" cy="1140"/>
              </a:xfrm>
            </p:grpSpPr>
            <p:sp>
              <p:nvSpPr>
                <p:cNvPr id="5125" name="Line 5">
                  <a:extLst>
                    <a:ext uri="{FF2B5EF4-FFF2-40B4-BE49-F238E27FC236}">
                      <a16:creationId xmlns:a16="http://schemas.microsoft.com/office/drawing/2014/main" id="{7E94E82D-BF6C-4723-8EF9-40E2848DFCF1}"/>
                    </a:ext>
                  </a:extLst>
                </p:cNvPr>
                <p:cNvSpPr>
                  <a:spLocks noChangeShapeType="1"/>
                </p:cNvSpPr>
                <p:nvPr/>
              </p:nvSpPr>
              <p:spPr bwMode="auto">
                <a:xfrm flipV="1">
                  <a:off x="3600" y="2748"/>
                  <a:ext cx="0" cy="864"/>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nvGrpSpPr>
                <p:cNvPr id="5143" name="Group 23">
                  <a:extLst>
                    <a:ext uri="{FF2B5EF4-FFF2-40B4-BE49-F238E27FC236}">
                      <a16:creationId xmlns:a16="http://schemas.microsoft.com/office/drawing/2014/main" id="{FAA2D6CF-AE23-4A1E-BC3A-5574F3C83F03}"/>
                    </a:ext>
                  </a:extLst>
                </p:cNvPr>
                <p:cNvGrpSpPr>
                  <a:grpSpLocks/>
                </p:cNvGrpSpPr>
                <p:nvPr/>
              </p:nvGrpSpPr>
              <p:grpSpPr bwMode="auto">
                <a:xfrm>
                  <a:off x="3600" y="3084"/>
                  <a:ext cx="1776" cy="804"/>
                  <a:chOff x="3744" y="2928"/>
                  <a:chExt cx="1776" cy="804"/>
                </a:xfrm>
              </p:grpSpPr>
              <p:sp>
                <p:nvSpPr>
                  <p:cNvPr id="5124" name="Line 4">
                    <a:extLst>
                      <a:ext uri="{FF2B5EF4-FFF2-40B4-BE49-F238E27FC236}">
                        <a16:creationId xmlns:a16="http://schemas.microsoft.com/office/drawing/2014/main" id="{6F241CED-3DBC-4E65-B517-BE10AC68BC97}"/>
                      </a:ext>
                    </a:extLst>
                  </p:cNvPr>
                  <p:cNvSpPr>
                    <a:spLocks noChangeShapeType="1"/>
                  </p:cNvSpPr>
                  <p:nvPr/>
                </p:nvSpPr>
                <p:spPr bwMode="auto">
                  <a:xfrm>
                    <a:off x="3744" y="3456"/>
                    <a:ext cx="1776"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5126" name="Line 6">
                    <a:extLst>
                      <a:ext uri="{FF2B5EF4-FFF2-40B4-BE49-F238E27FC236}">
                        <a16:creationId xmlns:a16="http://schemas.microsoft.com/office/drawing/2014/main" id="{A5563DB6-2129-4F13-BA02-7AD957836966}"/>
                      </a:ext>
                    </a:extLst>
                  </p:cNvPr>
                  <p:cNvSpPr>
                    <a:spLocks noChangeShapeType="1"/>
                  </p:cNvSpPr>
                  <p:nvPr/>
                </p:nvSpPr>
                <p:spPr bwMode="auto">
                  <a:xfrm flipV="1">
                    <a:off x="3936" y="2928"/>
                    <a:ext cx="0"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5132" name="Line 12">
                    <a:extLst>
                      <a:ext uri="{FF2B5EF4-FFF2-40B4-BE49-F238E27FC236}">
                        <a16:creationId xmlns:a16="http://schemas.microsoft.com/office/drawing/2014/main" id="{0756A49C-F006-4A89-95C7-9E807393C2EA}"/>
                      </a:ext>
                    </a:extLst>
                  </p:cNvPr>
                  <p:cNvSpPr>
                    <a:spLocks noChangeShapeType="1"/>
                  </p:cNvSpPr>
                  <p:nvPr/>
                </p:nvSpPr>
                <p:spPr bwMode="auto">
                  <a:xfrm flipV="1">
                    <a:off x="4896" y="2928"/>
                    <a:ext cx="0"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5133" name="Line 13">
                    <a:extLst>
                      <a:ext uri="{FF2B5EF4-FFF2-40B4-BE49-F238E27FC236}">
                        <a16:creationId xmlns:a16="http://schemas.microsoft.com/office/drawing/2014/main" id="{E5A0799F-5BD8-435E-ADEC-906DB87DE600}"/>
                      </a:ext>
                    </a:extLst>
                  </p:cNvPr>
                  <p:cNvSpPr>
                    <a:spLocks noChangeShapeType="1"/>
                  </p:cNvSpPr>
                  <p:nvPr/>
                </p:nvSpPr>
                <p:spPr bwMode="auto">
                  <a:xfrm flipV="1">
                    <a:off x="4176" y="2928"/>
                    <a:ext cx="0"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5134" name="Line 14">
                    <a:extLst>
                      <a:ext uri="{FF2B5EF4-FFF2-40B4-BE49-F238E27FC236}">
                        <a16:creationId xmlns:a16="http://schemas.microsoft.com/office/drawing/2014/main" id="{DCA344E9-E990-4045-BC20-1F7EE6340AA3}"/>
                      </a:ext>
                    </a:extLst>
                  </p:cNvPr>
                  <p:cNvSpPr>
                    <a:spLocks noChangeShapeType="1"/>
                  </p:cNvSpPr>
                  <p:nvPr/>
                </p:nvSpPr>
                <p:spPr bwMode="auto">
                  <a:xfrm flipV="1">
                    <a:off x="5136" y="2928"/>
                    <a:ext cx="0"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5135" name="Line 15">
                    <a:extLst>
                      <a:ext uri="{FF2B5EF4-FFF2-40B4-BE49-F238E27FC236}">
                        <a16:creationId xmlns:a16="http://schemas.microsoft.com/office/drawing/2014/main" id="{E73813C3-7F22-44E0-B2C3-D407D0A7B5B1}"/>
                      </a:ext>
                    </a:extLst>
                  </p:cNvPr>
                  <p:cNvSpPr>
                    <a:spLocks noChangeShapeType="1"/>
                  </p:cNvSpPr>
                  <p:nvPr/>
                </p:nvSpPr>
                <p:spPr bwMode="auto">
                  <a:xfrm flipV="1">
                    <a:off x="4416" y="2928"/>
                    <a:ext cx="0"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5136" name="Line 16">
                    <a:extLst>
                      <a:ext uri="{FF2B5EF4-FFF2-40B4-BE49-F238E27FC236}">
                        <a16:creationId xmlns:a16="http://schemas.microsoft.com/office/drawing/2014/main" id="{C22490CC-45D0-401C-871C-30821E1D2CF3}"/>
                      </a:ext>
                    </a:extLst>
                  </p:cNvPr>
                  <p:cNvSpPr>
                    <a:spLocks noChangeShapeType="1"/>
                  </p:cNvSpPr>
                  <p:nvPr/>
                </p:nvSpPr>
                <p:spPr bwMode="auto">
                  <a:xfrm flipV="1">
                    <a:off x="4656" y="2928"/>
                    <a:ext cx="0"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5137" name="Text Box 17">
                    <a:extLst>
                      <a:ext uri="{FF2B5EF4-FFF2-40B4-BE49-F238E27FC236}">
                        <a16:creationId xmlns:a16="http://schemas.microsoft.com/office/drawing/2014/main" id="{EC237028-1C4B-44DA-AD7E-F125967C7223}"/>
                      </a:ext>
                    </a:extLst>
                  </p:cNvPr>
                  <p:cNvSpPr txBox="1">
                    <a:spLocks noChangeArrowheads="1"/>
                  </p:cNvSpPr>
                  <p:nvPr/>
                </p:nvSpPr>
                <p:spPr bwMode="auto">
                  <a:xfrm>
                    <a:off x="3840" y="3444"/>
                    <a:ext cx="16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dirty="0">
                        <a:latin typeface="Calibri" panose="020F0502020204030204" pitchFamily="34" charset="0"/>
                        <a:cs typeface="Calibri" panose="020F0502020204030204" pitchFamily="34" charset="0"/>
                      </a:rPr>
                      <a:t>1   2   3   4   5   6  </a:t>
                    </a:r>
                  </a:p>
                </p:txBody>
              </p:sp>
            </p:grpSp>
            <p:sp>
              <p:nvSpPr>
                <p:cNvPr id="5144" name="Text Box 24">
                  <a:extLst>
                    <a:ext uri="{FF2B5EF4-FFF2-40B4-BE49-F238E27FC236}">
                      <a16:creationId xmlns:a16="http://schemas.microsoft.com/office/drawing/2014/main" id="{62695029-E8D0-4240-BFEA-9EEB95F505F4}"/>
                    </a:ext>
                  </a:extLst>
                </p:cNvPr>
                <p:cNvSpPr txBox="1">
                  <a:spLocks noChangeArrowheads="1"/>
                </p:cNvSpPr>
                <p:nvPr/>
              </p:nvSpPr>
              <p:spPr bwMode="auto">
                <a:xfrm>
                  <a:off x="5364" y="3408"/>
                  <a:ext cx="44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lstStyle/>
                <a:p>
                  <a:pPr>
                    <a:lnSpc>
                      <a:spcPct val="90000"/>
                    </a:lnSpc>
                  </a:pPr>
                  <a:r>
                    <a:rPr lang="en-GB" altLang="en-US" sz="2000" noProof="1">
                      <a:latin typeface="Calibri" panose="020F0502020204030204" pitchFamily="34" charset="0"/>
                      <a:cs typeface="Calibri" panose="020F0502020204030204" pitchFamily="34" charset="0"/>
                    </a:rPr>
                    <a:t>Out-come</a:t>
                  </a:r>
                </a:p>
              </p:txBody>
            </p:sp>
          </p:grpSp>
        </p:grpSp>
      </p:grpSp>
      <p:sp>
        <p:nvSpPr>
          <p:cNvPr id="21" name="Platshållare för bildnummer 5">
            <a:extLst>
              <a:ext uri="{FF2B5EF4-FFF2-40B4-BE49-F238E27FC236}">
                <a16:creationId xmlns:a16="http://schemas.microsoft.com/office/drawing/2014/main" id="{D114205F-1390-448D-ADAA-F79BA6FA2447}"/>
              </a:ext>
            </a:extLst>
          </p:cNvPr>
          <p:cNvSpPr>
            <a:spLocks noGrp="1"/>
          </p:cNvSpPr>
          <p:nvPr>
            <p:ph type="sldNum" sz="quarter" idx="12"/>
          </p:nvPr>
        </p:nvSpPr>
        <p:spPr>
          <a:xfrm>
            <a:off x="8686800" y="6400800"/>
            <a:ext cx="304800" cy="457200"/>
          </a:xfrm>
        </p:spPr>
        <p:txBody>
          <a:bodyPr/>
          <a:lstStyle/>
          <a:p>
            <a:fld id="{9D56B1A0-B85E-4DFF-9E10-07751D5FEF6E}" type="slidenum">
              <a:rPr lang="en-GB" altLang="en-US">
                <a:latin typeface="Calibri" panose="020F0502020204030204" pitchFamily="34" charset="0"/>
                <a:cs typeface="Calibri" panose="020F0502020204030204" pitchFamily="34" charset="0"/>
              </a:rPr>
              <a:pPr/>
              <a:t>3</a:t>
            </a:fld>
            <a:endParaRPr lang="en-GB" altLang="en-US" dirty="0">
              <a:latin typeface="Calibri" panose="020F0502020204030204" pitchFamily="34" charset="0"/>
              <a:cs typeface="Calibri" panose="020F0502020204030204" pitchFamily="34" charset="0"/>
            </a:endParaRPr>
          </a:p>
        </p:txBody>
      </p:sp>
      <p:sp>
        <p:nvSpPr>
          <p:cNvPr id="3" name="textruta 2">
            <a:extLst>
              <a:ext uri="{FF2B5EF4-FFF2-40B4-BE49-F238E27FC236}">
                <a16:creationId xmlns:a16="http://schemas.microsoft.com/office/drawing/2014/main" id="{FF06FFF9-C884-40B5-B8B1-816A241CCA6B}"/>
              </a:ext>
            </a:extLst>
          </p:cNvPr>
          <p:cNvSpPr txBox="1"/>
          <p:nvPr/>
        </p:nvSpPr>
        <p:spPr>
          <a:xfrm>
            <a:off x="714375" y="1337616"/>
            <a:ext cx="8534400" cy="461665"/>
          </a:xfrm>
          <a:prstGeom prst="rect">
            <a:avLst/>
          </a:prstGeom>
          <a:noFill/>
        </p:spPr>
        <p:txBody>
          <a:bodyPr wrap="square" rtlCol="0">
            <a:spAutoFit/>
          </a:bodyPr>
          <a:lstStyle/>
          <a:p>
            <a:r>
              <a:rPr lang="en-GB" altLang="en-US" sz="2400" b="1" dirty="0">
                <a:solidFill>
                  <a:srgbClr val="00B050"/>
                </a:solidFill>
                <a:latin typeface="Calibri" panose="020F0502020204030204" pitchFamily="34" charset="0"/>
                <a:cs typeface="Calibri" panose="020F0502020204030204" pitchFamily="34" charset="0"/>
              </a:rPr>
              <a:t>Use the (incomplete) information you have!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39"/>
                                        </p:tgtEl>
                                        <p:attrNameLst>
                                          <p:attrName>style.visibility</p:attrName>
                                        </p:attrNameLst>
                                      </p:cBhvr>
                                      <p:to>
                                        <p:strVal val="visible"/>
                                      </p:to>
                                    </p:set>
                                    <p:anim calcmode="lin" valueType="num">
                                      <p:cBhvr additive="base">
                                        <p:cTn id="19" dur="500" fill="hold"/>
                                        <p:tgtEl>
                                          <p:spTgt spid="5139"/>
                                        </p:tgtEl>
                                        <p:attrNameLst>
                                          <p:attrName>ppt_x</p:attrName>
                                        </p:attrNameLst>
                                      </p:cBhvr>
                                      <p:tavLst>
                                        <p:tav tm="0">
                                          <p:val>
                                            <p:strVal val="#ppt_x"/>
                                          </p:val>
                                        </p:tav>
                                        <p:tav tm="100000">
                                          <p:val>
                                            <p:strVal val="#ppt_x"/>
                                          </p:val>
                                        </p:tav>
                                      </p:tavLst>
                                    </p:anim>
                                    <p:anim calcmode="lin" valueType="num">
                                      <p:cBhvr additive="base">
                                        <p:cTn id="20" dur="500" fill="hold"/>
                                        <p:tgtEl>
                                          <p:spTgt spid="513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41"/>
                                        </p:tgtEl>
                                        <p:attrNameLst>
                                          <p:attrName>style.visibility</p:attrName>
                                        </p:attrNameLst>
                                      </p:cBhvr>
                                      <p:to>
                                        <p:strVal val="visible"/>
                                      </p:to>
                                    </p:set>
                                    <p:anim calcmode="lin" valueType="num">
                                      <p:cBhvr additive="base">
                                        <p:cTn id="25" dur="500" fill="hold"/>
                                        <p:tgtEl>
                                          <p:spTgt spid="5141"/>
                                        </p:tgtEl>
                                        <p:attrNameLst>
                                          <p:attrName>ppt_x</p:attrName>
                                        </p:attrNameLst>
                                      </p:cBhvr>
                                      <p:tavLst>
                                        <p:tav tm="0">
                                          <p:val>
                                            <p:strVal val="#ppt_x"/>
                                          </p:val>
                                        </p:tav>
                                        <p:tav tm="100000">
                                          <p:val>
                                            <p:strVal val="#ppt_x"/>
                                          </p:val>
                                        </p:tav>
                                      </p:tavLst>
                                    </p:anim>
                                    <p:anim calcmode="lin" valueType="num">
                                      <p:cBhvr additive="base">
                                        <p:cTn id="26" dur="500" fill="hold"/>
                                        <p:tgtEl>
                                          <p:spTgt spid="514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5139" grpId="0" autoUpdateAnimBg="0"/>
      <p:bldP spid="5141" grpId="0" autoUpdateAnimBg="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a:extLst>
              <a:ext uri="{FF2B5EF4-FFF2-40B4-BE49-F238E27FC236}">
                <a16:creationId xmlns:a16="http://schemas.microsoft.com/office/drawing/2014/main" id="{E940BBF8-CB0F-4442-B691-9B572F5CE240}"/>
              </a:ext>
            </a:extLst>
          </p:cNvPr>
          <p:cNvSpPr>
            <a:spLocks noGrp="1" noChangeArrowheads="1"/>
          </p:cNvSpPr>
          <p:nvPr>
            <p:ph type="body" idx="1"/>
          </p:nvPr>
        </p:nvSpPr>
        <p:spPr>
          <a:xfrm>
            <a:off x="533400" y="76200"/>
            <a:ext cx="7924800" cy="533400"/>
          </a:xfrm>
        </p:spPr>
        <p:txBody>
          <a:bodyPr/>
          <a:lstStyle/>
          <a:p>
            <a:pPr algn="ctr">
              <a:lnSpc>
                <a:spcPct val="90000"/>
              </a:lnSpc>
              <a:buFontTx/>
              <a:buNone/>
            </a:pPr>
            <a:r>
              <a:rPr lang="en-GB" altLang="en-US" sz="3600" b="1" dirty="0">
                <a:latin typeface="Calibri" panose="020F0502020204030204" pitchFamily="34" charset="0"/>
                <a:cs typeface="Calibri" panose="020F0502020204030204" pitchFamily="34" charset="0"/>
              </a:rPr>
              <a:t>Basic statistical concepts</a:t>
            </a:r>
          </a:p>
        </p:txBody>
      </p:sp>
      <p:sp>
        <p:nvSpPr>
          <p:cNvPr id="20" name="Text Box 8">
            <a:extLst>
              <a:ext uri="{FF2B5EF4-FFF2-40B4-BE49-F238E27FC236}">
                <a16:creationId xmlns:a16="http://schemas.microsoft.com/office/drawing/2014/main" id="{90DB4D40-6CC2-4C27-B434-02925586FF1E}"/>
              </a:ext>
            </a:extLst>
          </p:cNvPr>
          <p:cNvSpPr txBox="1">
            <a:spLocks noChangeArrowheads="1"/>
          </p:cNvSpPr>
          <p:nvPr/>
        </p:nvSpPr>
        <p:spPr bwMode="auto">
          <a:xfrm>
            <a:off x="114300" y="1156744"/>
            <a:ext cx="6896100" cy="533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spcBef>
                <a:spcPct val="20000"/>
              </a:spcBef>
              <a:buFontTx/>
              <a:buChar char="•"/>
            </a:pPr>
            <a:r>
              <a:rPr lang="en-GB" altLang="en-US" b="1" i="1" dirty="0">
                <a:latin typeface="Calibri" panose="020F0502020204030204" pitchFamily="34" charset="0"/>
                <a:cs typeface="Calibri" panose="020F0502020204030204" pitchFamily="34" charset="0"/>
              </a:rPr>
              <a:t>  </a:t>
            </a:r>
            <a:r>
              <a:rPr lang="en-GB" altLang="en-US" b="1" i="1" u="sng" dirty="0">
                <a:latin typeface="Calibri" panose="020F0502020204030204" pitchFamily="34" charset="0"/>
                <a:cs typeface="Calibri" panose="020F0502020204030204" pitchFamily="34" charset="0"/>
              </a:rPr>
              <a:t>Outcome</a:t>
            </a:r>
            <a:r>
              <a:rPr lang="en-GB" altLang="en-US" b="1" dirty="0">
                <a:latin typeface="Calibri" panose="020F0502020204030204" pitchFamily="34" charset="0"/>
                <a:cs typeface="Calibri" panose="020F0502020204030204" pitchFamily="34" charset="0"/>
              </a:rPr>
              <a:t>:</a:t>
            </a:r>
            <a:r>
              <a:rPr lang="en-GB" altLang="en-US" dirty="0">
                <a:latin typeface="Calibri" panose="020F0502020204030204" pitchFamily="34" charset="0"/>
                <a:cs typeface="Calibri" panose="020F0502020204030204" pitchFamily="34" charset="0"/>
              </a:rPr>
              <a:t> The result of the trial. </a:t>
            </a:r>
          </a:p>
        </p:txBody>
      </p:sp>
      <p:sp>
        <p:nvSpPr>
          <p:cNvPr id="22" name="Text Box 8">
            <a:extLst>
              <a:ext uri="{FF2B5EF4-FFF2-40B4-BE49-F238E27FC236}">
                <a16:creationId xmlns:a16="http://schemas.microsoft.com/office/drawing/2014/main" id="{89989C4D-76B2-46A0-84CD-17C8CD4CE765}"/>
              </a:ext>
            </a:extLst>
          </p:cNvPr>
          <p:cNvSpPr txBox="1">
            <a:spLocks noChangeArrowheads="1"/>
          </p:cNvSpPr>
          <p:nvPr/>
        </p:nvSpPr>
        <p:spPr bwMode="auto">
          <a:xfrm>
            <a:off x="105591" y="2217179"/>
            <a:ext cx="7971609" cy="533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spcBef>
                <a:spcPct val="20000"/>
              </a:spcBef>
              <a:buFontTx/>
              <a:buChar char="•"/>
            </a:pPr>
            <a:r>
              <a:rPr lang="en-GB" altLang="en-US" b="1" i="1" dirty="0">
                <a:latin typeface="Calibri" panose="020F0502020204030204" pitchFamily="34" charset="0"/>
                <a:cs typeface="Calibri" panose="020F0502020204030204" pitchFamily="34" charset="0"/>
              </a:rPr>
              <a:t>  </a:t>
            </a:r>
            <a:r>
              <a:rPr lang="en-GB" altLang="en-US" b="1" i="1" u="sng" dirty="0">
                <a:latin typeface="Calibri" panose="020F0502020204030204" pitchFamily="34" charset="0"/>
                <a:cs typeface="Calibri" panose="020F0502020204030204" pitchFamily="34" charset="0"/>
              </a:rPr>
              <a:t>Event</a:t>
            </a:r>
            <a:r>
              <a:rPr lang="en-GB" altLang="en-US" b="1" dirty="0">
                <a:latin typeface="Calibri" panose="020F0502020204030204" pitchFamily="34" charset="0"/>
                <a:cs typeface="Calibri" panose="020F0502020204030204" pitchFamily="34" charset="0"/>
              </a:rPr>
              <a:t>:</a:t>
            </a:r>
            <a:r>
              <a:rPr lang="en-GB" altLang="en-US" dirty="0">
                <a:latin typeface="Calibri" panose="020F0502020204030204" pitchFamily="34" charset="0"/>
                <a:cs typeface="Calibri" panose="020F0502020204030204" pitchFamily="34" charset="0"/>
              </a:rPr>
              <a:t> A </a:t>
            </a:r>
            <a:r>
              <a:rPr lang="en-GB" altLang="en-US" i="1" dirty="0">
                <a:latin typeface="Calibri" panose="020F0502020204030204" pitchFamily="34" charset="0"/>
                <a:cs typeface="Calibri" panose="020F0502020204030204" pitchFamily="34" charset="0"/>
              </a:rPr>
              <a:t>subset</a:t>
            </a:r>
            <a:r>
              <a:rPr lang="en-GB" altLang="en-US" dirty="0">
                <a:latin typeface="Calibri" panose="020F0502020204030204" pitchFamily="34" charset="0"/>
                <a:cs typeface="Calibri" panose="020F0502020204030204" pitchFamily="34" charset="0"/>
              </a:rPr>
              <a:t> of possible outcomes in the sample space.</a:t>
            </a:r>
          </a:p>
        </p:txBody>
      </p:sp>
      <p:sp>
        <p:nvSpPr>
          <p:cNvPr id="4104" name="Text Box 8">
            <a:extLst>
              <a:ext uri="{FF2B5EF4-FFF2-40B4-BE49-F238E27FC236}">
                <a16:creationId xmlns:a16="http://schemas.microsoft.com/office/drawing/2014/main" id="{FC7182D9-E650-4E24-8816-9D85D19A2AC5}"/>
              </a:ext>
            </a:extLst>
          </p:cNvPr>
          <p:cNvSpPr txBox="1">
            <a:spLocks noChangeArrowheads="1"/>
          </p:cNvSpPr>
          <p:nvPr/>
        </p:nvSpPr>
        <p:spPr bwMode="auto">
          <a:xfrm>
            <a:off x="97971" y="635199"/>
            <a:ext cx="6896100" cy="533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spcBef>
                <a:spcPct val="20000"/>
              </a:spcBef>
              <a:buFontTx/>
              <a:buChar char="•"/>
            </a:pPr>
            <a:r>
              <a:rPr lang="en-GB" altLang="en-US" b="1" i="1" dirty="0">
                <a:latin typeface="Calibri" panose="020F0502020204030204" pitchFamily="34" charset="0"/>
                <a:cs typeface="Calibri" panose="020F0502020204030204" pitchFamily="34" charset="0"/>
              </a:rPr>
              <a:t>  </a:t>
            </a:r>
            <a:r>
              <a:rPr lang="en-GB" altLang="en-US" b="1" i="1" u="sng" dirty="0">
                <a:latin typeface="Calibri" panose="020F0502020204030204" pitchFamily="34" charset="0"/>
                <a:cs typeface="Calibri" panose="020F0502020204030204" pitchFamily="34" charset="0"/>
              </a:rPr>
              <a:t>Random trial</a:t>
            </a:r>
            <a:r>
              <a:rPr lang="en-GB" altLang="en-US" b="1" dirty="0">
                <a:latin typeface="Calibri" panose="020F0502020204030204" pitchFamily="34" charset="0"/>
                <a:cs typeface="Calibri" panose="020F0502020204030204" pitchFamily="34" charset="0"/>
              </a:rPr>
              <a:t>:</a:t>
            </a:r>
            <a:r>
              <a:rPr lang="en-GB" altLang="en-US" dirty="0">
                <a:latin typeface="Calibri" panose="020F0502020204030204" pitchFamily="34" charset="0"/>
                <a:cs typeface="Calibri" panose="020F0502020204030204" pitchFamily="34" charset="0"/>
              </a:rPr>
              <a:t> An </a:t>
            </a:r>
            <a:r>
              <a:rPr lang="en-GB" altLang="en-US" i="1" dirty="0">
                <a:latin typeface="Calibri" panose="020F0502020204030204" pitchFamily="34" charset="0"/>
                <a:cs typeface="Calibri" panose="020F0502020204030204" pitchFamily="34" charset="0"/>
              </a:rPr>
              <a:t>experiment</a:t>
            </a:r>
            <a:r>
              <a:rPr lang="en-GB" altLang="en-US" dirty="0">
                <a:latin typeface="Calibri" panose="020F0502020204030204" pitchFamily="34" charset="0"/>
                <a:cs typeface="Calibri" panose="020F0502020204030204" pitchFamily="34" charset="0"/>
              </a:rPr>
              <a:t>; e.g. throwing a die. </a:t>
            </a:r>
            <a:endParaRPr lang="en-GB" altLang="en-US" u="sng" dirty="0">
              <a:latin typeface="Calibri" panose="020F0502020204030204" pitchFamily="34" charset="0"/>
              <a:cs typeface="Calibri" panose="020F0502020204030204" pitchFamily="34" charset="0"/>
            </a:endParaRPr>
          </a:p>
        </p:txBody>
      </p:sp>
      <p:sp>
        <p:nvSpPr>
          <p:cNvPr id="4102" name="Text Box 6">
            <a:extLst>
              <a:ext uri="{FF2B5EF4-FFF2-40B4-BE49-F238E27FC236}">
                <a16:creationId xmlns:a16="http://schemas.microsoft.com/office/drawing/2014/main" id="{16201A75-8ACA-4EA9-94D9-862B0F9605BD}"/>
              </a:ext>
            </a:extLst>
          </p:cNvPr>
          <p:cNvSpPr txBox="1">
            <a:spLocks noChangeArrowheads="1"/>
          </p:cNvSpPr>
          <p:nvPr/>
        </p:nvSpPr>
        <p:spPr bwMode="auto">
          <a:xfrm>
            <a:off x="228600" y="4191000"/>
            <a:ext cx="8458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ct val="50000"/>
              </a:spcBef>
              <a:buSzPct val="130000"/>
              <a:buFont typeface="Arial" panose="020B0604020202020204" pitchFamily="34" charset="0"/>
              <a:buChar char="•"/>
            </a:pPr>
            <a:r>
              <a:rPr lang="en-GB" altLang="en-US" b="1" dirty="0">
                <a:latin typeface="Calibri" panose="020F0502020204030204" pitchFamily="34" charset="0"/>
                <a:cs typeface="Calibri" panose="020F0502020204030204" pitchFamily="34" charset="0"/>
              </a:rPr>
              <a:t>Random trial:</a:t>
            </a:r>
            <a:r>
              <a:rPr lang="en-GB" altLang="en-US" dirty="0">
                <a:latin typeface="Calibri" panose="020F0502020204030204" pitchFamily="34" charset="0"/>
                <a:cs typeface="Calibri" panose="020F0502020204030204" pitchFamily="34" charset="0"/>
              </a:rPr>
              <a:t> Throwing two dice and counting the sum of dots.</a:t>
            </a:r>
            <a:endParaRPr lang="en-GB" altLang="en-US" b="1" dirty="0">
              <a:latin typeface="Calibri" panose="020F0502020204030204" pitchFamily="34" charset="0"/>
              <a:cs typeface="Calibri" panose="020F0502020204030204" pitchFamily="34" charset="0"/>
            </a:endParaRPr>
          </a:p>
        </p:txBody>
      </p:sp>
      <p:grpSp>
        <p:nvGrpSpPr>
          <p:cNvPr id="19" name="Grupp 18">
            <a:extLst>
              <a:ext uri="{FF2B5EF4-FFF2-40B4-BE49-F238E27FC236}">
                <a16:creationId xmlns:a16="http://schemas.microsoft.com/office/drawing/2014/main" id="{8176AFF3-14FD-443E-A34D-DC1A921EEA16}"/>
              </a:ext>
            </a:extLst>
          </p:cNvPr>
          <p:cNvGrpSpPr/>
          <p:nvPr/>
        </p:nvGrpSpPr>
        <p:grpSpPr>
          <a:xfrm>
            <a:off x="228600" y="3048000"/>
            <a:ext cx="6248400" cy="950043"/>
            <a:chOff x="228600" y="3200400"/>
            <a:chExt cx="6248400" cy="950043"/>
          </a:xfrm>
        </p:grpSpPr>
        <p:sp>
          <p:nvSpPr>
            <p:cNvPr id="25" name="Line 7">
              <a:extLst>
                <a:ext uri="{FF2B5EF4-FFF2-40B4-BE49-F238E27FC236}">
                  <a16:creationId xmlns:a16="http://schemas.microsoft.com/office/drawing/2014/main" id="{188771AE-E288-47E3-BF34-8CDD54DE9833}"/>
                </a:ext>
              </a:extLst>
            </p:cNvPr>
            <p:cNvSpPr>
              <a:spLocks noChangeShapeType="1"/>
            </p:cNvSpPr>
            <p:nvPr/>
          </p:nvSpPr>
          <p:spPr bwMode="auto">
            <a:xfrm>
              <a:off x="762000" y="3200400"/>
              <a:ext cx="57150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nvGrpSpPr>
            <p:cNvPr id="18" name="Grupp 17">
              <a:extLst>
                <a:ext uri="{FF2B5EF4-FFF2-40B4-BE49-F238E27FC236}">
                  <a16:creationId xmlns:a16="http://schemas.microsoft.com/office/drawing/2014/main" id="{0D269B50-D516-4243-8368-AF311510C315}"/>
                </a:ext>
              </a:extLst>
            </p:cNvPr>
            <p:cNvGrpSpPr/>
            <p:nvPr/>
          </p:nvGrpSpPr>
          <p:grpSpPr>
            <a:xfrm>
              <a:off x="228600" y="3563985"/>
              <a:ext cx="3001182" cy="586458"/>
              <a:chOff x="228600" y="3563985"/>
              <a:chExt cx="3001182" cy="586458"/>
            </a:xfrm>
          </p:grpSpPr>
          <p:pic>
            <p:nvPicPr>
              <p:cNvPr id="8" name="Bildobjekt 7">
                <a:extLst>
                  <a:ext uri="{FF2B5EF4-FFF2-40B4-BE49-F238E27FC236}">
                    <a16:creationId xmlns:a16="http://schemas.microsoft.com/office/drawing/2014/main" id="{4FD8959A-891E-40C4-830E-09FEF97ED507}"/>
                  </a:ext>
                </a:extLst>
              </p:cNvPr>
              <p:cNvPicPr>
                <a:picLocks noChangeAspect="1"/>
              </p:cNvPicPr>
              <p:nvPr/>
            </p:nvPicPr>
            <p:blipFill>
              <a:blip r:embed="rId2"/>
              <a:stretch>
                <a:fillRect/>
              </a:stretch>
            </p:blipFill>
            <p:spPr>
              <a:xfrm>
                <a:off x="1828800" y="3563985"/>
                <a:ext cx="1400982" cy="586458"/>
              </a:xfrm>
              <a:prstGeom prst="rect">
                <a:avLst/>
              </a:prstGeom>
            </p:spPr>
          </p:pic>
          <p:sp>
            <p:nvSpPr>
              <p:cNvPr id="11" name="textruta 10">
                <a:extLst>
                  <a:ext uri="{FF2B5EF4-FFF2-40B4-BE49-F238E27FC236}">
                    <a16:creationId xmlns:a16="http://schemas.microsoft.com/office/drawing/2014/main" id="{8510B402-D635-4348-A923-5DA54F50B6FE}"/>
                  </a:ext>
                </a:extLst>
              </p:cNvPr>
              <p:cNvSpPr txBox="1"/>
              <p:nvPr/>
            </p:nvSpPr>
            <p:spPr>
              <a:xfrm>
                <a:off x="228600" y="3603995"/>
                <a:ext cx="1600200" cy="523220"/>
              </a:xfrm>
              <a:prstGeom prst="rect">
                <a:avLst/>
              </a:prstGeom>
              <a:noFill/>
            </p:spPr>
            <p:txBody>
              <a:bodyPr wrap="square" rtlCol="0">
                <a:spAutoFit/>
              </a:bodyPr>
              <a:lstStyle/>
              <a:p>
                <a:r>
                  <a:rPr lang="en-GB" altLang="en-US" sz="2800" b="1" u="sng" dirty="0">
                    <a:latin typeface="Calibri" panose="020F0502020204030204" pitchFamily="34" charset="0"/>
                    <a:cs typeface="Calibri" panose="020F0502020204030204" pitchFamily="34" charset="0"/>
                  </a:rPr>
                  <a:t>Example</a:t>
                </a:r>
                <a:r>
                  <a:rPr lang="en-GB" altLang="en-US" sz="2400" dirty="0">
                    <a:latin typeface="Calibri" panose="020F0502020204030204" pitchFamily="34" charset="0"/>
                    <a:cs typeface="Calibri" panose="020F0502020204030204" pitchFamily="34" charset="0"/>
                  </a:rPr>
                  <a:t>:</a:t>
                </a:r>
              </a:p>
            </p:txBody>
          </p:sp>
        </p:grpSp>
      </p:grpSp>
      <p:sp>
        <p:nvSpPr>
          <p:cNvPr id="27" name="Text Box 6">
            <a:extLst>
              <a:ext uri="{FF2B5EF4-FFF2-40B4-BE49-F238E27FC236}">
                <a16:creationId xmlns:a16="http://schemas.microsoft.com/office/drawing/2014/main" id="{96D7B951-4E4F-4F08-ABE7-ED366C8D62CE}"/>
              </a:ext>
            </a:extLst>
          </p:cNvPr>
          <p:cNvSpPr txBox="1">
            <a:spLocks noChangeArrowheads="1"/>
          </p:cNvSpPr>
          <p:nvPr/>
        </p:nvSpPr>
        <p:spPr bwMode="auto">
          <a:xfrm>
            <a:off x="228600" y="4724400"/>
            <a:ext cx="746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ct val="20000"/>
              </a:spcBef>
              <a:buSzPct val="130000"/>
              <a:buFont typeface="Arial" panose="020B0604020202020204" pitchFamily="34" charset="0"/>
              <a:buChar char="•"/>
            </a:pPr>
            <a:r>
              <a:rPr lang="en-GB" altLang="en-US" b="1" dirty="0">
                <a:latin typeface="Calibri" panose="020F0502020204030204" pitchFamily="34" charset="0"/>
                <a:cs typeface="Calibri" panose="020F0502020204030204" pitchFamily="34" charset="0"/>
              </a:rPr>
              <a:t>Outcome:</a:t>
            </a:r>
            <a:r>
              <a:rPr lang="en-GB" altLang="en-US" dirty="0">
                <a:latin typeface="Calibri" panose="020F0502020204030204" pitchFamily="34" charset="0"/>
                <a:cs typeface="Calibri" panose="020F0502020204030204" pitchFamily="34" charset="0"/>
              </a:rPr>
              <a:t> 2, 3, 4, 5, 6, 7, 8, 9, 10, 11 or 12.</a:t>
            </a:r>
          </a:p>
        </p:txBody>
      </p:sp>
      <p:sp>
        <p:nvSpPr>
          <p:cNvPr id="21" name="Text Box 8">
            <a:extLst>
              <a:ext uri="{FF2B5EF4-FFF2-40B4-BE49-F238E27FC236}">
                <a16:creationId xmlns:a16="http://schemas.microsoft.com/office/drawing/2014/main" id="{A7A32DC4-DCA8-4A67-8917-657AD777C726}"/>
              </a:ext>
            </a:extLst>
          </p:cNvPr>
          <p:cNvSpPr txBox="1">
            <a:spLocks noChangeArrowheads="1"/>
          </p:cNvSpPr>
          <p:nvPr/>
        </p:nvSpPr>
        <p:spPr bwMode="auto">
          <a:xfrm>
            <a:off x="120831" y="1659201"/>
            <a:ext cx="6965769" cy="533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spcBef>
                <a:spcPct val="20000"/>
              </a:spcBef>
              <a:buFontTx/>
              <a:buChar char="•"/>
            </a:pPr>
            <a:r>
              <a:rPr lang="en-GB" altLang="en-US" b="1" i="1" dirty="0">
                <a:latin typeface="Calibri" panose="020F0502020204030204" pitchFamily="34" charset="0"/>
                <a:cs typeface="Calibri" panose="020F0502020204030204" pitchFamily="34" charset="0"/>
              </a:rPr>
              <a:t>  </a:t>
            </a:r>
            <a:r>
              <a:rPr lang="en-GB" altLang="en-US" b="1" i="1" u="sng" dirty="0">
                <a:latin typeface="Calibri" panose="020F0502020204030204" pitchFamily="34" charset="0"/>
                <a:cs typeface="Calibri" panose="020F0502020204030204" pitchFamily="34" charset="0"/>
              </a:rPr>
              <a:t>Sample space</a:t>
            </a:r>
            <a:r>
              <a:rPr lang="en-GB" altLang="en-US" b="1" dirty="0">
                <a:latin typeface="Calibri" panose="020F0502020204030204" pitchFamily="34" charset="0"/>
                <a:cs typeface="Calibri" panose="020F0502020204030204" pitchFamily="34" charset="0"/>
              </a:rPr>
              <a:t>:</a:t>
            </a:r>
            <a:r>
              <a:rPr lang="en-GB" altLang="en-US" dirty="0">
                <a:latin typeface="Calibri" panose="020F0502020204030204" pitchFamily="34" charset="0"/>
                <a:cs typeface="Calibri" panose="020F0502020204030204" pitchFamily="34" charset="0"/>
              </a:rPr>
              <a:t> The set of possible outcomes.</a:t>
            </a:r>
          </a:p>
        </p:txBody>
      </p:sp>
      <p:sp>
        <p:nvSpPr>
          <p:cNvPr id="28" name="Text Box 6">
            <a:extLst>
              <a:ext uri="{FF2B5EF4-FFF2-40B4-BE49-F238E27FC236}">
                <a16:creationId xmlns:a16="http://schemas.microsoft.com/office/drawing/2014/main" id="{8096526B-E311-410F-8371-EAFF9D5CCFD5}"/>
              </a:ext>
            </a:extLst>
          </p:cNvPr>
          <p:cNvSpPr txBox="1">
            <a:spLocks noChangeArrowheads="1"/>
          </p:cNvSpPr>
          <p:nvPr/>
        </p:nvSpPr>
        <p:spPr bwMode="auto">
          <a:xfrm>
            <a:off x="228600" y="5312117"/>
            <a:ext cx="7924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ct val="20000"/>
              </a:spcBef>
              <a:buSzPct val="130000"/>
              <a:buFont typeface="Arial" panose="020B0604020202020204" pitchFamily="34" charset="0"/>
              <a:buChar char="•"/>
            </a:pPr>
            <a:r>
              <a:rPr lang="en-GB" altLang="en-US" b="1" dirty="0">
                <a:latin typeface="Calibri" panose="020F0502020204030204" pitchFamily="34" charset="0"/>
                <a:cs typeface="Calibri" panose="020F0502020204030204" pitchFamily="34" charset="0"/>
              </a:rPr>
              <a:t>Sample space:</a:t>
            </a:r>
            <a:r>
              <a:rPr lang="en-GB" altLang="en-US" dirty="0">
                <a:latin typeface="Calibri" panose="020F0502020204030204" pitchFamily="34" charset="0"/>
                <a:cs typeface="Calibri" panose="020F0502020204030204" pitchFamily="34" charset="0"/>
              </a:rPr>
              <a:t> The set {2, 3, 4, 5, 6, 7, 8, 9, 10, 11, 12}.</a:t>
            </a:r>
          </a:p>
        </p:txBody>
      </p:sp>
      <p:sp>
        <p:nvSpPr>
          <p:cNvPr id="29" name="Text Box 6">
            <a:extLst>
              <a:ext uri="{FF2B5EF4-FFF2-40B4-BE49-F238E27FC236}">
                <a16:creationId xmlns:a16="http://schemas.microsoft.com/office/drawing/2014/main" id="{7DF039ED-3DD2-4D17-B0A9-2C4DD251B0AA}"/>
              </a:ext>
            </a:extLst>
          </p:cNvPr>
          <p:cNvSpPr txBox="1">
            <a:spLocks noChangeArrowheads="1"/>
          </p:cNvSpPr>
          <p:nvPr/>
        </p:nvSpPr>
        <p:spPr bwMode="auto">
          <a:xfrm>
            <a:off x="228600" y="5867400"/>
            <a:ext cx="8763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ct val="20000"/>
              </a:spcBef>
              <a:buSzPct val="130000"/>
              <a:buFont typeface="Arial" panose="020B0604020202020204" pitchFamily="34" charset="0"/>
              <a:buChar char="•"/>
            </a:pPr>
            <a:r>
              <a:rPr lang="en-GB" altLang="en-US" b="1" dirty="0">
                <a:latin typeface="Calibri" panose="020F0502020204030204" pitchFamily="34" charset="0"/>
                <a:cs typeface="Calibri" panose="020F0502020204030204" pitchFamily="34" charset="0"/>
              </a:rPr>
              <a:t>Event:</a:t>
            </a:r>
            <a:r>
              <a:rPr lang="en-GB" altLang="en-US" dirty="0">
                <a:latin typeface="Calibri" panose="020F0502020204030204" pitchFamily="34" charset="0"/>
                <a:cs typeface="Calibri" panose="020F0502020204030204" pitchFamily="34" charset="0"/>
              </a:rPr>
              <a:t> E.g. </a:t>
            </a:r>
            <a:r>
              <a:rPr lang="en-GB" altLang="en-US" i="1" dirty="0">
                <a:latin typeface="Calibri" panose="020F0502020204030204" pitchFamily="34" charset="0"/>
                <a:cs typeface="Calibri" panose="020F0502020204030204" pitchFamily="34" charset="0"/>
              </a:rPr>
              <a:t>Outcome=</a:t>
            </a:r>
            <a:r>
              <a:rPr lang="en-GB" altLang="en-US" dirty="0">
                <a:latin typeface="Calibri" panose="020F0502020204030204" pitchFamily="34" charset="0"/>
                <a:cs typeface="Calibri" panose="020F0502020204030204" pitchFamily="34" charset="0"/>
              </a:rPr>
              <a:t>7 or </a:t>
            </a:r>
            <a:r>
              <a:rPr lang="en-GB" altLang="en-US" i="1" dirty="0">
                <a:latin typeface="Calibri" panose="020F0502020204030204" pitchFamily="34" charset="0"/>
                <a:cs typeface="Calibri" panose="020F0502020204030204" pitchFamily="34" charset="0"/>
              </a:rPr>
              <a:t>outcome </a:t>
            </a:r>
            <a:r>
              <a:rPr lang="en-GB" altLang="en-US" i="1" dirty="0">
                <a:latin typeface="Calibri" panose="020F0502020204030204" pitchFamily="34" charset="0"/>
                <a:cs typeface="Calibri" panose="020F0502020204030204" pitchFamily="34" charset="0"/>
                <a:sym typeface="Symbol" panose="05050102010706020507" pitchFamily="18" charset="2"/>
              </a:rPr>
              <a:t> 3</a:t>
            </a:r>
            <a:r>
              <a:rPr lang="en-GB" altLang="en-US" dirty="0">
                <a:latin typeface="Calibri" panose="020F0502020204030204" pitchFamily="34" charset="0"/>
                <a:cs typeface="Calibri" panose="020F0502020204030204" pitchFamily="34" charset="0"/>
                <a:sym typeface="Symbol" panose="05050102010706020507" pitchFamily="18" charset="2"/>
              </a:rPr>
              <a:t> or </a:t>
            </a:r>
            <a:r>
              <a:rPr lang="en-GB" altLang="en-US" i="1" dirty="0">
                <a:latin typeface="Calibri" panose="020F0502020204030204" pitchFamily="34" charset="0"/>
                <a:cs typeface="Calibri" panose="020F0502020204030204" pitchFamily="34" charset="0"/>
                <a:sym typeface="Symbol" panose="05050102010706020507" pitchFamily="18" charset="2"/>
              </a:rPr>
              <a:t>outcome= odd number</a:t>
            </a:r>
            <a:r>
              <a:rPr lang="en-GB" altLang="en-US" dirty="0">
                <a:latin typeface="Calibri" panose="020F0502020204030204" pitchFamily="34" charset="0"/>
                <a:cs typeface="Calibri" panose="020F0502020204030204" pitchFamily="34" charset="0"/>
                <a:sym typeface="Symbol" panose="05050102010706020507" pitchFamily="18" charset="2"/>
              </a:rPr>
              <a:t>.</a:t>
            </a:r>
          </a:p>
        </p:txBody>
      </p:sp>
      <p:sp>
        <p:nvSpPr>
          <p:cNvPr id="15" name="Platshållare för bildnummer 5">
            <a:extLst>
              <a:ext uri="{FF2B5EF4-FFF2-40B4-BE49-F238E27FC236}">
                <a16:creationId xmlns:a16="http://schemas.microsoft.com/office/drawing/2014/main" id="{87F85405-69DE-40F6-AC76-AB0886B4F1D9}"/>
              </a:ext>
            </a:extLst>
          </p:cNvPr>
          <p:cNvSpPr>
            <a:spLocks noGrp="1"/>
          </p:cNvSpPr>
          <p:nvPr>
            <p:ph type="sldNum" sz="quarter" idx="12"/>
          </p:nvPr>
        </p:nvSpPr>
        <p:spPr>
          <a:xfrm>
            <a:off x="8610600" y="6324600"/>
            <a:ext cx="381000" cy="329046"/>
          </a:xfrm>
        </p:spPr>
        <p:txBody>
          <a:bodyPr/>
          <a:lstStyle/>
          <a:p>
            <a:fld id="{6F313F7C-97A5-43FA-A0E2-3B70356F0068}" type="slidenum">
              <a:rPr lang="en-GB" altLang="en-US">
                <a:latin typeface="Calibri" panose="020F0502020204030204" pitchFamily="34" charset="0"/>
                <a:cs typeface="Calibri" panose="020F0502020204030204" pitchFamily="34" charset="0"/>
              </a:rPr>
              <a:pPr/>
              <a:t>4</a:t>
            </a:fld>
            <a:endParaRPr lang="en-GB" altLang="en-US"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4"/>
                                        </p:tgtEl>
                                        <p:attrNameLst>
                                          <p:attrName>style.visibility</p:attrName>
                                        </p:attrNameLst>
                                      </p:cBhvr>
                                      <p:to>
                                        <p:strVal val="visible"/>
                                      </p:to>
                                    </p:set>
                                    <p:anim calcmode="lin" valueType="num">
                                      <p:cBhvr additive="base">
                                        <p:cTn id="7" dur="500" fill="hold"/>
                                        <p:tgtEl>
                                          <p:spTgt spid="4104"/>
                                        </p:tgtEl>
                                        <p:attrNameLst>
                                          <p:attrName>ppt_x</p:attrName>
                                        </p:attrNameLst>
                                      </p:cBhvr>
                                      <p:tavLst>
                                        <p:tav tm="0">
                                          <p:val>
                                            <p:strVal val="#ppt_x"/>
                                          </p:val>
                                        </p:tav>
                                        <p:tav tm="100000">
                                          <p:val>
                                            <p:strVal val="#ppt_x"/>
                                          </p:val>
                                        </p:tav>
                                      </p:tavLst>
                                    </p:anim>
                                    <p:anim calcmode="lin" valueType="num">
                                      <p:cBhvr additive="base">
                                        <p:cTn id="8" dur="500" fill="hold"/>
                                        <p:tgtEl>
                                          <p:spTgt spid="410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1+#ppt_w/2"/>
                                          </p:val>
                                        </p:tav>
                                        <p:tav tm="100000">
                                          <p:val>
                                            <p:strVal val="#ppt_x"/>
                                          </p:val>
                                        </p:tav>
                                      </p:tavLst>
                                    </p:anim>
                                    <p:anim calcmode="lin" valueType="num">
                                      <p:cBhvr additive="base">
                                        <p:cTn id="3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102"/>
                                        </p:tgtEl>
                                        <p:attrNameLst>
                                          <p:attrName>style.visibility</p:attrName>
                                        </p:attrNameLst>
                                      </p:cBhvr>
                                      <p:to>
                                        <p:strVal val="visible"/>
                                      </p:to>
                                    </p:set>
                                    <p:anim calcmode="lin" valueType="num">
                                      <p:cBhvr additive="base">
                                        <p:cTn id="37" dur="500" fill="hold"/>
                                        <p:tgtEl>
                                          <p:spTgt spid="4102"/>
                                        </p:tgtEl>
                                        <p:attrNameLst>
                                          <p:attrName>ppt_x</p:attrName>
                                        </p:attrNameLst>
                                      </p:cBhvr>
                                      <p:tavLst>
                                        <p:tav tm="0">
                                          <p:val>
                                            <p:strVal val="1+#ppt_w/2"/>
                                          </p:val>
                                        </p:tav>
                                        <p:tav tm="100000">
                                          <p:val>
                                            <p:strVal val="#ppt_x"/>
                                          </p:val>
                                        </p:tav>
                                      </p:tavLst>
                                    </p:anim>
                                    <p:anim calcmode="lin" valueType="num">
                                      <p:cBhvr additive="base">
                                        <p:cTn id="38" dur="500" fill="hold"/>
                                        <p:tgtEl>
                                          <p:spTgt spid="410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1+#ppt_w/2"/>
                                          </p:val>
                                        </p:tav>
                                        <p:tav tm="100000">
                                          <p:val>
                                            <p:strVal val="#ppt_x"/>
                                          </p:val>
                                        </p:tav>
                                      </p:tavLst>
                                    </p:anim>
                                    <p:anim calcmode="lin" valueType="num">
                                      <p:cBhvr additive="base">
                                        <p:cTn id="44"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1+#ppt_w/2"/>
                                          </p:val>
                                        </p:tav>
                                        <p:tav tm="100000">
                                          <p:val>
                                            <p:strVal val="#ppt_x"/>
                                          </p:val>
                                        </p:tav>
                                      </p:tavLst>
                                    </p:anim>
                                    <p:anim calcmode="lin" valueType="num">
                                      <p:cBhvr additive="base">
                                        <p:cTn id="50"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1+#ppt_w/2"/>
                                          </p:val>
                                        </p:tav>
                                        <p:tav tm="100000">
                                          <p:val>
                                            <p:strVal val="#ppt_x"/>
                                          </p:val>
                                        </p:tav>
                                      </p:tavLst>
                                    </p:anim>
                                    <p:anim calcmode="lin" valueType="num">
                                      <p:cBhvr additive="base">
                                        <p:cTn id="56"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4104" grpId="0"/>
      <p:bldP spid="4102" grpId="0"/>
      <p:bldP spid="27" grpId="0"/>
      <p:bldP spid="21" grpId="0"/>
      <p:bldP spid="28"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CF401274-21E0-4006-A0D7-0ED26A205D78}"/>
              </a:ext>
            </a:extLst>
          </p:cNvPr>
          <p:cNvSpPr>
            <a:spLocks noGrp="1" noChangeArrowheads="1"/>
          </p:cNvSpPr>
          <p:nvPr>
            <p:ph type="body" idx="1"/>
          </p:nvPr>
        </p:nvSpPr>
        <p:spPr>
          <a:xfrm>
            <a:off x="152400" y="76200"/>
            <a:ext cx="8839200" cy="533400"/>
          </a:xfrm>
        </p:spPr>
        <p:txBody>
          <a:bodyPr/>
          <a:lstStyle/>
          <a:p>
            <a:pPr>
              <a:lnSpc>
                <a:spcPct val="80000"/>
              </a:lnSpc>
              <a:buFontTx/>
              <a:buNone/>
            </a:pPr>
            <a:r>
              <a:rPr lang="en-GB" altLang="en-US" b="1" dirty="0">
                <a:latin typeface="Calibri" panose="020F0502020204030204" pitchFamily="34" charset="0"/>
                <a:cs typeface="Calibri" panose="020F0502020204030204" pitchFamily="34" charset="0"/>
              </a:rPr>
              <a:t>Random trial for the sum of two dice</a:t>
            </a:r>
            <a:r>
              <a:rPr lang="en-GB" altLang="en-US" dirty="0">
                <a:latin typeface="Calibri" panose="020F0502020204030204" pitchFamily="34" charset="0"/>
                <a:cs typeface="Calibri" panose="020F0502020204030204" pitchFamily="34" charset="0"/>
              </a:rPr>
              <a:t>  (continued)</a:t>
            </a:r>
          </a:p>
          <a:p>
            <a:pPr>
              <a:buFontTx/>
              <a:buNone/>
            </a:pPr>
            <a:endParaRPr lang="en-GB" altLang="en-US" dirty="0">
              <a:latin typeface="Calibri" panose="020F0502020204030204" pitchFamily="34" charset="0"/>
              <a:cs typeface="Calibri" panose="020F0502020204030204" pitchFamily="34" charset="0"/>
            </a:endParaRPr>
          </a:p>
        </p:txBody>
      </p:sp>
      <p:grpSp>
        <p:nvGrpSpPr>
          <p:cNvPr id="6413" name="Group 269">
            <a:extLst>
              <a:ext uri="{FF2B5EF4-FFF2-40B4-BE49-F238E27FC236}">
                <a16:creationId xmlns:a16="http://schemas.microsoft.com/office/drawing/2014/main" id="{E5140258-AAD0-424D-AD70-11E2AF42BBE3}"/>
              </a:ext>
            </a:extLst>
          </p:cNvPr>
          <p:cNvGrpSpPr>
            <a:grpSpLocks/>
          </p:cNvGrpSpPr>
          <p:nvPr/>
        </p:nvGrpSpPr>
        <p:grpSpPr bwMode="auto">
          <a:xfrm>
            <a:off x="2209800" y="693738"/>
            <a:ext cx="4324350" cy="3775075"/>
            <a:chOff x="1872" y="437"/>
            <a:chExt cx="2724" cy="2378"/>
          </a:xfrm>
        </p:grpSpPr>
        <p:sp>
          <p:nvSpPr>
            <p:cNvPr id="6397" name="AutoShape 253">
              <a:extLst>
                <a:ext uri="{FF2B5EF4-FFF2-40B4-BE49-F238E27FC236}">
                  <a16:creationId xmlns:a16="http://schemas.microsoft.com/office/drawing/2014/main" id="{D4F23679-107B-4832-B679-0CF238131E46}"/>
                </a:ext>
              </a:extLst>
            </p:cNvPr>
            <p:cNvSpPr>
              <a:spLocks noChangeArrowheads="1"/>
            </p:cNvSpPr>
            <p:nvPr/>
          </p:nvSpPr>
          <p:spPr bwMode="auto">
            <a:xfrm>
              <a:off x="1872" y="1094"/>
              <a:ext cx="384" cy="24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nvGrpSpPr>
            <p:cNvPr id="6410" name="Group 266">
              <a:extLst>
                <a:ext uri="{FF2B5EF4-FFF2-40B4-BE49-F238E27FC236}">
                  <a16:creationId xmlns:a16="http://schemas.microsoft.com/office/drawing/2014/main" id="{79F341BE-4F68-4612-A473-141BC496CBA3}"/>
                </a:ext>
              </a:extLst>
            </p:cNvPr>
            <p:cNvGrpSpPr>
              <a:grpSpLocks/>
            </p:cNvGrpSpPr>
            <p:nvPr/>
          </p:nvGrpSpPr>
          <p:grpSpPr bwMode="auto">
            <a:xfrm>
              <a:off x="2364" y="437"/>
              <a:ext cx="2232" cy="2378"/>
              <a:chOff x="2364" y="437"/>
              <a:chExt cx="2232" cy="2378"/>
            </a:xfrm>
          </p:grpSpPr>
          <p:sp>
            <p:nvSpPr>
              <p:cNvPr id="6148" name="Line 4">
                <a:extLst>
                  <a:ext uri="{FF2B5EF4-FFF2-40B4-BE49-F238E27FC236}">
                    <a16:creationId xmlns:a16="http://schemas.microsoft.com/office/drawing/2014/main" id="{93651988-200A-407A-A6FD-9C81EA7E59F6}"/>
                  </a:ext>
                </a:extLst>
              </p:cNvPr>
              <p:cNvSpPr>
                <a:spLocks noChangeShapeType="1"/>
              </p:cNvSpPr>
              <p:nvPr/>
            </p:nvSpPr>
            <p:spPr bwMode="auto">
              <a:xfrm>
                <a:off x="2604" y="2551"/>
                <a:ext cx="1956"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6149" name="Line 5">
                <a:extLst>
                  <a:ext uri="{FF2B5EF4-FFF2-40B4-BE49-F238E27FC236}">
                    <a16:creationId xmlns:a16="http://schemas.microsoft.com/office/drawing/2014/main" id="{3F62557E-E584-486D-9046-BEFCE61D5882}"/>
                  </a:ext>
                </a:extLst>
              </p:cNvPr>
              <p:cNvSpPr>
                <a:spLocks noChangeShapeType="1"/>
              </p:cNvSpPr>
              <p:nvPr/>
            </p:nvSpPr>
            <p:spPr bwMode="auto">
              <a:xfrm flipV="1">
                <a:off x="2604" y="799"/>
                <a:ext cx="0" cy="1752"/>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6150" name="Oval 6">
                <a:extLst>
                  <a:ext uri="{FF2B5EF4-FFF2-40B4-BE49-F238E27FC236}">
                    <a16:creationId xmlns:a16="http://schemas.microsoft.com/office/drawing/2014/main" id="{2CB750BF-448E-4A22-B7B7-E9DFA7B20B43}"/>
                  </a:ext>
                </a:extLst>
              </p:cNvPr>
              <p:cNvSpPr>
                <a:spLocks noChangeArrowheads="1"/>
              </p:cNvSpPr>
              <p:nvPr/>
            </p:nvSpPr>
            <p:spPr bwMode="auto">
              <a:xfrm>
                <a:off x="2868" y="2239"/>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152" name="Oval 8">
                <a:extLst>
                  <a:ext uri="{FF2B5EF4-FFF2-40B4-BE49-F238E27FC236}">
                    <a16:creationId xmlns:a16="http://schemas.microsoft.com/office/drawing/2014/main" id="{4175B38D-7970-4E26-B514-15681F5803A2}"/>
                  </a:ext>
                </a:extLst>
              </p:cNvPr>
              <p:cNvSpPr>
                <a:spLocks noChangeArrowheads="1"/>
              </p:cNvSpPr>
              <p:nvPr/>
            </p:nvSpPr>
            <p:spPr bwMode="auto">
              <a:xfrm>
                <a:off x="3156" y="2239"/>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153" name="Oval 9">
                <a:extLst>
                  <a:ext uri="{FF2B5EF4-FFF2-40B4-BE49-F238E27FC236}">
                    <a16:creationId xmlns:a16="http://schemas.microsoft.com/office/drawing/2014/main" id="{FBE21D12-12D9-419F-9D09-4DB23737A11E}"/>
                  </a:ext>
                </a:extLst>
              </p:cNvPr>
              <p:cNvSpPr>
                <a:spLocks noChangeArrowheads="1"/>
              </p:cNvSpPr>
              <p:nvPr/>
            </p:nvSpPr>
            <p:spPr bwMode="auto">
              <a:xfrm>
                <a:off x="3732" y="2239"/>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154" name="Oval 10">
                <a:extLst>
                  <a:ext uri="{FF2B5EF4-FFF2-40B4-BE49-F238E27FC236}">
                    <a16:creationId xmlns:a16="http://schemas.microsoft.com/office/drawing/2014/main" id="{95CA0D14-3884-4E72-BE12-C9E20E76C4AE}"/>
                  </a:ext>
                </a:extLst>
              </p:cNvPr>
              <p:cNvSpPr>
                <a:spLocks noChangeArrowheads="1"/>
              </p:cNvSpPr>
              <p:nvPr/>
            </p:nvSpPr>
            <p:spPr bwMode="auto">
              <a:xfrm>
                <a:off x="3444" y="2239"/>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155" name="Oval 11">
                <a:extLst>
                  <a:ext uri="{FF2B5EF4-FFF2-40B4-BE49-F238E27FC236}">
                    <a16:creationId xmlns:a16="http://schemas.microsoft.com/office/drawing/2014/main" id="{FFF19B2D-69AF-4637-9EAD-DBA2F231D89D}"/>
                  </a:ext>
                </a:extLst>
              </p:cNvPr>
              <p:cNvSpPr>
                <a:spLocks noChangeArrowheads="1"/>
              </p:cNvSpPr>
              <p:nvPr/>
            </p:nvSpPr>
            <p:spPr bwMode="auto">
              <a:xfrm>
                <a:off x="4020" y="2239"/>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156" name="Oval 12">
                <a:extLst>
                  <a:ext uri="{FF2B5EF4-FFF2-40B4-BE49-F238E27FC236}">
                    <a16:creationId xmlns:a16="http://schemas.microsoft.com/office/drawing/2014/main" id="{B6C7B353-B621-473A-881C-2A6BD6E6A7DB}"/>
                  </a:ext>
                </a:extLst>
              </p:cNvPr>
              <p:cNvSpPr>
                <a:spLocks noChangeArrowheads="1"/>
              </p:cNvSpPr>
              <p:nvPr/>
            </p:nvSpPr>
            <p:spPr bwMode="auto">
              <a:xfrm>
                <a:off x="4308" y="2239"/>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167" name="Oval 23">
                <a:extLst>
                  <a:ext uri="{FF2B5EF4-FFF2-40B4-BE49-F238E27FC236}">
                    <a16:creationId xmlns:a16="http://schemas.microsoft.com/office/drawing/2014/main" id="{AC88C6CB-C5CB-45DB-AF94-4FDEFD3A48D9}"/>
                  </a:ext>
                </a:extLst>
              </p:cNvPr>
              <p:cNvSpPr>
                <a:spLocks noChangeArrowheads="1"/>
              </p:cNvSpPr>
              <p:nvPr/>
            </p:nvSpPr>
            <p:spPr bwMode="auto">
              <a:xfrm>
                <a:off x="2868" y="1999"/>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168" name="Oval 24">
                <a:extLst>
                  <a:ext uri="{FF2B5EF4-FFF2-40B4-BE49-F238E27FC236}">
                    <a16:creationId xmlns:a16="http://schemas.microsoft.com/office/drawing/2014/main" id="{EB59EACD-2565-43F1-86EA-F3AF75EFC29E}"/>
                  </a:ext>
                </a:extLst>
              </p:cNvPr>
              <p:cNvSpPr>
                <a:spLocks noChangeArrowheads="1"/>
              </p:cNvSpPr>
              <p:nvPr/>
            </p:nvSpPr>
            <p:spPr bwMode="auto">
              <a:xfrm>
                <a:off x="3156" y="1999"/>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169" name="Oval 25">
                <a:extLst>
                  <a:ext uri="{FF2B5EF4-FFF2-40B4-BE49-F238E27FC236}">
                    <a16:creationId xmlns:a16="http://schemas.microsoft.com/office/drawing/2014/main" id="{3781C85B-B04F-4CE5-9C1F-EFAE5D130FE6}"/>
                  </a:ext>
                </a:extLst>
              </p:cNvPr>
              <p:cNvSpPr>
                <a:spLocks noChangeArrowheads="1"/>
              </p:cNvSpPr>
              <p:nvPr/>
            </p:nvSpPr>
            <p:spPr bwMode="auto">
              <a:xfrm>
                <a:off x="3732" y="1999"/>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170" name="Oval 26">
                <a:extLst>
                  <a:ext uri="{FF2B5EF4-FFF2-40B4-BE49-F238E27FC236}">
                    <a16:creationId xmlns:a16="http://schemas.microsoft.com/office/drawing/2014/main" id="{C6400D0F-EEB0-450A-B93A-66B95F854541}"/>
                  </a:ext>
                </a:extLst>
              </p:cNvPr>
              <p:cNvSpPr>
                <a:spLocks noChangeArrowheads="1"/>
              </p:cNvSpPr>
              <p:nvPr/>
            </p:nvSpPr>
            <p:spPr bwMode="auto">
              <a:xfrm>
                <a:off x="3444" y="1999"/>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171" name="Oval 27">
                <a:extLst>
                  <a:ext uri="{FF2B5EF4-FFF2-40B4-BE49-F238E27FC236}">
                    <a16:creationId xmlns:a16="http://schemas.microsoft.com/office/drawing/2014/main" id="{0387B8C4-2613-4303-9306-E668F078FCE3}"/>
                  </a:ext>
                </a:extLst>
              </p:cNvPr>
              <p:cNvSpPr>
                <a:spLocks noChangeArrowheads="1"/>
              </p:cNvSpPr>
              <p:nvPr/>
            </p:nvSpPr>
            <p:spPr bwMode="auto">
              <a:xfrm>
                <a:off x="4020" y="1999"/>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172" name="Oval 28">
                <a:extLst>
                  <a:ext uri="{FF2B5EF4-FFF2-40B4-BE49-F238E27FC236}">
                    <a16:creationId xmlns:a16="http://schemas.microsoft.com/office/drawing/2014/main" id="{68C4FE4D-03A8-4D4E-AEBC-0FD46E02148D}"/>
                  </a:ext>
                </a:extLst>
              </p:cNvPr>
              <p:cNvSpPr>
                <a:spLocks noChangeArrowheads="1"/>
              </p:cNvSpPr>
              <p:nvPr/>
            </p:nvSpPr>
            <p:spPr bwMode="auto">
              <a:xfrm>
                <a:off x="4308" y="1999"/>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176" name="Oval 32">
                <a:extLst>
                  <a:ext uri="{FF2B5EF4-FFF2-40B4-BE49-F238E27FC236}">
                    <a16:creationId xmlns:a16="http://schemas.microsoft.com/office/drawing/2014/main" id="{5EEB4687-963A-4A18-8FFA-0418DA037241}"/>
                  </a:ext>
                </a:extLst>
              </p:cNvPr>
              <p:cNvSpPr>
                <a:spLocks noChangeArrowheads="1"/>
              </p:cNvSpPr>
              <p:nvPr/>
            </p:nvSpPr>
            <p:spPr bwMode="auto">
              <a:xfrm>
                <a:off x="2868" y="1423"/>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177" name="Oval 33">
                <a:extLst>
                  <a:ext uri="{FF2B5EF4-FFF2-40B4-BE49-F238E27FC236}">
                    <a16:creationId xmlns:a16="http://schemas.microsoft.com/office/drawing/2014/main" id="{F6827A88-1B75-486D-BDA8-043EE3C5451D}"/>
                  </a:ext>
                </a:extLst>
              </p:cNvPr>
              <p:cNvSpPr>
                <a:spLocks noChangeArrowheads="1"/>
              </p:cNvSpPr>
              <p:nvPr/>
            </p:nvSpPr>
            <p:spPr bwMode="auto">
              <a:xfrm>
                <a:off x="3156" y="1423"/>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178" name="Oval 34">
                <a:extLst>
                  <a:ext uri="{FF2B5EF4-FFF2-40B4-BE49-F238E27FC236}">
                    <a16:creationId xmlns:a16="http://schemas.microsoft.com/office/drawing/2014/main" id="{7CA4BEEF-F342-415C-95B6-12B40E5526E4}"/>
                  </a:ext>
                </a:extLst>
              </p:cNvPr>
              <p:cNvSpPr>
                <a:spLocks noChangeArrowheads="1"/>
              </p:cNvSpPr>
              <p:nvPr/>
            </p:nvSpPr>
            <p:spPr bwMode="auto">
              <a:xfrm>
                <a:off x="3732" y="1423"/>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179" name="Oval 35">
                <a:extLst>
                  <a:ext uri="{FF2B5EF4-FFF2-40B4-BE49-F238E27FC236}">
                    <a16:creationId xmlns:a16="http://schemas.microsoft.com/office/drawing/2014/main" id="{697CDE41-3350-440A-B536-08D009348291}"/>
                  </a:ext>
                </a:extLst>
              </p:cNvPr>
              <p:cNvSpPr>
                <a:spLocks noChangeArrowheads="1"/>
              </p:cNvSpPr>
              <p:nvPr/>
            </p:nvSpPr>
            <p:spPr bwMode="auto">
              <a:xfrm>
                <a:off x="3444" y="1423"/>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180" name="Oval 36">
                <a:extLst>
                  <a:ext uri="{FF2B5EF4-FFF2-40B4-BE49-F238E27FC236}">
                    <a16:creationId xmlns:a16="http://schemas.microsoft.com/office/drawing/2014/main" id="{5B3CE9ED-D2A0-4E5F-AB89-F888173014F4}"/>
                  </a:ext>
                </a:extLst>
              </p:cNvPr>
              <p:cNvSpPr>
                <a:spLocks noChangeArrowheads="1"/>
              </p:cNvSpPr>
              <p:nvPr/>
            </p:nvSpPr>
            <p:spPr bwMode="auto">
              <a:xfrm>
                <a:off x="4020" y="1423"/>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181" name="Oval 37">
                <a:extLst>
                  <a:ext uri="{FF2B5EF4-FFF2-40B4-BE49-F238E27FC236}">
                    <a16:creationId xmlns:a16="http://schemas.microsoft.com/office/drawing/2014/main" id="{200850D1-DBD5-4D5A-84DE-1E03F43A33EC}"/>
                  </a:ext>
                </a:extLst>
              </p:cNvPr>
              <p:cNvSpPr>
                <a:spLocks noChangeArrowheads="1"/>
              </p:cNvSpPr>
              <p:nvPr/>
            </p:nvSpPr>
            <p:spPr bwMode="auto">
              <a:xfrm>
                <a:off x="4308" y="1423"/>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183" name="Oval 39">
                <a:extLst>
                  <a:ext uri="{FF2B5EF4-FFF2-40B4-BE49-F238E27FC236}">
                    <a16:creationId xmlns:a16="http://schemas.microsoft.com/office/drawing/2014/main" id="{1FBD382F-DA19-4AD5-961B-9B1E4CB88C40}"/>
                  </a:ext>
                </a:extLst>
              </p:cNvPr>
              <p:cNvSpPr>
                <a:spLocks noChangeArrowheads="1"/>
              </p:cNvSpPr>
              <p:nvPr/>
            </p:nvSpPr>
            <p:spPr bwMode="auto">
              <a:xfrm>
                <a:off x="2868" y="1711"/>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184" name="Oval 40">
                <a:extLst>
                  <a:ext uri="{FF2B5EF4-FFF2-40B4-BE49-F238E27FC236}">
                    <a16:creationId xmlns:a16="http://schemas.microsoft.com/office/drawing/2014/main" id="{22B8D7AA-C41F-4497-857B-EB493AB3E3E5}"/>
                  </a:ext>
                </a:extLst>
              </p:cNvPr>
              <p:cNvSpPr>
                <a:spLocks noChangeArrowheads="1"/>
              </p:cNvSpPr>
              <p:nvPr/>
            </p:nvSpPr>
            <p:spPr bwMode="auto">
              <a:xfrm>
                <a:off x="3156" y="1711"/>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185" name="Oval 41">
                <a:extLst>
                  <a:ext uri="{FF2B5EF4-FFF2-40B4-BE49-F238E27FC236}">
                    <a16:creationId xmlns:a16="http://schemas.microsoft.com/office/drawing/2014/main" id="{21B33459-D167-493B-ABC5-EF3B1FFCC8BD}"/>
                  </a:ext>
                </a:extLst>
              </p:cNvPr>
              <p:cNvSpPr>
                <a:spLocks noChangeArrowheads="1"/>
              </p:cNvSpPr>
              <p:nvPr/>
            </p:nvSpPr>
            <p:spPr bwMode="auto">
              <a:xfrm>
                <a:off x="3732" y="1711"/>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186" name="Oval 42">
                <a:extLst>
                  <a:ext uri="{FF2B5EF4-FFF2-40B4-BE49-F238E27FC236}">
                    <a16:creationId xmlns:a16="http://schemas.microsoft.com/office/drawing/2014/main" id="{BA955945-53BB-453A-B70D-5315529A829B}"/>
                  </a:ext>
                </a:extLst>
              </p:cNvPr>
              <p:cNvSpPr>
                <a:spLocks noChangeArrowheads="1"/>
              </p:cNvSpPr>
              <p:nvPr/>
            </p:nvSpPr>
            <p:spPr bwMode="auto">
              <a:xfrm>
                <a:off x="3444" y="1711"/>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187" name="Oval 43">
                <a:extLst>
                  <a:ext uri="{FF2B5EF4-FFF2-40B4-BE49-F238E27FC236}">
                    <a16:creationId xmlns:a16="http://schemas.microsoft.com/office/drawing/2014/main" id="{01C0986F-B35E-4D87-8628-18BF44C52552}"/>
                  </a:ext>
                </a:extLst>
              </p:cNvPr>
              <p:cNvSpPr>
                <a:spLocks noChangeArrowheads="1"/>
              </p:cNvSpPr>
              <p:nvPr/>
            </p:nvSpPr>
            <p:spPr bwMode="auto">
              <a:xfrm>
                <a:off x="4020" y="1711"/>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188" name="Oval 44">
                <a:extLst>
                  <a:ext uri="{FF2B5EF4-FFF2-40B4-BE49-F238E27FC236}">
                    <a16:creationId xmlns:a16="http://schemas.microsoft.com/office/drawing/2014/main" id="{A63D54DC-95B2-4ADF-BCAA-4BD0D50841F0}"/>
                  </a:ext>
                </a:extLst>
              </p:cNvPr>
              <p:cNvSpPr>
                <a:spLocks noChangeArrowheads="1"/>
              </p:cNvSpPr>
              <p:nvPr/>
            </p:nvSpPr>
            <p:spPr bwMode="auto">
              <a:xfrm>
                <a:off x="4308" y="1711"/>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190" name="Oval 46">
                <a:extLst>
                  <a:ext uri="{FF2B5EF4-FFF2-40B4-BE49-F238E27FC236}">
                    <a16:creationId xmlns:a16="http://schemas.microsoft.com/office/drawing/2014/main" id="{7F4A4732-08B4-4713-A0CD-CD96E3C02419}"/>
                  </a:ext>
                </a:extLst>
              </p:cNvPr>
              <p:cNvSpPr>
                <a:spLocks noChangeArrowheads="1"/>
              </p:cNvSpPr>
              <p:nvPr/>
            </p:nvSpPr>
            <p:spPr bwMode="auto">
              <a:xfrm>
                <a:off x="2868" y="1135"/>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191" name="Oval 47">
                <a:extLst>
                  <a:ext uri="{FF2B5EF4-FFF2-40B4-BE49-F238E27FC236}">
                    <a16:creationId xmlns:a16="http://schemas.microsoft.com/office/drawing/2014/main" id="{B08C9FB4-FBA3-4E90-BAF6-5D3A5EEA39F8}"/>
                  </a:ext>
                </a:extLst>
              </p:cNvPr>
              <p:cNvSpPr>
                <a:spLocks noChangeArrowheads="1"/>
              </p:cNvSpPr>
              <p:nvPr/>
            </p:nvSpPr>
            <p:spPr bwMode="auto">
              <a:xfrm>
                <a:off x="3156" y="1135"/>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192" name="Oval 48">
                <a:extLst>
                  <a:ext uri="{FF2B5EF4-FFF2-40B4-BE49-F238E27FC236}">
                    <a16:creationId xmlns:a16="http://schemas.microsoft.com/office/drawing/2014/main" id="{367092B3-27ED-4E7E-BE9B-8EB04BD8F9A5}"/>
                  </a:ext>
                </a:extLst>
              </p:cNvPr>
              <p:cNvSpPr>
                <a:spLocks noChangeArrowheads="1"/>
              </p:cNvSpPr>
              <p:nvPr/>
            </p:nvSpPr>
            <p:spPr bwMode="auto">
              <a:xfrm>
                <a:off x="3732" y="1135"/>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193" name="Oval 49">
                <a:extLst>
                  <a:ext uri="{FF2B5EF4-FFF2-40B4-BE49-F238E27FC236}">
                    <a16:creationId xmlns:a16="http://schemas.microsoft.com/office/drawing/2014/main" id="{93B34C13-F986-4D91-A1D8-E4AA7A7852AC}"/>
                  </a:ext>
                </a:extLst>
              </p:cNvPr>
              <p:cNvSpPr>
                <a:spLocks noChangeArrowheads="1"/>
              </p:cNvSpPr>
              <p:nvPr/>
            </p:nvSpPr>
            <p:spPr bwMode="auto">
              <a:xfrm>
                <a:off x="3444" y="1135"/>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194" name="Oval 50">
                <a:extLst>
                  <a:ext uri="{FF2B5EF4-FFF2-40B4-BE49-F238E27FC236}">
                    <a16:creationId xmlns:a16="http://schemas.microsoft.com/office/drawing/2014/main" id="{6E028521-D052-467B-A8A8-6CBE4BB80DA8}"/>
                  </a:ext>
                </a:extLst>
              </p:cNvPr>
              <p:cNvSpPr>
                <a:spLocks noChangeArrowheads="1"/>
              </p:cNvSpPr>
              <p:nvPr/>
            </p:nvSpPr>
            <p:spPr bwMode="auto">
              <a:xfrm>
                <a:off x="4020" y="1135"/>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195" name="Oval 51">
                <a:extLst>
                  <a:ext uri="{FF2B5EF4-FFF2-40B4-BE49-F238E27FC236}">
                    <a16:creationId xmlns:a16="http://schemas.microsoft.com/office/drawing/2014/main" id="{EA21A00E-0ED5-4F86-973E-A09013F2CC24}"/>
                  </a:ext>
                </a:extLst>
              </p:cNvPr>
              <p:cNvSpPr>
                <a:spLocks noChangeArrowheads="1"/>
              </p:cNvSpPr>
              <p:nvPr/>
            </p:nvSpPr>
            <p:spPr bwMode="auto">
              <a:xfrm>
                <a:off x="4308" y="1135"/>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197" name="Oval 53">
                <a:extLst>
                  <a:ext uri="{FF2B5EF4-FFF2-40B4-BE49-F238E27FC236}">
                    <a16:creationId xmlns:a16="http://schemas.microsoft.com/office/drawing/2014/main" id="{2B12C60E-D02D-4A81-8412-CF25F4D834FE}"/>
                  </a:ext>
                </a:extLst>
              </p:cNvPr>
              <p:cNvSpPr>
                <a:spLocks noChangeArrowheads="1"/>
              </p:cNvSpPr>
              <p:nvPr/>
            </p:nvSpPr>
            <p:spPr bwMode="auto">
              <a:xfrm>
                <a:off x="2868" y="847"/>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198" name="Oval 54">
                <a:extLst>
                  <a:ext uri="{FF2B5EF4-FFF2-40B4-BE49-F238E27FC236}">
                    <a16:creationId xmlns:a16="http://schemas.microsoft.com/office/drawing/2014/main" id="{51CF87B7-AFA2-46CE-BECE-765A411CEB43}"/>
                  </a:ext>
                </a:extLst>
              </p:cNvPr>
              <p:cNvSpPr>
                <a:spLocks noChangeArrowheads="1"/>
              </p:cNvSpPr>
              <p:nvPr/>
            </p:nvSpPr>
            <p:spPr bwMode="auto">
              <a:xfrm>
                <a:off x="3156" y="847"/>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199" name="Oval 55">
                <a:extLst>
                  <a:ext uri="{FF2B5EF4-FFF2-40B4-BE49-F238E27FC236}">
                    <a16:creationId xmlns:a16="http://schemas.microsoft.com/office/drawing/2014/main" id="{B269B5CA-F327-42F9-8A37-CFA4E0B24D47}"/>
                  </a:ext>
                </a:extLst>
              </p:cNvPr>
              <p:cNvSpPr>
                <a:spLocks noChangeArrowheads="1"/>
              </p:cNvSpPr>
              <p:nvPr/>
            </p:nvSpPr>
            <p:spPr bwMode="auto">
              <a:xfrm>
                <a:off x="3732" y="847"/>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200" name="Oval 56">
                <a:extLst>
                  <a:ext uri="{FF2B5EF4-FFF2-40B4-BE49-F238E27FC236}">
                    <a16:creationId xmlns:a16="http://schemas.microsoft.com/office/drawing/2014/main" id="{E5D722BE-FD60-47AE-9599-58660BB8D2A0}"/>
                  </a:ext>
                </a:extLst>
              </p:cNvPr>
              <p:cNvSpPr>
                <a:spLocks noChangeArrowheads="1"/>
              </p:cNvSpPr>
              <p:nvPr/>
            </p:nvSpPr>
            <p:spPr bwMode="auto">
              <a:xfrm>
                <a:off x="3444" y="847"/>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201" name="Oval 57">
                <a:extLst>
                  <a:ext uri="{FF2B5EF4-FFF2-40B4-BE49-F238E27FC236}">
                    <a16:creationId xmlns:a16="http://schemas.microsoft.com/office/drawing/2014/main" id="{2123B82B-EDFD-48E4-8663-1FB466EBA098}"/>
                  </a:ext>
                </a:extLst>
              </p:cNvPr>
              <p:cNvSpPr>
                <a:spLocks noChangeArrowheads="1"/>
              </p:cNvSpPr>
              <p:nvPr/>
            </p:nvSpPr>
            <p:spPr bwMode="auto">
              <a:xfrm>
                <a:off x="4020" y="847"/>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202" name="Oval 58">
                <a:extLst>
                  <a:ext uri="{FF2B5EF4-FFF2-40B4-BE49-F238E27FC236}">
                    <a16:creationId xmlns:a16="http://schemas.microsoft.com/office/drawing/2014/main" id="{13ABC47F-24A5-47EE-8786-6E6AF6D8CEFC}"/>
                  </a:ext>
                </a:extLst>
              </p:cNvPr>
              <p:cNvSpPr>
                <a:spLocks noChangeArrowheads="1"/>
              </p:cNvSpPr>
              <p:nvPr/>
            </p:nvSpPr>
            <p:spPr bwMode="auto">
              <a:xfrm>
                <a:off x="4308" y="847"/>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203" name="Text Box 59">
                <a:extLst>
                  <a:ext uri="{FF2B5EF4-FFF2-40B4-BE49-F238E27FC236}">
                    <a16:creationId xmlns:a16="http://schemas.microsoft.com/office/drawing/2014/main" id="{78EA6CFB-C75A-4A6B-942B-A72EE800AE78}"/>
                  </a:ext>
                </a:extLst>
              </p:cNvPr>
              <p:cNvSpPr txBox="1">
                <a:spLocks noChangeArrowheads="1"/>
              </p:cNvSpPr>
              <p:nvPr/>
            </p:nvSpPr>
            <p:spPr bwMode="auto">
              <a:xfrm>
                <a:off x="2772" y="2527"/>
                <a:ext cx="18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latin typeface="Calibri" panose="020F0502020204030204" pitchFamily="34" charset="0"/>
                    <a:cs typeface="Calibri" panose="020F0502020204030204" pitchFamily="34" charset="0"/>
                  </a:rPr>
                  <a:t>1    2    3    4    5     6 </a:t>
                </a:r>
              </a:p>
            </p:txBody>
          </p:sp>
          <p:sp>
            <p:nvSpPr>
              <p:cNvPr id="6204" name="Text Box 60">
                <a:extLst>
                  <a:ext uri="{FF2B5EF4-FFF2-40B4-BE49-F238E27FC236}">
                    <a16:creationId xmlns:a16="http://schemas.microsoft.com/office/drawing/2014/main" id="{9C89994A-3DC8-4A0A-B96B-776B7BAAF52F}"/>
                  </a:ext>
                </a:extLst>
              </p:cNvPr>
              <p:cNvSpPr txBox="1">
                <a:spLocks noChangeArrowheads="1"/>
              </p:cNvSpPr>
              <p:nvPr/>
            </p:nvSpPr>
            <p:spPr bwMode="auto">
              <a:xfrm>
                <a:off x="2364" y="679"/>
                <a:ext cx="240" cy="1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100000"/>
                  </a:spcBef>
                </a:pPr>
                <a:r>
                  <a:rPr lang="en-GB" altLang="en-US">
                    <a:latin typeface="Calibri" panose="020F0502020204030204" pitchFamily="34" charset="0"/>
                    <a:cs typeface="Calibri" panose="020F0502020204030204" pitchFamily="34" charset="0"/>
                  </a:rPr>
                  <a:t>654321</a:t>
                </a:r>
              </a:p>
            </p:txBody>
          </p:sp>
          <p:sp>
            <p:nvSpPr>
              <p:cNvPr id="6216" name="Text Box 72">
                <a:extLst>
                  <a:ext uri="{FF2B5EF4-FFF2-40B4-BE49-F238E27FC236}">
                    <a16:creationId xmlns:a16="http://schemas.microsoft.com/office/drawing/2014/main" id="{33BDF118-C94D-4385-A954-CCE4924D197D}"/>
                  </a:ext>
                </a:extLst>
              </p:cNvPr>
              <p:cNvSpPr txBox="1">
                <a:spLocks noChangeArrowheads="1"/>
              </p:cNvSpPr>
              <p:nvPr/>
            </p:nvSpPr>
            <p:spPr bwMode="auto">
              <a:xfrm>
                <a:off x="2785" y="437"/>
                <a:ext cx="141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2800" b="1" dirty="0">
                    <a:latin typeface="Calibri" panose="020F0502020204030204" pitchFamily="34" charset="0"/>
                    <a:cs typeface="Calibri" panose="020F0502020204030204" pitchFamily="34" charset="0"/>
                  </a:rPr>
                  <a:t>Sample space</a:t>
                </a:r>
              </a:p>
            </p:txBody>
          </p:sp>
        </p:grpSp>
      </p:grpSp>
      <p:grpSp>
        <p:nvGrpSpPr>
          <p:cNvPr id="6411" name="Group 267">
            <a:extLst>
              <a:ext uri="{FF2B5EF4-FFF2-40B4-BE49-F238E27FC236}">
                <a16:creationId xmlns:a16="http://schemas.microsoft.com/office/drawing/2014/main" id="{5EE1C4F0-D897-4882-8AEA-0FDDADC12874}"/>
              </a:ext>
            </a:extLst>
          </p:cNvPr>
          <p:cNvGrpSpPr>
            <a:grpSpLocks/>
          </p:cNvGrpSpPr>
          <p:nvPr/>
        </p:nvGrpSpPr>
        <p:grpSpPr bwMode="auto">
          <a:xfrm>
            <a:off x="1647335" y="2373313"/>
            <a:ext cx="6497638" cy="1995488"/>
            <a:chOff x="1523" y="1495"/>
            <a:chExt cx="4093" cy="1257"/>
          </a:xfrm>
        </p:grpSpPr>
        <p:sp>
          <p:nvSpPr>
            <p:cNvPr id="6219" name="Text Box 75">
              <a:extLst>
                <a:ext uri="{FF2B5EF4-FFF2-40B4-BE49-F238E27FC236}">
                  <a16:creationId xmlns:a16="http://schemas.microsoft.com/office/drawing/2014/main" id="{1DB3B4D7-792F-4815-B969-248F15CB17EE}"/>
                </a:ext>
              </a:extLst>
            </p:cNvPr>
            <p:cNvSpPr txBox="1">
              <a:spLocks noChangeArrowheads="1"/>
            </p:cNvSpPr>
            <p:nvPr/>
          </p:nvSpPr>
          <p:spPr bwMode="auto">
            <a:xfrm>
              <a:off x="4811" y="2151"/>
              <a:ext cx="805"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2800" b="1" dirty="0">
                  <a:latin typeface="Calibri" panose="020F0502020204030204" pitchFamily="34" charset="0"/>
                  <a:cs typeface="Calibri" panose="020F0502020204030204" pitchFamily="34" charset="0"/>
                </a:rPr>
                <a:t>Event:</a:t>
              </a:r>
              <a:r>
                <a:rPr lang="en-GB" altLang="en-US" sz="2800" dirty="0">
                  <a:latin typeface="Calibri" panose="020F0502020204030204" pitchFamily="34" charset="0"/>
                  <a:cs typeface="Calibri" panose="020F0502020204030204" pitchFamily="34" charset="0"/>
                </a:rPr>
                <a:t> </a:t>
              </a:r>
              <a:r>
                <a:rPr lang="en-GB" altLang="en-US" sz="2800" i="1" dirty="0">
                  <a:solidFill>
                    <a:srgbClr val="09FFBF"/>
                  </a:solidFill>
                  <a:latin typeface="Calibri" panose="020F0502020204030204" pitchFamily="34" charset="0"/>
                  <a:cs typeface="Calibri" panose="020F0502020204030204" pitchFamily="34" charset="0"/>
                </a:rPr>
                <a:t>Sum=7</a:t>
              </a:r>
            </a:p>
          </p:txBody>
        </p:sp>
        <p:sp>
          <p:nvSpPr>
            <p:cNvPr id="6223" name="Line 79">
              <a:extLst>
                <a:ext uri="{FF2B5EF4-FFF2-40B4-BE49-F238E27FC236}">
                  <a16:creationId xmlns:a16="http://schemas.microsoft.com/office/drawing/2014/main" id="{A31B6DF7-8CC9-41DE-9BDA-966190E6BC02}"/>
                </a:ext>
              </a:extLst>
            </p:cNvPr>
            <p:cNvSpPr>
              <a:spLocks noChangeShapeType="1"/>
            </p:cNvSpPr>
            <p:nvPr/>
          </p:nvSpPr>
          <p:spPr bwMode="auto">
            <a:xfrm flipH="1" flipV="1">
              <a:off x="4512" y="2304"/>
              <a:ext cx="296" cy="12"/>
            </a:xfrm>
            <a:prstGeom prst="line">
              <a:avLst/>
            </a:prstGeom>
            <a:noFill/>
            <a:ln w="25400">
              <a:solidFill>
                <a:schemeClr val="accent1">
                  <a:lumMod val="60000"/>
                  <a:lumOff val="4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6224" name="Text Box 80">
              <a:extLst>
                <a:ext uri="{FF2B5EF4-FFF2-40B4-BE49-F238E27FC236}">
                  <a16:creationId xmlns:a16="http://schemas.microsoft.com/office/drawing/2014/main" id="{A04CB09C-63FE-45F9-AC6E-80A78B351705}"/>
                </a:ext>
              </a:extLst>
            </p:cNvPr>
            <p:cNvSpPr txBox="1">
              <a:spLocks noChangeArrowheads="1"/>
            </p:cNvSpPr>
            <p:nvPr/>
          </p:nvSpPr>
          <p:spPr bwMode="auto">
            <a:xfrm>
              <a:off x="1523" y="1891"/>
              <a:ext cx="94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2800" b="1" dirty="0">
                  <a:latin typeface="Calibri" panose="020F0502020204030204" pitchFamily="34" charset="0"/>
                  <a:cs typeface="Calibri" panose="020F0502020204030204" pitchFamily="34" charset="0"/>
                </a:rPr>
                <a:t>Event:</a:t>
              </a:r>
              <a:r>
                <a:rPr lang="en-GB" altLang="en-US" sz="2800" i="1" dirty="0">
                  <a:latin typeface="Calibri" panose="020F0502020204030204" pitchFamily="34" charset="0"/>
                  <a:cs typeface="Calibri" panose="020F0502020204030204" pitchFamily="34" charset="0"/>
                </a:rPr>
                <a:t> </a:t>
              </a:r>
              <a:r>
                <a:rPr lang="en-GB" altLang="en-US" sz="2800" i="1" dirty="0">
                  <a:solidFill>
                    <a:srgbClr val="FF6699"/>
                  </a:solidFill>
                  <a:latin typeface="Calibri" panose="020F0502020204030204" pitchFamily="34" charset="0"/>
                  <a:cs typeface="Calibri" panose="020F0502020204030204" pitchFamily="34" charset="0"/>
                </a:rPr>
                <a:t>Sum </a:t>
              </a:r>
              <a:r>
                <a:rPr lang="en-GB" altLang="en-US" sz="2800" dirty="0">
                  <a:solidFill>
                    <a:srgbClr val="FF6699"/>
                  </a:solidFill>
                  <a:latin typeface="Calibri" panose="020F0502020204030204" pitchFamily="34" charset="0"/>
                  <a:cs typeface="Calibri" panose="020F0502020204030204" pitchFamily="34" charset="0"/>
                  <a:sym typeface="Symbol" panose="05050102010706020507" pitchFamily="18" charset="2"/>
                </a:rPr>
                <a:t> 3</a:t>
              </a:r>
            </a:p>
          </p:txBody>
        </p:sp>
        <p:sp>
          <p:nvSpPr>
            <p:cNvPr id="6226" name="Line 82">
              <a:extLst>
                <a:ext uri="{FF2B5EF4-FFF2-40B4-BE49-F238E27FC236}">
                  <a16:creationId xmlns:a16="http://schemas.microsoft.com/office/drawing/2014/main" id="{BEB3358B-AAAF-4FA8-85FA-F24D9354BCD9}"/>
                </a:ext>
              </a:extLst>
            </p:cNvPr>
            <p:cNvSpPr>
              <a:spLocks noChangeShapeType="1"/>
            </p:cNvSpPr>
            <p:nvPr/>
          </p:nvSpPr>
          <p:spPr bwMode="auto">
            <a:xfrm flipV="1">
              <a:off x="2256" y="2119"/>
              <a:ext cx="504" cy="17"/>
            </a:xfrm>
            <a:prstGeom prst="line">
              <a:avLst/>
            </a:prstGeom>
            <a:noFill/>
            <a:ln w="19050">
              <a:solidFill>
                <a:srgbClr val="FF6699"/>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6225" name="AutoShape 81">
              <a:extLst>
                <a:ext uri="{FF2B5EF4-FFF2-40B4-BE49-F238E27FC236}">
                  <a16:creationId xmlns:a16="http://schemas.microsoft.com/office/drawing/2014/main" id="{DB751E91-ED43-4348-A85A-5E164C1F973F}"/>
                </a:ext>
              </a:extLst>
            </p:cNvPr>
            <p:cNvSpPr>
              <a:spLocks noChangeArrowheads="1"/>
            </p:cNvSpPr>
            <p:nvPr/>
          </p:nvSpPr>
          <p:spPr bwMode="auto">
            <a:xfrm>
              <a:off x="2760" y="1781"/>
              <a:ext cx="672" cy="616"/>
            </a:xfrm>
            <a:prstGeom prst="rtTriangle">
              <a:avLst/>
            </a:prstGeom>
            <a:solidFill>
              <a:srgbClr val="FF99CC">
                <a:alpha val="49804"/>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6218" name="AutoShape 74">
              <a:extLst>
                <a:ext uri="{FF2B5EF4-FFF2-40B4-BE49-F238E27FC236}">
                  <a16:creationId xmlns:a16="http://schemas.microsoft.com/office/drawing/2014/main" id="{4E46971B-9A5D-4C75-BAFC-82DC123230B0}"/>
                </a:ext>
              </a:extLst>
            </p:cNvPr>
            <p:cNvSpPr>
              <a:spLocks noChangeArrowheads="1"/>
            </p:cNvSpPr>
            <p:nvPr/>
          </p:nvSpPr>
          <p:spPr bwMode="auto">
            <a:xfrm rot="2619455">
              <a:off x="2412" y="1495"/>
              <a:ext cx="2448" cy="208"/>
            </a:xfrm>
            <a:prstGeom prst="flowChartTerminator">
              <a:avLst/>
            </a:prstGeom>
            <a:solidFill>
              <a:schemeClr val="accent1">
                <a:lumMod val="60000"/>
                <a:lumOff val="40000"/>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nvGrpSpPr>
          <p:cNvPr id="6409" name="Group 265">
            <a:extLst>
              <a:ext uri="{FF2B5EF4-FFF2-40B4-BE49-F238E27FC236}">
                <a16:creationId xmlns:a16="http://schemas.microsoft.com/office/drawing/2014/main" id="{E4AF5C68-2E7F-48C8-96EC-52EF9F320B23}"/>
              </a:ext>
            </a:extLst>
          </p:cNvPr>
          <p:cNvGrpSpPr>
            <a:grpSpLocks/>
          </p:cNvGrpSpPr>
          <p:nvPr/>
        </p:nvGrpSpPr>
        <p:grpSpPr bwMode="auto">
          <a:xfrm>
            <a:off x="6477000" y="1828800"/>
            <a:ext cx="2057400" cy="838200"/>
            <a:chOff x="4416" y="1152"/>
            <a:chExt cx="1296" cy="528"/>
          </a:xfrm>
        </p:grpSpPr>
        <p:sp>
          <p:nvSpPr>
            <p:cNvPr id="6402" name="Text Box 258">
              <a:extLst>
                <a:ext uri="{FF2B5EF4-FFF2-40B4-BE49-F238E27FC236}">
                  <a16:creationId xmlns:a16="http://schemas.microsoft.com/office/drawing/2014/main" id="{AE00FB5E-8AE4-4E91-B21B-0EC33A605B40}"/>
                </a:ext>
              </a:extLst>
            </p:cNvPr>
            <p:cNvSpPr txBox="1">
              <a:spLocks noChangeArrowheads="1"/>
            </p:cNvSpPr>
            <p:nvPr/>
          </p:nvSpPr>
          <p:spPr bwMode="auto">
            <a:xfrm>
              <a:off x="4656" y="1152"/>
              <a:ext cx="1056" cy="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rIns="18000">
              <a:spAutoFit/>
            </a:bodyPr>
            <a:lstStyle/>
            <a:p>
              <a:pPr>
                <a:lnSpc>
                  <a:spcPct val="75000"/>
                </a:lnSpc>
              </a:pPr>
              <a:r>
                <a:rPr lang="en-GB" altLang="en-US" sz="2800" b="1" i="1" dirty="0">
                  <a:latin typeface="Calibri" panose="020F0502020204030204" pitchFamily="34" charset="0"/>
                  <a:cs typeface="Calibri" panose="020F0502020204030204" pitchFamily="34" charset="0"/>
                </a:rPr>
                <a:t>Possible </a:t>
              </a:r>
              <a:r>
                <a:rPr lang="en-GB" altLang="en-US" sz="2800" b="1" dirty="0">
                  <a:latin typeface="Calibri" panose="020F0502020204030204" pitchFamily="34" charset="0"/>
                  <a:cs typeface="Calibri" panose="020F0502020204030204" pitchFamily="34" charset="0"/>
                </a:rPr>
                <a:t>outcomes</a:t>
              </a:r>
            </a:p>
          </p:txBody>
        </p:sp>
        <p:sp>
          <p:nvSpPr>
            <p:cNvPr id="6403" name="Line 259">
              <a:extLst>
                <a:ext uri="{FF2B5EF4-FFF2-40B4-BE49-F238E27FC236}">
                  <a16:creationId xmlns:a16="http://schemas.microsoft.com/office/drawing/2014/main" id="{6664B885-8472-4553-8D69-08A6114D7A46}"/>
                </a:ext>
              </a:extLst>
            </p:cNvPr>
            <p:cNvSpPr>
              <a:spLocks noChangeShapeType="1"/>
            </p:cNvSpPr>
            <p:nvPr/>
          </p:nvSpPr>
          <p:spPr bwMode="auto">
            <a:xfrm flipH="1" flipV="1">
              <a:off x="4416" y="1200"/>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6404" name="Line 260">
              <a:extLst>
                <a:ext uri="{FF2B5EF4-FFF2-40B4-BE49-F238E27FC236}">
                  <a16:creationId xmlns:a16="http://schemas.microsoft.com/office/drawing/2014/main" id="{8E551717-7094-4196-8186-268EA9D935C3}"/>
                </a:ext>
              </a:extLst>
            </p:cNvPr>
            <p:cNvSpPr>
              <a:spLocks noChangeShapeType="1"/>
            </p:cNvSpPr>
            <p:nvPr/>
          </p:nvSpPr>
          <p:spPr bwMode="auto">
            <a:xfrm flipH="1">
              <a:off x="4416" y="1392"/>
              <a:ext cx="192"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6405" name="Line 261">
              <a:extLst>
                <a:ext uri="{FF2B5EF4-FFF2-40B4-BE49-F238E27FC236}">
                  <a16:creationId xmlns:a16="http://schemas.microsoft.com/office/drawing/2014/main" id="{D32CFEEC-4D32-4161-9DBD-EFC7417935C1}"/>
                </a:ext>
              </a:extLst>
            </p:cNvPr>
            <p:cNvSpPr>
              <a:spLocks noChangeShapeType="1"/>
            </p:cNvSpPr>
            <p:nvPr/>
          </p:nvSpPr>
          <p:spPr bwMode="auto">
            <a:xfrm flipH="1">
              <a:off x="4416" y="1440"/>
              <a:ext cx="19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grpSp>
        <p:nvGrpSpPr>
          <p:cNvPr id="12" name="Grupp 11">
            <a:extLst>
              <a:ext uri="{FF2B5EF4-FFF2-40B4-BE49-F238E27FC236}">
                <a16:creationId xmlns:a16="http://schemas.microsoft.com/office/drawing/2014/main" id="{13BED871-DFBA-4E52-BB3C-C7719FD44D4F}"/>
              </a:ext>
            </a:extLst>
          </p:cNvPr>
          <p:cNvGrpSpPr/>
          <p:nvPr/>
        </p:nvGrpSpPr>
        <p:grpSpPr>
          <a:xfrm>
            <a:off x="152400" y="1067439"/>
            <a:ext cx="2514600" cy="1225092"/>
            <a:chOff x="826193" y="1065997"/>
            <a:chExt cx="2514600" cy="1225092"/>
          </a:xfrm>
        </p:grpSpPr>
        <p:sp>
          <p:nvSpPr>
            <p:cNvPr id="6215" name="Text Box 71">
              <a:extLst>
                <a:ext uri="{FF2B5EF4-FFF2-40B4-BE49-F238E27FC236}">
                  <a16:creationId xmlns:a16="http://schemas.microsoft.com/office/drawing/2014/main" id="{A29EFF0C-70D9-4D8E-AF24-819490FEDB8C}"/>
                </a:ext>
              </a:extLst>
            </p:cNvPr>
            <p:cNvSpPr txBox="1">
              <a:spLocks noChangeArrowheads="1"/>
            </p:cNvSpPr>
            <p:nvPr/>
          </p:nvSpPr>
          <p:spPr bwMode="auto">
            <a:xfrm>
              <a:off x="826193" y="1065997"/>
              <a:ext cx="2514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800" b="1" dirty="0">
                  <a:latin typeface="Calibri" panose="020F0502020204030204" pitchFamily="34" charset="0"/>
                  <a:cs typeface="Calibri" panose="020F0502020204030204" pitchFamily="34" charset="0"/>
                </a:rPr>
                <a:t>Random trial</a:t>
              </a:r>
            </a:p>
          </p:txBody>
        </p:sp>
        <p:pic>
          <p:nvPicPr>
            <p:cNvPr id="11" name="Bildobjekt 10">
              <a:extLst>
                <a:ext uri="{FF2B5EF4-FFF2-40B4-BE49-F238E27FC236}">
                  <a16:creationId xmlns:a16="http://schemas.microsoft.com/office/drawing/2014/main" id="{CEDAC86C-4F59-4E2E-A277-486296117000}"/>
                </a:ext>
              </a:extLst>
            </p:cNvPr>
            <p:cNvPicPr>
              <a:picLocks noChangeAspect="1"/>
            </p:cNvPicPr>
            <p:nvPr/>
          </p:nvPicPr>
          <p:blipFill>
            <a:blip r:embed="rId2"/>
            <a:stretch>
              <a:fillRect/>
            </a:stretch>
          </p:blipFill>
          <p:spPr>
            <a:xfrm>
              <a:off x="1054793" y="1605289"/>
              <a:ext cx="1638300" cy="685800"/>
            </a:xfrm>
            <a:prstGeom prst="rect">
              <a:avLst/>
            </a:prstGeom>
          </p:spPr>
        </p:pic>
      </p:grpSp>
      <p:grpSp>
        <p:nvGrpSpPr>
          <p:cNvPr id="15" name="Grupp 14">
            <a:extLst>
              <a:ext uri="{FF2B5EF4-FFF2-40B4-BE49-F238E27FC236}">
                <a16:creationId xmlns:a16="http://schemas.microsoft.com/office/drawing/2014/main" id="{3A79F1D8-9FA9-4DAA-8439-DA88AD7693C0}"/>
              </a:ext>
            </a:extLst>
          </p:cNvPr>
          <p:cNvGrpSpPr/>
          <p:nvPr/>
        </p:nvGrpSpPr>
        <p:grpSpPr>
          <a:xfrm>
            <a:off x="182169" y="4506913"/>
            <a:ext cx="6834758" cy="2160913"/>
            <a:chOff x="182169" y="4506913"/>
            <a:chExt cx="6834758" cy="2160913"/>
          </a:xfrm>
        </p:grpSpPr>
        <p:grpSp>
          <p:nvGrpSpPr>
            <p:cNvPr id="13" name="Grupp 12">
              <a:extLst>
                <a:ext uri="{FF2B5EF4-FFF2-40B4-BE49-F238E27FC236}">
                  <a16:creationId xmlns:a16="http://schemas.microsoft.com/office/drawing/2014/main" id="{D7AEB4CA-F503-41D7-84A9-960066B81426}"/>
                </a:ext>
              </a:extLst>
            </p:cNvPr>
            <p:cNvGrpSpPr/>
            <p:nvPr/>
          </p:nvGrpSpPr>
          <p:grpSpPr>
            <a:xfrm>
              <a:off x="3352800" y="4983984"/>
              <a:ext cx="3664127" cy="1683842"/>
              <a:chOff x="263436" y="4736068"/>
              <a:chExt cx="3664127" cy="1683842"/>
            </a:xfrm>
          </p:grpSpPr>
          <p:grpSp>
            <p:nvGrpSpPr>
              <p:cNvPr id="6" name="Grupp 5">
                <a:extLst>
                  <a:ext uri="{FF2B5EF4-FFF2-40B4-BE49-F238E27FC236}">
                    <a16:creationId xmlns:a16="http://schemas.microsoft.com/office/drawing/2014/main" id="{DAA91552-AA66-431E-BE72-9887FD03DCFF}"/>
                  </a:ext>
                </a:extLst>
              </p:cNvPr>
              <p:cNvGrpSpPr/>
              <p:nvPr/>
            </p:nvGrpSpPr>
            <p:grpSpPr>
              <a:xfrm>
                <a:off x="263436" y="4736068"/>
                <a:ext cx="3598818" cy="1226582"/>
                <a:chOff x="263436" y="4736068"/>
                <a:chExt cx="3598818" cy="1226582"/>
              </a:xfrm>
            </p:grpSpPr>
            <p:grpSp>
              <p:nvGrpSpPr>
                <p:cNvPr id="90" name="Grupp 89">
                  <a:extLst>
                    <a:ext uri="{FF2B5EF4-FFF2-40B4-BE49-F238E27FC236}">
                      <a16:creationId xmlns:a16="http://schemas.microsoft.com/office/drawing/2014/main" id="{F9F80835-0A7B-404A-BFB2-AAE9E3AF3C22}"/>
                    </a:ext>
                  </a:extLst>
                </p:cNvPr>
                <p:cNvGrpSpPr/>
                <p:nvPr/>
              </p:nvGrpSpPr>
              <p:grpSpPr>
                <a:xfrm>
                  <a:off x="280854" y="4876800"/>
                  <a:ext cx="3581400" cy="1085850"/>
                  <a:chOff x="1069603" y="5394598"/>
                  <a:chExt cx="3430526" cy="1085850"/>
                </a:xfrm>
              </p:grpSpPr>
              <p:sp>
                <p:nvSpPr>
                  <p:cNvPr id="91" name="Line 85">
                    <a:extLst>
                      <a:ext uri="{FF2B5EF4-FFF2-40B4-BE49-F238E27FC236}">
                        <a16:creationId xmlns:a16="http://schemas.microsoft.com/office/drawing/2014/main" id="{B91A0235-5A51-4A39-B3B0-E8A4DDD4484F}"/>
                      </a:ext>
                    </a:extLst>
                  </p:cNvPr>
                  <p:cNvSpPr>
                    <a:spLocks noChangeShapeType="1"/>
                  </p:cNvSpPr>
                  <p:nvPr/>
                </p:nvSpPr>
                <p:spPr bwMode="auto">
                  <a:xfrm>
                    <a:off x="1069603" y="6461398"/>
                    <a:ext cx="3430526"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92" name="Line 86">
                    <a:extLst>
                      <a:ext uri="{FF2B5EF4-FFF2-40B4-BE49-F238E27FC236}">
                        <a16:creationId xmlns:a16="http://schemas.microsoft.com/office/drawing/2014/main" id="{3FAFBF45-D9FE-4512-A599-866F7ED4D39A}"/>
                      </a:ext>
                    </a:extLst>
                  </p:cNvPr>
                  <p:cNvSpPr>
                    <a:spLocks noChangeShapeType="1"/>
                  </p:cNvSpPr>
                  <p:nvPr/>
                </p:nvSpPr>
                <p:spPr bwMode="auto">
                  <a:xfrm flipV="1">
                    <a:off x="1069603" y="5470798"/>
                    <a:ext cx="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93" name="Line 88">
                    <a:extLst>
                      <a:ext uri="{FF2B5EF4-FFF2-40B4-BE49-F238E27FC236}">
                        <a16:creationId xmlns:a16="http://schemas.microsoft.com/office/drawing/2014/main" id="{C2BCFAAA-D37F-4F4D-B5A9-EB02CC02A395}"/>
                      </a:ext>
                    </a:extLst>
                  </p:cNvPr>
                  <p:cNvSpPr>
                    <a:spLocks noChangeShapeType="1"/>
                  </p:cNvSpPr>
                  <p:nvPr/>
                </p:nvSpPr>
                <p:spPr bwMode="auto">
                  <a:xfrm>
                    <a:off x="1693335" y="6156598"/>
                    <a:ext cx="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94" name="Line 89">
                    <a:extLst>
                      <a:ext uri="{FF2B5EF4-FFF2-40B4-BE49-F238E27FC236}">
                        <a16:creationId xmlns:a16="http://schemas.microsoft.com/office/drawing/2014/main" id="{F41C3F0D-6811-48E5-B874-2A0701996DA7}"/>
                      </a:ext>
                    </a:extLst>
                  </p:cNvPr>
                  <p:cNvSpPr>
                    <a:spLocks noChangeShapeType="1"/>
                  </p:cNvSpPr>
                  <p:nvPr/>
                </p:nvSpPr>
                <p:spPr bwMode="auto">
                  <a:xfrm>
                    <a:off x="1443842" y="6328048"/>
                    <a:ext cx="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95" name="Line 90">
                    <a:extLst>
                      <a:ext uri="{FF2B5EF4-FFF2-40B4-BE49-F238E27FC236}">
                        <a16:creationId xmlns:a16="http://schemas.microsoft.com/office/drawing/2014/main" id="{E81060E1-EEA9-4507-9328-A155673EF467}"/>
                      </a:ext>
                    </a:extLst>
                  </p:cNvPr>
                  <p:cNvSpPr>
                    <a:spLocks noChangeShapeType="1"/>
                  </p:cNvSpPr>
                  <p:nvPr/>
                </p:nvSpPr>
                <p:spPr bwMode="auto">
                  <a:xfrm>
                    <a:off x="4032330" y="6308998"/>
                    <a:ext cx="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96" name="Line 91">
                    <a:extLst>
                      <a:ext uri="{FF2B5EF4-FFF2-40B4-BE49-F238E27FC236}">
                        <a16:creationId xmlns:a16="http://schemas.microsoft.com/office/drawing/2014/main" id="{AC181CFD-484C-4915-80EF-7D62F34ECABA}"/>
                      </a:ext>
                    </a:extLst>
                  </p:cNvPr>
                  <p:cNvSpPr>
                    <a:spLocks noChangeShapeType="1"/>
                  </p:cNvSpPr>
                  <p:nvPr/>
                </p:nvSpPr>
                <p:spPr bwMode="auto">
                  <a:xfrm>
                    <a:off x="3767244" y="6156598"/>
                    <a:ext cx="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97" name="Line 92">
                    <a:extLst>
                      <a:ext uri="{FF2B5EF4-FFF2-40B4-BE49-F238E27FC236}">
                        <a16:creationId xmlns:a16="http://schemas.microsoft.com/office/drawing/2014/main" id="{F3040DA8-675A-4158-8D7E-1A4F042FA40D}"/>
                      </a:ext>
                    </a:extLst>
                  </p:cNvPr>
                  <p:cNvSpPr>
                    <a:spLocks noChangeShapeType="1"/>
                  </p:cNvSpPr>
                  <p:nvPr/>
                </p:nvSpPr>
                <p:spPr bwMode="auto">
                  <a:xfrm>
                    <a:off x="3486565" y="6004198"/>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98" name="Line 93">
                    <a:extLst>
                      <a:ext uri="{FF2B5EF4-FFF2-40B4-BE49-F238E27FC236}">
                        <a16:creationId xmlns:a16="http://schemas.microsoft.com/office/drawing/2014/main" id="{41AA2207-B7F9-42DF-882D-32CB8917904D}"/>
                      </a:ext>
                    </a:extLst>
                  </p:cNvPr>
                  <p:cNvSpPr>
                    <a:spLocks noChangeShapeType="1"/>
                  </p:cNvSpPr>
                  <p:nvPr/>
                </p:nvSpPr>
                <p:spPr bwMode="auto">
                  <a:xfrm>
                    <a:off x="1942828" y="6004198"/>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99" name="Line 94">
                    <a:extLst>
                      <a:ext uri="{FF2B5EF4-FFF2-40B4-BE49-F238E27FC236}">
                        <a16:creationId xmlns:a16="http://schemas.microsoft.com/office/drawing/2014/main" id="{7C667799-1136-45F1-9EF4-2D04820B9AD7}"/>
                      </a:ext>
                    </a:extLst>
                  </p:cNvPr>
                  <p:cNvSpPr>
                    <a:spLocks noChangeShapeType="1"/>
                  </p:cNvSpPr>
                  <p:nvPr/>
                </p:nvSpPr>
                <p:spPr bwMode="auto">
                  <a:xfrm>
                    <a:off x="2192321" y="5775598"/>
                    <a:ext cx="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0" name="Line 95">
                    <a:extLst>
                      <a:ext uri="{FF2B5EF4-FFF2-40B4-BE49-F238E27FC236}">
                        <a16:creationId xmlns:a16="http://schemas.microsoft.com/office/drawing/2014/main" id="{A7C2BD98-7A30-4BF5-82B7-335F61EB55F6}"/>
                      </a:ext>
                    </a:extLst>
                  </p:cNvPr>
                  <p:cNvSpPr>
                    <a:spLocks noChangeShapeType="1"/>
                  </p:cNvSpPr>
                  <p:nvPr/>
                </p:nvSpPr>
                <p:spPr bwMode="auto">
                  <a:xfrm>
                    <a:off x="3190292" y="5775598"/>
                    <a:ext cx="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1" name="Line 96">
                    <a:extLst>
                      <a:ext uri="{FF2B5EF4-FFF2-40B4-BE49-F238E27FC236}">
                        <a16:creationId xmlns:a16="http://schemas.microsoft.com/office/drawing/2014/main" id="{1C40CDC2-9639-49ED-925E-5190E6C5235A}"/>
                      </a:ext>
                    </a:extLst>
                  </p:cNvPr>
                  <p:cNvSpPr>
                    <a:spLocks noChangeShapeType="1"/>
                  </p:cNvSpPr>
                  <p:nvPr/>
                </p:nvSpPr>
                <p:spPr bwMode="auto">
                  <a:xfrm>
                    <a:off x="2441813" y="5546998"/>
                    <a:ext cx="0" cy="914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2" name="Line 97">
                    <a:extLst>
                      <a:ext uri="{FF2B5EF4-FFF2-40B4-BE49-F238E27FC236}">
                        <a16:creationId xmlns:a16="http://schemas.microsoft.com/office/drawing/2014/main" id="{5D59BD84-10AC-4538-955B-E0EDFBF1E8B3}"/>
                      </a:ext>
                    </a:extLst>
                  </p:cNvPr>
                  <p:cNvSpPr>
                    <a:spLocks noChangeShapeType="1"/>
                  </p:cNvSpPr>
                  <p:nvPr/>
                </p:nvSpPr>
                <p:spPr bwMode="auto">
                  <a:xfrm flipH="1">
                    <a:off x="2940799" y="5604148"/>
                    <a:ext cx="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03" name="Line 98">
                    <a:extLst>
                      <a:ext uri="{FF2B5EF4-FFF2-40B4-BE49-F238E27FC236}">
                        <a16:creationId xmlns:a16="http://schemas.microsoft.com/office/drawing/2014/main" id="{91DD96C5-251C-4A50-9A89-18009F19BCF9}"/>
                      </a:ext>
                    </a:extLst>
                  </p:cNvPr>
                  <p:cNvSpPr>
                    <a:spLocks noChangeShapeType="1"/>
                  </p:cNvSpPr>
                  <p:nvPr/>
                </p:nvSpPr>
                <p:spPr bwMode="auto">
                  <a:xfrm>
                    <a:off x="2691306" y="5394598"/>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sp>
              <p:nvSpPr>
                <p:cNvPr id="5" name="textruta 4">
                  <a:extLst>
                    <a:ext uri="{FF2B5EF4-FFF2-40B4-BE49-F238E27FC236}">
                      <a16:creationId xmlns:a16="http://schemas.microsoft.com/office/drawing/2014/main" id="{5A70903F-7CD7-4E2C-A625-FBA4BC8E5152}"/>
                    </a:ext>
                  </a:extLst>
                </p:cNvPr>
                <p:cNvSpPr txBox="1"/>
                <p:nvPr/>
              </p:nvSpPr>
              <p:spPr>
                <a:xfrm>
                  <a:off x="263436" y="4736068"/>
                  <a:ext cx="1355470" cy="400110"/>
                </a:xfrm>
                <a:prstGeom prst="rect">
                  <a:avLst/>
                </a:prstGeom>
                <a:noFill/>
              </p:spPr>
              <p:txBody>
                <a:bodyPr wrap="square" rtlCol="0">
                  <a:spAutoFit/>
                </a:bodyPr>
                <a:lstStyle/>
                <a:p>
                  <a:r>
                    <a:rPr lang="en-GB" sz="2000" b="1" dirty="0">
                      <a:latin typeface="Calibri" panose="020F0502020204030204" pitchFamily="34" charset="0"/>
                      <a:cs typeface="Calibri" panose="020F0502020204030204" pitchFamily="34" charset="0"/>
                    </a:rPr>
                    <a:t>Probability</a:t>
                  </a:r>
                </a:p>
              </p:txBody>
            </p:sp>
          </p:grpSp>
          <p:sp>
            <p:nvSpPr>
              <p:cNvPr id="7" name="textruta 6">
                <a:extLst>
                  <a:ext uri="{FF2B5EF4-FFF2-40B4-BE49-F238E27FC236}">
                    <a16:creationId xmlns:a16="http://schemas.microsoft.com/office/drawing/2014/main" id="{12F7B041-69E2-4FC0-900D-1FBAE61E1374}"/>
                  </a:ext>
                </a:extLst>
              </p:cNvPr>
              <p:cNvSpPr txBox="1"/>
              <p:nvPr/>
            </p:nvSpPr>
            <p:spPr>
              <a:xfrm>
                <a:off x="498564" y="6019800"/>
                <a:ext cx="3428999" cy="400110"/>
              </a:xfrm>
              <a:prstGeom prst="rect">
                <a:avLst/>
              </a:prstGeom>
              <a:noFill/>
            </p:spPr>
            <p:txBody>
              <a:bodyPr wrap="square" rtlCol="0">
                <a:spAutoFit/>
              </a:bodyPr>
              <a:lstStyle/>
              <a:p>
                <a:r>
                  <a:rPr lang="en-GB" altLang="en-US" sz="2000" dirty="0">
                    <a:latin typeface="Calibri" panose="020F0502020204030204" pitchFamily="34" charset="0"/>
                    <a:cs typeface="Calibri" panose="020F0502020204030204" pitchFamily="34" charset="0"/>
                  </a:rPr>
                  <a:t>2  3  4   5  6   7  8   9 10 11 12</a:t>
                </a:r>
              </a:p>
            </p:txBody>
          </p:sp>
          <p:pic>
            <p:nvPicPr>
              <p:cNvPr id="104" name="Bildobjekt 103">
                <a:extLst>
                  <a:ext uri="{FF2B5EF4-FFF2-40B4-BE49-F238E27FC236}">
                    <a16:creationId xmlns:a16="http://schemas.microsoft.com/office/drawing/2014/main" id="{E9783054-D192-4392-BA7A-CFB33B45D559}"/>
                  </a:ext>
                </a:extLst>
              </p:cNvPr>
              <p:cNvPicPr>
                <a:picLocks noChangeAspect="1"/>
              </p:cNvPicPr>
              <p:nvPr/>
            </p:nvPicPr>
            <p:blipFill>
              <a:blip r:embed="rId2"/>
              <a:stretch>
                <a:fillRect/>
              </a:stretch>
            </p:blipFill>
            <p:spPr>
              <a:xfrm>
                <a:off x="422363" y="5090062"/>
                <a:ext cx="779618" cy="326352"/>
              </a:xfrm>
              <a:prstGeom prst="rect">
                <a:avLst/>
              </a:prstGeom>
            </p:spPr>
          </p:pic>
        </p:grpSp>
        <p:sp>
          <p:nvSpPr>
            <p:cNvPr id="14" name="Pil: nedåt 13">
              <a:extLst>
                <a:ext uri="{FF2B5EF4-FFF2-40B4-BE49-F238E27FC236}">
                  <a16:creationId xmlns:a16="http://schemas.microsoft.com/office/drawing/2014/main" id="{F16D260E-D31C-48C8-A890-70701F1163CA}"/>
                </a:ext>
              </a:extLst>
            </p:cNvPr>
            <p:cNvSpPr/>
            <p:nvPr/>
          </p:nvSpPr>
          <p:spPr>
            <a:xfrm>
              <a:off x="4602195" y="4506913"/>
              <a:ext cx="533397" cy="457199"/>
            </a:xfrm>
            <a:prstGeom prst="downArrow">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textruta 104">
              <a:extLst>
                <a:ext uri="{FF2B5EF4-FFF2-40B4-BE49-F238E27FC236}">
                  <a16:creationId xmlns:a16="http://schemas.microsoft.com/office/drawing/2014/main" id="{F48C4CB4-AF8A-471D-8B91-19BAF80A13FD}"/>
                </a:ext>
              </a:extLst>
            </p:cNvPr>
            <p:cNvSpPr txBox="1"/>
            <p:nvPr/>
          </p:nvSpPr>
          <p:spPr>
            <a:xfrm>
              <a:off x="182169" y="4842808"/>
              <a:ext cx="2989929" cy="1785104"/>
            </a:xfrm>
            <a:prstGeom prst="rect">
              <a:avLst/>
            </a:prstGeom>
            <a:noFill/>
          </p:spPr>
          <p:txBody>
            <a:bodyPr wrap="square" rtlCol="0">
              <a:spAutoFit/>
            </a:bodyPr>
            <a:lstStyle/>
            <a:p>
              <a:r>
                <a:rPr lang="en-GB" sz="2200" dirty="0">
                  <a:latin typeface="Calibri" panose="020F0502020204030204" pitchFamily="34" charset="0"/>
                  <a:cs typeface="Calibri" panose="020F0502020204030204" pitchFamily="34" charset="0"/>
                </a:rPr>
                <a:t>From the sample space you can calculate the </a:t>
              </a:r>
              <a:r>
                <a:rPr lang="en-GB" sz="2200" b="1" dirty="0">
                  <a:latin typeface="Calibri" panose="020F0502020204030204" pitchFamily="34" charset="0"/>
                  <a:cs typeface="Calibri" panose="020F0502020204030204" pitchFamily="34" charset="0"/>
                </a:rPr>
                <a:t>statistical distribution</a:t>
              </a:r>
              <a:r>
                <a:rPr lang="en-GB" sz="2200" dirty="0">
                  <a:latin typeface="Calibri" panose="020F0502020204030204" pitchFamily="34" charset="0"/>
                  <a:cs typeface="Calibri" panose="020F0502020204030204" pitchFamily="34" charset="0"/>
                </a:rPr>
                <a:t> of probabilities of the events: Sum=2, 3, .. , 12.</a:t>
              </a:r>
            </a:p>
          </p:txBody>
        </p:sp>
      </p:grpSp>
      <p:grpSp>
        <p:nvGrpSpPr>
          <p:cNvPr id="18" name="Grupp 17">
            <a:extLst>
              <a:ext uri="{FF2B5EF4-FFF2-40B4-BE49-F238E27FC236}">
                <a16:creationId xmlns:a16="http://schemas.microsoft.com/office/drawing/2014/main" id="{6B673C6B-B4BD-4AD0-B3A4-16D3D46F5AF0}"/>
              </a:ext>
            </a:extLst>
          </p:cNvPr>
          <p:cNvGrpSpPr/>
          <p:nvPr/>
        </p:nvGrpSpPr>
        <p:grpSpPr>
          <a:xfrm>
            <a:off x="5956552" y="4428893"/>
            <a:ext cx="3179985" cy="2308324"/>
            <a:chOff x="5956552" y="4428893"/>
            <a:chExt cx="3179985" cy="2308324"/>
          </a:xfrm>
        </p:grpSpPr>
        <p:sp>
          <p:nvSpPr>
            <p:cNvPr id="4" name="textruta 3">
              <a:extLst>
                <a:ext uri="{FF2B5EF4-FFF2-40B4-BE49-F238E27FC236}">
                  <a16:creationId xmlns:a16="http://schemas.microsoft.com/office/drawing/2014/main" id="{75183104-D4E9-47FE-BA78-B034CC49FDD1}"/>
                </a:ext>
              </a:extLst>
            </p:cNvPr>
            <p:cNvSpPr txBox="1"/>
            <p:nvPr/>
          </p:nvSpPr>
          <p:spPr>
            <a:xfrm>
              <a:off x="7239000" y="4428893"/>
              <a:ext cx="1897537" cy="2308324"/>
            </a:xfrm>
            <a:prstGeom prst="rect">
              <a:avLst/>
            </a:prstGeom>
            <a:noFill/>
          </p:spPr>
          <p:txBody>
            <a:bodyPr wrap="square" rtlCol="0">
              <a:spAutoFit/>
            </a:bodyPr>
            <a:lstStyle/>
            <a:p>
              <a:r>
                <a:rPr lang="en-GB" dirty="0">
                  <a:latin typeface="Calibri" panose="020F0502020204030204" pitchFamily="34" charset="0"/>
                  <a:cs typeface="Calibri" panose="020F0502020204030204" pitchFamily="34" charset="0"/>
                </a:rPr>
                <a:t>From the statistical distribution you can draw </a:t>
              </a:r>
              <a:r>
                <a:rPr lang="en-GB" b="1" i="1" dirty="0">
                  <a:solidFill>
                    <a:srgbClr val="FF0000"/>
                  </a:solidFill>
                  <a:latin typeface="Calibri" panose="020F0502020204030204" pitchFamily="34" charset="0"/>
                  <a:cs typeface="Calibri" panose="020F0502020204030204" pitchFamily="34" charset="0"/>
                </a:rPr>
                <a:t>random numbers</a:t>
              </a:r>
              <a:r>
                <a:rPr lang="en-GB" dirty="0">
                  <a:latin typeface="Calibri" panose="020F0502020204030204" pitchFamily="34" charset="0"/>
                  <a:cs typeface="Calibri" panose="020F0502020204030204" pitchFamily="34" charset="0"/>
                </a:rPr>
                <a:t>!</a:t>
              </a:r>
            </a:p>
          </p:txBody>
        </p:sp>
        <p:sp>
          <p:nvSpPr>
            <p:cNvPr id="17" name="Båge 16">
              <a:extLst>
                <a:ext uri="{FF2B5EF4-FFF2-40B4-BE49-F238E27FC236}">
                  <a16:creationId xmlns:a16="http://schemas.microsoft.com/office/drawing/2014/main" id="{D86198D4-C76A-44A2-8A99-B167D9C9ECB7}"/>
                </a:ext>
              </a:extLst>
            </p:cNvPr>
            <p:cNvSpPr/>
            <p:nvPr/>
          </p:nvSpPr>
          <p:spPr>
            <a:xfrm rot="16200000">
              <a:off x="6418152" y="4381207"/>
              <a:ext cx="740247" cy="1663448"/>
            </a:xfrm>
            <a:prstGeom prst="arc">
              <a:avLst>
                <a:gd name="adj1" fmla="val 16200000"/>
                <a:gd name="adj2" fmla="val 2085863"/>
              </a:avLst>
            </a:prstGeom>
            <a:noFill/>
            <a:ln w="34925">
              <a:solidFill>
                <a:srgbClr val="FF0000"/>
              </a:solidFill>
              <a:headEnd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87" name="Platshållare för bildnummer 5">
            <a:extLst>
              <a:ext uri="{FF2B5EF4-FFF2-40B4-BE49-F238E27FC236}">
                <a16:creationId xmlns:a16="http://schemas.microsoft.com/office/drawing/2014/main" id="{A54D8781-1367-48B0-85AC-1F36709B70D6}"/>
              </a:ext>
            </a:extLst>
          </p:cNvPr>
          <p:cNvSpPr>
            <a:spLocks noGrp="1"/>
          </p:cNvSpPr>
          <p:nvPr>
            <p:ph type="sldNum" sz="quarter" idx="12"/>
          </p:nvPr>
        </p:nvSpPr>
        <p:spPr>
          <a:xfrm>
            <a:off x="8692220" y="6400800"/>
            <a:ext cx="375580" cy="380999"/>
          </a:xfrm>
        </p:spPr>
        <p:txBody>
          <a:bodyPr/>
          <a:lstStyle/>
          <a:p>
            <a:fld id="{B57D01FA-E3E2-42FB-8DE7-E4674DA659B3}" type="slidenum">
              <a:rPr lang="en-GB" altLang="en-US">
                <a:latin typeface="Calibri" panose="020F0502020204030204" pitchFamily="34" charset="0"/>
                <a:cs typeface="Calibri" panose="020F0502020204030204" pitchFamily="34" charset="0"/>
              </a:rPr>
              <a:pPr/>
              <a:t>5</a:t>
            </a:fld>
            <a:endParaRPr lang="en-GB" altLang="en-US"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413"/>
                                        </p:tgtEl>
                                        <p:attrNameLst>
                                          <p:attrName>style.visibility</p:attrName>
                                        </p:attrNameLst>
                                      </p:cBhvr>
                                      <p:to>
                                        <p:strVal val="visible"/>
                                      </p:to>
                                    </p:set>
                                    <p:anim calcmode="lin" valueType="num">
                                      <p:cBhvr additive="base">
                                        <p:cTn id="13" dur="500" fill="hold"/>
                                        <p:tgtEl>
                                          <p:spTgt spid="6413"/>
                                        </p:tgtEl>
                                        <p:attrNameLst>
                                          <p:attrName>ppt_x</p:attrName>
                                        </p:attrNameLst>
                                      </p:cBhvr>
                                      <p:tavLst>
                                        <p:tav tm="0">
                                          <p:val>
                                            <p:strVal val="1+#ppt_w/2"/>
                                          </p:val>
                                        </p:tav>
                                        <p:tav tm="100000">
                                          <p:val>
                                            <p:strVal val="#ppt_x"/>
                                          </p:val>
                                        </p:tav>
                                      </p:tavLst>
                                    </p:anim>
                                    <p:anim calcmode="lin" valueType="num">
                                      <p:cBhvr additive="base">
                                        <p:cTn id="14" dur="500" fill="hold"/>
                                        <p:tgtEl>
                                          <p:spTgt spid="64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409"/>
                                        </p:tgtEl>
                                        <p:attrNameLst>
                                          <p:attrName>style.visibility</p:attrName>
                                        </p:attrNameLst>
                                      </p:cBhvr>
                                      <p:to>
                                        <p:strVal val="visible"/>
                                      </p:to>
                                    </p:set>
                                    <p:anim calcmode="lin" valueType="num">
                                      <p:cBhvr additive="base">
                                        <p:cTn id="19" dur="500" fill="hold"/>
                                        <p:tgtEl>
                                          <p:spTgt spid="6409"/>
                                        </p:tgtEl>
                                        <p:attrNameLst>
                                          <p:attrName>ppt_x</p:attrName>
                                        </p:attrNameLst>
                                      </p:cBhvr>
                                      <p:tavLst>
                                        <p:tav tm="0">
                                          <p:val>
                                            <p:strVal val="1+#ppt_w/2"/>
                                          </p:val>
                                        </p:tav>
                                        <p:tav tm="100000">
                                          <p:val>
                                            <p:strVal val="#ppt_x"/>
                                          </p:val>
                                        </p:tav>
                                      </p:tavLst>
                                    </p:anim>
                                    <p:anim calcmode="lin" valueType="num">
                                      <p:cBhvr additive="base">
                                        <p:cTn id="20" dur="500" fill="hold"/>
                                        <p:tgtEl>
                                          <p:spTgt spid="640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411"/>
                                        </p:tgtEl>
                                        <p:attrNameLst>
                                          <p:attrName>style.visibility</p:attrName>
                                        </p:attrNameLst>
                                      </p:cBhvr>
                                      <p:to>
                                        <p:strVal val="visible"/>
                                      </p:to>
                                    </p:set>
                                    <p:anim calcmode="lin" valueType="num">
                                      <p:cBhvr additive="base">
                                        <p:cTn id="25" dur="500" fill="hold"/>
                                        <p:tgtEl>
                                          <p:spTgt spid="6411"/>
                                        </p:tgtEl>
                                        <p:attrNameLst>
                                          <p:attrName>ppt_x</p:attrName>
                                        </p:attrNameLst>
                                      </p:cBhvr>
                                      <p:tavLst>
                                        <p:tav tm="0">
                                          <p:val>
                                            <p:strVal val="#ppt_x"/>
                                          </p:val>
                                        </p:tav>
                                        <p:tav tm="100000">
                                          <p:val>
                                            <p:strVal val="#ppt_x"/>
                                          </p:val>
                                        </p:tav>
                                      </p:tavLst>
                                    </p:anim>
                                    <p:anim calcmode="lin" valueType="num">
                                      <p:cBhvr additive="base">
                                        <p:cTn id="26" dur="500" fill="hold"/>
                                        <p:tgtEl>
                                          <p:spTgt spid="64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1+#ppt_w/2"/>
                                          </p:val>
                                        </p:tav>
                                        <p:tav tm="100000">
                                          <p:val>
                                            <p:strVal val="#ppt_x"/>
                                          </p:val>
                                        </p:tav>
                                      </p:tavLst>
                                    </p:anim>
                                    <p:anim calcmode="lin" valueType="num">
                                      <p:cBhvr additive="base">
                                        <p:cTn id="3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latshållare för bildnummer 5">
            <a:extLst>
              <a:ext uri="{FF2B5EF4-FFF2-40B4-BE49-F238E27FC236}">
                <a16:creationId xmlns:a16="http://schemas.microsoft.com/office/drawing/2014/main" id="{B3C74388-E588-4A3B-93C2-F1CEDACFE7D1}"/>
              </a:ext>
            </a:extLst>
          </p:cNvPr>
          <p:cNvSpPr>
            <a:spLocks noGrp="1"/>
          </p:cNvSpPr>
          <p:nvPr>
            <p:ph type="sldNum" sz="quarter" idx="12"/>
          </p:nvPr>
        </p:nvSpPr>
        <p:spPr>
          <a:xfrm>
            <a:off x="8610600" y="6400800"/>
            <a:ext cx="381000" cy="381000"/>
          </a:xfrm>
        </p:spPr>
        <p:txBody>
          <a:bodyPr/>
          <a:lstStyle/>
          <a:p>
            <a:fld id="{2D80379D-CDB1-42F5-BF1D-C9E81340A858}" type="slidenum">
              <a:rPr lang="en-GB" altLang="en-US">
                <a:latin typeface="Calibri" panose="020F0502020204030204" pitchFamily="34" charset="0"/>
                <a:cs typeface="Calibri" panose="020F0502020204030204" pitchFamily="34" charset="0"/>
              </a:rPr>
              <a:pPr/>
              <a:t>6</a:t>
            </a:fld>
            <a:endParaRPr lang="en-GB" altLang="en-US" dirty="0">
              <a:latin typeface="Calibri" panose="020F0502020204030204" pitchFamily="34" charset="0"/>
              <a:cs typeface="Calibri" panose="020F0502020204030204" pitchFamily="34" charset="0"/>
            </a:endParaRPr>
          </a:p>
        </p:txBody>
      </p:sp>
      <p:sp>
        <p:nvSpPr>
          <p:cNvPr id="7170" name="Rectangle 2">
            <a:extLst>
              <a:ext uri="{FF2B5EF4-FFF2-40B4-BE49-F238E27FC236}">
                <a16:creationId xmlns:a16="http://schemas.microsoft.com/office/drawing/2014/main" id="{9A7269C7-3722-4CC5-8310-1A08AEAC6AD7}"/>
              </a:ext>
            </a:extLst>
          </p:cNvPr>
          <p:cNvSpPr>
            <a:spLocks noGrp="1" noChangeArrowheads="1"/>
          </p:cNvSpPr>
          <p:nvPr>
            <p:ph type="title"/>
          </p:nvPr>
        </p:nvSpPr>
        <p:spPr>
          <a:xfrm>
            <a:off x="457200" y="0"/>
            <a:ext cx="7772400" cy="533400"/>
          </a:xfrm>
        </p:spPr>
        <p:txBody>
          <a:bodyPr/>
          <a:lstStyle/>
          <a:p>
            <a:r>
              <a:rPr lang="en-GB" altLang="en-US" sz="3600" b="1" dirty="0">
                <a:latin typeface="Calibri" panose="020F0502020204030204" pitchFamily="34" charset="0"/>
                <a:cs typeface="Calibri" panose="020F0502020204030204" pitchFamily="34" charset="0"/>
              </a:rPr>
              <a:t>Probabilities</a:t>
            </a:r>
          </a:p>
        </p:txBody>
      </p:sp>
      <p:sp>
        <p:nvSpPr>
          <p:cNvPr id="7172" name="Text Box 4">
            <a:extLst>
              <a:ext uri="{FF2B5EF4-FFF2-40B4-BE49-F238E27FC236}">
                <a16:creationId xmlns:a16="http://schemas.microsoft.com/office/drawing/2014/main" id="{7EFEFA99-1738-4DCE-9127-C239794A1074}"/>
              </a:ext>
            </a:extLst>
          </p:cNvPr>
          <p:cNvSpPr txBox="1">
            <a:spLocks noChangeArrowheads="1"/>
          </p:cNvSpPr>
          <p:nvPr/>
        </p:nvSpPr>
        <p:spPr bwMode="auto">
          <a:xfrm>
            <a:off x="76200" y="1582341"/>
            <a:ext cx="8991600"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buFontTx/>
              <a:buChar char="•"/>
            </a:pPr>
            <a:r>
              <a:rPr lang="en-GB" altLang="en-US" sz="2800" b="1" dirty="0">
                <a:latin typeface="Calibri" panose="020F0502020204030204" pitchFamily="34" charset="0"/>
                <a:cs typeface="Calibri" panose="020F0502020204030204" pitchFamily="34" charset="0"/>
              </a:rPr>
              <a:t> </a:t>
            </a:r>
            <a:r>
              <a:rPr lang="en-GB" altLang="en-US" sz="2800" b="1" dirty="0">
                <a:solidFill>
                  <a:srgbClr val="00B050"/>
                </a:solidFill>
                <a:latin typeface="Calibri" panose="020F0502020204030204" pitchFamily="34" charset="0"/>
                <a:cs typeface="Calibri" panose="020F0502020204030204" pitchFamily="34" charset="0"/>
              </a:rPr>
              <a:t>Frequency</a:t>
            </a:r>
            <a:r>
              <a:rPr lang="en-GB" altLang="en-US" sz="2800" dirty="0">
                <a:latin typeface="Calibri" panose="020F0502020204030204" pitchFamily="34" charset="0"/>
                <a:cs typeface="Calibri" panose="020F0502020204030204" pitchFamily="34" charset="0"/>
              </a:rPr>
              <a:t>: How often will the die give 1, 2, 3, 4, 5 and 6 </a:t>
            </a:r>
          </a:p>
          <a:p>
            <a:pPr>
              <a:lnSpc>
                <a:spcPct val="90000"/>
              </a:lnSpc>
              <a:spcBef>
                <a:spcPct val="30000"/>
              </a:spcBef>
            </a:pPr>
            <a:r>
              <a:rPr lang="en-GB" altLang="en-US" sz="2800" dirty="0">
                <a:latin typeface="Calibri" panose="020F0502020204030204" pitchFamily="34" charset="0"/>
                <a:cs typeface="Calibri" panose="020F0502020204030204" pitchFamily="34" charset="0"/>
              </a:rPr>
              <a:t>  if we throw the die </a:t>
            </a:r>
            <a:r>
              <a:rPr lang="en-GB" altLang="en-US" sz="2800" u="sng" dirty="0">
                <a:latin typeface="Calibri" panose="020F0502020204030204" pitchFamily="34" charset="0"/>
                <a:cs typeface="Calibri" panose="020F0502020204030204" pitchFamily="34" charset="0"/>
              </a:rPr>
              <a:t>many times</a:t>
            </a:r>
            <a:r>
              <a:rPr lang="en-GB" altLang="en-US" sz="2800" dirty="0">
                <a:latin typeface="Calibri" panose="020F0502020204030204" pitchFamily="34" charset="0"/>
                <a:cs typeface="Calibri" panose="020F0502020204030204" pitchFamily="34" charset="0"/>
              </a:rPr>
              <a:t>? </a:t>
            </a:r>
          </a:p>
          <a:p>
            <a:pPr>
              <a:lnSpc>
                <a:spcPct val="90000"/>
              </a:lnSpc>
              <a:spcBef>
                <a:spcPct val="30000"/>
              </a:spcBef>
            </a:pPr>
            <a:r>
              <a:rPr lang="en-GB" altLang="en-US" sz="2800" dirty="0">
                <a:latin typeface="Calibri" panose="020F0502020204030204" pitchFamily="34" charset="0"/>
                <a:cs typeface="Calibri" panose="020F0502020204030204" pitchFamily="34" charset="0"/>
              </a:rPr>
              <a:t>  </a:t>
            </a:r>
            <a:r>
              <a:rPr lang="en-GB" altLang="en-US" dirty="0">
                <a:latin typeface="Calibri" panose="020F0502020204030204" pitchFamily="34" charset="0"/>
                <a:cs typeface="Calibri" panose="020F0502020204030204" pitchFamily="34" charset="0"/>
              </a:rPr>
              <a:t>(</a:t>
            </a:r>
            <a:r>
              <a:rPr lang="en-GB" altLang="en-US" u="sng" dirty="0">
                <a:latin typeface="Calibri" panose="020F0502020204030204" pitchFamily="34" charset="0"/>
                <a:cs typeface="Calibri" panose="020F0502020204030204" pitchFamily="34" charset="0"/>
              </a:rPr>
              <a:t>Rare events</a:t>
            </a:r>
            <a:r>
              <a:rPr lang="en-GB" altLang="en-US" dirty="0">
                <a:latin typeface="Calibri" panose="020F0502020204030204" pitchFamily="34" charset="0"/>
                <a:cs typeface="Calibri" panose="020F0502020204030204" pitchFamily="34" charset="0"/>
              </a:rPr>
              <a:t> can’t be handled by the frequency paradigm. E.g. risk of</a:t>
            </a:r>
          </a:p>
          <a:p>
            <a:pPr>
              <a:lnSpc>
                <a:spcPct val="90000"/>
              </a:lnSpc>
              <a:spcBef>
                <a:spcPts val="0"/>
              </a:spcBef>
            </a:pPr>
            <a:r>
              <a:rPr lang="en-GB" altLang="en-US" dirty="0">
                <a:latin typeface="Calibri" panose="020F0502020204030204" pitchFamily="34" charset="0"/>
                <a:cs typeface="Calibri" panose="020F0502020204030204" pitchFamily="34" charset="0"/>
              </a:rPr>
              <a:t>   something that never has happened.)  </a:t>
            </a:r>
          </a:p>
        </p:txBody>
      </p:sp>
      <p:sp>
        <p:nvSpPr>
          <p:cNvPr id="7173" name="Text Box 5">
            <a:extLst>
              <a:ext uri="{FF2B5EF4-FFF2-40B4-BE49-F238E27FC236}">
                <a16:creationId xmlns:a16="http://schemas.microsoft.com/office/drawing/2014/main" id="{2E72204E-B024-42EE-8641-77E4A33E80CD}"/>
              </a:ext>
            </a:extLst>
          </p:cNvPr>
          <p:cNvSpPr txBox="1">
            <a:spLocks noChangeArrowheads="1"/>
          </p:cNvSpPr>
          <p:nvPr/>
        </p:nvSpPr>
        <p:spPr bwMode="auto">
          <a:xfrm>
            <a:off x="97971" y="3562114"/>
            <a:ext cx="8915400"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buFontTx/>
              <a:buChar char="•"/>
            </a:pPr>
            <a:r>
              <a:rPr lang="en-GB" altLang="en-US" sz="2800" b="1" dirty="0">
                <a:latin typeface="Calibri" panose="020F0502020204030204" pitchFamily="34" charset="0"/>
                <a:cs typeface="Calibri" panose="020F0502020204030204" pitchFamily="34" charset="0"/>
              </a:rPr>
              <a:t> </a:t>
            </a:r>
            <a:r>
              <a:rPr lang="en-GB" altLang="en-US" sz="2800" b="1" dirty="0">
                <a:solidFill>
                  <a:srgbClr val="00B050"/>
                </a:solidFill>
                <a:latin typeface="Calibri" panose="020F0502020204030204" pitchFamily="34" charset="0"/>
                <a:cs typeface="Calibri" panose="020F0502020204030204" pitchFamily="34" charset="0"/>
              </a:rPr>
              <a:t>Symmetry</a:t>
            </a:r>
            <a:r>
              <a:rPr lang="en-GB" altLang="en-US" sz="2800" dirty="0">
                <a:latin typeface="Calibri" panose="020F0502020204030204" pitchFamily="34" charset="0"/>
                <a:cs typeface="Calibri" panose="020F0502020204030204" pitchFamily="34" charset="0"/>
              </a:rPr>
              <a:t>: The dice seems to be a homogenous, regular</a:t>
            </a:r>
          </a:p>
          <a:p>
            <a:pPr>
              <a:lnSpc>
                <a:spcPct val="90000"/>
              </a:lnSpc>
            </a:pPr>
            <a:r>
              <a:rPr lang="en-GB" altLang="en-US" sz="2800" dirty="0">
                <a:latin typeface="Calibri" panose="020F0502020204030204" pitchFamily="34" charset="0"/>
                <a:cs typeface="Calibri" panose="020F0502020204030204" pitchFamily="34" charset="0"/>
              </a:rPr>
              <a:t>  cube so I guess that one sixth of the outcomes will be of</a:t>
            </a:r>
          </a:p>
          <a:p>
            <a:pPr>
              <a:lnSpc>
                <a:spcPct val="90000"/>
              </a:lnSpc>
            </a:pPr>
            <a:r>
              <a:rPr lang="en-GB" altLang="en-US" sz="2800" dirty="0">
                <a:latin typeface="Calibri" panose="020F0502020204030204" pitchFamily="34" charset="0"/>
                <a:cs typeface="Calibri" panose="020F0502020204030204" pitchFamily="34" charset="0"/>
              </a:rPr>
              <a:t>  each kind.</a:t>
            </a:r>
          </a:p>
        </p:txBody>
      </p:sp>
      <p:sp>
        <p:nvSpPr>
          <p:cNvPr id="7176" name="Text Box 8">
            <a:extLst>
              <a:ext uri="{FF2B5EF4-FFF2-40B4-BE49-F238E27FC236}">
                <a16:creationId xmlns:a16="http://schemas.microsoft.com/office/drawing/2014/main" id="{46493529-451C-4DBA-B4BB-66FB14BDCC44}"/>
              </a:ext>
            </a:extLst>
          </p:cNvPr>
          <p:cNvSpPr txBox="1">
            <a:spLocks noChangeArrowheads="1"/>
          </p:cNvSpPr>
          <p:nvPr/>
        </p:nvSpPr>
        <p:spPr bwMode="auto">
          <a:xfrm>
            <a:off x="838200" y="623905"/>
            <a:ext cx="7467600"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pPr>
            <a:r>
              <a:rPr lang="en-GB" altLang="en-US" sz="2800" b="1" i="1" dirty="0">
                <a:latin typeface="Calibri" panose="020F0502020204030204" pitchFamily="34" charset="0"/>
                <a:cs typeface="Calibri" panose="020F0502020204030204" pitchFamily="34" charset="0"/>
              </a:rPr>
              <a:t>“</a:t>
            </a:r>
            <a:r>
              <a:rPr lang="en-GB" altLang="en-US" sz="2800" b="1" i="1" dirty="0">
                <a:solidFill>
                  <a:srgbClr val="FF0000"/>
                </a:solidFill>
                <a:latin typeface="Calibri" panose="020F0502020204030204" pitchFamily="34" charset="0"/>
                <a:cs typeface="Calibri" panose="020F0502020204030204" pitchFamily="34" charset="0"/>
              </a:rPr>
              <a:t>How probable is an event?</a:t>
            </a:r>
            <a:r>
              <a:rPr lang="en-GB" altLang="en-US" sz="2800" b="1" i="1" dirty="0">
                <a:latin typeface="Calibri" panose="020F0502020204030204" pitchFamily="34" charset="0"/>
                <a:cs typeface="Calibri" panose="020F0502020204030204" pitchFamily="34" charset="0"/>
              </a:rPr>
              <a:t>” </a:t>
            </a:r>
            <a:r>
              <a:rPr lang="en-GB" altLang="en-US" sz="2800" dirty="0">
                <a:latin typeface="Calibri" panose="020F0502020204030204" pitchFamily="34" charset="0"/>
                <a:cs typeface="Calibri" panose="020F0502020204030204" pitchFamily="34" charset="0"/>
              </a:rPr>
              <a:t>This question can philosophically be based on different grounds:</a:t>
            </a:r>
          </a:p>
        </p:txBody>
      </p:sp>
      <p:sp>
        <p:nvSpPr>
          <p:cNvPr id="8" name="Text Box 5">
            <a:extLst>
              <a:ext uri="{FF2B5EF4-FFF2-40B4-BE49-F238E27FC236}">
                <a16:creationId xmlns:a16="http://schemas.microsoft.com/office/drawing/2014/main" id="{3A371912-E17C-47BA-A916-F4AD709D73A6}"/>
              </a:ext>
            </a:extLst>
          </p:cNvPr>
          <p:cNvSpPr txBox="1">
            <a:spLocks noChangeArrowheads="1"/>
          </p:cNvSpPr>
          <p:nvPr/>
        </p:nvSpPr>
        <p:spPr bwMode="auto">
          <a:xfrm>
            <a:off x="132806" y="5023086"/>
            <a:ext cx="8915400"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buFontTx/>
              <a:buChar char="•"/>
            </a:pPr>
            <a:r>
              <a:rPr lang="en-GB" altLang="en-US" sz="2800" b="1" dirty="0">
                <a:latin typeface="Calibri" panose="020F0502020204030204" pitchFamily="34" charset="0"/>
                <a:cs typeface="Calibri" panose="020F0502020204030204" pitchFamily="34" charset="0"/>
              </a:rPr>
              <a:t> </a:t>
            </a:r>
            <a:r>
              <a:rPr lang="en-GB" altLang="en-US" sz="2800" b="1" dirty="0">
                <a:solidFill>
                  <a:srgbClr val="00B050"/>
                </a:solidFill>
                <a:latin typeface="Calibri" panose="020F0502020204030204" pitchFamily="34" charset="0"/>
                <a:cs typeface="Calibri" panose="020F0502020204030204" pitchFamily="34" charset="0"/>
              </a:rPr>
              <a:t>A priori knowledge</a:t>
            </a:r>
            <a:r>
              <a:rPr lang="en-GB" altLang="en-US" sz="2800" dirty="0">
                <a:latin typeface="Calibri" panose="020F0502020204030204" pitchFamily="34" charset="0"/>
                <a:cs typeface="Calibri" panose="020F0502020204030204" pitchFamily="34" charset="0"/>
              </a:rPr>
              <a:t>: “He is a skilled ‘dicer’. He can probably influence the outcome somewhat!” This leads to Bayesian statistics where also </a:t>
            </a:r>
            <a:r>
              <a:rPr lang="en-GB" altLang="en-US" sz="2800" i="1" u="sng" dirty="0">
                <a:latin typeface="Calibri" panose="020F0502020204030204" pitchFamily="34" charset="0"/>
                <a:cs typeface="Calibri" panose="020F0502020204030204" pitchFamily="34" charset="0"/>
              </a:rPr>
              <a:t>a priori information</a:t>
            </a:r>
            <a:r>
              <a:rPr lang="en-GB" altLang="en-US" sz="2800" dirty="0">
                <a:latin typeface="Calibri" panose="020F0502020204030204" pitchFamily="34" charset="0"/>
                <a:cs typeface="Calibri" panose="020F0502020204030204" pitchFamily="34" charset="0"/>
              </a:rPr>
              <a:t> can be included.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ppt_x"/>
                                          </p:val>
                                        </p:tav>
                                        <p:tav tm="100000">
                                          <p:val>
                                            <p:strVal val="#ppt_x"/>
                                          </p:val>
                                        </p:tav>
                                      </p:tavLst>
                                    </p:anim>
                                    <p:anim calcmode="lin" valueType="num">
                                      <p:cBhvr additive="base">
                                        <p:cTn id="8" dur="500" fill="hold"/>
                                        <p:tgtEl>
                                          <p:spTgt spid="717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2"/>
                                        </p:tgtEl>
                                        <p:attrNameLst>
                                          <p:attrName>style.visibility</p:attrName>
                                        </p:attrNameLst>
                                      </p:cBhvr>
                                      <p:to>
                                        <p:strVal val="visible"/>
                                      </p:to>
                                    </p:set>
                                    <p:anim calcmode="lin" valueType="num">
                                      <p:cBhvr additive="base">
                                        <p:cTn id="13" dur="500" fill="hold"/>
                                        <p:tgtEl>
                                          <p:spTgt spid="7172"/>
                                        </p:tgtEl>
                                        <p:attrNameLst>
                                          <p:attrName>ppt_x</p:attrName>
                                        </p:attrNameLst>
                                      </p:cBhvr>
                                      <p:tavLst>
                                        <p:tav tm="0">
                                          <p:val>
                                            <p:strVal val="#ppt_x"/>
                                          </p:val>
                                        </p:tav>
                                        <p:tav tm="100000">
                                          <p:val>
                                            <p:strVal val="#ppt_x"/>
                                          </p:val>
                                        </p:tav>
                                      </p:tavLst>
                                    </p:anim>
                                    <p:anim calcmode="lin" valueType="num">
                                      <p:cBhvr additive="base">
                                        <p:cTn id="14"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73"/>
                                        </p:tgtEl>
                                        <p:attrNameLst>
                                          <p:attrName>style.visibility</p:attrName>
                                        </p:attrNameLst>
                                      </p:cBhvr>
                                      <p:to>
                                        <p:strVal val="visible"/>
                                      </p:to>
                                    </p:set>
                                    <p:anim calcmode="lin" valueType="num">
                                      <p:cBhvr additive="base">
                                        <p:cTn id="19" dur="500" fill="hold"/>
                                        <p:tgtEl>
                                          <p:spTgt spid="7173"/>
                                        </p:tgtEl>
                                        <p:attrNameLst>
                                          <p:attrName>ppt_x</p:attrName>
                                        </p:attrNameLst>
                                      </p:cBhvr>
                                      <p:tavLst>
                                        <p:tav tm="0">
                                          <p:val>
                                            <p:strVal val="#ppt_x"/>
                                          </p:val>
                                        </p:tav>
                                        <p:tav tm="100000">
                                          <p:val>
                                            <p:strVal val="#ppt_x"/>
                                          </p:val>
                                        </p:tav>
                                      </p:tavLst>
                                    </p:anim>
                                    <p:anim calcmode="lin" valueType="num">
                                      <p:cBhvr additive="base">
                                        <p:cTn id="20"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utoUpdateAnimBg="0"/>
      <p:bldP spid="7173" grpId="0" autoUpdateAnimBg="0"/>
      <p:bldP spid="7176" grpId="0" autoUpdateAnimBg="0"/>
      <p:bldP spid="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9546A19-3E13-4219-BE0B-A06BDCD3866E}"/>
              </a:ext>
            </a:extLst>
          </p:cNvPr>
          <p:cNvSpPr>
            <a:spLocks noGrp="1" noChangeArrowheads="1"/>
          </p:cNvSpPr>
          <p:nvPr>
            <p:ph type="title"/>
          </p:nvPr>
        </p:nvSpPr>
        <p:spPr>
          <a:xfrm>
            <a:off x="914400" y="44892"/>
            <a:ext cx="6934200" cy="609600"/>
          </a:xfrm>
        </p:spPr>
        <p:txBody>
          <a:bodyPr/>
          <a:lstStyle/>
          <a:p>
            <a:r>
              <a:rPr lang="en-GB" altLang="en-US" sz="3200" b="1" dirty="0">
                <a:latin typeface="Calibri" panose="020F0502020204030204" pitchFamily="34" charset="0"/>
                <a:cs typeface="Calibri" panose="020F0502020204030204" pitchFamily="34" charset="0"/>
              </a:rPr>
              <a:t>Frequency definition of probability</a:t>
            </a:r>
          </a:p>
        </p:txBody>
      </p:sp>
      <p:grpSp>
        <p:nvGrpSpPr>
          <p:cNvPr id="18442" name="Group 10">
            <a:extLst>
              <a:ext uri="{FF2B5EF4-FFF2-40B4-BE49-F238E27FC236}">
                <a16:creationId xmlns:a16="http://schemas.microsoft.com/office/drawing/2014/main" id="{F6111CDE-D569-4D55-947F-5D2D3075B461}"/>
              </a:ext>
            </a:extLst>
          </p:cNvPr>
          <p:cNvGrpSpPr>
            <a:grpSpLocks/>
          </p:cNvGrpSpPr>
          <p:nvPr/>
        </p:nvGrpSpPr>
        <p:grpSpPr bwMode="auto">
          <a:xfrm>
            <a:off x="2177" y="827460"/>
            <a:ext cx="8837263" cy="5985648"/>
            <a:chOff x="49" y="528"/>
            <a:chExt cx="5520" cy="4153"/>
          </a:xfrm>
        </p:grpSpPr>
        <p:grpSp>
          <p:nvGrpSpPr>
            <p:cNvPr id="18439" name="Group 7">
              <a:extLst>
                <a:ext uri="{FF2B5EF4-FFF2-40B4-BE49-F238E27FC236}">
                  <a16:creationId xmlns:a16="http://schemas.microsoft.com/office/drawing/2014/main" id="{04097DEA-766B-430E-8480-7D7FB6AEAA63}"/>
                </a:ext>
              </a:extLst>
            </p:cNvPr>
            <p:cNvGrpSpPr>
              <a:grpSpLocks/>
            </p:cNvGrpSpPr>
            <p:nvPr/>
          </p:nvGrpSpPr>
          <p:grpSpPr bwMode="auto">
            <a:xfrm>
              <a:off x="49" y="4231"/>
              <a:ext cx="5230" cy="450"/>
              <a:chOff x="49" y="4231"/>
              <a:chExt cx="5230" cy="450"/>
            </a:xfrm>
          </p:grpSpPr>
          <p:sp>
            <p:nvSpPr>
              <p:cNvPr id="18437" name="Text Box 5">
                <a:extLst>
                  <a:ext uri="{FF2B5EF4-FFF2-40B4-BE49-F238E27FC236}">
                    <a16:creationId xmlns:a16="http://schemas.microsoft.com/office/drawing/2014/main" id="{8E5BE691-C019-482A-BCFA-C32CC925DF3B}"/>
                  </a:ext>
                </a:extLst>
              </p:cNvPr>
              <p:cNvSpPr txBox="1">
                <a:spLocks noChangeArrowheads="1"/>
              </p:cNvSpPr>
              <p:nvPr/>
            </p:nvSpPr>
            <p:spPr bwMode="auto">
              <a:xfrm>
                <a:off x="49" y="4254"/>
                <a:ext cx="5044"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5000"/>
                  </a:lnSpc>
                </a:pPr>
                <a:r>
                  <a:rPr lang="en-GB" altLang="en-US" sz="2000" i="1" dirty="0">
                    <a:solidFill>
                      <a:srgbClr val="FF0000"/>
                    </a:solidFill>
                    <a:latin typeface="Calibri" panose="020F0502020204030204" pitchFamily="34" charset="0"/>
                    <a:cs typeface="Calibri" panose="020F0502020204030204" pitchFamily="34" charset="0"/>
                  </a:rPr>
                  <a:t>*</a:t>
                </a:r>
                <a:r>
                  <a:rPr lang="en-GB" altLang="en-US" sz="2000" i="1" dirty="0">
                    <a:latin typeface="Calibri" panose="020F0502020204030204" pitchFamily="34" charset="0"/>
                    <a:cs typeface="Calibri" panose="020F0502020204030204" pitchFamily="34" charset="0"/>
                  </a:rPr>
                  <a:t> </a:t>
                </a:r>
                <a:r>
                  <a:rPr lang="en-GB" altLang="en-US" sz="2000" b="1" i="1" dirty="0">
                    <a:latin typeface="Calibri" panose="020F0502020204030204" pitchFamily="34" charset="0"/>
                    <a:cs typeface="Calibri" panose="020F0502020204030204" pitchFamily="34" charset="0"/>
                  </a:rPr>
                  <a:t>Independent</a:t>
                </a:r>
                <a:r>
                  <a:rPr lang="en-GB" altLang="en-US" sz="2000" dirty="0">
                    <a:latin typeface="Calibri" panose="020F0502020204030204" pitchFamily="34" charset="0"/>
                    <a:cs typeface="Calibri" panose="020F0502020204030204" pitchFamily="34" charset="0"/>
                  </a:rPr>
                  <a:t> means that the outcome of a random trial does not influence </a:t>
                </a:r>
              </a:p>
              <a:p>
                <a:pPr>
                  <a:lnSpc>
                    <a:spcPct val="85000"/>
                  </a:lnSpc>
                </a:pPr>
                <a:r>
                  <a:rPr lang="en-GB" altLang="en-US" sz="2000" dirty="0">
                    <a:latin typeface="Calibri" panose="020F0502020204030204" pitchFamily="34" charset="0"/>
                    <a:cs typeface="Calibri" panose="020F0502020204030204" pitchFamily="34" charset="0"/>
                  </a:rPr>
                  <a:t>   the outcome of other random trials.</a:t>
                </a:r>
              </a:p>
            </p:txBody>
          </p:sp>
          <p:sp>
            <p:nvSpPr>
              <p:cNvPr id="18438" name="Line 6">
                <a:extLst>
                  <a:ext uri="{FF2B5EF4-FFF2-40B4-BE49-F238E27FC236}">
                    <a16:creationId xmlns:a16="http://schemas.microsoft.com/office/drawing/2014/main" id="{20452351-52E7-45F7-A33D-45546713D9E8}"/>
                  </a:ext>
                </a:extLst>
              </p:cNvPr>
              <p:cNvSpPr>
                <a:spLocks noChangeShapeType="1"/>
              </p:cNvSpPr>
              <p:nvPr/>
            </p:nvSpPr>
            <p:spPr bwMode="auto">
              <a:xfrm>
                <a:off x="143" y="4231"/>
                <a:ext cx="513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sp>
          <p:nvSpPr>
            <p:cNvPr id="18441" name="Text Box 9">
              <a:extLst>
                <a:ext uri="{FF2B5EF4-FFF2-40B4-BE49-F238E27FC236}">
                  <a16:creationId xmlns:a16="http://schemas.microsoft.com/office/drawing/2014/main" id="{60087077-9FF7-4A22-8D39-81206D524E9E}"/>
                </a:ext>
              </a:extLst>
            </p:cNvPr>
            <p:cNvSpPr txBox="1">
              <a:spLocks noChangeArrowheads="1"/>
            </p:cNvSpPr>
            <p:nvPr/>
          </p:nvSpPr>
          <p:spPr bwMode="auto">
            <a:xfrm>
              <a:off x="191" y="528"/>
              <a:ext cx="5378" cy="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20000"/>
                </a:spcBef>
                <a:spcAft>
                  <a:spcPct val="20000"/>
                </a:spcAft>
              </a:pPr>
              <a:r>
                <a:rPr lang="en-GB" altLang="en-US" sz="2800" dirty="0">
                  <a:latin typeface="Calibri" panose="020F0502020204030204" pitchFamily="34" charset="0"/>
                  <a:cs typeface="Calibri" panose="020F0502020204030204" pitchFamily="34" charset="0"/>
                </a:rPr>
                <a:t> </a:t>
              </a:r>
              <a:r>
                <a:rPr lang="en-GB" altLang="en-US" sz="2600" dirty="0">
                  <a:latin typeface="Calibri" panose="020F0502020204030204" pitchFamily="34" charset="0"/>
                  <a:cs typeface="Calibri" panose="020F0502020204030204" pitchFamily="34" charset="0"/>
                </a:rPr>
                <a:t>If </a:t>
              </a:r>
              <a:r>
                <a:rPr lang="en-GB" altLang="en-US" sz="2600" i="1" dirty="0">
                  <a:latin typeface="Calibri" panose="020F0502020204030204" pitchFamily="34" charset="0"/>
                  <a:cs typeface="Calibri" panose="020F0502020204030204" pitchFamily="34" charset="0"/>
                </a:rPr>
                <a:t>A</a:t>
              </a:r>
              <a:r>
                <a:rPr lang="en-GB" altLang="en-US" sz="2600" dirty="0">
                  <a:latin typeface="Calibri" panose="020F0502020204030204" pitchFamily="34" charset="0"/>
                  <a:cs typeface="Calibri" panose="020F0502020204030204" pitchFamily="34" charset="0"/>
                </a:rPr>
                <a:t> is an event in sample space and if </a:t>
              </a:r>
              <a:r>
                <a:rPr lang="en-GB" altLang="en-US" sz="2600" i="1" noProof="1">
                  <a:latin typeface="Calibri" panose="020F0502020204030204" pitchFamily="34" charset="0"/>
                  <a:cs typeface="Calibri" panose="020F0502020204030204" pitchFamily="34" charset="0"/>
                </a:rPr>
                <a:t>n</a:t>
              </a:r>
              <a:r>
                <a:rPr lang="en-GB" altLang="en-US" sz="2600" i="1" baseline="-25000" noProof="1">
                  <a:latin typeface="Calibri" panose="020F0502020204030204" pitchFamily="34" charset="0"/>
                  <a:cs typeface="Calibri" panose="020F0502020204030204" pitchFamily="34" charset="0"/>
                </a:rPr>
                <a:t>A</a:t>
              </a:r>
              <a:r>
                <a:rPr lang="en-GB" altLang="en-US" sz="2600" dirty="0">
                  <a:latin typeface="Calibri" panose="020F0502020204030204" pitchFamily="34" charset="0"/>
                  <a:cs typeface="Calibri" panose="020F0502020204030204" pitchFamily="34" charset="0"/>
                </a:rPr>
                <a:t> is the number of times </a:t>
              </a:r>
              <a:r>
                <a:rPr lang="en-GB" altLang="en-US" sz="2600" i="1" dirty="0">
                  <a:latin typeface="Calibri" panose="020F0502020204030204" pitchFamily="34" charset="0"/>
                  <a:cs typeface="Calibri" panose="020F0502020204030204" pitchFamily="34" charset="0"/>
                </a:rPr>
                <a:t>A</a:t>
              </a:r>
              <a:r>
                <a:rPr lang="en-GB" altLang="en-US" sz="2600" dirty="0">
                  <a:latin typeface="Calibri" panose="020F0502020204030204" pitchFamily="34" charset="0"/>
                  <a:cs typeface="Calibri" panose="020F0502020204030204" pitchFamily="34" charset="0"/>
                </a:rPr>
                <a:t> occurs in </a:t>
              </a:r>
              <a:r>
                <a:rPr lang="en-GB" altLang="en-US" sz="2600" i="1" dirty="0">
                  <a:latin typeface="Calibri" panose="020F0502020204030204" pitchFamily="34" charset="0"/>
                  <a:cs typeface="Calibri" panose="020F0502020204030204" pitchFamily="34" charset="0"/>
                </a:rPr>
                <a:t>n</a:t>
              </a:r>
              <a:r>
                <a:rPr lang="en-GB" altLang="en-US" sz="2600" dirty="0">
                  <a:latin typeface="Calibri" panose="020F0502020204030204" pitchFamily="34" charset="0"/>
                  <a:cs typeface="Calibri" panose="020F0502020204030204" pitchFamily="34" charset="0"/>
                </a:rPr>
                <a:t> </a:t>
              </a:r>
              <a:r>
                <a:rPr lang="en-GB" altLang="en-US" sz="2600" u="sng" dirty="0">
                  <a:latin typeface="Calibri" panose="020F0502020204030204" pitchFamily="34" charset="0"/>
                  <a:cs typeface="Calibri" panose="020F0502020204030204" pitchFamily="34" charset="0"/>
                </a:rPr>
                <a:t>independent</a:t>
              </a:r>
              <a:r>
                <a:rPr lang="en-GB" altLang="en-US" sz="2600" i="1" dirty="0">
                  <a:solidFill>
                    <a:srgbClr val="FF0000"/>
                  </a:solidFill>
                  <a:latin typeface="Calibri" panose="020F0502020204030204" pitchFamily="34" charset="0"/>
                  <a:cs typeface="Calibri" panose="020F0502020204030204" pitchFamily="34" charset="0"/>
                </a:rPr>
                <a:t>*</a:t>
              </a:r>
              <a:r>
                <a:rPr lang="en-GB" altLang="en-US" sz="2600" dirty="0">
                  <a:latin typeface="Calibri" panose="020F0502020204030204" pitchFamily="34" charset="0"/>
                  <a:cs typeface="Calibri" panose="020F0502020204030204" pitchFamily="34" charset="0"/>
                </a:rPr>
                <a:t> repetitions of the random trial, then the </a:t>
              </a:r>
              <a:r>
                <a:rPr lang="en-GB" altLang="en-US" sz="2600" u="sng" dirty="0">
                  <a:latin typeface="Calibri" panose="020F0502020204030204" pitchFamily="34" charset="0"/>
                  <a:cs typeface="Calibri" panose="020F0502020204030204" pitchFamily="34" charset="0"/>
                </a:rPr>
                <a:t>probability</a:t>
              </a:r>
              <a:r>
                <a:rPr lang="en-GB" altLang="en-US" sz="2600" dirty="0">
                  <a:latin typeface="Calibri" panose="020F0502020204030204" pitchFamily="34" charset="0"/>
                  <a:cs typeface="Calibri" panose="020F0502020204030204" pitchFamily="34" charset="0"/>
                </a:rPr>
                <a:t> of the event </a:t>
              </a:r>
              <a:r>
                <a:rPr lang="en-GB" altLang="en-US" sz="2600" i="1" dirty="0">
                  <a:latin typeface="Calibri" panose="020F0502020204030204" pitchFamily="34" charset="0"/>
                  <a:cs typeface="Calibri" panose="020F0502020204030204" pitchFamily="34" charset="0"/>
                </a:rPr>
                <a:t>A</a:t>
              </a:r>
              <a:r>
                <a:rPr lang="en-GB" altLang="en-US" sz="2600" dirty="0">
                  <a:latin typeface="Calibri" panose="020F0502020204030204" pitchFamily="34" charset="0"/>
                  <a:cs typeface="Calibri" panose="020F0502020204030204" pitchFamily="34" charset="0"/>
                </a:rPr>
                <a:t>, denoted P(</a:t>
              </a:r>
              <a:r>
                <a:rPr lang="en-GB" altLang="en-US" sz="2600" i="1" dirty="0">
                  <a:latin typeface="Calibri" panose="020F0502020204030204" pitchFamily="34" charset="0"/>
                  <a:cs typeface="Calibri" panose="020F0502020204030204" pitchFamily="34" charset="0"/>
                </a:rPr>
                <a:t>A</a:t>
              </a:r>
              <a:r>
                <a:rPr lang="en-GB" altLang="en-US" sz="2600" dirty="0">
                  <a:latin typeface="Calibri" panose="020F0502020204030204" pitchFamily="34" charset="0"/>
                  <a:cs typeface="Calibri" panose="020F0502020204030204" pitchFamily="34" charset="0"/>
                </a:rPr>
                <a:t>), is given by: </a:t>
              </a:r>
            </a:p>
            <a:p>
              <a:pPr>
                <a:lnSpc>
                  <a:spcPct val="90000"/>
                </a:lnSpc>
                <a:spcBef>
                  <a:spcPct val="20000"/>
                </a:spcBef>
              </a:pPr>
              <a:r>
                <a:rPr lang="en-GB" altLang="en-US" sz="2800" dirty="0">
                  <a:latin typeface="Calibri" panose="020F0502020204030204" pitchFamily="34" charset="0"/>
                  <a:cs typeface="Calibri" panose="020F0502020204030204" pitchFamily="34" charset="0"/>
                </a:rPr>
                <a:t>         P</a:t>
              </a:r>
              <a:r>
                <a:rPr lang="en-GB" altLang="en-US" sz="2800" i="1" dirty="0">
                  <a:latin typeface="Calibri" panose="020F0502020204030204" pitchFamily="34" charset="0"/>
                  <a:cs typeface="Calibri" panose="020F0502020204030204" pitchFamily="34" charset="0"/>
                </a:rPr>
                <a:t>(A) =</a:t>
              </a:r>
              <a:r>
                <a:rPr lang="en-GB" altLang="en-US" sz="2800" dirty="0">
                  <a:latin typeface="Calibri" panose="020F0502020204030204" pitchFamily="34" charset="0"/>
                  <a:cs typeface="Calibri" panose="020F0502020204030204" pitchFamily="34" charset="0"/>
                </a:rPr>
                <a:t> </a:t>
              </a:r>
              <a:r>
                <a:rPr lang="en-GB" altLang="en-US" sz="2800" i="1" noProof="1">
                  <a:latin typeface="Calibri" panose="020F0502020204030204" pitchFamily="34" charset="0"/>
                  <a:cs typeface="Calibri" panose="020F0502020204030204" pitchFamily="34" charset="0"/>
                </a:rPr>
                <a:t>lim n</a:t>
              </a:r>
              <a:r>
                <a:rPr lang="en-GB" altLang="en-US" sz="2800" i="1" baseline="-25000" noProof="1">
                  <a:latin typeface="Calibri" panose="020F0502020204030204" pitchFamily="34" charset="0"/>
                  <a:cs typeface="Calibri" panose="020F0502020204030204" pitchFamily="34" charset="0"/>
                </a:rPr>
                <a:t>A</a:t>
              </a:r>
              <a:r>
                <a:rPr lang="en-GB" altLang="en-US" sz="2800" dirty="0">
                  <a:latin typeface="Calibri" panose="020F0502020204030204" pitchFamily="34" charset="0"/>
                  <a:cs typeface="Calibri" panose="020F0502020204030204" pitchFamily="34" charset="0"/>
                </a:rPr>
                <a:t>/</a:t>
              </a:r>
              <a:r>
                <a:rPr lang="en-GB" altLang="en-US" sz="2800" i="1" dirty="0">
                  <a:latin typeface="Calibri" panose="020F0502020204030204" pitchFamily="34" charset="0"/>
                  <a:cs typeface="Calibri" panose="020F0502020204030204" pitchFamily="34" charset="0"/>
                </a:rPr>
                <a:t>n       </a:t>
              </a:r>
              <a:r>
                <a:rPr lang="en-GB" altLang="en-US" dirty="0">
                  <a:latin typeface="Calibri" panose="020F0502020204030204" pitchFamily="34" charset="0"/>
                  <a:cs typeface="Calibri" panose="020F0502020204030204" pitchFamily="34" charset="0"/>
                </a:rPr>
                <a:t>(relative frequency)</a:t>
              </a:r>
            </a:p>
            <a:p>
              <a:pPr>
                <a:lnSpc>
                  <a:spcPct val="20000"/>
                </a:lnSpc>
                <a:spcBef>
                  <a:spcPct val="20000"/>
                </a:spcBef>
              </a:pPr>
              <a:r>
                <a:rPr lang="en-GB" altLang="en-US" sz="3200" dirty="0">
                  <a:latin typeface="Calibri" panose="020F0502020204030204" pitchFamily="34" charset="0"/>
                  <a:cs typeface="Calibri" panose="020F0502020204030204" pitchFamily="34" charset="0"/>
                </a:rPr>
                <a:t>                  </a:t>
              </a:r>
              <a:r>
                <a:rPr lang="en-GB" altLang="en-US" sz="2000" i="1" dirty="0">
                  <a:latin typeface="Calibri" panose="020F0502020204030204" pitchFamily="34" charset="0"/>
                  <a:cs typeface="Calibri" panose="020F0502020204030204" pitchFamily="34" charset="0"/>
                </a:rPr>
                <a:t>n</a:t>
              </a:r>
              <a:r>
                <a:rPr lang="en-GB" altLang="en-US" sz="2000" i="1" dirty="0">
                  <a:latin typeface="Calibri" panose="020F0502020204030204" pitchFamily="34" charset="0"/>
                  <a:cs typeface="Calibri" panose="020F0502020204030204" pitchFamily="34" charset="0"/>
                  <a:sym typeface="Symbol" panose="05050102010706020507" pitchFamily="18" charset="2"/>
                </a:rPr>
                <a:t></a:t>
              </a:r>
            </a:p>
            <a:p>
              <a:pPr>
                <a:lnSpc>
                  <a:spcPct val="0"/>
                </a:lnSpc>
                <a:spcBef>
                  <a:spcPct val="20000"/>
                </a:spcBef>
              </a:pPr>
              <a:endParaRPr lang="en-GB" altLang="en-US" dirty="0">
                <a:latin typeface="Calibri" panose="020F0502020204030204" pitchFamily="34" charset="0"/>
                <a:cs typeface="Calibri" panose="020F0502020204030204" pitchFamily="34" charset="0"/>
              </a:endParaRPr>
            </a:p>
            <a:p>
              <a:pPr>
                <a:lnSpc>
                  <a:spcPct val="0"/>
                </a:lnSpc>
                <a:spcBef>
                  <a:spcPct val="20000"/>
                </a:spcBef>
              </a:pPr>
              <a:endParaRPr lang="en-GB" altLang="en-US" dirty="0">
                <a:latin typeface="Calibri" panose="020F0502020204030204" pitchFamily="34" charset="0"/>
                <a:cs typeface="Calibri" panose="020F0502020204030204" pitchFamily="34" charset="0"/>
              </a:endParaRPr>
            </a:p>
            <a:p>
              <a:pPr>
                <a:lnSpc>
                  <a:spcPct val="90000"/>
                </a:lnSpc>
              </a:pPr>
              <a:r>
                <a:rPr lang="en-GB" altLang="en-US" sz="2600" dirty="0">
                  <a:latin typeface="Calibri" panose="020F0502020204030204" pitchFamily="34" charset="0"/>
                  <a:cs typeface="Calibri" panose="020F0502020204030204" pitchFamily="34" charset="0"/>
                </a:rPr>
                <a:t>This is read “the number of times </a:t>
              </a:r>
              <a:r>
                <a:rPr lang="en-GB" altLang="en-US" sz="2600" i="1" dirty="0">
                  <a:latin typeface="Calibri" panose="020F0502020204030204" pitchFamily="34" charset="0"/>
                  <a:cs typeface="Calibri" panose="020F0502020204030204" pitchFamily="34" charset="0"/>
                </a:rPr>
                <a:t>A</a:t>
              </a:r>
              <a:r>
                <a:rPr lang="en-GB" altLang="en-US" sz="2600" dirty="0">
                  <a:latin typeface="Calibri" panose="020F0502020204030204" pitchFamily="34" charset="0"/>
                  <a:cs typeface="Calibri" panose="020F0502020204030204" pitchFamily="34" charset="0"/>
                </a:rPr>
                <a:t> occurs divided by the number of times the random trial is repeated approaches a limit value as the number of repetitions approaches infinity”. This limit value is the probability P(A).</a:t>
              </a:r>
            </a:p>
          </p:txBody>
        </p:sp>
      </p:grpSp>
      <p:sp>
        <p:nvSpPr>
          <p:cNvPr id="8" name="Platshållare för bildnummer 5">
            <a:extLst>
              <a:ext uri="{FF2B5EF4-FFF2-40B4-BE49-F238E27FC236}">
                <a16:creationId xmlns:a16="http://schemas.microsoft.com/office/drawing/2014/main" id="{C54779EB-06DF-4528-84D5-FDC46BDBA7DE}"/>
              </a:ext>
            </a:extLst>
          </p:cNvPr>
          <p:cNvSpPr>
            <a:spLocks noGrp="1"/>
          </p:cNvSpPr>
          <p:nvPr>
            <p:ph type="sldNum" sz="quarter" idx="12"/>
          </p:nvPr>
        </p:nvSpPr>
        <p:spPr>
          <a:xfrm>
            <a:off x="8610600" y="6248400"/>
            <a:ext cx="304800" cy="457200"/>
          </a:xfrm>
        </p:spPr>
        <p:txBody>
          <a:bodyPr/>
          <a:lstStyle/>
          <a:p>
            <a:fld id="{AB84E7F4-8B92-465B-9326-BCD4CEE10BB0}" type="slidenum">
              <a:rPr lang="en-GB" altLang="en-US">
                <a:latin typeface="Calibri" panose="020F0502020204030204" pitchFamily="34" charset="0"/>
                <a:cs typeface="Calibri" panose="020F0502020204030204" pitchFamily="34" charset="0"/>
              </a:rPr>
              <a:pPr/>
              <a:t>7</a:t>
            </a:fld>
            <a:endParaRPr lang="en-GB" altLang="en-US" dirty="0">
              <a:latin typeface="Calibri" panose="020F0502020204030204" pitchFamily="34" charset="0"/>
              <a:cs typeface="Calibri" panose="020F0502020204030204" pitchFamily="34" charset="0"/>
            </a:endParaRPr>
          </a:p>
        </p:txBody>
      </p:sp>
      <p:sp>
        <p:nvSpPr>
          <p:cNvPr id="2" name="textruta 1">
            <a:extLst>
              <a:ext uri="{FF2B5EF4-FFF2-40B4-BE49-F238E27FC236}">
                <a16:creationId xmlns:a16="http://schemas.microsoft.com/office/drawing/2014/main" id="{6A10E3C7-A90C-4D94-93EA-22F009C1EF75}"/>
              </a:ext>
            </a:extLst>
          </p:cNvPr>
          <p:cNvSpPr txBox="1"/>
          <p:nvPr/>
        </p:nvSpPr>
        <p:spPr>
          <a:xfrm>
            <a:off x="221188" y="4708120"/>
            <a:ext cx="8153400" cy="452432"/>
          </a:xfrm>
          <a:prstGeom prst="rect">
            <a:avLst/>
          </a:prstGeom>
          <a:noFill/>
        </p:spPr>
        <p:txBody>
          <a:bodyPr wrap="square" rtlCol="0">
            <a:spAutoFit/>
          </a:bodyPr>
          <a:lstStyle/>
          <a:p>
            <a:pPr>
              <a:lnSpc>
                <a:spcPct val="90000"/>
              </a:lnSpc>
            </a:pPr>
            <a:r>
              <a:rPr lang="en-GB" altLang="en-US" sz="2600" b="1" i="1" dirty="0">
                <a:solidFill>
                  <a:srgbClr val="00B050"/>
                </a:solidFill>
                <a:latin typeface="Calibri" panose="020F0502020204030204" pitchFamily="34" charset="0"/>
                <a:cs typeface="Calibri" panose="020F0502020204030204" pitchFamily="34" charset="0"/>
              </a:rPr>
              <a:t>Since </a:t>
            </a:r>
            <a:r>
              <a:rPr lang="en-GB" altLang="en-US" sz="2600" b="1" i="1" noProof="1">
                <a:solidFill>
                  <a:srgbClr val="00B050"/>
                </a:solidFill>
                <a:latin typeface="Calibri" panose="020F0502020204030204" pitchFamily="34" charset="0"/>
                <a:cs typeface="Calibri" panose="020F0502020204030204" pitchFamily="34" charset="0"/>
              </a:rPr>
              <a:t>n</a:t>
            </a:r>
            <a:r>
              <a:rPr lang="en-GB" altLang="en-US" sz="2600" b="1" i="1" baseline="-25000" noProof="1">
                <a:solidFill>
                  <a:srgbClr val="00B050"/>
                </a:solidFill>
                <a:latin typeface="Calibri" panose="020F0502020204030204" pitchFamily="34" charset="0"/>
                <a:cs typeface="Calibri" panose="020F0502020204030204" pitchFamily="34" charset="0"/>
              </a:rPr>
              <a:t>A</a:t>
            </a:r>
            <a:r>
              <a:rPr lang="en-GB" altLang="en-US" sz="2600" b="1" i="1" noProof="1">
                <a:solidFill>
                  <a:srgbClr val="00B050"/>
                </a:solidFill>
                <a:latin typeface="Calibri" panose="020F0502020204030204" pitchFamily="34" charset="0"/>
                <a:cs typeface="Calibri" panose="020F0502020204030204" pitchFamily="34" charset="0"/>
              </a:rPr>
              <a:t> </a:t>
            </a:r>
            <a:r>
              <a:rPr lang="en-GB" altLang="en-US" sz="2600" b="1" noProof="1">
                <a:solidFill>
                  <a:srgbClr val="00B050"/>
                </a:solidFill>
                <a:latin typeface="Calibri" panose="020F0502020204030204" pitchFamily="34" charset="0"/>
                <a:cs typeface="Calibri" panose="020F0502020204030204" pitchFamily="34" charset="0"/>
                <a:sym typeface="Symbol" panose="05050102010706020507" pitchFamily="18" charset="2"/>
              </a:rPr>
              <a:t></a:t>
            </a:r>
            <a:r>
              <a:rPr lang="en-GB" altLang="en-US" sz="2600" b="1" i="1" noProof="1">
                <a:solidFill>
                  <a:srgbClr val="00B050"/>
                </a:solidFill>
                <a:latin typeface="Calibri" panose="020F0502020204030204" pitchFamily="34" charset="0"/>
                <a:cs typeface="Calibri" panose="020F0502020204030204" pitchFamily="34" charset="0"/>
              </a:rPr>
              <a:t> </a:t>
            </a:r>
            <a:r>
              <a:rPr lang="en-GB" altLang="en-US" sz="2600" b="1" i="1" dirty="0">
                <a:solidFill>
                  <a:srgbClr val="00B050"/>
                </a:solidFill>
                <a:latin typeface="Calibri" panose="020F0502020204030204" pitchFamily="34" charset="0"/>
                <a:cs typeface="Calibri" panose="020F0502020204030204" pitchFamily="34" charset="0"/>
              </a:rPr>
              <a:t>n , a probability is </a:t>
            </a:r>
            <a:r>
              <a:rPr lang="en-GB" altLang="en-US" sz="2600" b="1" dirty="0">
                <a:solidFill>
                  <a:srgbClr val="00B050"/>
                </a:solidFill>
                <a:latin typeface="Calibri" panose="020F0502020204030204" pitchFamily="34" charset="0"/>
                <a:cs typeface="Calibri" panose="020F0502020204030204" pitchFamily="34" charset="0"/>
              </a:rPr>
              <a:t>a number between </a:t>
            </a:r>
            <a:r>
              <a:rPr lang="en-GB" altLang="en-US" sz="2600" b="1" i="1" dirty="0">
                <a:solidFill>
                  <a:srgbClr val="00B050"/>
                </a:solidFill>
                <a:latin typeface="Calibri" panose="020F0502020204030204" pitchFamily="34" charset="0"/>
                <a:cs typeface="Calibri" panose="020F0502020204030204" pitchFamily="34" charset="0"/>
              </a:rPr>
              <a:t>0 </a:t>
            </a:r>
            <a:r>
              <a:rPr lang="en-GB" altLang="en-US" sz="2600" b="1" dirty="0">
                <a:solidFill>
                  <a:srgbClr val="00B050"/>
                </a:solidFill>
                <a:latin typeface="Calibri" panose="020F0502020204030204" pitchFamily="34" charset="0"/>
                <a:cs typeface="Calibri" panose="020F0502020204030204" pitchFamily="34" charset="0"/>
              </a:rPr>
              <a:t>and </a:t>
            </a:r>
            <a:r>
              <a:rPr lang="en-GB" altLang="en-US" sz="2600" b="1" i="1" dirty="0">
                <a:solidFill>
                  <a:srgbClr val="00B050"/>
                </a:solidFill>
                <a:latin typeface="Calibri" panose="020F0502020204030204" pitchFamily="34" charset="0"/>
                <a:cs typeface="Calibri" panose="020F0502020204030204" pitchFamily="34" charset="0"/>
              </a:rPr>
              <a:t>1</a:t>
            </a:r>
            <a:r>
              <a:rPr lang="en-GB" altLang="en-US" sz="2600" b="1" dirty="0">
                <a:solidFill>
                  <a:srgbClr val="00B050"/>
                </a:solidFill>
                <a:latin typeface="Calibri" panose="020F0502020204030204" pitchFamily="34" charset="0"/>
                <a:cs typeface="Calibri" panose="020F0502020204030204" pitchFamily="34" charset="0"/>
              </a:rPr>
              <a:t>.</a:t>
            </a:r>
          </a:p>
        </p:txBody>
      </p:sp>
      <p:sp>
        <p:nvSpPr>
          <p:cNvPr id="3" name="textruta 2">
            <a:extLst>
              <a:ext uri="{FF2B5EF4-FFF2-40B4-BE49-F238E27FC236}">
                <a16:creationId xmlns:a16="http://schemas.microsoft.com/office/drawing/2014/main" id="{09267F0C-998D-4232-968F-EF8DD71E8DF1}"/>
              </a:ext>
            </a:extLst>
          </p:cNvPr>
          <p:cNvSpPr txBox="1"/>
          <p:nvPr/>
        </p:nvSpPr>
        <p:spPr>
          <a:xfrm>
            <a:off x="187215" y="5172568"/>
            <a:ext cx="8153400" cy="892552"/>
          </a:xfrm>
          <a:prstGeom prst="rect">
            <a:avLst/>
          </a:prstGeom>
          <a:noFill/>
        </p:spPr>
        <p:txBody>
          <a:bodyPr wrap="square" rtlCol="0">
            <a:spAutoFit/>
          </a:bodyPr>
          <a:lstStyle/>
          <a:p>
            <a:r>
              <a:rPr lang="en-GB" altLang="en-US" sz="2600" dirty="0">
                <a:solidFill>
                  <a:srgbClr val="FF0000"/>
                </a:solidFill>
                <a:latin typeface="Calibri" panose="020F0502020204030204" pitchFamily="34" charset="0"/>
                <a:cs typeface="Calibri" panose="020F0502020204030204" pitchFamily="34" charset="0"/>
              </a:rPr>
              <a:t>In practice, we have to settle with a finite number</a:t>
            </a:r>
            <a:r>
              <a:rPr lang="en-GB" altLang="en-US" sz="2600" i="1" dirty="0">
                <a:solidFill>
                  <a:srgbClr val="FF0000"/>
                </a:solidFill>
                <a:latin typeface="Calibri" panose="020F0502020204030204" pitchFamily="34" charset="0"/>
                <a:cs typeface="Calibri" panose="020F0502020204030204" pitchFamily="34" charset="0"/>
              </a:rPr>
              <a:t> n </a:t>
            </a:r>
            <a:r>
              <a:rPr lang="en-GB" altLang="en-US" sz="2600" dirty="0">
                <a:solidFill>
                  <a:srgbClr val="FF0000"/>
                </a:solidFill>
                <a:latin typeface="Calibri" panose="020F0502020204030204" pitchFamily="34" charset="0"/>
                <a:cs typeface="Calibri" panose="020F0502020204030204" pitchFamily="34" charset="0"/>
              </a:rPr>
              <a:t>to get an </a:t>
            </a:r>
            <a:r>
              <a:rPr lang="en-GB" altLang="en-US" sz="2600" b="1" i="1" dirty="0">
                <a:solidFill>
                  <a:srgbClr val="FF0000"/>
                </a:solidFill>
                <a:latin typeface="Calibri" panose="020F0502020204030204" pitchFamily="34" charset="0"/>
                <a:cs typeface="Calibri" panose="020F0502020204030204" pitchFamily="34" charset="0"/>
              </a:rPr>
              <a:t>estimate</a:t>
            </a:r>
            <a:r>
              <a:rPr lang="en-GB" altLang="en-US" sz="2600" i="1" dirty="0">
                <a:solidFill>
                  <a:srgbClr val="FF0000"/>
                </a:solidFill>
                <a:latin typeface="Calibri" panose="020F0502020204030204" pitchFamily="34" charset="0"/>
                <a:cs typeface="Calibri" panose="020F0502020204030204" pitchFamily="34" charset="0"/>
              </a:rPr>
              <a:t> </a:t>
            </a:r>
            <a:r>
              <a:rPr lang="en-GB" altLang="en-US" sz="2600" dirty="0">
                <a:solidFill>
                  <a:srgbClr val="FF0000"/>
                </a:solidFill>
                <a:latin typeface="Calibri" panose="020F0502020204030204" pitchFamily="34" charset="0"/>
                <a:cs typeface="Calibri" panose="020F0502020204030204" pitchFamily="34" charset="0"/>
              </a:rPr>
              <a:t>of P(</a:t>
            </a:r>
            <a:r>
              <a:rPr lang="en-GB" altLang="en-US" sz="2600" i="1" dirty="0">
                <a:solidFill>
                  <a:srgbClr val="FF0000"/>
                </a:solidFill>
                <a:latin typeface="Calibri" panose="020F0502020204030204" pitchFamily="34" charset="0"/>
                <a:cs typeface="Calibri" panose="020F0502020204030204" pitchFamily="34" charset="0"/>
              </a:rPr>
              <a:t>A</a:t>
            </a:r>
            <a:r>
              <a:rPr lang="en-GB" altLang="en-US" sz="2600" dirty="0">
                <a:solidFill>
                  <a:srgbClr val="FF0000"/>
                </a:solidFill>
                <a:latin typeface="Calibri" panose="020F0502020204030204" pitchFamily="34" charset="0"/>
                <a:cs typeface="Calibri" panose="020F050202020403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442"/>
                                        </p:tgtEl>
                                        <p:attrNameLst>
                                          <p:attrName>style.visibility</p:attrName>
                                        </p:attrNameLst>
                                      </p:cBhvr>
                                      <p:to>
                                        <p:strVal val="visible"/>
                                      </p:to>
                                    </p:set>
                                    <p:anim calcmode="lin" valueType="num">
                                      <p:cBhvr additive="base">
                                        <p:cTn id="7" dur="500" fill="hold"/>
                                        <p:tgtEl>
                                          <p:spTgt spid="18442"/>
                                        </p:tgtEl>
                                        <p:attrNameLst>
                                          <p:attrName>ppt_x</p:attrName>
                                        </p:attrNameLst>
                                      </p:cBhvr>
                                      <p:tavLst>
                                        <p:tav tm="0">
                                          <p:val>
                                            <p:strVal val="#ppt_x"/>
                                          </p:val>
                                        </p:tav>
                                        <p:tav tm="100000">
                                          <p:val>
                                            <p:strVal val="#ppt_x"/>
                                          </p:val>
                                        </p:tav>
                                      </p:tavLst>
                                    </p:anim>
                                    <p:anim calcmode="lin" valueType="num">
                                      <p:cBhvr additive="base">
                                        <p:cTn id="8" dur="500" fill="hold"/>
                                        <p:tgtEl>
                                          <p:spTgt spid="184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latshållare för bildnummer 5">
            <a:extLst>
              <a:ext uri="{FF2B5EF4-FFF2-40B4-BE49-F238E27FC236}">
                <a16:creationId xmlns:a16="http://schemas.microsoft.com/office/drawing/2014/main" id="{38DBA78F-CC67-416C-BC57-CFA6C7EEEE26}"/>
              </a:ext>
            </a:extLst>
          </p:cNvPr>
          <p:cNvSpPr>
            <a:spLocks noGrp="1"/>
          </p:cNvSpPr>
          <p:nvPr>
            <p:ph type="sldNum" sz="quarter" idx="12"/>
          </p:nvPr>
        </p:nvSpPr>
        <p:spPr>
          <a:xfrm>
            <a:off x="8610600" y="6400800"/>
            <a:ext cx="381000" cy="457200"/>
          </a:xfrm>
        </p:spPr>
        <p:txBody>
          <a:bodyPr/>
          <a:lstStyle/>
          <a:p>
            <a:fld id="{963644D9-CB7A-472B-9985-EFF47F0CD5FE}" type="slidenum">
              <a:rPr lang="en-GB" altLang="en-US">
                <a:latin typeface="Calibri" panose="020F0502020204030204" pitchFamily="34" charset="0"/>
                <a:cs typeface="Calibri" panose="020F0502020204030204" pitchFamily="34" charset="0"/>
              </a:rPr>
              <a:pPr/>
              <a:t>8</a:t>
            </a:fld>
            <a:endParaRPr lang="en-GB" altLang="en-US">
              <a:latin typeface="Calibri" panose="020F0502020204030204" pitchFamily="34" charset="0"/>
              <a:cs typeface="Calibri" panose="020F0502020204030204" pitchFamily="34" charset="0"/>
            </a:endParaRPr>
          </a:p>
        </p:txBody>
      </p:sp>
      <p:sp>
        <p:nvSpPr>
          <p:cNvPr id="19458" name="Rectangle 2">
            <a:extLst>
              <a:ext uri="{FF2B5EF4-FFF2-40B4-BE49-F238E27FC236}">
                <a16:creationId xmlns:a16="http://schemas.microsoft.com/office/drawing/2014/main" id="{D9459CD9-C308-4767-9B91-D7C30CF56DF5}"/>
              </a:ext>
            </a:extLst>
          </p:cNvPr>
          <p:cNvSpPr>
            <a:spLocks noGrp="1" noChangeArrowheads="1"/>
          </p:cNvSpPr>
          <p:nvPr>
            <p:ph type="title"/>
          </p:nvPr>
        </p:nvSpPr>
        <p:spPr>
          <a:xfrm>
            <a:off x="228600" y="0"/>
            <a:ext cx="8686800" cy="457200"/>
          </a:xfrm>
        </p:spPr>
        <p:txBody>
          <a:bodyPr/>
          <a:lstStyle/>
          <a:p>
            <a:r>
              <a:rPr lang="en-GB" altLang="en-US" sz="3600" b="1" dirty="0">
                <a:latin typeface="Calibri" panose="020F0502020204030204" pitchFamily="34" charset="0"/>
                <a:cs typeface="Calibri" panose="020F0502020204030204" pitchFamily="34" charset="0"/>
              </a:rPr>
              <a:t>Random variable  (</a:t>
            </a:r>
            <a:r>
              <a:rPr lang="en-GB" altLang="en-US" sz="3600" b="1" noProof="1">
                <a:latin typeface="Calibri" panose="020F0502020204030204" pitchFamily="34" charset="0"/>
                <a:cs typeface="Calibri" panose="020F0502020204030204" pitchFamily="34" charset="0"/>
              </a:rPr>
              <a:t>r.v.</a:t>
            </a:r>
            <a:r>
              <a:rPr lang="en-GB" altLang="en-US" sz="3600" b="1" dirty="0">
                <a:latin typeface="Calibri" panose="020F0502020204030204" pitchFamily="34" charset="0"/>
                <a:cs typeface="Calibri" panose="020F0502020204030204" pitchFamily="34" charset="0"/>
              </a:rPr>
              <a:t>)</a:t>
            </a:r>
            <a:endParaRPr lang="en-GB" altLang="en-US" sz="2400" i="1" noProof="1">
              <a:latin typeface="Calibri" panose="020F0502020204030204" pitchFamily="34" charset="0"/>
              <a:cs typeface="Calibri" panose="020F0502020204030204" pitchFamily="34" charset="0"/>
            </a:endParaRPr>
          </a:p>
        </p:txBody>
      </p:sp>
      <p:sp>
        <p:nvSpPr>
          <p:cNvPr id="19520" name="Text Box 64">
            <a:extLst>
              <a:ext uri="{FF2B5EF4-FFF2-40B4-BE49-F238E27FC236}">
                <a16:creationId xmlns:a16="http://schemas.microsoft.com/office/drawing/2014/main" id="{7CC2D1F4-BFDD-47E1-8D13-B5D5A040E519}"/>
              </a:ext>
            </a:extLst>
          </p:cNvPr>
          <p:cNvSpPr txBox="1">
            <a:spLocks noChangeArrowheads="1"/>
          </p:cNvSpPr>
          <p:nvPr/>
        </p:nvSpPr>
        <p:spPr bwMode="auto">
          <a:xfrm>
            <a:off x="148415" y="5791200"/>
            <a:ext cx="8157385" cy="100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90000"/>
              </a:lnSpc>
              <a:buSzPct val="130000"/>
              <a:buFont typeface="Arial" panose="020B0604020202020204" pitchFamily="34" charset="0"/>
              <a:buChar char="•"/>
            </a:pPr>
            <a:r>
              <a:rPr lang="en-GB" altLang="en-US" sz="2200" i="1" dirty="0">
                <a:latin typeface="Calibri" panose="020F0502020204030204" pitchFamily="34" charset="0"/>
                <a:cs typeface="Calibri" panose="020F0502020204030204" pitchFamily="34" charset="0"/>
              </a:rPr>
              <a:t>A </a:t>
            </a:r>
            <a:r>
              <a:rPr lang="en-GB" altLang="en-US" sz="2200" b="1" i="1" dirty="0">
                <a:solidFill>
                  <a:srgbClr val="FF0000"/>
                </a:solidFill>
                <a:latin typeface="Calibri" panose="020F0502020204030204" pitchFamily="34" charset="0"/>
                <a:cs typeface="Calibri" panose="020F0502020204030204" pitchFamily="34" charset="0"/>
              </a:rPr>
              <a:t>random variable </a:t>
            </a:r>
            <a:r>
              <a:rPr lang="en-GB" altLang="en-US" sz="2200" b="1" i="1" dirty="0">
                <a:latin typeface="Calibri" panose="020F0502020204030204" pitchFamily="34" charset="0"/>
                <a:cs typeface="Calibri" panose="020F0502020204030204" pitchFamily="34" charset="0"/>
              </a:rPr>
              <a:t>(</a:t>
            </a:r>
            <a:r>
              <a:rPr lang="en-GB" altLang="en-US" sz="2200" b="1" i="1" noProof="1">
                <a:latin typeface="Calibri" panose="020F0502020204030204" pitchFamily="34" charset="0"/>
                <a:cs typeface="Calibri" panose="020F0502020204030204" pitchFamily="34" charset="0"/>
              </a:rPr>
              <a:t>r.v.</a:t>
            </a:r>
            <a:r>
              <a:rPr lang="en-GB" altLang="en-US" sz="2200" b="1" i="1" dirty="0">
                <a:latin typeface="Calibri" panose="020F0502020204030204" pitchFamily="34" charset="0"/>
                <a:cs typeface="Calibri" panose="020F0502020204030204" pitchFamily="34" charset="0"/>
              </a:rPr>
              <a:t>) </a:t>
            </a:r>
            <a:r>
              <a:rPr lang="en-GB" altLang="en-US" sz="2200" i="1" dirty="0">
                <a:latin typeface="Calibri" panose="020F0502020204030204" pitchFamily="34" charset="0"/>
                <a:cs typeface="Calibri" panose="020F0502020204030204" pitchFamily="34" charset="0"/>
              </a:rPr>
              <a:t>is a </a:t>
            </a:r>
            <a:r>
              <a:rPr lang="en-GB" altLang="en-US" sz="2200" i="1" u="sng" dirty="0">
                <a:latin typeface="Calibri" panose="020F0502020204030204" pitchFamily="34" charset="0"/>
                <a:cs typeface="Calibri" panose="020F0502020204030204" pitchFamily="34" charset="0"/>
              </a:rPr>
              <a:t>function</a:t>
            </a:r>
            <a:r>
              <a:rPr lang="en-GB" altLang="en-US" sz="2200" i="1" dirty="0">
                <a:latin typeface="Calibri" panose="020F0502020204030204" pitchFamily="34" charset="0"/>
                <a:cs typeface="Calibri" panose="020F0502020204030204" pitchFamily="34" charset="0"/>
              </a:rPr>
              <a:t> that quantifies the outcomes of an experiment in form of a </a:t>
            </a:r>
            <a:r>
              <a:rPr lang="en-GB" altLang="en-US" sz="2200" b="1" i="1" dirty="0">
                <a:latin typeface="Calibri" panose="020F0502020204030204" pitchFamily="34" charset="0"/>
                <a:cs typeface="Calibri" panose="020F0502020204030204" pitchFamily="34" charset="0"/>
              </a:rPr>
              <a:t>probability distribution P(X)</a:t>
            </a:r>
            <a:r>
              <a:rPr lang="en-GB" altLang="en-US" sz="2200" i="1" dirty="0">
                <a:latin typeface="Calibri" panose="020F0502020204030204" pitchFamily="34" charset="0"/>
                <a:cs typeface="Calibri" panose="020F0502020204030204" pitchFamily="34" charset="0"/>
              </a:rPr>
              <a:t>. </a:t>
            </a:r>
            <a:r>
              <a:rPr lang="en-GB" altLang="en-US" sz="2200" dirty="0">
                <a:latin typeface="Calibri" panose="020F0502020204030204" pitchFamily="34" charset="0"/>
                <a:cs typeface="Calibri" panose="020F0502020204030204" pitchFamily="34" charset="0"/>
              </a:rPr>
              <a:t>This tells how often the events are expected to occur.</a:t>
            </a:r>
          </a:p>
        </p:txBody>
      </p:sp>
      <p:sp>
        <p:nvSpPr>
          <p:cNvPr id="19521" name="Text Box 65">
            <a:extLst>
              <a:ext uri="{FF2B5EF4-FFF2-40B4-BE49-F238E27FC236}">
                <a16:creationId xmlns:a16="http://schemas.microsoft.com/office/drawing/2014/main" id="{CA536BE0-0021-4487-8D5B-2248ECE400AE}"/>
              </a:ext>
            </a:extLst>
          </p:cNvPr>
          <p:cNvSpPr txBox="1">
            <a:spLocks noChangeArrowheads="1"/>
          </p:cNvSpPr>
          <p:nvPr/>
        </p:nvSpPr>
        <p:spPr bwMode="auto">
          <a:xfrm>
            <a:off x="152400" y="990600"/>
            <a:ext cx="853440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ts val="0"/>
              </a:spcBef>
              <a:buFontTx/>
              <a:buChar char="•"/>
            </a:pPr>
            <a:r>
              <a:rPr lang="en-GB" altLang="en-US" sz="2200" dirty="0">
                <a:latin typeface="Calibri" panose="020F0502020204030204" pitchFamily="34" charset="0"/>
                <a:cs typeface="Calibri" panose="020F0502020204030204" pitchFamily="34" charset="0"/>
              </a:rPr>
              <a:t> The sample space may be grouped into </a:t>
            </a:r>
            <a:r>
              <a:rPr lang="en-GB" altLang="en-US" sz="2200" b="1" i="1" dirty="0">
                <a:latin typeface="Calibri" panose="020F0502020204030204" pitchFamily="34" charset="0"/>
                <a:cs typeface="Calibri" panose="020F0502020204030204" pitchFamily="34" charset="0"/>
              </a:rPr>
              <a:t>events</a:t>
            </a:r>
            <a:r>
              <a:rPr lang="en-GB" altLang="en-US" sz="2200" dirty="0">
                <a:latin typeface="Calibri" panose="020F0502020204030204" pitchFamily="34" charset="0"/>
                <a:cs typeface="Calibri" panose="020F0502020204030204" pitchFamily="34" charset="0"/>
              </a:rPr>
              <a:t> (e.g. </a:t>
            </a:r>
            <a:r>
              <a:rPr lang="en-GB" altLang="en-US" sz="2200" i="1" dirty="0">
                <a:latin typeface="Calibri" panose="020F0502020204030204" pitchFamily="34" charset="0"/>
                <a:cs typeface="Calibri" panose="020F0502020204030204" pitchFamily="34" charset="0"/>
              </a:rPr>
              <a:t>A</a:t>
            </a:r>
            <a:r>
              <a:rPr lang="en-GB" altLang="en-US" sz="2200" dirty="0">
                <a:latin typeface="Calibri" panose="020F0502020204030204" pitchFamily="34" charset="0"/>
                <a:cs typeface="Calibri" panose="020F0502020204030204" pitchFamily="34" charset="0"/>
              </a:rPr>
              <a:t>, </a:t>
            </a:r>
            <a:r>
              <a:rPr lang="en-GB" altLang="en-US" sz="2200" i="1" dirty="0">
                <a:latin typeface="Calibri" panose="020F0502020204030204" pitchFamily="34" charset="0"/>
                <a:cs typeface="Calibri" panose="020F0502020204030204" pitchFamily="34" charset="0"/>
              </a:rPr>
              <a:t>B</a:t>
            </a:r>
            <a:r>
              <a:rPr lang="en-GB" altLang="en-US" sz="2200" dirty="0">
                <a:latin typeface="Calibri" panose="020F0502020204030204" pitchFamily="34" charset="0"/>
                <a:cs typeface="Calibri" panose="020F0502020204030204" pitchFamily="34" charset="0"/>
              </a:rPr>
              <a:t>, </a:t>
            </a:r>
            <a:r>
              <a:rPr lang="en-GB" altLang="en-US" sz="2200" i="1" dirty="0">
                <a:latin typeface="Calibri" panose="020F0502020204030204" pitchFamily="34" charset="0"/>
                <a:cs typeface="Calibri" panose="020F0502020204030204" pitchFamily="34" charset="0"/>
              </a:rPr>
              <a:t>C</a:t>
            </a:r>
            <a:r>
              <a:rPr lang="en-GB" altLang="en-US" sz="2200" dirty="0">
                <a:latin typeface="Calibri" panose="020F0502020204030204" pitchFamily="34" charset="0"/>
                <a:cs typeface="Calibri" panose="020F0502020204030204" pitchFamily="34" charset="0"/>
              </a:rPr>
              <a:t> and </a:t>
            </a:r>
            <a:r>
              <a:rPr lang="en-GB" altLang="en-US" sz="2200" i="1" dirty="0">
                <a:latin typeface="Calibri" panose="020F0502020204030204" pitchFamily="34" charset="0"/>
                <a:cs typeface="Calibri" panose="020F0502020204030204" pitchFamily="34" charset="0"/>
              </a:rPr>
              <a:t>D</a:t>
            </a:r>
            <a:r>
              <a:rPr lang="en-GB" altLang="en-US" sz="2200" dirty="0">
                <a:latin typeface="Calibri" panose="020F0502020204030204" pitchFamily="34" charset="0"/>
                <a:cs typeface="Calibri" panose="020F0502020204030204" pitchFamily="34" charset="0"/>
              </a:rPr>
              <a:t>).</a:t>
            </a:r>
          </a:p>
        </p:txBody>
      </p:sp>
      <p:sp>
        <p:nvSpPr>
          <p:cNvPr id="19522" name="Text Box 66">
            <a:extLst>
              <a:ext uri="{FF2B5EF4-FFF2-40B4-BE49-F238E27FC236}">
                <a16:creationId xmlns:a16="http://schemas.microsoft.com/office/drawing/2014/main" id="{D3722DF0-9957-44FB-A563-99C6233554A5}"/>
              </a:ext>
            </a:extLst>
          </p:cNvPr>
          <p:cNvSpPr txBox="1">
            <a:spLocks noChangeArrowheads="1"/>
          </p:cNvSpPr>
          <p:nvPr/>
        </p:nvSpPr>
        <p:spPr bwMode="auto">
          <a:xfrm>
            <a:off x="103580" y="1437086"/>
            <a:ext cx="9040419" cy="72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20000"/>
              </a:spcBef>
              <a:buFontTx/>
              <a:buChar char="•"/>
            </a:pPr>
            <a:r>
              <a:rPr lang="en-GB" altLang="en-US" sz="2200" dirty="0">
                <a:latin typeface="Calibri" panose="020F0502020204030204" pitchFamily="34" charset="0"/>
                <a:cs typeface="Calibri" panose="020F0502020204030204" pitchFamily="34" charset="0"/>
              </a:rPr>
              <a:t> An </a:t>
            </a:r>
            <a:r>
              <a:rPr lang="en-GB" altLang="en-US" sz="2200" b="1" dirty="0">
                <a:latin typeface="Calibri" panose="020F0502020204030204" pitchFamily="34" charset="0"/>
                <a:cs typeface="Calibri" panose="020F0502020204030204" pitchFamily="34" charset="0"/>
              </a:rPr>
              <a:t>outcome</a:t>
            </a:r>
            <a:r>
              <a:rPr lang="en-GB" altLang="en-US" sz="2200" dirty="0">
                <a:latin typeface="Calibri" panose="020F0502020204030204" pitchFamily="34" charset="0"/>
                <a:cs typeface="Calibri" panose="020F0502020204030204" pitchFamily="34" charset="0"/>
              </a:rPr>
              <a:t> or </a:t>
            </a:r>
            <a:r>
              <a:rPr lang="en-GB" altLang="en-US" sz="2200" b="1" dirty="0">
                <a:latin typeface="Calibri" panose="020F0502020204030204" pitchFamily="34" charset="0"/>
                <a:cs typeface="Calibri" panose="020F0502020204030204" pitchFamily="34" charset="0"/>
              </a:rPr>
              <a:t>event</a:t>
            </a:r>
            <a:r>
              <a:rPr lang="en-GB" altLang="en-US" sz="2200" dirty="0">
                <a:latin typeface="Calibri" panose="020F0502020204030204" pitchFamily="34" charset="0"/>
                <a:cs typeface="Calibri" panose="020F0502020204030204" pitchFamily="34" charset="0"/>
              </a:rPr>
              <a:t> comes up at a relative frequency (e.g. </a:t>
            </a:r>
            <a:r>
              <a:rPr lang="en-GB" altLang="en-US" sz="2200" i="1" dirty="0">
                <a:latin typeface="Calibri" panose="020F0502020204030204" pitchFamily="34" charset="0"/>
                <a:cs typeface="Calibri" panose="020F0502020204030204" pitchFamily="34" charset="0"/>
              </a:rPr>
              <a:t>3</a:t>
            </a:r>
            <a:r>
              <a:rPr lang="en-GB" altLang="en-US" sz="2200" dirty="0">
                <a:latin typeface="Calibri" panose="020F0502020204030204" pitchFamily="34" charset="0"/>
                <a:cs typeface="Calibri" panose="020F0502020204030204" pitchFamily="34" charset="0"/>
              </a:rPr>
              <a:t> times out of </a:t>
            </a:r>
            <a:r>
              <a:rPr lang="en-GB" altLang="en-US" sz="2200" i="1" dirty="0">
                <a:latin typeface="Calibri" panose="020F0502020204030204" pitchFamily="34" charset="0"/>
                <a:cs typeface="Calibri" panose="020F0502020204030204" pitchFamily="34" charset="0"/>
              </a:rPr>
              <a:t>12</a:t>
            </a:r>
            <a:r>
              <a:rPr lang="en-GB" altLang="en-US" sz="2200" dirty="0">
                <a:latin typeface="Calibri" panose="020F0502020204030204" pitchFamily="34" charset="0"/>
                <a:cs typeface="Calibri" panose="020F0502020204030204" pitchFamily="34" charset="0"/>
              </a:rPr>
              <a:t>) called (an estimate of) </a:t>
            </a:r>
            <a:r>
              <a:rPr lang="en-GB" altLang="en-US" sz="2200" i="1" dirty="0">
                <a:latin typeface="Calibri" panose="020F0502020204030204" pitchFamily="34" charset="0"/>
                <a:cs typeface="Calibri" panose="020F0502020204030204" pitchFamily="34" charset="0"/>
              </a:rPr>
              <a:t>probability P(X). </a:t>
            </a:r>
            <a:endParaRPr lang="en-GB" altLang="en-US" sz="2200" dirty="0">
              <a:latin typeface="Calibri" panose="020F0502020204030204" pitchFamily="34" charset="0"/>
              <a:cs typeface="Calibri" panose="020F0502020204030204" pitchFamily="34" charset="0"/>
            </a:endParaRPr>
          </a:p>
        </p:txBody>
      </p:sp>
      <p:sp>
        <p:nvSpPr>
          <p:cNvPr id="19523" name="Text Box 67">
            <a:extLst>
              <a:ext uri="{FF2B5EF4-FFF2-40B4-BE49-F238E27FC236}">
                <a16:creationId xmlns:a16="http://schemas.microsoft.com/office/drawing/2014/main" id="{1FDDD8E2-131B-426B-886C-299A049E77F4}"/>
              </a:ext>
            </a:extLst>
          </p:cNvPr>
          <p:cNvSpPr txBox="1">
            <a:spLocks noChangeArrowheads="1"/>
          </p:cNvSpPr>
          <p:nvPr/>
        </p:nvSpPr>
        <p:spPr bwMode="auto">
          <a:xfrm>
            <a:off x="88416" y="2126159"/>
            <a:ext cx="881182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0"/>
              </a:spcBef>
              <a:buFontTx/>
              <a:buChar char="•"/>
            </a:pPr>
            <a:r>
              <a:rPr lang="en-GB" altLang="en-US" sz="2200" dirty="0">
                <a:latin typeface="Calibri" panose="020F0502020204030204" pitchFamily="34" charset="0"/>
                <a:cs typeface="Calibri" panose="020F0502020204030204" pitchFamily="34" charset="0"/>
              </a:rPr>
              <a:t> The probabilities for all possible outcomes/events make up a </a:t>
            </a:r>
            <a:r>
              <a:rPr lang="en-GB" altLang="en-US" sz="2200" b="1" i="1" dirty="0">
                <a:latin typeface="Calibri" panose="020F0502020204030204" pitchFamily="34" charset="0"/>
                <a:cs typeface="Calibri" panose="020F0502020204030204" pitchFamily="34" charset="0"/>
              </a:rPr>
              <a:t>probability</a:t>
            </a:r>
          </a:p>
          <a:p>
            <a:pPr>
              <a:spcBef>
                <a:spcPts val="0"/>
              </a:spcBef>
            </a:pPr>
            <a:r>
              <a:rPr lang="en-GB" altLang="en-US" sz="2200" b="1" i="1" dirty="0">
                <a:latin typeface="Calibri" panose="020F0502020204030204" pitchFamily="34" charset="0"/>
                <a:cs typeface="Calibri" panose="020F0502020204030204" pitchFamily="34" charset="0"/>
              </a:rPr>
              <a:t>    distribution</a:t>
            </a:r>
            <a:r>
              <a:rPr lang="en-GB" altLang="en-US" sz="2200" dirty="0">
                <a:latin typeface="Calibri" panose="020F0502020204030204" pitchFamily="34" charset="0"/>
                <a:cs typeface="Calibri" panose="020F0502020204030204" pitchFamily="34" charset="0"/>
              </a:rPr>
              <a:t>. </a:t>
            </a:r>
            <a:r>
              <a:rPr lang="en-GB" altLang="en-US" sz="1800" i="1" dirty="0">
                <a:latin typeface="Calibri" panose="020F0502020204030204" pitchFamily="34" charset="0"/>
                <a:cs typeface="Calibri" panose="020F0502020204030204" pitchFamily="34" charset="0"/>
              </a:rPr>
              <a:t>P(A)+P(B)+P(C)+P(D)=P(</a:t>
            </a:r>
            <a:r>
              <a:rPr lang="en-GB" altLang="en-US" sz="1800" i="1" dirty="0">
                <a:latin typeface="Calibri" panose="020F0502020204030204" pitchFamily="34" charset="0"/>
                <a:cs typeface="Calibri" panose="020F0502020204030204" pitchFamily="34" charset="0"/>
                <a:sym typeface="Symbol" panose="05050102010706020507" pitchFamily="18" charset="2"/>
              </a:rPr>
              <a:t>) = </a:t>
            </a:r>
            <a:r>
              <a:rPr lang="en-GB" altLang="en-US" sz="1800" i="1" dirty="0">
                <a:latin typeface="Calibri" panose="020F0502020204030204" pitchFamily="34" charset="0"/>
                <a:cs typeface="Calibri" panose="020F0502020204030204" pitchFamily="34" charset="0"/>
              </a:rPr>
              <a:t>1.</a:t>
            </a:r>
            <a:endParaRPr lang="en-GB" altLang="en-US" sz="1800" dirty="0">
              <a:latin typeface="Calibri" panose="020F0502020204030204" pitchFamily="34" charset="0"/>
              <a:cs typeface="Calibri" panose="020F0502020204030204" pitchFamily="34" charset="0"/>
            </a:endParaRPr>
          </a:p>
        </p:txBody>
      </p:sp>
      <p:sp>
        <p:nvSpPr>
          <p:cNvPr id="19524" name="Text Box 68">
            <a:extLst>
              <a:ext uri="{FF2B5EF4-FFF2-40B4-BE49-F238E27FC236}">
                <a16:creationId xmlns:a16="http://schemas.microsoft.com/office/drawing/2014/main" id="{FB4042BF-ED7D-44C7-B4ED-98AD31BE14CB}"/>
              </a:ext>
            </a:extLst>
          </p:cNvPr>
          <p:cNvSpPr txBox="1">
            <a:spLocks noChangeArrowheads="1"/>
          </p:cNvSpPr>
          <p:nvPr/>
        </p:nvSpPr>
        <p:spPr bwMode="auto">
          <a:xfrm>
            <a:off x="185057" y="530225"/>
            <a:ext cx="883920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buFontTx/>
              <a:buChar char="•"/>
            </a:pPr>
            <a:r>
              <a:rPr lang="en-GB" altLang="en-US" sz="2200" dirty="0">
                <a:latin typeface="Calibri" panose="020F0502020204030204" pitchFamily="34" charset="0"/>
                <a:cs typeface="Calibri" panose="020F0502020204030204" pitchFamily="34" charset="0"/>
              </a:rPr>
              <a:t> A </a:t>
            </a:r>
            <a:r>
              <a:rPr lang="en-GB" altLang="en-US" sz="2200" b="1" i="1" dirty="0">
                <a:latin typeface="Calibri" panose="020F0502020204030204" pitchFamily="34" charset="0"/>
                <a:cs typeface="Calibri" panose="020F0502020204030204" pitchFamily="34" charset="0"/>
              </a:rPr>
              <a:t>random trial </a:t>
            </a:r>
            <a:r>
              <a:rPr lang="en-GB" altLang="en-US" sz="2200" i="1" dirty="0">
                <a:latin typeface="Calibri" panose="020F0502020204030204" pitchFamily="34" charset="0"/>
                <a:cs typeface="Calibri" panose="020F0502020204030204" pitchFamily="34" charset="0"/>
              </a:rPr>
              <a:t>(experiment</a:t>
            </a:r>
            <a:r>
              <a:rPr lang="en-GB" altLang="en-US" sz="2200" dirty="0">
                <a:latin typeface="Calibri" panose="020F0502020204030204" pitchFamily="34" charset="0"/>
                <a:cs typeface="Calibri" panose="020F0502020204030204" pitchFamily="34" charset="0"/>
              </a:rPr>
              <a:t>) produces an </a:t>
            </a:r>
            <a:r>
              <a:rPr lang="en-GB" altLang="en-US" sz="2200" b="1" i="1" dirty="0">
                <a:latin typeface="Calibri" panose="020F0502020204030204" pitchFamily="34" charset="0"/>
                <a:cs typeface="Calibri" panose="020F0502020204030204" pitchFamily="34" charset="0"/>
              </a:rPr>
              <a:t>outcome</a:t>
            </a:r>
            <a:r>
              <a:rPr lang="en-GB" altLang="en-US" sz="2200" dirty="0">
                <a:latin typeface="Calibri" panose="020F0502020204030204" pitchFamily="34" charset="0"/>
                <a:cs typeface="Calibri" panose="020F0502020204030204" pitchFamily="34" charset="0"/>
              </a:rPr>
              <a:t> in </a:t>
            </a:r>
            <a:r>
              <a:rPr lang="en-GB" altLang="en-US" sz="2200" b="1" i="1" dirty="0">
                <a:latin typeface="Calibri" panose="020F0502020204030204" pitchFamily="34" charset="0"/>
                <a:cs typeface="Calibri" panose="020F0502020204030204" pitchFamily="34" charset="0"/>
              </a:rPr>
              <a:t>sample </a:t>
            </a:r>
            <a:r>
              <a:rPr lang="en-GB" altLang="en-US" sz="2200" b="1" dirty="0">
                <a:latin typeface="Calibri" panose="020F0502020204030204" pitchFamily="34" charset="0"/>
                <a:cs typeface="Calibri" panose="020F0502020204030204" pitchFamily="34" charset="0"/>
              </a:rPr>
              <a:t>space</a:t>
            </a:r>
            <a:r>
              <a:rPr lang="en-GB" altLang="en-US" sz="2200" dirty="0">
                <a:latin typeface="Calibri" panose="020F0502020204030204" pitchFamily="34" charset="0"/>
                <a:cs typeface="Calibri" panose="020F0502020204030204" pitchFamily="34" charset="0"/>
              </a:rPr>
              <a:t>, </a:t>
            </a:r>
            <a:r>
              <a:rPr lang="en-GB" altLang="en-US" sz="2200" dirty="0">
                <a:latin typeface="Calibri" panose="020F0502020204030204" pitchFamily="34" charset="0"/>
                <a:cs typeface="Calibri" panose="020F0502020204030204" pitchFamily="34" charset="0"/>
                <a:sym typeface="Symbol" panose="05050102010706020507" pitchFamily="18" charset="2"/>
              </a:rPr>
              <a:t></a:t>
            </a:r>
            <a:r>
              <a:rPr lang="en-GB" altLang="en-US" sz="2200" dirty="0">
                <a:latin typeface="Calibri" panose="020F0502020204030204" pitchFamily="34" charset="0"/>
                <a:cs typeface="Calibri" panose="020F0502020204030204" pitchFamily="34" charset="0"/>
              </a:rPr>
              <a:t>.  </a:t>
            </a:r>
          </a:p>
        </p:txBody>
      </p:sp>
      <p:grpSp>
        <p:nvGrpSpPr>
          <p:cNvPr id="3" name="Grupp 2">
            <a:extLst>
              <a:ext uri="{FF2B5EF4-FFF2-40B4-BE49-F238E27FC236}">
                <a16:creationId xmlns:a16="http://schemas.microsoft.com/office/drawing/2014/main" id="{6CD403F1-FE33-46C6-A44B-74809359FD9D}"/>
              </a:ext>
            </a:extLst>
          </p:cNvPr>
          <p:cNvGrpSpPr/>
          <p:nvPr/>
        </p:nvGrpSpPr>
        <p:grpSpPr>
          <a:xfrm>
            <a:off x="169893" y="2821684"/>
            <a:ext cx="8730343" cy="2892526"/>
            <a:chOff x="169893" y="2821684"/>
            <a:chExt cx="8730343" cy="2892526"/>
          </a:xfrm>
        </p:grpSpPr>
        <p:grpSp>
          <p:nvGrpSpPr>
            <p:cNvPr id="2" name="Grupp 1">
              <a:extLst>
                <a:ext uri="{FF2B5EF4-FFF2-40B4-BE49-F238E27FC236}">
                  <a16:creationId xmlns:a16="http://schemas.microsoft.com/office/drawing/2014/main" id="{D4E93558-0E74-4E59-A2B9-872C53864925}"/>
                </a:ext>
              </a:extLst>
            </p:cNvPr>
            <p:cNvGrpSpPr/>
            <p:nvPr/>
          </p:nvGrpSpPr>
          <p:grpSpPr>
            <a:xfrm>
              <a:off x="169893" y="2821684"/>
              <a:ext cx="8730343" cy="2892526"/>
              <a:chOff x="94947" y="2898674"/>
              <a:chExt cx="8730343" cy="2892526"/>
            </a:xfrm>
          </p:grpSpPr>
          <p:sp>
            <p:nvSpPr>
              <p:cNvPr id="6" name="Pil: höger 5">
                <a:extLst>
                  <a:ext uri="{FF2B5EF4-FFF2-40B4-BE49-F238E27FC236}">
                    <a16:creationId xmlns:a16="http://schemas.microsoft.com/office/drawing/2014/main" id="{05365445-4AD7-4762-AFD0-1B21E04AC0FF}"/>
                  </a:ext>
                </a:extLst>
              </p:cNvPr>
              <p:cNvSpPr/>
              <p:nvPr/>
            </p:nvSpPr>
            <p:spPr>
              <a:xfrm>
                <a:off x="5418064" y="4747172"/>
                <a:ext cx="469188" cy="410614"/>
              </a:xfrm>
              <a:prstGeom prst="rightArrow">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libri" panose="020F0502020204030204" pitchFamily="34" charset="0"/>
                  <a:cs typeface="Calibri" panose="020F0502020204030204" pitchFamily="34" charset="0"/>
                </a:endParaRPr>
              </a:p>
            </p:txBody>
          </p:sp>
          <p:grpSp>
            <p:nvGrpSpPr>
              <p:cNvPr id="11" name="Grupp 10">
                <a:extLst>
                  <a:ext uri="{FF2B5EF4-FFF2-40B4-BE49-F238E27FC236}">
                    <a16:creationId xmlns:a16="http://schemas.microsoft.com/office/drawing/2014/main" id="{5A4F9FC8-35A5-4BAF-A994-7F8575E1D58F}"/>
                  </a:ext>
                </a:extLst>
              </p:cNvPr>
              <p:cNvGrpSpPr/>
              <p:nvPr/>
            </p:nvGrpSpPr>
            <p:grpSpPr>
              <a:xfrm>
                <a:off x="94947" y="2898674"/>
                <a:ext cx="8730343" cy="2892526"/>
                <a:chOff x="94947" y="2865186"/>
                <a:chExt cx="8730343" cy="2892526"/>
              </a:xfrm>
            </p:grpSpPr>
            <p:sp>
              <p:nvSpPr>
                <p:cNvPr id="7" name="textruta 6">
                  <a:extLst>
                    <a:ext uri="{FF2B5EF4-FFF2-40B4-BE49-F238E27FC236}">
                      <a16:creationId xmlns:a16="http://schemas.microsoft.com/office/drawing/2014/main" id="{2840F2F7-B5BD-4B47-87A9-BDE82427ABA0}"/>
                    </a:ext>
                  </a:extLst>
                </p:cNvPr>
                <p:cNvSpPr txBox="1"/>
                <p:nvPr/>
              </p:nvSpPr>
              <p:spPr>
                <a:xfrm>
                  <a:off x="276842" y="2935290"/>
                  <a:ext cx="686586" cy="461665"/>
                </a:xfrm>
                <a:prstGeom prst="rect">
                  <a:avLst/>
                </a:prstGeom>
                <a:noFill/>
              </p:spPr>
              <p:txBody>
                <a:bodyPr wrap="square" rtlCol="0">
                  <a:spAutoFit/>
                </a:bodyPr>
                <a:lstStyle/>
                <a:p>
                  <a:r>
                    <a:rPr lang="en-GB" b="1" dirty="0">
                      <a:latin typeface="Calibri" panose="020F0502020204030204" pitchFamily="34" charset="0"/>
                      <a:cs typeface="Calibri" panose="020F0502020204030204" pitchFamily="34" charset="0"/>
                    </a:rPr>
                    <a:t>Ex.</a:t>
                  </a:r>
                </a:p>
              </p:txBody>
            </p:sp>
            <p:grpSp>
              <p:nvGrpSpPr>
                <p:cNvPr id="9" name="Grupp 8">
                  <a:extLst>
                    <a:ext uri="{FF2B5EF4-FFF2-40B4-BE49-F238E27FC236}">
                      <a16:creationId xmlns:a16="http://schemas.microsoft.com/office/drawing/2014/main" id="{AC7711EB-27C6-456A-AB9A-0521272ADEE3}"/>
                    </a:ext>
                  </a:extLst>
                </p:cNvPr>
                <p:cNvGrpSpPr/>
                <p:nvPr/>
              </p:nvGrpSpPr>
              <p:grpSpPr>
                <a:xfrm>
                  <a:off x="94947" y="2865186"/>
                  <a:ext cx="8730343" cy="2892526"/>
                  <a:chOff x="230384" y="2517674"/>
                  <a:chExt cx="8686800" cy="2892526"/>
                </a:xfrm>
              </p:grpSpPr>
              <p:grpSp>
                <p:nvGrpSpPr>
                  <p:cNvPr id="5" name="Grupp 4">
                    <a:extLst>
                      <a:ext uri="{FF2B5EF4-FFF2-40B4-BE49-F238E27FC236}">
                        <a16:creationId xmlns:a16="http://schemas.microsoft.com/office/drawing/2014/main" id="{02937D79-EC40-4FE4-8E3D-8127A76552ED}"/>
                      </a:ext>
                    </a:extLst>
                  </p:cNvPr>
                  <p:cNvGrpSpPr/>
                  <p:nvPr/>
                </p:nvGrpSpPr>
                <p:grpSpPr>
                  <a:xfrm>
                    <a:off x="230384" y="2517674"/>
                    <a:ext cx="8686800" cy="2820791"/>
                    <a:chOff x="459045" y="2915621"/>
                    <a:chExt cx="8382000" cy="2694043"/>
                  </a:xfrm>
                </p:grpSpPr>
                <p:sp>
                  <p:nvSpPr>
                    <p:cNvPr id="19509" name="Text Box 53">
                      <a:extLst>
                        <a:ext uri="{FF2B5EF4-FFF2-40B4-BE49-F238E27FC236}">
                          <a16:creationId xmlns:a16="http://schemas.microsoft.com/office/drawing/2014/main" id="{5B338ABE-5997-4A7D-A306-4C246A620B41}"/>
                        </a:ext>
                      </a:extLst>
                    </p:cNvPr>
                    <p:cNvSpPr txBox="1">
                      <a:spLocks noChangeArrowheads="1"/>
                    </p:cNvSpPr>
                    <p:nvPr/>
                  </p:nvSpPr>
                  <p:spPr bwMode="auto">
                    <a:xfrm>
                      <a:off x="1979205" y="2962697"/>
                      <a:ext cx="3975099" cy="676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2000" i="1" dirty="0">
                          <a:latin typeface="Calibri" panose="020F0502020204030204" pitchFamily="34" charset="0"/>
                          <a:cs typeface="Calibri" panose="020F0502020204030204" pitchFamily="34" charset="0"/>
                        </a:rPr>
                        <a:t>Each </a:t>
                      </a:r>
                      <a:r>
                        <a:rPr lang="en-GB" altLang="en-US" sz="2000" b="1" i="1" dirty="0">
                          <a:latin typeface="Calibri" panose="020F0502020204030204" pitchFamily="34" charset="0"/>
                          <a:cs typeface="Calibri" panose="020F0502020204030204" pitchFamily="34" charset="0"/>
                        </a:rPr>
                        <a:t>random trial</a:t>
                      </a:r>
                      <a:r>
                        <a:rPr lang="en-GB" altLang="en-US" sz="2000" i="1" dirty="0">
                          <a:latin typeface="Calibri" panose="020F0502020204030204" pitchFamily="34" charset="0"/>
                          <a:cs typeface="Calibri" panose="020F0502020204030204" pitchFamily="34" charset="0"/>
                        </a:rPr>
                        <a:t> gives an </a:t>
                      </a:r>
                      <a:r>
                        <a:rPr lang="en-GB" altLang="en-US" sz="2000" b="1" i="1" dirty="0">
                          <a:latin typeface="Calibri" panose="020F0502020204030204" pitchFamily="34" charset="0"/>
                          <a:cs typeface="Calibri" panose="020F0502020204030204" pitchFamily="34" charset="0"/>
                        </a:rPr>
                        <a:t>outcome</a:t>
                      </a:r>
                      <a:r>
                        <a:rPr lang="en-GB" altLang="en-US" sz="2000" i="1" dirty="0">
                          <a:latin typeface="Calibri" panose="020F0502020204030204" pitchFamily="34" charset="0"/>
                          <a:cs typeface="Calibri" panose="020F0502020204030204" pitchFamily="34" charset="0"/>
                        </a:rPr>
                        <a:t> in sample space </a:t>
                      </a:r>
                      <a:r>
                        <a:rPr lang="en-GB" altLang="en-US" sz="2000" i="1" dirty="0">
                          <a:latin typeface="Calibri" panose="020F0502020204030204" pitchFamily="34" charset="0"/>
                          <a:cs typeface="Calibri" panose="020F0502020204030204" pitchFamily="34" charset="0"/>
                          <a:sym typeface="Symbol" panose="05050102010706020507" pitchFamily="18" charset="2"/>
                        </a:rPr>
                        <a:t>=</a:t>
                      </a:r>
                      <a:r>
                        <a:rPr lang="en-GB" altLang="en-US" sz="2000" dirty="0">
                          <a:latin typeface="Calibri" panose="020F0502020204030204" pitchFamily="34" charset="0"/>
                          <a:cs typeface="Calibri" panose="020F0502020204030204" pitchFamily="34" charset="0"/>
                          <a:sym typeface="Symbol" panose="05050102010706020507" pitchFamily="18" charset="2"/>
                        </a:rPr>
                        <a:t>{</a:t>
                      </a:r>
                      <a:r>
                        <a:rPr lang="en-GB" altLang="en-US" sz="2000" i="1" dirty="0">
                          <a:latin typeface="Calibri" panose="020F0502020204030204" pitchFamily="34" charset="0"/>
                          <a:cs typeface="Calibri" panose="020F0502020204030204" pitchFamily="34" charset="0"/>
                          <a:sym typeface="Symbol" panose="05050102010706020507" pitchFamily="18" charset="2"/>
                        </a:rPr>
                        <a:t>1,2,3,4,5,6</a:t>
                      </a:r>
                      <a:r>
                        <a:rPr lang="en-GB" altLang="en-US" sz="2000" dirty="0">
                          <a:latin typeface="Calibri" panose="020F0502020204030204" pitchFamily="34" charset="0"/>
                          <a:cs typeface="Calibri" panose="020F0502020204030204" pitchFamily="34" charset="0"/>
                          <a:sym typeface="Symbol" panose="05050102010706020507" pitchFamily="18" charset="2"/>
                        </a:rPr>
                        <a:t>}.</a:t>
                      </a:r>
                      <a:r>
                        <a:rPr lang="en-GB" altLang="en-US" sz="2000" i="1" dirty="0">
                          <a:latin typeface="Calibri" panose="020F0502020204030204" pitchFamily="34" charset="0"/>
                          <a:cs typeface="Calibri" panose="020F0502020204030204" pitchFamily="34" charset="0"/>
                        </a:rPr>
                        <a:t>  </a:t>
                      </a:r>
                    </a:p>
                  </p:txBody>
                </p:sp>
                <p:grpSp>
                  <p:nvGrpSpPr>
                    <p:cNvPr id="19515" name="Group 59">
                      <a:extLst>
                        <a:ext uri="{FF2B5EF4-FFF2-40B4-BE49-F238E27FC236}">
                          <a16:creationId xmlns:a16="http://schemas.microsoft.com/office/drawing/2014/main" id="{A0A5BB3C-6EF5-45E7-A5DE-D7F1FB431AE4}"/>
                        </a:ext>
                      </a:extLst>
                    </p:cNvPr>
                    <p:cNvGrpSpPr>
                      <a:grpSpLocks/>
                    </p:cNvGrpSpPr>
                    <p:nvPr/>
                  </p:nvGrpSpPr>
                  <p:grpSpPr bwMode="auto">
                    <a:xfrm>
                      <a:off x="4137518" y="4389455"/>
                      <a:ext cx="1412925" cy="967162"/>
                      <a:chOff x="1720" y="2735"/>
                      <a:chExt cx="816" cy="589"/>
                    </a:xfrm>
                  </p:grpSpPr>
                  <p:sp>
                    <p:nvSpPr>
                      <p:cNvPr id="19460" name="Freeform 4">
                        <a:extLst>
                          <a:ext uri="{FF2B5EF4-FFF2-40B4-BE49-F238E27FC236}">
                            <a16:creationId xmlns:a16="http://schemas.microsoft.com/office/drawing/2014/main" id="{5A07244B-8A2B-4ADC-9B0A-9096C4B9C9AB}"/>
                          </a:ext>
                        </a:extLst>
                      </p:cNvPr>
                      <p:cNvSpPr>
                        <a:spLocks/>
                      </p:cNvSpPr>
                      <p:nvPr/>
                    </p:nvSpPr>
                    <p:spPr bwMode="auto">
                      <a:xfrm>
                        <a:off x="1720" y="2748"/>
                        <a:ext cx="720" cy="576"/>
                      </a:xfrm>
                      <a:custGeom>
                        <a:avLst/>
                        <a:gdLst>
                          <a:gd name="T0" fmla="*/ 48 w 720"/>
                          <a:gd name="T1" fmla="*/ 240 h 576"/>
                          <a:gd name="T2" fmla="*/ 48 w 720"/>
                          <a:gd name="T3" fmla="*/ 144 h 576"/>
                          <a:gd name="T4" fmla="*/ 144 w 720"/>
                          <a:gd name="T5" fmla="*/ 48 h 576"/>
                          <a:gd name="T6" fmla="*/ 336 w 720"/>
                          <a:gd name="T7" fmla="*/ 0 h 576"/>
                          <a:gd name="T8" fmla="*/ 480 w 720"/>
                          <a:gd name="T9" fmla="*/ 0 h 576"/>
                          <a:gd name="T10" fmla="*/ 576 w 720"/>
                          <a:gd name="T11" fmla="*/ 0 h 576"/>
                          <a:gd name="T12" fmla="*/ 624 w 720"/>
                          <a:gd name="T13" fmla="*/ 48 h 576"/>
                          <a:gd name="T14" fmla="*/ 672 w 720"/>
                          <a:gd name="T15" fmla="*/ 144 h 576"/>
                          <a:gd name="T16" fmla="*/ 720 w 720"/>
                          <a:gd name="T17" fmla="*/ 240 h 576"/>
                          <a:gd name="T18" fmla="*/ 720 w 720"/>
                          <a:gd name="T19" fmla="*/ 384 h 576"/>
                          <a:gd name="T20" fmla="*/ 720 w 720"/>
                          <a:gd name="T21" fmla="*/ 480 h 576"/>
                          <a:gd name="T22" fmla="*/ 672 w 720"/>
                          <a:gd name="T23" fmla="*/ 528 h 576"/>
                          <a:gd name="T24" fmla="*/ 528 w 720"/>
                          <a:gd name="T25" fmla="*/ 576 h 576"/>
                          <a:gd name="T26" fmla="*/ 336 w 720"/>
                          <a:gd name="T27" fmla="*/ 576 h 576"/>
                          <a:gd name="T28" fmla="*/ 240 w 720"/>
                          <a:gd name="T29" fmla="*/ 576 h 576"/>
                          <a:gd name="T30" fmla="*/ 48 w 720"/>
                          <a:gd name="T31" fmla="*/ 528 h 576"/>
                          <a:gd name="T32" fmla="*/ 0 w 720"/>
                          <a:gd name="T33" fmla="*/ 384 h 576"/>
                          <a:gd name="T34" fmla="*/ 48 w 720"/>
                          <a:gd name="T35" fmla="*/ 24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0" h="576">
                            <a:moveTo>
                              <a:pt x="48" y="240"/>
                            </a:moveTo>
                            <a:lnTo>
                              <a:pt x="48" y="144"/>
                            </a:lnTo>
                            <a:lnTo>
                              <a:pt x="144" y="48"/>
                            </a:lnTo>
                            <a:lnTo>
                              <a:pt x="336" y="0"/>
                            </a:lnTo>
                            <a:lnTo>
                              <a:pt x="480" y="0"/>
                            </a:lnTo>
                            <a:lnTo>
                              <a:pt x="576" y="0"/>
                            </a:lnTo>
                            <a:lnTo>
                              <a:pt x="624" y="48"/>
                            </a:lnTo>
                            <a:lnTo>
                              <a:pt x="672" y="144"/>
                            </a:lnTo>
                            <a:lnTo>
                              <a:pt x="720" y="240"/>
                            </a:lnTo>
                            <a:lnTo>
                              <a:pt x="720" y="384"/>
                            </a:lnTo>
                            <a:lnTo>
                              <a:pt x="720" y="480"/>
                            </a:lnTo>
                            <a:lnTo>
                              <a:pt x="672" y="528"/>
                            </a:lnTo>
                            <a:lnTo>
                              <a:pt x="528" y="576"/>
                            </a:lnTo>
                            <a:lnTo>
                              <a:pt x="336" y="576"/>
                            </a:lnTo>
                            <a:lnTo>
                              <a:pt x="240" y="576"/>
                            </a:lnTo>
                            <a:lnTo>
                              <a:pt x="48" y="528"/>
                            </a:lnTo>
                            <a:lnTo>
                              <a:pt x="0" y="384"/>
                            </a:lnTo>
                            <a:lnTo>
                              <a:pt x="48" y="24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9461" name="Freeform 5">
                        <a:extLst>
                          <a:ext uri="{FF2B5EF4-FFF2-40B4-BE49-F238E27FC236}">
                            <a16:creationId xmlns:a16="http://schemas.microsoft.com/office/drawing/2014/main" id="{68506418-6656-4996-9BDB-9E28341F2325}"/>
                          </a:ext>
                        </a:extLst>
                      </p:cNvPr>
                      <p:cNvSpPr>
                        <a:spLocks/>
                      </p:cNvSpPr>
                      <p:nvPr/>
                    </p:nvSpPr>
                    <p:spPr bwMode="auto">
                      <a:xfrm>
                        <a:off x="1773" y="2928"/>
                        <a:ext cx="200" cy="384"/>
                      </a:xfrm>
                      <a:custGeom>
                        <a:avLst/>
                        <a:gdLst>
                          <a:gd name="T0" fmla="*/ 96 w 200"/>
                          <a:gd name="T1" fmla="*/ 384 h 384"/>
                          <a:gd name="T2" fmla="*/ 144 w 200"/>
                          <a:gd name="T3" fmla="*/ 336 h 384"/>
                          <a:gd name="T4" fmla="*/ 192 w 200"/>
                          <a:gd name="T5" fmla="*/ 240 h 384"/>
                          <a:gd name="T6" fmla="*/ 192 w 200"/>
                          <a:gd name="T7" fmla="*/ 144 h 384"/>
                          <a:gd name="T8" fmla="*/ 144 w 200"/>
                          <a:gd name="T9" fmla="*/ 96 h 384"/>
                          <a:gd name="T10" fmla="*/ 96 w 200"/>
                          <a:gd name="T11" fmla="*/ 48 h 384"/>
                          <a:gd name="T12" fmla="*/ 0 w 200"/>
                          <a:gd name="T13" fmla="*/ 0 h 384"/>
                        </a:gdLst>
                        <a:ahLst/>
                        <a:cxnLst>
                          <a:cxn ang="0">
                            <a:pos x="T0" y="T1"/>
                          </a:cxn>
                          <a:cxn ang="0">
                            <a:pos x="T2" y="T3"/>
                          </a:cxn>
                          <a:cxn ang="0">
                            <a:pos x="T4" y="T5"/>
                          </a:cxn>
                          <a:cxn ang="0">
                            <a:pos x="T6" y="T7"/>
                          </a:cxn>
                          <a:cxn ang="0">
                            <a:pos x="T8" y="T9"/>
                          </a:cxn>
                          <a:cxn ang="0">
                            <a:pos x="T10" y="T11"/>
                          </a:cxn>
                          <a:cxn ang="0">
                            <a:pos x="T12" y="T13"/>
                          </a:cxn>
                        </a:cxnLst>
                        <a:rect l="0" t="0" r="r" b="b"/>
                        <a:pathLst>
                          <a:path w="200" h="384">
                            <a:moveTo>
                              <a:pt x="96" y="384"/>
                            </a:moveTo>
                            <a:cubicBezTo>
                              <a:pt x="112" y="372"/>
                              <a:pt x="128" y="360"/>
                              <a:pt x="144" y="336"/>
                            </a:cubicBezTo>
                            <a:cubicBezTo>
                              <a:pt x="160" y="312"/>
                              <a:pt x="184" y="272"/>
                              <a:pt x="192" y="240"/>
                            </a:cubicBezTo>
                            <a:cubicBezTo>
                              <a:pt x="200" y="208"/>
                              <a:pt x="200" y="168"/>
                              <a:pt x="192" y="144"/>
                            </a:cubicBezTo>
                            <a:cubicBezTo>
                              <a:pt x="184" y="120"/>
                              <a:pt x="160" y="112"/>
                              <a:pt x="144" y="96"/>
                            </a:cubicBezTo>
                            <a:cubicBezTo>
                              <a:pt x="128" y="80"/>
                              <a:pt x="120" y="64"/>
                              <a:pt x="96" y="48"/>
                            </a:cubicBezTo>
                            <a:cubicBezTo>
                              <a:pt x="72" y="32"/>
                              <a:pt x="0" y="8"/>
                              <a:pt x="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9462" name="Freeform 6">
                        <a:extLst>
                          <a:ext uri="{FF2B5EF4-FFF2-40B4-BE49-F238E27FC236}">
                            <a16:creationId xmlns:a16="http://schemas.microsoft.com/office/drawing/2014/main" id="{C2B23C0E-B3EA-4B17-9F72-491732DD0A3E}"/>
                          </a:ext>
                        </a:extLst>
                      </p:cNvPr>
                      <p:cNvSpPr>
                        <a:spLocks/>
                      </p:cNvSpPr>
                      <p:nvPr/>
                    </p:nvSpPr>
                    <p:spPr bwMode="auto">
                      <a:xfrm>
                        <a:off x="1963" y="2994"/>
                        <a:ext cx="442" cy="252"/>
                      </a:xfrm>
                      <a:custGeom>
                        <a:avLst/>
                        <a:gdLst>
                          <a:gd name="T0" fmla="*/ 0 w 384"/>
                          <a:gd name="T1" fmla="*/ 56 h 304"/>
                          <a:gd name="T2" fmla="*/ 48 w 384"/>
                          <a:gd name="T3" fmla="*/ 8 h 304"/>
                          <a:gd name="T4" fmla="*/ 144 w 384"/>
                          <a:gd name="T5" fmla="*/ 8 h 304"/>
                          <a:gd name="T6" fmla="*/ 192 w 384"/>
                          <a:gd name="T7" fmla="*/ 56 h 304"/>
                          <a:gd name="T8" fmla="*/ 240 w 384"/>
                          <a:gd name="T9" fmla="*/ 152 h 304"/>
                          <a:gd name="T10" fmla="*/ 288 w 384"/>
                          <a:gd name="T11" fmla="*/ 200 h 304"/>
                          <a:gd name="T12" fmla="*/ 336 w 384"/>
                          <a:gd name="T13" fmla="*/ 248 h 304"/>
                          <a:gd name="T14" fmla="*/ 384 w 384"/>
                          <a:gd name="T15" fmla="*/ 296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4" h="304">
                            <a:moveTo>
                              <a:pt x="0" y="56"/>
                            </a:moveTo>
                            <a:cubicBezTo>
                              <a:pt x="12" y="36"/>
                              <a:pt x="24" y="16"/>
                              <a:pt x="48" y="8"/>
                            </a:cubicBezTo>
                            <a:cubicBezTo>
                              <a:pt x="72" y="0"/>
                              <a:pt x="120" y="0"/>
                              <a:pt x="144" y="8"/>
                            </a:cubicBezTo>
                            <a:cubicBezTo>
                              <a:pt x="168" y="16"/>
                              <a:pt x="176" y="32"/>
                              <a:pt x="192" y="56"/>
                            </a:cubicBezTo>
                            <a:cubicBezTo>
                              <a:pt x="208" y="80"/>
                              <a:pt x="224" y="128"/>
                              <a:pt x="240" y="152"/>
                            </a:cubicBezTo>
                            <a:cubicBezTo>
                              <a:pt x="256" y="176"/>
                              <a:pt x="272" y="184"/>
                              <a:pt x="288" y="200"/>
                            </a:cubicBezTo>
                            <a:cubicBezTo>
                              <a:pt x="304" y="216"/>
                              <a:pt x="320" y="232"/>
                              <a:pt x="336" y="248"/>
                            </a:cubicBezTo>
                            <a:cubicBezTo>
                              <a:pt x="352" y="264"/>
                              <a:pt x="384" y="304"/>
                              <a:pt x="384" y="29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9463" name="Freeform 7">
                        <a:extLst>
                          <a:ext uri="{FF2B5EF4-FFF2-40B4-BE49-F238E27FC236}">
                            <a16:creationId xmlns:a16="http://schemas.microsoft.com/office/drawing/2014/main" id="{F4373C15-165E-46F9-9272-69EAFBC33328}"/>
                          </a:ext>
                        </a:extLst>
                      </p:cNvPr>
                      <p:cNvSpPr>
                        <a:spLocks/>
                      </p:cNvSpPr>
                      <p:nvPr/>
                    </p:nvSpPr>
                    <p:spPr bwMode="auto">
                      <a:xfrm>
                        <a:off x="2186" y="2766"/>
                        <a:ext cx="143" cy="266"/>
                      </a:xfrm>
                      <a:custGeom>
                        <a:avLst/>
                        <a:gdLst>
                          <a:gd name="T0" fmla="*/ 0 w 144"/>
                          <a:gd name="T1" fmla="*/ 336 h 336"/>
                          <a:gd name="T2" fmla="*/ 96 w 144"/>
                          <a:gd name="T3" fmla="*/ 288 h 336"/>
                          <a:gd name="T4" fmla="*/ 144 w 144"/>
                          <a:gd name="T5" fmla="*/ 192 h 336"/>
                          <a:gd name="T6" fmla="*/ 144 w 144"/>
                          <a:gd name="T7" fmla="*/ 96 h 336"/>
                          <a:gd name="T8" fmla="*/ 144 w 144"/>
                          <a:gd name="T9" fmla="*/ 0 h 336"/>
                        </a:gdLst>
                        <a:ahLst/>
                        <a:cxnLst>
                          <a:cxn ang="0">
                            <a:pos x="T0" y="T1"/>
                          </a:cxn>
                          <a:cxn ang="0">
                            <a:pos x="T2" y="T3"/>
                          </a:cxn>
                          <a:cxn ang="0">
                            <a:pos x="T4" y="T5"/>
                          </a:cxn>
                          <a:cxn ang="0">
                            <a:pos x="T6" y="T7"/>
                          </a:cxn>
                          <a:cxn ang="0">
                            <a:pos x="T8" y="T9"/>
                          </a:cxn>
                        </a:cxnLst>
                        <a:rect l="0" t="0" r="r" b="b"/>
                        <a:pathLst>
                          <a:path w="144" h="336">
                            <a:moveTo>
                              <a:pt x="0" y="336"/>
                            </a:moveTo>
                            <a:lnTo>
                              <a:pt x="96" y="288"/>
                            </a:lnTo>
                            <a:lnTo>
                              <a:pt x="144" y="192"/>
                            </a:lnTo>
                            <a:lnTo>
                              <a:pt x="144" y="96"/>
                            </a:lnTo>
                            <a:lnTo>
                              <a:pt x="144"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9465" name="Text Box 9">
                        <a:extLst>
                          <a:ext uri="{FF2B5EF4-FFF2-40B4-BE49-F238E27FC236}">
                            <a16:creationId xmlns:a16="http://schemas.microsoft.com/office/drawing/2014/main" id="{FDF21812-93F2-438B-878F-CB06E8610D98}"/>
                          </a:ext>
                        </a:extLst>
                      </p:cNvPr>
                      <p:cNvSpPr txBox="1">
                        <a:spLocks noChangeArrowheads="1"/>
                      </p:cNvSpPr>
                      <p:nvPr/>
                    </p:nvSpPr>
                    <p:spPr bwMode="auto">
                      <a:xfrm>
                        <a:off x="1721" y="2988"/>
                        <a:ext cx="28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dirty="0">
                            <a:latin typeface="Calibri" panose="020F0502020204030204" pitchFamily="34" charset="0"/>
                            <a:cs typeface="Calibri" panose="020F0502020204030204" pitchFamily="34" charset="0"/>
                          </a:rPr>
                          <a:t>B</a:t>
                        </a:r>
                      </a:p>
                    </p:txBody>
                  </p:sp>
                  <p:sp>
                    <p:nvSpPr>
                      <p:cNvPr id="19466" name="Text Box 10">
                        <a:extLst>
                          <a:ext uri="{FF2B5EF4-FFF2-40B4-BE49-F238E27FC236}">
                            <a16:creationId xmlns:a16="http://schemas.microsoft.com/office/drawing/2014/main" id="{A72391FA-2C8D-4C6E-BA9E-A97911EF036D}"/>
                          </a:ext>
                        </a:extLst>
                      </p:cNvPr>
                      <p:cNvSpPr txBox="1">
                        <a:spLocks noChangeArrowheads="1"/>
                      </p:cNvSpPr>
                      <p:nvPr/>
                    </p:nvSpPr>
                    <p:spPr bwMode="auto">
                      <a:xfrm>
                        <a:off x="1985" y="3055"/>
                        <a:ext cx="28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dirty="0">
                            <a:latin typeface="Calibri" panose="020F0502020204030204" pitchFamily="34" charset="0"/>
                            <a:cs typeface="Calibri" panose="020F0502020204030204" pitchFamily="34" charset="0"/>
                          </a:rPr>
                          <a:t>C</a:t>
                        </a:r>
                      </a:p>
                    </p:txBody>
                  </p:sp>
                  <p:sp>
                    <p:nvSpPr>
                      <p:cNvPr id="19467" name="Text Box 11">
                        <a:extLst>
                          <a:ext uri="{FF2B5EF4-FFF2-40B4-BE49-F238E27FC236}">
                            <a16:creationId xmlns:a16="http://schemas.microsoft.com/office/drawing/2014/main" id="{D380D5B1-97A0-4AA9-9BF4-A1D49CF6CF86}"/>
                          </a:ext>
                        </a:extLst>
                      </p:cNvPr>
                      <p:cNvSpPr txBox="1">
                        <a:spLocks noChangeArrowheads="1"/>
                      </p:cNvSpPr>
                      <p:nvPr/>
                    </p:nvSpPr>
                    <p:spPr bwMode="auto">
                      <a:xfrm>
                        <a:off x="2248" y="2945"/>
                        <a:ext cx="28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dirty="0">
                            <a:latin typeface="Calibri" panose="020F0502020204030204" pitchFamily="34" charset="0"/>
                            <a:cs typeface="Calibri" panose="020F0502020204030204" pitchFamily="34" charset="0"/>
                          </a:rPr>
                          <a:t>D</a:t>
                        </a:r>
                      </a:p>
                    </p:txBody>
                  </p:sp>
                  <p:sp>
                    <p:nvSpPr>
                      <p:cNvPr id="44" name="Text Box 9">
                        <a:extLst>
                          <a:ext uri="{FF2B5EF4-FFF2-40B4-BE49-F238E27FC236}">
                            <a16:creationId xmlns:a16="http://schemas.microsoft.com/office/drawing/2014/main" id="{45282C15-D816-413F-9E3B-DC0C40FFCC72}"/>
                          </a:ext>
                        </a:extLst>
                      </p:cNvPr>
                      <p:cNvSpPr txBox="1">
                        <a:spLocks noChangeArrowheads="1"/>
                      </p:cNvSpPr>
                      <p:nvPr/>
                    </p:nvSpPr>
                    <p:spPr bwMode="auto">
                      <a:xfrm>
                        <a:off x="1981" y="2735"/>
                        <a:ext cx="28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dirty="0">
                            <a:latin typeface="Calibri" panose="020F0502020204030204" pitchFamily="34" charset="0"/>
                            <a:cs typeface="Calibri" panose="020F0502020204030204" pitchFamily="34" charset="0"/>
                          </a:rPr>
                          <a:t>A</a:t>
                        </a:r>
                      </a:p>
                    </p:txBody>
                  </p:sp>
                </p:grpSp>
                <p:grpSp>
                  <p:nvGrpSpPr>
                    <p:cNvPr id="4" name="Grupp 3">
                      <a:extLst>
                        <a:ext uri="{FF2B5EF4-FFF2-40B4-BE49-F238E27FC236}">
                          <a16:creationId xmlns:a16="http://schemas.microsoft.com/office/drawing/2014/main" id="{09FFFBEC-F6A4-4D4D-B3BD-3FDAD2FFC645}"/>
                        </a:ext>
                      </a:extLst>
                    </p:cNvPr>
                    <p:cNvGrpSpPr/>
                    <p:nvPr/>
                  </p:nvGrpSpPr>
                  <p:grpSpPr>
                    <a:xfrm>
                      <a:off x="6204971" y="3405189"/>
                      <a:ext cx="2560529" cy="2128189"/>
                      <a:chOff x="6204971" y="3405189"/>
                      <a:chExt cx="2560529" cy="2128189"/>
                    </a:xfrm>
                  </p:grpSpPr>
                  <p:sp>
                    <p:nvSpPr>
                      <p:cNvPr id="19498" name="Text Box 42">
                        <a:extLst>
                          <a:ext uri="{FF2B5EF4-FFF2-40B4-BE49-F238E27FC236}">
                            <a16:creationId xmlns:a16="http://schemas.microsoft.com/office/drawing/2014/main" id="{8294C28B-5196-4D05-B14C-56107F6159A5}"/>
                          </a:ext>
                        </a:extLst>
                      </p:cNvPr>
                      <p:cNvSpPr txBox="1">
                        <a:spLocks noChangeArrowheads="1"/>
                      </p:cNvSpPr>
                      <p:nvPr/>
                    </p:nvSpPr>
                    <p:spPr bwMode="auto">
                      <a:xfrm>
                        <a:off x="6204971" y="5136503"/>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000" b="1" dirty="0">
                            <a:latin typeface="Calibri" panose="020F0502020204030204" pitchFamily="34" charset="0"/>
                            <a:cs typeface="Calibri" panose="020F0502020204030204" pitchFamily="34" charset="0"/>
                          </a:rPr>
                          <a:t>  </a:t>
                        </a:r>
                        <a:r>
                          <a:rPr lang="en-GB" altLang="en-US" sz="2000" dirty="0">
                            <a:latin typeface="Calibri" panose="020F0502020204030204" pitchFamily="34" charset="0"/>
                            <a:cs typeface="Calibri" panose="020F0502020204030204" pitchFamily="34" charset="0"/>
                          </a:rPr>
                          <a:t>     </a:t>
                        </a:r>
                        <a:r>
                          <a:rPr lang="en-GB" altLang="en-US" sz="1800" dirty="0">
                            <a:latin typeface="Calibri" panose="020F0502020204030204" pitchFamily="34" charset="0"/>
                            <a:cs typeface="Calibri" panose="020F0502020204030204" pitchFamily="34" charset="0"/>
                          </a:rPr>
                          <a:t>A      B       C      D</a:t>
                        </a:r>
                      </a:p>
                    </p:txBody>
                  </p:sp>
                  <p:grpSp>
                    <p:nvGrpSpPr>
                      <p:cNvPr id="19532" name="Group 76">
                        <a:extLst>
                          <a:ext uri="{FF2B5EF4-FFF2-40B4-BE49-F238E27FC236}">
                            <a16:creationId xmlns:a16="http://schemas.microsoft.com/office/drawing/2014/main" id="{D3DDA182-723A-4789-93E4-B540970AECB8}"/>
                          </a:ext>
                        </a:extLst>
                      </p:cNvPr>
                      <p:cNvGrpSpPr>
                        <a:grpSpLocks/>
                      </p:cNvGrpSpPr>
                      <p:nvPr/>
                    </p:nvGrpSpPr>
                    <p:grpSpPr bwMode="auto">
                      <a:xfrm>
                        <a:off x="6254075" y="3405189"/>
                        <a:ext cx="2511425" cy="1752600"/>
                        <a:chOff x="3627" y="1953"/>
                        <a:chExt cx="1582" cy="1104"/>
                      </a:xfrm>
                    </p:grpSpPr>
                    <p:sp>
                      <p:nvSpPr>
                        <p:cNvPr id="19491" name="Line 35">
                          <a:extLst>
                            <a:ext uri="{FF2B5EF4-FFF2-40B4-BE49-F238E27FC236}">
                              <a16:creationId xmlns:a16="http://schemas.microsoft.com/office/drawing/2014/main" id="{D935544A-236C-4C5A-8258-F4486D3239A9}"/>
                            </a:ext>
                          </a:extLst>
                        </p:cNvPr>
                        <p:cNvSpPr>
                          <a:spLocks noChangeShapeType="1"/>
                        </p:cNvSpPr>
                        <p:nvPr/>
                      </p:nvSpPr>
                      <p:spPr bwMode="auto">
                        <a:xfrm>
                          <a:off x="3627" y="3057"/>
                          <a:ext cx="14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9492" name="Line 36">
                          <a:extLst>
                            <a:ext uri="{FF2B5EF4-FFF2-40B4-BE49-F238E27FC236}">
                              <a16:creationId xmlns:a16="http://schemas.microsoft.com/office/drawing/2014/main" id="{AAA53009-9380-4E47-A65A-39A31FB0E988}"/>
                            </a:ext>
                          </a:extLst>
                        </p:cNvPr>
                        <p:cNvSpPr>
                          <a:spLocks noChangeShapeType="1"/>
                        </p:cNvSpPr>
                        <p:nvPr/>
                      </p:nvSpPr>
                      <p:spPr bwMode="auto">
                        <a:xfrm flipV="1">
                          <a:off x="3627" y="2097"/>
                          <a:ext cx="0"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9494" name="Line 38">
                          <a:extLst>
                            <a:ext uri="{FF2B5EF4-FFF2-40B4-BE49-F238E27FC236}">
                              <a16:creationId xmlns:a16="http://schemas.microsoft.com/office/drawing/2014/main" id="{6F6ACBF0-D5B1-42D5-8AA4-56D54875E7BB}"/>
                            </a:ext>
                          </a:extLst>
                        </p:cNvPr>
                        <p:cNvSpPr>
                          <a:spLocks noChangeShapeType="1"/>
                        </p:cNvSpPr>
                        <p:nvPr/>
                      </p:nvSpPr>
                      <p:spPr bwMode="auto">
                        <a:xfrm>
                          <a:off x="3915" y="2491"/>
                          <a:ext cx="0" cy="5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9495" name="Line 39">
                          <a:extLst>
                            <a:ext uri="{FF2B5EF4-FFF2-40B4-BE49-F238E27FC236}">
                              <a16:creationId xmlns:a16="http://schemas.microsoft.com/office/drawing/2014/main" id="{82A812B9-7D0F-4120-B6B1-6FB1D0412D55}"/>
                            </a:ext>
                          </a:extLst>
                        </p:cNvPr>
                        <p:cNvSpPr>
                          <a:spLocks noChangeShapeType="1"/>
                        </p:cNvSpPr>
                        <p:nvPr/>
                      </p:nvSpPr>
                      <p:spPr bwMode="auto">
                        <a:xfrm>
                          <a:off x="4202" y="2767"/>
                          <a:ext cx="1" cy="2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9496" name="Line 40">
                          <a:extLst>
                            <a:ext uri="{FF2B5EF4-FFF2-40B4-BE49-F238E27FC236}">
                              <a16:creationId xmlns:a16="http://schemas.microsoft.com/office/drawing/2014/main" id="{5775A8AA-B3BD-4DC2-AC67-99502F77FACA}"/>
                            </a:ext>
                          </a:extLst>
                        </p:cNvPr>
                        <p:cNvSpPr>
                          <a:spLocks noChangeShapeType="1"/>
                        </p:cNvSpPr>
                        <p:nvPr/>
                      </p:nvSpPr>
                      <p:spPr bwMode="auto">
                        <a:xfrm>
                          <a:off x="4490" y="2767"/>
                          <a:ext cx="1" cy="2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9497" name="Line 41">
                          <a:extLst>
                            <a:ext uri="{FF2B5EF4-FFF2-40B4-BE49-F238E27FC236}">
                              <a16:creationId xmlns:a16="http://schemas.microsoft.com/office/drawing/2014/main" id="{2B813E60-0DD0-48B8-A9F4-DE80BBB6CC14}"/>
                            </a:ext>
                          </a:extLst>
                        </p:cNvPr>
                        <p:cNvSpPr>
                          <a:spLocks noChangeShapeType="1"/>
                        </p:cNvSpPr>
                        <p:nvPr/>
                      </p:nvSpPr>
                      <p:spPr bwMode="auto">
                        <a:xfrm>
                          <a:off x="4740" y="2489"/>
                          <a:ext cx="1" cy="56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9499" name="Text Box 43">
                          <a:extLst>
                            <a:ext uri="{FF2B5EF4-FFF2-40B4-BE49-F238E27FC236}">
                              <a16:creationId xmlns:a16="http://schemas.microsoft.com/office/drawing/2014/main" id="{7B3C64A0-9BFD-49E2-A43E-E36E75EFE12B}"/>
                            </a:ext>
                          </a:extLst>
                        </p:cNvPr>
                        <p:cNvSpPr txBox="1">
                          <a:spLocks noChangeArrowheads="1"/>
                        </p:cNvSpPr>
                        <p:nvPr/>
                      </p:nvSpPr>
                      <p:spPr bwMode="auto">
                        <a:xfrm>
                          <a:off x="3627" y="1953"/>
                          <a:ext cx="528"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800" dirty="0">
                              <a:latin typeface="Calibri" panose="020F0502020204030204" pitchFamily="34" charset="0"/>
                              <a:cs typeface="Calibri" panose="020F0502020204030204" pitchFamily="34" charset="0"/>
                            </a:rPr>
                            <a:t>P(X)</a:t>
                          </a:r>
                        </a:p>
                      </p:txBody>
                    </p:sp>
                    <p:sp>
                      <p:nvSpPr>
                        <p:cNvPr id="19513" name="Text Box 57">
                          <a:extLst>
                            <a:ext uri="{FF2B5EF4-FFF2-40B4-BE49-F238E27FC236}">
                              <a16:creationId xmlns:a16="http://schemas.microsoft.com/office/drawing/2014/main" id="{DB23E2B4-4F0B-4C5F-BC71-6BC0BA9334B1}"/>
                            </a:ext>
                          </a:extLst>
                        </p:cNvPr>
                        <p:cNvSpPr txBox="1">
                          <a:spLocks noChangeArrowheads="1"/>
                        </p:cNvSpPr>
                        <p:nvPr/>
                      </p:nvSpPr>
                      <p:spPr bwMode="auto">
                        <a:xfrm>
                          <a:off x="3976" y="1975"/>
                          <a:ext cx="1233"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pPr>
                          <a:r>
                            <a:rPr lang="en-GB" altLang="en-US" sz="1800" i="1" dirty="0">
                              <a:latin typeface="Calibri" panose="020F0502020204030204" pitchFamily="34" charset="0"/>
                              <a:cs typeface="Calibri" panose="020F0502020204030204" pitchFamily="34" charset="0"/>
                            </a:rPr>
                            <a:t>Probability </a:t>
                          </a:r>
                          <a:r>
                            <a:rPr lang="en-GB" altLang="en-US" sz="1800" i="1" noProof="1">
                              <a:latin typeface="Calibri" panose="020F0502020204030204" pitchFamily="34" charset="0"/>
                              <a:cs typeface="Calibri" panose="020F0502020204030204" pitchFamily="34" charset="0"/>
                            </a:rPr>
                            <a:t>distrib.</a:t>
                          </a:r>
                          <a:r>
                            <a:rPr lang="en-GB" altLang="en-US" sz="1800" i="1" dirty="0">
                              <a:latin typeface="Calibri" panose="020F0502020204030204" pitchFamily="34" charset="0"/>
                              <a:cs typeface="Calibri" panose="020F0502020204030204" pitchFamily="34" charset="0"/>
                            </a:rPr>
                            <a:t> for X = A, B, C &amp; D</a:t>
                          </a:r>
                        </a:p>
                      </p:txBody>
                    </p:sp>
                  </p:grpSp>
                </p:grpSp>
                <p:sp>
                  <p:nvSpPr>
                    <p:cNvPr id="19518" name="Line 62">
                      <a:extLst>
                        <a:ext uri="{FF2B5EF4-FFF2-40B4-BE49-F238E27FC236}">
                          <a16:creationId xmlns:a16="http://schemas.microsoft.com/office/drawing/2014/main" id="{A1520BB9-7DFB-44C9-AF48-A6E926B51717}"/>
                        </a:ext>
                      </a:extLst>
                    </p:cNvPr>
                    <p:cNvSpPr>
                      <a:spLocks noChangeShapeType="1"/>
                    </p:cNvSpPr>
                    <p:nvPr/>
                  </p:nvSpPr>
                  <p:spPr bwMode="auto">
                    <a:xfrm>
                      <a:off x="4205246" y="3624337"/>
                      <a:ext cx="412504" cy="877900"/>
                    </a:xfrm>
                    <a:prstGeom prst="line">
                      <a:avLst/>
                    </a:prstGeom>
                    <a:noFill/>
                    <a:ln w="1905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latin typeface="Calibri" panose="020F0502020204030204" pitchFamily="34" charset="0"/>
                        <a:cs typeface="Calibri" panose="020F0502020204030204" pitchFamily="34" charset="0"/>
                      </a:endParaRPr>
                    </a:p>
                  </p:txBody>
                </p:sp>
                <p:sp>
                  <p:nvSpPr>
                    <p:cNvPr id="19525" name="Rectangle 69">
                      <a:extLst>
                        <a:ext uri="{FF2B5EF4-FFF2-40B4-BE49-F238E27FC236}">
                          <a16:creationId xmlns:a16="http://schemas.microsoft.com/office/drawing/2014/main" id="{C23DAC46-8B63-4178-AD00-EDB0A696D48C}"/>
                        </a:ext>
                      </a:extLst>
                    </p:cNvPr>
                    <p:cNvSpPr>
                      <a:spLocks noChangeArrowheads="1"/>
                    </p:cNvSpPr>
                    <p:nvPr/>
                  </p:nvSpPr>
                  <p:spPr bwMode="auto">
                    <a:xfrm>
                      <a:off x="459045" y="2915621"/>
                      <a:ext cx="8382000" cy="26940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7" name="Text Box 13">
                      <a:extLst>
                        <a:ext uri="{FF2B5EF4-FFF2-40B4-BE49-F238E27FC236}">
                          <a16:creationId xmlns:a16="http://schemas.microsoft.com/office/drawing/2014/main" id="{6A5C3E73-3B5F-49EE-82B6-3AF42D17C50A}"/>
                        </a:ext>
                      </a:extLst>
                    </p:cNvPr>
                    <p:cNvSpPr txBox="1">
                      <a:spLocks noChangeArrowheads="1"/>
                    </p:cNvSpPr>
                    <p:nvPr/>
                  </p:nvSpPr>
                  <p:spPr bwMode="auto">
                    <a:xfrm>
                      <a:off x="1121151" y="4596454"/>
                      <a:ext cx="2857029" cy="617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rIns="18000">
                      <a:spAutoFit/>
                    </a:bodyPr>
                    <a:lstStyle/>
                    <a:p>
                      <a:pPr>
                        <a:lnSpc>
                          <a:spcPct val="90000"/>
                        </a:lnSpc>
                      </a:pPr>
                      <a:r>
                        <a:rPr lang="en-GB" altLang="en-US" sz="2000" b="1" i="1" dirty="0">
                          <a:latin typeface="Calibri" panose="020F0502020204030204" pitchFamily="34" charset="0"/>
                          <a:cs typeface="Calibri" panose="020F0502020204030204" pitchFamily="34" charset="0"/>
                        </a:rPr>
                        <a:t>Events</a:t>
                      </a:r>
                      <a:r>
                        <a:rPr lang="en-GB" altLang="en-US" sz="2000" i="1" dirty="0">
                          <a:latin typeface="Calibri" panose="020F0502020204030204" pitchFamily="34" charset="0"/>
                          <a:cs typeface="Calibri" panose="020F0502020204030204" pitchFamily="34" charset="0"/>
                        </a:rPr>
                        <a:t> A=</a:t>
                      </a:r>
                      <a:r>
                        <a:rPr lang="en-GB" altLang="en-US" sz="2000" dirty="0">
                          <a:latin typeface="Calibri" panose="020F0502020204030204" pitchFamily="34" charset="0"/>
                          <a:cs typeface="Calibri" panose="020F0502020204030204" pitchFamily="34" charset="0"/>
                        </a:rPr>
                        <a:t>{</a:t>
                      </a:r>
                      <a:r>
                        <a:rPr lang="en-GB" altLang="en-US" sz="2000" i="1" dirty="0">
                          <a:latin typeface="Calibri" panose="020F0502020204030204" pitchFamily="34" charset="0"/>
                          <a:cs typeface="Calibri" panose="020F0502020204030204" pitchFamily="34" charset="0"/>
                        </a:rPr>
                        <a:t>1,2</a:t>
                      </a:r>
                      <a:r>
                        <a:rPr lang="en-GB" altLang="en-US" sz="2000" dirty="0">
                          <a:latin typeface="Calibri" panose="020F0502020204030204" pitchFamily="34" charset="0"/>
                          <a:cs typeface="Calibri" panose="020F0502020204030204" pitchFamily="34" charset="0"/>
                        </a:rPr>
                        <a:t>}</a:t>
                      </a:r>
                      <a:r>
                        <a:rPr lang="en-GB" altLang="en-US" sz="2000" i="1" dirty="0">
                          <a:latin typeface="Calibri" panose="020F0502020204030204" pitchFamily="34" charset="0"/>
                          <a:cs typeface="Calibri" panose="020F0502020204030204" pitchFamily="34" charset="0"/>
                        </a:rPr>
                        <a:t> B =</a:t>
                      </a:r>
                      <a:r>
                        <a:rPr lang="en-GB" altLang="en-US" sz="2000" dirty="0">
                          <a:latin typeface="Calibri" panose="020F0502020204030204" pitchFamily="34" charset="0"/>
                          <a:cs typeface="Calibri" panose="020F0502020204030204" pitchFamily="34" charset="0"/>
                        </a:rPr>
                        <a:t>{</a:t>
                      </a:r>
                      <a:r>
                        <a:rPr lang="en-GB" altLang="en-US" sz="2000" i="1" dirty="0">
                          <a:latin typeface="Calibri" panose="020F0502020204030204" pitchFamily="34" charset="0"/>
                          <a:cs typeface="Calibri" panose="020F0502020204030204" pitchFamily="34" charset="0"/>
                        </a:rPr>
                        <a:t>3</a:t>
                      </a:r>
                      <a:r>
                        <a:rPr lang="en-GB" altLang="en-US" sz="2000" dirty="0">
                          <a:latin typeface="Calibri" panose="020F0502020204030204" pitchFamily="34" charset="0"/>
                          <a:cs typeface="Calibri" panose="020F0502020204030204" pitchFamily="34" charset="0"/>
                        </a:rPr>
                        <a:t>}</a:t>
                      </a:r>
                      <a:r>
                        <a:rPr lang="en-GB" altLang="en-US" sz="2000" i="1" dirty="0">
                          <a:latin typeface="Calibri" panose="020F0502020204030204" pitchFamily="34" charset="0"/>
                          <a:cs typeface="Calibri" panose="020F0502020204030204" pitchFamily="34" charset="0"/>
                        </a:rPr>
                        <a:t> C =</a:t>
                      </a:r>
                      <a:r>
                        <a:rPr lang="en-GB" altLang="en-US" sz="2000" dirty="0">
                          <a:latin typeface="Calibri" panose="020F0502020204030204" pitchFamily="34" charset="0"/>
                          <a:cs typeface="Calibri" panose="020F0502020204030204" pitchFamily="34" charset="0"/>
                        </a:rPr>
                        <a:t>{</a:t>
                      </a:r>
                      <a:r>
                        <a:rPr lang="en-GB" altLang="en-US" sz="2000" i="1" dirty="0">
                          <a:latin typeface="Calibri" panose="020F0502020204030204" pitchFamily="34" charset="0"/>
                          <a:cs typeface="Calibri" panose="020F0502020204030204" pitchFamily="34" charset="0"/>
                        </a:rPr>
                        <a:t>4</a:t>
                      </a:r>
                      <a:r>
                        <a:rPr lang="en-GB" altLang="en-US" sz="2000" dirty="0">
                          <a:latin typeface="Calibri" panose="020F0502020204030204" pitchFamily="34" charset="0"/>
                          <a:cs typeface="Calibri" panose="020F0502020204030204" pitchFamily="34" charset="0"/>
                        </a:rPr>
                        <a:t>}</a:t>
                      </a:r>
                      <a:r>
                        <a:rPr lang="en-GB" altLang="en-US" sz="2000" i="1" dirty="0">
                          <a:latin typeface="Calibri" panose="020F0502020204030204" pitchFamily="34" charset="0"/>
                          <a:cs typeface="Calibri" panose="020F0502020204030204" pitchFamily="34" charset="0"/>
                        </a:rPr>
                        <a:t> &amp; D =</a:t>
                      </a:r>
                      <a:r>
                        <a:rPr lang="en-GB" altLang="en-US" sz="2000" dirty="0">
                          <a:latin typeface="Calibri" panose="020F0502020204030204" pitchFamily="34" charset="0"/>
                          <a:cs typeface="Calibri" panose="020F0502020204030204" pitchFamily="34" charset="0"/>
                        </a:rPr>
                        <a:t>{</a:t>
                      </a:r>
                      <a:r>
                        <a:rPr lang="en-GB" altLang="en-US" sz="2000" i="1" dirty="0">
                          <a:latin typeface="Calibri" panose="020F0502020204030204" pitchFamily="34" charset="0"/>
                          <a:cs typeface="Calibri" panose="020F0502020204030204" pitchFamily="34" charset="0"/>
                        </a:rPr>
                        <a:t>5,6</a:t>
                      </a:r>
                      <a:r>
                        <a:rPr lang="en-GB" altLang="en-US" sz="2000" dirty="0">
                          <a:latin typeface="Calibri" panose="020F0502020204030204" pitchFamily="34" charset="0"/>
                          <a:cs typeface="Calibri" panose="020F0502020204030204" pitchFamily="34" charset="0"/>
                        </a:rPr>
                        <a:t>}</a:t>
                      </a:r>
                      <a:r>
                        <a:rPr lang="en-GB" altLang="en-US" sz="2000" i="1" dirty="0">
                          <a:latin typeface="Calibri" panose="020F0502020204030204" pitchFamily="34" charset="0"/>
                          <a:cs typeface="Calibri" panose="020F0502020204030204" pitchFamily="34" charset="0"/>
                        </a:rPr>
                        <a:t>.</a:t>
                      </a:r>
                      <a:endParaRPr lang="en-GB" altLang="en-US" sz="2000" dirty="0">
                        <a:latin typeface="Calibri" panose="020F0502020204030204" pitchFamily="34" charset="0"/>
                        <a:cs typeface="Calibri" panose="020F0502020204030204" pitchFamily="34" charset="0"/>
                      </a:endParaRPr>
                    </a:p>
                  </p:txBody>
                </p:sp>
                <p:sp>
                  <p:nvSpPr>
                    <p:cNvPr id="50" name="Line 62">
                      <a:extLst>
                        <a:ext uri="{FF2B5EF4-FFF2-40B4-BE49-F238E27FC236}">
                          <a16:creationId xmlns:a16="http://schemas.microsoft.com/office/drawing/2014/main" id="{0A8B1844-0EC6-4E96-BE22-C53FCF8B764A}"/>
                        </a:ext>
                      </a:extLst>
                    </p:cNvPr>
                    <p:cNvSpPr>
                      <a:spLocks noChangeShapeType="1"/>
                    </p:cNvSpPr>
                    <p:nvPr/>
                  </p:nvSpPr>
                  <p:spPr bwMode="auto">
                    <a:xfrm flipH="1">
                      <a:off x="4298135" y="3624338"/>
                      <a:ext cx="229142" cy="1252804"/>
                    </a:xfrm>
                    <a:prstGeom prst="line">
                      <a:avLst/>
                    </a:prstGeom>
                    <a:noFill/>
                    <a:ln w="1905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51" name="Line 62">
                      <a:extLst>
                        <a:ext uri="{FF2B5EF4-FFF2-40B4-BE49-F238E27FC236}">
                          <a16:creationId xmlns:a16="http://schemas.microsoft.com/office/drawing/2014/main" id="{7B31E6C8-F158-4A8E-B9C9-B201A17F7142}"/>
                        </a:ext>
                      </a:extLst>
                    </p:cNvPr>
                    <p:cNvSpPr>
                      <a:spLocks noChangeShapeType="1"/>
                    </p:cNvSpPr>
                    <p:nvPr/>
                  </p:nvSpPr>
                  <p:spPr bwMode="auto">
                    <a:xfrm>
                      <a:off x="4705587" y="3663622"/>
                      <a:ext cx="70221" cy="1292225"/>
                    </a:xfrm>
                    <a:prstGeom prst="line">
                      <a:avLst/>
                    </a:prstGeom>
                    <a:noFill/>
                    <a:ln w="1905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52" name="Line 62">
                      <a:extLst>
                        <a:ext uri="{FF2B5EF4-FFF2-40B4-BE49-F238E27FC236}">
                          <a16:creationId xmlns:a16="http://schemas.microsoft.com/office/drawing/2014/main" id="{B82DB1E5-E092-4C0F-B7C6-0EB42FBC2AA4}"/>
                        </a:ext>
                      </a:extLst>
                    </p:cNvPr>
                    <p:cNvSpPr>
                      <a:spLocks noChangeShapeType="1"/>
                    </p:cNvSpPr>
                    <p:nvPr/>
                  </p:nvSpPr>
                  <p:spPr bwMode="auto">
                    <a:xfrm>
                      <a:off x="4926846" y="3663622"/>
                      <a:ext cx="236161" cy="1227910"/>
                    </a:xfrm>
                    <a:prstGeom prst="line">
                      <a:avLst/>
                    </a:prstGeom>
                    <a:noFill/>
                    <a:ln w="1905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54" name="Line 62">
                      <a:extLst>
                        <a:ext uri="{FF2B5EF4-FFF2-40B4-BE49-F238E27FC236}">
                          <a16:creationId xmlns:a16="http://schemas.microsoft.com/office/drawing/2014/main" id="{1A85351F-CD7B-4D93-B678-008C6487CBB5}"/>
                        </a:ext>
                      </a:extLst>
                    </p:cNvPr>
                    <p:cNvSpPr>
                      <a:spLocks noChangeShapeType="1"/>
                    </p:cNvSpPr>
                    <p:nvPr/>
                  </p:nvSpPr>
                  <p:spPr bwMode="auto">
                    <a:xfrm>
                      <a:off x="4374747" y="3646489"/>
                      <a:ext cx="324484" cy="855748"/>
                    </a:xfrm>
                    <a:prstGeom prst="line">
                      <a:avLst/>
                    </a:prstGeom>
                    <a:noFill/>
                    <a:ln w="1905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latin typeface="Calibri" panose="020F0502020204030204" pitchFamily="34" charset="0"/>
                        <a:cs typeface="Calibri" panose="020F0502020204030204" pitchFamily="34" charset="0"/>
                      </a:endParaRPr>
                    </a:p>
                  </p:txBody>
                </p:sp>
                <p:sp>
                  <p:nvSpPr>
                    <p:cNvPr id="55" name="Line 62">
                      <a:extLst>
                        <a:ext uri="{FF2B5EF4-FFF2-40B4-BE49-F238E27FC236}">
                          <a16:creationId xmlns:a16="http://schemas.microsoft.com/office/drawing/2014/main" id="{075D3E7E-074D-4067-B50D-081F2D89D6E1}"/>
                        </a:ext>
                      </a:extLst>
                    </p:cNvPr>
                    <p:cNvSpPr>
                      <a:spLocks noChangeShapeType="1"/>
                    </p:cNvSpPr>
                    <p:nvPr/>
                  </p:nvSpPr>
                  <p:spPr bwMode="auto">
                    <a:xfrm>
                      <a:off x="5094483" y="3624337"/>
                      <a:ext cx="122098" cy="1267195"/>
                    </a:xfrm>
                    <a:prstGeom prst="line">
                      <a:avLst/>
                    </a:prstGeom>
                    <a:noFill/>
                    <a:ln w="1905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sp>
                <p:nvSpPr>
                  <p:cNvPr id="8" name="textruta 7">
                    <a:extLst>
                      <a:ext uri="{FF2B5EF4-FFF2-40B4-BE49-F238E27FC236}">
                        <a16:creationId xmlns:a16="http://schemas.microsoft.com/office/drawing/2014/main" id="{22A0B2C7-0D0E-452F-B046-6E6387809E48}"/>
                      </a:ext>
                    </a:extLst>
                  </p:cNvPr>
                  <p:cNvSpPr txBox="1"/>
                  <p:nvPr/>
                </p:nvSpPr>
                <p:spPr>
                  <a:xfrm>
                    <a:off x="3826854" y="5010090"/>
                    <a:ext cx="2269146" cy="400110"/>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Sample space </a:t>
                    </a:r>
                    <a:r>
                      <a:rPr lang="en-GB" altLang="en-US" sz="2000" dirty="0">
                        <a:latin typeface="Calibri" panose="020F0502020204030204" pitchFamily="34" charset="0"/>
                        <a:cs typeface="Calibri" panose="020F0502020204030204" pitchFamily="34" charset="0"/>
                        <a:sym typeface="Symbol" panose="05050102010706020507" pitchFamily="18" charset="2"/>
                      </a:rPr>
                      <a:t></a:t>
                    </a:r>
                    <a:endParaRPr lang="en-GB" sz="2000" dirty="0">
                      <a:latin typeface="Calibri" panose="020F0502020204030204" pitchFamily="34" charset="0"/>
                      <a:cs typeface="Calibri" panose="020F0502020204030204" pitchFamily="34" charset="0"/>
                    </a:endParaRPr>
                  </a:p>
                </p:txBody>
              </p:sp>
            </p:grpSp>
          </p:grpSp>
          <p:sp>
            <p:nvSpPr>
              <p:cNvPr id="48" name="Pil: höger 47">
                <a:extLst>
                  <a:ext uri="{FF2B5EF4-FFF2-40B4-BE49-F238E27FC236}">
                    <a16:creationId xmlns:a16="http://schemas.microsoft.com/office/drawing/2014/main" id="{6644DD2F-B052-4947-8EF9-3F510B756887}"/>
                  </a:ext>
                </a:extLst>
              </p:cNvPr>
              <p:cNvSpPr/>
              <p:nvPr/>
            </p:nvSpPr>
            <p:spPr>
              <a:xfrm rot="2074199">
                <a:off x="3511403" y="3956707"/>
                <a:ext cx="469188" cy="410614"/>
              </a:xfrm>
              <a:prstGeom prst="rightArrow">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libri" panose="020F0502020204030204" pitchFamily="34" charset="0"/>
                  <a:cs typeface="Calibri" panose="020F0502020204030204" pitchFamily="34" charset="0"/>
                </a:endParaRPr>
              </a:p>
            </p:txBody>
          </p:sp>
        </p:grpSp>
        <p:pic>
          <p:nvPicPr>
            <p:cNvPr id="46" name="Bildobjekt 45">
              <a:extLst>
                <a:ext uri="{FF2B5EF4-FFF2-40B4-BE49-F238E27FC236}">
                  <a16:creationId xmlns:a16="http://schemas.microsoft.com/office/drawing/2014/main" id="{84B25328-2AEA-4E34-9ADA-1CBA0E4C6A2A}"/>
                </a:ext>
              </a:extLst>
            </p:cNvPr>
            <p:cNvPicPr>
              <a:picLocks noChangeAspect="1"/>
            </p:cNvPicPr>
            <p:nvPr/>
          </p:nvPicPr>
          <p:blipFill>
            <a:blip r:embed="rId2"/>
            <a:stretch>
              <a:fillRect/>
            </a:stretch>
          </p:blipFill>
          <p:spPr>
            <a:xfrm>
              <a:off x="938702" y="2878604"/>
              <a:ext cx="427918" cy="421232"/>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524"/>
                                        </p:tgtEl>
                                        <p:attrNameLst>
                                          <p:attrName>style.visibility</p:attrName>
                                        </p:attrNameLst>
                                      </p:cBhvr>
                                      <p:to>
                                        <p:strVal val="visible"/>
                                      </p:to>
                                    </p:set>
                                    <p:anim calcmode="lin" valueType="num">
                                      <p:cBhvr additive="base">
                                        <p:cTn id="7" dur="500" fill="hold"/>
                                        <p:tgtEl>
                                          <p:spTgt spid="19524"/>
                                        </p:tgtEl>
                                        <p:attrNameLst>
                                          <p:attrName>ppt_x</p:attrName>
                                        </p:attrNameLst>
                                      </p:cBhvr>
                                      <p:tavLst>
                                        <p:tav tm="0">
                                          <p:val>
                                            <p:strVal val="#ppt_x"/>
                                          </p:val>
                                        </p:tav>
                                        <p:tav tm="100000">
                                          <p:val>
                                            <p:strVal val="#ppt_x"/>
                                          </p:val>
                                        </p:tav>
                                      </p:tavLst>
                                    </p:anim>
                                    <p:anim calcmode="lin" valueType="num">
                                      <p:cBhvr additive="base">
                                        <p:cTn id="8" dur="500" fill="hold"/>
                                        <p:tgtEl>
                                          <p:spTgt spid="1952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521"/>
                                        </p:tgtEl>
                                        <p:attrNameLst>
                                          <p:attrName>style.visibility</p:attrName>
                                        </p:attrNameLst>
                                      </p:cBhvr>
                                      <p:to>
                                        <p:strVal val="visible"/>
                                      </p:to>
                                    </p:set>
                                    <p:anim calcmode="lin" valueType="num">
                                      <p:cBhvr additive="base">
                                        <p:cTn id="13" dur="500" fill="hold"/>
                                        <p:tgtEl>
                                          <p:spTgt spid="19521"/>
                                        </p:tgtEl>
                                        <p:attrNameLst>
                                          <p:attrName>ppt_x</p:attrName>
                                        </p:attrNameLst>
                                      </p:cBhvr>
                                      <p:tavLst>
                                        <p:tav tm="0">
                                          <p:val>
                                            <p:strVal val="#ppt_x"/>
                                          </p:val>
                                        </p:tav>
                                        <p:tav tm="100000">
                                          <p:val>
                                            <p:strVal val="#ppt_x"/>
                                          </p:val>
                                        </p:tav>
                                      </p:tavLst>
                                    </p:anim>
                                    <p:anim calcmode="lin" valueType="num">
                                      <p:cBhvr additive="base">
                                        <p:cTn id="14" dur="500" fill="hold"/>
                                        <p:tgtEl>
                                          <p:spTgt spid="1952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522"/>
                                        </p:tgtEl>
                                        <p:attrNameLst>
                                          <p:attrName>style.visibility</p:attrName>
                                        </p:attrNameLst>
                                      </p:cBhvr>
                                      <p:to>
                                        <p:strVal val="visible"/>
                                      </p:to>
                                    </p:set>
                                    <p:anim calcmode="lin" valueType="num">
                                      <p:cBhvr additive="base">
                                        <p:cTn id="19" dur="500" fill="hold"/>
                                        <p:tgtEl>
                                          <p:spTgt spid="19522"/>
                                        </p:tgtEl>
                                        <p:attrNameLst>
                                          <p:attrName>ppt_x</p:attrName>
                                        </p:attrNameLst>
                                      </p:cBhvr>
                                      <p:tavLst>
                                        <p:tav tm="0">
                                          <p:val>
                                            <p:strVal val="#ppt_x"/>
                                          </p:val>
                                        </p:tav>
                                        <p:tav tm="100000">
                                          <p:val>
                                            <p:strVal val="#ppt_x"/>
                                          </p:val>
                                        </p:tav>
                                      </p:tavLst>
                                    </p:anim>
                                    <p:anim calcmode="lin" valueType="num">
                                      <p:cBhvr additive="base">
                                        <p:cTn id="20" dur="500" fill="hold"/>
                                        <p:tgtEl>
                                          <p:spTgt spid="1952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523"/>
                                        </p:tgtEl>
                                        <p:attrNameLst>
                                          <p:attrName>style.visibility</p:attrName>
                                        </p:attrNameLst>
                                      </p:cBhvr>
                                      <p:to>
                                        <p:strVal val="visible"/>
                                      </p:to>
                                    </p:set>
                                    <p:anim calcmode="lin" valueType="num">
                                      <p:cBhvr additive="base">
                                        <p:cTn id="25" dur="500" fill="hold"/>
                                        <p:tgtEl>
                                          <p:spTgt spid="19523"/>
                                        </p:tgtEl>
                                        <p:attrNameLst>
                                          <p:attrName>ppt_x</p:attrName>
                                        </p:attrNameLst>
                                      </p:cBhvr>
                                      <p:tavLst>
                                        <p:tav tm="0">
                                          <p:val>
                                            <p:strVal val="#ppt_x"/>
                                          </p:val>
                                        </p:tav>
                                        <p:tav tm="100000">
                                          <p:val>
                                            <p:strVal val="#ppt_x"/>
                                          </p:val>
                                        </p:tav>
                                      </p:tavLst>
                                    </p:anim>
                                    <p:anim calcmode="lin" valueType="num">
                                      <p:cBhvr additive="base">
                                        <p:cTn id="26" dur="500" fill="hold"/>
                                        <p:tgtEl>
                                          <p:spTgt spid="195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520"/>
                                        </p:tgtEl>
                                        <p:attrNameLst>
                                          <p:attrName>style.visibility</p:attrName>
                                        </p:attrNameLst>
                                      </p:cBhvr>
                                      <p:to>
                                        <p:strVal val="visible"/>
                                      </p:to>
                                    </p:set>
                                    <p:anim calcmode="lin" valueType="num">
                                      <p:cBhvr additive="base">
                                        <p:cTn id="37" dur="500" fill="hold"/>
                                        <p:tgtEl>
                                          <p:spTgt spid="19520"/>
                                        </p:tgtEl>
                                        <p:attrNameLst>
                                          <p:attrName>ppt_x</p:attrName>
                                        </p:attrNameLst>
                                      </p:cBhvr>
                                      <p:tavLst>
                                        <p:tav tm="0">
                                          <p:val>
                                            <p:strVal val="#ppt_x"/>
                                          </p:val>
                                        </p:tav>
                                        <p:tav tm="100000">
                                          <p:val>
                                            <p:strVal val="#ppt_x"/>
                                          </p:val>
                                        </p:tav>
                                      </p:tavLst>
                                    </p:anim>
                                    <p:anim calcmode="lin" valueType="num">
                                      <p:cBhvr additive="base">
                                        <p:cTn id="38" dur="500" fill="hold"/>
                                        <p:tgtEl>
                                          <p:spTgt spid="195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20" grpId="0" autoUpdateAnimBg="0"/>
      <p:bldP spid="19521" grpId="0" autoUpdateAnimBg="0"/>
      <p:bldP spid="19522" grpId="0" autoUpdateAnimBg="0"/>
      <p:bldP spid="19523" grpId="0" autoUpdateAnimBg="0"/>
      <p:bldP spid="1952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29FEB41-7A3E-4F36-BA24-CD7F748F706F}"/>
              </a:ext>
            </a:extLst>
          </p:cNvPr>
          <p:cNvSpPr>
            <a:spLocks noGrp="1"/>
          </p:cNvSpPr>
          <p:nvPr>
            <p:ph type="title"/>
          </p:nvPr>
        </p:nvSpPr>
        <p:spPr>
          <a:xfrm>
            <a:off x="609600" y="228600"/>
            <a:ext cx="7772400" cy="533400"/>
          </a:xfrm>
        </p:spPr>
        <p:txBody>
          <a:bodyPr/>
          <a:lstStyle/>
          <a:p>
            <a:r>
              <a:rPr lang="en-GB" altLang="en-US" sz="3200" b="1" dirty="0">
                <a:latin typeface="Calibri" panose="020F0502020204030204" pitchFamily="34" charset="0"/>
                <a:cs typeface="Calibri" panose="020F0502020204030204" pitchFamily="34" charset="0"/>
              </a:rPr>
              <a:t>Random variable  </a:t>
            </a:r>
            <a:r>
              <a:rPr lang="en-GB" altLang="en-US" sz="3200" dirty="0">
                <a:latin typeface="Calibri" panose="020F0502020204030204" pitchFamily="34" charset="0"/>
                <a:cs typeface="Calibri" panose="020F0502020204030204" pitchFamily="34" charset="0"/>
              </a:rPr>
              <a:t>(continued)</a:t>
            </a:r>
            <a:endParaRPr lang="en-GB" sz="3200" dirty="0">
              <a:latin typeface="Calibri" panose="020F0502020204030204" pitchFamily="34" charset="0"/>
              <a:cs typeface="Calibri" panose="020F0502020204030204" pitchFamily="34" charset="0"/>
            </a:endParaRPr>
          </a:p>
        </p:txBody>
      </p:sp>
      <p:sp>
        <p:nvSpPr>
          <p:cNvPr id="4" name="Platshållare för bildnummer 3">
            <a:extLst>
              <a:ext uri="{FF2B5EF4-FFF2-40B4-BE49-F238E27FC236}">
                <a16:creationId xmlns:a16="http://schemas.microsoft.com/office/drawing/2014/main" id="{72DE02A7-BF2F-4BE7-B939-717DDB82490B}"/>
              </a:ext>
            </a:extLst>
          </p:cNvPr>
          <p:cNvSpPr>
            <a:spLocks noGrp="1"/>
          </p:cNvSpPr>
          <p:nvPr>
            <p:ph type="sldNum" sz="quarter" idx="12"/>
          </p:nvPr>
        </p:nvSpPr>
        <p:spPr>
          <a:xfrm>
            <a:off x="8534400" y="6400800"/>
            <a:ext cx="397619" cy="283356"/>
          </a:xfrm>
        </p:spPr>
        <p:txBody>
          <a:bodyPr/>
          <a:lstStyle/>
          <a:p>
            <a:fld id="{110AEFD6-C750-4655-99CF-6DC533A3CECD}" type="slidenum">
              <a:rPr lang="en-GB" altLang="en-US" smtClean="0">
                <a:latin typeface="Calibri" panose="020F0502020204030204" pitchFamily="34" charset="0"/>
                <a:cs typeface="Calibri" panose="020F0502020204030204" pitchFamily="34" charset="0"/>
              </a:rPr>
              <a:pPr/>
              <a:t>9</a:t>
            </a:fld>
            <a:endParaRPr lang="en-GB" altLang="en-US" dirty="0">
              <a:latin typeface="Calibri" panose="020F0502020204030204" pitchFamily="34" charset="0"/>
              <a:cs typeface="Calibri" panose="020F0502020204030204" pitchFamily="34" charset="0"/>
            </a:endParaRPr>
          </a:p>
        </p:txBody>
      </p:sp>
      <p:sp>
        <p:nvSpPr>
          <p:cNvPr id="83" name="textruta 82">
            <a:extLst>
              <a:ext uri="{FF2B5EF4-FFF2-40B4-BE49-F238E27FC236}">
                <a16:creationId xmlns:a16="http://schemas.microsoft.com/office/drawing/2014/main" id="{802C04F1-3373-4DFC-AC9B-FA07529E328D}"/>
              </a:ext>
            </a:extLst>
          </p:cNvPr>
          <p:cNvSpPr txBox="1"/>
          <p:nvPr/>
        </p:nvSpPr>
        <p:spPr>
          <a:xfrm>
            <a:off x="609600" y="5061465"/>
            <a:ext cx="7691368" cy="1323439"/>
          </a:xfrm>
          <a:prstGeom prst="rect">
            <a:avLst/>
          </a:prstGeom>
          <a:noFill/>
        </p:spPr>
        <p:txBody>
          <a:bodyPr wrap="square" rtlCol="0">
            <a:spAutoFit/>
          </a:bodyPr>
          <a:lstStyle/>
          <a:p>
            <a:r>
              <a:rPr lang="en-GB" dirty="0">
                <a:latin typeface="Calibri" panose="020F0502020204030204" pitchFamily="34" charset="0"/>
                <a:cs typeface="Calibri" panose="020F0502020204030204" pitchFamily="34" charset="0"/>
              </a:rPr>
              <a:t>Outcomes can be Numbers or Colours or Left/Right, etc.</a:t>
            </a:r>
          </a:p>
          <a:p>
            <a:endParaRPr lang="en-GB" sz="800"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When the outcomes are numbers you can use </a:t>
            </a:r>
            <a:r>
              <a:rPr lang="en-GB" i="1" dirty="0">
                <a:latin typeface="Calibri" panose="020F0502020204030204" pitchFamily="34" charset="0"/>
                <a:cs typeface="Calibri" panose="020F0502020204030204" pitchFamily="34" charset="0"/>
              </a:rPr>
              <a:t>statistics</a:t>
            </a:r>
            <a:r>
              <a:rPr lang="en-GB" dirty="0">
                <a:latin typeface="Calibri" panose="020F0502020204030204" pitchFamily="34" charset="0"/>
                <a:cs typeface="Calibri" panose="020F0502020204030204" pitchFamily="34" charset="0"/>
              </a:rPr>
              <a:t> for Average, Standard deviation, Confidence interval, etc.</a:t>
            </a:r>
          </a:p>
        </p:txBody>
      </p:sp>
      <p:grpSp>
        <p:nvGrpSpPr>
          <p:cNvPr id="5" name="Grupp 4">
            <a:extLst>
              <a:ext uri="{FF2B5EF4-FFF2-40B4-BE49-F238E27FC236}">
                <a16:creationId xmlns:a16="http://schemas.microsoft.com/office/drawing/2014/main" id="{C2B53ECD-DD86-4295-95EA-F97275BEFB3B}"/>
              </a:ext>
            </a:extLst>
          </p:cNvPr>
          <p:cNvGrpSpPr/>
          <p:nvPr/>
        </p:nvGrpSpPr>
        <p:grpSpPr>
          <a:xfrm>
            <a:off x="324864" y="2514600"/>
            <a:ext cx="8535669" cy="2219809"/>
            <a:chOff x="324864" y="2514600"/>
            <a:chExt cx="8535669" cy="2219809"/>
          </a:xfrm>
        </p:grpSpPr>
        <p:grpSp>
          <p:nvGrpSpPr>
            <p:cNvPr id="80" name="Grupp 79">
              <a:extLst>
                <a:ext uri="{FF2B5EF4-FFF2-40B4-BE49-F238E27FC236}">
                  <a16:creationId xmlns:a16="http://schemas.microsoft.com/office/drawing/2014/main" id="{33591D95-04FE-4D3F-8674-A454E45DA14A}"/>
                </a:ext>
              </a:extLst>
            </p:cNvPr>
            <p:cNvGrpSpPr/>
            <p:nvPr/>
          </p:nvGrpSpPr>
          <p:grpSpPr>
            <a:xfrm>
              <a:off x="5244298" y="2514600"/>
              <a:ext cx="3616235" cy="2219809"/>
              <a:chOff x="354797" y="3454072"/>
              <a:chExt cx="3616235" cy="2219809"/>
            </a:xfrm>
          </p:grpSpPr>
          <p:sp>
            <p:nvSpPr>
              <p:cNvPr id="16" name="textruta 15">
                <a:extLst>
                  <a:ext uri="{FF2B5EF4-FFF2-40B4-BE49-F238E27FC236}">
                    <a16:creationId xmlns:a16="http://schemas.microsoft.com/office/drawing/2014/main" id="{41CC1285-CECF-4AEC-972A-919BE4370E25}"/>
                  </a:ext>
                </a:extLst>
              </p:cNvPr>
              <p:cNvSpPr txBox="1"/>
              <p:nvPr/>
            </p:nvSpPr>
            <p:spPr>
              <a:xfrm>
                <a:off x="1130947" y="5273771"/>
                <a:ext cx="2280520" cy="400110"/>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Sample space </a:t>
                </a:r>
                <a:r>
                  <a:rPr lang="en-GB" altLang="en-US" sz="2000" dirty="0">
                    <a:latin typeface="Calibri" panose="020F0502020204030204" pitchFamily="34" charset="0"/>
                    <a:cs typeface="Calibri" panose="020F0502020204030204" pitchFamily="34" charset="0"/>
                    <a:sym typeface="Symbol" panose="05050102010706020507" pitchFamily="18" charset="2"/>
                  </a:rPr>
                  <a:t></a:t>
                </a:r>
                <a:endParaRPr lang="en-GB" sz="2000" dirty="0">
                  <a:latin typeface="Calibri" panose="020F0502020204030204" pitchFamily="34" charset="0"/>
                  <a:cs typeface="Calibri" panose="020F0502020204030204" pitchFamily="34" charset="0"/>
                </a:endParaRPr>
              </a:p>
            </p:txBody>
          </p:sp>
          <p:grpSp>
            <p:nvGrpSpPr>
              <p:cNvPr id="50" name="Grupp 49">
                <a:extLst>
                  <a:ext uri="{FF2B5EF4-FFF2-40B4-BE49-F238E27FC236}">
                    <a16:creationId xmlns:a16="http://schemas.microsoft.com/office/drawing/2014/main" id="{86D9FAEC-306D-41B0-B2D2-495CC4FDEC7F}"/>
                  </a:ext>
                </a:extLst>
              </p:cNvPr>
              <p:cNvGrpSpPr/>
              <p:nvPr/>
            </p:nvGrpSpPr>
            <p:grpSpPr>
              <a:xfrm>
                <a:off x="354797" y="3454072"/>
                <a:ext cx="3616235" cy="1940589"/>
                <a:chOff x="280854" y="4463535"/>
                <a:chExt cx="3616235" cy="1940589"/>
              </a:xfrm>
            </p:grpSpPr>
            <p:grpSp>
              <p:nvGrpSpPr>
                <p:cNvPr id="51" name="Grupp 50">
                  <a:extLst>
                    <a:ext uri="{FF2B5EF4-FFF2-40B4-BE49-F238E27FC236}">
                      <a16:creationId xmlns:a16="http://schemas.microsoft.com/office/drawing/2014/main" id="{D2A3D66B-A922-4256-8710-742DE167F5FD}"/>
                    </a:ext>
                  </a:extLst>
                </p:cNvPr>
                <p:cNvGrpSpPr/>
                <p:nvPr/>
              </p:nvGrpSpPr>
              <p:grpSpPr>
                <a:xfrm>
                  <a:off x="280854" y="4724400"/>
                  <a:ext cx="3616235" cy="1679724"/>
                  <a:chOff x="280854" y="5029200"/>
                  <a:chExt cx="3616235" cy="1679724"/>
                </a:xfrm>
              </p:grpSpPr>
              <p:grpSp>
                <p:nvGrpSpPr>
                  <p:cNvPr id="58" name="Grupp 57">
                    <a:extLst>
                      <a:ext uri="{FF2B5EF4-FFF2-40B4-BE49-F238E27FC236}">
                        <a16:creationId xmlns:a16="http://schemas.microsoft.com/office/drawing/2014/main" id="{19A731CD-3E60-40DE-99AB-8254881CBD71}"/>
                      </a:ext>
                    </a:extLst>
                  </p:cNvPr>
                  <p:cNvGrpSpPr/>
                  <p:nvPr/>
                </p:nvGrpSpPr>
                <p:grpSpPr>
                  <a:xfrm>
                    <a:off x="280854" y="5029200"/>
                    <a:ext cx="3581400" cy="1238250"/>
                    <a:chOff x="1069603" y="5242198"/>
                    <a:chExt cx="3430526" cy="1238250"/>
                  </a:xfrm>
                </p:grpSpPr>
                <p:sp>
                  <p:nvSpPr>
                    <p:cNvPr id="60" name="Line 85">
                      <a:extLst>
                        <a:ext uri="{FF2B5EF4-FFF2-40B4-BE49-F238E27FC236}">
                          <a16:creationId xmlns:a16="http://schemas.microsoft.com/office/drawing/2014/main" id="{9EC75B8B-8572-4D10-8870-0677A8EF439D}"/>
                        </a:ext>
                      </a:extLst>
                    </p:cNvPr>
                    <p:cNvSpPr>
                      <a:spLocks noChangeShapeType="1"/>
                    </p:cNvSpPr>
                    <p:nvPr/>
                  </p:nvSpPr>
                  <p:spPr bwMode="auto">
                    <a:xfrm>
                      <a:off x="1069603" y="6461398"/>
                      <a:ext cx="3430526"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61" name="Line 86">
                      <a:extLst>
                        <a:ext uri="{FF2B5EF4-FFF2-40B4-BE49-F238E27FC236}">
                          <a16:creationId xmlns:a16="http://schemas.microsoft.com/office/drawing/2014/main" id="{61FBE5B0-2FFD-42D6-9D40-E482F197DCB1}"/>
                        </a:ext>
                      </a:extLst>
                    </p:cNvPr>
                    <p:cNvSpPr>
                      <a:spLocks noChangeShapeType="1"/>
                    </p:cNvSpPr>
                    <p:nvPr/>
                  </p:nvSpPr>
                  <p:spPr bwMode="auto">
                    <a:xfrm flipV="1">
                      <a:off x="1069603" y="5242198"/>
                      <a:ext cx="0" cy="1219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62" name="Line 88">
                      <a:extLst>
                        <a:ext uri="{FF2B5EF4-FFF2-40B4-BE49-F238E27FC236}">
                          <a16:creationId xmlns:a16="http://schemas.microsoft.com/office/drawing/2014/main" id="{4D247800-872B-4F40-B279-1DC2A799D54F}"/>
                        </a:ext>
                      </a:extLst>
                    </p:cNvPr>
                    <p:cNvSpPr>
                      <a:spLocks noChangeShapeType="1"/>
                    </p:cNvSpPr>
                    <p:nvPr/>
                  </p:nvSpPr>
                  <p:spPr bwMode="auto">
                    <a:xfrm>
                      <a:off x="1693335" y="6156598"/>
                      <a:ext cx="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63" name="Line 89">
                      <a:extLst>
                        <a:ext uri="{FF2B5EF4-FFF2-40B4-BE49-F238E27FC236}">
                          <a16:creationId xmlns:a16="http://schemas.microsoft.com/office/drawing/2014/main" id="{95B7FDF2-37E0-43F9-9CCB-65D36F4DB378}"/>
                        </a:ext>
                      </a:extLst>
                    </p:cNvPr>
                    <p:cNvSpPr>
                      <a:spLocks noChangeShapeType="1"/>
                    </p:cNvSpPr>
                    <p:nvPr/>
                  </p:nvSpPr>
                  <p:spPr bwMode="auto">
                    <a:xfrm>
                      <a:off x="1443842" y="6328048"/>
                      <a:ext cx="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64" name="Line 90">
                      <a:extLst>
                        <a:ext uri="{FF2B5EF4-FFF2-40B4-BE49-F238E27FC236}">
                          <a16:creationId xmlns:a16="http://schemas.microsoft.com/office/drawing/2014/main" id="{8D3F6490-EAB1-4989-A0C5-94A58A9C0BA9}"/>
                        </a:ext>
                      </a:extLst>
                    </p:cNvPr>
                    <p:cNvSpPr>
                      <a:spLocks noChangeShapeType="1"/>
                    </p:cNvSpPr>
                    <p:nvPr/>
                  </p:nvSpPr>
                  <p:spPr bwMode="auto">
                    <a:xfrm>
                      <a:off x="4032330" y="6308998"/>
                      <a:ext cx="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65" name="Line 91">
                      <a:extLst>
                        <a:ext uri="{FF2B5EF4-FFF2-40B4-BE49-F238E27FC236}">
                          <a16:creationId xmlns:a16="http://schemas.microsoft.com/office/drawing/2014/main" id="{6ED42FEF-11D0-4581-BCF9-57BDBF36F2BB}"/>
                        </a:ext>
                      </a:extLst>
                    </p:cNvPr>
                    <p:cNvSpPr>
                      <a:spLocks noChangeShapeType="1"/>
                    </p:cNvSpPr>
                    <p:nvPr/>
                  </p:nvSpPr>
                  <p:spPr bwMode="auto">
                    <a:xfrm>
                      <a:off x="3767244" y="6156598"/>
                      <a:ext cx="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66" name="Line 92">
                      <a:extLst>
                        <a:ext uri="{FF2B5EF4-FFF2-40B4-BE49-F238E27FC236}">
                          <a16:creationId xmlns:a16="http://schemas.microsoft.com/office/drawing/2014/main" id="{C1111067-EEB7-4103-B560-E1CE0C245D09}"/>
                        </a:ext>
                      </a:extLst>
                    </p:cNvPr>
                    <p:cNvSpPr>
                      <a:spLocks noChangeShapeType="1"/>
                    </p:cNvSpPr>
                    <p:nvPr/>
                  </p:nvSpPr>
                  <p:spPr bwMode="auto">
                    <a:xfrm>
                      <a:off x="3486565" y="6004198"/>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67" name="Line 93">
                      <a:extLst>
                        <a:ext uri="{FF2B5EF4-FFF2-40B4-BE49-F238E27FC236}">
                          <a16:creationId xmlns:a16="http://schemas.microsoft.com/office/drawing/2014/main" id="{B641FA02-A1C4-46F0-92C2-41966098AF8B}"/>
                        </a:ext>
                      </a:extLst>
                    </p:cNvPr>
                    <p:cNvSpPr>
                      <a:spLocks noChangeShapeType="1"/>
                    </p:cNvSpPr>
                    <p:nvPr/>
                  </p:nvSpPr>
                  <p:spPr bwMode="auto">
                    <a:xfrm>
                      <a:off x="1942828" y="6004198"/>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68" name="Line 94">
                      <a:extLst>
                        <a:ext uri="{FF2B5EF4-FFF2-40B4-BE49-F238E27FC236}">
                          <a16:creationId xmlns:a16="http://schemas.microsoft.com/office/drawing/2014/main" id="{B2A386EF-B59E-4B90-B21B-D9E82C018CE5}"/>
                        </a:ext>
                      </a:extLst>
                    </p:cNvPr>
                    <p:cNvSpPr>
                      <a:spLocks noChangeShapeType="1"/>
                    </p:cNvSpPr>
                    <p:nvPr/>
                  </p:nvSpPr>
                  <p:spPr bwMode="auto">
                    <a:xfrm>
                      <a:off x="2192321" y="5775598"/>
                      <a:ext cx="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69" name="Line 95">
                      <a:extLst>
                        <a:ext uri="{FF2B5EF4-FFF2-40B4-BE49-F238E27FC236}">
                          <a16:creationId xmlns:a16="http://schemas.microsoft.com/office/drawing/2014/main" id="{55F1DF70-EAAE-4A5B-8DF5-889EDF15FCCE}"/>
                        </a:ext>
                      </a:extLst>
                    </p:cNvPr>
                    <p:cNvSpPr>
                      <a:spLocks noChangeShapeType="1"/>
                    </p:cNvSpPr>
                    <p:nvPr/>
                  </p:nvSpPr>
                  <p:spPr bwMode="auto">
                    <a:xfrm>
                      <a:off x="3190292" y="5775598"/>
                      <a:ext cx="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70" name="Line 96">
                      <a:extLst>
                        <a:ext uri="{FF2B5EF4-FFF2-40B4-BE49-F238E27FC236}">
                          <a16:creationId xmlns:a16="http://schemas.microsoft.com/office/drawing/2014/main" id="{B48F3487-5F9F-495E-9F4B-E358874200F5}"/>
                        </a:ext>
                      </a:extLst>
                    </p:cNvPr>
                    <p:cNvSpPr>
                      <a:spLocks noChangeShapeType="1"/>
                    </p:cNvSpPr>
                    <p:nvPr/>
                  </p:nvSpPr>
                  <p:spPr bwMode="auto">
                    <a:xfrm>
                      <a:off x="2441813" y="5546998"/>
                      <a:ext cx="0" cy="914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71" name="Line 97">
                      <a:extLst>
                        <a:ext uri="{FF2B5EF4-FFF2-40B4-BE49-F238E27FC236}">
                          <a16:creationId xmlns:a16="http://schemas.microsoft.com/office/drawing/2014/main" id="{C7082F78-C49C-47FB-B7F5-06484A013C77}"/>
                        </a:ext>
                      </a:extLst>
                    </p:cNvPr>
                    <p:cNvSpPr>
                      <a:spLocks noChangeShapeType="1"/>
                    </p:cNvSpPr>
                    <p:nvPr/>
                  </p:nvSpPr>
                  <p:spPr bwMode="auto">
                    <a:xfrm flipH="1">
                      <a:off x="2940799" y="5604148"/>
                      <a:ext cx="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72" name="Line 98">
                      <a:extLst>
                        <a:ext uri="{FF2B5EF4-FFF2-40B4-BE49-F238E27FC236}">
                          <a16:creationId xmlns:a16="http://schemas.microsoft.com/office/drawing/2014/main" id="{36B6342A-5B21-4570-9C9A-484B0A4B6BA5}"/>
                        </a:ext>
                      </a:extLst>
                    </p:cNvPr>
                    <p:cNvSpPr>
                      <a:spLocks noChangeShapeType="1"/>
                    </p:cNvSpPr>
                    <p:nvPr/>
                  </p:nvSpPr>
                  <p:spPr bwMode="auto">
                    <a:xfrm>
                      <a:off x="2691306" y="5394598"/>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sp>
                <p:nvSpPr>
                  <p:cNvPr id="59" name="Text Box 87">
                    <a:extLst>
                      <a:ext uri="{FF2B5EF4-FFF2-40B4-BE49-F238E27FC236}">
                        <a16:creationId xmlns:a16="http://schemas.microsoft.com/office/drawing/2014/main" id="{E54A0E54-C21A-46A7-A331-2921226B3507}"/>
                      </a:ext>
                    </a:extLst>
                  </p:cNvPr>
                  <p:cNvSpPr txBox="1">
                    <a:spLocks noChangeArrowheads="1"/>
                  </p:cNvSpPr>
                  <p:nvPr/>
                </p:nvSpPr>
                <p:spPr bwMode="auto">
                  <a:xfrm>
                    <a:off x="544886" y="6308814"/>
                    <a:ext cx="3352203" cy="400110"/>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2000" dirty="0">
                        <a:latin typeface="Calibri" panose="020F0502020204030204" pitchFamily="34" charset="0"/>
                        <a:cs typeface="Calibri" panose="020F0502020204030204" pitchFamily="34" charset="0"/>
                      </a:rPr>
                      <a:t>2  3  4   5  6  7  8  9  10 11 12</a:t>
                    </a:r>
                  </a:p>
                </p:txBody>
              </p:sp>
            </p:grpSp>
            <p:sp>
              <p:nvSpPr>
                <p:cNvPr id="53" name="textruta 52">
                  <a:extLst>
                    <a:ext uri="{FF2B5EF4-FFF2-40B4-BE49-F238E27FC236}">
                      <a16:creationId xmlns:a16="http://schemas.microsoft.com/office/drawing/2014/main" id="{3BBB0402-3E2D-4FE3-B86C-5ADD5AE63073}"/>
                    </a:ext>
                  </a:extLst>
                </p:cNvPr>
                <p:cNvSpPr txBox="1"/>
                <p:nvPr/>
              </p:nvSpPr>
              <p:spPr>
                <a:xfrm>
                  <a:off x="307057" y="4463535"/>
                  <a:ext cx="3361358" cy="369332"/>
                </a:xfrm>
                <a:prstGeom prst="rect">
                  <a:avLst/>
                </a:prstGeom>
                <a:noFill/>
              </p:spPr>
              <p:txBody>
                <a:bodyPr wrap="square" rtlCol="0">
                  <a:spAutoFit/>
                </a:bodyPr>
                <a:lstStyle/>
                <a:p>
                  <a:r>
                    <a:rPr lang="en-GB" sz="1800" b="1" dirty="0">
                      <a:latin typeface="Calibri" panose="020F0502020204030204" pitchFamily="34" charset="0"/>
                      <a:cs typeface="Calibri" panose="020F0502020204030204" pitchFamily="34" charset="0"/>
                    </a:rPr>
                    <a:t>P(X)</a:t>
                  </a:r>
                  <a:r>
                    <a:rPr lang="en-GB" sz="1800" dirty="0">
                      <a:latin typeface="Calibri" panose="020F0502020204030204" pitchFamily="34" charset="0"/>
                      <a:cs typeface="Calibri" panose="020F0502020204030204" pitchFamily="34" charset="0"/>
                    </a:rPr>
                    <a:t>  Probability distribution of </a:t>
                  </a:r>
                  <a:r>
                    <a:rPr lang="en-GB" sz="1800" b="1" dirty="0">
                      <a:latin typeface="Calibri" panose="020F0502020204030204" pitchFamily="34" charset="0"/>
                      <a:cs typeface="Calibri" panose="020F0502020204030204" pitchFamily="34" charset="0"/>
                    </a:rPr>
                    <a:t>X</a:t>
                  </a:r>
                </a:p>
              </p:txBody>
            </p:sp>
          </p:grpSp>
        </p:grpSp>
        <p:sp>
          <p:nvSpPr>
            <p:cNvPr id="84" name="textruta 83">
              <a:extLst>
                <a:ext uri="{FF2B5EF4-FFF2-40B4-BE49-F238E27FC236}">
                  <a16:creationId xmlns:a16="http://schemas.microsoft.com/office/drawing/2014/main" id="{4B7F4E57-DBD1-48D1-AE8E-CD93B1280B19}"/>
                </a:ext>
              </a:extLst>
            </p:cNvPr>
            <p:cNvSpPr txBox="1"/>
            <p:nvPr/>
          </p:nvSpPr>
          <p:spPr>
            <a:xfrm>
              <a:off x="324864" y="2635945"/>
              <a:ext cx="4528732" cy="1938992"/>
            </a:xfrm>
            <a:prstGeom prst="rect">
              <a:avLst/>
            </a:prstGeom>
            <a:noFill/>
          </p:spPr>
          <p:txBody>
            <a:bodyPr wrap="square" rtlCol="0">
              <a:spAutoFit/>
            </a:bodyPr>
            <a:lstStyle/>
            <a:p>
              <a:r>
                <a:rPr lang="en-GB" dirty="0">
                  <a:latin typeface="Calibri" panose="020F0502020204030204" pitchFamily="34" charset="0"/>
                  <a:cs typeface="Calibri" panose="020F0502020204030204" pitchFamily="34" charset="0"/>
                </a:rPr>
                <a:t>The </a:t>
              </a:r>
              <a:r>
                <a:rPr lang="en-GB" b="1" dirty="0">
                  <a:latin typeface="Calibri" panose="020F0502020204030204" pitchFamily="34" charset="0"/>
                  <a:cs typeface="Calibri" panose="020F0502020204030204" pitchFamily="34" charset="0"/>
                </a:rPr>
                <a:t>probability distribution P(X) </a:t>
              </a:r>
              <a:r>
                <a:rPr lang="en-GB" dirty="0">
                  <a:latin typeface="Calibri" panose="020F0502020204030204" pitchFamily="34" charset="0"/>
                  <a:cs typeface="Calibri" panose="020F0502020204030204" pitchFamily="34" charset="0"/>
                </a:rPr>
                <a:t>is a </a:t>
              </a:r>
              <a:r>
                <a:rPr lang="en-GB" i="1" dirty="0">
                  <a:latin typeface="Calibri" panose="020F0502020204030204" pitchFamily="34" charset="0"/>
                  <a:cs typeface="Calibri" panose="020F0502020204030204" pitchFamily="34" charset="0"/>
                </a:rPr>
                <a:t>listing of the outcomes and their probabilities</a:t>
              </a:r>
              <a:r>
                <a:rPr lang="en-GB" dirty="0">
                  <a:latin typeface="Calibri" panose="020F0502020204030204" pitchFamily="34" charset="0"/>
                  <a:cs typeface="Calibri" panose="020F0502020204030204" pitchFamily="34" charset="0"/>
                </a:rPr>
                <a:t>. (Here we get probabilities from 1/36 up to 6/36 and then down to 1/36.)</a:t>
              </a:r>
            </a:p>
          </p:txBody>
        </p:sp>
      </p:grpSp>
      <p:grpSp>
        <p:nvGrpSpPr>
          <p:cNvPr id="3" name="Grupp 2">
            <a:extLst>
              <a:ext uri="{FF2B5EF4-FFF2-40B4-BE49-F238E27FC236}">
                <a16:creationId xmlns:a16="http://schemas.microsoft.com/office/drawing/2014/main" id="{2EA9ACDE-6F83-4EAF-A0AF-1F4A6B693135}"/>
              </a:ext>
            </a:extLst>
          </p:cNvPr>
          <p:cNvGrpSpPr/>
          <p:nvPr/>
        </p:nvGrpSpPr>
        <p:grpSpPr>
          <a:xfrm>
            <a:off x="324864" y="838200"/>
            <a:ext cx="8494272" cy="1413916"/>
            <a:chOff x="324864" y="838200"/>
            <a:chExt cx="8494272" cy="1413916"/>
          </a:xfrm>
        </p:grpSpPr>
        <p:grpSp>
          <p:nvGrpSpPr>
            <p:cNvPr id="79" name="Grupp 78">
              <a:extLst>
                <a:ext uri="{FF2B5EF4-FFF2-40B4-BE49-F238E27FC236}">
                  <a16:creationId xmlns:a16="http://schemas.microsoft.com/office/drawing/2014/main" id="{4F832D4D-A697-4BC7-BE74-1255A7A12F90}"/>
                </a:ext>
              </a:extLst>
            </p:cNvPr>
            <p:cNvGrpSpPr/>
            <p:nvPr/>
          </p:nvGrpSpPr>
          <p:grpSpPr>
            <a:xfrm>
              <a:off x="324864" y="838200"/>
              <a:ext cx="8494272" cy="1413916"/>
              <a:chOff x="116328" y="1087450"/>
              <a:chExt cx="8494272" cy="1413916"/>
            </a:xfrm>
          </p:grpSpPr>
          <p:grpSp>
            <p:nvGrpSpPr>
              <p:cNvPr id="75" name="Grupp 74">
                <a:extLst>
                  <a:ext uri="{FF2B5EF4-FFF2-40B4-BE49-F238E27FC236}">
                    <a16:creationId xmlns:a16="http://schemas.microsoft.com/office/drawing/2014/main" id="{A367F551-4F0A-4374-A4B2-53CE6E748590}"/>
                  </a:ext>
                </a:extLst>
              </p:cNvPr>
              <p:cNvGrpSpPr/>
              <p:nvPr/>
            </p:nvGrpSpPr>
            <p:grpSpPr>
              <a:xfrm>
                <a:off x="116328" y="1748962"/>
                <a:ext cx="8494272" cy="752404"/>
                <a:chOff x="312386" y="1562450"/>
                <a:chExt cx="8494272" cy="752404"/>
              </a:xfrm>
            </p:grpSpPr>
            <p:sp>
              <p:nvSpPr>
                <p:cNvPr id="17" name="Text Box 53">
                  <a:extLst>
                    <a:ext uri="{FF2B5EF4-FFF2-40B4-BE49-F238E27FC236}">
                      <a16:creationId xmlns:a16="http://schemas.microsoft.com/office/drawing/2014/main" id="{34FCC9F8-F9AA-4B6A-9B76-C49C8184962C}"/>
                    </a:ext>
                  </a:extLst>
                </p:cNvPr>
                <p:cNvSpPr txBox="1">
                  <a:spLocks noChangeArrowheads="1"/>
                </p:cNvSpPr>
                <p:nvPr/>
              </p:nvSpPr>
              <p:spPr bwMode="auto">
                <a:xfrm>
                  <a:off x="6027970" y="1606968"/>
                  <a:ext cx="27786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2000" i="1" dirty="0">
                      <a:latin typeface="Calibri" panose="020F0502020204030204" pitchFamily="34" charset="0"/>
                      <a:cs typeface="Calibri" panose="020F0502020204030204" pitchFamily="34" charset="0"/>
                    </a:rPr>
                    <a:t>Outcomes in sample space </a:t>
                  </a:r>
                  <a:r>
                    <a:rPr lang="en-GB" altLang="en-US" sz="2000" i="1" dirty="0">
                      <a:latin typeface="Calibri" panose="020F0502020204030204" pitchFamily="34" charset="0"/>
                      <a:cs typeface="Calibri" panose="020F0502020204030204" pitchFamily="34" charset="0"/>
                      <a:sym typeface="Symbol" panose="05050102010706020507" pitchFamily="18" charset="2"/>
                    </a:rPr>
                    <a:t>=</a:t>
                  </a:r>
                  <a:r>
                    <a:rPr lang="en-GB" altLang="en-US" sz="2000" dirty="0">
                      <a:latin typeface="Calibri" panose="020F0502020204030204" pitchFamily="34" charset="0"/>
                      <a:cs typeface="Calibri" panose="020F0502020204030204" pitchFamily="34" charset="0"/>
                      <a:sym typeface="Symbol" panose="05050102010706020507" pitchFamily="18" charset="2"/>
                    </a:rPr>
                    <a:t>{</a:t>
                  </a:r>
                  <a:r>
                    <a:rPr lang="en-GB" altLang="en-US" sz="2000" i="1" dirty="0">
                      <a:latin typeface="Calibri" panose="020F0502020204030204" pitchFamily="34" charset="0"/>
                      <a:cs typeface="Calibri" panose="020F0502020204030204" pitchFamily="34" charset="0"/>
                      <a:sym typeface="Symbol" panose="05050102010706020507" pitchFamily="18" charset="2"/>
                    </a:rPr>
                    <a:t>1, 2, ... ,12</a:t>
                  </a:r>
                  <a:r>
                    <a:rPr lang="en-GB" altLang="en-US" sz="2000" dirty="0">
                      <a:latin typeface="Calibri" panose="020F0502020204030204" pitchFamily="34" charset="0"/>
                      <a:cs typeface="Calibri" panose="020F0502020204030204" pitchFamily="34" charset="0"/>
                      <a:sym typeface="Symbol" panose="05050102010706020507" pitchFamily="18" charset="2"/>
                    </a:rPr>
                    <a:t>}.</a:t>
                  </a:r>
                  <a:r>
                    <a:rPr lang="en-GB" altLang="en-US" sz="2000" i="1" dirty="0">
                      <a:latin typeface="Calibri" panose="020F0502020204030204" pitchFamily="34" charset="0"/>
                      <a:cs typeface="Calibri" panose="020F0502020204030204" pitchFamily="34" charset="0"/>
                    </a:rPr>
                    <a:t>  </a:t>
                  </a:r>
                </a:p>
              </p:txBody>
            </p:sp>
            <p:grpSp>
              <p:nvGrpSpPr>
                <p:cNvPr id="6" name="Group 264">
                  <a:extLst>
                    <a:ext uri="{FF2B5EF4-FFF2-40B4-BE49-F238E27FC236}">
                      <a16:creationId xmlns:a16="http://schemas.microsoft.com/office/drawing/2014/main" id="{9205B470-7E93-4B4B-8ACB-BD687FF68377}"/>
                    </a:ext>
                  </a:extLst>
                </p:cNvPr>
                <p:cNvGrpSpPr>
                  <a:grpSpLocks/>
                </p:cNvGrpSpPr>
                <p:nvPr/>
              </p:nvGrpSpPr>
              <p:grpSpPr bwMode="auto">
                <a:xfrm>
                  <a:off x="312386" y="1562450"/>
                  <a:ext cx="4274876" cy="701674"/>
                  <a:chOff x="783" y="480"/>
                  <a:chExt cx="2056" cy="442"/>
                </a:xfrm>
              </p:grpSpPr>
              <p:sp>
                <p:nvSpPr>
                  <p:cNvPr id="8" name="Text Box 71">
                    <a:extLst>
                      <a:ext uri="{FF2B5EF4-FFF2-40B4-BE49-F238E27FC236}">
                        <a16:creationId xmlns:a16="http://schemas.microsoft.com/office/drawing/2014/main" id="{BBD848C0-8927-4B56-8832-5318BF6F44FD}"/>
                      </a:ext>
                    </a:extLst>
                  </p:cNvPr>
                  <p:cNvSpPr txBox="1">
                    <a:spLocks noChangeArrowheads="1"/>
                  </p:cNvSpPr>
                  <p:nvPr/>
                </p:nvSpPr>
                <p:spPr bwMode="auto">
                  <a:xfrm>
                    <a:off x="783" y="517"/>
                    <a:ext cx="153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3200" b="1" i="1" dirty="0">
                        <a:latin typeface="Calibri" panose="020F0502020204030204" pitchFamily="34" charset="0"/>
                        <a:cs typeface="Calibri" panose="020F0502020204030204" pitchFamily="34" charset="0"/>
                      </a:rPr>
                      <a:t>Ex.</a:t>
                    </a:r>
                    <a:r>
                      <a:rPr lang="en-GB" altLang="en-US" sz="3200" i="1" dirty="0">
                        <a:latin typeface="Calibri" panose="020F0502020204030204" pitchFamily="34" charset="0"/>
                        <a:cs typeface="Calibri" panose="020F0502020204030204" pitchFamily="34" charset="0"/>
                      </a:rPr>
                      <a:t> Random trials</a:t>
                    </a:r>
                  </a:p>
                </p:txBody>
              </p:sp>
              <p:sp>
                <p:nvSpPr>
                  <p:cNvPr id="11" name="Text Box 69">
                    <a:extLst>
                      <a:ext uri="{FF2B5EF4-FFF2-40B4-BE49-F238E27FC236}">
                        <a16:creationId xmlns:a16="http://schemas.microsoft.com/office/drawing/2014/main" id="{7E994DEC-4BC1-4A30-86E0-726964D056D1}"/>
                      </a:ext>
                    </a:extLst>
                  </p:cNvPr>
                  <p:cNvSpPr txBox="1">
                    <a:spLocks noChangeArrowheads="1"/>
                  </p:cNvSpPr>
                  <p:nvPr/>
                </p:nvSpPr>
                <p:spPr bwMode="auto">
                  <a:xfrm>
                    <a:off x="2630" y="480"/>
                    <a:ext cx="20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endParaRPr lang="en-GB" altLang="en-US" sz="4000" b="1" dirty="0">
                      <a:latin typeface="Calibri" panose="020F0502020204030204" pitchFamily="34" charset="0"/>
                      <a:cs typeface="Calibri" panose="020F0502020204030204" pitchFamily="34" charset="0"/>
                    </a:endParaRPr>
                  </a:p>
                </p:txBody>
              </p:sp>
            </p:grpSp>
          </p:grpSp>
          <p:sp>
            <p:nvSpPr>
              <p:cNvPr id="74" name="Text Box 43">
                <a:extLst>
                  <a:ext uri="{FF2B5EF4-FFF2-40B4-BE49-F238E27FC236}">
                    <a16:creationId xmlns:a16="http://schemas.microsoft.com/office/drawing/2014/main" id="{7FB7030C-D204-413F-A37D-CDCB04E58265}"/>
                  </a:ext>
                </a:extLst>
              </p:cNvPr>
              <p:cNvSpPr txBox="1">
                <a:spLocks noChangeArrowheads="1"/>
              </p:cNvSpPr>
              <p:nvPr/>
            </p:nvSpPr>
            <p:spPr bwMode="auto">
              <a:xfrm>
                <a:off x="5334000" y="1087450"/>
                <a:ext cx="4299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b="1" dirty="0">
                    <a:latin typeface="Calibri" panose="020F0502020204030204" pitchFamily="34" charset="0"/>
                    <a:cs typeface="Calibri" panose="020F0502020204030204" pitchFamily="34" charset="0"/>
                  </a:rPr>
                  <a:t>X</a:t>
                </a:r>
              </a:p>
            </p:txBody>
          </p:sp>
          <p:sp>
            <p:nvSpPr>
              <p:cNvPr id="78" name="Pil: nedåtböjd 77">
                <a:extLst>
                  <a:ext uri="{FF2B5EF4-FFF2-40B4-BE49-F238E27FC236}">
                    <a16:creationId xmlns:a16="http://schemas.microsoft.com/office/drawing/2014/main" id="{FA7767E9-BF5E-47CA-9574-F0B6D86AEC76}"/>
                  </a:ext>
                </a:extLst>
              </p:cNvPr>
              <p:cNvSpPr/>
              <p:nvPr/>
            </p:nvSpPr>
            <p:spPr>
              <a:xfrm>
                <a:off x="5035762" y="1519161"/>
                <a:ext cx="1066800" cy="309174"/>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alibri" panose="020F0502020204030204" pitchFamily="34" charset="0"/>
                  <a:cs typeface="Calibri" panose="020F0502020204030204" pitchFamily="34" charset="0"/>
                </a:endParaRPr>
              </a:p>
            </p:txBody>
          </p:sp>
        </p:grpSp>
        <p:pic>
          <p:nvPicPr>
            <p:cNvPr id="37" name="Bildobjekt 36">
              <a:extLst>
                <a:ext uri="{FF2B5EF4-FFF2-40B4-BE49-F238E27FC236}">
                  <a16:creationId xmlns:a16="http://schemas.microsoft.com/office/drawing/2014/main" id="{3BCADEDC-C5B8-4377-9C6C-C04508ECE856}"/>
                </a:ext>
              </a:extLst>
            </p:cNvPr>
            <p:cNvPicPr>
              <a:picLocks noChangeAspect="1"/>
            </p:cNvPicPr>
            <p:nvPr/>
          </p:nvPicPr>
          <p:blipFill>
            <a:blip r:embed="rId2"/>
            <a:stretch>
              <a:fillRect/>
            </a:stretch>
          </p:blipFill>
          <p:spPr>
            <a:xfrm>
              <a:off x="3471244" y="1496605"/>
              <a:ext cx="1691061" cy="707886"/>
            </a:xfrm>
            <a:prstGeom prst="rect">
              <a:avLst/>
            </a:prstGeom>
          </p:spPr>
        </p:pic>
      </p:grpSp>
    </p:spTree>
    <p:extLst>
      <p:ext uri="{BB962C8B-B14F-4D97-AF65-F5344CB8AC3E}">
        <p14:creationId xmlns:p14="http://schemas.microsoft.com/office/powerpoint/2010/main" val="241554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3"/>
                                        </p:tgtEl>
                                        <p:attrNameLst>
                                          <p:attrName>style.visibility</p:attrName>
                                        </p:attrNameLst>
                                      </p:cBhvr>
                                      <p:to>
                                        <p:strVal val="visible"/>
                                      </p:to>
                                    </p:set>
                                    <p:anim calcmode="lin" valueType="num">
                                      <p:cBhvr additive="base">
                                        <p:cTn id="19" dur="500" fill="hold"/>
                                        <p:tgtEl>
                                          <p:spTgt spid="83"/>
                                        </p:tgtEl>
                                        <p:attrNameLst>
                                          <p:attrName>ppt_x</p:attrName>
                                        </p:attrNameLst>
                                      </p:cBhvr>
                                      <p:tavLst>
                                        <p:tav tm="0">
                                          <p:val>
                                            <p:strVal val="#ppt_x"/>
                                          </p:val>
                                        </p:tav>
                                        <p:tav tm="100000">
                                          <p:val>
                                            <p:strVal val="#ppt_x"/>
                                          </p:val>
                                        </p:tav>
                                      </p:tavLst>
                                    </p:anim>
                                    <p:anim calcmode="lin" valueType="num">
                                      <p:cBhvr additive="base">
                                        <p:cTn id="20"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theme/theme1.xml><?xml version="1.0" encoding="utf-8"?>
<a:theme xmlns:a="http://schemas.openxmlformats.org/drawingml/2006/main" name="Standardformgivning">
  <a:themeElements>
    <a:clrScheme name="Standardformgivn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formgivning">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tandardformgivn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formgivn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formgivn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formgivn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formgivn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formgivn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formgivn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21656</TotalTime>
  <Words>3967</Words>
  <Application>Microsoft Office PowerPoint</Application>
  <PresentationFormat>Bildspel på skärmen (4:3)</PresentationFormat>
  <Paragraphs>378</Paragraphs>
  <Slides>27</Slides>
  <Notes>0</Notes>
  <HiddenSlides>0</HiddenSlides>
  <MMClips>0</MMClips>
  <ScaleCrop>false</ScaleCrop>
  <HeadingPairs>
    <vt:vector size="8" baseType="variant">
      <vt:variant>
        <vt:lpstr>Använt teckensnitt</vt:lpstr>
      </vt:variant>
      <vt:variant>
        <vt:i4>4</vt:i4>
      </vt:variant>
      <vt:variant>
        <vt:lpstr>Tema</vt:lpstr>
      </vt:variant>
      <vt:variant>
        <vt:i4>1</vt:i4>
      </vt:variant>
      <vt:variant>
        <vt:lpstr>Serverprogram för OLE-inbäddning</vt:lpstr>
      </vt:variant>
      <vt:variant>
        <vt:i4>1</vt:i4>
      </vt:variant>
      <vt:variant>
        <vt:lpstr>Bildrubriker</vt:lpstr>
      </vt:variant>
      <vt:variant>
        <vt:i4>27</vt:i4>
      </vt:variant>
    </vt:vector>
  </HeadingPairs>
  <TitlesOfParts>
    <vt:vector size="33" baseType="lpstr">
      <vt:lpstr>Arial</vt:lpstr>
      <vt:lpstr>Calibri</vt:lpstr>
      <vt:lpstr>Times New Roman</vt:lpstr>
      <vt:lpstr>Wingdings</vt:lpstr>
      <vt:lpstr>Standardformgivning</vt:lpstr>
      <vt:lpstr>Bitmappsbild</vt:lpstr>
      <vt:lpstr>L4.  RANDOMNESS, STATISTICAL DISTRIBUTIONS &amp; RANDOM NUMBERS</vt:lpstr>
      <vt:lpstr>I.  RANDOMNESS &amp; PROBABILITY</vt:lpstr>
      <vt:lpstr>PowerPoint-presentation</vt:lpstr>
      <vt:lpstr>PowerPoint-presentation</vt:lpstr>
      <vt:lpstr>PowerPoint-presentation</vt:lpstr>
      <vt:lpstr>Probabilities</vt:lpstr>
      <vt:lpstr>Frequency definition of probability</vt:lpstr>
      <vt:lpstr>Random variable  (r.v.)</vt:lpstr>
      <vt:lpstr>Random variable  (continued)</vt:lpstr>
      <vt:lpstr>Random variables can be discrete or continuous</vt:lpstr>
      <vt:lpstr>Discrete distributions</vt:lpstr>
      <vt:lpstr>PowerPoint-presentation</vt:lpstr>
      <vt:lpstr>Cumulative distribution function (cdf)</vt:lpstr>
      <vt:lpstr>Statistical measures</vt:lpstr>
      <vt:lpstr>PowerPoint-presentation</vt:lpstr>
      <vt:lpstr>PowerPoint-presentation</vt:lpstr>
      <vt:lpstr>II.  GENERATION OF RANDOM NUMBERS</vt:lpstr>
      <vt:lpstr>Uniformly distributed random numbers is the key</vt:lpstr>
      <vt:lpstr>The U(0,1) RNG</vt:lpstr>
      <vt:lpstr>Tests of the U(0,1) RNG for statistical qualities</vt:lpstr>
      <vt:lpstr>Some simple derivates from U(0,1)</vt:lpstr>
      <vt:lpstr>PowerPoint-presentation</vt:lpstr>
      <vt:lpstr>The Rejection method </vt:lpstr>
      <vt:lpstr>Creation of some useful RNGs</vt:lpstr>
      <vt:lpstr>III.  SEED AND REPRODUCIBILITY</vt:lpstr>
      <vt:lpstr>References</vt:lpstr>
      <vt:lpstr>PowerPoint-presentation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and Stochastic Simulation</dc:title>
  <dc:creator>Leif Gustafsson</dc:creator>
  <cp:lastModifiedBy>leif.gunnar.gustafsson leif.gunnar.gustafsson</cp:lastModifiedBy>
  <cp:revision>946</cp:revision>
  <cp:lastPrinted>2021-11-22T10:53:07Z</cp:lastPrinted>
  <dcterms:created xsi:type="dcterms:W3CDTF">2006-03-22T08:29:25Z</dcterms:created>
  <dcterms:modified xsi:type="dcterms:W3CDTF">2021-11-22T11:12:58Z</dcterms:modified>
</cp:coreProperties>
</file>