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56" r:id="rId2"/>
    <p:sldId id="406" r:id="rId3"/>
    <p:sldId id="407" r:id="rId4"/>
    <p:sldId id="396" r:id="rId5"/>
    <p:sldId id="397" r:id="rId6"/>
    <p:sldId id="399" r:id="rId7"/>
    <p:sldId id="398" r:id="rId8"/>
    <p:sldId id="410" r:id="rId9"/>
    <p:sldId id="403" r:id="rId10"/>
    <p:sldId id="400" r:id="rId11"/>
    <p:sldId id="384" r:id="rId12"/>
    <p:sldId id="358" r:id="rId13"/>
    <p:sldId id="401" r:id="rId14"/>
    <p:sldId id="404" r:id="rId15"/>
    <p:sldId id="377" r:id="rId16"/>
    <p:sldId id="316" r:id="rId17"/>
    <p:sldId id="424" r:id="rId18"/>
    <p:sldId id="425" r:id="rId19"/>
    <p:sldId id="405" r:id="rId20"/>
    <p:sldId id="370" r:id="rId21"/>
    <p:sldId id="411" r:id="rId22"/>
    <p:sldId id="402" r:id="rId23"/>
    <p:sldId id="412" r:id="rId24"/>
    <p:sldId id="360" r:id="rId25"/>
    <p:sldId id="361" r:id="rId26"/>
    <p:sldId id="362" r:id="rId27"/>
    <p:sldId id="323" r:id="rId28"/>
    <p:sldId id="324" r:id="rId29"/>
    <p:sldId id="325" r:id="rId30"/>
    <p:sldId id="331" r:id="rId31"/>
    <p:sldId id="390" r:id="rId32"/>
    <p:sldId id="391" r:id="rId33"/>
    <p:sldId id="422" r:id="rId34"/>
    <p:sldId id="423" r:id="rId35"/>
    <p:sldId id="427" r:id="rId36"/>
    <p:sldId id="385" r:id="rId37"/>
    <p:sldId id="426" r:id="rId38"/>
    <p:sldId id="413" r:id="rId39"/>
  </p:sldIdLst>
  <p:sldSz cx="9144000" cy="6858000" type="screen4x3"/>
  <p:notesSz cx="7010400" cy="9296400"/>
  <p:defaultTextStyle>
    <a:defPPr>
      <a:defRPr lang="en-GB"/>
    </a:defPPr>
    <a:lvl1pPr algn="l" rtl="0" fontAlgn="base">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f.gunnar.gustafsson leif.gunnar.gustafsson" initials="ll" lastIdx="1" clrIdx="0">
    <p:extLst>
      <p:ext uri="{19B8F6BF-5375-455C-9EA6-DF929625EA0E}">
        <p15:presenceInfo xmlns:p15="http://schemas.microsoft.com/office/powerpoint/2012/main" userId="547185f7d68877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FF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99" autoAdjust="0"/>
    <p:restoredTop sz="94293" autoAdjust="0"/>
  </p:normalViewPr>
  <p:slideViewPr>
    <p:cSldViewPr>
      <p:cViewPr varScale="1">
        <p:scale>
          <a:sx n="73" d="100"/>
          <a:sy n="73" d="100"/>
        </p:scale>
        <p:origin x="876" y="36"/>
      </p:cViewPr>
      <p:guideLst>
        <p:guide orient="horz" pos="2160"/>
        <p:guide pos="2880"/>
      </p:guideLst>
    </p:cSldViewPr>
  </p:slideViewPr>
  <p:outlineViewPr>
    <p:cViewPr>
      <p:scale>
        <a:sx n="33" d="100"/>
        <a:sy n="33" d="100"/>
      </p:scale>
      <p:origin x="0" y="-4928"/>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16.xml"/><Relationship Id="rId1" Type="http://schemas.openxmlformats.org/officeDocument/2006/relationships/slide" Target="slides/slide1.xml"/><Relationship Id="rId4"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46F096B-6C74-4582-9830-C0363A727449}"/>
              </a:ext>
            </a:extLst>
          </p:cNvPr>
          <p:cNvSpPr>
            <a:spLocks noGrp="1" noChangeArrowheads="1"/>
          </p:cNvSpPr>
          <p:nvPr>
            <p:ph type="hdr" sz="quarter"/>
          </p:nvPr>
        </p:nvSpPr>
        <p:spPr bwMode="auto">
          <a:xfrm>
            <a:off x="1" y="1"/>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en-US"/>
          </a:p>
        </p:txBody>
      </p:sp>
      <p:sp>
        <p:nvSpPr>
          <p:cNvPr id="46083" name="Rectangle 3">
            <a:extLst>
              <a:ext uri="{FF2B5EF4-FFF2-40B4-BE49-F238E27FC236}">
                <a16:creationId xmlns:a16="http://schemas.microsoft.com/office/drawing/2014/main" id="{33298582-3221-46DB-86C4-93C44D3B2449}"/>
              </a:ext>
            </a:extLst>
          </p:cNvPr>
          <p:cNvSpPr>
            <a:spLocks noGrp="1" noChangeArrowheads="1"/>
          </p:cNvSpPr>
          <p:nvPr>
            <p:ph type="dt" sz="quarter" idx="1"/>
          </p:nvPr>
        </p:nvSpPr>
        <p:spPr bwMode="auto">
          <a:xfrm>
            <a:off x="3973283" y="1"/>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US"/>
          </a:p>
        </p:txBody>
      </p:sp>
      <p:sp>
        <p:nvSpPr>
          <p:cNvPr id="46084" name="Rectangle 4">
            <a:extLst>
              <a:ext uri="{FF2B5EF4-FFF2-40B4-BE49-F238E27FC236}">
                <a16:creationId xmlns:a16="http://schemas.microsoft.com/office/drawing/2014/main" id="{1436B090-CF37-4476-ABE7-69FCB0678B6F}"/>
              </a:ext>
            </a:extLst>
          </p:cNvPr>
          <p:cNvSpPr>
            <a:spLocks noGrp="1" noChangeArrowheads="1"/>
          </p:cNvSpPr>
          <p:nvPr>
            <p:ph type="ftr" sz="quarter" idx="2"/>
          </p:nvPr>
        </p:nvSpPr>
        <p:spPr bwMode="auto">
          <a:xfrm>
            <a:off x="1" y="8831059"/>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en-US"/>
          </a:p>
        </p:txBody>
      </p:sp>
      <p:sp>
        <p:nvSpPr>
          <p:cNvPr id="46085" name="Rectangle 5">
            <a:extLst>
              <a:ext uri="{FF2B5EF4-FFF2-40B4-BE49-F238E27FC236}">
                <a16:creationId xmlns:a16="http://schemas.microsoft.com/office/drawing/2014/main" id="{7B8AC2C8-5B27-4C32-AAE4-B16282DD31E7}"/>
              </a:ext>
            </a:extLst>
          </p:cNvPr>
          <p:cNvSpPr>
            <a:spLocks noGrp="1" noChangeArrowheads="1"/>
          </p:cNvSpPr>
          <p:nvPr>
            <p:ph type="sldNum" sz="quarter" idx="3"/>
          </p:nvPr>
        </p:nvSpPr>
        <p:spPr bwMode="auto">
          <a:xfrm>
            <a:off x="3973283" y="8831059"/>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420359B-40DD-4C8A-9644-C1935CA6BEB3}"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CBD96F9-26F8-4FBA-9B95-EC7EF865843C}"/>
              </a:ext>
            </a:extLst>
          </p:cNvPr>
          <p:cNvSpPr>
            <a:spLocks noGrp="1" noChangeArrowheads="1"/>
          </p:cNvSpPr>
          <p:nvPr>
            <p:ph type="hdr" sz="quarter"/>
          </p:nvPr>
        </p:nvSpPr>
        <p:spPr bwMode="auto">
          <a:xfrm>
            <a:off x="1" y="1"/>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en-US"/>
          </a:p>
        </p:txBody>
      </p:sp>
      <p:sp>
        <p:nvSpPr>
          <p:cNvPr id="65539" name="Rectangle 3">
            <a:extLst>
              <a:ext uri="{FF2B5EF4-FFF2-40B4-BE49-F238E27FC236}">
                <a16:creationId xmlns:a16="http://schemas.microsoft.com/office/drawing/2014/main" id="{DD55E55D-DE64-4963-B45E-929091809E9F}"/>
              </a:ext>
            </a:extLst>
          </p:cNvPr>
          <p:cNvSpPr>
            <a:spLocks noGrp="1" noChangeArrowheads="1"/>
          </p:cNvSpPr>
          <p:nvPr>
            <p:ph type="dt" idx="1"/>
          </p:nvPr>
        </p:nvSpPr>
        <p:spPr bwMode="auto">
          <a:xfrm>
            <a:off x="3973283" y="1"/>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US"/>
          </a:p>
        </p:txBody>
      </p:sp>
      <p:sp>
        <p:nvSpPr>
          <p:cNvPr id="65540" name="Rectangle 4">
            <a:extLst>
              <a:ext uri="{FF2B5EF4-FFF2-40B4-BE49-F238E27FC236}">
                <a16:creationId xmlns:a16="http://schemas.microsoft.com/office/drawing/2014/main" id="{20B5FDC5-1F5D-492E-833A-5D45A6B13D19}"/>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41" name="Rectangle 5">
            <a:extLst>
              <a:ext uri="{FF2B5EF4-FFF2-40B4-BE49-F238E27FC236}">
                <a16:creationId xmlns:a16="http://schemas.microsoft.com/office/drawing/2014/main" id="{39D3FF28-37E1-420C-A957-D31DB25C64E2}"/>
              </a:ext>
            </a:extLst>
          </p:cNvPr>
          <p:cNvSpPr>
            <a:spLocks noGrp="1" noChangeArrowheads="1"/>
          </p:cNvSpPr>
          <p:nvPr>
            <p:ph type="body" sz="quarter" idx="3"/>
          </p:nvPr>
        </p:nvSpPr>
        <p:spPr bwMode="auto">
          <a:xfrm>
            <a:off x="934499" y="4415533"/>
            <a:ext cx="5141405" cy="418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Klicka här för att ändra format på bakgrundstexten</a:t>
            </a:r>
          </a:p>
          <a:p>
            <a:pPr lvl="1"/>
            <a:r>
              <a:rPr lang="en-GB" altLang="en-US"/>
              <a:t>Nivå två</a:t>
            </a:r>
          </a:p>
          <a:p>
            <a:pPr lvl="2"/>
            <a:r>
              <a:rPr lang="en-GB" altLang="en-US"/>
              <a:t>Nivå tre</a:t>
            </a:r>
          </a:p>
          <a:p>
            <a:pPr lvl="3"/>
            <a:r>
              <a:rPr lang="en-GB" altLang="en-US"/>
              <a:t>Nivå fyra</a:t>
            </a:r>
          </a:p>
          <a:p>
            <a:pPr lvl="4"/>
            <a:r>
              <a:rPr lang="en-GB" altLang="en-US"/>
              <a:t>Nivå fem</a:t>
            </a:r>
          </a:p>
        </p:txBody>
      </p:sp>
      <p:sp>
        <p:nvSpPr>
          <p:cNvPr id="65542" name="Rectangle 6">
            <a:extLst>
              <a:ext uri="{FF2B5EF4-FFF2-40B4-BE49-F238E27FC236}">
                <a16:creationId xmlns:a16="http://schemas.microsoft.com/office/drawing/2014/main" id="{05E9C32D-B216-42C8-8363-A811D4405A74}"/>
              </a:ext>
            </a:extLst>
          </p:cNvPr>
          <p:cNvSpPr>
            <a:spLocks noGrp="1" noChangeArrowheads="1"/>
          </p:cNvSpPr>
          <p:nvPr>
            <p:ph type="ftr" sz="quarter" idx="4"/>
          </p:nvPr>
        </p:nvSpPr>
        <p:spPr bwMode="auto">
          <a:xfrm>
            <a:off x="1" y="8831059"/>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en-US"/>
          </a:p>
        </p:txBody>
      </p:sp>
      <p:sp>
        <p:nvSpPr>
          <p:cNvPr id="65543" name="Rectangle 7">
            <a:extLst>
              <a:ext uri="{FF2B5EF4-FFF2-40B4-BE49-F238E27FC236}">
                <a16:creationId xmlns:a16="http://schemas.microsoft.com/office/drawing/2014/main" id="{6D66F2A2-E858-4D25-AEFA-117F1ECBD1A3}"/>
              </a:ext>
            </a:extLst>
          </p:cNvPr>
          <p:cNvSpPr>
            <a:spLocks noGrp="1" noChangeArrowheads="1"/>
          </p:cNvSpPr>
          <p:nvPr>
            <p:ph type="sldNum" sz="quarter" idx="5"/>
          </p:nvPr>
        </p:nvSpPr>
        <p:spPr bwMode="auto">
          <a:xfrm>
            <a:off x="3973283" y="8831059"/>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444CE21-56BC-40AB-AFF4-9445C55188D0}"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fld id="{F444CE21-56BC-40AB-AFF4-9445C55188D0}" type="slidenum">
              <a:rPr lang="en-GB" altLang="en-US" smtClean="0"/>
              <a:pPr/>
              <a:t>16</a:t>
            </a:fld>
            <a:endParaRPr lang="en-GB" altLang="en-US"/>
          </a:p>
        </p:txBody>
      </p:sp>
    </p:spTree>
    <p:extLst>
      <p:ext uri="{BB962C8B-B14F-4D97-AF65-F5344CB8AC3E}">
        <p14:creationId xmlns:p14="http://schemas.microsoft.com/office/powerpoint/2010/main" val="91599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2D8AA85-B12F-4104-9A7C-E82E6C1202C8}"/>
              </a:ext>
            </a:extLst>
          </p:cNvPr>
          <p:cNvSpPr>
            <a:spLocks noGrp="1"/>
          </p:cNvSpPr>
          <p:nvPr>
            <p:ph type="ctrTitle"/>
          </p:nvPr>
        </p:nvSpPr>
        <p:spPr>
          <a:xfrm>
            <a:off x="1143000" y="1122363"/>
            <a:ext cx="6858000" cy="2387600"/>
          </a:xfrm>
        </p:spPr>
        <p:txBody>
          <a:bodyPr anchor="b"/>
          <a:lstStyle>
            <a:lvl1pPr algn="ctr">
              <a:defRPr sz="6000"/>
            </a:lvl1pPr>
          </a:lstStyle>
          <a:p>
            <a:r>
              <a:rPr lang="sv-SE"/>
              <a:t>Klicka här för att ändra mall för rubrikformat</a:t>
            </a:r>
            <a:endParaRPr lang="en-GB"/>
          </a:p>
        </p:txBody>
      </p:sp>
      <p:sp>
        <p:nvSpPr>
          <p:cNvPr id="3" name="Underrubrik 2">
            <a:extLst>
              <a:ext uri="{FF2B5EF4-FFF2-40B4-BE49-F238E27FC236}">
                <a16:creationId xmlns:a16="http://schemas.microsoft.com/office/drawing/2014/main" id="{CA41B30E-A3B4-4E02-B9B0-7598966F5E5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GB"/>
          </a:p>
        </p:txBody>
      </p:sp>
      <p:sp>
        <p:nvSpPr>
          <p:cNvPr id="4" name="Platshållare för datum 3">
            <a:extLst>
              <a:ext uri="{FF2B5EF4-FFF2-40B4-BE49-F238E27FC236}">
                <a16:creationId xmlns:a16="http://schemas.microsoft.com/office/drawing/2014/main" id="{5CC817C3-F42C-4AE9-B543-D7A1789127AC}"/>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C4425803-16A8-4C23-B249-434F8AD15B19}"/>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8FD2D71B-286E-425E-B1C1-EA96A41A54CF}"/>
              </a:ext>
            </a:extLst>
          </p:cNvPr>
          <p:cNvSpPr>
            <a:spLocks noGrp="1"/>
          </p:cNvSpPr>
          <p:nvPr>
            <p:ph type="sldNum" sz="quarter" idx="12"/>
          </p:nvPr>
        </p:nvSpPr>
        <p:spPr/>
        <p:txBody>
          <a:bodyPr/>
          <a:lstStyle>
            <a:lvl1pPr>
              <a:defRPr/>
            </a:lvl1pPr>
          </a:lstStyle>
          <a:p>
            <a:fld id="{B2DE9DCD-43EE-4D56-95D5-9DD66DB120DB}" type="slidenum">
              <a:rPr lang="en-GB" altLang="en-US"/>
              <a:pPr/>
              <a:t>‹#›</a:t>
            </a:fld>
            <a:endParaRPr lang="en-GB" altLang="en-US"/>
          </a:p>
        </p:txBody>
      </p:sp>
    </p:spTree>
    <p:extLst>
      <p:ext uri="{BB962C8B-B14F-4D97-AF65-F5344CB8AC3E}">
        <p14:creationId xmlns:p14="http://schemas.microsoft.com/office/powerpoint/2010/main" val="125266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11671DB-A6CD-4DDD-81F5-4F343A47CF4D}"/>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lodrät text 2">
            <a:extLst>
              <a:ext uri="{FF2B5EF4-FFF2-40B4-BE49-F238E27FC236}">
                <a16:creationId xmlns:a16="http://schemas.microsoft.com/office/drawing/2014/main" id="{4E5D3358-31F4-48E6-89CB-3A323EADB53F}"/>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669B31BF-C661-4554-854E-BF3301AA474E}"/>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D7868113-5E5F-41D6-8FB2-218306794C93}"/>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83FFE5D8-6A91-4A7C-AD93-03F471C53F37}"/>
              </a:ext>
            </a:extLst>
          </p:cNvPr>
          <p:cNvSpPr>
            <a:spLocks noGrp="1"/>
          </p:cNvSpPr>
          <p:nvPr>
            <p:ph type="sldNum" sz="quarter" idx="12"/>
          </p:nvPr>
        </p:nvSpPr>
        <p:spPr/>
        <p:txBody>
          <a:bodyPr/>
          <a:lstStyle>
            <a:lvl1pPr>
              <a:defRPr/>
            </a:lvl1pPr>
          </a:lstStyle>
          <a:p>
            <a:fld id="{9721E81B-0EB8-403E-A197-E4A23A188DBF}" type="slidenum">
              <a:rPr lang="en-GB" altLang="en-US"/>
              <a:pPr/>
              <a:t>‹#›</a:t>
            </a:fld>
            <a:endParaRPr lang="en-GB" altLang="en-US"/>
          </a:p>
        </p:txBody>
      </p:sp>
    </p:spTree>
    <p:extLst>
      <p:ext uri="{BB962C8B-B14F-4D97-AF65-F5344CB8AC3E}">
        <p14:creationId xmlns:p14="http://schemas.microsoft.com/office/powerpoint/2010/main" val="365941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F5DE4E82-8B21-4803-AD69-6370EF02B343}"/>
              </a:ext>
            </a:extLst>
          </p:cNvPr>
          <p:cNvSpPr>
            <a:spLocks noGrp="1"/>
          </p:cNvSpPr>
          <p:nvPr>
            <p:ph type="title" orient="vert"/>
          </p:nvPr>
        </p:nvSpPr>
        <p:spPr>
          <a:xfrm>
            <a:off x="6515100" y="609600"/>
            <a:ext cx="1943100" cy="5486400"/>
          </a:xfrm>
        </p:spPr>
        <p:txBody>
          <a:bodyPr vert="eaVert"/>
          <a:lstStyle/>
          <a:p>
            <a:r>
              <a:rPr lang="sv-SE"/>
              <a:t>Klicka här för att ändra mall för rubrikformat</a:t>
            </a:r>
            <a:endParaRPr lang="en-GB"/>
          </a:p>
        </p:txBody>
      </p:sp>
      <p:sp>
        <p:nvSpPr>
          <p:cNvPr id="3" name="Platshållare för lodrät text 2">
            <a:extLst>
              <a:ext uri="{FF2B5EF4-FFF2-40B4-BE49-F238E27FC236}">
                <a16:creationId xmlns:a16="http://schemas.microsoft.com/office/drawing/2014/main" id="{DB7CAF70-E0C2-4DFE-BFB7-0EDD3CDB2FBF}"/>
              </a:ext>
            </a:extLst>
          </p:cNvPr>
          <p:cNvSpPr>
            <a:spLocks noGrp="1"/>
          </p:cNvSpPr>
          <p:nvPr>
            <p:ph type="body" orient="vert" idx="1"/>
          </p:nvPr>
        </p:nvSpPr>
        <p:spPr>
          <a:xfrm>
            <a:off x="685800" y="609600"/>
            <a:ext cx="5676900" cy="548640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70DBC98D-0673-4526-9E44-4173DB51D751}"/>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C25384A2-0971-4037-B2C0-C1265BC673E8}"/>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17B6B046-183F-45D3-B1BA-F1F376175F5D}"/>
              </a:ext>
            </a:extLst>
          </p:cNvPr>
          <p:cNvSpPr>
            <a:spLocks noGrp="1"/>
          </p:cNvSpPr>
          <p:nvPr>
            <p:ph type="sldNum" sz="quarter" idx="12"/>
          </p:nvPr>
        </p:nvSpPr>
        <p:spPr/>
        <p:txBody>
          <a:bodyPr/>
          <a:lstStyle>
            <a:lvl1pPr>
              <a:defRPr/>
            </a:lvl1pPr>
          </a:lstStyle>
          <a:p>
            <a:fld id="{72DEE0DB-F541-4485-B307-F56C135B13BF}" type="slidenum">
              <a:rPr lang="en-GB" altLang="en-US"/>
              <a:pPr/>
              <a:t>‹#›</a:t>
            </a:fld>
            <a:endParaRPr lang="en-GB" altLang="en-US"/>
          </a:p>
        </p:txBody>
      </p:sp>
    </p:spTree>
    <p:extLst>
      <p:ext uri="{BB962C8B-B14F-4D97-AF65-F5344CB8AC3E}">
        <p14:creationId xmlns:p14="http://schemas.microsoft.com/office/powerpoint/2010/main" val="177622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6AFC684-0352-442A-95BF-0F5290196D00}"/>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0F0B8992-6A89-412E-BDC5-51C7FB614DFD}"/>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47D7362D-D868-463D-ABF5-EA96B58DFAFD}"/>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E3D20075-2A02-40E5-B8B6-FD1031078E6E}"/>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7ABC28F2-57E3-4314-98AB-5C0613EAA95F}"/>
              </a:ext>
            </a:extLst>
          </p:cNvPr>
          <p:cNvSpPr>
            <a:spLocks noGrp="1"/>
          </p:cNvSpPr>
          <p:nvPr>
            <p:ph type="sldNum" sz="quarter" idx="12"/>
          </p:nvPr>
        </p:nvSpPr>
        <p:spPr/>
        <p:txBody>
          <a:bodyPr/>
          <a:lstStyle>
            <a:lvl1pPr>
              <a:defRPr/>
            </a:lvl1pPr>
          </a:lstStyle>
          <a:p>
            <a:fld id="{B8F10257-E35C-4190-8DA3-659B1E6FC550}" type="slidenum">
              <a:rPr lang="en-GB" altLang="en-US"/>
              <a:pPr/>
              <a:t>‹#›</a:t>
            </a:fld>
            <a:endParaRPr lang="en-GB" altLang="en-US"/>
          </a:p>
        </p:txBody>
      </p:sp>
    </p:spTree>
    <p:extLst>
      <p:ext uri="{BB962C8B-B14F-4D97-AF65-F5344CB8AC3E}">
        <p14:creationId xmlns:p14="http://schemas.microsoft.com/office/powerpoint/2010/main" val="125468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E20A73C-2FF9-4CB1-9CE6-2462C6EBDA4A}"/>
              </a:ext>
            </a:extLst>
          </p:cNvPr>
          <p:cNvSpPr>
            <a:spLocks noGrp="1"/>
          </p:cNvSpPr>
          <p:nvPr>
            <p:ph type="title"/>
          </p:nvPr>
        </p:nvSpPr>
        <p:spPr>
          <a:xfrm>
            <a:off x="623888" y="1709738"/>
            <a:ext cx="7886700" cy="2852737"/>
          </a:xfrm>
        </p:spPr>
        <p:txBody>
          <a:bodyPr anchor="b"/>
          <a:lstStyle>
            <a:lvl1pPr>
              <a:defRPr sz="6000"/>
            </a:lvl1pPr>
          </a:lstStyle>
          <a:p>
            <a:r>
              <a:rPr lang="sv-SE"/>
              <a:t>Klicka här för att ändra mall för rubrikformat</a:t>
            </a:r>
            <a:endParaRPr lang="en-GB"/>
          </a:p>
        </p:txBody>
      </p:sp>
      <p:sp>
        <p:nvSpPr>
          <p:cNvPr id="3" name="Platshållare för text 2">
            <a:extLst>
              <a:ext uri="{FF2B5EF4-FFF2-40B4-BE49-F238E27FC236}">
                <a16:creationId xmlns:a16="http://schemas.microsoft.com/office/drawing/2014/main" id="{DDBA225D-6405-4E32-8B11-E238EC0E56B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7D57DC67-5CD7-4871-AF91-91D8225E4E40}"/>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3E71CB8A-97DD-4A2D-BE57-E55783790A41}"/>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E0697141-ACB0-4EF8-8BBF-76599DB12475}"/>
              </a:ext>
            </a:extLst>
          </p:cNvPr>
          <p:cNvSpPr>
            <a:spLocks noGrp="1"/>
          </p:cNvSpPr>
          <p:nvPr>
            <p:ph type="sldNum" sz="quarter" idx="12"/>
          </p:nvPr>
        </p:nvSpPr>
        <p:spPr/>
        <p:txBody>
          <a:bodyPr/>
          <a:lstStyle>
            <a:lvl1pPr>
              <a:defRPr/>
            </a:lvl1pPr>
          </a:lstStyle>
          <a:p>
            <a:fld id="{46EDC6E3-E0FB-4421-BF63-BE2C412BB13F}" type="slidenum">
              <a:rPr lang="en-GB" altLang="en-US"/>
              <a:pPr/>
              <a:t>‹#›</a:t>
            </a:fld>
            <a:endParaRPr lang="en-GB" altLang="en-US"/>
          </a:p>
        </p:txBody>
      </p:sp>
    </p:spTree>
    <p:extLst>
      <p:ext uri="{BB962C8B-B14F-4D97-AF65-F5344CB8AC3E}">
        <p14:creationId xmlns:p14="http://schemas.microsoft.com/office/powerpoint/2010/main" val="259784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3C1534D-BF39-4732-9532-E095037B85BD}"/>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928C68B0-5CEF-44DB-A3C9-45C13A718EBF}"/>
              </a:ext>
            </a:extLst>
          </p:cNvPr>
          <p:cNvSpPr>
            <a:spLocks noGrp="1"/>
          </p:cNvSpPr>
          <p:nvPr>
            <p:ph sz="half" idx="1"/>
          </p:nvPr>
        </p:nvSpPr>
        <p:spPr>
          <a:xfrm>
            <a:off x="6858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innehåll 3">
            <a:extLst>
              <a:ext uri="{FF2B5EF4-FFF2-40B4-BE49-F238E27FC236}">
                <a16:creationId xmlns:a16="http://schemas.microsoft.com/office/drawing/2014/main" id="{B0D757AB-9C93-4A42-A742-9FE6E8FC797A}"/>
              </a:ext>
            </a:extLst>
          </p:cNvPr>
          <p:cNvSpPr>
            <a:spLocks noGrp="1"/>
          </p:cNvSpPr>
          <p:nvPr>
            <p:ph sz="half" idx="2"/>
          </p:nvPr>
        </p:nvSpPr>
        <p:spPr>
          <a:xfrm>
            <a:off x="46482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datum 4">
            <a:extLst>
              <a:ext uri="{FF2B5EF4-FFF2-40B4-BE49-F238E27FC236}">
                <a16:creationId xmlns:a16="http://schemas.microsoft.com/office/drawing/2014/main" id="{ACE1C566-DA79-445F-8633-FFD6E42705DE}"/>
              </a:ext>
            </a:extLst>
          </p:cNvPr>
          <p:cNvSpPr>
            <a:spLocks noGrp="1"/>
          </p:cNvSpPr>
          <p:nvPr>
            <p:ph type="dt" sz="half" idx="10"/>
          </p:nvPr>
        </p:nvSpPr>
        <p:spPr/>
        <p:txBody>
          <a:bodyPr/>
          <a:lstStyle>
            <a:lvl1pPr>
              <a:defRPr/>
            </a:lvl1pPr>
          </a:lstStyle>
          <a:p>
            <a:endParaRPr lang="en-GB" altLang="en-US"/>
          </a:p>
        </p:txBody>
      </p:sp>
      <p:sp>
        <p:nvSpPr>
          <p:cNvPr id="6" name="Platshållare för sidfot 5">
            <a:extLst>
              <a:ext uri="{FF2B5EF4-FFF2-40B4-BE49-F238E27FC236}">
                <a16:creationId xmlns:a16="http://schemas.microsoft.com/office/drawing/2014/main" id="{DE4FACFE-DE76-44B6-9439-4C9F0D1CBB4D}"/>
              </a:ext>
            </a:extLst>
          </p:cNvPr>
          <p:cNvSpPr>
            <a:spLocks noGrp="1"/>
          </p:cNvSpPr>
          <p:nvPr>
            <p:ph type="ftr" sz="quarter" idx="11"/>
          </p:nvPr>
        </p:nvSpPr>
        <p:spPr/>
        <p:txBody>
          <a:bodyPr/>
          <a:lstStyle>
            <a:lvl1pPr>
              <a:defRPr/>
            </a:lvl1pPr>
          </a:lstStyle>
          <a:p>
            <a:endParaRPr lang="en-GB" altLang="en-US"/>
          </a:p>
        </p:txBody>
      </p:sp>
      <p:sp>
        <p:nvSpPr>
          <p:cNvPr id="7" name="Platshållare för bildnummer 6">
            <a:extLst>
              <a:ext uri="{FF2B5EF4-FFF2-40B4-BE49-F238E27FC236}">
                <a16:creationId xmlns:a16="http://schemas.microsoft.com/office/drawing/2014/main" id="{DE9212E0-AB4E-41BE-86BE-4F6B9C71CC03}"/>
              </a:ext>
            </a:extLst>
          </p:cNvPr>
          <p:cNvSpPr>
            <a:spLocks noGrp="1"/>
          </p:cNvSpPr>
          <p:nvPr>
            <p:ph type="sldNum" sz="quarter" idx="12"/>
          </p:nvPr>
        </p:nvSpPr>
        <p:spPr/>
        <p:txBody>
          <a:bodyPr/>
          <a:lstStyle>
            <a:lvl1pPr>
              <a:defRPr/>
            </a:lvl1pPr>
          </a:lstStyle>
          <a:p>
            <a:fld id="{B20EA305-E8FF-460F-994C-9E4A987C7F82}" type="slidenum">
              <a:rPr lang="en-GB" altLang="en-US"/>
              <a:pPr/>
              <a:t>‹#›</a:t>
            </a:fld>
            <a:endParaRPr lang="en-GB" altLang="en-US"/>
          </a:p>
        </p:txBody>
      </p:sp>
    </p:spTree>
    <p:extLst>
      <p:ext uri="{BB962C8B-B14F-4D97-AF65-F5344CB8AC3E}">
        <p14:creationId xmlns:p14="http://schemas.microsoft.com/office/powerpoint/2010/main" val="44347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162B579-F4AD-4D7E-BBBE-001781430468}"/>
              </a:ext>
            </a:extLst>
          </p:cNvPr>
          <p:cNvSpPr>
            <a:spLocks noGrp="1"/>
          </p:cNvSpPr>
          <p:nvPr>
            <p:ph type="title"/>
          </p:nvPr>
        </p:nvSpPr>
        <p:spPr>
          <a:xfrm>
            <a:off x="630238" y="365125"/>
            <a:ext cx="7886700" cy="1325563"/>
          </a:xfrm>
        </p:spPr>
        <p:txBody>
          <a:bodyPr/>
          <a:lstStyle/>
          <a:p>
            <a:r>
              <a:rPr lang="sv-SE"/>
              <a:t>Klicka här för att ändra mall för rubrikformat</a:t>
            </a:r>
            <a:endParaRPr lang="en-GB"/>
          </a:p>
        </p:txBody>
      </p:sp>
      <p:sp>
        <p:nvSpPr>
          <p:cNvPr id="3" name="Platshållare för text 2">
            <a:extLst>
              <a:ext uri="{FF2B5EF4-FFF2-40B4-BE49-F238E27FC236}">
                <a16:creationId xmlns:a16="http://schemas.microsoft.com/office/drawing/2014/main" id="{D11EC37F-4709-495A-8FD5-E5D8EEBE4FD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5B708506-A842-43FA-91C0-52772752AB10}"/>
              </a:ext>
            </a:extLst>
          </p:cNvPr>
          <p:cNvSpPr>
            <a:spLocks noGrp="1"/>
          </p:cNvSpPr>
          <p:nvPr>
            <p:ph sz="half" idx="2"/>
          </p:nvPr>
        </p:nvSpPr>
        <p:spPr>
          <a:xfrm>
            <a:off x="630238" y="2505075"/>
            <a:ext cx="386873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text 4">
            <a:extLst>
              <a:ext uri="{FF2B5EF4-FFF2-40B4-BE49-F238E27FC236}">
                <a16:creationId xmlns:a16="http://schemas.microsoft.com/office/drawing/2014/main" id="{57C17975-B061-4279-BB20-009F21056A3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911B4D1F-B526-4C2B-A5C7-891632EBA051}"/>
              </a:ext>
            </a:extLst>
          </p:cNvPr>
          <p:cNvSpPr>
            <a:spLocks noGrp="1"/>
          </p:cNvSpPr>
          <p:nvPr>
            <p:ph sz="quarter" idx="4"/>
          </p:nvPr>
        </p:nvSpPr>
        <p:spPr>
          <a:xfrm>
            <a:off x="4629150" y="2505075"/>
            <a:ext cx="38877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7" name="Platshållare för datum 6">
            <a:extLst>
              <a:ext uri="{FF2B5EF4-FFF2-40B4-BE49-F238E27FC236}">
                <a16:creationId xmlns:a16="http://schemas.microsoft.com/office/drawing/2014/main" id="{E0321A8F-F396-4108-B35D-16AA68AB3BEA}"/>
              </a:ext>
            </a:extLst>
          </p:cNvPr>
          <p:cNvSpPr>
            <a:spLocks noGrp="1"/>
          </p:cNvSpPr>
          <p:nvPr>
            <p:ph type="dt" sz="half" idx="10"/>
          </p:nvPr>
        </p:nvSpPr>
        <p:spPr/>
        <p:txBody>
          <a:bodyPr/>
          <a:lstStyle>
            <a:lvl1pPr>
              <a:defRPr/>
            </a:lvl1pPr>
          </a:lstStyle>
          <a:p>
            <a:endParaRPr lang="en-GB" altLang="en-US"/>
          </a:p>
        </p:txBody>
      </p:sp>
      <p:sp>
        <p:nvSpPr>
          <p:cNvPr id="8" name="Platshållare för sidfot 7">
            <a:extLst>
              <a:ext uri="{FF2B5EF4-FFF2-40B4-BE49-F238E27FC236}">
                <a16:creationId xmlns:a16="http://schemas.microsoft.com/office/drawing/2014/main" id="{BB5FA37E-A21E-4385-9889-F63B9AB33BBB}"/>
              </a:ext>
            </a:extLst>
          </p:cNvPr>
          <p:cNvSpPr>
            <a:spLocks noGrp="1"/>
          </p:cNvSpPr>
          <p:nvPr>
            <p:ph type="ftr" sz="quarter" idx="11"/>
          </p:nvPr>
        </p:nvSpPr>
        <p:spPr/>
        <p:txBody>
          <a:bodyPr/>
          <a:lstStyle>
            <a:lvl1pPr>
              <a:defRPr/>
            </a:lvl1pPr>
          </a:lstStyle>
          <a:p>
            <a:endParaRPr lang="en-GB" altLang="en-US"/>
          </a:p>
        </p:txBody>
      </p:sp>
      <p:sp>
        <p:nvSpPr>
          <p:cNvPr id="9" name="Platshållare för bildnummer 8">
            <a:extLst>
              <a:ext uri="{FF2B5EF4-FFF2-40B4-BE49-F238E27FC236}">
                <a16:creationId xmlns:a16="http://schemas.microsoft.com/office/drawing/2014/main" id="{10690044-8353-47DC-9365-473184197793}"/>
              </a:ext>
            </a:extLst>
          </p:cNvPr>
          <p:cNvSpPr>
            <a:spLocks noGrp="1"/>
          </p:cNvSpPr>
          <p:nvPr>
            <p:ph type="sldNum" sz="quarter" idx="12"/>
          </p:nvPr>
        </p:nvSpPr>
        <p:spPr/>
        <p:txBody>
          <a:bodyPr/>
          <a:lstStyle>
            <a:lvl1pPr>
              <a:defRPr/>
            </a:lvl1pPr>
          </a:lstStyle>
          <a:p>
            <a:fld id="{CE180890-DD2C-44EF-9314-E23C2A16C71A}" type="slidenum">
              <a:rPr lang="en-GB" altLang="en-US"/>
              <a:pPr/>
              <a:t>‹#›</a:t>
            </a:fld>
            <a:endParaRPr lang="en-GB" altLang="en-US"/>
          </a:p>
        </p:txBody>
      </p:sp>
    </p:spTree>
    <p:extLst>
      <p:ext uri="{BB962C8B-B14F-4D97-AF65-F5344CB8AC3E}">
        <p14:creationId xmlns:p14="http://schemas.microsoft.com/office/powerpoint/2010/main" val="123007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A27517B-D3DD-4BC2-A089-9836A16F57CC}"/>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datum 2">
            <a:extLst>
              <a:ext uri="{FF2B5EF4-FFF2-40B4-BE49-F238E27FC236}">
                <a16:creationId xmlns:a16="http://schemas.microsoft.com/office/drawing/2014/main" id="{B7A58FE6-CBC4-4D3F-91D3-79599DBCD24A}"/>
              </a:ext>
            </a:extLst>
          </p:cNvPr>
          <p:cNvSpPr>
            <a:spLocks noGrp="1"/>
          </p:cNvSpPr>
          <p:nvPr>
            <p:ph type="dt" sz="half" idx="10"/>
          </p:nvPr>
        </p:nvSpPr>
        <p:spPr/>
        <p:txBody>
          <a:bodyPr/>
          <a:lstStyle>
            <a:lvl1pPr>
              <a:defRPr/>
            </a:lvl1pPr>
          </a:lstStyle>
          <a:p>
            <a:endParaRPr lang="en-GB" altLang="en-US"/>
          </a:p>
        </p:txBody>
      </p:sp>
      <p:sp>
        <p:nvSpPr>
          <p:cNvPr id="4" name="Platshållare för sidfot 3">
            <a:extLst>
              <a:ext uri="{FF2B5EF4-FFF2-40B4-BE49-F238E27FC236}">
                <a16:creationId xmlns:a16="http://schemas.microsoft.com/office/drawing/2014/main" id="{7E80E5B3-1629-41D7-A315-FBB934E5F179}"/>
              </a:ext>
            </a:extLst>
          </p:cNvPr>
          <p:cNvSpPr>
            <a:spLocks noGrp="1"/>
          </p:cNvSpPr>
          <p:nvPr>
            <p:ph type="ftr" sz="quarter" idx="11"/>
          </p:nvPr>
        </p:nvSpPr>
        <p:spPr/>
        <p:txBody>
          <a:bodyPr/>
          <a:lstStyle>
            <a:lvl1pPr>
              <a:defRPr/>
            </a:lvl1pPr>
          </a:lstStyle>
          <a:p>
            <a:endParaRPr lang="en-GB" altLang="en-US"/>
          </a:p>
        </p:txBody>
      </p:sp>
      <p:sp>
        <p:nvSpPr>
          <p:cNvPr id="5" name="Platshållare för bildnummer 4">
            <a:extLst>
              <a:ext uri="{FF2B5EF4-FFF2-40B4-BE49-F238E27FC236}">
                <a16:creationId xmlns:a16="http://schemas.microsoft.com/office/drawing/2014/main" id="{3248BCD2-6ABE-4D05-92E0-2C42B65A7428}"/>
              </a:ext>
            </a:extLst>
          </p:cNvPr>
          <p:cNvSpPr>
            <a:spLocks noGrp="1"/>
          </p:cNvSpPr>
          <p:nvPr>
            <p:ph type="sldNum" sz="quarter" idx="12"/>
          </p:nvPr>
        </p:nvSpPr>
        <p:spPr/>
        <p:txBody>
          <a:bodyPr/>
          <a:lstStyle>
            <a:lvl1pPr>
              <a:defRPr/>
            </a:lvl1pPr>
          </a:lstStyle>
          <a:p>
            <a:fld id="{BEA4DB52-283C-40BA-B067-5D9472BD3BAD}" type="slidenum">
              <a:rPr lang="en-GB" altLang="en-US"/>
              <a:pPr/>
              <a:t>‹#›</a:t>
            </a:fld>
            <a:endParaRPr lang="en-GB" altLang="en-US"/>
          </a:p>
        </p:txBody>
      </p:sp>
    </p:spTree>
    <p:extLst>
      <p:ext uri="{BB962C8B-B14F-4D97-AF65-F5344CB8AC3E}">
        <p14:creationId xmlns:p14="http://schemas.microsoft.com/office/powerpoint/2010/main" val="378214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6FAA7605-2036-41BF-8B38-970F37A92A0C}"/>
              </a:ext>
            </a:extLst>
          </p:cNvPr>
          <p:cNvSpPr>
            <a:spLocks noGrp="1"/>
          </p:cNvSpPr>
          <p:nvPr>
            <p:ph type="dt" sz="half" idx="10"/>
          </p:nvPr>
        </p:nvSpPr>
        <p:spPr/>
        <p:txBody>
          <a:bodyPr/>
          <a:lstStyle>
            <a:lvl1pPr>
              <a:defRPr/>
            </a:lvl1pPr>
          </a:lstStyle>
          <a:p>
            <a:endParaRPr lang="en-GB" altLang="en-US"/>
          </a:p>
        </p:txBody>
      </p:sp>
      <p:sp>
        <p:nvSpPr>
          <p:cNvPr id="3" name="Platshållare för sidfot 2">
            <a:extLst>
              <a:ext uri="{FF2B5EF4-FFF2-40B4-BE49-F238E27FC236}">
                <a16:creationId xmlns:a16="http://schemas.microsoft.com/office/drawing/2014/main" id="{B5576BEF-342C-4422-9288-69B62730862F}"/>
              </a:ext>
            </a:extLst>
          </p:cNvPr>
          <p:cNvSpPr>
            <a:spLocks noGrp="1"/>
          </p:cNvSpPr>
          <p:nvPr>
            <p:ph type="ftr" sz="quarter" idx="11"/>
          </p:nvPr>
        </p:nvSpPr>
        <p:spPr/>
        <p:txBody>
          <a:bodyPr/>
          <a:lstStyle>
            <a:lvl1pPr>
              <a:defRPr/>
            </a:lvl1pPr>
          </a:lstStyle>
          <a:p>
            <a:endParaRPr lang="en-GB" altLang="en-US"/>
          </a:p>
        </p:txBody>
      </p:sp>
      <p:sp>
        <p:nvSpPr>
          <p:cNvPr id="4" name="Platshållare för bildnummer 3">
            <a:extLst>
              <a:ext uri="{FF2B5EF4-FFF2-40B4-BE49-F238E27FC236}">
                <a16:creationId xmlns:a16="http://schemas.microsoft.com/office/drawing/2014/main" id="{41665700-FBD3-44DD-AD69-4521EC3D910A}"/>
              </a:ext>
            </a:extLst>
          </p:cNvPr>
          <p:cNvSpPr>
            <a:spLocks noGrp="1"/>
          </p:cNvSpPr>
          <p:nvPr>
            <p:ph type="sldNum" sz="quarter" idx="12"/>
          </p:nvPr>
        </p:nvSpPr>
        <p:spPr/>
        <p:txBody>
          <a:bodyPr/>
          <a:lstStyle>
            <a:lvl1pPr>
              <a:defRPr/>
            </a:lvl1pPr>
          </a:lstStyle>
          <a:p>
            <a:fld id="{AF95E71F-AD86-4E9A-9AD4-D39695067856}" type="slidenum">
              <a:rPr lang="en-GB" altLang="en-US"/>
              <a:pPr/>
              <a:t>‹#›</a:t>
            </a:fld>
            <a:endParaRPr lang="en-GB" altLang="en-US"/>
          </a:p>
        </p:txBody>
      </p:sp>
    </p:spTree>
    <p:extLst>
      <p:ext uri="{BB962C8B-B14F-4D97-AF65-F5344CB8AC3E}">
        <p14:creationId xmlns:p14="http://schemas.microsoft.com/office/powerpoint/2010/main" val="713045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2B255C6-8E31-454E-BA97-BC1CDC239B84}"/>
              </a:ext>
            </a:extLst>
          </p:cNvPr>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7A903F98-549F-404E-A605-3FD05923C12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text 3">
            <a:extLst>
              <a:ext uri="{FF2B5EF4-FFF2-40B4-BE49-F238E27FC236}">
                <a16:creationId xmlns:a16="http://schemas.microsoft.com/office/drawing/2014/main" id="{0CBFFD89-0135-48D9-A72A-AE771C1E5F1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3B0BEEE3-018A-422B-8C43-2BD51CA039E2}"/>
              </a:ext>
            </a:extLst>
          </p:cNvPr>
          <p:cNvSpPr>
            <a:spLocks noGrp="1"/>
          </p:cNvSpPr>
          <p:nvPr>
            <p:ph type="dt" sz="half" idx="10"/>
          </p:nvPr>
        </p:nvSpPr>
        <p:spPr/>
        <p:txBody>
          <a:bodyPr/>
          <a:lstStyle>
            <a:lvl1pPr>
              <a:defRPr/>
            </a:lvl1pPr>
          </a:lstStyle>
          <a:p>
            <a:endParaRPr lang="en-GB" altLang="en-US"/>
          </a:p>
        </p:txBody>
      </p:sp>
      <p:sp>
        <p:nvSpPr>
          <p:cNvPr id="6" name="Platshållare för sidfot 5">
            <a:extLst>
              <a:ext uri="{FF2B5EF4-FFF2-40B4-BE49-F238E27FC236}">
                <a16:creationId xmlns:a16="http://schemas.microsoft.com/office/drawing/2014/main" id="{F5428DDE-9E4B-4A26-9281-90064DB3BD0F}"/>
              </a:ext>
            </a:extLst>
          </p:cNvPr>
          <p:cNvSpPr>
            <a:spLocks noGrp="1"/>
          </p:cNvSpPr>
          <p:nvPr>
            <p:ph type="ftr" sz="quarter" idx="11"/>
          </p:nvPr>
        </p:nvSpPr>
        <p:spPr/>
        <p:txBody>
          <a:bodyPr/>
          <a:lstStyle>
            <a:lvl1pPr>
              <a:defRPr/>
            </a:lvl1pPr>
          </a:lstStyle>
          <a:p>
            <a:endParaRPr lang="en-GB" altLang="en-US"/>
          </a:p>
        </p:txBody>
      </p:sp>
      <p:sp>
        <p:nvSpPr>
          <p:cNvPr id="7" name="Platshållare för bildnummer 6">
            <a:extLst>
              <a:ext uri="{FF2B5EF4-FFF2-40B4-BE49-F238E27FC236}">
                <a16:creationId xmlns:a16="http://schemas.microsoft.com/office/drawing/2014/main" id="{481BB4A3-B467-4F24-BCCE-69EC2AB5223E}"/>
              </a:ext>
            </a:extLst>
          </p:cNvPr>
          <p:cNvSpPr>
            <a:spLocks noGrp="1"/>
          </p:cNvSpPr>
          <p:nvPr>
            <p:ph type="sldNum" sz="quarter" idx="12"/>
          </p:nvPr>
        </p:nvSpPr>
        <p:spPr/>
        <p:txBody>
          <a:bodyPr/>
          <a:lstStyle>
            <a:lvl1pPr>
              <a:defRPr/>
            </a:lvl1pPr>
          </a:lstStyle>
          <a:p>
            <a:fld id="{2F539367-424C-45FC-97AE-73E9B33275F7}" type="slidenum">
              <a:rPr lang="en-GB" altLang="en-US"/>
              <a:pPr/>
              <a:t>‹#›</a:t>
            </a:fld>
            <a:endParaRPr lang="en-GB" altLang="en-US"/>
          </a:p>
        </p:txBody>
      </p:sp>
    </p:spTree>
    <p:extLst>
      <p:ext uri="{BB962C8B-B14F-4D97-AF65-F5344CB8AC3E}">
        <p14:creationId xmlns:p14="http://schemas.microsoft.com/office/powerpoint/2010/main" val="217090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5765044-51F2-4A5B-9A1E-3C29FB7796E6}"/>
              </a:ext>
            </a:extLst>
          </p:cNvPr>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bild 2">
            <a:extLst>
              <a:ext uri="{FF2B5EF4-FFF2-40B4-BE49-F238E27FC236}">
                <a16:creationId xmlns:a16="http://schemas.microsoft.com/office/drawing/2014/main" id="{2B9017CD-E916-4D50-8453-8395A27081B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a:extLst>
              <a:ext uri="{FF2B5EF4-FFF2-40B4-BE49-F238E27FC236}">
                <a16:creationId xmlns:a16="http://schemas.microsoft.com/office/drawing/2014/main" id="{AB057FAF-93E5-4745-B4E3-D8693B70657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CCBD831F-186E-488E-BA04-1987DDB7E62C}"/>
              </a:ext>
            </a:extLst>
          </p:cNvPr>
          <p:cNvSpPr>
            <a:spLocks noGrp="1"/>
          </p:cNvSpPr>
          <p:nvPr>
            <p:ph type="dt" sz="half" idx="10"/>
          </p:nvPr>
        </p:nvSpPr>
        <p:spPr/>
        <p:txBody>
          <a:bodyPr/>
          <a:lstStyle>
            <a:lvl1pPr>
              <a:defRPr/>
            </a:lvl1pPr>
          </a:lstStyle>
          <a:p>
            <a:endParaRPr lang="en-GB" altLang="en-US"/>
          </a:p>
        </p:txBody>
      </p:sp>
      <p:sp>
        <p:nvSpPr>
          <p:cNvPr id="6" name="Platshållare för sidfot 5">
            <a:extLst>
              <a:ext uri="{FF2B5EF4-FFF2-40B4-BE49-F238E27FC236}">
                <a16:creationId xmlns:a16="http://schemas.microsoft.com/office/drawing/2014/main" id="{31BED135-5F0E-4218-BECE-CDFD8FEFAE0B}"/>
              </a:ext>
            </a:extLst>
          </p:cNvPr>
          <p:cNvSpPr>
            <a:spLocks noGrp="1"/>
          </p:cNvSpPr>
          <p:nvPr>
            <p:ph type="ftr" sz="quarter" idx="11"/>
          </p:nvPr>
        </p:nvSpPr>
        <p:spPr/>
        <p:txBody>
          <a:bodyPr/>
          <a:lstStyle>
            <a:lvl1pPr>
              <a:defRPr/>
            </a:lvl1pPr>
          </a:lstStyle>
          <a:p>
            <a:endParaRPr lang="en-GB" altLang="en-US"/>
          </a:p>
        </p:txBody>
      </p:sp>
      <p:sp>
        <p:nvSpPr>
          <p:cNvPr id="7" name="Platshållare för bildnummer 6">
            <a:extLst>
              <a:ext uri="{FF2B5EF4-FFF2-40B4-BE49-F238E27FC236}">
                <a16:creationId xmlns:a16="http://schemas.microsoft.com/office/drawing/2014/main" id="{4D40FF11-D192-4F8E-A280-D9C6F5C7EA69}"/>
              </a:ext>
            </a:extLst>
          </p:cNvPr>
          <p:cNvSpPr>
            <a:spLocks noGrp="1"/>
          </p:cNvSpPr>
          <p:nvPr>
            <p:ph type="sldNum" sz="quarter" idx="12"/>
          </p:nvPr>
        </p:nvSpPr>
        <p:spPr/>
        <p:txBody>
          <a:bodyPr/>
          <a:lstStyle>
            <a:lvl1pPr>
              <a:defRPr/>
            </a:lvl1pPr>
          </a:lstStyle>
          <a:p>
            <a:fld id="{BFFE3551-0896-4484-A7CC-80E5D91CB4D3}" type="slidenum">
              <a:rPr lang="en-GB" altLang="en-US"/>
              <a:pPr/>
              <a:t>‹#›</a:t>
            </a:fld>
            <a:endParaRPr lang="en-GB" altLang="en-US"/>
          </a:p>
        </p:txBody>
      </p:sp>
    </p:spTree>
    <p:extLst>
      <p:ext uri="{BB962C8B-B14F-4D97-AF65-F5344CB8AC3E}">
        <p14:creationId xmlns:p14="http://schemas.microsoft.com/office/powerpoint/2010/main" val="39485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A30188B-C661-4D98-9886-62F8118A6D1E}"/>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Klicka här för att ändra format på bakgrundsrubriken</a:t>
            </a:r>
          </a:p>
        </p:txBody>
      </p:sp>
      <p:sp>
        <p:nvSpPr>
          <p:cNvPr id="1027" name="Rectangle 3">
            <a:extLst>
              <a:ext uri="{FF2B5EF4-FFF2-40B4-BE49-F238E27FC236}">
                <a16:creationId xmlns:a16="http://schemas.microsoft.com/office/drawing/2014/main" id="{A65A7887-B348-4A28-9998-6A80A8CF61E4}"/>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Klicka här för att ändra format på bakgrundstexten</a:t>
            </a:r>
          </a:p>
          <a:p>
            <a:pPr lvl="1"/>
            <a:r>
              <a:rPr lang="en-GB" altLang="en-US"/>
              <a:t>Nivå två</a:t>
            </a:r>
          </a:p>
          <a:p>
            <a:pPr lvl="2"/>
            <a:r>
              <a:rPr lang="en-GB" altLang="en-US"/>
              <a:t>Nivå tre</a:t>
            </a:r>
          </a:p>
          <a:p>
            <a:pPr lvl="3"/>
            <a:r>
              <a:rPr lang="en-GB" altLang="en-US"/>
              <a:t>Nivå fyra</a:t>
            </a:r>
          </a:p>
          <a:p>
            <a:pPr lvl="4"/>
            <a:r>
              <a:rPr lang="en-GB" altLang="en-US"/>
              <a:t>Nivå fem</a:t>
            </a:r>
          </a:p>
        </p:txBody>
      </p:sp>
      <p:sp>
        <p:nvSpPr>
          <p:cNvPr id="1028" name="Rectangle 4">
            <a:extLst>
              <a:ext uri="{FF2B5EF4-FFF2-40B4-BE49-F238E27FC236}">
                <a16:creationId xmlns:a16="http://schemas.microsoft.com/office/drawing/2014/main" id="{96E31247-EE85-4F9B-9C00-FBE94F74B5A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ltLang="en-US"/>
          </a:p>
        </p:txBody>
      </p:sp>
      <p:sp>
        <p:nvSpPr>
          <p:cNvPr id="1029" name="Rectangle 5">
            <a:extLst>
              <a:ext uri="{FF2B5EF4-FFF2-40B4-BE49-F238E27FC236}">
                <a16:creationId xmlns:a16="http://schemas.microsoft.com/office/drawing/2014/main" id="{7085A44B-518A-44A8-BF53-433679F49B6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ltLang="en-US"/>
          </a:p>
        </p:txBody>
      </p:sp>
      <p:sp>
        <p:nvSpPr>
          <p:cNvPr id="1030" name="Rectangle 6">
            <a:extLst>
              <a:ext uri="{FF2B5EF4-FFF2-40B4-BE49-F238E27FC236}">
                <a16:creationId xmlns:a16="http://schemas.microsoft.com/office/drawing/2014/main" id="{F53519CE-4C11-4920-905E-651D76B5EC1C}"/>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4959E5C-7E3D-49E5-9DF2-D7CE16289502}"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6.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hyperlink" Target="http://www.signal.uu.se/Publications/pdf/r091.pdf"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09CF4AA-CDB7-4883-A2E7-442269DE69AB}"/>
              </a:ext>
            </a:extLst>
          </p:cNvPr>
          <p:cNvSpPr>
            <a:spLocks noGrp="1" noChangeArrowheads="1"/>
          </p:cNvSpPr>
          <p:nvPr>
            <p:ph type="ctrTitle"/>
          </p:nvPr>
        </p:nvSpPr>
        <p:spPr>
          <a:xfrm>
            <a:off x="0" y="152400"/>
            <a:ext cx="9144000" cy="990600"/>
          </a:xfrm>
        </p:spPr>
        <p:txBody>
          <a:bodyPr anchor="ctr"/>
          <a:lstStyle/>
          <a:p>
            <a:r>
              <a:rPr lang="en-GB" altLang="en-US" sz="5600" b="1" dirty="0">
                <a:latin typeface="Calibri" panose="020F0502020204030204" pitchFamily="34" charset="0"/>
                <a:cs typeface="Calibri" panose="020F0502020204030204" pitchFamily="34" charset="0"/>
              </a:rPr>
              <a:t>L5.  STOCHASTIC MODELLING</a:t>
            </a:r>
          </a:p>
        </p:txBody>
      </p:sp>
      <p:sp>
        <p:nvSpPr>
          <p:cNvPr id="2051" name="Rectangle 3">
            <a:extLst>
              <a:ext uri="{FF2B5EF4-FFF2-40B4-BE49-F238E27FC236}">
                <a16:creationId xmlns:a16="http://schemas.microsoft.com/office/drawing/2014/main" id="{4049DD63-8E7C-47D6-B01B-FEC0FE400030}"/>
              </a:ext>
            </a:extLst>
          </p:cNvPr>
          <p:cNvSpPr>
            <a:spLocks noGrp="1" noChangeArrowheads="1"/>
          </p:cNvSpPr>
          <p:nvPr>
            <p:ph type="subTitle" idx="1"/>
          </p:nvPr>
        </p:nvSpPr>
        <p:spPr>
          <a:xfrm>
            <a:off x="5562600" y="6172200"/>
            <a:ext cx="3352800" cy="533400"/>
          </a:xfrm>
          <a:ln>
            <a:solidFill>
              <a:schemeClr val="tx1"/>
            </a:solidFill>
          </a:ln>
        </p:spPr>
        <p:txBody>
          <a:bodyPr/>
          <a:lstStyle/>
          <a:p>
            <a:r>
              <a:rPr lang="en-GB" altLang="en-US" sz="1400" dirty="0">
                <a:latin typeface="Calibri" panose="020F0502020204030204" pitchFamily="34" charset="0"/>
                <a:cs typeface="Calibri" panose="020F0502020204030204" pitchFamily="34" charset="0"/>
              </a:rPr>
              <a:t>© Leif Gustafsson,  211115</a:t>
            </a:r>
          </a:p>
          <a:p>
            <a:r>
              <a:rPr lang="en-GB" altLang="en-US" sz="1400" dirty="0">
                <a:latin typeface="Calibri" panose="020F0502020204030204" pitchFamily="34" charset="0"/>
                <a:cs typeface="Calibri" panose="020F0502020204030204" pitchFamily="34" charset="0"/>
              </a:rPr>
              <a:t>File: L5_Stochastic_Modelling.pptx</a:t>
            </a:r>
          </a:p>
        </p:txBody>
      </p:sp>
      <p:graphicFrame>
        <p:nvGraphicFramePr>
          <p:cNvPr id="2060" name="Object 12">
            <a:extLst>
              <a:ext uri="{FF2B5EF4-FFF2-40B4-BE49-F238E27FC236}">
                <a16:creationId xmlns:a16="http://schemas.microsoft.com/office/drawing/2014/main" id="{C227FA23-0824-455D-96AD-2EAE3393CC62}"/>
              </a:ext>
            </a:extLst>
          </p:cNvPr>
          <p:cNvGraphicFramePr>
            <a:graphicFrameLocks noChangeAspect="1"/>
          </p:cNvGraphicFramePr>
          <p:nvPr>
            <p:extLst>
              <p:ext uri="{D42A27DB-BD31-4B8C-83A1-F6EECF244321}">
                <p14:modId xmlns:p14="http://schemas.microsoft.com/office/powerpoint/2010/main" val="3385692051"/>
              </p:ext>
            </p:extLst>
          </p:nvPr>
        </p:nvGraphicFramePr>
        <p:xfrm>
          <a:off x="4841875" y="1676400"/>
          <a:ext cx="4073525" cy="4267200"/>
        </p:xfrm>
        <a:graphic>
          <a:graphicData uri="http://schemas.openxmlformats.org/presentationml/2006/ole">
            <mc:AlternateContent xmlns:mc="http://schemas.openxmlformats.org/markup-compatibility/2006">
              <mc:Choice xmlns:v="urn:schemas-microsoft-com:vml" Requires="v">
                <p:oleObj spid="_x0000_s1148" name="Bitmappsbild" r:id="rId3" imgW="2800741" imgH="2933333" progId="Paint.Picture">
                  <p:embed/>
                </p:oleObj>
              </mc:Choice>
              <mc:Fallback>
                <p:oleObj name="Bitmappsbild" r:id="rId3" imgW="2800741" imgH="2933333" progId="Paint.Picture">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875" y="1676400"/>
                        <a:ext cx="40735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9" name="Rectangle 11">
            <a:extLst>
              <a:ext uri="{FF2B5EF4-FFF2-40B4-BE49-F238E27FC236}">
                <a16:creationId xmlns:a16="http://schemas.microsoft.com/office/drawing/2014/main" id="{7AAC8B48-491C-4525-BF64-6DE0BF94E180}"/>
              </a:ext>
            </a:extLst>
          </p:cNvPr>
          <p:cNvSpPr>
            <a:spLocks noChangeArrowheads="1"/>
          </p:cNvSpPr>
          <p:nvPr/>
        </p:nvSpPr>
        <p:spPr bwMode="auto">
          <a:xfrm>
            <a:off x="228600" y="1600200"/>
            <a:ext cx="461327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12800" indent="-812800" algn="ctr">
              <a:spcBef>
                <a:spcPct val="20000"/>
              </a:spcBef>
              <a:defRPr sz="3200">
                <a:solidFill>
                  <a:schemeClr val="tx1"/>
                </a:solidFill>
                <a:latin typeface="Times New Roman" panose="02020603050405020304" pitchFamily="18" charset="0"/>
              </a:defRPr>
            </a:lvl1pPr>
            <a:lvl2pPr marL="1168400" indent="-711200" algn="ctr">
              <a:spcBef>
                <a:spcPct val="20000"/>
              </a:spcBef>
              <a:defRPr sz="2800">
                <a:solidFill>
                  <a:schemeClr val="tx1"/>
                </a:solidFill>
                <a:latin typeface="Times New Roman" panose="02020603050405020304" pitchFamily="18" charset="0"/>
              </a:defRPr>
            </a:lvl2pPr>
            <a:lvl3pPr marL="1524000" indent="-609600" algn="ctr">
              <a:spcBef>
                <a:spcPct val="20000"/>
              </a:spcBef>
              <a:defRPr sz="2400">
                <a:solidFill>
                  <a:schemeClr val="tx1"/>
                </a:solidFill>
                <a:latin typeface="Times New Roman" panose="02020603050405020304" pitchFamily="18" charset="0"/>
              </a:defRPr>
            </a:lvl3pPr>
            <a:lvl4pPr marL="1879600" indent="-508000" algn="ctr">
              <a:spcBef>
                <a:spcPct val="20000"/>
              </a:spcBef>
              <a:defRPr sz="2000">
                <a:solidFill>
                  <a:schemeClr val="tx1"/>
                </a:solidFill>
                <a:latin typeface="Times New Roman" panose="02020603050405020304" pitchFamily="18" charset="0"/>
              </a:defRPr>
            </a:lvl4pPr>
            <a:lvl5pPr marL="2336800" indent="-508000" algn="ctr">
              <a:spcBef>
                <a:spcPct val="20000"/>
              </a:spcBef>
              <a:defRPr sz="2000">
                <a:solidFill>
                  <a:schemeClr val="tx1"/>
                </a:solidFill>
                <a:latin typeface="Times New Roman" panose="02020603050405020304" pitchFamily="18" charset="0"/>
              </a:defRPr>
            </a:lvl5pPr>
            <a:lvl6pPr marL="2794000" indent="-508000" algn="ctr" fontAlgn="base">
              <a:spcBef>
                <a:spcPct val="20000"/>
              </a:spcBef>
              <a:spcAft>
                <a:spcPct val="0"/>
              </a:spcAft>
              <a:defRPr sz="2000">
                <a:solidFill>
                  <a:schemeClr val="tx1"/>
                </a:solidFill>
                <a:latin typeface="Times New Roman" panose="02020603050405020304" pitchFamily="18" charset="0"/>
              </a:defRPr>
            </a:lvl6pPr>
            <a:lvl7pPr marL="3251200" indent="-508000" algn="ctr" fontAlgn="base">
              <a:spcBef>
                <a:spcPct val="20000"/>
              </a:spcBef>
              <a:spcAft>
                <a:spcPct val="0"/>
              </a:spcAft>
              <a:defRPr sz="2000">
                <a:solidFill>
                  <a:schemeClr val="tx1"/>
                </a:solidFill>
                <a:latin typeface="Times New Roman" panose="02020603050405020304" pitchFamily="18" charset="0"/>
              </a:defRPr>
            </a:lvl7pPr>
            <a:lvl8pPr marL="3708400" indent="-508000" algn="ctr" fontAlgn="base">
              <a:spcBef>
                <a:spcPct val="20000"/>
              </a:spcBef>
              <a:spcAft>
                <a:spcPct val="0"/>
              </a:spcAft>
              <a:defRPr sz="2000">
                <a:solidFill>
                  <a:schemeClr val="tx1"/>
                </a:solidFill>
                <a:latin typeface="Times New Roman" panose="02020603050405020304" pitchFamily="18" charset="0"/>
              </a:defRPr>
            </a:lvl8pPr>
            <a:lvl9pPr marL="4165600" indent="-508000" algn="ctr" fontAlgn="base">
              <a:spcBef>
                <a:spcPct val="20000"/>
              </a:spcBef>
              <a:spcAft>
                <a:spcPct val="0"/>
              </a:spcAft>
              <a:defRPr sz="2000">
                <a:solidFill>
                  <a:schemeClr val="tx1"/>
                </a:solidFill>
                <a:latin typeface="Times New Roman" panose="02020603050405020304" pitchFamily="18" charset="0"/>
              </a:defRPr>
            </a:lvl9pPr>
          </a:lstStyle>
          <a:p>
            <a:pPr marL="0" indent="0" algn="l">
              <a:spcBef>
                <a:spcPct val="0"/>
              </a:spcBef>
            </a:pPr>
            <a:r>
              <a:rPr lang="en-GB" altLang="en-US" sz="2000" b="1" dirty="0">
                <a:latin typeface="Calibri" panose="020F0502020204030204" pitchFamily="34" charset="0"/>
                <a:cs typeface="Calibri" panose="020F0502020204030204" pitchFamily="34" charset="0"/>
              </a:rPr>
              <a:t>I.     CONTINUOUS MATTER OR</a:t>
            </a:r>
          </a:p>
          <a:p>
            <a:pPr marL="0" indent="0" algn="l">
              <a:spcBef>
                <a:spcPct val="0"/>
              </a:spcBef>
            </a:pPr>
            <a:r>
              <a:rPr lang="en-GB" altLang="en-US" sz="2000" b="1" dirty="0">
                <a:latin typeface="Calibri" panose="020F0502020204030204" pitchFamily="34" charset="0"/>
                <a:cs typeface="Calibri" panose="020F0502020204030204" pitchFamily="34" charset="0"/>
              </a:rPr>
              <a:t>        DISCRETE ENTITIES</a:t>
            </a:r>
          </a:p>
          <a:p>
            <a:pPr marL="0" indent="0" algn="l">
              <a:spcBef>
                <a:spcPct val="0"/>
              </a:spcBef>
            </a:pPr>
            <a:endParaRPr lang="en-GB" altLang="en-US" sz="1800" b="1" dirty="0">
              <a:latin typeface="Calibri" panose="020F0502020204030204" pitchFamily="34" charset="0"/>
              <a:cs typeface="Calibri" panose="020F0502020204030204" pitchFamily="34" charset="0"/>
            </a:endParaRPr>
          </a:p>
          <a:p>
            <a:pPr marL="0" indent="0" algn="l">
              <a:spcBef>
                <a:spcPct val="0"/>
              </a:spcBef>
            </a:pPr>
            <a:r>
              <a:rPr lang="en-GB" altLang="en-US" sz="1800" b="1" dirty="0">
                <a:latin typeface="Calibri" panose="020F0502020204030204" pitchFamily="34" charset="0"/>
                <a:cs typeface="Calibri" panose="020F0502020204030204" pitchFamily="34" charset="0"/>
              </a:rPr>
              <a:t>II.    DETERMINISTIC OR STOCHASTIC</a:t>
            </a:r>
          </a:p>
          <a:p>
            <a:pPr marL="0" indent="0" algn="l">
              <a:spcBef>
                <a:spcPct val="0"/>
              </a:spcBef>
            </a:pPr>
            <a:r>
              <a:rPr lang="en-GB" altLang="en-US" sz="1800" b="1" dirty="0">
                <a:latin typeface="Calibri" panose="020F0502020204030204" pitchFamily="34" charset="0"/>
                <a:cs typeface="Calibri" panose="020F0502020204030204" pitchFamily="34" charset="0"/>
              </a:rPr>
              <a:t>        MODEL</a:t>
            </a:r>
          </a:p>
          <a:p>
            <a:pPr algn="l">
              <a:spcBef>
                <a:spcPct val="0"/>
              </a:spcBef>
            </a:pPr>
            <a:endParaRPr lang="en-GB" altLang="en-US" sz="1800" b="1" dirty="0">
              <a:latin typeface="Calibri" panose="020F0502020204030204" pitchFamily="34" charset="0"/>
              <a:cs typeface="Calibri" panose="020F0502020204030204" pitchFamily="34" charset="0"/>
            </a:endParaRPr>
          </a:p>
          <a:p>
            <a:pPr algn="l">
              <a:spcBef>
                <a:spcPct val="0"/>
              </a:spcBef>
            </a:pPr>
            <a:r>
              <a:rPr lang="en-GB" altLang="en-US" sz="1800" b="1" dirty="0">
                <a:latin typeface="Calibri" panose="020F0502020204030204" pitchFamily="34" charset="0"/>
                <a:cs typeface="Calibri" panose="020F0502020204030204" pitchFamily="34" charset="0"/>
              </a:rPr>
              <a:t>III.  TYPES OF UNCERTAINTY</a:t>
            </a:r>
          </a:p>
          <a:p>
            <a:pPr algn="l">
              <a:spcBef>
                <a:spcPct val="0"/>
              </a:spcBef>
            </a:pPr>
            <a:endParaRPr lang="en-GB" altLang="en-US" sz="1800" b="1" dirty="0">
              <a:latin typeface="Calibri" panose="020F0502020204030204" pitchFamily="34" charset="0"/>
              <a:cs typeface="Calibri" panose="020F0502020204030204" pitchFamily="34" charset="0"/>
            </a:endParaRPr>
          </a:p>
          <a:p>
            <a:pPr algn="l">
              <a:spcBef>
                <a:spcPct val="0"/>
              </a:spcBef>
            </a:pPr>
            <a:r>
              <a:rPr lang="en-GB" altLang="en-US" sz="1800" b="1" dirty="0">
                <a:latin typeface="Calibri" panose="020F0502020204030204" pitchFamily="34" charset="0"/>
                <a:cs typeface="Calibri" panose="020F0502020204030204" pitchFamily="34" charset="0"/>
              </a:rPr>
              <a:t>IV.   CONSEQUENCES OF NEGLECTING</a:t>
            </a:r>
          </a:p>
          <a:p>
            <a:pPr algn="l">
              <a:spcBef>
                <a:spcPct val="0"/>
              </a:spcBef>
            </a:pPr>
            <a:r>
              <a:rPr lang="en-GB" altLang="en-US" sz="1800" b="1" dirty="0">
                <a:latin typeface="Calibri" panose="020F0502020204030204" pitchFamily="34" charset="0"/>
                <a:cs typeface="Calibri" panose="020F0502020204030204" pitchFamily="34" charset="0"/>
              </a:rPr>
              <a:t>        UNCERTAINTIES</a:t>
            </a:r>
          </a:p>
          <a:p>
            <a:pPr algn="l">
              <a:spcBef>
                <a:spcPct val="0"/>
              </a:spcBef>
            </a:pPr>
            <a:endParaRPr lang="en-GB" altLang="en-US" sz="1800" b="1" dirty="0">
              <a:latin typeface="Calibri" panose="020F0502020204030204" pitchFamily="34" charset="0"/>
              <a:cs typeface="Calibri" panose="020F0502020204030204" pitchFamily="34" charset="0"/>
            </a:endParaRPr>
          </a:p>
          <a:p>
            <a:pPr marL="0" indent="0" algn="l">
              <a:spcBef>
                <a:spcPct val="0"/>
              </a:spcBef>
            </a:pPr>
            <a:r>
              <a:rPr lang="en-GB" sz="1800" b="1" dirty="0">
                <a:effectLst/>
                <a:latin typeface="Calibri" panose="020F0502020204030204" pitchFamily="34" charset="0"/>
                <a:ea typeface="Times New Roman" panose="02020603050405020304" pitchFamily="18" charset="0"/>
                <a:cs typeface="Calibri" panose="020F0502020204030204" pitchFamily="34" charset="0"/>
              </a:rPr>
              <a:t>V.     STOCHASTICS MUST DESCRIBE    </a:t>
            </a:r>
          </a:p>
          <a:p>
            <a:pPr marL="0" indent="0" algn="l">
              <a:spcBef>
                <a:spcPct val="0"/>
              </a:spcBef>
            </a:pPr>
            <a:r>
              <a:rPr lang="en-GB" sz="1800" b="1" dirty="0">
                <a:latin typeface="Calibri" panose="020F0502020204030204" pitchFamily="34" charset="0"/>
                <a:ea typeface="Times New Roman" panose="02020603050405020304" pitchFamily="18" charset="0"/>
                <a:cs typeface="Calibri" panose="020F0502020204030204" pitchFamily="34" charset="0"/>
              </a:rPr>
              <a:t>        </a:t>
            </a:r>
            <a:r>
              <a:rPr lang="en-GB" sz="1800" b="1" dirty="0">
                <a:effectLst/>
                <a:latin typeface="Calibri" panose="020F0502020204030204" pitchFamily="34" charset="0"/>
                <a:ea typeface="Times New Roman" panose="02020603050405020304" pitchFamily="18" charset="0"/>
                <a:cs typeface="Calibri" panose="020F0502020204030204" pitchFamily="34" charset="0"/>
              </a:rPr>
              <a:t>REALITY</a:t>
            </a:r>
          </a:p>
          <a:p>
            <a:pPr marL="0" indent="0" algn="l">
              <a:spcBef>
                <a:spcPct val="0"/>
              </a:spcBef>
            </a:pPr>
            <a:endParaRPr lang="en-GB" sz="1800" b="1" dirty="0">
              <a:latin typeface="Calibri" panose="020F0502020204030204" pitchFamily="34" charset="0"/>
              <a:ea typeface="Times New Roman" panose="02020603050405020304" pitchFamily="18" charset="0"/>
              <a:cs typeface="Calibri" panose="020F0502020204030204" pitchFamily="34" charset="0"/>
            </a:endParaRPr>
          </a:p>
          <a:p>
            <a:pPr marL="0" indent="0" algn="l">
              <a:spcBef>
                <a:spcPct val="0"/>
              </a:spcBef>
            </a:pPr>
            <a:r>
              <a:rPr lang="en-GB" sz="1800" b="1" dirty="0">
                <a:effectLst/>
                <a:latin typeface="Calibri" panose="020F0502020204030204" pitchFamily="34" charset="0"/>
                <a:ea typeface="Times New Roman" panose="02020603050405020304" pitchFamily="18" charset="0"/>
                <a:cs typeface="Calibri" panose="020F0502020204030204" pitchFamily="34" charset="0"/>
              </a:rPr>
              <a:t>VI.   COMBINED SIMULATION</a:t>
            </a:r>
          </a:p>
          <a:p>
            <a:pPr marL="0" indent="0" algn="l">
              <a:spcBef>
                <a:spcPct val="0"/>
              </a:spcBef>
            </a:pPr>
            <a:endParaRPr lang="en-GB" sz="1800" b="1" dirty="0">
              <a:effectLst/>
              <a:latin typeface="Calibri" panose="020F0502020204030204" pitchFamily="34" charset="0"/>
              <a:ea typeface="Times New Roman" panose="02020603050405020304" pitchFamily="18" charset="0"/>
              <a:cs typeface="Calibri" panose="020F0502020204030204" pitchFamily="34" charset="0"/>
            </a:endParaRPr>
          </a:p>
          <a:p>
            <a:pPr marL="0" indent="0" algn="l">
              <a:spcBef>
                <a:spcPct val="0"/>
              </a:spcBef>
            </a:pPr>
            <a:r>
              <a:rPr lang="en-GB" altLang="en-US" sz="1800" b="1" dirty="0">
                <a:latin typeface="Calibri" panose="020F0502020204030204" pitchFamily="34" charset="0"/>
                <a:cs typeface="Calibri" panose="020F0502020204030204" pitchFamily="34" charset="0"/>
              </a:rPr>
              <a:t>VII.   A COSMETIC FLAW</a:t>
            </a:r>
            <a:endParaRPr lang="en-GB" sz="1800" b="1" dirty="0">
              <a:effectLst/>
              <a:latin typeface="Calibri" panose="020F0502020204030204" pitchFamily="34" charset="0"/>
              <a:ea typeface="Times New Roman" panose="02020603050405020304" pitchFamily="18" charset="0"/>
              <a:cs typeface="Calibri" panose="020F0502020204030204" pitchFamily="34" charset="0"/>
            </a:endParaRPr>
          </a:p>
          <a:p>
            <a:pPr algn="l">
              <a:spcBef>
                <a:spcPct val="0"/>
              </a:spcBef>
            </a:pPr>
            <a:endParaRPr lang="en-GB" altLang="en-US" sz="1800" b="1" dirty="0">
              <a:latin typeface="Calibri" panose="020F0502020204030204" pitchFamily="34" charset="0"/>
              <a:cs typeface="Calibri" panose="020F0502020204030204" pitchFamily="34" charset="0"/>
            </a:endParaRPr>
          </a:p>
          <a:p>
            <a:pPr algn="l">
              <a:spcBef>
                <a:spcPct val="0"/>
              </a:spcBef>
            </a:pPr>
            <a:endParaRPr lang="en-GB" altLang="en-US" sz="1800" b="1" dirty="0">
              <a:latin typeface="Calibri" panose="020F0502020204030204" pitchFamily="34" charset="0"/>
              <a:cs typeface="Calibri" panose="020F0502020204030204" pitchFamily="34" charset="0"/>
            </a:endParaRPr>
          </a:p>
          <a:p>
            <a:pPr algn="l">
              <a:spcBef>
                <a:spcPct val="0"/>
              </a:spcBef>
            </a:pPr>
            <a:endParaRPr lang="en-GB" altLang="en-US" sz="1800" b="1"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A1DA203-ABC8-43E5-8A79-86F0B71E138E}"/>
              </a:ext>
            </a:extLst>
          </p:cNvPr>
          <p:cNvSpPr>
            <a:spLocks noGrp="1"/>
          </p:cNvSpPr>
          <p:nvPr>
            <p:ph type="title"/>
          </p:nvPr>
        </p:nvSpPr>
        <p:spPr>
          <a:xfrm>
            <a:off x="403057" y="71096"/>
            <a:ext cx="8131343" cy="406987"/>
          </a:xfrm>
        </p:spPr>
        <p:txBody>
          <a:bodyPr/>
          <a:lstStyle/>
          <a:p>
            <a:r>
              <a:rPr lang="en-GB" sz="3600" b="1" dirty="0">
                <a:latin typeface="Calibri" panose="020F0502020204030204" pitchFamily="34" charset="0"/>
                <a:cs typeface="Calibri" panose="020F0502020204030204" pitchFamily="34" charset="0"/>
              </a:rPr>
              <a:t>A) Structural uncertainties</a:t>
            </a:r>
          </a:p>
        </p:txBody>
      </p:sp>
      <p:grpSp>
        <p:nvGrpSpPr>
          <p:cNvPr id="5" name="Grupp 4">
            <a:extLst>
              <a:ext uri="{FF2B5EF4-FFF2-40B4-BE49-F238E27FC236}">
                <a16:creationId xmlns:a16="http://schemas.microsoft.com/office/drawing/2014/main" id="{3B24974D-DBD8-4236-8D5B-09CAEC578B8F}"/>
              </a:ext>
            </a:extLst>
          </p:cNvPr>
          <p:cNvGrpSpPr/>
          <p:nvPr/>
        </p:nvGrpSpPr>
        <p:grpSpPr>
          <a:xfrm>
            <a:off x="30480" y="3581400"/>
            <a:ext cx="8802304" cy="1067453"/>
            <a:chOff x="30480" y="3581400"/>
            <a:chExt cx="8802304" cy="1067453"/>
          </a:xfrm>
        </p:grpSpPr>
        <p:sp>
          <p:nvSpPr>
            <p:cNvPr id="7" name="textruta 6">
              <a:extLst>
                <a:ext uri="{FF2B5EF4-FFF2-40B4-BE49-F238E27FC236}">
                  <a16:creationId xmlns:a16="http://schemas.microsoft.com/office/drawing/2014/main" id="{E89F1CD3-0174-4335-BFA2-45AA58ED75C2}"/>
                </a:ext>
              </a:extLst>
            </p:cNvPr>
            <p:cNvSpPr txBox="1"/>
            <p:nvPr/>
          </p:nvSpPr>
          <p:spPr>
            <a:xfrm>
              <a:off x="30480" y="3581400"/>
              <a:ext cx="8802304" cy="430887"/>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GB" sz="2200" dirty="0">
                  <a:latin typeface="Calibri" panose="020F0502020204030204" pitchFamily="34" charset="0"/>
                  <a:cs typeface="Calibri" panose="020F0502020204030204" pitchFamily="34" charset="0"/>
                </a:rPr>
                <a:t>A susceptible may enter an </a:t>
              </a:r>
              <a:r>
                <a:rPr lang="en-GB" sz="2200" b="1" dirty="0">
                  <a:latin typeface="Calibri" panose="020F0502020204030204" pitchFamily="34" charset="0"/>
                  <a:cs typeface="Calibri" panose="020F0502020204030204" pitchFamily="34" charset="0"/>
                </a:rPr>
                <a:t>Exposed stage</a:t>
              </a:r>
              <a:r>
                <a:rPr lang="en-GB" sz="2200" dirty="0">
                  <a:latin typeface="Calibri" panose="020F0502020204030204" pitchFamily="34" charset="0"/>
                  <a:cs typeface="Calibri" panose="020F0502020204030204" pitchFamily="34" charset="0"/>
                </a:rPr>
                <a:t> (E) before being infectious.</a:t>
              </a:r>
            </a:p>
          </p:txBody>
        </p:sp>
        <p:grpSp>
          <p:nvGrpSpPr>
            <p:cNvPr id="23" name="Grupp 22">
              <a:extLst>
                <a:ext uri="{FF2B5EF4-FFF2-40B4-BE49-F238E27FC236}">
                  <a16:creationId xmlns:a16="http://schemas.microsoft.com/office/drawing/2014/main" id="{CFD377EC-E665-4A37-B08C-FC8C953FD3F5}"/>
                </a:ext>
              </a:extLst>
            </p:cNvPr>
            <p:cNvGrpSpPr/>
            <p:nvPr/>
          </p:nvGrpSpPr>
          <p:grpSpPr>
            <a:xfrm>
              <a:off x="2662183" y="4107257"/>
              <a:ext cx="4361850" cy="541596"/>
              <a:chOff x="838200" y="2475304"/>
              <a:chExt cx="4361850" cy="541596"/>
            </a:xfrm>
          </p:grpSpPr>
          <p:sp>
            <p:nvSpPr>
              <p:cNvPr id="12" name="textruta 11">
                <a:extLst>
                  <a:ext uri="{FF2B5EF4-FFF2-40B4-BE49-F238E27FC236}">
                    <a16:creationId xmlns:a16="http://schemas.microsoft.com/office/drawing/2014/main" id="{19F6A4DD-C61B-4132-A279-8F9A1FCE2394}"/>
                  </a:ext>
                </a:extLst>
              </p:cNvPr>
              <p:cNvSpPr txBox="1"/>
              <p:nvPr/>
            </p:nvSpPr>
            <p:spPr>
              <a:xfrm>
                <a:off x="838200" y="2493680"/>
                <a:ext cx="762000" cy="523220"/>
              </a:xfrm>
              <a:prstGeom prst="rect">
                <a:avLst/>
              </a:prstGeom>
              <a:noFill/>
              <a:ln w="22225">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S</a:t>
                </a:r>
              </a:p>
            </p:txBody>
          </p:sp>
          <p:sp>
            <p:nvSpPr>
              <p:cNvPr id="13" name="textruta 12">
                <a:extLst>
                  <a:ext uri="{FF2B5EF4-FFF2-40B4-BE49-F238E27FC236}">
                    <a16:creationId xmlns:a16="http://schemas.microsoft.com/office/drawing/2014/main" id="{B3911DEF-FF27-44CE-A9A3-A65A58B6829E}"/>
                  </a:ext>
                </a:extLst>
              </p:cNvPr>
              <p:cNvSpPr txBox="1"/>
              <p:nvPr/>
            </p:nvSpPr>
            <p:spPr>
              <a:xfrm>
                <a:off x="2038150" y="2485725"/>
                <a:ext cx="762000" cy="523220"/>
              </a:xfrm>
              <a:prstGeom prst="rect">
                <a:avLst/>
              </a:prstGeom>
              <a:noFill/>
              <a:ln w="22225">
                <a:solidFill>
                  <a:srgbClr val="FF0000"/>
                </a:solidFill>
              </a:ln>
            </p:spPr>
            <p:txBody>
              <a:bodyPr wrap="square" rtlCol="0">
                <a:spAutoFit/>
              </a:bodyPr>
              <a:lstStyle/>
              <a:p>
                <a:r>
                  <a:rPr lang="en-GB" dirty="0">
                    <a:latin typeface="Calibri" panose="020F0502020204030204" pitchFamily="34" charset="0"/>
                    <a:cs typeface="Calibri" panose="020F0502020204030204" pitchFamily="34" charset="0"/>
                  </a:rPr>
                  <a:t>  </a:t>
                </a:r>
                <a:r>
                  <a:rPr lang="en-GB" dirty="0">
                    <a:solidFill>
                      <a:srgbClr val="FF0000"/>
                    </a:solidFill>
                    <a:latin typeface="Calibri" panose="020F0502020204030204" pitchFamily="34" charset="0"/>
                    <a:cs typeface="Calibri" panose="020F0502020204030204" pitchFamily="34" charset="0"/>
                  </a:rPr>
                  <a:t>E</a:t>
                </a:r>
              </a:p>
            </p:txBody>
          </p:sp>
          <p:sp>
            <p:nvSpPr>
              <p:cNvPr id="14" name="textruta 13">
                <a:extLst>
                  <a:ext uri="{FF2B5EF4-FFF2-40B4-BE49-F238E27FC236}">
                    <a16:creationId xmlns:a16="http://schemas.microsoft.com/office/drawing/2014/main" id="{43E851EA-3748-4309-A9DD-5FB181A33895}"/>
                  </a:ext>
                </a:extLst>
              </p:cNvPr>
              <p:cNvSpPr txBox="1"/>
              <p:nvPr/>
            </p:nvSpPr>
            <p:spPr>
              <a:xfrm>
                <a:off x="3228475" y="2486280"/>
                <a:ext cx="762000" cy="523220"/>
              </a:xfrm>
              <a:prstGeom prst="rect">
                <a:avLst/>
              </a:prstGeom>
              <a:noFill/>
              <a:ln w="22225">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a:t>
                </a:r>
                <a:r>
                  <a:rPr lang="en-GB" sz="1200"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I</a:t>
                </a:r>
              </a:p>
            </p:txBody>
          </p:sp>
          <p:sp>
            <p:nvSpPr>
              <p:cNvPr id="15" name="textruta 14">
                <a:extLst>
                  <a:ext uri="{FF2B5EF4-FFF2-40B4-BE49-F238E27FC236}">
                    <a16:creationId xmlns:a16="http://schemas.microsoft.com/office/drawing/2014/main" id="{5CEE5D6D-9CD7-494B-AD2C-951CDB7B46A6}"/>
                  </a:ext>
                </a:extLst>
              </p:cNvPr>
              <p:cNvSpPr txBox="1"/>
              <p:nvPr/>
            </p:nvSpPr>
            <p:spPr>
              <a:xfrm>
                <a:off x="4438050" y="2475304"/>
                <a:ext cx="762000" cy="523220"/>
              </a:xfrm>
              <a:prstGeom prst="rect">
                <a:avLst/>
              </a:prstGeom>
              <a:noFill/>
              <a:ln w="22225">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R</a:t>
                </a:r>
              </a:p>
            </p:txBody>
          </p:sp>
          <p:cxnSp>
            <p:nvCxnSpPr>
              <p:cNvPr id="17" name="Rak pilkoppling 16">
                <a:extLst>
                  <a:ext uri="{FF2B5EF4-FFF2-40B4-BE49-F238E27FC236}">
                    <a16:creationId xmlns:a16="http://schemas.microsoft.com/office/drawing/2014/main" id="{A4ECEA6A-C46E-4E30-8953-35DC5C77E507}"/>
                  </a:ext>
                </a:extLst>
              </p:cNvPr>
              <p:cNvCxnSpPr>
                <a:cxnSpLocks/>
              </p:cNvCxnSpPr>
              <p:nvPr/>
            </p:nvCxnSpPr>
            <p:spPr>
              <a:xfrm>
                <a:off x="1600200" y="2755290"/>
                <a:ext cx="457200"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Rak pilkoppling 19">
                <a:extLst>
                  <a:ext uri="{FF2B5EF4-FFF2-40B4-BE49-F238E27FC236}">
                    <a16:creationId xmlns:a16="http://schemas.microsoft.com/office/drawing/2014/main" id="{104BE546-253C-46A5-BFE7-01032C0205B4}"/>
                  </a:ext>
                </a:extLst>
              </p:cNvPr>
              <p:cNvCxnSpPr>
                <a:cxnSpLocks/>
              </p:cNvCxnSpPr>
              <p:nvPr/>
            </p:nvCxnSpPr>
            <p:spPr>
              <a:xfrm>
                <a:off x="2800150" y="2755290"/>
                <a:ext cx="457200"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a:extLst>
                  <a:ext uri="{FF2B5EF4-FFF2-40B4-BE49-F238E27FC236}">
                    <a16:creationId xmlns:a16="http://schemas.microsoft.com/office/drawing/2014/main" id="{95AE2EB2-5856-4038-88F2-97D0B1A99357}"/>
                  </a:ext>
                </a:extLst>
              </p:cNvPr>
              <p:cNvCxnSpPr>
                <a:cxnSpLocks/>
              </p:cNvCxnSpPr>
              <p:nvPr/>
            </p:nvCxnSpPr>
            <p:spPr>
              <a:xfrm>
                <a:off x="3994483" y="2730118"/>
                <a:ext cx="457200"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 name="Grupp 8">
            <a:extLst>
              <a:ext uri="{FF2B5EF4-FFF2-40B4-BE49-F238E27FC236}">
                <a16:creationId xmlns:a16="http://schemas.microsoft.com/office/drawing/2014/main" id="{19C8BEC2-8473-406B-BF4E-072249059A57}"/>
              </a:ext>
            </a:extLst>
          </p:cNvPr>
          <p:cNvGrpSpPr/>
          <p:nvPr/>
        </p:nvGrpSpPr>
        <p:grpSpPr>
          <a:xfrm>
            <a:off x="155492" y="609600"/>
            <a:ext cx="8458200" cy="1236749"/>
            <a:chOff x="155492" y="609600"/>
            <a:chExt cx="8458200" cy="1236749"/>
          </a:xfrm>
        </p:grpSpPr>
        <p:sp>
          <p:nvSpPr>
            <p:cNvPr id="8" name="textruta 7">
              <a:extLst>
                <a:ext uri="{FF2B5EF4-FFF2-40B4-BE49-F238E27FC236}">
                  <a16:creationId xmlns:a16="http://schemas.microsoft.com/office/drawing/2014/main" id="{9D09E351-CA8B-4B67-8B47-BDC99823ACE8}"/>
                </a:ext>
              </a:extLst>
            </p:cNvPr>
            <p:cNvSpPr txBox="1"/>
            <p:nvPr/>
          </p:nvSpPr>
          <p:spPr>
            <a:xfrm>
              <a:off x="155492" y="609600"/>
              <a:ext cx="8458200" cy="430887"/>
            </a:xfrm>
            <a:prstGeom prst="rect">
              <a:avLst/>
            </a:prstGeom>
            <a:noFill/>
          </p:spPr>
          <p:txBody>
            <a:bodyPr wrap="square" rtlCol="0">
              <a:spAutoFit/>
            </a:bodyPr>
            <a:lstStyle/>
            <a:p>
              <a:pPr>
                <a:spcBef>
                  <a:spcPts val="600"/>
                </a:spcBef>
                <a:buFont typeface="Arial" panose="020B0604020202020204" pitchFamily="34" charset="0"/>
                <a:buChar char="•"/>
              </a:pPr>
              <a:r>
                <a:rPr lang="en-GB" sz="2200" dirty="0">
                  <a:latin typeface="Calibri" panose="020F0502020204030204" pitchFamily="34" charset="0"/>
                  <a:cs typeface="Calibri" panose="020F0502020204030204" pitchFamily="34" charset="0"/>
                </a:rPr>
                <a:t>   The </a:t>
              </a:r>
              <a:r>
                <a:rPr lang="en-GB" sz="2200" b="1" dirty="0">
                  <a:latin typeface="Calibri" panose="020F0502020204030204" pitchFamily="34" charset="0"/>
                  <a:cs typeface="Calibri" panose="020F0502020204030204" pitchFamily="34" charset="0"/>
                </a:rPr>
                <a:t>immunity in R may be temporary </a:t>
              </a:r>
              <a:r>
                <a:rPr lang="en-GB" sz="2200" dirty="0">
                  <a:latin typeface="Calibri" panose="020F0502020204030204" pitchFamily="34" charset="0"/>
                  <a:cs typeface="Calibri" panose="020F0502020204030204" pitchFamily="34" charset="0"/>
                </a:rPr>
                <a:t>and require a flow back to S.</a:t>
              </a:r>
            </a:p>
          </p:txBody>
        </p:sp>
        <p:grpSp>
          <p:nvGrpSpPr>
            <p:cNvPr id="24" name="Grupp 23">
              <a:extLst>
                <a:ext uri="{FF2B5EF4-FFF2-40B4-BE49-F238E27FC236}">
                  <a16:creationId xmlns:a16="http://schemas.microsoft.com/office/drawing/2014/main" id="{E72DE635-DA87-4861-BE4A-34DF678AD94A}"/>
                </a:ext>
              </a:extLst>
            </p:cNvPr>
            <p:cNvGrpSpPr/>
            <p:nvPr/>
          </p:nvGrpSpPr>
          <p:grpSpPr>
            <a:xfrm>
              <a:off x="2686704" y="1143551"/>
              <a:ext cx="4053042" cy="702798"/>
              <a:chOff x="1590575" y="2475304"/>
              <a:chExt cx="4053042" cy="702798"/>
            </a:xfrm>
          </p:grpSpPr>
          <p:sp>
            <p:nvSpPr>
              <p:cNvPr id="26" name="textruta 25">
                <a:extLst>
                  <a:ext uri="{FF2B5EF4-FFF2-40B4-BE49-F238E27FC236}">
                    <a16:creationId xmlns:a16="http://schemas.microsoft.com/office/drawing/2014/main" id="{BDB890E3-AF6D-4246-A6A4-5D9E70669988}"/>
                  </a:ext>
                </a:extLst>
              </p:cNvPr>
              <p:cNvSpPr txBox="1"/>
              <p:nvPr/>
            </p:nvSpPr>
            <p:spPr>
              <a:xfrm>
                <a:off x="2038150" y="2485725"/>
                <a:ext cx="762000" cy="523220"/>
              </a:xfrm>
              <a:prstGeom prst="rect">
                <a:avLst/>
              </a:prstGeom>
              <a:noFill/>
              <a:ln w="22225">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S</a:t>
                </a:r>
              </a:p>
            </p:txBody>
          </p:sp>
          <p:sp>
            <p:nvSpPr>
              <p:cNvPr id="27" name="textruta 26">
                <a:extLst>
                  <a:ext uri="{FF2B5EF4-FFF2-40B4-BE49-F238E27FC236}">
                    <a16:creationId xmlns:a16="http://schemas.microsoft.com/office/drawing/2014/main" id="{224489B1-846B-4C8F-A061-6C41CF46DB9E}"/>
                  </a:ext>
                </a:extLst>
              </p:cNvPr>
              <p:cNvSpPr txBox="1"/>
              <p:nvPr/>
            </p:nvSpPr>
            <p:spPr>
              <a:xfrm>
                <a:off x="3228475" y="2486280"/>
                <a:ext cx="762000" cy="523220"/>
              </a:xfrm>
              <a:prstGeom prst="rect">
                <a:avLst/>
              </a:prstGeom>
              <a:noFill/>
              <a:ln w="22225">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a:t>
                </a:r>
                <a:r>
                  <a:rPr lang="en-GB" sz="1200"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I</a:t>
                </a:r>
              </a:p>
            </p:txBody>
          </p:sp>
          <p:sp>
            <p:nvSpPr>
              <p:cNvPr id="28" name="textruta 27">
                <a:extLst>
                  <a:ext uri="{FF2B5EF4-FFF2-40B4-BE49-F238E27FC236}">
                    <a16:creationId xmlns:a16="http://schemas.microsoft.com/office/drawing/2014/main" id="{76F95EBB-59F0-4C17-A06C-C558AA6FC0E7}"/>
                  </a:ext>
                </a:extLst>
              </p:cNvPr>
              <p:cNvSpPr txBox="1"/>
              <p:nvPr/>
            </p:nvSpPr>
            <p:spPr>
              <a:xfrm>
                <a:off x="4438050" y="2475304"/>
                <a:ext cx="762000" cy="523220"/>
              </a:xfrm>
              <a:prstGeom prst="rect">
                <a:avLst/>
              </a:prstGeom>
              <a:noFill/>
              <a:ln w="22225">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R</a:t>
                </a:r>
              </a:p>
            </p:txBody>
          </p:sp>
          <p:cxnSp>
            <p:nvCxnSpPr>
              <p:cNvPr id="29" name="Rak pilkoppling 28">
                <a:extLst>
                  <a:ext uri="{FF2B5EF4-FFF2-40B4-BE49-F238E27FC236}">
                    <a16:creationId xmlns:a16="http://schemas.microsoft.com/office/drawing/2014/main" id="{D9207764-FF5D-4592-8EFC-F1EF6AF9FBC6}"/>
                  </a:ext>
                </a:extLst>
              </p:cNvPr>
              <p:cNvCxnSpPr>
                <a:cxnSpLocks/>
              </p:cNvCxnSpPr>
              <p:nvPr/>
            </p:nvCxnSpPr>
            <p:spPr>
              <a:xfrm>
                <a:off x="1600200" y="2755290"/>
                <a:ext cx="457200" cy="0"/>
              </a:xfrm>
              <a:prstGeom prst="straightConnector1">
                <a:avLst/>
              </a:prstGeom>
              <a:ln w="57150" cmpd="dbl">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Rak pilkoppling 29">
                <a:extLst>
                  <a:ext uri="{FF2B5EF4-FFF2-40B4-BE49-F238E27FC236}">
                    <a16:creationId xmlns:a16="http://schemas.microsoft.com/office/drawing/2014/main" id="{904FAD47-E6E0-420F-A32F-AD36C029BD42}"/>
                  </a:ext>
                </a:extLst>
              </p:cNvPr>
              <p:cNvCxnSpPr>
                <a:cxnSpLocks/>
              </p:cNvCxnSpPr>
              <p:nvPr/>
            </p:nvCxnSpPr>
            <p:spPr>
              <a:xfrm>
                <a:off x="2800150" y="2755290"/>
                <a:ext cx="457200"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Rak pilkoppling 30">
                <a:extLst>
                  <a:ext uri="{FF2B5EF4-FFF2-40B4-BE49-F238E27FC236}">
                    <a16:creationId xmlns:a16="http://schemas.microsoft.com/office/drawing/2014/main" id="{2FE8D731-76CF-4FD2-A974-183213F98A01}"/>
                  </a:ext>
                </a:extLst>
              </p:cNvPr>
              <p:cNvCxnSpPr>
                <a:cxnSpLocks/>
              </p:cNvCxnSpPr>
              <p:nvPr/>
            </p:nvCxnSpPr>
            <p:spPr>
              <a:xfrm>
                <a:off x="3994483" y="2730118"/>
                <a:ext cx="457200"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Rak pilkoppling 32">
                <a:extLst>
                  <a:ext uri="{FF2B5EF4-FFF2-40B4-BE49-F238E27FC236}">
                    <a16:creationId xmlns:a16="http://schemas.microsoft.com/office/drawing/2014/main" id="{ECFCCB54-EB94-4452-A8C7-265296A986E1}"/>
                  </a:ext>
                </a:extLst>
              </p:cNvPr>
              <p:cNvCxnSpPr>
                <a:cxnSpLocks/>
              </p:cNvCxnSpPr>
              <p:nvPr/>
            </p:nvCxnSpPr>
            <p:spPr>
              <a:xfrm>
                <a:off x="5186417" y="2730118"/>
                <a:ext cx="457200" cy="0"/>
              </a:xfrm>
              <a:prstGeom prst="straightConnector1">
                <a:avLst/>
              </a:prstGeom>
              <a:ln w="57150" cmpd="dbl">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4" name="Rak pilkoppling 33">
                <a:extLst>
                  <a:ext uri="{FF2B5EF4-FFF2-40B4-BE49-F238E27FC236}">
                    <a16:creationId xmlns:a16="http://schemas.microsoft.com/office/drawing/2014/main" id="{A06A8180-94A1-4D37-A529-C7230D657D3E}"/>
                  </a:ext>
                </a:extLst>
              </p:cNvPr>
              <p:cNvCxnSpPr>
                <a:cxnSpLocks/>
              </p:cNvCxnSpPr>
              <p:nvPr/>
            </p:nvCxnSpPr>
            <p:spPr>
              <a:xfrm flipH="1">
                <a:off x="1590575" y="3136743"/>
                <a:ext cx="4023360" cy="0"/>
              </a:xfrm>
              <a:prstGeom prst="straightConnector1">
                <a:avLst/>
              </a:prstGeom>
              <a:ln w="57150" cmpd="dbl">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8" name="Rak pilkoppling 37">
                <a:extLst>
                  <a:ext uri="{FF2B5EF4-FFF2-40B4-BE49-F238E27FC236}">
                    <a16:creationId xmlns:a16="http://schemas.microsoft.com/office/drawing/2014/main" id="{04C3E865-9449-4E8B-AEA6-168F93954722}"/>
                  </a:ext>
                </a:extLst>
              </p:cNvPr>
              <p:cNvCxnSpPr>
                <a:cxnSpLocks/>
              </p:cNvCxnSpPr>
              <p:nvPr/>
            </p:nvCxnSpPr>
            <p:spPr>
              <a:xfrm flipV="1">
                <a:off x="1624263" y="2740152"/>
                <a:ext cx="0" cy="406216"/>
              </a:xfrm>
              <a:prstGeom prst="straightConnector1">
                <a:avLst/>
              </a:prstGeom>
              <a:ln w="57150" cmpd="dbl">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1" name="Rak pilkoppling 40">
                <a:extLst>
                  <a:ext uri="{FF2B5EF4-FFF2-40B4-BE49-F238E27FC236}">
                    <a16:creationId xmlns:a16="http://schemas.microsoft.com/office/drawing/2014/main" id="{C78C2D22-0C27-46CF-AF68-AD02E2E5D64B}"/>
                  </a:ext>
                </a:extLst>
              </p:cNvPr>
              <p:cNvCxnSpPr>
                <a:cxnSpLocks/>
              </p:cNvCxnSpPr>
              <p:nvPr/>
            </p:nvCxnSpPr>
            <p:spPr>
              <a:xfrm flipV="1">
                <a:off x="5609925" y="2720902"/>
                <a:ext cx="0" cy="457200"/>
              </a:xfrm>
              <a:prstGeom prst="straightConnector1">
                <a:avLst/>
              </a:prstGeom>
              <a:ln w="57150" cmpd="dbl">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grpSp>
        <p:nvGrpSpPr>
          <p:cNvPr id="6" name="Grupp 5">
            <a:extLst>
              <a:ext uri="{FF2B5EF4-FFF2-40B4-BE49-F238E27FC236}">
                <a16:creationId xmlns:a16="http://schemas.microsoft.com/office/drawing/2014/main" id="{F1350744-68F1-4A84-B5E5-141DB5D84D4C}"/>
              </a:ext>
            </a:extLst>
          </p:cNvPr>
          <p:cNvGrpSpPr/>
          <p:nvPr/>
        </p:nvGrpSpPr>
        <p:grpSpPr>
          <a:xfrm>
            <a:off x="155492" y="1981200"/>
            <a:ext cx="8534400" cy="1379796"/>
            <a:chOff x="155492" y="1981200"/>
            <a:chExt cx="8534400" cy="1379796"/>
          </a:xfrm>
        </p:grpSpPr>
        <p:sp>
          <p:nvSpPr>
            <p:cNvPr id="10" name="textruta 9">
              <a:extLst>
                <a:ext uri="{FF2B5EF4-FFF2-40B4-BE49-F238E27FC236}">
                  <a16:creationId xmlns:a16="http://schemas.microsoft.com/office/drawing/2014/main" id="{ED9A2069-BB47-44C7-B9D2-906D19241243}"/>
                </a:ext>
              </a:extLst>
            </p:cNvPr>
            <p:cNvSpPr txBox="1"/>
            <p:nvPr/>
          </p:nvSpPr>
          <p:spPr>
            <a:xfrm>
              <a:off x="155492" y="1981200"/>
              <a:ext cx="8534400" cy="769441"/>
            </a:xfrm>
            <a:prstGeom prst="rect">
              <a:avLst/>
            </a:prstGeom>
            <a:noFill/>
          </p:spPr>
          <p:txBody>
            <a:bodyPr wrap="square" rtlCol="0">
              <a:spAutoFit/>
            </a:bodyPr>
            <a:lstStyle/>
            <a:p>
              <a:pPr>
                <a:spcBef>
                  <a:spcPts val="0"/>
                </a:spcBef>
                <a:buFont typeface="Arial" panose="020B0604020202020204" pitchFamily="34" charset="0"/>
                <a:buChar char="•"/>
              </a:pPr>
              <a:r>
                <a:rPr lang="en-GB" sz="2200" dirty="0">
                  <a:latin typeface="Calibri" panose="020F0502020204030204" pitchFamily="34" charset="0"/>
                  <a:cs typeface="Calibri" panose="020F0502020204030204" pitchFamily="34" charset="0"/>
                </a:rPr>
                <a:t>   </a:t>
              </a:r>
              <a:r>
                <a:rPr lang="en-GB" sz="2200" b="1" dirty="0">
                  <a:latin typeface="Calibri" panose="020F0502020204030204" pitchFamily="34" charset="0"/>
                  <a:cs typeface="Calibri" panose="020F0502020204030204" pitchFamily="34" charset="0"/>
                </a:rPr>
                <a:t>The I-stage may require a more complicated structure </a:t>
              </a:r>
              <a:r>
                <a:rPr lang="en-GB" sz="2200" dirty="0">
                  <a:latin typeface="Calibri" panose="020F0502020204030204" pitchFamily="34" charset="0"/>
                  <a:cs typeface="Calibri" panose="020F0502020204030204" pitchFamily="34" charset="0"/>
                </a:rPr>
                <a:t>of substages  </a:t>
              </a:r>
            </a:p>
            <a:p>
              <a:pPr>
                <a:spcBef>
                  <a:spcPts val="0"/>
                </a:spcBef>
              </a:pPr>
              <a:r>
                <a:rPr lang="en-GB" sz="2200" dirty="0">
                  <a:latin typeface="Calibri" panose="020F0502020204030204" pitchFamily="34" charset="0"/>
                  <a:cs typeface="Calibri" panose="020F0502020204030204" pitchFamily="34" charset="0"/>
                </a:rPr>
                <a:t>    (stocks) I</a:t>
              </a:r>
              <a:r>
                <a:rPr lang="en-GB" sz="2200" baseline="-25000" dirty="0">
                  <a:latin typeface="Calibri" panose="020F0502020204030204" pitchFamily="34" charset="0"/>
                  <a:cs typeface="Calibri" panose="020F0502020204030204" pitchFamily="34" charset="0"/>
                </a:rPr>
                <a:t>1</a:t>
              </a:r>
              <a:r>
                <a:rPr lang="en-GB" sz="2200" dirty="0">
                  <a:latin typeface="Calibri" panose="020F0502020204030204" pitchFamily="34" charset="0"/>
                  <a:cs typeface="Calibri" panose="020F0502020204030204" pitchFamily="34" charset="0"/>
                </a:rPr>
                <a:t> … I</a:t>
              </a:r>
              <a:r>
                <a:rPr lang="en-GB" sz="2200" baseline="-25000" dirty="0">
                  <a:latin typeface="Calibri" panose="020F0502020204030204" pitchFamily="34" charset="0"/>
                  <a:cs typeface="Calibri" panose="020F0502020204030204" pitchFamily="34" charset="0"/>
                </a:rPr>
                <a:t>n</a:t>
              </a:r>
              <a:r>
                <a:rPr lang="en-GB" sz="2200" dirty="0">
                  <a:latin typeface="Calibri" panose="020F0502020204030204" pitchFamily="34" charset="0"/>
                  <a:cs typeface="Calibri" panose="020F0502020204030204" pitchFamily="34" charset="0"/>
                </a:rPr>
                <a:t> in series and/or parallel.</a:t>
              </a:r>
            </a:p>
          </p:txBody>
        </p:sp>
        <p:grpSp>
          <p:nvGrpSpPr>
            <p:cNvPr id="52" name="Grupp 51">
              <a:extLst>
                <a:ext uri="{FF2B5EF4-FFF2-40B4-BE49-F238E27FC236}">
                  <a16:creationId xmlns:a16="http://schemas.microsoft.com/office/drawing/2014/main" id="{8919CCAC-17E0-48C5-B0D3-7D48EABF0280}"/>
                </a:ext>
              </a:extLst>
            </p:cNvPr>
            <p:cNvGrpSpPr/>
            <p:nvPr/>
          </p:nvGrpSpPr>
          <p:grpSpPr>
            <a:xfrm>
              <a:off x="1804735" y="2819400"/>
              <a:ext cx="5561800" cy="541596"/>
              <a:chOff x="1771850" y="4657729"/>
              <a:chExt cx="5561800" cy="541596"/>
            </a:xfrm>
          </p:grpSpPr>
          <p:grpSp>
            <p:nvGrpSpPr>
              <p:cNvPr id="42" name="Grupp 41">
                <a:extLst>
                  <a:ext uri="{FF2B5EF4-FFF2-40B4-BE49-F238E27FC236}">
                    <a16:creationId xmlns:a16="http://schemas.microsoft.com/office/drawing/2014/main" id="{026F29BD-233A-4130-8C15-B4303627875F}"/>
                  </a:ext>
                </a:extLst>
              </p:cNvPr>
              <p:cNvGrpSpPr/>
              <p:nvPr/>
            </p:nvGrpSpPr>
            <p:grpSpPr>
              <a:xfrm>
                <a:off x="2971800" y="4657729"/>
                <a:ext cx="4361850" cy="541596"/>
                <a:chOff x="838200" y="2475304"/>
                <a:chExt cx="4361850" cy="541596"/>
              </a:xfrm>
            </p:grpSpPr>
            <p:sp>
              <p:nvSpPr>
                <p:cNvPr id="43" name="textruta 42">
                  <a:extLst>
                    <a:ext uri="{FF2B5EF4-FFF2-40B4-BE49-F238E27FC236}">
                      <a16:creationId xmlns:a16="http://schemas.microsoft.com/office/drawing/2014/main" id="{180AC8DE-2327-439E-B432-9051612E9310}"/>
                    </a:ext>
                  </a:extLst>
                </p:cNvPr>
                <p:cNvSpPr txBox="1"/>
                <p:nvPr/>
              </p:nvSpPr>
              <p:spPr>
                <a:xfrm>
                  <a:off x="838200" y="2493680"/>
                  <a:ext cx="762000" cy="523220"/>
                </a:xfrm>
                <a:prstGeom prst="rect">
                  <a:avLst/>
                </a:prstGeom>
                <a:noFill/>
                <a:ln w="22225">
                  <a:solidFill>
                    <a:srgbClr val="FF0000"/>
                  </a:solidFill>
                </a:ln>
              </p:spPr>
              <p:txBody>
                <a:bodyPr wrap="square" rtlCol="0">
                  <a:spAutoFit/>
                </a:bodyPr>
                <a:lstStyle/>
                <a:p>
                  <a:r>
                    <a:rPr lang="en-GB" dirty="0">
                      <a:latin typeface="Calibri" panose="020F0502020204030204" pitchFamily="34" charset="0"/>
                      <a:cs typeface="Calibri" panose="020F0502020204030204" pitchFamily="34" charset="0"/>
                    </a:rPr>
                    <a:t>  </a:t>
                  </a:r>
                  <a:r>
                    <a:rPr lang="en-GB" dirty="0">
                      <a:solidFill>
                        <a:srgbClr val="FF0000"/>
                      </a:solidFill>
                      <a:latin typeface="Calibri" panose="020F0502020204030204" pitchFamily="34" charset="0"/>
                      <a:cs typeface="Calibri" panose="020F0502020204030204" pitchFamily="34" charset="0"/>
                    </a:rPr>
                    <a:t>I</a:t>
                  </a:r>
                  <a:r>
                    <a:rPr lang="en-GB" baseline="-25000" dirty="0">
                      <a:solidFill>
                        <a:srgbClr val="FF0000"/>
                      </a:solidFill>
                      <a:latin typeface="Calibri" panose="020F0502020204030204" pitchFamily="34" charset="0"/>
                      <a:cs typeface="Calibri" panose="020F0502020204030204" pitchFamily="34" charset="0"/>
                    </a:rPr>
                    <a:t>1</a:t>
                  </a:r>
                </a:p>
              </p:txBody>
            </p:sp>
            <p:sp>
              <p:nvSpPr>
                <p:cNvPr id="44" name="textruta 43">
                  <a:extLst>
                    <a:ext uri="{FF2B5EF4-FFF2-40B4-BE49-F238E27FC236}">
                      <a16:creationId xmlns:a16="http://schemas.microsoft.com/office/drawing/2014/main" id="{141C038A-5A56-49AF-8BCE-57DAD0F7096C}"/>
                    </a:ext>
                  </a:extLst>
                </p:cNvPr>
                <p:cNvSpPr txBox="1"/>
                <p:nvPr/>
              </p:nvSpPr>
              <p:spPr>
                <a:xfrm>
                  <a:off x="2038150" y="2485725"/>
                  <a:ext cx="762000" cy="523220"/>
                </a:xfrm>
                <a:prstGeom prst="rect">
                  <a:avLst/>
                </a:prstGeom>
                <a:noFill/>
                <a:ln w="22225">
                  <a:solidFill>
                    <a:srgbClr val="FF0000"/>
                  </a:solidFill>
                </a:ln>
              </p:spPr>
              <p:txBody>
                <a:bodyPr wrap="square" rtlCol="0">
                  <a:spAutoFit/>
                </a:bodyPr>
                <a:lstStyle/>
                <a:p>
                  <a:r>
                    <a:rPr lang="en-GB" dirty="0">
                      <a:latin typeface="Calibri" panose="020F0502020204030204" pitchFamily="34" charset="0"/>
                      <a:cs typeface="Calibri" panose="020F0502020204030204" pitchFamily="34" charset="0"/>
                    </a:rPr>
                    <a:t>  </a:t>
                  </a:r>
                  <a:r>
                    <a:rPr lang="en-GB" dirty="0">
                      <a:solidFill>
                        <a:srgbClr val="FF0000"/>
                      </a:solidFill>
                      <a:latin typeface="Calibri" panose="020F0502020204030204" pitchFamily="34" charset="0"/>
                      <a:cs typeface="Calibri" panose="020F0502020204030204" pitchFamily="34" charset="0"/>
                    </a:rPr>
                    <a:t>I</a:t>
                  </a:r>
                  <a:r>
                    <a:rPr lang="en-GB" baseline="-25000" dirty="0">
                      <a:solidFill>
                        <a:srgbClr val="FF0000"/>
                      </a:solidFill>
                      <a:latin typeface="Calibri" panose="020F0502020204030204" pitchFamily="34" charset="0"/>
                      <a:cs typeface="Calibri" panose="020F0502020204030204" pitchFamily="34" charset="0"/>
                    </a:rPr>
                    <a:t>2</a:t>
                  </a:r>
                </a:p>
              </p:txBody>
            </p:sp>
            <p:sp>
              <p:nvSpPr>
                <p:cNvPr id="45" name="textruta 44">
                  <a:extLst>
                    <a:ext uri="{FF2B5EF4-FFF2-40B4-BE49-F238E27FC236}">
                      <a16:creationId xmlns:a16="http://schemas.microsoft.com/office/drawing/2014/main" id="{E9EBF432-9D1F-4856-BB19-93B3D9D131BF}"/>
                    </a:ext>
                  </a:extLst>
                </p:cNvPr>
                <p:cNvSpPr txBox="1"/>
                <p:nvPr/>
              </p:nvSpPr>
              <p:spPr>
                <a:xfrm>
                  <a:off x="3200400" y="2486280"/>
                  <a:ext cx="762000" cy="523220"/>
                </a:xfrm>
                <a:prstGeom prst="rect">
                  <a:avLst/>
                </a:prstGeom>
                <a:noFill/>
                <a:ln w="22225">
                  <a:solidFill>
                    <a:srgbClr val="FF0000"/>
                  </a:solidFill>
                </a:ln>
              </p:spPr>
              <p:txBody>
                <a:bodyPr wrap="square" rtlCol="0">
                  <a:spAutoFit/>
                </a:bodyPr>
                <a:lstStyle/>
                <a:p>
                  <a:r>
                    <a:rPr lang="en-GB" dirty="0">
                      <a:solidFill>
                        <a:srgbClr val="FF0000"/>
                      </a:solidFill>
                      <a:latin typeface="Calibri" panose="020F0502020204030204" pitchFamily="34" charset="0"/>
                      <a:cs typeface="Calibri" panose="020F0502020204030204" pitchFamily="34" charset="0"/>
                    </a:rPr>
                    <a:t>  </a:t>
                  </a:r>
                  <a:r>
                    <a:rPr lang="en-GB" sz="1200" dirty="0">
                      <a:solidFill>
                        <a:srgbClr val="FF0000"/>
                      </a:solidFill>
                      <a:latin typeface="Calibri" panose="020F0502020204030204" pitchFamily="34" charset="0"/>
                      <a:cs typeface="Calibri" panose="020F0502020204030204" pitchFamily="34" charset="0"/>
                    </a:rPr>
                    <a:t> </a:t>
                  </a:r>
                  <a:r>
                    <a:rPr lang="en-GB" dirty="0">
                      <a:solidFill>
                        <a:srgbClr val="FF0000"/>
                      </a:solidFill>
                      <a:latin typeface="Calibri" panose="020F0502020204030204" pitchFamily="34" charset="0"/>
                      <a:cs typeface="Calibri" panose="020F0502020204030204" pitchFamily="34" charset="0"/>
                    </a:rPr>
                    <a:t>I</a:t>
                  </a:r>
                  <a:r>
                    <a:rPr lang="en-GB" baseline="-25000" dirty="0">
                      <a:solidFill>
                        <a:srgbClr val="FF0000"/>
                      </a:solidFill>
                      <a:latin typeface="Calibri" panose="020F0502020204030204" pitchFamily="34" charset="0"/>
                      <a:cs typeface="Calibri" panose="020F0502020204030204" pitchFamily="34" charset="0"/>
                    </a:rPr>
                    <a:t>3</a:t>
                  </a:r>
                </a:p>
              </p:txBody>
            </p:sp>
            <p:sp>
              <p:nvSpPr>
                <p:cNvPr id="46" name="textruta 45">
                  <a:extLst>
                    <a:ext uri="{FF2B5EF4-FFF2-40B4-BE49-F238E27FC236}">
                      <a16:creationId xmlns:a16="http://schemas.microsoft.com/office/drawing/2014/main" id="{58EBACBD-3298-4FE1-A459-79D49A51AE03}"/>
                    </a:ext>
                  </a:extLst>
                </p:cNvPr>
                <p:cNvSpPr txBox="1"/>
                <p:nvPr/>
              </p:nvSpPr>
              <p:spPr>
                <a:xfrm>
                  <a:off x="4438050" y="2475304"/>
                  <a:ext cx="762000" cy="523220"/>
                </a:xfrm>
                <a:prstGeom prst="rect">
                  <a:avLst/>
                </a:prstGeom>
                <a:noFill/>
                <a:ln w="22225">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R</a:t>
                  </a:r>
                </a:p>
              </p:txBody>
            </p:sp>
            <p:cxnSp>
              <p:nvCxnSpPr>
                <p:cNvPr id="47" name="Rak pilkoppling 46">
                  <a:extLst>
                    <a:ext uri="{FF2B5EF4-FFF2-40B4-BE49-F238E27FC236}">
                      <a16:creationId xmlns:a16="http://schemas.microsoft.com/office/drawing/2014/main" id="{2F9049AF-9586-4D40-9E0E-FCC2388F4EBC}"/>
                    </a:ext>
                  </a:extLst>
                </p:cNvPr>
                <p:cNvCxnSpPr>
                  <a:cxnSpLocks/>
                </p:cNvCxnSpPr>
                <p:nvPr/>
              </p:nvCxnSpPr>
              <p:spPr>
                <a:xfrm>
                  <a:off x="1600200" y="2755290"/>
                  <a:ext cx="457200" cy="0"/>
                </a:xfrm>
                <a:prstGeom prst="straightConnector1">
                  <a:avLst/>
                </a:prstGeom>
                <a:ln w="57150" cmpd="dbl">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Rak pilkoppling 47">
                  <a:extLst>
                    <a:ext uri="{FF2B5EF4-FFF2-40B4-BE49-F238E27FC236}">
                      <a16:creationId xmlns:a16="http://schemas.microsoft.com/office/drawing/2014/main" id="{2ACA2BEE-7477-4663-8AB3-96860B0B8368}"/>
                    </a:ext>
                  </a:extLst>
                </p:cNvPr>
                <p:cNvCxnSpPr>
                  <a:cxnSpLocks/>
                </p:cNvCxnSpPr>
                <p:nvPr/>
              </p:nvCxnSpPr>
              <p:spPr>
                <a:xfrm>
                  <a:off x="2800150" y="2755290"/>
                  <a:ext cx="457200" cy="0"/>
                </a:xfrm>
                <a:prstGeom prst="straightConnector1">
                  <a:avLst/>
                </a:prstGeom>
                <a:ln w="57150" cmpd="dbl">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Rak pilkoppling 48">
                  <a:extLst>
                    <a:ext uri="{FF2B5EF4-FFF2-40B4-BE49-F238E27FC236}">
                      <a16:creationId xmlns:a16="http://schemas.microsoft.com/office/drawing/2014/main" id="{A0DC1093-B406-418C-8920-6F99F04F7E83}"/>
                    </a:ext>
                  </a:extLst>
                </p:cNvPr>
                <p:cNvCxnSpPr>
                  <a:cxnSpLocks/>
                </p:cNvCxnSpPr>
                <p:nvPr/>
              </p:nvCxnSpPr>
              <p:spPr>
                <a:xfrm>
                  <a:off x="3994483" y="2730118"/>
                  <a:ext cx="457200"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textruta 49">
                <a:extLst>
                  <a:ext uri="{FF2B5EF4-FFF2-40B4-BE49-F238E27FC236}">
                    <a16:creationId xmlns:a16="http://schemas.microsoft.com/office/drawing/2014/main" id="{EEBF28CF-1B5D-4403-8884-65D75A5EC595}"/>
                  </a:ext>
                </a:extLst>
              </p:cNvPr>
              <p:cNvSpPr txBox="1"/>
              <p:nvPr/>
            </p:nvSpPr>
            <p:spPr>
              <a:xfrm>
                <a:off x="1771850" y="4674810"/>
                <a:ext cx="762000" cy="523220"/>
              </a:xfrm>
              <a:prstGeom prst="rect">
                <a:avLst/>
              </a:prstGeom>
              <a:noFill/>
              <a:ln w="22225">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S</a:t>
                </a:r>
              </a:p>
            </p:txBody>
          </p:sp>
          <p:cxnSp>
            <p:nvCxnSpPr>
              <p:cNvPr id="51" name="Rak pilkoppling 50">
                <a:extLst>
                  <a:ext uri="{FF2B5EF4-FFF2-40B4-BE49-F238E27FC236}">
                    <a16:creationId xmlns:a16="http://schemas.microsoft.com/office/drawing/2014/main" id="{DC223590-E09F-4D96-B5AE-30D212C4A327}"/>
                  </a:ext>
                </a:extLst>
              </p:cNvPr>
              <p:cNvCxnSpPr>
                <a:cxnSpLocks/>
              </p:cNvCxnSpPr>
              <p:nvPr/>
            </p:nvCxnSpPr>
            <p:spPr>
              <a:xfrm>
                <a:off x="2533850" y="4936420"/>
                <a:ext cx="457200"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 name="Grupp 2">
            <a:extLst>
              <a:ext uri="{FF2B5EF4-FFF2-40B4-BE49-F238E27FC236}">
                <a16:creationId xmlns:a16="http://schemas.microsoft.com/office/drawing/2014/main" id="{DEB74ED4-503A-4B16-A9BE-4A4865D263C0}"/>
              </a:ext>
            </a:extLst>
          </p:cNvPr>
          <p:cNvGrpSpPr/>
          <p:nvPr/>
        </p:nvGrpSpPr>
        <p:grpSpPr>
          <a:xfrm>
            <a:off x="76198" y="4800600"/>
            <a:ext cx="8537494" cy="2057400"/>
            <a:chOff x="76198" y="4800600"/>
            <a:chExt cx="8537494" cy="2057400"/>
          </a:xfrm>
        </p:grpSpPr>
        <p:sp>
          <p:nvSpPr>
            <p:cNvPr id="11" name="textruta 10">
              <a:extLst>
                <a:ext uri="{FF2B5EF4-FFF2-40B4-BE49-F238E27FC236}">
                  <a16:creationId xmlns:a16="http://schemas.microsoft.com/office/drawing/2014/main" id="{A1FA84D0-E83F-48A6-B4AE-E12216AA8EE4}"/>
                </a:ext>
              </a:extLst>
            </p:cNvPr>
            <p:cNvSpPr txBox="1"/>
            <p:nvPr/>
          </p:nvSpPr>
          <p:spPr>
            <a:xfrm>
              <a:off x="76198" y="4800600"/>
              <a:ext cx="8537494" cy="769441"/>
            </a:xfrm>
            <a:prstGeom prst="rect">
              <a:avLst/>
            </a:prstGeom>
            <a:noFill/>
          </p:spPr>
          <p:txBody>
            <a:bodyPr wrap="square" rtlCol="0">
              <a:spAutoFit/>
            </a:bodyPr>
            <a:lstStyle/>
            <a:p>
              <a:pPr>
                <a:spcBef>
                  <a:spcPts val="0"/>
                </a:spcBef>
                <a:buFont typeface="Arial" panose="020B0604020202020204" pitchFamily="34" charset="0"/>
                <a:buChar char="•"/>
              </a:pPr>
              <a:r>
                <a:rPr lang="en-GB" sz="2200" dirty="0">
                  <a:latin typeface="Calibri" panose="020F0502020204030204" pitchFamily="34" charset="0"/>
                  <a:cs typeface="Calibri" panose="020F0502020204030204" pitchFamily="34" charset="0"/>
                </a:rPr>
                <a:t>   An </a:t>
              </a:r>
              <a:r>
                <a:rPr lang="en-GB" sz="2200" b="1" dirty="0">
                  <a:latin typeface="Calibri" panose="020F0502020204030204" pitchFamily="34" charset="0"/>
                  <a:cs typeface="Calibri" panose="020F0502020204030204" pitchFamily="34" charset="0"/>
                </a:rPr>
                <a:t>Authority</a:t>
              </a:r>
              <a:r>
                <a:rPr lang="en-GB" sz="2200" dirty="0">
                  <a:latin typeface="Calibri" panose="020F0502020204030204" pitchFamily="34" charset="0"/>
                  <a:cs typeface="Calibri" panose="020F0502020204030204" pitchFamily="34" charset="0"/>
                </a:rPr>
                <a:t> may take actions when the number of infectious becomes large.</a:t>
              </a:r>
            </a:p>
          </p:txBody>
        </p:sp>
        <p:grpSp>
          <p:nvGrpSpPr>
            <p:cNvPr id="66" name="Grupp 65">
              <a:extLst>
                <a:ext uri="{FF2B5EF4-FFF2-40B4-BE49-F238E27FC236}">
                  <a16:creationId xmlns:a16="http://schemas.microsoft.com/office/drawing/2014/main" id="{7EAF000C-8F3B-4797-86C0-232DCBA9D2A5}"/>
                </a:ext>
              </a:extLst>
            </p:cNvPr>
            <p:cNvGrpSpPr/>
            <p:nvPr/>
          </p:nvGrpSpPr>
          <p:grpSpPr>
            <a:xfrm>
              <a:off x="3062433" y="5171036"/>
              <a:ext cx="3161900" cy="1686964"/>
              <a:chOff x="4261583" y="5122494"/>
              <a:chExt cx="3161900" cy="1686964"/>
            </a:xfrm>
          </p:grpSpPr>
          <p:grpSp>
            <p:nvGrpSpPr>
              <p:cNvPr id="53" name="Grupp 52">
                <a:extLst>
                  <a:ext uri="{FF2B5EF4-FFF2-40B4-BE49-F238E27FC236}">
                    <a16:creationId xmlns:a16="http://schemas.microsoft.com/office/drawing/2014/main" id="{FA34A6AB-E15A-44D3-911E-8A2E01DF7B9A}"/>
                  </a:ext>
                </a:extLst>
              </p:cNvPr>
              <p:cNvGrpSpPr/>
              <p:nvPr/>
            </p:nvGrpSpPr>
            <p:grpSpPr>
              <a:xfrm>
                <a:off x="4261583" y="6141524"/>
                <a:ext cx="3161900" cy="534196"/>
                <a:chOff x="2038150" y="2475304"/>
                <a:chExt cx="3161900" cy="534196"/>
              </a:xfrm>
            </p:grpSpPr>
            <p:sp>
              <p:nvSpPr>
                <p:cNvPr id="55" name="textruta 54">
                  <a:extLst>
                    <a:ext uri="{FF2B5EF4-FFF2-40B4-BE49-F238E27FC236}">
                      <a16:creationId xmlns:a16="http://schemas.microsoft.com/office/drawing/2014/main" id="{2E304A71-DBA2-477A-96E5-08FD546F82D3}"/>
                    </a:ext>
                  </a:extLst>
                </p:cNvPr>
                <p:cNvSpPr txBox="1"/>
                <p:nvPr/>
              </p:nvSpPr>
              <p:spPr>
                <a:xfrm>
                  <a:off x="2038150" y="2485725"/>
                  <a:ext cx="762000" cy="523220"/>
                </a:xfrm>
                <a:prstGeom prst="rect">
                  <a:avLst/>
                </a:prstGeom>
                <a:noFill/>
                <a:ln w="22225">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S</a:t>
                  </a:r>
                </a:p>
              </p:txBody>
            </p:sp>
            <p:sp>
              <p:nvSpPr>
                <p:cNvPr id="56" name="textruta 55">
                  <a:extLst>
                    <a:ext uri="{FF2B5EF4-FFF2-40B4-BE49-F238E27FC236}">
                      <a16:creationId xmlns:a16="http://schemas.microsoft.com/office/drawing/2014/main" id="{421A0F9D-EBC7-4811-BEC0-7BD2D309603D}"/>
                    </a:ext>
                  </a:extLst>
                </p:cNvPr>
                <p:cNvSpPr txBox="1"/>
                <p:nvPr/>
              </p:nvSpPr>
              <p:spPr>
                <a:xfrm>
                  <a:off x="3228475" y="2486280"/>
                  <a:ext cx="762000" cy="523220"/>
                </a:xfrm>
                <a:prstGeom prst="rect">
                  <a:avLst/>
                </a:prstGeom>
                <a:noFill/>
                <a:ln w="22225">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a:t>
                  </a:r>
                  <a:r>
                    <a:rPr lang="en-GB" sz="1200"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I</a:t>
                  </a:r>
                </a:p>
              </p:txBody>
            </p:sp>
            <p:sp>
              <p:nvSpPr>
                <p:cNvPr id="57" name="textruta 56">
                  <a:extLst>
                    <a:ext uri="{FF2B5EF4-FFF2-40B4-BE49-F238E27FC236}">
                      <a16:creationId xmlns:a16="http://schemas.microsoft.com/office/drawing/2014/main" id="{88CA45C6-E532-4B72-BDB9-E7B7A912DC57}"/>
                    </a:ext>
                  </a:extLst>
                </p:cNvPr>
                <p:cNvSpPr txBox="1"/>
                <p:nvPr/>
              </p:nvSpPr>
              <p:spPr>
                <a:xfrm>
                  <a:off x="4438050" y="2475304"/>
                  <a:ext cx="762000" cy="523220"/>
                </a:xfrm>
                <a:prstGeom prst="rect">
                  <a:avLst/>
                </a:prstGeom>
                <a:noFill/>
                <a:ln w="22225">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R</a:t>
                  </a:r>
                </a:p>
              </p:txBody>
            </p:sp>
            <p:cxnSp>
              <p:nvCxnSpPr>
                <p:cNvPr id="59" name="Rak pilkoppling 58">
                  <a:extLst>
                    <a:ext uri="{FF2B5EF4-FFF2-40B4-BE49-F238E27FC236}">
                      <a16:creationId xmlns:a16="http://schemas.microsoft.com/office/drawing/2014/main" id="{8C79C959-9AE8-487A-A37B-50FB196128E4}"/>
                    </a:ext>
                  </a:extLst>
                </p:cNvPr>
                <p:cNvCxnSpPr>
                  <a:cxnSpLocks/>
                </p:cNvCxnSpPr>
                <p:nvPr/>
              </p:nvCxnSpPr>
              <p:spPr>
                <a:xfrm>
                  <a:off x="2800150" y="2755290"/>
                  <a:ext cx="457200"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Rak pilkoppling 59">
                  <a:extLst>
                    <a:ext uri="{FF2B5EF4-FFF2-40B4-BE49-F238E27FC236}">
                      <a16:creationId xmlns:a16="http://schemas.microsoft.com/office/drawing/2014/main" id="{E9206DEB-801D-4E5B-8A9A-079E697F071D}"/>
                    </a:ext>
                  </a:extLst>
                </p:cNvPr>
                <p:cNvCxnSpPr>
                  <a:cxnSpLocks/>
                </p:cNvCxnSpPr>
                <p:nvPr/>
              </p:nvCxnSpPr>
              <p:spPr>
                <a:xfrm>
                  <a:off x="3994483" y="2730118"/>
                  <a:ext cx="457200" cy="0"/>
                </a:xfrm>
                <a:prstGeom prst="straightConnector1">
                  <a:avLst/>
                </a:prstGeom>
                <a:ln w="5715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Grupp 64">
                <a:extLst>
                  <a:ext uri="{FF2B5EF4-FFF2-40B4-BE49-F238E27FC236}">
                    <a16:creationId xmlns:a16="http://schemas.microsoft.com/office/drawing/2014/main" id="{DA69718D-6CC2-4892-BC6C-15F6E2F7DFA2}"/>
                  </a:ext>
                </a:extLst>
              </p:cNvPr>
              <p:cNvGrpSpPr/>
              <p:nvPr/>
            </p:nvGrpSpPr>
            <p:grpSpPr>
              <a:xfrm>
                <a:off x="4893302" y="5122494"/>
                <a:ext cx="1343525" cy="1686964"/>
                <a:chOff x="4893302" y="5122494"/>
                <a:chExt cx="1343525" cy="1686964"/>
              </a:xfrm>
            </p:grpSpPr>
            <p:sp>
              <p:nvSpPr>
                <p:cNvPr id="61" name="Ellips 60">
                  <a:extLst>
                    <a:ext uri="{FF2B5EF4-FFF2-40B4-BE49-F238E27FC236}">
                      <a16:creationId xmlns:a16="http://schemas.microsoft.com/office/drawing/2014/main" id="{366A3DBB-F73C-4AE5-8382-0274E4CA7F0E}"/>
                    </a:ext>
                  </a:extLst>
                </p:cNvPr>
                <p:cNvSpPr/>
                <p:nvPr/>
              </p:nvSpPr>
              <p:spPr>
                <a:xfrm>
                  <a:off x="5285066" y="5454264"/>
                  <a:ext cx="486530" cy="48653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62" name="textruta 61">
                  <a:extLst>
                    <a:ext uri="{FF2B5EF4-FFF2-40B4-BE49-F238E27FC236}">
                      <a16:creationId xmlns:a16="http://schemas.microsoft.com/office/drawing/2014/main" id="{90EF98F6-FD47-4F27-81B7-6307B52D4A41}"/>
                    </a:ext>
                  </a:extLst>
                </p:cNvPr>
                <p:cNvSpPr txBox="1"/>
                <p:nvPr/>
              </p:nvSpPr>
              <p:spPr>
                <a:xfrm>
                  <a:off x="4893302" y="5122494"/>
                  <a:ext cx="1343525" cy="400110"/>
                </a:xfrm>
                <a:prstGeom prst="rect">
                  <a:avLst/>
                </a:prstGeom>
                <a:noFill/>
              </p:spPr>
              <p:txBody>
                <a:bodyPr wrap="square" rtlCol="0">
                  <a:spAutoFit/>
                </a:bodyPr>
                <a:lstStyle/>
                <a:p>
                  <a:r>
                    <a:rPr lang="en-GB" sz="2000" b="1" dirty="0">
                      <a:solidFill>
                        <a:srgbClr val="FF0000"/>
                      </a:solidFill>
                      <a:latin typeface="Calibri" panose="020F0502020204030204" pitchFamily="34" charset="0"/>
                      <a:cs typeface="Calibri" panose="020F0502020204030204" pitchFamily="34" charset="0"/>
                    </a:rPr>
                    <a:t>Authority</a:t>
                  </a:r>
                </a:p>
              </p:txBody>
            </p:sp>
            <p:sp>
              <p:nvSpPr>
                <p:cNvPr id="63" name="Båge 62">
                  <a:extLst>
                    <a:ext uri="{FF2B5EF4-FFF2-40B4-BE49-F238E27FC236}">
                      <a16:creationId xmlns:a16="http://schemas.microsoft.com/office/drawing/2014/main" id="{F813E5B9-3F9E-4A2B-9039-678046C88CAA}"/>
                    </a:ext>
                  </a:extLst>
                </p:cNvPr>
                <p:cNvSpPr/>
                <p:nvPr/>
              </p:nvSpPr>
              <p:spPr>
                <a:xfrm>
                  <a:off x="5404583" y="5723829"/>
                  <a:ext cx="728763" cy="822456"/>
                </a:xfrm>
                <a:prstGeom prst="arc">
                  <a:avLst/>
                </a:prstGeom>
                <a:ln w="1905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64" name="Båge 63">
                  <a:extLst>
                    <a:ext uri="{FF2B5EF4-FFF2-40B4-BE49-F238E27FC236}">
                      <a16:creationId xmlns:a16="http://schemas.microsoft.com/office/drawing/2014/main" id="{A99702CD-1517-4819-8898-AEF10A396CAA}"/>
                    </a:ext>
                  </a:extLst>
                </p:cNvPr>
                <p:cNvSpPr/>
                <p:nvPr/>
              </p:nvSpPr>
              <p:spPr>
                <a:xfrm rot="15005613">
                  <a:off x="5003920" y="5944430"/>
                  <a:ext cx="1012090" cy="717966"/>
                </a:xfrm>
                <a:prstGeom prst="arc">
                  <a:avLst/>
                </a:prstGeom>
                <a:ln w="1905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Calibri" panose="020F0502020204030204" pitchFamily="34" charset="0"/>
                    <a:cs typeface="Calibri" panose="020F0502020204030204" pitchFamily="34" charset="0"/>
                  </a:endParaRPr>
                </a:p>
              </p:txBody>
            </p:sp>
          </p:grpSp>
        </p:grpSp>
      </p:grpSp>
      <p:sp>
        <p:nvSpPr>
          <p:cNvPr id="4" name="Platshållare för bildnummer 3">
            <a:extLst>
              <a:ext uri="{FF2B5EF4-FFF2-40B4-BE49-F238E27FC236}">
                <a16:creationId xmlns:a16="http://schemas.microsoft.com/office/drawing/2014/main" id="{68F983E4-CA24-41EC-A552-BFE07A0AD6D7}"/>
              </a:ext>
            </a:extLst>
          </p:cNvPr>
          <p:cNvSpPr>
            <a:spLocks noGrp="1"/>
          </p:cNvSpPr>
          <p:nvPr>
            <p:ph type="sldNum" sz="quarter" idx="12"/>
          </p:nvPr>
        </p:nvSpPr>
        <p:spPr>
          <a:xfrm>
            <a:off x="8640733" y="6375476"/>
            <a:ext cx="420302" cy="457200"/>
          </a:xfrm>
        </p:spPr>
        <p:txBody>
          <a:bodyPr/>
          <a:lstStyle/>
          <a:p>
            <a:fld id="{B8F10257-E35C-4190-8DA3-659B1E6FC550}" type="slidenum">
              <a:rPr lang="en-GB" altLang="en-US" smtClean="0">
                <a:latin typeface="Calibri" panose="020F0502020204030204" pitchFamily="34" charset="0"/>
                <a:cs typeface="Calibri" panose="020F0502020204030204" pitchFamily="34" charset="0"/>
              </a:rPr>
              <a:pPr/>
              <a:t>10</a:t>
            </a:fld>
            <a:endParaRPr lang="en-GB"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994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a:extLst>
              <a:ext uri="{FF2B5EF4-FFF2-40B4-BE49-F238E27FC236}">
                <a16:creationId xmlns:a16="http://schemas.microsoft.com/office/drawing/2014/main" id="{C3EBBB71-4999-4EC3-B61F-FC2B9991255D}"/>
              </a:ext>
            </a:extLst>
          </p:cNvPr>
          <p:cNvSpPr>
            <a:spLocks noGrp="1" noChangeArrowheads="1"/>
          </p:cNvSpPr>
          <p:nvPr>
            <p:ph type="title"/>
          </p:nvPr>
        </p:nvSpPr>
        <p:spPr>
          <a:xfrm>
            <a:off x="0" y="107813"/>
            <a:ext cx="9067800" cy="469144"/>
          </a:xfrm>
        </p:spPr>
        <p:txBody>
          <a:bodyPr/>
          <a:lstStyle/>
          <a:p>
            <a:r>
              <a:rPr lang="en-GB" altLang="en-US" sz="3400" b="1" dirty="0">
                <a:latin typeface="Calibri" panose="020F0502020204030204" pitchFamily="34" charset="0"/>
                <a:cs typeface="Calibri" panose="020F0502020204030204" pitchFamily="34" charset="0"/>
              </a:rPr>
              <a:t>The sojourn time in a stage </a:t>
            </a:r>
            <a:r>
              <a:rPr lang="en-GB" altLang="en-US" sz="3200" dirty="0">
                <a:latin typeface="Calibri" panose="020F0502020204030204" pitchFamily="34" charset="0"/>
                <a:cs typeface="Calibri" panose="020F0502020204030204" pitchFamily="34" charset="0"/>
              </a:rPr>
              <a:t>– also a structural issue</a:t>
            </a:r>
          </a:p>
        </p:txBody>
      </p:sp>
      <p:sp>
        <p:nvSpPr>
          <p:cNvPr id="165902" name="Text Box 1038">
            <a:extLst>
              <a:ext uri="{FF2B5EF4-FFF2-40B4-BE49-F238E27FC236}">
                <a16:creationId xmlns:a16="http://schemas.microsoft.com/office/drawing/2014/main" id="{D8BA7E86-506F-4106-8D7F-0972D912F59F}"/>
              </a:ext>
            </a:extLst>
          </p:cNvPr>
          <p:cNvSpPr txBox="1">
            <a:spLocks noChangeArrowheads="1"/>
          </p:cNvSpPr>
          <p:nvPr/>
        </p:nvSpPr>
        <p:spPr bwMode="auto">
          <a:xfrm>
            <a:off x="304800" y="4917965"/>
            <a:ext cx="8458200"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600" dirty="0">
                <a:solidFill>
                  <a:srgbClr val="00B050"/>
                </a:solidFill>
                <a:latin typeface="Calibri" panose="020F0502020204030204" pitchFamily="34" charset="0"/>
                <a:cs typeface="Calibri" panose="020F0502020204030204" pitchFamily="34" charset="0"/>
              </a:rPr>
              <a:t>For a stochastic model with discrete entities, each transition is a </a:t>
            </a:r>
            <a:r>
              <a:rPr lang="en-GB" altLang="en-US" sz="2600" i="1" dirty="0">
                <a:solidFill>
                  <a:srgbClr val="00B050"/>
                </a:solidFill>
                <a:latin typeface="Calibri" panose="020F0502020204030204" pitchFamily="34" charset="0"/>
                <a:cs typeface="Calibri" panose="020F0502020204030204" pitchFamily="34" charset="0"/>
              </a:rPr>
              <a:t>Poisson process </a:t>
            </a:r>
            <a:r>
              <a:rPr lang="en-GB" altLang="en-US" sz="2600" dirty="0">
                <a:solidFill>
                  <a:srgbClr val="00B050"/>
                </a:solidFill>
                <a:latin typeface="Calibri" panose="020F0502020204030204" pitchFamily="34" charset="0"/>
                <a:cs typeface="Calibri" panose="020F0502020204030204" pitchFamily="34" charset="0"/>
              </a:rPr>
              <a:t>(described by </a:t>
            </a:r>
            <a:r>
              <a:rPr lang="en-GB" altLang="en-US" sz="2600" b="1" dirty="0">
                <a:solidFill>
                  <a:srgbClr val="00B050"/>
                </a:solidFill>
                <a:latin typeface="Calibri" panose="020F0502020204030204" pitchFamily="34" charset="0"/>
                <a:cs typeface="Calibri" panose="020F0502020204030204" pitchFamily="34" charset="0"/>
              </a:rPr>
              <a:t>PoFlow</a:t>
            </a:r>
            <a:r>
              <a:rPr lang="en-GB" altLang="en-US" sz="2600" dirty="0">
                <a:solidFill>
                  <a:srgbClr val="00B050"/>
                </a:solidFill>
                <a:latin typeface="Calibri" panose="020F0502020204030204" pitchFamily="34" charset="0"/>
                <a:cs typeface="Calibri" panose="020F0502020204030204" pitchFamily="34" charset="0"/>
              </a:rPr>
              <a:t> in StochSD)!</a:t>
            </a:r>
          </a:p>
        </p:txBody>
      </p:sp>
      <p:sp>
        <p:nvSpPr>
          <p:cNvPr id="48" name="Platshållare för bildnummer 4">
            <a:extLst>
              <a:ext uri="{FF2B5EF4-FFF2-40B4-BE49-F238E27FC236}">
                <a16:creationId xmlns:a16="http://schemas.microsoft.com/office/drawing/2014/main" id="{ED59FAA2-E34A-43D2-A6D3-7CDA63640AF2}"/>
              </a:ext>
            </a:extLst>
          </p:cNvPr>
          <p:cNvSpPr>
            <a:spLocks noGrp="1"/>
          </p:cNvSpPr>
          <p:nvPr>
            <p:ph type="sldNum" sz="quarter" idx="12"/>
          </p:nvPr>
        </p:nvSpPr>
        <p:spPr>
          <a:xfrm>
            <a:off x="8562703" y="6312669"/>
            <a:ext cx="457200" cy="457200"/>
          </a:xfrm>
        </p:spPr>
        <p:txBody>
          <a:bodyPr/>
          <a:lstStyle/>
          <a:p>
            <a:fld id="{5F32E8ED-803A-4BB7-8DD4-837DBC778C36}" type="slidenum">
              <a:rPr lang="en-GB" altLang="en-US">
                <a:latin typeface="Calibri" panose="020F0502020204030204" pitchFamily="34" charset="0"/>
                <a:cs typeface="Calibri" panose="020F0502020204030204" pitchFamily="34" charset="0"/>
              </a:rPr>
              <a:pPr/>
              <a:t>11</a:t>
            </a:fld>
            <a:endParaRPr lang="en-GB" altLang="en-US" dirty="0">
              <a:latin typeface="Calibri" panose="020F0502020204030204" pitchFamily="34" charset="0"/>
              <a:cs typeface="Calibri" panose="020F0502020204030204" pitchFamily="34" charset="0"/>
            </a:endParaRPr>
          </a:p>
        </p:txBody>
      </p:sp>
      <p:grpSp>
        <p:nvGrpSpPr>
          <p:cNvPr id="13" name="Grupp 12">
            <a:extLst>
              <a:ext uri="{FF2B5EF4-FFF2-40B4-BE49-F238E27FC236}">
                <a16:creationId xmlns:a16="http://schemas.microsoft.com/office/drawing/2014/main" id="{FC34C223-473A-483C-B154-4952A9111706}"/>
              </a:ext>
            </a:extLst>
          </p:cNvPr>
          <p:cNvGrpSpPr/>
          <p:nvPr/>
        </p:nvGrpSpPr>
        <p:grpSpPr>
          <a:xfrm>
            <a:off x="2489956" y="2840188"/>
            <a:ext cx="1833563" cy="1509713"/>
            <a:chOff x="2489956" y="2840188"/>
            <a:chExt cx="1833563" cy="1509713"/>
          </a:xfrm>
        </p:grpSpPr>
        <p:grpSp>
          <p:nvGrpSpPr>
            <p:cNvPr id="4" name="Grupp 3">
              <a:extLst>
                <a:ext uri="{FF2B5EF4-FFF2-40B4-BE49-F238E27FC236}">
                  <a16:creationId xmlns:a16="http://schemas.microsoft.com/office/drawing/2014/main" id="{1863C945-4A9B-4877-BDBF-5D80D3A0F607}"/>
                </a:ext>
              </a:extLst>
            </p:cNvPr>
            <p:cNvGrpSpPr/>
            <p:nvPr/>
          </p:nvGrpSpPr>
          <p:grpSpPr>
            <a:xfrm>
              <a:off x="2489956" y="3692674"/>
              <a:ext cx="1833563" cy="657227"/>
              <a:chOff x="2471162" y="2781477"/>
              <a:chExt cx="1833563" cy="657227"/>
            </a:xfrm>
          </p:grpSpPr>
          <p:sp>
            <p:nvSpPr>
              <p:cNvPr id="165908" name="Rectangle 1044">
                <a:extLst>
                  <a:ext uri="{FF2B5EF4-FFF2-40B4-BE49-F238E27FC236}">
                    <a16:creationId xmlns:a16="http://schemas.microsoft.com/office/drawing/2014/main" id="{AC73F575-CE29-4F06-9401-558245094BF3}"/>
                  </a:ext>
                </a:extLst>
              </p:cNvPr>
              <p:cNvSpPr>
                <a:spLocks noChangeArrowheads="1"/>
              </p:cNvSpPr>
              <p:nvPr/>
            </p:nvSpPr>
            <p:spPr bwMode="auto">
              <a:xfrm>
                <a:off x="2699762" y="3050223"/>
                <a:ext cx="304800" cy="2286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latin typeface="Calibri" panose="020F0502020204030204" pitchFamily="34" charset="0"/>
                  <a:cs typeface="Calibri" panose="020F0502020204030204" pitchFamily="34" charset="0"/>
                </a:endParaRPr>
              </a:p>
            </p:txBody>
          </p:sp>
          <p:sp>
            <p:nvSpPr>
              <p:cNvPr id="165909" name="Rectangle 1045">
                <a:extLst>
                  <a:ext uri="{FF2B5EF4-FFF2-40B4-BE49-F238E27FC236}">
                    <a16:creationId xmlns:a16="http://schemas.microsoft.com/office/drawing/2014/main" id="{FCA206ED-5784-49D9-9009-50D69647A2CE}"/>
                  </a:ext>
                </a:extLst>
              </p:cNvPr>
              <p:cNvSpPr>
                <a:spLocks noChangeArrowheads="1"/>
              </p:cNvSpPr>
              <p:nvPr/>
            </p:nvSpPr>
            <p:spPr bwMode="auto">
              <a:xfrm>
                <a:off x="3233162" y="3050223"/>
                <a:ext cx="304800" cy="2286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latin typeface="Calibri" panose="020F0502020204030204" pitchFamily="34" charset="0"/>
                  <a:cs typeface="Calibri" panose="020F0502020204030204" pitchFamily="34" charset="0"/>
                </a:endParaRPr>
              </a:p>
            </p:txBody>
          </p:sp>
          <p:sp>
            <p:nvSpPr>
              <p:cNvPr id="165910" name="Rectangle 1046">
                <a:extLst>
                  <a:ext uri="{FF2B5EF4-FFF2-40B4-BE49-F238E27FC236}">
                    <a16:creationId xmlns:a16="http://schemas.microsoft.com/office/drawing/2014/main" id="{11069AA8-A14A-4ED5-BAF2-AB2468054649}"/>
                  </a:ext>
                </a:extLst>
              </p:cNvPr>
              <p:cNvSpPr>
                <a:spLocks noChangeArrowheads="1"/>
              </p:cNvSpPr>
              <p:nvPr/>
            </p:nvSpPr>
            <p:spPr bwMode="auto">
              <a:xfrm>
                <a:off x="3766562" y="3050223"/>
                <a:ext cx="304800" cy="2286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latin typeface="Calibri" panose="020F0502020204030204" pitchFamily="34" charset="0"/>
                  <a:cs typeface="Calibri" panose="020F0502020204030204" pitchFamily="34" charset="0"/>
                </a:endParaRPr>
              </a:p>
            </p:txBody>
          </p:sp>
          <p:grpSp>
            <p:nvGrpSpPr>
              <p:cNvPr id="165957" name="Group 1093">
                <a:extLst>
                  <a:ext uri="{FF2B5EF4-FFF2-40B4-BE49-F238E27FC236}">
                    <a16:creationId xmlns:a16="http://schemas.microsoft.com/office/drawing/2014/main" id="{4133C287-620B-4285-9A07-F37FB243C0FF}"/>
                  </a:ext>
                </a:extLst>
              </p:cNvPr>
              <p:cNvGrpSpPr>
                <a:grpSpLocks/>
              </p:cNvGrpSpPr>
              <p:nvPr/>
            </p:nvGrpSpPr>
            <p:grpSpPr bwMode="auto">
              <a:xfrm>
                <a:off x="2852162" y="2885123"/>
                <a:ext cx="990600" cy="161925"/>
                <a:chOff x="4272" y="1880"/>
                <a:chExt cx="624" cy="102"/>
              </a:xfrm>
            </p:grpSpPr>
            <p:sp>
              <p:nvSpPr>
                <p:cNvPr id="165920" name="Line 1056">
                  <a:extLst>
                    <a:ext uri="{FF2B5EF4-FFF2-40B4-BE49-F238E27FC236}">
                      <a16:creationId xmlns:a16="http://schemas.microsoft.com/office/drawing/2014/main" id="{0B05AA7C-FEED-4E89-ADB6-3C73C2388653}"/>
                    </a:ext>
                  </a:extLst>
                </p:cNvPr>
                <p:cNvSpPr>
                  <a:spLocks noChangeShapeType="1"/>
                </p:cNvSpPr>
                <p:nvPr/>
              </p:nvSpPr>
              <p:spPr bwMode="auto">
                <a:xfrm>
                  <a:off x="4272" y="1880"/>
                  <a:ext cx="624" cy="0"/>
                </a:xfrm>
                <a:prstGeom prst="line">
                  <a:avLst/>
                </a:prstGeom>
                <a:noFill/>
                <a:ln w="381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65921" name="Line 1057">
                  <a:extLst>
                    <a:ext uri="{FF2B5EF4-FFF2-40B4-BE49-F238E27FC236}">
                      <a16:creationId xmlns:a16="http://schemas.microsoft.com/office/drawing/2014/main" id="{0EBEAD16-FE17-4FAA-B38C-64DFAE433227}"/>
                    </a:ext>
                  </a:extLst>
                </p:cNvPr>
                <p:cNvSpPr>
                  <a:spLocks noChangeShapeType="1"/>
                </p:cNvSpPr>
                <p:nvPr/>
              </p:nvSpPr>
              <p:spPr bwMode="auto">
                <a:xfrm flipV="1">
                  <a:off x="4272" y="1880"/>
                  <a:ext cx="0" cy="102"/>
                </a:xfrm>
                <a:prstGeom prst="line">
                  <a:avLst/>
                </a:prstGeom>
                <a:noFill/>
                <a:ln w="381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65922" name="Line 1058">
                <a:extLst>
                  <a:ext uri="{FF2B5EF4-FFF2-40B4-BE49-F238E27FC236}">
                    <a16:creationId xmlns:a16="http://schemas.microsoft.com/office/drawing/2014/main" id="{A5A1E2D4-3909-4A6C-8F78-8AAE0A9C257C}"/>
                  </a:ext>
                </a:extLst>
              </p:cNvPr>
              <p:cNvSpPr>
                <a:spLocks noChangeShapeType="1"/>
              </p:cNvSpPr>
              <p:nvPr/>
            </p:nvSpPr>
            <p:spPr bwMode="auto">
              <a:xfrm rot="5400000">
                <a:off x="3734812" y="2972437"/>
                <a:ext cx="161925" cy="0"/>
              </a:xfrm>
              <a:prstGeom prst="line">
                <a:avLst/>
              </a:prstGeom>
              <a:noFill/>
              <a:ln w="38100" cmpd="dbl">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65955" name="Line 1091">
                <a:extLst>
                  <a:ext uri="{FF2B5EF4-FFF2-40B4-BE49-F238E27FC236}">
                    <a16:creationId xmlns:a16="http://schemas.microsoft.com/office/drawing/2014/main" id="{3856601D-8D14-4C04-8A50-523F533A4F61}"/>
                  </a:ext>
                </a:extLst>
              </p:cNvPr>
              <p:cNvSpPr>
                <a:spLocks noChangeShapeType="1"/>
              </p:cNvSpPr>
              <p:nvPr/>
            </p:nvSpPr>
            <p:spPr bwMode="auto">
              <a:xfrm>
                <a:off x="2999800" y="3177223"/>
                <a:ext cx="233363" cy="0"/>
              </a:xfrm>
              <a:prstGeom prst="line">
                <a:avLst/>
              </a:prstGeom>
              <a:noFill/>
              <a:ln w="38100" cmpd="dbl">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65956" name="Line 1092">
                <a:extLst>
                  <a:ext uri="{FF2B5EF4-FFF2-40B4-BE49-F238E27FC236}">
                    <a16:creationId xmlns:a16="http://schemas.microsoft.com/office/drawing/2014/main" id="{CA9ADAA8-B9BF-4EE7-83CD-4E9FE2FB6BB6}"/>
                  </a:ext>
                </a:extLst>
              </p:cNvPr>
              <p:cNvSpPr>
                <a:spLocks noChangeShapeType="1"/>
              </p:cNvSpPr>
              <p:nvPr/>
            </p:nvSpPr>
            <p:spPr bwMode="auto">
              <a:xfrm>
                <a:off x="3563362" y="3177223"/>
                <a:ext cx="233363" cy="0"/>
              </a:xfrm>
              <a:prstGeom prst="line">
                <a:avLst/>
              </a:prstGeom>
              <a:noFill/>
              <a:ln w="381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45" name="Line 1092">
                <a:extLst>
                  <a:ext uri="{FF2B5EF4-FFF2-40B4-BE49-F238E27FC236}">
                    <a16:creationId xmlns:a16="http://schemas.microsoft.com/office/drawing/2014/main" id="{F0C710AD-FE99-4F4C-898F-105D065A7858}"/>
                  </a:ext>
                </a:extLst>
              </p:cNvPr>
              <p:cNvSpPr>
                <a:spLocks noChangeShapeType="1"/>
              </p:cNvSpPr>
              <p:nvPr/>
            </p:nvSpPr>
            <p:spPr bwMode="auto">
              <a:xfrm>
                <a:off x="4071362" y="3177223"/>
                <a:ext cx="233363" cy="0"/>
              </a:xfrm>
              <a:prstGeom prst="line">
                <a:avLst/>
              </a:prstGeom>
              <a:noFill/>
              <a:ln w="381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46" name="Line 1092">
                <a:extLst>
                  <a:ext uri="{FF2B5EF4-FFF2-40B4-BE49-F238E27FC236}">
                    <a16:creationId xmlns:a16="http://schemas.microsoft.com/office/drawing/2014/main" id="{58B4379A-D66F-458E-B309-B98F49A3B660}"/>
                  </a:ext>
                </a:extLst>
              </p:cNvPr>
              <p:cNvSpPr>
                <a:spLocks noChangeShapeType="1"/>
              </p:cNvSpPr>
              <p:nvPr/>
            </p:nvSpPr>
            <p:spPr bwMode="auto">
              <a:xfrm>
                <a:off x="2471162" y="3162936"/>
                <a:ext cx="233363" cy="0"/>
              </a:xfrm>
              <a:prstGeom prst="line">
                <a:avLst/>
              </a:prstGeom>
              <a:noFill/>
              <a:ln w="381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 name="Rektangel 1">
                <a:extLst>
                  <a:ext uri="{FF2B5EF4-FFF2-40B4-BE49-F238E27FC236}">
                    <a16:creationId xmlns:a16="http://schemas.microsoft.com/office/drawing/2014/main" id="{D0810729-B9AC-4AFE-8415-A74E69E1074B}"/>
                  </a:ext>
                </a:extLst>
              </p:cNvPr>
              <p:cNvSpPr/>
              <p:nvPr/>
            </p:nvSpPr>
            <p:spPr>
              <a:xfrm>
                <a:off x="2594792" y="2781477"/>
                <a:ext cx="1587498" cy="657227"/>
              </a:xfrm>
              <a:prstGeom prst="rect">
                <a:avLst/>
              </a:prstGeom>
              <a:noFill/>
              <a:ln w="38100" cmpd="dbl">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grpSp>
        <p:sp>
          <p:nvSpPr>
            <p:cNvPr id="165901" name="AutoShape 1037">
              <a:extLst>
                <a:ext uri="{FF2B5EF4-FFF2-40B4-BE49-F238E27FC236}">
                  <a16:creationId xmlns:a16="http://schemas.microsoft.com/office/drawing/2014/main" id="{5668294C-A418-4E21-9F6A-3F675C8637A3}"/>
                </a:ext>
              </a:extLst>
            </p:cNvPr>
            <p:cNvSpPr>
              <a:spLocks noChangeArrowheads="1"/>
            </p:cNvSpPr>
            <p:nvPr/>
          </p:nvSpPr>
          <p:spPr bwMode="auto">
            <a:xfrm>
              <a:off x="3713920" y="2840188"/>
              <a:ext cx="533400" cy="5334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14" name="Grupp 13">
            <a:extLst>
              <a:ext uri="{FF2B5EF4-FFF2-40B4-BE49-F238E27FC236}">
                <a16:creationId xmlns:a16="http://schemas.microsoft.com/office/drawing/2014/main" id="{08E5938D-6C7B-4C79-A4AE-8364053BAD35}"/>
              </a:ext>
            </a:extLst>
          </p:cNvPr>
          <p:cNvGrpSpPr/>
          <p:nvPr/>
        </p:nvGrpSpPr>
        <p:grpSpPr>
          <a:xfrm>
            <a:off x="4736105" y="2643548"/>
            <a:ext cx="2916000" cy="1796840"/>
            <a:chOff x="4736105" y="2643548"/>
            <a:chExt cx="2916000" cy="1796840"/>
          </a:xfrm>
        </p:grpSpPr>
        <p:grpSp>
          <p:nvGrpSpPr>
            <p:cNvPr id="3" name="Grupp 2">
              <a:extLst>
                <a:ext uri="{FF2B5EF4-FFF2-40B4-BE49-F238E27FC236}">
                  <a16:creationId xmlns:a16="http://schemas.microsoft.com/office/drawing/2014/main" id="{44007713-61A2-441D-B9D7-163AFE63552A}"/>
                </a:ext>
              </a:extLst>
            </p:cNvPr>
            <p:cNvGrpSpPr/>
            <p:nvPr/>
          </p:nvGrpSpPr>
          <p:grpSpPr>
            <a:xfrm>
              <a:off x="4736105" y="3612388"/>
              <a:ext cx="2916000" cy="828000"/>
              <a:chOff x="5032263" y="2819330"/>
              <a:chExt cx="2900296" cy="828000"/>
            </a:xfrm>
          </p:grpSpPr>
          <p:sp>
            <p:nvSpPr>
              <p:cNvPr id="50" name="Line 1092">
                <a:extLst>
                  <a:ext uri="{FF2B5EF4-FFF2-40B4-BE49-F238E27FC236}">
                    <a16:creationId xmlns:a16="http://schemas.microsoft.com/office/drawing/2014/main" id="{6F7580B7-6CD2-4557-A9FB-BA0D3E93AE24}"/>
                  </a:ext>
                </a:extLst>
              </p:cNvPr>
              <p:cNvSpPr>
                <a:spLocks noChangeShapeType="1"/>
              </p:cNvSpPr>
              <p:nvPr/>
            </p:nvSpPr>
            <p:spPr bwMode="auto">
              <a:xfrm>
                <a:off x="5032263" y="3403824"/>
                <a:ext cx="233363" cy="0"/>
              </a:xfrm>
              <a:prstGeom prst="line">
                <a:avLst/>
              </a:prstGeom>
              <a:noFill/>
              <a:ln w="381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1" name="Line 1092">
                <a:extLst>
                  <a:ext uri="{FF2B5EF4-FFF2-40B4-BE49-F238E27FC236}">
                    <a16:creationId xmlns:a16="http://schemas.microsoft.com/office/drawing/2014/main" id="{3D7C15AA-F46C-4229-AEF9-895A1B38265C}"/>
                  </a:ext>
                </a:extLst>
              </p:cNvPr>
              <p:cNvSpPr>
                <a:spLocks noChangeShapeType="1"/>
              </p:cNvSpPr>
              <p:nvPr/>
            </p:nvSpPr>
            <p:spPr bwMode="auto">
              <a:xfrm>
                <a:off x="7699196" y="3395115"/>
                <a:ext cx="233363" cy="0"/>
              </a:xfrm>
              <a:prstGeom prst="line">
                <a:avLst/>
              </a:prstGeom>
              <a:noFill/>
              <a:ln w="381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nvGrpSpPr>
              <p:cNvPr id="165967" name="Group 1103">
                <a:extLst>
                  <a:ext uri="{FF2B5EF4-FFF2-40B4-BE49-F238E27FC236}">
                    <a16:creationId xmlns:a16="http://schemas.microsoft.com/office/drawing/2014/main" id="{B4FDF555-6431-4702-9B9C-2B8453E7BEB5}"/>
                  </a:ext>
                </a:extLst>
              </p:cNvPr>
              <p:cNvGrpSpPr>
                <a:grpSpLocks/>
              </p:cNvGrpSpPr>
              <p:nvPr/>
            </p:nvGrpSpPr>
            <p:grpSpPr bwMode="auto">
              <a:xfrm>
                <a:off x="5260796" y="2912515"/>
                <a:ext cx="2438400" cy="596900"/>
                <a:chOff x="3312" y="2304"/>
                <a:chExt cx="1536" cy="376"/>
              </a:xfrm>
            </p:grpSpPr>
            <p:sp>
              <p:nvSpPr>
                <p:cNvPr id="165913" name="Rectangle 1049">
                  <a:extLst>
                    <a:ext uri="{FF2B5EF4-FFF2-40B4-BE49-F238E27FC236}">
                      <a16:creationId xmlns:a16="http://schemas.microsoft.com/office/drawing/2014/main" id="{2AD38A8B-71FC-4565-A9AE-D9BC8AAAC6C4}"/>
                    </a:ext>
                  </a:extLst>
                </p:cNvPr>
                <p:cNvSpPr>
                  <a:spLocks noChangeArrowheads="1"/>
                </p:cNvSpPr>
                <p:nvPr/>
              </p:nvSpPr>
              <p:spPr bwMode="auto">
                <a:xfrm>
                  <a:off x="3312" y="2536"/>
                  <a:ext cx="192" cy="144"/>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latin typeface="Calibri" panose="020F0502020204030204" pitchFamily="34" charset="0"/>
                    <a:cs typeface="Calibri" panose="020F0502020204030204" pitchFamily="34" charset="0"/>
                  </a:endParaRPr>
                </a:p>
              </p:txBody>
            </p:sp>
            <p:sp>
              <p:nvSpPr>
                <p:cNvPr id="165914" name="Rectangle 1050">
                  <a:extLst>
                    <a:ext uri="{FF2B5EF4-FFF2-40B4-BE49-F238E27FC236}">
                      <a16:creationId xmlns:a16="http://schemas.microsoft.com/office/drawing/2014/main" id="{BA43DFA4-4A8E-4A35-8561-80FF19DB1700}"/>
                    </a:ext>
                  </a:extLst>
                </p:cNvPr>
                <p:cNvSpPr>
                  <a:spLocks noChangeArrowheads="1"/>
                </p:cNvSpPr>
                <p:nvPr/>
              </p:nvSpPr>
              <p:spPr bwMode="auto">
                <a:xfrm>
                  <a:off x="3648" y="2536"/>
                  <a:ext cx="192" cy="144"/>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latin typeface="Calibri" panose="020F0502020204030204" pitchFamily="34" charset="0"/>
                    <a:cs typeface="Calibri" panose="020F0502020204030204" pitchFamily="34" charset="0"/>
                  </a:endParaRPr>
                </a:p>
              </p:txBody>
            </p:sp>
            <p:sp>
              <p:nvSpPr>
                <p:cNvPr id="165915" name="Rectangle 1051">
                  <a:extLst>
                    <a:ext uri="{FF2B5EF4-FFF2-40B4-BE49-F238E27FC236}">
                      <a16:creationId xmlns:a16="http://schemas.microsoft.com/office/drawing/2014/main" id="{B37C6B61-8861-4E36-9940-1318775952BD}"/>
                    </a:ext>
                  </a:extLst>
                </p:cNvPr>
                <p:cNvSpPr>
                  <a:spLocks noChangeArrowheads="1"/>
                </p:cNvSpPr>
                <p:nvPr/>
              </p:nvSpPr>
              <p:spPr bwMode="auto">
                <a:xfrm>
                  <a:off x="3984" y="2536"/>
                  <a:ext cx="192" cy="144"/>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latin typeface="Calibri" panose="020F0502020204030204" pitchFamily="34" charset="0"/>
                    <a:cs typeface="Calibri" panose="020F0502020204030204" pitchFamily="34" charset="0"/>
                  </a:endParaRPr>
                </a:p>
              </p:txBody>
            </p:sp>
            <p:sp>
              <p:nvSpPr>
                <p:cNvPr id="165925" name="Rectangle 1061">
                  <a:extLst>
                    <a:ext uri="{FF2B5EF4-FFF2-40B4-BE49-F238E27FC236}">
                      <a16:creationId xmlns:a16="http://schemas.microsoft.com/office/drawing/2014/main" id="{3EED46C0-DD08-4101-9B05-329AC59C17E0}"/>
                    </a:ext>
                  </a:extLst>
                </p:cNvPr>
                <p:cNvSpPr>
                  <a:spLocks noChangeArrowheads="1"/>
                </p:cNvSpPr>
                <p:nvPr/>
              </p:nvSpPr>
              <p:spPr bwMode="auto">
                <a:xfrm>
                  <a:off x="4320" y="2536"/>
                  <a:ext cx="192" cy="144"/>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latin typeface="Calibri" panose="020F0502020204030204" pitchFamily="34" charset="0"/>
                    <a:cs typeface="Calibri" panose="020F0502020204030204" pitchFamily="34" charset="0"/>
                  </a:endParaRPr>
                </a:p>
              </p:txBody>
            </p:sp>
            <p:sp>
              <p:nvSpPr>
                <p:cNvPr id="165926" name="Rectangle 1062">
                  <a:extLst>
                    <a:ext uri="{FF2B5EF4-FFF2-40B4-BE49-F238E27FC236}">
                      <a16:creationId xmlns:a16="http://schemas.microsoft.com/office/drawing/2014/main" id="{AA029564-6773-4133-AD65-A0555EDB0DA2}"/>
                    </a:ext>
                  </a:extLst>
                </p:cNvPr>
                <p:cNvSpPr>
                  <a:spLocks noChangeArrowheads="1"/>
                </p:cNvSpPr>
                <p:nvPr/>
              </p:nvSpPr>
              <p:spPr bwMode="auto">
                <a:xfrm>
                  <a:off x="4656" y="2536"/>
                  <a:ext cx="192" cy="144"/>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latin typeface="Calibri" panose="020F0502020204030204" pitchFamily="34" charset="0"/>
                    <a:cs typeface="Calibri" panose="020F0502020204030204" pitchFamily="34" charset="0"/>
                  </a:endParaRPr>
                </a:p>
              </p:txBody>
            </p:sp>
            <p:sp>
              <p:nvSpPr>
                <p:cNvPr id="165929" name="Rectangle 1065">
                  <a:extLst>
                    <a:ext uri="{FF2B5EF4-FFF2-40B4-BE49-F238E27FC236}">
                      <a16:creationId xmlns:a16="http://schemas.microsoft.com/office/drawing/2014/main" id="{6084AC8F-9ABA-4B8C-8E07-40E553C31961}"/>
                    </a:ext>
                  </a:extLst>
                </p:cNvPr>
                <p:cNvSpPr>
                  <a:spLocks noChangeArrowheads="1"/>
                </p:cNvSpPr>
                <p:nvPr/>
              </p:nvSpPr>
              <p:spPr bwMode="auto">
                <a:xfrm>
                  <a:off x="3560" y="2304"/>
                  <a:ext cx="192" cy="144"/>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latin typeface="Calibri" panose="020F0502020204030204" pitchFamily="34" charset="0"/>
                    <a:cs typeface="Calibri" panose="020F0502020204030204" pitchFamily="34" charset="0"/>
                  </a:endParaRPr>
                </a:p>
              </p:txBody>
            </p:sp>
            <p:sp>
              <p:nvSpPr>
                <p:cNvPr id="165931" name="Rectangle 1067">
                  <a:extLst>
                    <a:ext uri="{FF2B5EF4-FFF2-40B4-BE49-F238E27FC236}">
                      <a16:creationId xmlns:a16="http://schemas.microsoft.com/office/drawing/2014/main" id="{EF418519-5539-4E61-9F77-72661F298179}"/>
                    </a:ext>
                  </a:extLst>
                </p:cNvPr>
                <p:cNvSpPr>
                  <a:spLocks noChangeArrowheads="1"/>
                </p:cNvSpPr>
                <p:nvPr/>
              </p:nvSpPr>
              <p:spPr bwMode="auto">
                <a:xfrm>
                  <a:off x="3896" y="2304"/>
                  <a:ext cx="192" cy="144"/>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latin typeface="Calibri" panose="020F0502020204030204" pitchFamily="34" charset="0"/>
                    <a:cs typeface="Calibri" panose="020F0502020204030204" pitchFamily="34" charset="0"/>
                  </a:endParaRPr>
                </a:p>
              </p:txBody>
            </p:sp>
            <p:sp>
              <p:nvSpPr>
                <p:cNvPr id="165958" name="Line 1094">
                  <a:extLst>
                    <a:ext uri="{FF2B5EF4-FFF2-40B4-BE49-F238E27FC236}">
                      <a16:creationId xmlns:a16="http://schemas.microsoft.com/office/drawing/2014/main" id="{00E69D57-9C21-4395-8182-8F5038001A6F}"/>
                    </a:ext>
                  </a:extLst>
                </p:cNvPr>
                <p:cNvSpPr>
                  <a:spLocks noChangeShapeType="1"/>
                </p:cNvSpPr>
                <p:nvPr/>
              </p:nvSpPr>
              <p:spPr bwMode="auto">
                <a:xfrm>
                  <a:off x="3504" y="2608"/>
                  <a:ext cx="147" cy="0"/>
                </a:xfrm>
                <a:prstGeom prst="line">
                  <a:avLst/>
                </a:prstGeom>
                <a:noFill/>
                <a:ln w="38100" cmpd="dbl">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65959" name="Line 1095">
                  <a:extLst>
                    <a:ext uri="{FF2B5EF4-FFF2-40B4-BE49-F238E27FC236}">
                      <a16:creationId xmlns:a16="http://schemas.microsoft.com/office/drawing/2014/main" id="{ED54B816-EFDA-4FA3-A8E9-32CD52674C33}"/>
                    </a:ext>
                  </a:extLst>
                </p:cNvPr>
                <p:cNvSpPr>
                  <a:spLocks noChangeShapeType="1"/>
                </p:cNvSpPr>
                <p:nvPr/>
              </p:nvSpPr>
              <p:spPr bwMode="auto">
                <a:xfrm>
                  <a:off x="3840" y="2608"/>
                  <a:ext cx="147" cy="0"/>
                </a:xfrm>
                <a:prstGeom prst="line">
                  <a:avLst/>
                </a:prstGeom>
                <a:noFill/>
                <a:ln w="38100" cmpd="dbl">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65960" name="Line 1096">
                  <a:extLst>
                    <a:ext uri="{FF2B5EF4-FFF2-40B4-BE49-F238E27FC236}">
                      <a16:creationId xmlns:a16="http://schemas.microsoft.com/office/drawing/2014/main" id="{82599421-FE78-4A8A-B137-5DA67AD49197}"/>
                    </a:ext>
                  </a:extLst>
                </p:cNvPr>
                <p:cNvSpPr>
                  <a:spLocks noChangeShapeType="1"/>
                </p:cNvSpPr>
                <p:nvPr/>
              </p:nvSpPr>
              <p:spPr bwMode="auto">
                <a:xfrm>
                  <a:off x="4168" y="2608"/>
                  <a:ext cx="147" cy="0"/>
                </a:xfrm>
                <a:prstGeom prst="line">
                  <a:avLst/>
                </a:prstGeom>
                <a:noFill/>
                <a:ln w="38100" cmpd="dbl">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65961" name="Line 1097">
                  <a:extLst>
                    <a:ext uri="{FF2B5EF4-FFF2-40B4-BE49-F238E27FC236}">
                      <a16:creationId xmlns:a16="http://schemas.microsoft.com/office/drawing/2014/main" id="{71DB353C-5B28-4182-AD12-EE728BFA5F6A}"/>
                    </a:ext>
                  </a:extLst>
                </p:cNvPr>
                <p:cNvSpPr>
                  <a:spLocks noChangeShapeType="1"/>
                </p:cNvSpPr>
                <p:nvPr/>
              </p:nvSpPr>
              <p:spPr bwMode="auto">
                <a:xfrm>
                  <a:off x="4512" y="2608"/>
                  <a:ext cx="147" cy="0"/>
                </a:xfrm>
                <a:prstGeom prst="line">
                  <a:avLst/>
                </a:prstGeom>
                <a:noFill/>
                <a:ln w="38100" cmpd="dbl">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65962" name="Line 1098">
                  <a:extLst>
                    <a:ext uri="{FF2B5EF4-FFF2-40B4-BE49-F238E27FC236}">
                      <a16:creationId xmlns:a16="http://schemas.microsoft.com/office/drawing/2014/main" id="{C8896A64-5226-4A91-AC2B-DAF597CBB3D5}"/>
                    </a:ext>
                  </a:extLst>
                </p:cNvPr>
                <p:cNvSpPr>
                  <a:spLocks noChangeShapeType="1"/>
                </p:cNvSpPr>
                <p:nvPr/>
              </p:nvSpPr>
              <p:spPr bwMode="auto">
                <a:xfrm>
                  <a:off x="3408" y="2368"/>
                  <a:ext cx="147" cy="0"/>
                </a:xfrm>
                <a:prstGeom prst="line">
                  <a:avLst/>
                </a:prstGeom>
                <a:noFill/>
                <a:ln w="38100" cmpd="dbl">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65963" name="Line 1099">
                  <a:extLst>
                    <a:ext uri="{FF2B5EF4-FFF2-40B4-BE49-F238E27FC236}">
                      <a16:creationId xmlns:a16="http://schemas.microsoft.com/office/drawing/2014/main" id="{5DE9260D-F96B-4267-A7F6-2A287D57E9D5}"/>
                    </a:ext>
                  </a:extLst>
                </p:cNvPr>
                <p:cNvSpPr>
                  <a:spLocks noChangeShapeType="1"/>
                </p:cNvSpPr>
                <p:nvPr/>
              </p:nvSpPr>
              <p:spPr bwMode="auto">
                <a:xfrm>
                  <a:off x="3752" y="2368"/>
                  <a:ext cx="147" cy="0"/>
                </a:xfrm>
                <a:prstGeom prst="line">
                  <a:avLst/>
                </a:prstGeom>
                <a:noFill/>
                <a:ln w="38100" cmpd="dbl">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65964" name="Line 1100">
                  <a:extLst>
                    <a:ext uri="{FF2B5EF4-FFF2-40B4-BE49-F238E27FC236}">
                      <a16:creationId xmlns:a16="http://schemas.microsoft.com/office/drawing/2014/main" id="{2CBCCDED-448A-4382-B4CC-28971172B75A}"/>
                    </a:ext>
                  </a:extLst>
                </p:cNvPr>
                <p:cNvSpPr>
                  <a:spLocks noChangeShapeType="1"/>
                </p:cNvSpPr>
                <p:nvPr/>
              </p:nvSpPr>
              <p:spPr bwMode="auto">
                <a:xfrm>
                  <a:off x="4088" y="2368"/>
                  <a:ext cx="288" cy="0"/>
                </a:xfrm>
                <a:prstGeom prst="line">
                  <a:avLst/>
                </a:prstGeom>
                <a:noFill/>
                <a:ln w="38100" cmpd="dbl">
                  <a:solidFill>
                    <a:srgbClr val="FF0000"/>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65965" name="Line 1101">
                  <a:extLst>
                    <a:ext uri="{FF2B5EF4-FFF2-40B4-BE49-F238E27FC236}">
                      <a16:creationId xmlns:a16="http://schemas.microsoft.com/office/drawing/2014/main" id="{43BBB28F-9218-49F9-BFC2-97B4740FEC29}"/>
                    </a:ext>
                  </a:extLst>
                </p:cNvPr>
                <p:cNvSpPr>
                  <a:spLocks noChangeShapeType="1"/>
                </p:cNvSpPr>
                <p:nvPr/>
              </p:nvSpPr>
              <p:spPr bwMode="auto">
                <a:xfrm rot="5400000">
                  <a:off x="4270" y="2445"/>
                  <a:ext cx="193" cy="0"/>
                </a:xfrm>
                <a:prstGeom prst="line">
                  <a:avLst/>
                </a:prstGeom>
                <a:noFill/>
                <a:ln w="38100" cmpd="dbl">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65966" name="Line 1102">
                  <a:extLst>
                    <a:ext uri="{FF2B5EF4-FFF2-40B4-BE49-F238E27FC236}">
                      <a16:creationId xmlns:a16="http://schemas.microsoft.com/office/drawing/2014/main" id="{E1380B65-B844-4C76-A4B1-C7B53DB526FD}"/>
                    </a:ext>
                  </a:extLst>
                </p:cNvPr>
                <p:cNvSpPr>
                  <a:spLocks noChangeShapeType="1"/>
                </p:cNvSpPr>
                <p:nvPr/>
              </p:nvSpPr>
              <p:spPr bwMode="auto">
                <a:xfrm flipV="1">
                  <a:off x="3408" y="2352"/>
                  <a:ext cx="0" cy="192"/>
                </a:xfrm>
                <a:prstGeom prst="line">
                  <a:avLst/>
                </a:prstGeom>
                <a:noFill/>
                <a:ln w="381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54" name="Rektangel 53">
                <a:extLst>
                  <a:ext uri="{FF2B5EF4-FFF2-40B4-BE49-F238E27FC236}">
                    <a16:creationId xmlns:a16="http://schemas.microsoft.com/office/drawing/2014/main" id="{EBE6764B-C7DE-402E-817D-18E31542269A}"/>
                  </a:ext>
                </a:extLst>
              </p:cNvPr>
              <p:cNvSpPr/>
              <p:nvPr/>
            </p:nvSpPr>
            <p:spPr>
              <a:xfrm>
                <a:off x="5152895" y="2819330"/>
                <a:ext cx="2628000" cy="828000"/>
              </a:xfrm>
              <a:prstGeom prst="rect">
                <a:avLst/>
              </a:prstGeom>
              <a:noFill/>
              <a:ln w="38100" cmpd="dbl">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grpSp>
        <p:sp>
          <p:nvSpPr>
            <p:cNvPr id="58" name="AutoShape 1037">
              <a:extLst>
                <a:ext uri="{FF2B5EF4-FFF2-40B4-BE49-F238E27FC236}">
                  <a16:creationId xmlns:a16="http://schemas.microsoft.com/office/drawing/2014/main" id="{C3BAFE8B-5B31-4EDE-880E-E505701E2A17}"/>
                </a:ext>
              </a:extLst>
            </p:cNvPr>
            <p:cNvSpPr>
              <a:spLocks noChangeArrowheads="1"/>
            </p:cNvSpPr>
            <p:nvPr/>
          </p:nvSpPr>
          <p:spPr bwMode="auto">
            <a:xfrm rot="19280807">
              <a:off x="4901159" y="2643548"/>
              <a:ext cx="533400" cy="5334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12" name="Grupp 11">
            <a:extLst>
              <a:ext uri="{FF2B5EF4-FFF2-40B4-BE49-F238E27FC236}">
                <a16:creationId xmlns:a16="http://schemas.microsoft.com/office/drawing/2014/main" id="{0C75C0A8-11AE-49AE-AA70-F2112D01E056}"/>
              </a:ext>
            </a:extLst>
          </p:cNvPr>
          <p:cNvGrpSpPr/>
          <p:nvPr/>
        </p:nvGrpSpPr>
        <p:grpSpPr>
          <a:xfrm>
            <a:off x="762000" y="2645851"/>
            <a:ext cx="2087080" cy="1704049"/>
            <a:chOff x="762000" y="2645851"/>
            <a:chExt cx="2087080" cy="1704049"/>
          </a:xfrm>
        </p:grpSpPr>
        <p:grpSp>
          <p:nvGrpSpPr>
            <p:cNvPr id="5" name="Grupp 4">
              <a:extLst>
                <a:ext uri="{FF2B5EF4-FFF2-40B4-BE49-F238E27FC236}">
                  <a16:creationId xmlns:a16="http://schemas.microsoft.com/office/drawing/2014/main" id="{087B3133-F563-487D-BEA9-56986D200DDC}"/>
                </a:ext>
              </a:extLst>
            </p:cNvPr>
            <p:cNvGrpSpPr/>
            <p:nvPr/>
          </p:nvGrpSpPr>
          <p:grpSpPr>
            <a:xfrm>
              <a:off x="762000" y="3692673"/>
              <a:ext cx="1304775" cy="657227"/>
              <a:chOff x="592289" y="2891473"/>
              <a:chExt cx="1304775" cy="657227"/>
            </a:xfrm>
          </p:grpSpPr>
          <p:grpSp>
            <p:nvGrpSpPr>
              <p:cNvPr id="165954" name="Group 1090">
                <a:extLst>
                  <a:ext uri="{FF2B5EF4-FFF2-40B4-BE49-F238E27FC236}">
                    <a16:creationId xmlns:a16="http://schemas.microsoft.com/office/drawing/2014/main" id="{1EF24C7A-6333-47C4-A6A4-4C9995790BA6}"/>
                  </a:ext>
                </a:extLst>
              </p:cNvPr>
              <p:cNvGrpSpPr>
                <a:grpSpLocks/>
              </p:cNvGrpSpPr>
              <p:nvPr/>
            </p:nvGrpSpPr>
            <p:grpSpPr bwMode="auto">
              <a:xfrm>
                <a:off x="825501" y="3124200"/>
                <a:ext cx="1071563" cy="228600"/>
                <a:chOff x="2880" y="1968"/>
                <a:chExt cx="675" cy="144"/>
              </a:xfrm>
            </p:grpSpPr>
            <p:sp>
              <p:nvSpPr>
                <p:cNvPr id="165903" name="Rectangle 1039">
                  <a:extLst>
                    <a:ext uri="{FF2B5EF4-FFF2-40B4-BE49-F238E27FC236}">
                      <a16:creationId xmlns:a16="http://schemas.microsoft.com/office/drawing/2014/main" id="{F3C9F87F-B6DB-477F-8188-D829D80A2309}"/>
                    </a:ext>
                  </a:extLst>
                </p:cNvPr>
                <p:cNvSpPr>
                  <a:spLocks noChangeArrowheads="1"/>
                </p:cNvSpPr>
                <p:nvPr/>
              </p:nvSpPr>
              <p:spPr bwMode="auto">
                <a:xfrm>
                  <a:off x="2880" y="1968"/>
                  <a:ext cx="192" cy="144"/>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latin typeface="Calibri" panose="020F0502020204030204" pitchFamily="34" charset="0"/>
                    <a:cs typeface="Calibri" panose="020F0502020204030204" pitchFamily="34" charset="0"/>
                  </a:endParaRPr>
                </a:p>
              </p:txBody>
            </p:sp>
            <p:sp>
              <p:nvSpPr>
                <p:cNvPr id="165904" name="Rectangle 1040">
                  <a:extLst>
                    <a:ext uri="{FF2B5EF4-FFF2-40B4-BE49-F238E27FC236}">
                      <a16:creationId xmlns:a16="http://schemas.microsoft.com/office/drawing/2014/main" id="{27C9BA7C-FFD0-4DC5-88D2-9E1417C964C6}"/>
                    </a:ext>
                  </a:extLst>
                </p:cNvPr>
                <p:cNvSpPr>
                  <a:spLocks noChangeArrowheads="1"/>
                </p:cNvSpPr>
                <p:nvPr/>
              </p:nvSpPr>
              <p:spPr bwMode="auto">
                <a:xfrm>
                  <a:off x="3216" y="1968"/>
                  <a:ext cx="192" cy="144"/>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latin typeface="Calibri" panose="020F0502020204030204" pitchFamily="34" charset="0"/>
                    <a:cs typeface="Calibri" panose="020F0502020204030204" pitchFamily="34" charset="0"/>
                  </a:endParaRPr>
                </a:p>
              </p:txBody>
            </p:sp>
            <p:sp>
              <p:nvSpPr>
                <p:cNvPr id="165906" name="Line 1042">
                  <a:extLst>
                    <a:ext uri="{FF2B5EF4-FFF2-40B4-BE49-F238E27FC236}">
                      <a16:creationId xmlns:a16="http://schemas.microsoft.com/office/drawing/2014/main" id="{B5AC9A6A-3764-4217-A476-1935CEBBFB65}"/>
                    </a:ext>
                  </a:extLst>
                </p:cNvPr>
                <p:cNvSpPr>
                  <a:spLocks noChangeShapeType="1"/>
                </p:cNvSpPr>
                <p:nvPr/>
              </p:nvSpPr>
              <p:spPr bwMode="auto">
                <a:xfrm>
                  <a:off x="3072" y="2048"/>
                  <a:ext cx="147" cy="0"/>
                </a:xfrm>
                <a:prstGeom prst="line">
                  <a:avLst/>
                </a:prstGeom>
                <a:noFill/>
                <a:ln w="38100" cmpd="dbl">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65953" name="Line 1089">
                  <a:extLst>
                    <a:ext uri="{FF2B5EF4-FFF2-40B4-BE49-F238E27FC236}">
                      <a16:creationId xmlns:a16="http://schemas.microsoft.com/office/drawing/2014/main" id="{9FF6C7BD-C048-4A40-BAFF-588EE899F906}"/>
                    </a:ext>
                  </a:extLst>
                </p:cNvPr>
                <p:cNvSpPr>
                  <a:spLocks noChangeShapeType="1"/>
                </p:cNvSpPr>
                <p:nvPr/>
              </p:nvSpPr>
              <p:spPr bwMode="auto">
                <a:xfrm>
                  <a:off x="3408" y="2048"/>
                  <a:ext cx="147" cy="0"/>
                </a:xfrm>
                <a:prstGeom prst="line">
                  <a:avLst/>
                </a:prstGeom>
                <a:noFill/>
                <a:ln w="381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49" name="Line 1092">
                <a:extLst>
                  <a:ext uri="{FF2B5EF4-FFF2-40B4-BE49-F238E27FC236}">
                    <a16:creationId xmlns:a16="http://schemas.microsoft.com/office/drawing/2014/main" id="{83912146-87DB-4F14-85F9-11F1D449C168}"/>
                  </a:ext>
                </a:extLst>
              </p:cNvPr>
              <p:cNvSpPr>
                <a:spLocks noChangeShapeType="1"/>
              </p:cNvSpPr>
              <p:nvPr/>
            </p:nvSpPr>
            <p:spPr bwMode="auto">
              <a:xfrm>
                <a:off x="592289" y="3259182"/>
                <a:ext cx="233363" cy="0"/>
              </a:xfrm>
              <a:prstGeom prst="line">
                <a:avLst/>
              </a:prstGeom>
              <a:noFill/>
              <a:ln w="38100" cmpd="dbl">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3" name="Rektangel 52">
                <a:extLst>
                  <a:ext uri="{FF2B5EF4-FFF2-40B4-BE49-F238E27FC236}">
                    <a16:creationId xmlns:a16="http://schemas.microsoft.com/office/drawing/2014/main" id="{88FFF6BB-71A9-4237-9598-F25DA2B4D432}"/>
                  </a:ext>
                </a:extLst>
              </p:cNvPr>
              <p:cNvSpPr/>
              <p:nvPr/>
            </p:nvSpPr>
            <p:spPr>
              <a:xfrm>
                <a:off x="687050" y="2891473"/>
                <a:ext cx="1066520" cy="657227"/>
              </a:xfrm>
              <a:prstGeom prst="rect">
                <a:avLst/>
              </a:prstGeom>
              <a:noFill/>
              <a:ln w="38100" cmpd="dbl">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grpSp>
        <p:sp>
          <p:nvSpPr>
            <p:cNvPr id="59" name="AutoShape 1037">
              <a:extLst>
                <a:ext uri="{FF2B5EF4-FFF2-40B4-BE49-F238E27FC236}">
                  <a16:creationId xmlns:a16="http://schemas.microsoft.com/office/drawing/2014/main" id="{802CA0A8-A8D1-496E-9B01-DE2EAA799419}"/>
                </a:ext>
              </a:extLst>
            </p:cNvPr>
            <p:cNvSpPr>
              <a:spLocks noChangeArrowheads="1"/>
            </p:cNvSpPr>
            <p:nvPr/>
          </p:nvSpPr>
          <p:spPr bwMode="auto">
            <a:xfrm rot="2677537">
              <a:off x="2315680" y="2645851"/>
              <a:ext cx="533400" cy="5334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6" name="Grupp 5">
            <a:extLst>
              <a:ext uri="{FF2B5EF4-FFF2-40B4-BE49-F238E27FC236}">
                <a16:creationId xmlns:a16="http://schemas.microsoft.com/office/drawing/2014/main" id="{4FDA0A4E-157C-4A0C-801A-73F4E94F005A}"/>
              </a:ext>
            </a:extLst>
          </p:cNvPr>
          <p:cNvGrpSpPr/>
          <p:nvPr/>
        </p:nvGrpSpPr>
        <p:grpSpPr>
          <a:xfrm>
            <a:off x="2894145" y="1981200"/>
            <a:ext cx="1964253" cy="685800"/>
            <a:chOff x="2836818" y="1385332"/>
            <a:chExt cx="1964253" cy="685800"/>
          </a:xfrm>
        </p:grpSpPr>
        <p:grpSp>
          <p:nvGrpSpPr>
            <p:cNvPr id="165899" name="Group 1035">
              <a:extLst>
                <a:ext uri="{FF2B5EF4-FFF2-40B4-BE49-F238E27FC236}">
                  <a16:creationId xmlns:a16="http://schemas.microsoft.com/office/drawing/2014/main" id="{D737D6D8-EC86-4EED-A383-89F1031C4128}"/>
                </a:ext>
              </a:extLst>
            </p:cNvPr>
            <p:cNvGrpSpPr>
              <a:grpSpLocks/>
            </p:cNvGrpSpPr>
            <p:nvPr/>
          </p:nvGrpSpPr>
          <p:grpSpPr bwMode="auto">
            <a:xfrm>
              <a:off x="3212786" y="1385332"/>
              <a:ext cx="1219200" cy="685800"/>
              <a:chOff x="2976" y="1104"/>
              <a:chExt cx="768" cy="432"/>
            </a:xfrm>
          </p:grpSpPr>
          <p:sp>
            <p:nvSpPr>
              <p:cNvPr id="165897" name="Text Box 1033">
                <a:extLst>
                  <a:ext uri="{FF2B5EF4-FFF2-40B4-BE49-F238E27FC236}">
                    <a16:creationId xmlns:a16="http://schemas.microsoft.com/office/drawing/2014/main" id="{9FC9625E-20B3-46CB-8798-605FC6693CCC}"/>
                  </a:ext>
                </a:extLst>
              </p:cNvPr>
              <p:cNvSpPr txBox="1">
                <a:spLocks noChangeArrowheads="1"/>
              </p:cNvSpPr>
              <p:nvPr/>
            </p:nvSpPr>
            <p:spPr bwMode="auto">
              <a:xfrm>
                <a:off x="3024" y="1151"/>
                <a:ext cx="672" cy="333"/>
              </a:xfrm>
              <a:prstGeom prst="rect">
                <a:avLst/>
              </a:prstGeom>
              <a:noFill/>
              <a:ln w="22225">
                <a:solidFill>
                  <a:srgbClr val="0099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solidFill>
                      <a:srgbClr val="00B050"/>
                    </a:solidFill>
                    <a:latin typeface="Calibri" panose="020F0502020204030204" pitchFamily="34" charset="0"/>
                    <a:cs typeface="Calibri" panose="020F0502020204030204" pitchFamily="34" charset="0"/>
                  </a:rPr>
                  <a:t>Stage</a:t>
                </a:r>
              </a:p>
            </p:txBody>
          </p:sp>
          <p:sp>
            <p:nvSpPr>
              <p:cNvPr id="165898" name="Rectangle 1034">
                <a:extLst>
                  <a:ext uri="{FF2B5EF4-FFF2-40B4-BE49-F238E27FC236}">
                    <a16:creationId xmlns:a16="http://schemas.microsoft.com/office/drawing/2014/main" id="{33E26C3F-49F7-4ECB-A999-7C292390878E}"/>
                  </a:ext>
                </a:extLst>
              </p:cNvPr>
              <p:cNvSpPr>
                <a:spLocks noChangeArrowheads="1"/>
              </p:cNvSpPr>
              <p:nvPr/>
            </p:nvSpPr>
            <p:spPr bwMode="auto">
              <a:xfrm>
                <a:off x="2976" y="1104"/>
                <a:ext cx="768" cy="432"/>
              </a:xfrm>
              <a:prstGeom prst="rect">
                <a:avLst/>
              </a:prstGeom>
              <a:noFill/>
              <a:ln w="22225">
                <a:solidFill>
                  <a:srgbClr val="0099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60" name="Line 1092">
              <a:extLst>
                <a:ext uri="{FF2B5EF4-FFF2-40B4-BE49-F238E27FC236}">
                  <a16:creationId xmlns:a16="http://schemas.microsoft.com/office/drawing/2014/main" id="{170A09CB-4F4D-4CF0-BD78-AC0C8A7A67A3}"/>
                </a:ext>
              </a:extLst>
            </p:cNvPr>
            <p:cNvSpPr>
              <a:spLocks noChangeShapeType="1"/>
            </p:cNvSpPr>
            <p:nvPr/>
          </p:nvSpPr>
          <p:spPr bwMode="auto">
            <a:xfrm>
              <a:off x="2836818" y="1743891"/>
              <a:ext cx="381000" cy="0"/>
            </a:xfrm>
            <a:prstGeom prst="line">
              <a:avLst/>
            </a:prstGeom>
            <a:noFill/>
            <a:ln w="66675" cmpd="dbl">
              <a:solidFill>
                <a:srgbClr val="009999"/>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1" name="Line 1092">
              <a:extLst>
                <a:ext uri="{FF2B5EF4-FFF2-40B4-BE49-F238E27FC236}">
                  <a16:creationId xmlns:a16="http://schemas.microsoft.com/office/drawing/2014/main" id="{0F3A23D1-C00B-4789-9C33-FF62A2CECADF}"/>
                </a:ext>
              </a:extLst>
            </p:cNvPr>
            <p:cNvSpPr>
              <a:spLocks noChangeShapeType="1"/>
            </p:cNvSpPr>
            <p:nvPr/>
          </p:nvSpPr>
          <p:spPr bwMode="auto">
            <a:xfrm>
              <a:off x="4420071" y="1743891"/>
              <a:ext cx="381000" cy="0"/>
            </a:xfrm>
            <a:prstGeom prst="line">
              <a:avLst/>
            </a:prstGeom>
            <a:noFill/>
            <a:ln w="66675" cmpd="dbl">
              <a:solidFill>
                <a:srgbClr val="009999"/>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0" name="textruta 9">
            <a:extLst>
              <a:ext uri="{FF2B5EF4-FFF2-40B4-BE49-F238E27FC236}">
                <a16:creationId xmlns:a16="http://schemas.microsoft.com/office/drawing/2014/main" id="{7B7567BC-AC4B-4251-8490-D63BD5770563}"/>
              </a:ext>
            </a:extLst>
          </p:cNvPr>
          <p:cNvSpPr txBox="1"/>
          <p:nvPr/>
        </p:nvSpPr>
        <p:spPr>
          <a:xfrm>
            <a:off x="324498" y="699801"/>
            <a:ext cx="8686800" cy="1200329"/>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The single most common error in CSS modelling is to confuse </a:t>
            </a:r>
            <a:r>
              <a:rPr lang="en-GB" sz="2400" b="1" dirty="0">
                <a:solidFill>
                  <a:srgbClr val="00B050"/>
                </a:solidFill>
                <a:latin typeface="Calibri" panose="020F0502020204030204" pitchFamily="34" charset="0"/>
                <a:cs typeface="Calibri" panose="020F0502020204030204" pitchFamily="34" charset="0"/>
              </a:rPr>
              <a:t>Stage</a:t>
            </a:r>
            <a:r>
              <a:rPr lang="en-GB" sz="2400" dirty="0">
                <a:latin typeface="Calibri" panose="020F0502020204030204" pitchFamily="34" charset="0"/>
                <a:cs typeface="Calibri" panose="020F0502020204030204" pitchFamily="34" charset="0"/>
              </a:rPr>
              <a:t> and </a:t>
            </a:r>
            <a:r>
              <a:rPr lang="en-GB" sz="2400" b="1" dirty="0">
                <a:solidFill>
                  <a:srgbClr val="FF0000"/>
                </a:solidFill>
                <a:latin typeface="Calibri" panose="020F0502020204030204" pitchFamily="34" charset="0"/>
                <a:cs typeface="Calibri" panose="020F0502020204030204" pitchFamily="34" charset="0"/>
              </a:rPr>
              <a:t>Stock</a:t>
            </a:r>
            <a:r>
              <a:rPr lang="en-GB" sz="2400" dirty="0">
                <a:latin typeface="Calibri" panose="020F0502020204030204" pitchFamily="34" charset="0"/>
                <a:cs typeface="Calibri" panose="020F0502020204030204" pitchFamily="34" charset="0"/>
              </a:rPr>
              <a:t>! Usually a </a:t>
            </a:r>
            <a:r>
              <a:rPr lang="en-GB" sz="2400" b="1" dirty="0">
                <a:solidFill>
                  <a:srgbClr val="00B050"/>
                </a:solidFill>
                <a:latin typeface="Calibri" panose="020F0502020204030204" pitchFamily="34" charset="0"/>
                <a:cs typeface="Calibri" panose="020F0502020204030204" pitchFamily="34" charset="0"/>
              </a:rPr>
              <a:t>stage</a:t>
            </a:r>
            <a:r>
              <a:rPr lang="en-GB" sz="2400" dirty="0">
                <a:latin typeface="Calibri" panose="020F0502020204030204" pitchFamily="34" charset="0"/>
                <a:cs typeface="Calibri" panose="020F0502020204030204" pitchFamily="34" charset="0"/>
              </a:rPr>
              <a:t> has to be described by </a:t>
            </a:r>
            <a:r>
              <a:rPr lang="en-GB" sz="2400" b="1" dirty="0">
                <a:solidFill>
                  <a:srgbClr val="FF0000"/>
                </a:solidFill>
                <a:latin typeface="Calibri" panose="020F0502020204030204" pitchFamily="34" charset="0"/>
                <a:cs typeface="Calibri" panose="020F0502020204030204" pitchFamily="34" charset="0"/>
              </a:rPr>
              <a:t>a structure of stocks and flows</a:t>
            </a:r>
            <a:r>
              <a:rPr lang="en-GB" sz="2400" dirty="0">
                <a:solidFill>
                  <a:srgbClr val="FF0000"/>
                </a:solidFill>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in order to preserve the sojourn time distribution.</a:t>
            </a:r>
          </a:p>
        </p:txBody>
      </p:sp>
      <p:sp>
        <p:nvSpPr>
          <p:cNvPr id="62" name="textruta 61">
            <a:extLst>
              <a:ext uri="{FF2B5EF4-FFF2-40B4-BE49-F238E27FC236}">
                <a16:creationId xmlns:a16="http://schemas.microsoft.com/office/drawing/2014/main" id="{951D1EEB-902A-4A27-BE1E-2A53B10A7ADF}"/>
              </a:ext>
            </a:extLst>
          </p:cNvPr>
          <p:cNvSpPr txBox="1"/>
          <p:nvPr/>
        </p:nvSpPr>
        <p:spPr>
          <a:xfrm>
            <a:off x="5552968" y="2022974"/>
            <a:ext cx="3364517" cy="830997"/>
          </a:xfrm>
          <a:prstGeom prst="rect">
            <a:avLst/>
          </a:prstGeom>
          <a:solidFill>
            <a:srgbClr val="FFFF00"/>
          </a:solidFill>
          <a:ln w="19050">
            <a:solidFill>
              <a:schemeClr val="tx1"/>
            </a:solidFill>
          </a:ln>
        </p:spPr>
        <p:txBody>
          <a:bodyPr wrap="square" rtlCol="0">
            <a:spAutoFit/>
          </a:bodyPr>
          <a:lstStyle/>
          <a:p>
            <a:r>
              <a:rPr lang="en-GB" sz="2400" i="1" dirty="0">
                <a:latin typeface="Calibri" panose="020F0502020204030204" pitchFamily="34" charset="0"/>
                <a:cs typeface="Calibri" panose="020F0502020204030204" pitchFamily="34" charset="0"/>
              </a:rPr>
              <a:t>Stage-to-stock expansion.</a:t>
            </a:r>
          </a:p>
          <a:p>
            <a:r>
              <a:rPr lang="en-GB" sz="2400" dirty="0">
                <a:latin typeface="Calibri" panose="020F0502020204030204" pitchFamily="34" charset="0"/>
                <a:cs typeface="Calibri" panose="020F0502020204030204" pitchFamily="34" charset="0"/>
              </a:rPr>
              <a:t>See L2 slides 17-20</a:t>
            </a:r>
          </a:p>
        </p:txBody>
      </p:sp>
    </p:spTree>
    <p:extLst>
      <p:ext uri="{BB962C8B-B14F-4D97-AF65-F5344CB8AC3E}">
        <p14:creationId xmlns:p14="http://schemas.microsoft.com/office/powerpoint/2010/main" val="217981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additive="base">
                                        <p:cTn id="37" dur="500" fill="hold"/>
                                        <p:tgtEl>
                                          <p:spTgt spid="62"/>
                                        </p:tgtEl>
                                        <p:attrNameLst>
                                          <p:attrName>ppt_x</p:attrName>
                                        </p:attrNameLst>
                                      </p:cBhvr>
                                      <p:tavLst>
                                        <p:tav tm="0">
                                          <p:val>
                                            <p:strVal val="1+#ppt_w/2"/>
                                          </p:val>
                                        </p:tav>
                                        <p:tav tm="100000">
                                          <p:val>
                                            <p:strVal val="#ppt_x"/>
                                          </p:val>
                                        </p:tav>
                                      </p:tavLst>
                                    </p:anim>
                                    <p:anim calcmode="lin" valueType="num">
                                      <p:cBhvr additive="base">
                                        <p:cTn id="38"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5902"/>
                                        </p:tgtEl>
                                        <p:attrNameLst>
                                          <p:attrName>style.visibility</p:attrName>
                                        </p:attrNameLst>
                                      </p:cBhvr>
                                      <p:to>
                                        <p:strVal val="visible"/>
                                      </p:to>
                                    </p:set>
                                    <p:anim calcmode="lin" valueType="num">
                                      <p:cBhvr additive="base">
                                        <p:cTn id="43" dur="500" fill="hold"/>
                                        <p:tgtEl>
                                          <p:spTgt spid="165902"/>
                                        </p:tgtEl>
                                        <p:attrNameLst>
                                          <p:attrName>ppt_x</p:attrName>
                                        </p:attrNameLst>
                                      </p:cBhvr>
                                      <p:tavLst>
                                        <p:tav tm="0">
                                          <p:val>
                                            <p:strVal val="#ppt_x"/>
                                          </p:val>
                                        </p:tav>
                                        <p:tav tm="100000">
                                          <p:val>
                                            <p:strVal val="#ppt_x"/>
                                          </p:val>
                                        </p:tav>
                                      </p:tavLst>
                                    </p:anim>
                                    <p:anim calcmode="lin" valueType="num">
                                      <p:cBhvr additive="base">
                                        <p:cTn id="44" dur="500" fill="hold"/>
                                        <p:tgtEl>
                                          <p:spTgt spid="1659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2" grpId="0"/>
      <p:bldP spid="10" grpId="0"/>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793A914C-CF69-46DF-8BDD-9FC88E990FCA}"/>
              </a:ext>
            </a:extLst>
          </p:cNvPr>
          <p:cNvSpPr>
            <a:spLocks noGrp="1" noChangeArrowheads="1"/>
          </p:cNvSpPr>
          <p:nvPr/>
        </p:nvSpPr>
        <p:spPr bwMode="auto">
          <a:xfrm>
            <a:off x="1066800" y="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eaLnBrk="0" hangingPunct="0"/>
            <a:r>
              <a:rPr lang="en-GB" altLang="en-US" sz="3600" b="1" noProof="1">
                <a:solidFill>
                  <a:schemeClr val="tx2"/>
                </a:solidFill>
                <a:latin typeface="Calibri" panose="020F0502020204030204" pitchFamily="34" charset="0"/>
                <a:cs typeface="Calibri" panose="020F0502020204030204" pitchFamily="34" charset="0"/>
              </a:rPr>
              <a:t>B) Statistical uncertainties</a:t>
            </a:r>
            <a:endParaRPr lang="en-GB" altLang="en-US" sz="3600" b="1" dirty="0">
              <a:solidFill>
                <a:schemeClr val="tx2"/>
              </a:solidFill>
              <a:latin typeface="Calibri" panose="020F0502020204030204" pitchFamily="34" charset="0"/>
              <a:cs typeface="Calibri" panose="020F0502020204030204" pitchFamily="34" charset="0"/>
            </a:endParaRPr>
          </a:p>
        </p:txBody>
      </p:sp>
      <p:grpSp>
        <p:nvGrpSpPr>
          <p:cNvPr id="2" name="Grupp 1">
            <a:extLst>
              <a:ext uri="{FF2B5EF4-FFF2-40B4-BE49-F238E27FC236}">
                <a16:creationId xmlns:a16="http://schemas.microsoft.com/office/drawing/2014/main" id="{0DA33E0A-9B6B-4A14-88CA-DB9556380366}"/>
              </a:ext>
            </a:extLst>
          </p:cNvPr>
          <p:cNvGrpSpPr/>
          <p:nvPr/>
        </p:nvGrpSpPr>
        <p:grpSpPr>
          <a:xfrm>
            <a:off x="379740" y="381000"/>
            <a:ext cx="8610600" cy="4205693"/>
            <a:chOff x="379740" y="468086"/>
            <a:chExt cx="8610600" cy="4205693"/>
          </a:xfrm>
        </p:grpSpPr>
        <p:pic>
          <p:nvPicPr>
            <p:cNvPr id="14" name="Platshållare för innehåll 5">
              <a:extLst>
                <a:ext uri="{FF2B5EF4-FFF2-40B4-BE49-F238E27FC236}">
                  <a16:creationId xmlns:a16="http://schemas.microsoft.com/office/drawing/2014/main" id="{00171FB9-69EA-49C4-A02B-B27207C0C7BA}"/>
                </a:ext>
              </a:extLst>
            </p:cNvPr>
            <p:cNvPicPr>
              <a:picLocks noChangeAspect="1"/>
            </p:cNvPicPr>
            <p:nvPr/>
          </p:nvPicPr>
          <p:blipFill>
            <a:blip r:embed="rId2"/>
            <a:stretch>
              <a:fillRect/>
            </a:stretch>
          </p:blipFill>
          <p:spPr>
            <a:xfrm>
              <a:off x="390626" y="1752600"/>
              <a:ext cx="4610120" cy="2921179"/>
            </a:xfrm>
            <a:prstGeom prst="rect">
              <a:avLst/>
            </a:prstGeom>
          </p:spPr>
        </p:pic>
        <p:sp>
          <p:nvSpPr>
            <p:cNvPr id="3" name="textruta 2">
              <a:extLst>
                <a:ext uri="{FF2B5EF4-FFF2-40B4-BE49-F238E27FC236}">
                  <a16:creationId xmlns:a16="http://schemas.microsoft.com/office/drawing/2014/main" id="{2BF6B3A8-63C3-47BF-9469-14CEEBABA8E3}"/>
                </a:ext>
              </a:extLst>
            </p:cNvPr>
            <p:cNvSpPr txBox="1"/>
            <p:nvPr/>
          </p:nvSpPr>
          <p:spPr>
            <a:xfrm>
              <a:off x="379740" y="468086"/>
              <a:ext cx="8610600" cy="1200329"/>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An </a:t>
              </a:r>
              <a:r>
                <a:rPr lang="en-GB" sz="2400" b="1" dirty="0">
                  <a:latin typeface="Calibri" panose="020F0502020204030204" pitchFamily="34" charset="0"/>
                  <a:cs typeface="Calibri" panose="020F0502020204030204" pitchFamily="34" charset="0"/>
                </a:rPr>
                <a:t>Authority</a:t>
              </a:r>
              <a:r>
                <a:rPr lang="en-GB" sz="2400" dirty="0">
                  <a:latin typeface="Calibri" panose="020F0502020204030204" pitchFamily="34" charset="0"/>
                  <a:cs typeface="Calibri" panose="020F0502020204030204" pitchFamily="34" charset="0"/>
                </a:rPr>
                <a:t> that intervenes by restriction when the number of infectious becomes unreasonable large is added to include all four types of statistical uncertainty in the model.</a:t>
              </a:r>
            </a:p>
          </p:txBody>
        </p:sp>
      </p:grpSp>
      <p:sp>
        <p:nvSpPr>
          <p:cNvPr id="4" name="textruta 3">
            <a:extLst>
              <a:ext uri="{FF2B5EF4-FFF2-40B4-BE49-F238E27FC236}">
                <a16:creationId xmlns:a16="http://schemas.microsoft.com/office/drawing/2014/main" id="{C7FD00E4-1DCF-4A62-81AE-E6AEBCA94F72}"/>
              </a:ext>
            </a:extLst>
          </p:cNvPr>
          <p:cNvSpPr txBox="1"/>
          <p:nvPr/>
        </p:nvSpPr>
        <p:spPr>
          <a:xfrm>
            <a:off x="5000744" y="1718489"/>
            <a:ext cx="3914655" cy="2308324"/>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The four types of statistical </a:t>
            </a:r>
            <a:r>
              <a:rPr lang="en-GB" sz="2400" b="1" i="1" dirty="0">
                <a:latin typeface="Calibri" panose="020F0502020204030204" pitchFamily="34" charset="0"/>
                <a:cs typeface="Calibri" panose="020F0502020204030204" pitchFamily="34" charset="0"/>
              </a:rPr>
              <a:t>uncertainties</a:t>
            </a:r>
            <a:r>
              <a:rPr lang="en-GB" sz="2400" dirty="0">
                <a:latin typeface="Calibri" panose="020F0502020204030204" pitchFamily="34" charset="0"/>
                <a:cs typeface="Calibri" panose="020F0502020204030204" pitchFamily="34" charset="0"/>
              </a:rPr>
              <a:t> are all modelled by </a:t>
            </a:r>
            <a:r>
              <a:rPr lang="en-GB" sz="2400" i="1" dirty="0">
                <a:latin typeface="Calibri" panose="020F0502020204030204" pitchFamily="34" charset="0"/>
                <a:cs typeface="Calibri" panose="020F0502020204030204" pitchFamily="34" charset="0"/>
              </a:rPr>
              <a:t>drawing random numbers </a:t>
            </a:r>
            <a:r>
              <a:rPr lang="en-GB" sz="2400" dirty="0">
                <a:latin typeface="Calibri" panose="020F0502020204030204" pitchFamily="34" charset="0"/>
                <a:cs typeface="Calibri" panose="020F0502020204030204" pitchFamily="34" charset="0"/>
              </a:rPr>
              <a:t>from a proper statistical distribution. We then have a </a:t>
            </a:r>
            <a:r>
              <a:rPr lang="en-GB" sz="2400" b="1" i="1" dirty="0">
                <a:latin typeface="Calibri" panose="020F0502020204030204" pitchFamily="34" charset="0"/>
                <a:cs typeface="Calibri" panose="020F0502020204030204" pitchFamily="34" charset="0"/>
              </a:rPr>
              <a:t>stochastic model</a:t>
            </a:r>
            <a:r>
              <a:rPr lang="en-GB" sz="2400" dirty="0">
                <a:latin typeface="Calibri" panose="020F0502020204030204" pitchFamily="34" charset="0"/>
                <a:cs typeface="Calibri" panose="020F0502020204030204" pitchFamily="34" charset="0"/>
              </a:rPr>
              <a:t>.</a:t>
            </a:r>
          </a:p>
        </p:txBody>
      </p:sp>
      <p:grpSp>
        <p:nvGrpSpPr>
          <p:cNvPr id="7" name="Grupp 6">
            <a:extLst>
              <a:ext uri="{FF2B5EF4-FFF2-40B4-BE49-F238E27FC236}">
                <a16:creationId xmlns:a16="http://schemas.microsoft.com/office/drawing/2014/main" id="{DE9656C0-E362-4F58-8851-14FEEFD6D913}"/>
              </a:ext>
            </a:extLst>
          </p:cNvPr>
          <p:cNvGrpSpPr/>
          <p:nvPr/>
        </p:nvGrpSpPr>
        <p:grpSpPr>
          <a:xfrm>
            <a:off x="381000" y="4576719"/>
            <a:ext cx="8305800" cy="476427"/>
            <a:chOff x="381000" y="4576719"/>
            <a:chExt cx="8305800" cy="476427"/>
          </a:xfrm>
        </p:grpSpPr>
        <p:sp>
          <p:nvSpPr>
            <p:cNvPr id="136217" name="Text Box 25">
              <a:extLst>
                <a:ext uri="{FF2B5EF4-FFF2-40B4-BE49-F238E27FC236}">
                  <a16:creationId xmlns:a16="http://schemas.microsoft.com/office/drawing/2014/main" id="{B1BAD947-47E0-4025-BF3C-9EC493576CE0}"/>
                </a:ext>
              </a:extLst>
            </p:cNvPr>
            <p:cNvSpPr txBox="1">
              <a:spLocks noChangeArrowheads="1"/>
            </p:cNvSpPr>
            <p:nvPr/>
          </p:nvSpPr>
          <p:spPr bwMode="auto">
            <a:xfrm>
              <a:off x="381000" y="4595946"/>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dirty="0">
                  <a:latin typeface="Calibri" panose="020F0502020204030204" pitchFamily="34" charset="0"/>
                  <a:cs typeface="Calibri" panose="020F0502020204030204" pitchFamily="34" charset="0"/>
                </a:rPr>
                <a:t> B1) Initial-value </a:t>
              </a:r>
              <a:r>
                <a:rPr lang="en-GB" altLang="en-US" sz="2400" b="1" noProof="1">
                  <a:latin typeface="Calibri" panose="020F0502020204030204" pitchFamily="34" charset="0"/>
                  <a:cs typeface="Calibri" panose="020F0502020204030204" pitchFamily="34" charset="0"/>
                </a:rPr>
                <a:t>stochasticity</a:t>
              </a:r>
              <a:r>
                <a:rPr lang="en-GB" altLang="en-US" sz="2400" dirty="0">
                  <a:latin typeface="Calibri" panose="020F0502020204030204" pitchFamily="34" charset="0"/>
                  <a:cs typeface="Calibri" panose="020F0502020204030204" pitchFamily="34" charset="0"/>
                </a:rPr>
                <a:t>   –  </a:t>
              </a:r>
              <a:r>
                <a:rPr lang="en-GB" altLang="en-US" sz="2400" u="sng" dirty="0">
                  <a:latin typeface="Calibri" panose="020F0502020204030204" pitchFamily="34" charset="0"/>
                  <a:cs typeface="Calibri" panose="020F0502020204030204" pitchFamily="34" charset="0"/>
                </a:rPr>
                <a:t>Stock</a:t>
              </a:r>
            </a:p>
          </p:txBody>
        </p:sp>
        <p:pic>
          <p:nvPicPr>
            <p:cNvPr id="6" name="Bildobjekt 5">
              <a:extLst>
                <a:ext uri="{FF2B5EF4-FFF2-40B4-BE49-F238E27FC236}">
                  <a16:creationId xmlns:a16="http://schemas.microsoft.com/office/drawing/2014/main" id="{5A0D6401-9C38-44F3-829F-ECE20CD5B41A}"/>
                </a:ext>
              </a:extLst>
            </p:cNvPr>
            <p:cNvPicPr>
              <a:picLocks noChangeAspect="1"/>
            </p:cNvPicPr>
            <p:nvPr/>
          </p:nvPicPr>
          <p:blipFill>
            <a:blip r:embed="rId3"/>
            <a:stretch>
              <a:fillRect/>
            </a:stretch>
          </p:blipFill>
          <p:spPr>
            <a:xfrm>
              <a:off x="7553769" y="4576719"/>
              <a:ext cx="580966" cy="473379"/>
            </a:xfrm>
            <a:prstGeom prst="rect">
              <a:avLst/>
            </a:prstGeom>
          </p:spPr>
        </p:pic>
      </p:grpSp>
      <p:grpSp>
        <p:nvGrpSpPr>
          <p:cNvPr id="9" name="Grupp 8">
            <a:extLst>
              <a:ext uri="{FF2B5EF4-FFF2-40B4-BE49-F238E27FC236}">
                <a16:creationId xmlns:a16="http://schemas.microsoft.com/office/drawing/2014/main" id="{1A14F0A7-1A44-4A80-AC52-C22B66894666}"/>
              </a:ext>
            </a:extLst>
          </p:cNvPr>
          <p:cNvGrpSpPr/>
          <p:nvPr/>
        </p:nvGrpSpPr>
        <p:grpSpPr>
          <a:xfrm>
            <a:off x="495300" y="5061733"/>
            <a:ext cx="8077200" cy="480469"/>
            <a:chOff x="495300" y="5061733"/>
            <a:chExt cx="8077200" cy="480469"/>
          </a:xfrm>
        </p:grpSpPr>
        <p:sp>
          <p:nvSpPr>
            <p:cNvPr id="136216" name="Text Box 24">
              <a:extLst>
                <a:ext uri="{FF2B5EF4-FFF2-40B4-BE49-F238E27FC236}">
                  <a16:creationId xmlns:a16="http://schemas.microsoft.com/office/drawing/2014/main" id="{E2587ED9-EA3D-408C-AB9A-C0CF73C0BF13}"/>
                </a:ext>
              </a:extLst>
            </p:cNvPr>
            <p:cNvSpPr txBox="1">
              <a:spLocks noChangeArrowheads="1"/>
            </p:cNvSpPr>
            <p:nvPr/>
          </p:nvSpPr>
          <p:spPr bwMode="auto">
            <a:xfrm>
              <a:off x="495300" y="5085002"/>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dirty="0">
                  <a:latin typeface="Calibri" panose="020F0502020204030204" pitchFamily="34" charset="0"/>
                  <a:cs typeface="Calibri" panose="020F0502020204030204" pitchFamily="34" charset="0"/>
                </a:rPr>
                <a:t>B2) Transition </a:t>
              </a:r>
              <a:r>
                <a:rPr lang="en-GB" altLang="en-US" sz="2400" b="1" noProof="1">
                  <a:latin typeface="Calibri" panose="020F0502020204030204" pitchFamily="34" charset="0"/>
                  <a:cs typeface="Calibri" panose="020F0502020204030204" pitchFamily="34" charset="0"/>
                </a:rPr>
                <a:t>stochasticity</a:t>
              </a:r>
              <a:r>
                <a:rPr lang="sv-SE" altLang="en-US" sz="2400" b="1" dirty="0">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    –  </a:t>
              </a:r>
              <a:r>
                <a:rPr lang="en-GB" altLang="en-US" sz="2400" u="sng" dirty="0">
                  <a:latin typeface="Calibri" panose="020F0502020204030204" pitchFamily="34" charset="0"/>
                  <a:cs typeface="Calibri" panose="020F0502020204030204" pitchFamily="34" charset="0"/>
                </a:rPr>
                <a:t>Flow</a:t>
              </a:r>
            </a:p>
          </p:txBody>
        </p:sp>
        <p:pic>
          <p:nvPicPr>
            <p:cNvPr id="8" name="Bildobjekt 7">
              <a:extLst>
                <a:ext uri="{FF2B5EF4-FFF2-40B4-BE49-F238E27FC236}">
                  <a16:creationId xmlns:a16="http://schemas.microsoft.com/office/drawing/2014/main" id="{0EBFFB96-0E21-4749-AB48-8CAA8C882CE8}"/>
                </a:ext>
              </a:extLst>
            </p:cNvPr>
            <p:cNvPicPr>
              <a:picLocks noChangeAspect="1"/>
            </p:cNvPicPr>
            <p:nvPr/>
          </p:nvPicPr>
          <p:blipFill>
            <a:blip r:embed="rId4"/>
            <a:stretch>
              <a:fillRect/>
            </a:stretch>
          </p:blipFill>
          <p:spPr>
            <a:xfrm>
              <a:off x="7553769" y="5061733"/>
              <a:ext cx="580966" cy="432877"/>
            </a:xfrm>
            <a:prstGeom prst="rect">
              <a:avLst/>
            </a:prstGeom>
          </p:spPr>
        </p:pic>
      </p:grpSp>
      <p:grpSp>
        <p:nvGrpSpPr>
          <p:cNvPr id="10" name="Grupp 9">
            <a:extLst>
              <a:ext uri="{FF2B5EF4-FFF2-40B4-BE49-F238E27FC236}">
                <a16:creationId xmlns:a16="http://schemas.microsoft.com/office/drawing/2014/main" id="{A7E05647-BBDC-407B-8FC1-D762E4A145BF}"/>
              </a:ext>
            </a:extLst>
          </p:cNvPr>
          <p:cNvGrpSpPr/>
          <p:nvPr/>
        </p:nvGrpSpPr>
        <p:grpSpPr>
          <a:xfrm>
            <a:off x="381000" y="5562600"/>
            <a:ext cx="8153400" cy="461665"/>
            <a:chOff x="381000" y="5562600"/>
            <a:chExt cx="8153400" cy="461665"/>
          </a:xfrm>
        </p:grpSpPr>
        <p:sp>
          <p:nvSpPr>
            <p:cNvPr id="136218" name="Text Box 26">
              <a:extLst>
                <a:ext uri="{FF2B5EF4-FFF2-40B4-BE49-F238E27FC236}">
                  <a16:creationId xmlns:a16="http://schemas.microsoft.com/office/drawing/2014/main" id="{E9D8F40D-CA01-43D5-808D-532F0BD76D59}"/>
                </a:ext>
              </a:extLst>
            </p:cNvPr>
            <p:cNvSpPr txBox="1">
              <a:spLocks noChangeArrowheads="1"/>
            </p:cNvSpPr>
            <p:nvPr/>
          </p:nvSpPr>
          <p:spPr bwMode="auto">
            <a:xfrm>
              <a:off x="381000" y="5562600"/>
              <a:ext cx="815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400" b="1" dirty="0">
                  <a:latin typeface="Calibri" panose="020F0502020204030204" pitchFamily="34" charset="0"/>
                  <a:cs typeface="Calibri" panose="020F0502020204030204" pitchFamily="34" charset="0"/>
                </a:rPr>
                <a:t> B3) Parameter </a:t>
              </a:r>
              <a:r>
                <a:rPr lang="en-GB" altLang="en-US" sz="2400" b="1" noProof="1">
                  <a:latin typeface="Calibri" panose="020F0502020204030204" pitchFamily="34" charset="0"/>
                  <a:cs typeface="Calibri" panose="020F0502020204030204" pitchFamily="34" charset="0"/>
                </a:rPr>
                <a:t>stochasticity     </a:t>
              </a:r>
              <a:r>
                <a:rPr lang="en-GB" altLang="en-US" sz="2400" dirty="0">
                  <a:latin typeface="Calibri" panose="020F0502020204030204" pitchFamily="34" charset="0"/>
                  <a:cs typeface="Calibri" panose="020F0502020204030204" pitchFamily="34" charset="0"/>
                </a:rPr>
                <a:t> –  </a:t>
              </a:r>
              <a:r>
                <a:rPr lang="en-GB" altLang="en-US" sz="2400" u="sng" dirty="0">
                  <a:latin typeface="Calibri" panose="020F0502020204030204" pitchFamily="34" charset="0"/>
                  <a:cs typeface="Calibri" panose="020F0502020204030204" pitchFamily="34" charset="0"/>
                </a:rPr>
                <a:t>Parameter</a:t>
              </a:r>
            </a:p>
          </p:txBody>
        </p:sp>
        <p:pic>
          <p:nvPicPr>
            <p:cNvPr id="17" name="Bildobjekt 16">
              <a:extLst>
                <a:ext uri="{FF2B5EF4-FFF2-40B4-BE49-F238E27FC236}">
                  <a16:creationId xmlns:a16="http://schemas.microsoft.com/office/drawing/2014/main" id="{DF55CF19-FAE2-466B-B1A6-C14843DC70BA}"/>
                </a:ext>
              </a:extLst>
            </p:cNvPr>
            <p:cNvPicPr>
              <a:picLocks noChangeAspect="1"/>
            </p:cNvPicPr>
            <p:nvPr/>
          </p:nvPicPr>
          <p:blipFill>
            <a:blip r:embed="rId5"/>
            <a:stretch>
              <a:fillRect/>
            </a:stretch>
          </p:blipFill>
          <p:spPr>
            <a:xfrm>
              <a:off x="7628280" y="5564942"/>
              <a:ext cx="431944" cy="390525"/>
            </a:xfrm>
            <a:prstGeom prst="rect">
              <a:avLst/>
            </a:prstGeom>
          </p:spPr>
        </p:pic>
      </p:grpSp>
      <p:grpSp>
        <p:nvGrpSpPr>
          <p:cNvPr id="11" name="Grupp 10">
            <a:extLst>
              <a:ext uri="{FF2B5EF4-FFF2-40B4-BE49-F238E27FC236}">
                <a16:creationId xmlns:a16="http://schemas.microsoft.com/office/drawing/2014/main" id="{A3364C59-90C8-46DD-AB21-69D03AEF539B}"/>
              </a:ext>
            </a:extLst>
          </p:cNvPr>
          <p:cNvGrpSpPr/>
          <p:nvPr/>
        </p:nvGrpSpPr>
        <p:grpSpPr>
          <a:xfrm>
            <a:off x="398418" y="5999486"/>
            <a:ext cx="8382000" cy="851311"/>
            <a:chOff x="381000" y="5999486"/>
            <a:chExt cx="8382000" cy="851311"/>
          </a:xfrm>
        </p:grpSpPr>
        <p:sp>
          <p:nvSpPr>
            <p:cNvPr id="5" name="textruta 4">
              <a:extLst>
                <a:ext uri="{FF2B5EF4-FFF2-40B4-BE49-F238E27FC236}">
                  <a16:creationId xmlns:a16="http://schemas.microsoft.com/office/drawing/2014/main" id="{C380CB71-BB7C-40EC-B2AF-B0ECF033DBA6}"/>
                </a:ext>
              </a:extLst>
            </p:cNvPr>
            <p:cNvSpPr txBox="1"/>
            <p:nvPr/>
          </p:nvSpPr>
          <p:spPr>
            <a:xfrm>
              <a:off x="381000" y="6019800"/>
              <a:ext cx="8382000" cy="830997"/>
            </a:xfrm>
            <a:prstGeom prst="rect">
              <a:avLst/>
            </a:prstGeom>
            <a:noFill/>
          </p:spPr>
          <p:txBody>
            <a:bodyPr wrap="square" rtlCol="0">
              <a:spAutoFit/>
            </a:bodyPr>
            <a:lstStyle/>
            <a:p>
              <a:r>
                <a:rPr lang="en-GB" altLang="en-US" sz="2400" b="1" dirty="0">
                  <a:latin typeface="Calibri" panose="020F0502020204030204" pitchFamily="34" charset="0"/>
                  <a:cs typeface="Calibri" panose="020F0502020204030204" pitchFamily="34" charset="0"/>
                </a:rPr>
                <a:t> B4) Signal stochasticity              </a:t>
              </a:r>
              <a:r>
                <a:rPr lang="en-GB" altLang="en-US" sz="2400" dirty="0">
                  <a:latin typeface="Calibri" panose="020F0502020204030204" pitchFamily="34" charset="0"/>
                  <a:cs typeface="Calibri" panose="020F0502020204030204" pitchFamily="34" charset="0"/>
                </a:rPr>
                <a:t>–  </a:t>
              </a:r>
              <a:r>
                <a:rPr lang="en-GB" altLang="en-US" sz="2400" u="sng" dirty="0">
                  <a:latin typeface="Calibri" panose="020F0502020204030204" pitchFamily="34" charset="0"/>
                  <a:cs typeface="Calibri" panose="020F0502020204030204" pitchFamily="34" charset="0"/>
                </a:rPr>
                <a:t>Information link </a:t>
              </a:r>
            </a:p>
            <a:p>
              <a:r>
                <a:rPr lang="en-GB" altLang="en-US" sz="2400" dirty="0">
                  <a:latin typeface="Calibri" panose="020F0502020204030204" pitchFamily="34" charset="0"/>
                  <a:cs typeface="Calibri" panose="020F0502020204030204" pitchFamily="34" charset="0"/>
                </a:rPr>
                <a:t>                                                        (but controlled by an Auxiliary) </a:t>
              </a:r>
              <a:endParaRPr lang="en-GB" dirty="0">
                <a:latin typeface="Calibri" panose="020F0502020204030204" pitchFamily="34" charset="0"/>
                <a:cs typeface="Calibri" panose="020F0502020204030204" pitchFamily="34" charset="0"/>
              </a:endParaRPr>
            </a:p>
          </p:txBody>
        </p:sp>
        <p:pic>
          <p:nvPicPr>
            <p:cNvPr id="23" name="Bildobjekt 22">
              <a:extLst>
                <a:ext uri="{FF2B5EF4-FFF2-40B4-BE49-F238E27FC236}">
                  <a16:creationId xmlns:a16="http://schemas.microsoft.com/office/drawing/2014/main" id="{7C56C024-69BA-4E0B-B926-584ED182A7D5}"/>
                </a:ext>
              </a:extLst>
            </p:cNvPr>
            <p:cNvPicPr>
              <a:picLocks noChangeAspect="1"/>
            </p:cNvPicPr>
            <p:nvPr/>
          </p:nvPicPr>
          <p:blipFill>
            <a:blip r:embed="rId6"/>
            <a:stretch>
              <a:fillRect/>
            </a:stretch>
          </p:blipFill>
          <p:spPr>
            <a:xfrm>
              <a:off x="7379359" y="5999486"/>
              <a:ext cx="929787" cy="447675"/>
            </a:xfrm>
            <a:prstGeom prst="rect">
              <a:avLst/>
            </a:prstGeom>
          </p:spPr>
        </p:pic>
      </p:grpSp>
      <p:sp>
        <p:nvSpPr>
          <p:cNvPr id="13" name="Platshållare för bildnummer 3">
            <a:extLst>
              <a:ext uri="{FF2B5EF4-FFF2-40B4-BE49-F238E27FC236}">
                <a16:creationId xmlns:a16="http://schemas.microsoft.com/office/drawing/2014/main" id="{69EC4B93-130C-4718-871E-CBC7DB67BDD3}"/>
              </a:ext>
            </a:extLst>
          </p:cNvPr>
          <p:cNvSpPr>
            <a:spLocks noGrp="1"/>
          </p:cNvSpPr>
          <p:nvPr>
            <p:ph type="sldNum" sz="quarter" idx="12"/>
          </p:nvPr>
        </p:nvSpPr>
        <p:spPr>
          <a:xfrm>
            <a:off x="8610600" y="6400800"/>
            <a:ext cx="457200" cy="381000"/>
          </a:xfrm>
        </p:spPr>
        <p:txBody>
          <a:bodyPr/>
          <a:lstStyle/>
          <a:p>
            <a:fld id="{E46BD3A3-10CC-482A-878A-CC84323F3C75}" type="slidenum">
              <a:rPr lang="en-GB" altLang="en-US">
                <a:latin typeface="Calibri" panose="020F0502020204030204" pitchFamily="34" charset="0"/>
                <a:cs typeface="Calibri" panose="020F0502020204030204" pitchFamily="34" charset="0"/>
              </a:rPr>
              <a:pPr/>
              <a:t>12</a:t>
            </a:fld>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a:extLst>
              <a:ext uri="{FF2B5EF4-FFF2-40B4-BE49-F238E27FC236}">
                <a16:creationId xmlns:a16="http://schemas.microsoft.com/office/drawing/2014/main" id="{E7A77C12-D28B-415C-A0CF-D281F78A7E58}"/>
              </a:ext>
            </a:extLst>
          </p:cNvPr>
          <p:cNvSpPr txBox="1"/>
          <p:nvPr/>
        </p:nvSpPr>
        <p:spPr>
          <a:xfrm>
            <a:off x="533400" y="990600"/>
            <a:ext cx="6324600" cy="461665"/>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Each </a:t>
            </a:r>
            <a:r>
              <a:rPr lang="en-GB" sz="2400" b="1" dirty="0">
                <a:latin typeface="Calibri" panose="020F0502020204030204" pitchFamily="34" charset="0"/>
                <a:cs typeface="Calibri" panose="020F0502020204030204" pitchFamily="34" charset="0"/>
              </a:rPr>
              <a:t>Stock</a:t>
            </a:r>
            <a:r>
              <a:rPr lang="en-GB" sz="2400" dirty="0">
                <a:latin typeface="Calibri" panose="020F0502020204030204" pitchFamily="34" charset="0"/>
                <a:cs typeface="Calibri" panose="020F0502020204030204" pitchFamily="34" charset="0"/>
              </a:rPr>
              <a:t> must be initialised by a number!</a:t>
            </a:r>
          </a:p>
        </p:txBody>
      </p:sp>
      <p:grpSp>
        <p:nvGrpSpPr>
          <p:cNvPr id="5" name="Grupp 4">
            <a:extLst>
              <a:ext uri="{FF2B5EF4-FFF2-40B4-BE49-F238E27FC236}">
                <a16:creationId xmlns:a16="http://schemas.microsoft.com/office/drawing/2014/main" id="{F6B04531-8A2E-4536-B7B5-7EF441F1EE77}"/>
              </a:ext>
            </a:extLst>
          </p:cNvPr>
          <p:cNvGrpSpPr/>
          <p:nvPr/>
        </p:nvGrpSpPr>
        <p:grpSpPr>
          <a:xfrm>
            <a:off x="1447800" y="24643"/>
            <a:ext cx="6853646" cy="809625"/>
            <a:chOff x="1447800" y="24643"/>
            <a:chExt cx="6853646" cy="809625"/>
          </a:xfrm>
        </p:grpSpPr>
        <p:sp>
          <p:nvSpPr>
            <p:cNvPr id="3" name="textruta 2">
              <a:extLst>
                <a:ext uri="{FF2B5EF4-FFF2-40B4-BE49-F238E27FC236}">
                  <a16:creationId xmlns:a16="http://schemas.microsoft.com/office/drawing/2014/main" id="{559B258E-AB26-4DE1-A5F4-675109867CC6}"/>
                </a:ext>
              </a:extLst>
            </p:cNvPr>
            <p:cNvSpPr txBox="1"/>
            <p:nvPr/>
          </p:nvSpPr>
          <p:spPr>
            <a:xfrm>
              <a:off x="1447800" y="171905"/>
              <a:ext cx="5334000" cy="584775"/>
            </a:xfrm>
            <a:prstGeom prst="rect">
              <a:avLst/>
            </a:prstGeom>
            <a:noFill/>
          </p:spPr>
          <p:txBody>
            <a:bodyPr wrap="square" rtlCol="0">
              <a:spAutoFit/>
            </a:bodyPr>
            <a:lstStyle/>
            <a:p>
              <a:r>
                <a:rPr lang="en-GB" sz="3200" b="1" dirty="0">
                  <a:latin typeface="Calibri" panose="020F0502020204030204" pitchFamily="34" charset="0"/>
                  <a:cs typeface="Calibri" panose="020F0502020204030204" pitchFamily="34" charset="0"/>
                </a:rPr>
                <a:t>B1)  Initial value uncertainty</a:t>
              </a:r>
            </a:p>
          </p:txBody>
        </p:sp>
        <p:pic>
          <p:nvPicPr>
            <p:cNvPr id="11" name="Bildobjekt 10">
              <a:extLst>
                <a:ext uri="{FF2B5EF4-FFF2-40B4-BE49-F238E27FC236}">
                  <a16:creationId xmlns:a16="http://schemas.microsoft.com/office/drawing/2014/main" id="{2E917552-EE5E-495F-9C1C-3E7BFB4737B9}"/>
                </a:ext>
              </a:extLst>
            </p:cNvPr>
            <p:cNvPicPr>
              <a:picLocks noChangeAspect="1"/>
            </p:cNvPicPr>
            <p:nvPr/>
          </p:nvPicPr>
          <p:blipFill>
            <a:blip r:embed="rId2"/>
            <a:stretch>
              <a:fillRect/>
            </a:stretch>
          </p:blipFill>
          <p:spPr>
            <a:xfrm>
              <a:off x="7501346" y="24643"/>
              <a:ext cx="800100" cy="809625"/>
            </a:xfrm>
            <a:prstGeom prst="rect">
              <a:avLst/>
            </a:prstGeom>
          </p:spPr>
        </p:pic>
      </p:grpSp>
      <p:sp>
        <p:nvSpPr>
          <p:cNvPr id="2" name="Platshållare för bildnummer 1">
            <a:extLst>
              <a:ext uri="{FF2B5EF4-FFF2-40B4-BE49-F238E27FC236}">
                <a16:creationId xmlns:a16="http://schemas.microsoft.com/office/drawing/2014/main" id="{44BEFEB5-A0AF-44AE-A382-A2B5B392344B}"/>
              </a:ext>
            </a:extLst>
          </p:cNvPr>
          <p:cNvSpPr>
            <a:spLocks noGrp="1"/>
          </p:cNvSpPr>
          <p:nvPr>
            <p:ph type="sldNum" sz="quarter" idx="12"/>
          </p:nvPr>
        </p:nvSpPr>
        <p:spPr>
          <a:xfrm>
            <a:off x="8534400" y="6324600"/>
            <a:ext cx="381000" cy="304800"/>
          </a:xfrm>
        </p:spPr>
        <p:txBody>
          <a:bodyPr/>
          <a:lstStyle/>
          <a:p>
            <a:fld id="{AF95E71F-AD86-4E9A-9AD4-D39695067856}" type="slidenum">
              <a:rPr lang="en-GB" altLang="en-US" smtClean="0">
                <a:latin typeface="Calibri" panose="020F0502020204030204" pitchFamily="34" charset="0"/>
                <a:cs typeface="Calibri" panose="020F0502020204030204" pitchFamily="34" charset="0"/>
              </a:rPr>
              <a:pPr/>
              <a:t>13</a:t>
            </a:fld>
            <a:endParaRPr lang="en-GB" altLang="en-US" dirty="0">
              <a:latin typeface="Calibri" panose="020F0502020204030204" pitchFamily="34" charset="0"/>
              <a:cs typeface="Calibri" panose="020F0502020204030204" pitchFamily="34" charset="0"/>
            </a:endParaRPr>
          </a:p>
        </p:txBody>
      </p:sp>
      <p:sp>
        <p:nvSpPr>
          <p:cNvPr id="6" name="textruta 5">
            <a:extLst>
              <a:ext uri="{FF2B5EF4-FFF2-40B4-BE49-F238E27FC236}">
                <a16:creationId xmlns:a16="http://schemas.microsoft.com/office/drawing/2014/main" id="{E72A80A4-0A30-4A66-939D-7B418325376E}"/>
              </a:ext>
            </a:extLst>
          </p:cNvPr>
          <p:cNvSpPr txBox="1"/>
          <p:nvPr/>
        </p:nvSpPr>
        <p:spPr>
          <a:xfrm>
            <a:off x="520337" y="1808202"/>
            <a:ext cx="8001000" cy="1569660"/>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This number of persons in S, I and R may be uncertain.</a:t>
            </a:r>
          </a:p>
          <a:p>
            <a:r>
              <a:rPr lang="en-GB" sz="2400" dirty="0">
                <a:latin typeface="Calibri" panose="020F0502020204030204" pitchFamily="34" charset="0"/>
                <a:cs typeface="Calibri" panose="020F0502020204030204" pitchFamily="34" charset="0"/>
              </a:rPr>
              <a:t>In particular, this may apply for the number of already immune (in R). If this number is substantial, it will also reduce the initial number in S (because the whole population is N=S+I+R.)</a:t>
            </a:r>
          </a:p>
        </p:txBody>
      </p:sp>
      <p:sp>
        <p:nvSpPr>
          <p:cNvPr id="9" name="textruta 8">
            <a:extLst>
              <a:ext uri="{FF2B5EF4-FFF2-40B4-BE49-F238E27FC236}">
                <a16:creationId xmlns:a16="http://schemas.microsoft.com/office/drawing/2014/main" id="{9954BACF-0155-4151-8E11-BEA4366CFEEC}"/>
              </a:ext>
            </a:extLst>
          </p:cNvPr>
          <p:cNvSpPr txBox="1"/>
          <p:nvPr/>
        </p:nvSpPr>
        <p:spPr>
          <a:xfrm>
            <a:off x="520337" y="3733800"/>
            <a:ext cx="7442563" cy="1200329"/>
          </a:xfrm>
          <a:prstGeom prst="rect">
            <a:avLst/>
          </a:prstGeom>
          <a:noFill/>
        </p:spPr>
        <p:txBody>
          <a:bodyPr wrap="square">
            <a:spAutoFit/>
          </a:bodyPr>
          <a:lstStyle/>
          <a:p>
            <a:r>
              <a:rPr lang="en-GB" sz="2400" dirty="0">
                <a:latin typeface="Calibri" panose="020F0502020204030204" pitchFamily="34" charset="0"/>
                <a:cs typeface="Calibri" panose="020F0502020204030204" pitchFamily="34" charset="0"/>
              </a:rPr>
              <a:t>Whether you should set an estimated value or draw a value from some statistical distribution depends on the studied system and your purpose with the model.</a:t>
            </a:r>
          </a:p>
        </p:txBody>
      </p:sp>
    </p:spTree>
    <p:extLst>
      <p:ext uri="{BB962C8B-B14F-4D97-AF65-F5344CB8AC3E}">
        <p14:creationId xmlns:p14="http://schemas.microsoft.com/office/powerpoint/2010/main" val="83536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37358C5-C747-41D1-B786-AC605FACB867}"/>
              </a:ext>
            </a:extLst>
          </p:cNvPr>
          <p:cNvSpPr>
            <a:spLocks noGrp="1"/>
          </p:cNvSpPr>
          <p:nvPr>
            <p:ph type="title"/>
          </p:nvPr>
        </p:nvSpPr>
        <p:spPr>
          <a:xfrm>
            <a:off x="533400" y="228600"/>
            <a:ext cx="8229600" cy="457200"/>
          </a:xfrm>
        </p:spPr>
        <p:txBody>
          <a:bodyPr/>
          <a:lstStyle/>
          <a:p>
            <a:r>
              <a:rPr lang="en-GB" sz="3200" b="1" dirty="0">
                <a:latin typeface="Calibri" panose="020F0502020204030204" pitchFamily="34" charset="0"/>
                <a:cs typeface="Calibri" panose="020F0502020204030204" pitchFamily="34" charset="0"/>
              </a:rPr>
              <a:t>The SIR model with Initial Value stochasticity</a:t>
            </a:r>
          </a:p>
        </p:txBody>
      </p:sp>
      <p:sp>
        <p:nvSpPr>
          <p:cNvPr id="10" name="textruta 9">
            <a:extLst>
              <a:ext uri="{FF2B5EF4-FFF2-40B4-BE49-F238E27FC236}">
                <a16:creationId xmlns:a16="http://schemas.microsoft.com/office/drawing/2014/main" id="{2D59EE9F-E667-41A2-91A8-ECC25D95A174}"/>
              </a:ext>
            </a:extLst>
          </p:cNvPr>
          <p:cNvSpPr txBox="1"/>
          <p:nvPr/>
        </p:nvSpPr>
        <p:spPr>
          <a:xfrm>
            <a:off x="685800" y="811251"/>
            <a:ext cx="7086600" cy="830997"/>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Here we make </a:t>
            </a:r>
            <a:r>
              <a:rPr lang="en-GB" sz="2400" dirty="0">
                <a:solidFill>
                  <a:srgbClr val="00B050"/>
                </a:solidFill>
                <a:latin typeface="Calibri" panose="020F0502020204030204" pitchFamily="34" charset="0"/>
                <a:cs typeface="Calibri" panose="020F0502020204030204" pitchFamily="34" charset="0"/>
              </a:rPr>
              <a:t>R</a:t>
            </a:r>
            <a:r>
              <a:rPr lang="en-GB" sz="2400" dirty="0">
                <a:latin typeface="Calibri" panose="020F0502020204030204" pitchFamily="34" charset="0"/>
                <a:cs typeface="Calibri" panose="020F0502020204030204" pitchFamily="34" charset="0"/>
              </a:rPr>
              <a:t>(0) random implying </a:t>
            </a:r>
            <a:r>
              <a:rPr lang="en-GB" sz="2400" dirty="0">
                <a:solidFill>
                  <a:srgbClr val="0070C0"/>
                </a:solidFill>
                <a:latin typeface="Calibri" panose="020F0502020204030204" pitchFamily="34" charset="0"/>
                <a:cs typeface="Calibri" panose="020F0502020204030204" pitchFamily="34" charset="0"/>
              </a:rPr>
              <a:t>S</a:t>
            </a:r>
            <a:r>
              <a:rPr lang="en-GB" sz="2400" dirty="0">
                <a:latin typeface="Calibri" panose="020F0502020204030204" pitchFamily="34" charset="0"/>
                <a:cs typeface="Calibri" panose="020F0502020204030204" pitchFamily="34" charset="0"/>
              </a:rPr>
              <a:t>(0)=1000-</a:t>
            </a:r>
            <a:r>
              <a:rPr lang="en-GB" sz="2400" dirty="0">
                <a:solidFill>
                  <a:srgbClr val="009999"/>
                </a:solidFill>
                <a:latin typeface="Calibri" panose="020F0502020204030204" pitchFamily="34" charset="0"/>
                <a:cs typeface="Calibri" panose="020F0502020204030204" pitchFamily="34" charset="0"/>
              </a:rPr>
              <a:t>R</a:t>
            </a:r>
            <a:r>
              <a:rPr lang="en-GB" sz="2400" dirty="0">
                <a:latin typeface="Calibri" panose="020F0502020204030204" pitchFamily="34" charset="0"/>
                <a:cs typeface="Calibri" panose="020F0502020204030204" pitchFamily="34" charset="0"/>
              </a:rPr>
              <a:t>(0). For e.g. </a:t>
            </a:r>
            <a:r>
              <a:rPr lang="en-GB" sz="2400" dirty="0">
                <a:solidFill>
                  <a:srgbClr val="009999"/>
                </a:solidFill>
                <a:latin typeface="Calibri" panose="020F0502020204030204" pitchFamily="34" charset="0"/>
                <a:cs typeface="Calibri" panose="020F0502020204030204" pitchFamily="34" charset="0"/>
              </a:rPr>
              <a:t>R</a:t>
            </a:r>
            <a:r>
              <a:rPr lang="en-GB" sz="2400" dirty="0">
                <a:latin typeface="Calibri" panose="020F0502020204030204" pitchFamily="34" charset="0"/>
                <a:cs typeface="Calibri" panose="020F0502020204030204" pitchFamily="34" charset="0"/>
              </a:rPr>
              <a:t>(0)=100 and thus </a:t>
            </a:r>
            <a:r>
              <a:rPr lang="en-GB" sz="2400" dirty="0">
                <a:solidFill>
                  <a:srgbClr val="0070C0"/>
                </a:solidFill>
                <a:latin typeface="Calibri" panose="020F0502020204030204" pitchFamily="34" charset="0"/>
                <a:cs typeface="Calibri" panose="020F0502020204030204" pitchFamily="34" charset="0"/>
              </a:rPr>
              <a:t>S</a:t>
            </a:r>
            <a:r>
              <a:rPr lang="en-GB" sz="2400" dirty="0">
                <a:latin typeface="Calibri" panose="020F0502020204030204" pitchFamily="34" charset="0"/>
                <a:cs typeface="Calibri" panose="020F0502020204030204" pitchFamily="34" charset="0"/>
              </a:rPr>
              <a:t>(0)=900 we get:</a:t>
            </a:r>
          </a:p>
        </p:txBody>
      </p:sp>
      <p:sp>
        <p:nvSpPr>
          <p:cNvPr id="11" name="textruta 10">
            <a:extLst>
              <a:ext uri="{FF2B5EF4-FFF2-40B4-BE49-F238E27FC236}">
                <a16:creationId xmlns:a16="http://schemas.microsoft.com/office/drawing/2014/main" id="{6B265BC3-C04C-4AE9-BD04-CAF2E43B177B}"/>
              </a:ext>
            </a:extLst>
          </p:cNvPr>
          <p:cNvSpPr txBox="1"/>
          <p:nvPr/>
        </p:nvSpPr>
        <p:spPr>
          <a:xfrm>
            <a:off x="152400" y="4927693"/>
            <a:ext cx="8991600" cy="1200329"/>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Comparing with the deterministic case, the development is still deterministic, but the 10% initially moved from </a:t>
            </a:r>
            <a:r>
              <a:rPr lang="en-GB" sz="2400" dirty="0">
                <a:solidFill>
                  <a:srgbClr val="0070C0"/>
                </a:solidFill>
                <a:latin typeface="Calibri" panose="020F0502020204030204" pitchFamily="34" charset="0"/>
                <a:cs typeface="Calibri" panose="020F0502020204030204" pitchFamily="34" charset="0"/>
              </a:rPr>
              <a:t>S</a:t>
            </a:r>
            <a:r>
              <a:rPr lang="en-GB" sz="2400" dirty="0">
                <a:latin typeface="Calibri" panose="020F0502020204030204" pitchFamily="34" charset="0"/>
                <a:cs typeface="Calibri" panose="020F0502020204030204" pitchFamily="34" charset="0"/>
              </a:rPr>
              <a:t> to R makes a large difference! Compare with the basic behaviour at Slide 9.</a:t>
            </a:r>
          </a:p>
        </p:txBody>
      </p:sp>
      <p:pic>
        <p:nvPicPr>
          <p:cNvPr id="7" name="Bildobjekt 6">
            <a:extLst>
              <a:ext uri="{FF2B5EF4-FFF2-40B4-BE49-F238E27FC236}">
                <a16:creationId xmlns:a16="http://schemas.microsoft.com/office/drawing/2014/main" id="{484CDA74-12BF-4B3C-8F7E-C5CE3BAF1E40}"/>
              </a:ext>
            </a:extLst>
          </p:cNvPr>
          <p:cNvPicPr>
            <a:picLocks noChangeAspect="1"/>
          </p:cNvPicPr>
          <p:nvPr/>
        </p:nvPicPr>
        <p:blipFill>
          <a:blip r:embed="rId2"/>
          <a:stretch>
            <a:fillRect/>
          </a:stretch>
        </p:blipFill>
        <p:spPr>
          <a:xfrm>
            <a:off x="381000" y="2194047"/>
            <a:ext cx="3886200" cy="2146980"/>
          </a:xfrm>
          <a:prstGeom prst="rect">
            <a:avLst/>
          </a:prstGeom>
        </p:spPr>
      </p:pic>
      <p:pic>
        <p:nvPicPr>
          <p:cNvPr id="9" name="Bildobjekt 8">
            <a:extLst>
              <a:ext uri="{FF2B5EF4-FFF2-40B4-BE49-F238E27FC236}">
                <a16:creationId xmlns:a16="http://schemas.microsoft.com/office/drawing/2014/main" id="{F4EBE204-2853-400A-AA41-2D9D0E0EAC64}"/>
              </a:ext>
            </a:extLst>
          </p:cNvPr>
          <p:cNvPicPr>
            <a:picLocks noChangeAspect="1"/>
          </p:cNvPicPr>
          <p:nvPr/>
        </p:nvPicPr>
        <p:blipFill>
          <a:blip r:embed="rId3"/>
          <a:stretch>
            <a:fillRect/>
          </a:stretch>
        </p:blipFill>
        <p:spPr>
          <a:xfrm>
            <a:off x="4419599" y="1886874"/>
            <a:ext cx="4138613" cy="2761326"/>
          </a:xfrm>
          <a:prstGeom prst="rect">
            <a:avLst/>
          </a:prstGeom>
        </p:spPr>
      </p:pic>
      <p:sp>
        <p:nvSpPr>
          <p:cNvPr id="3" name="Platshållare för bildnummer 2">
            <a:extLst>
              <a:ext uri="{FF2B5EF4-FFF2-40B4-BE49-F238E27FC236}">
                <a16:creationId xmlns:a16="http://schemas.microsoft.com/office/drawing/2014/main" id="{5A8BF64B-5606-4044-9FDE-27D32B505199}"/>
              </a:ext>
            </a:extLst>
          </p:cNvPr>
          <p:cNvSpPr>
            <a:spLocks noGrp="1"/>
          </p:cNvSpPr>
          <p:nvPr>
            <p:ph type="sldNum" sz="quarter" idx="12"/>
          </p:nvPr>
        </p:nvSpPr>
        <p:spPr>
          <a:xfrm>
            <a:off x="8458200" y="6324600"/>
            <a:ext cx="533400" cy="457200"/>
          </a:xfrm>
        </p:spPr>
        <p:txBody>
          <a:bodyPr/>
          <a:lstStyle/>
          <a:p>
            <a:fld id="{BEA4DB52-283C-40BA-B067-5D9472BD3BAD}" type="slidenum">
              <a:rPr lang="en-GB" altLang="en-US" smtClean="0">
                <a:latin typeface="Calibri" panose="020F0502020204030204" pitchFamily="34" charset="0"/>
                <a:cs typeface="Calibri" panose="020F0502020204030204" pitchFamily="34" charset="0"/>
              </a:rPr>
              <a:pPr/>
              <a:t>14</a:t>
            </a:fld>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379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Text Box 4">
            <a:extLst>
              <a:ext uri="{FF2B5EF4-FFF2-40B4-BE49-F238E27FC236}">
                <a16:creationId xmlns:a16="http://schemas.microsoft.com/office/drawing/2014/main" id="{D34B7DEA-CABF-4D95-A311-3F67E5E74E63}"/>
              </a:ext>
            </a:extLst>
          </p:cNvPr>
          <p:cNvSpPr txBox="1">
            <a:spLocks noChangeArrowheads="1"/>
          </p:cNvSpPr>
          <p:nvPr/>
        </p:nvSpPr>
        <p:spPr bwMode="auto">
          <a:xfrm>
            <a:off x="228600" y="533400"/>
            <a:ext cx="74676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400" dirty="0">
                <a:solidFill>
                  <a:schemeClr val="tx2"/>
                </a:solidFill>
                <a:latin typeface="Calibri" panose="020F0502020204030204" pitchFamily="34" charset="0"/>
                <a:cs typeface="Calibri" panose="020F0502020204030204" pitchFamily="34" charset="0"/>
              </a:rPr>
              <a:t>The theoretical base for random transition of </a:t>
            </a:r>
            <a:r>
              <a:rPr lang="en-GB" altLang="en-US" sz="2400" u="sng" dirty="0">
                <a:solidFill>
                  <a:schemeClr val="tx2"/>
                </a:solidFill>
                <a:latin typeface="Calibri" panose="020F0502020204030204" pitchFamily="34" charset="0"/>
                <a:cs typeface="Calibri" panose="020F0502020204030204" pitchFamily="34" charset="0"/>
              </a:rPr>
              <a:t>entities</a:t>
            </a:r>
            <a:r>
              <a:rPr lang="en-GB" altLang="en-US" sz="2400" dirty="0">
                <a:solidFill>
                  <a:schemeClr val="tx2"/>
                </a:solidFill>
                <a:latin typeface="Calibri" panose="020F0502020204030204" pitchFamily="34" charset="0"/>
                <a:cs typeface="Calibri" panose="020F0502020204030204" pitchFamily="34" charset="0"/>
              </a:rPr>
              <a:t> is the </a:t>
            </a:r>
            <a:r>
              <a:rPr lang="en-GB" altLang="en-US" sz="2400" b="1" i="1" dirty="0">
                <a:solidFill>
                  <a:schemeClr val="tx2"/>
                </a:solidFill>
                <a:latin typeface="Calibri" panose="020F0502020204030204" pitchFamily="34" charset="0"/>
                <a:cs typeface="Calibri" panose="020F0502020204030204" pitchFamily="34" charset="0"/>
              </a:rPr>
              <a:t>Poisson process</a:t>
            </a:r>
            <a:r>
              <a:rPr lang="en-GB" altLang="en-US" sz="2400" dirty="0">
                <a:solidFill>
                  <a:schemeClr val="tx2"/>
                </a:solidFill>
                <a:latin typeface="Calibri" panose="020F0502020204030204" pitchFamily="34" charset="0"/>
                <a:cs typeface="Calibri" panose="020F0502020204030204" pitchFamily="34" charset="0"/>
              </a:rPr>
              <a:t>. </a:t>
            </a:r>
          </a:p>
        </p:txBody>
      </p:sp>
      <p:sp>
        <p:nvSpPr>
          <p:cNvPr id="158725" name="Text Box 5">
            <a:extLst>
              <a:ext uri="{FF2B5EF4-FFF2-40B4-BE49-F238E27FC236}">
                <a16:creationId xmlns:a16="http://schemas.microsoft.com/office/drawing/2014/main" id="{D51E74B6-D91B-477F-B538-01718CC1E710}"/>
              </a:ext>
            </a:extLst>
          </p:cNvPr>
          <p:cNvSpPr txBox="1">
            <a:spLocks noChangeArrowheads="1"/>
          </p:cNvSpPr>
          <p:nvPr/>
        </p:nvSpPr>
        <p:spPr bwMode="auto">
          <a:xfrm>
            <a:off x="182880" y="3297984"/>
            <a:ext cx="8534400" cy="232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400" dirty="0">
                <a:latin typeface="Calibri" panose="020F0502020204030204" pitchFamily="34" charset="0"/>
                <a:cs typeface="Calibri" panose="020F0502020204030204" pitchFamily="34" charset="0"/>
                <a:sym typeface="Symbol" panose="05050102010706020507" pitchFamily="18" charset="2"/>
              </a:rPr>
              <a:t>However, the </a:t>
            </a:r>
            <a:r>
              <a:rPr lang="en-GB" altLang="en-US" sz="2400" i="1" dirty="0">
                <a:latin typeface="Calibri" panose="020F0502020204030204" pitchFamily="34" charset="0"/>
                <a:cs typeface="Calibri" panose="020F0502020204030204" pitchFamily="34" charset="0"/>
                <a:sym typeface="Symbol" panose="05050102010706020507" pitchFamily="18" charset="2"/>
              </a:rPr>
              <a:t>time step </a:t>
            </a:r>
            <a:r>
              <a:rPr lang="en-GB" altLang="en-US" sz="2400" dirty="0">
                <a:latin typeface="Calibri" panose="020F0502020204030204" pitchFamily="34" charset="0"/>
                <a:cs typeface="Calibri" panose="020F0502020204030204" pitchFamily="34" charset="0"/>
                <a:sym typeface="Symbol" panose="05050102010706020507" pitchFamily="18" charset="2"/>
              </a:rPr>
              <a:t>is DT is usually </a:t>
            </a:r>
            <a:r>
              <a:rPr lang="en-GB" altLang="en-US" sz="2400" i="1" dirty="0">
                <a:latin typeface="Calibri" panose="020F0502020204030204" pitchFamily="34" charset="0"/>
                <a:cs typeface="Calibri" panose="020F0502020204030204" pitchFamily="34" charset="0"/>
                <a:sym typeface="Symbol" panose="05050102010706020507" pitchFamily="18" charset="2"/>
              </a:rPr>
              <a:t>not unity</a:t>
            </a:r>
            <a:r>
              <a:rPr lang="en-GB" altLang="en-US" sz="2400" dirty="0">
                <a:latin typeface="Calibri" panose="020F0502020204030204" pitchFamily="34" charset="0"/>
                <a:cs typeface="Calibri" panose="020F0502020204030204" pitchFamily="34" charset="0"/>
                <a:sym typeface="Symbol" panose="05050102010706020507" pitchFamily="18" charset="2"/>
              </a:rPr>
              <a:t>, why we expect DT*</a:t>
            </a:r>
            <a:r>
              <a:rPr lang="en-GB" altLang="en-US" sz="2400" b="1" dirty="0">
                <a:latin typeface="Calibri" panose="020F0502020204030204" pitchFamily="34" charset="0"/>
                <a:cs typeface="Calibri" panose="020F0502020204030204" pitchFamily="34" charset="0"/>
                <a:sym typeface="Symbol" panose="05050102010706020507" pitchFamily="18" charset="2"/>
              </a:rPr>
              <a:t></a:t>
            </a:r>
            <a:r>
              <a:rPr lang="en-GB" altLang="en-US" sz="2400" dirty="0">
                <a:latin typeface="Calibri" panose="020F0502020204030204" pitchFamily="34" charset="0"/>
                <a:cs typeface="Calibri" panose="020F0502020204030204" pitchFamily="34" charset="0"/>
                <a:sym typeface="Symbol" panose="05050102010706020507" pitchFamily="18" charset="2"/>
              </a:rPr>
              <a:t> events during each DT, which is realized by Poisson(DT*).</a:t>
            </a:r>
          </a:p>
          <a:p>
            <a:pPr>
              <a:lnSpc>
                <a:spcPct val="95000"/>
              </a:lnSpc>
            </a:pPr>
            <a:endParaRPr lang="en-GB" altLang="en-US" sz="600" dirty="0">
              <a:latin typeface="Calibri" panose="020F0502020204030204" pitchFamily="34" charset="0"/>
              <a:cs typeface="Calibri" panose="020F0502020204030204" pitchFamily="34" charset="0"/>
            </a:endParaRPr>
          </a:p>
          <a:p>
            <a:pPr>
              <a:lnSpc>
                <a:spcPct val="95000"/>
              </a:lnSpc>
            </a:pPr>
            <a:r>
              <a:rPr lang="en-GB" altLang="en-US" sz="2400" dirty="0">
                <a:latin typeface="Calibri" panose="020F0502020204030204" pitchFamily="34" charset="0"/>
                <a:cs typeface="Calibri" panose="020F0502020204030204" pitchFamily="34" charset="0"/>
              </a:rPr>
              <a:t>However, we usually have a </a:t>
            </a:r>
            <a:r>
              <a:rPr lang="en-GB" altLang="en-US" sz="2400" b="1" i="1" u="sng" dirty="0">
                <a:solidFill>
                  <a:srgbClr val="FF0000"/>
                </a:solidFill>
                <a:latin typeface="Calibri" panose="020F0502020204030204" pitchFamily="34" charset="0"/>
                <a:cs typeface="Calibri" panose="020F0502020204030204" pitchFamily="34" charset="0"/>
              </a:rPr>
              <a:t>non-homogeneous</a:t>
            </a:r>
            <a:r>
              <a:rPr lang="en-GB" altLang="en-US" sz="2400" b="1" i="1" dirty="0">
                <a:solidFill>
                  <a:srgbClr val="FF0000"/>
                </a:solidFill>
                <a:latin typeface="Calibri" panose="020F0502020204030204" pitchFamily="34" charset="0"/>
                <a:cs typeface="Calibri" panose="020F0502020204030204" pitchFamily="34" charset="0"/>
              </a:rPr>
              <a:t> Poisson process</a:t>
            </a:r>
            <a:r>
              <a:rPr lang="en-GB" altLang="en-US" sz="2400" b="1" dirty="0">
                <a:solidFill>
                  <a:srgbClr val="FF0000"/>
                </a:solidFill>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where the intensity </a:t>
            </a:r>
            <a:r>
              <a:rPr lang="en-GB" altLang="en-US" sz="2400" b="1" dirty="0">
                <a:latin typeface="Calibri" panose="020F0502020204030204" pitchFamily="34" charset="0"/>
                <a:cs typeface="Calibri" panose="020F0502020204030204" pitchFamily="34" charset="0"/>
                <a:sym typeface="Symbol" panose="05050102010706020507" pitchFamily="18" charset="2"/>
              </a:rPr>
              <a:t></a:t>
            </a:r>
            <a:r>
              <a:rPr lang="en-GB" altLang="en-US" sz="2400" dirty="0">
                <a:latin typeface="Calibri" panose="020F0502020204030204" pitchFamily="34" charset="0"/>
                <a:cs typeface="Calibri" panose="020F0502020204030204" pitchFamily="34" charset="0"/>
                <a:sym typeface="Symbol" panose="05050102010706020507" pitchFamily="18" charset="2"/>
              </a:rPr>
              <a:t>(t) varies over time. This is accomplished by keeping </a:t>
            </a:r>
            <a:r>
              <a:rPr lang="en-GB" altLang="en-US" sz="2400" b="1" dirty="0">
                <a:latin typeface="Calibri" panose="020F0502020204030204" pitchFamily="34" charset="0"/>
                <a:cs typeface="Calibri" panose="020F0502020204030204" pitchFamily="34" charset="0"/>
                <a:sym typeface="Symbol" panose="05050102010706020507" pitchFamily="18" charset="2"/>
              </a:rPr>
              <a:t></a:t>
            </a:r>
            <a:r>
              <a:rPr lang="en-GB" altLang="en-US" sz="2400" dirty="0">
                <a:latin typeface="Calibri" panose="020F0502020204030204" pitchFamily="34" charset="0"/>
                <a:cs typeface="Calibri" panose="020F0502020204030204" pitchFamily="34" charset="0"/>
                <a:sym typeface="Symbol" panose="05050102010706020507" pitchFamily="18" charset="2"/>
              </a:rPr>
              <a:t>(t) piecewise constant over sufficiently small time intervals, DT. (Thus no extra complication!)</a:t>
            </a:r>
            <a:endParaRPr lang="en-GB" altLang="en-US" sz="2400" dirty="0">
              <a:latin typeface="Calibri" panose="020F0502020204030204" pitchFamily="34" charset="0"/>
              <a:cs typeface="Calibri" panose="020F0502020204030204" pitchFamily="34" charset="0"/>
            </a:endParaRPr>
          </a:p>
        </p:txBody>
      </p:sp>
      <p:sp>
        <p:nvSpPr>
          <p:cNvPr id="4" name="textruta 3">
            <a:extLst>
              <a:ext uri="{FF2B5EF4-FFF2-40B4-BE49-F238E27FC236}">
                <a16:creationId xmlns:a16="http://schemas.microsoft.com/office/drawing/2014/main" id="{E95E0285-8C62-430F-86A9-D93558167348}"/>
              </a:ext>
            </a:extLst>
          </p:cNvPr>
          <p:cNvSpPr txBox="1"/>
          <p:nvPr/>
        </p:nvSpPr>
        <p:spPr>
          <a:xfrm>
            <a:off x="164374" y="1237842"/>
            <a:ext cx="8877300" cy="2062103"/>
          </a:xfrm>
          <a:prstGeom prst="rect">
            <a:avLst/>
          </a:prstGeom>
          <a:noFill/>
        </p:spPr>
        <p:txBody>
          <a:bodyPr wrap="square" rtlCol="0">
            <a:spAutoFit/>
          </a:bodyPr>
          <a:lstStyle/>
          <a:p>
            <a:r>
              <a:rPr lang="en-GB" altLang="en-US" sz="2400" dirty="0">
                <a:latin typeface="Calibri" panose="020F0502020204030204" pitchFamily="34" charset="0"/>
                <a:cs typeface="Calibri" panose="020F0502020204030204" pitchFamily="34" charset="0"/>
              </a:rPr>
              <a:t>When transition events occur </a:t>
            </a:r>
            <a:r>
              <a:rPr lang="en-GB" altLang="en-US" sz="2400" i="1" u="sng" dirty="0">
                <a:latin typeface="Calibri" panose="020F0502020204030204" pitchFamily="34" charset="0"/>
                <a:cs typeface="Calibri" panose="020F0502020204030204" pitchFamily="34" charset="0"/>
              </a:rPr>
              <a:t>independently</a:t>
            </a:r>
            <a:r>
              <a:rPr lang="en-GB" altLang="en-US" sz="2400" u="sng" dirty="0">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and </a:t>
            </a:r>
            <a:r>
              <a:rPr lang="en-GB" altLang="en-US" sz="2400" i="1" u="sng" dirty="0">
                <a:latin typeface="Calibri" panose="020F0502020204030204" pitchFamily="34" charset="0"/>
                <a:cs typeface="Calibri" panose="020F0502020204030204" pitchFamily="34" charset="0"/>
              </a:rPr>
              <a:t>randomly</a:t>
            </a:r>
            <a:r>
              <a:rPr lang="en-GB" altLang="en-US" sz="2400" i="1" dirty="0">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over time with an expected </a:t>
            </a:r>
            <a:r>
              <a:rPr lang="en-GB" altLang="en-US" sz="2400" i="1" dirty="0">
                <a:latin typeface="Calibri" panose="020F0502020204030204" pitchFamily="34" charset="0"/>
                <a:cs typeface="Calibri" panose="020F0502020204030204" pitchFamily="34" charset="0"/>
              </a:rPr>
              <a:t>constant intensity </a:t>
            </a:r>
            <a:r>
              <a:rPr lang="en-GB" altLang="en-US" sz="2400" dirty="0">
                <a:latin typeface="Calibri" panose="020F0502020204030204" pitchFamily="34" charset="0"/>
                <a:cs typeface="Calibri" panose="020F0502020204030204" pitchFamily="34" charset="0"/>
              </a:rPr>
              <a:t>(</a:t>
            </a:r>
            <a:r>
              <a:rPr lang="en-GB" altLang="en-US" sz="2400" b="1" dirty="0">
                <a:latin typeface="Calibri" panose="020F0502020204030204" pitchFamily="34" charset="0"/>
                <a:cs typeface="Calibri" panose="020F0502020204030204" pitchFamily="34" charset="0"/>
                <a:sym typeface="Symbol" panose="05050102010706020507" pitchFamily="18" charset="2"/>
              </a:rPr>
              <a:t></a:t>
            </a:r>
            <a:r>
              <a:rPr lang="en-GB" altLang="en-US" sz="2400" dirty="0">
                <a:latin typeface="Calibri" panose="020F0502020204030204" pitchFamily="34" charset="0"/>
                <a:cs typeface="Calibri" panose="020F0502020204030204" pitchFamily="34" charset="0"/>
                <a:sym typeface="Symbol" panose="05050102010706020507" pitchFamily="18" charset="2"/>
              </a:rPr>
              <a:t>)</a:t>
            </a:r>
            <a:r>
              <a:rPr lang="en-GB" altLang="en-US" sz="2400" dirty="0">
                <a:latin typeface="Calibri" panose="020F0502020204030204" pitchFamily="34" charset="0"/>
                <a:cs typeface="Calibri" panose="020F0502020204030204" pitchFamily="34" charset="0"/>
              </a:rPr>
              <a:t>, we have a </a:t>
            </a:r>
            <a:r>
              <a:rPr lang="en-GB" altLang="en-US" sz="2400" b="1" i="1" dirty="0">
                <a:solidFill>
                  <a:srgbClr val="FF0000"/>
                </a:solidFill>
                <a:latin typeface="Calibri" panose="020F0502020204030204" pitchFamily="34" charset="0"/>
                <a:cs typeface="Calibri" panose="020F0502020204030204" pitchFamily="34" charset="0"/>
              </a:rPr>
              <a:t>homogeneous Poisson process</a:t>
            </a:r>
            <a:r>
              <a:rPr lang="en-GB" altLang="en-US" sz="2400" dirty="0">
                <a:latin typeface="Calibri" panose="020F0502020204030204" pitchFamily="34" charset="0"/>
                <a:cs typeface="Calibri" panose="020F0502020204030204" pitchFamily="34" charset="0"/>
              </a:rPr>
              <a:t>.</a:t>
            </a:r>
          </a:p>
          <a:p>
            <a:pPr>
              <a:spcBef>
                <a:spcPct val="0"/>
              </a:spcBef>
            </a:pPr>
            <a:endParaRPr lang="en-GB" altLang="en-US" sz="800" dirty="0">
              <a:latin typeface="Calibri" panose="020F0502020204030204" pitchFamily="34" charset="0"/>
              <a:cs typeface="Calibri" panose="020F0502020204030204" pitchFamily="34" charset="0"/>
            </a:endParaRPr>
          </a:p>
          <a:p>
            <a:pPr>
              <a:spcBef>
                <a:spcPct val="0"/>
              </a:spcBef>
            </a:pPr>
            <a:r>
              <a:rPr lang="en-GB" altLang="en-US" sz="2400" dirty="0">
                <a:latin typeface="Calibri" panose="020F0502020204030204" pitchFamily="34" charset="0"/>
                <a:cs typeface="Calibri" panose="020F0502020204030204" pitchFamily="34" charset="0"/>
                <a:sym typeface="Symbol" panose="05050102010706020507" pitchFamily="18" charset="2"/>
              </a:rPr>
              <a:t>I</a:t>
            </a:r>
            <a:r>
              <a:rPr lang="en-GB" altLang="en-US" sz="2400" dirty="0">
                <a:latin typeface="Calibri" panose="020F0502020204030204" pitchFamily="34" charset="0"/>
                <a:cs typeface="Calibri" panose="020F0502020204030204" pitchFamily="34" charset="0"/>
              </a:rPr>
              <a:t>f the expected number of events </a:t>
            </a:r>
            <a:r>
              <a:rPr lang="en-GB" altLang="en-US" sz="2400" i="1" dirty="0">
                <a:latin typeface="Calibri" panose="020F0502020204030204" pitchFamily="34" charset="0"/>
                <a:cs typeface="Calibri" panose="020F0502020204030204" pitchFamily="34" charset="0"/>
              </a:rPr>
              <a:t>per time unit </a:t>
            </a:r>
            <a:r>
              <a:rPr lang="en-GB" altLang="en-US" sz="2400" dirty="0">
                <a:latin typeface="Calibri" panose="020F0502020204030204" pitchFamily="34" charset="0"/>
                <a:cs typeface="Calibri" panose="020F0502020204030204" pitchFamily="34" charset="0"/>
              </a:rPr>
              <a:t>is </a:t>
            </a:r>
            <a:r>
              <a:rPr lang="en-GB" altLang="en-US" sz="2400" b="1" dirty="0">
                <a:latin typeface="Calibri" panose="020F0502020204030204" pitchFamily="34" charset="0"/>
                <a:cs typeface="Calibri" panose="020F0502020204030204" pitchFamily="34" charset="0"/>
                <a:sym typeface="Symbol" panose="05050102010706020507" pitchFamily="18" charset="2"/>
              </a:rPr>
              <a:t></a:t>
            </a:r>
            <a:r>
              <a:rPr lang="en-GB" altLang="en-US" sz="2400" dirty="0">
                <a:latin typeface="Calibri" panose="020F0502020204030204" pitchFamily="34" charset="0"/>
                <a:cs typeface="Calibri" panose="020F0502020204030204" pitchFamily="34" charset="0"/>
                <a:sym typeface="Symbol" panose="05050102010706020507" pitchFamily="18" charset="2"/>
              </a:rPr>
              <a:t>, this is described by</a:t>
            </a:r>
            <a:r>
              <a:rPr lang="en-GB" altLang="en-US" sz="2400" dirty="0">
                <a:latin typeface="Calibri" panose="020F0502020204030204" pitchFamily="34" charset="0"/>
                <a:cs typeface="Calibri" panose="020F0502020204030204" pitchFamily="34" charset="0"/>
              </a:rPr>
              <a:t> the statistical distribution Poisson(</a:t>
            </a:r>
            <a:r>
              <a:rPr lang="en-GB" altLang="en-US" sz="2400" dirty="0">
                <a:latin typeface="Calibri" panose="020F0502020204030204" pitchFamily="34" charset="0"/>
                <a:cs typeface="Calibri" panose="020F0502020204030204" pitchFamily="34" charset="0"/>
                <a:sym typeface="Symbol" panose="05050102010706020507" pitchFamily="18" charset="2"/>
              </a:rPr>
              <a:t>). </a:t>
            </a:r>
          </a:p>
        </p:txBody>
      </p:sp>
      <p:grpSp>
        <p:nvGrpSpPr>
          <p:cNvPr id="8" name="Grupp 7">
            <a:extLst>
              <a:ext uri="{FF2B5EF4-FFF2-40B4-BE49-F238E27FC236}">
                <a16:creationId xmlns:a16="http://schemas.microsoft.com/office/drawing/2014/main" id="{690619F2-0947-477A-B1C3-535A2F4E9E98}"/>
              </a:ext>
            </a:extLst>
          </p:cNvPr>
          <p:cNvGrpSpPr/>
          <p:nvPr/>
        </p:nvGrpSpPr>
        <p:grpSpPr>
          <a:xfrm>
            <a:off x="182880" y="5688873"/>
            <a:ext cx="8877300" cy="1134123"/>
            <a:chOff x="182880" y="5688873"/>
            <a:chExt cx="8877300" cy="1134123"/>
          </a:xfrm>
        </p:grpSpPr>
        <p:sp>
          <p:nvSpPr>
            <p:cNvPr id="2" name="textruta 1">
              <a:extLst>
                <a:ext uri="{FF2B5EF4-FFF2-40B4-BE49-F238E27FC236}">
                  <a16:creationId xmlns:a16="http://schemas.microsoft.com/office/drawing/2014/main" id="{03F97051-BC5D-4A27-9023-34999D1B2C8A}"/>
                </a:ext>
              </a:extLst>
            </p:cNvPr>
            <p:cNvSpPr txBox="1"/>
            <p:nvPr/>
          </p:nvSpPr>
          <p:spPr>
            <a:xfrm>
              <a:off x="182880" y="5715000"/>
              <a:ext cx="8877300" cy="1107996"/>
            </a:xfrm>
            <a:prstGeom prst="rect">
              <a:avLst/>
            </a:prstGeom>
            <a:noFill/>
          </p:spPr>
          <p:txBody>
            <a:bodyPr wrap="square" rtlCol="0">
              <a:spAutoFit/>
            </a:bodyPr>
            <a:lstStyle/>
            <a:p>
              <a:r>
                <a:rPr lang="en-GB" altLang="en-US" sz="2200" dirty="0">
                  <a:solidFill>
                    <a:srgbClr val="00B050"/>
                  </a:solidFill>
                  <a:latin typeface="Calibri" panose="020F0502020204030204" pitchFamily="34" charset="0"/>
                  <a:cs typeface="Calibri" panose="020F0502020204030204" pitchFamily="34" charset="0"/>
                </a:rPr>
                <a:t>[For continuous matter, transition stochasticity to describe a Poisson process vanishes because of the Law of large numbers. E.G. water molecules in a river. Poisson(DT*</a:t>
              </a:r>
              <a:r>
                <a:rPr lang="en-GB" altLang="en-US" sz="2200" dirty="0" err="1">
                  <a:solidFill>
                    <a:srgbClr val="00B050"/>
                  </a:solidFill>
                  <a:latin typeface="Calibri" panose="020F0502020204030204" pitchFamily="34" charset="0"/>
                  <a:cs typeface="Calibri" panose="020F0502020204030204" pitchFamily="34" charset="0"/>
                </a:rPr>
                <a:t>VeryLargeNumber</a:t>
              </a:r>
              <a:r>
                <a:rPr lang="en-GB" altLang="en-US" sz="2200" dirty="0">
                  <a:solidFill>
                    <a:srgbClr val="00B050"/>
                  </a:solidFill>
                  <a:latin typeface="Calibri" panose="020F0502020204030204" pitchFamily="34" charset="0"/>
                  <a:cs typeface="Calibri" panose="020F0502020204030204" pitchFamily="34" charset="0"/>
                </a:rPr>
                <a:t>) </a:t>
              </a:r>
              <a:r>
                <a:rPr lang="en-GB" altLang="en-US" sz="2200" dirty="0">
                  <a:solidFill>
                    <a:srgbClr val="00B050"/>
                  </a:solidFill>
                  <a:latin typeface="Calibri" panose="020F0502020204030204" pitchFamily="34" charset="0"/>
                  <a:cs typeface="Calibri" panose="020F0502020204030204" pitchFamily="34" charset="0"/>
                  <a:sym typeface="Symbol" panose="05050102010706020507" pitchFamily="18" charset="2"/>
                </a:rPr>
                <a:t></a:t>
              </a:r>
              <a:r>
                <a:rPr lang="en-GB" altLang="en-US" sz="2200" dirty="0">
                  <a:solidFill>
                    <a:srgbClr val="00B050"/>
                  </a:solidFill>
                  <a:latin typeface="Calibri" panose="020F0502020204030204" pitchFamily="34" charset="0"/>
                  <a:cs typeface="Calibri" panose="020F0502020204030204" pitchFamily="34" charset="0"/>
                </a:rPr>
                <a:t> DT*</a:t>
              </a:r>
              <a:r>
                <a:rPr lang="en-GB" altLang="en-US" sz="2200" dirty="0" err="1">
                  <a:solidFill>
                    <a:srgbClr val="00B050"/>
                  </a:solidFill>
                  <a:latin typeface="Calibri" panose="020F0502020204030204" pitchFamily="34" charset="0"/>
                  <a:cs typeface="Calibri" panose="020F0502020204030204" pitchFamily="34" charset="0"/>
                </a:rPr>
                <a:t>VeryLargeNumber</a:t>
              </a:r>
              <a:r>
                <a:rPr lang="en-GB" altLang="en-US" sz="2200" dirty="0">
                  <a:solidFill>
                    <a:srgbClr val="00B050"/>
                  </a:solidFill>
                  <a:latin typeface="Calibri" panose="020F0502020204030204" pitchFamily="34" charset="0"/>
                  <a:cs typeface="Calibri" panose="020F0502020204030204" pitchFamily="34" charset="0"/>
                </a:rPr>
                <a:t>.]</a:t>
              </a:r>
              <a:endParaRPr lang="en-GB" sz="2200" dirty="0">
                <a:solidFill>
                  <a:srgbClr val="00B050"/>
                </a:solidFill>
                <a:highlight>
                  <a:srgbClr val="FFFF00"/>
                </a:highlight>
                <a:latin typeface="Calibri" panose="020F0502020204030204" pitchFamily="34" charset="0"/>
                <a:cs typeface="Calibri" panose="020F0502020204030204" pitchFamily="34" charset="0"/>
              </a:endParaRPr>
            </a:p>
          </p:txBody>
        </p:sp>
        <p:cxnSp>
          <p:nvCxnSpPr>
            <p:cNvPr id="6" name="Rak koppling 5">
              <a:extLst>
                <a:ext uri="{FF2B5EF4-FFF2-40B4-BE49-F238E27FC236}">
                  <a16:creationId xmlns:a16="http://schemas.microsoft.com/office/drawing/2014/main" id="{FDFBD3C6-1535-4BDE-97DA-8BAC255D349D}"/>
                </a:ext>
              </a:extLst>
            </p:cNvPr>
            <p:cNvCxnSpPr/>
            <p:nvPr/>
          </p:nvCxnSpPr>
          <p:spPr>
            <a:xfrm>
              <a:off x="1866900" y="5688873"/>
              <a:ext cx="48387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Platshållare för bildnummer 4">
            <a:extLst>
              <a:ext uri="{FF2B5EF4-FFF2-40B4-BE49-F238E27FC236}">
                <a16:creationId xmlns:a16="http://schemas.microsoft.com/office/drawing/2014/main" id="{54D819F6-4780-4044-9785-3A5E378550E1}"/>
              </a:ext>
            </a:extLst>
          </p:cNvPr>
          <p:cNvSpPr>
            <a:spLocks noGrp="1"/>
          </p:cNvSpPr>
          <p:nvPr>
            <p:ph type="sldNum" sz="quarter" idx="12"/>
          </p:nvPr>
        </p:nvSpPr>
        <p:spPr>
          <a:xfrm>
            <a:off x="8686800" y="6426926"/>
            <a:ext cx="381000" cy="332072"/>
          </a:xfrm>
        </p:spPr>
        <p:txBody>
          <a:bodyPr/>
          <a:lstStyle/>
          <a:p>
            <a:fld id="{5FC08AE6-4A82-45FA-BE83-AAFDD10FEEE6}" type="slidenum">
              <a:rPr lang="en-GB" altLang="en-US">
                <a:latin typeface="Calibri" panose="020F0502020204030204" pitchFamily="34" charset="0"/>
                <a:cs typeface="Calibri" panose="020F0502020204030204" pitchFamily="34" charset="0"/>
              </a:rPr>
              <a:pPr/>
              <a:t>15</a:t>
            </a:fld>
            <a:endParaRPr lang="en-GB" altLang="en-US" dirty="0">
              <a:latin typeface="Calibri" panose="020F0502020204030204" pitchFamily="34" charset="0"/>
              <a:cs typeface="Calibri" panose="020F0502020204030204" pitchFamily="34" charset="0"/>
            </a:endParaRPr>
          </a:p>
        </p:txBody>
      </p:sp>
      <p:grpSp>
        <p:nvGrpSpPr>
          <p:cNvPr id="5" name="Grupp 4">
            <a:extLst>
              <a:ext uri="{FF2B5EF4-FFF2-40B4-BE49-F238E27FC236}">
                <a16:creationId xmlns:a16="http://schemas.microsoft.com/office/drawing/2014/main" id="{8E966187-6A90-4C6A-A957-F17B0987BD52}"/>
              </a:ext>
            </a:extLst>
          </p:cNvPr>
          <p:cNvGrpSpPr/>
          <p:nvPr/>
        </p:nvGrpSpPr>
        <p:grpSpPr>
          <a:xfrm>
            <a:off x="2133600" y="43545"/>
            <a:ext cx="6477000" cy="933450"/>
            <a:chOff x="2209800" y="43545"/>
            <a:chExt cx="6477000" cy="933450"/>
          </a:xfrm>
        </p:grpSpPr>
        <p:pic>
          <p:nvPicPr>
            <p:cNvPr id="9" name="Bildobjekt 8">
              <a:extLst>
                <a:ext uri="{FF2B5EF4-FFF2-40B4-BE49-F238E27FC236}">
                  <a16:creationId xmlns:a16="http://schemas.microsoft.com/office/drawing/2014/main" id="{11986C7D-8ECD-449E-8EEF-943A58F93EFE}"/>
                </a:ext>
              </a:extLst>
            </p:cNvPr>
            <p:cNvPicPr>
              <a:picLocks noChangeAspect="1"/>
            </p:cNvPicPr>
            <p:nvPr/>
          </p:nvPicPr>
          <p:blipFill>
            <a:blip r:embed="rId2"/>
            <a:stretch>
              <a:fillRect/>
            </a:stretch>
          </p:blipFill>
          <p:spPr>
            <a:xfrm>
              <a:off x="7705725" y="43545"/>
              <a:ext cx="981075" cy="933450"/>
            </a:xfrm>
            <a:prstGeom prst="rect">
              <a:avLst/>
            </a:prstGeom>
          </p:spPr>
        </p:pic>
        <p:sp>
          <p:nvSpPr>
            <p:cNvPr id="3" name="textruta 2">
              <a:extLst>
                <a:ext uri="{FF2B5EF4-FFF2-40B4-BE49-F238E27FC236}">
                  <a16:creationId xmlns:a16="http://schemas.microsoft.com/office/drawing/2014/main" id="{E4F2EE6B-E692-4652-B6D8-39F5860C4BB1}"/>
                </a:ext>
              </a:extLst>
            </p:cNvPr>
            <p:cNvSpPr txBox="1"/>
            <p:nvPr/>
          </p:nvSpPr>
          <p:spPr>
            <a:xfrm>
              <a:off x="2209800" y="43545"/>
              <a:ext cx="4800600" cy="584775"/>
            </a:xfrm>
            <a:prstGeom prst="rect">
              <a:avLst/>
            </a:prstGeom>
            <a:noFill/>
          </p:spPr>
          <p:txBody>
            <a:bodyPr wrap="square" rtlCol="0">
              <a:spAutoFit/>
            </a:bodyPr>
            <a:lstStyle/>
            <a:p>
              <a:r>
                <a:rPr lang="en-GB" altLang="en-US" sz="3200" b="1" dirty="0">
                  <a:solidFill>
                    <a:schemeClr val="tx1"/>
                  </a:solidFill>
                  <a:latin typeface="Calibri" panose="020F0502020204030204" pitchFamily="34" charset="0"/>
                  <a:cs typeface="Calibri" panose="020F0502020204030204" pitchFamily="34" charset="0"/>
                </a:rPr>
                <a:t>B2) Transition </a:t>
              </a:r>
              <a:r>
                <a:rPr lang="en-GB" altLang="en-US" sz="3200" b="1" noProof="1">
                  <a:solidFill>
                    <a:schemeClr val="tx1"/>
                  </a:solidFill>
                  <a:latin typeface="Calibri" panose="020F0502020204030204" pitchFamily="34" charset="0"/>
                  <a:cs typeface="Calibri" panose="020F0502020204030204" pitchFamily="34" charset="0"/>
                </a:rPr>
                <a:t>uncertainty</a:t>
              </a:r>
              <a:endParaRPr lang="en-GB" sz="32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anim calcmode="lin" valueType="num">
                                      <p:cBhvr additive="base">
                                        <p:cTn id="7" dur="500" fill="hold"/>
                                        <p:tgtEl>
                                          <p:spTgt spid="158724"/>
                                        </p:tgtEl>
                                        <p:attrNameLst>
                                          <p:attrName>ppt_x</p:attrName>
                                        </p:attrNameLst>
                                      </p:cBhvr>
                                      <p:tavLst>
                                        <p:tav tm="0">
                                          <p:val>
                                            <p:strVal val="#ppt_x"/>
                                          </p:val>
                                        </p:tav>
                                        <p:tav tm="100000">
                                          <p:val>
                                            <p:strVal val="#ppt_x"/>
                                          </p:val>
                                        </p:tav>
                                      </p:tavLst>
                                    </p:anim>
                                    <p:anim calcmode="lin" valueType="num">
                                      <p:cBhvr additive="base">
                                        <p:cTn id="8" dur="500" fill="hold"/>
                                        <p:tgtEl>
                                          <p:spTgt spid="1587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8725"/>
                                        </p:tgtEl>
                                        <p:attrNameLst>
                                          <p:attrName>style.visibility</p:attrName>
                                        </p:attrNameLst>
                                      </p:cBhvr>
                                      <p:to>
                                        <p:strVal val="visible"/>
                                      </p:to>
                                    </p:set>
                                    <p:anim calcmode="lin" valueType="num">
                                      <p:cBhvr additive="base">
                                        <p:cTn id="19" dur="500" fill="hold"/>
                                        <p:tgtEl>
                                          <p:spTgt spid="158725"/>
                                        </p:tgtEl>
                                        <p:attrNameLst>
                                          <p:attrName>ppt_x</p:attrName>
                                        </p:attrNameLst>
                                      </p:cBhvr>
                                      <p:tavLst>
                                        <p:tav tm="0">
                                          <p:val>
                                            <p:strVal val="#ppt_x"/>
                                          </p:val>
                                        </p:tav>
                                        <p:tav tm="100000">
                                          <p:val>
                                            <p:strVal val="#ppt_x"/>
                                          </p:val>
                                        </p:tav>
                                      </p:tavLst>
                                    </p:anim>
                                    <p:anim calcmode="lin" valueType="num">
                                      <p:cBhvr additive="base">
                                        <p:cTn id="20" dur="500" fill="hold"/>
                                        <p:tgtEl>
                                          <p:spTgt spid="1587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utoUpdateAnimBg="0"/>
      <p:bldP spid="158725" grpId="0" autoUpdateAnimBg="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3">
            <a:extLst>
              <a:ext uri="{FF2B5EF4-FFF2-40B4-BE49-F238E27FC236}">
                <a16:creationId xmlns:a16="http://schemas.microsoft.com/office/drawing/2014/main" id="{4F6DCC9E-B8CD-4151-8BE7-2CC34C1407B0}"/>
              </a:ext>
            </a:extLst>
          </p:cNvPr>
          <p:cNvSpPr>
            <a:spLocks noGrp="1" noChangeArrowheads="1"/>
          </p:cNvSpPr>
          <p:nvPr>
            <p:ph type="body" idx="1"/>
          </p:nvPr>
        </p:nvSpPr>
        <p:spPr>
          <a:xfrm>
            <a:off x="179566" y="457200"/>
            <a:ext cx="8812034" cy="762000"/>
          </a:xfrm>
        </p:spPr>
        <p:txBody>
          <a:bodyPr/>
          <a:lstStyle/>
          <a:p>
            <a:pPr marL="0" indent="0">
              <a:lnSpc>
                <a:spcPct val="90000"/>
              </a:lnSpc>
              <a:spcBef>
                <a:spcPct val="0"/>
              </a:spcBef>
              <a:buNone/>
            </a:pPr>
            <a:r>
              <a:rPr lang="en-GB" altLang="en-US" sz="2200" u="sng" dirty="0">
                <a:latin typeface="Calibri" panose="020F0502020204030204" pitchFamily="34" charset="0"/>
                <a:cs typeface="Calibri" panose="020F0502020204030204" pitchFamily="34" charset="0"/>
              </a:rPr>
              <a:t>The number of events occurring in a time interval</a:t>
            </a:r>
            <a:r>
              <a:rPr lang="en-GB" altLang="en-US" sz="2200" dirty="0">
                <a:latin typeface="Calibri" panose="020F0502020204030204" pitchFamily="34" charset="0"/>
                <a:cs typeface="Calibri" panose="020F0502020204030204" pitchFamily="34" charset="0"/>
              </a:rPr>
              <a:t> (e.g. DT) when the events occur </a:t>
            </a:r>
            <a:r>
              <a:rPr lang="en-GB" altLang="en-US" sz="2200" i="1" dirty="0">
                <a:latin typeface="Calibri" panose="020F0502020204030204" pitchFamily="34" charset="0"/>
                <a:cs typeface="Calibri" panose="020F0502020204030204" pitchFamily="34" charset="0"/>
              </a:rPr>
              <a:t>independently</a:t>
            </a:r>
            <a:r>
              <a:rPr lang="en-GB" altLang="en-US" sz="2200" dirty="0">
                <a:latin typeface="Calibri" panose="020F0502020204030204" pitchFamily="34" charset="0"/>
                <a:cs typeface="Calibri" panose="020F0502020204030204" pitchFamily="34" charset="0"/>
              </a:rPr>
              <a:t> and </a:t>
            </a:r>
            <a:r>
              <a:rPr lang="en-GB" altLang="en-US" sz="2200" i="1" dirty="0">
                <a:latin typeface="Calibri" panose="020F0502020204030204" pitchFamily="34" charset="0"/>
                <a:cs typeface="Calibri" panose="020F0502020204030204" pitchFamily="34" charset="0"/>
              </a:rPr>
              <a:t>one at a time </a:t>
            </a:r>
            <a:r>
              <a:rPr lang="en-GB" altLang="en-US" sz="2200" dirty="0">
                <a:latin typeface="Calibri" panose="020F0502020204030204" pitchFamily="34" charset="0"/>
                <a:cs typeface="Calibri" panose="020F0502020204030204" pitchFamily="34" charset="0"/>
              </a:rPr>
              <a:t>is </a:t>
            </a:r>
            <a:r>
              <a:rPr lang="en-GB" altLang="en-US" sz="2200" i="1" dirty="0">
                <a:latin typeface="Calibri" panose="020F0502020204030204" pitchFamily="34" charset="0"/>
                <a:cs typeface="Calibri" panose="020F0502020204030204" pitchFamily="34" charset="0"/>
              </a:rPr>
              <a:t>Poisson distributed </a:t>
            </a:r>
            <a:r>
              <a:rPr lang="en-GB" altLang="en-US" sz="2200" dirty="0">
                <a:latin typeface="Calibri" panose="020F0502020204030204" pitchFamily="34" charset="0"/>
                <a:cs typeface="Calibri" panose="020F0502020204030204" pitchFamily="34" charset="0"/>
              </a:rPr>
              <a:t> ̶  Po(</a:t>
            </a:r>
            <a:r>
              <a:rPr lang="en-GB" altLang="en-US" sz="2200" dirty="0">
                <a:latin typeface="Calibri" panose="020F0502020204030204" pitchFamily="34" charset="0"/>
                <a:cs typeface="Calibri" panose="020F0502020204030204" pitchFamily="34" charset="0"/>
                <a:sym typeface="Symbol" panose="05050102010706020507" pitchFamily="18" charset="2"/>
              </a:rPr>
              <a:t>)</a:t>
            </a:r>
            <a:r>
              <a:rPr lang="en-GB" altLang="en-US" sz="2200" dirty="0">
                <a:latin typeface="Calibri" panose="020F0502020204030204" pitchFamily="34" charset="0"/>
                <a:cs typeface="Calibri" panose="020F0502020204030204" pitchFamily="34" charset="0"/>
              </a:rPr>
              <a:t>.</a:t>
            </a:r>
            <a:endParaRPr lang="sv-SE" altLang="en-US" sz="2200" dirty="0">
              <a:latin typeface="Calibri" panose="020F0502020204030204" pitchFamily="34" charset="0"/>
              <a:cs typeface="Calibri" panose="020F0502020204030204" pitchFamily="34" charset="0"/>
            </a:endParaRPr>
          </a:p>
        </p:txBody>
      </p:sp>
      <p:sp>
        <p:nvSpPr>
          <p:cNvPr id="69643" name="Rectangle 11">
            <a:extLst>
              <a:ext uri="{FF2B5EF4-FFF2-40B4-BE49-F238E27FC236}">
                <a16:creationId xmlns:a16="http://schemas.microsoft.com/office/drawing/2014/main" id="{23305197-D14D-4332-B595-B1E5552C1550}"/>
              </a:ext>
            </a:extLst>
          </p:cNvPr>
          <p:cNvSpPr>
            <a:spLocks noGrp="1" noChangeArrowheads="1"/>
          </p:cNvSpPr>
          <p:nvPr>
            <p:ph type="title"/>
          </p:nvPr>
        </p:nvSpPr>
        <p:spPr>
          <a:xfrm>
            <a:off x="76200" y="0"/>
            <a:ext cx="8991600" cy="468065"/>
          </a:xfrm>
        </p:spPr>
        <p:txBody>
          <a:bodyPr/>
          <a:lstStyle/>
          <a:p>
            <a:pPr>
              <a:lnSpc>
                <a:spcPct val="90000"/>
              </a:lnSpc>
            </a:pPr>
            <a:r>
              <a:rPr lang="en-GB" altLang="en-US" sz="3600" b="1" dirty="0">
                <a:solidFill>
                  <a:schemeClr val="tx1"/>
                </a:solidFill>
                <a:latin typeface="Calibri" panose="020F0502020204030204" pitchFamily="34" charset="0"/>
                <a:cs typeface="Calibri" panose="020F0502020204030204" pitchFamily="34" charset="0"/>
                <a:sym typeface="Symbol" panose="05050102010706020507" pitchFamily="18" charset="2"/>
              </a:rPr>
              <a:t>The </a:t>
            </a:r>
            <a:r>
              <a:rPr lang="en-GB" altLang="en-US" sz="3600" b="1" i="1" dirty="0">
                <a:solidFill>
                  <a:schemeClr val="tx1"/>
                </a:solidFill>
                <a:latin typeface="Calibri" panose="020F0502020204030204" pitchFamily="34" charset="0"/>
                <a:cs typeface="Calibri" panose="020F0502020204030204" pitchFamily="34" charset="0"/>
                <a:sym typeface="Symbol" panose="05050102010706020507" pitchFamily="18" charset="2"/>
              </a:rPr>
              <a:t>Poisson distribution </a:t>
            </a:r>
            <a:r>
              <a:rPr lang="en-GB" altLang="en-US" sz="3600" b="1" dirty="0">
                <a:solidFill>
                  <a:schemeClr val="tx1"/>
                </a:solidFill>
                <a:latin typeface="Calibri" panose="020F0502020204030204" pitchFamily="34" charset="0"/>
                <a:cs typeface="Calibri" panose="020F0502020204030204" pitchFamily="34" charset="0"/>
                <a:sym typeface="Symbol" panose="05050102010706020507" pitchFamily="18" charset="2"/>
              </a:rPr>
              <a:t>with</a:t>
            </a:r>
            <a:r>
              <a:rPr lang="en-GB" altLang="en-US" sz="3600" b="1" i="1" dirty="0">
                <a:solidFill>
                  <a:schemeClr val="tx1"/>
                </a:solidFill>
                <a:latin typeface="Calibri" panose="020F0502020204030204" pitchFamily="34" charset="0"/>
                <a:cs typeface="Calibri" panose="020F0502020204030204" pitchFamily="34" charset="0"/>
                <a:sym typeface="Symbol" panose="05050102010706020507" pitchFamily="18" charset="2"/>
              </a:rPr>
              <a:t> </a:t>
            </a:r>
            <a:r>
              <a:rPr lang="en-GB" altLang="en-US" sz="3600" b="1" i="1" dirty="0">
                <a:solidFill>
                  <a:schemeClr val="tx1"/>
                </a:solidFill>
                <a:latin typeface="Calibri" panose="020F0502020204030204" pitchFamily="34" charset="0"/>
                <a:cs typeface="Calibri" panose="020F0502020204030204" pitchFamily="34" charset="0"/>
              </a:rPr>
              <a:t>intensity </a:t>
            </a:r>
            <a:r>
              <a:rPr lang="en-GB" altLang="en-US" sz="3600" b="1" dirty="0">
                <a:solidFill>
                  <a:schemeClr val="tx1"/>
                </a:solidFill>
                <a:latin typeface="Calibri" panose="020F0502020204030204" pitchFamily="34" charset="0"/>
                <a:cs typeface="Calibri" panose="020F0502020204030204" pitchFamily="34" charset="0"/>
                <a:sym typeface="Symbol" panose="05050102010706020507" pitchFamily="18" charset="2"/>
              </a:rPr>
              <a:t></a:t>
            </a:r>
          </a:p>
        </p:txBody>
      </p:sp>
      <p:sp>
        <p:nvSpPr>
          <p:cNvPr id="69645" name="Text Box 13">
            <a:extLst>
              <a:ext uri="{FF2B5EF4-FFF2-40B4-BE49-F238E27FC236}">
                <a16:creationId xmlns:a16="http://schemas.microsoft.com/office/drawing/2014/main" id="{F76AA56A-D6DF-48BE-9C36-FFEDAA60C903}"/>
              </a:ext>
            </a:extLst>
          </p:cNvPr>
          <p:cNvSpPr txBox="1">
            <a:spLocks noChangeArrowheads="1"/>
          </p:cNvSpPr>
          <p:nvPr/>
        </p:nvSpPr>
        <p:spPr bwMode="auto">
          <a:xfrm>
            <a:off x="95794" y="1578172"/>
            <a:ext cx="8286206" cy="538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buFontTx/>
              <a:buChar char="•"/>
            </a:pPr>
            <a:r>
              <a:rPr lang="en-GB" altLang="en-US" sz="2300" dirty="0">
                <a:latin typeface="Calibri" panose="020F0502020204030204" pitchFamily="34" charset="0"/>
                <a:cs typeface="Calibri" panose="020F0502020204030204" pitchFamily="34" charset="0"/>
              </a:rPr>
              <a:t>    The probability function is p(x) = </a:t>
            </a:r>
            <a:r>
              <a:rPr lang="en-GB" altLang="en-US" sz="2300" dirty="0">
                <a:latin typeface="Calibri" panose="020F0502020204030204" pitchFamily="34" charset="0"/>
                <a:cs typeface="Calibri" panose="020F0502020204030204" pitchFamily="34" charset="0"/>
                <a:sym typeface="Symbol" panose="05050102010706020507" pitchFamily="18" charset="2"/>
              </a:rPr>
              <a:t>e</a:t>
            </a:r>
            <a:r>
              <a:rPr lang="en-GB" altLang="en-US" sz="2300" baseline="30000" dirty="0">
                <a:latin typeface="Calibri" panose="020F0502020204030204" pitchFamily="34" charset="0"/>
                <a:cs typeface="Calibri" panose="020F0502020204030204" pitchFamily="34" charset="0"/>
                <a:sym typeface="Symbol" panose="05050102010706020507" pitchFamily="18" charset="2"/>
              </a:rPr>
              <a:t>-</a:t>
            </a:r>
            <a:r>
              <a:rPr lang="en-GB" altLang="en-US" sz="2300" dirty="0">
                <a:latin typeface="Calibri" panose="020F0502020204030204" pitchFamily="34" charset="0"/>
                <a:cs typeface="Calibri" panose="020F0502020204030204" pitchFamily="34" charset="0"/>
                <a:sym typeface="Symbol" panose="05050102010706020507" pitchFamily="18" charset="2"/>
              </a:rPr>
              <a:t></a:t>
            </a:r>
            <a:r>
              <a:rPr lang="en-GB" altLang="en-US" sz="2300" baseline="30000" dirty="0">
                <a:latin typeface="Calibri" panose="020F0502020204030204" pitchFamily="34" charset="0"/>
                <a:cs typeface="Calibri" panose="020F0502020204030204" pitchFamily="34" charset="0"/>
                <a:sym typeface="Symbol" panose="05050102010706020507" pitchFamily="18" charset="2"/>
              </a:rPr>
              <a:t>x</a:t>
            </a:r>
            <a:r>
              <a:rPr lang="en-GB" altLang="en-US" sz="2300" b="1" dirty="0">
                <a:latin typeface="Calibri" panose="020F0502020204030204" pitchFamily="34" charset="0"/>
                <a:cs typeface="Calibri" panose="020F0502020204030204" pitchFamily="34" charset="0"/>
                <a:sym typeface="Symbol" panose="05050102010706020507" pitchFamily="18" charset="2"/>
              </a:rPr>
              <a:t>/</a:t>
            </a:r>
            <a:r>
              <a:rPr lang="en-GB" altLang="en-US" sz="2300" dirty="0">
                <a:latin typeface="Calibri" panose="020F0502020204030204" pitchFamily="34" charset="0"/>
                <a:cs typeface="Calibri" panose="020F0502020204030204" pitchFamily="34" charset="0"/>
                <a:sym typeface="Symbol" panose="05050102010706020507" pitchFamily="18" charset="2"/>
              </a:rPr>
              <a:t>x!  for x {0, 1, …}.</a:t>
            </a:r>
            <a:endParaRPr lang="en-GB" altLang="en-US" sz="2300" dirty="0">
              <a:latin typeface="Calibri" panose="020F0502020204030204" pitchFamily="34" charset="0"/>
              <a:cs typeface="Calibri" panose="020F0502020204030204" pitchFamily="34" charset="0"/>
            </a:endParaRPr>
          </a:p>
        </p:txBody>
      </p:sp>
      <p:sp>
        <p:nvSpPr>
          <p:cNvPr id="69646" name="Text Box 14">
            <a:extLst>
              <a:ext uri="{FF2B5EF4-FFF2-40B4-BE49-F238E27FC236}">
                <a16:creationId xmlns:a16="http://schemas.microsoft.com/office/drawing/2014/main" id="{B8D2E5E8-C884-4081-A399-87702D49A661}"/>
              </a:ext>
            </a:extLst>
          </p:cNvPr>
          <p:cNvSpPr txBox="1">
            <a:spLocks noChangeArrowheads="1"/>
          </p:cNvSpPr>
          <p:nvPr/>
        </p:nvSpPr>
        <p:spPr bwMode="auto">
          <a:xfrm>
            <a:off x="187236" y="4343400"/>
            <a:ext cx="7813764" cy="410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buFontTx/>
              <a:buChar char="•"/>
            </a:pPr>
            <a:r>
              <a:rPr lang="en-GB" altLang="en-US" sz="2300" dirty="0">
                <a:latin typeface="Calibri" panose="020F0502020204030204" pitchFamily="34" charset="0"/>
                <a:cs typeface="Calibri" panose="020F0502020204030204" pitchFamily="34" charset="0"/>
                <a:sym typeface="Symbol" panose="05050102010706020507" pitchFamily="18" charset="2"/>
              </a:rPr>
              <a:t>    Expected value and variance: E[Po()] = </a:t>
            </a:r>
            <a:r>
              <a:rPr lang="en-GB" altLang="en-US" sz="2300" noProof="1">
                <a:latin typeface="Calibri" panose="020F0502020204030204" pitchFamily="34" charset="0"/>
                <a:cs typeface="Calibri" panose="020F0502020204030204" pitchFamily="34" charset="0"/>
                <a:sym typeface="Symbol" panose="05050102010706020507" pitchFamily="18" charset="2"/>
              </a:rPr>
              <a:t>Var</a:t>
            </a:r>
            <a:r>
              <a:rPr lang="en-GB" altLang="en-US" sz="2300" dirty="0">
                <a:latin typeface="Calibri" panose="020F0502020204030204" pitchFamily="34" charset="0"/>
                <a:cs typeface="Calibri" panose="020F0502020204030204" pitchFamily="34" charset="0"/>
                <a:sym typeface="Symbol" panose="05050102010706020507" pitchFamily="18" charset="2"/>
              </a:rPr>
              <a:t>[Po()] = .</a:t>
            </a:r>
            <a:endParaRPr lang="en-GB" altLang="en-US" sz="2300" dirty="0">
              <a:latin typeface="Calibri" panose="020F0502020204030204" pitchFamily="34" charset="0"/>
              <a:cs typeface="Calibri" panose="020F0502020204030204" pitchFamily="34" charset="0"/>
            </a:endParaRPr>
          </a:p>
        </p:txBody>
      </p:sp>
      <p:sp>
        <p:nvSpPr>
          <p:cNvPr id="69647" name="Text Box 15">
            <a:extLst>
              <a:ext uri="{FF2B5EF4-FFF2-40B4-BE49-F238E27FC236}">
                <a16:creationId xmlns:a16="http://schemas.microsoft.com/office/drawing/2014/main" id="{E8B576FA-0496-46F1-BBC1-ADCCDB28C0DF}"/>
              </a:ext>
            </a:extLst>
          </p:cNvPr>
          <p:cNvSpPr txBox="1">
            <a:spLocks noChangeArrowheads="1"/>
          </p:cNvSpPr>
          <p:nvPr/>
        </p:nvSpPr>
        <p:spPr bwMode="auto">
          <a:xfrm>
            <a:off x="95794" y="6019800"/>
            <a:ext cx="88392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nSpc>
                <a:spcPct val="90000"/>
              </a:lnSpc>
              <a:buFontTx/>
              <a:buChar char="•"/>
            </a:pPr>
            <a:r>
              <a:rPr lang="en-US" altLang="en-US" sz="2300" dirty="0">
                <a:solidFill>
                  <a:srgbClr val="000000"/>
                </a:solidFill>
                <a:latin typeface="Calibri" panose="020F0502020204030204" pitchFamily="34" charset="0"/>
                <a:cs typeface="Calibri" panose="020F0502020204030204" pitchFamily="34" charset="0"/>
              </a:rPr>
              <a:t>The stochastic implementation is </a:t>
            </a:r>
            <a:r>
              <a:rPr lang="en-US" altLang="en-US" sz="2300" i="1" dirty="0">
                <a:solidFill>
                  <a:srgbClr val="000000"/>
                </a:solidFill>
                <a:latin typeface="Calibri" panose="020F0502020204030204" pitchFamily="34" charset="0"/>
                <a:cs typeface="Calibri" panose="020F0502020204030204" pitchFamily="34" charset="0"/>
              </a:rPr>
              <a:t>independent of the step-size</a:t>
            </a:r>
            <a:r>
              <a:rPr lang="en-US" altLang="en-US" sz="2300" dirty="0">
                <a:solidFill>
                  <a:srgbClr val="000000"/>
                </a:solidFill>
                <a:latin typeface="Calibri" panose="020F0502020204030204" pitchFamily="34" charset="0"/>
                <a:cs typeface="Calibri" panose="020F0502020204030204" pitchFamily="34" charset="0"/>
              </a:rPr>
              <a:t>, </a:t>
            </a:r>
            <a:r>
              <a:rPr lang="en-GB" altLang="en-US" sz="2300" dirty="0">
                <a:latin typeface="Calibri" panose="020F0502020204030204" pitchFamily="34" charset="0"/>
                <a:cs typeface="Calibri" panose="020F0502020204030204" pitchFamily="34" charset="0"/>
                <a:sym typeface="Symbol" panose="05050102010706020507" pitchFamily="18" charset="2"/>
              </a:rPr>
              <a:t>DT</a:t>
            </a:r>
            <a:r>
              <a:rPr lang="en-US" altLang="en-US" sz="2300" dirty="0">
                <a:solidFill>
                  <a:srgbClr val="000000"/>
                </a:solidFill>
                <a:latin typeface="Calibri" panose="020F0502020204030204" pitchFamily="34" charset="0"/>
                <a:cs typeface="Calibri" panose="020F0502020204030204" pitchFamily="34" charset="0"/>
              </a:rPr>
              <a:t>,</a:t>
            </a:r>
          </a:p>
          <a:p>
            <a:pPr>
              <a:lnSpc>
                <a:spcPct val="90000"/>
              </a:lnSpc>
            </a:pPr>
            <a:r>
              <a:rPr lang="en-US" altLang="en-US" sz="2300" dirty="0">
                <a:solidFill>
                  <a:srgbClr val="000000"/>
                </a:solidFill>
                <a:latin typeface="Calibri" panose="020F0502020204030204" pitchFamily="34" charset="0"/>
                <a:cs typeface="Calibri" panose="020F0502020204030204" pitchFamily="34" charset="0"/>
              </a:rPr>
              <a:t>      because </a:t>
            </a:r>
            <a:r>
              <a:rPr lang="en-GB" altLang="en-US" sz="2300" dirty="0">
                <a:latin typeface="Calibri" panose="020F0502020204030204" pitchFamily="34" charset="0"/>
                <a:cs typeface="Calibri" panose="020F0502020204030204" pitchFamily="34" charset="0"/>
              </a:rPr>
              <a:t>Po(</a:t>
            </a:r>
            <a:r>
              <a:rPr lang="en-GB" altLang="en-US" sz="2300" dirty="0">
                <a:latin typeface="Calibri" panose="020F0502020204030204" pitchFamily="34" charset="0"/>
                <a:cs typeface="Calibri" panose="020F0502020204030204" pitchFamily="34" charset="0"/>
                <a:sym typeface="Symbol" panose="05050102010706020507" pitchFamily="18" charset="2"/>
              </a:rPr>
              <a:t>DTF) can be replaced by </a:t>
            </a:r>
            <a:r>
              <a:rPr lang="en-GB" altLang="en-US" sz="2300" dirty="0">
                <a:latin typeface="Calibri" panose="020F0502020204030204" pitchFamily="34" charset="0"/>
                <a:cs typeface="Calibri" panose="020F0502020204030204" pitchFamily="34" charset="0"/>
              </a:rPr>
              <a:t>Po(½</a:t>
            </a:r>
            <a:r>
              <a:rPr lang="en-GB" altLang="en-US" sz="2300" dirty="0">
                <a:latin typeface="Calibri" panose="020F0502020204030204" pitchFamily="34" charset="0"/>
                <a:cs typeface="Calibri" panose="020F0502020204030204" pitchFamily="34" charset="0"/>
                <a:sym typeface="Symbol" panose="05050102010706020507" pitchFamily="18" charset="2"/>
              </a:rPr>
              <a:t>DTF) + </a:t>
            </a:r>
            <a:r>
              <a:rPr lang="en-GB" altLang="en-US" sz="2300" dirty="0">
                <a:latin typeface="Calibri" panose="020F0502020204030204" pitchFamily="34" charset="0"/>
                <a:cs typeface="Calibri" panose="020F0502020204030204" pitchFamily="34" charset="0"/>
              </a:rPr>
              <a:t>Po(½</a:t>
            </a:r>
            <a:r>
              <a:rPr lang="en-GB" altLang="en-US" sz="2300" dirty="0">
                <a:latin typeface="Calibri" panose="020F0502020204030204" pitchFamily="34" charset="0"/>
                <a:cs typeface="Calibri" panose="020F0502020204030204" pitchFamily="34" charset="0"/>
                <a:sym typeface="Symbol" panose="05050102010706020507" pitchFamily="18" charset="2"/>
              </a:rPr>
              <a:t>DTF)</a:t>
            </a:r>
            <a:r>
              <a:rPr lang="en-GB" altLang="en-US" sz="2300" dirty="0">
                <a:latin typeface="Calibri" panose="020F0502020204030204" pitchFamily="34" charset="0"/>
                <a:cs typeface="Calibri" panose="020F0502020204030204" pitchFamily="34" charset="0"/>
              </a:rPr>
              <a:t>.</a:t>
            </a:r>
            <a:r>
              <a:rPr lang="en-GB" altLang="en-US" sz="2300" dirty="0">
                <a:latin typeface="Calibri" panose="020F0502020204030204" pitchFamily="34" charset="0"/>
                <a:cs typeface="Calibri" panose="020F0502020204030204" pitchFamily="34" charset="0"/>
                <a:sym typeface="Symbol" panose="05050102010706020507" pitchFamily="18" charset="2"/>
              </a:rPr>
              <a:t>  </a:t>
            </a:r>
          </a:p>
        </p:txBody>
      </p:sp>
      <p:sp>
        <p:nvSpPr>
          <p:cNvPr id="69650" name="Text Box 18">
            <a:extLst>
              <a:ext uri="{FF2B5EF4-FFF2-40B4-BE49-F238E27FC236}">
                <a16:creationId xmlns:a16="http://schemas.microsoft.com/office/drawing/2014/main" id="{070327A9-B5CA-45E6-B47E-9B5C71C3E78E}"/>
              </a:ext>
            </a:extLst>
          </p:cNvPr>
          <p:cNvSpPr txBox="1">
            <a:spLocks noChangeArrowheads="1"/>
          </p:cNvSpPr>
          <p:nvPr/>
        </p:nvSpPr>
        <p:spPr bwMode="auto">
          <a:xfrm>
            <a:off x="97971" y="1219200"/>
            <a:ext cx="846854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buFontTx/>
              <a:buChar char="•"/>
            </a:pPr>
            <a:r>
              <a:rPr lang="en-GB" altLang="en-US" sz="2300" dirty="0">
                <a:latin typeface="Calibri" panose="020F0502020204030204" pitchFamily="34" charset="0"/>
                <a:cs typeface="Calibri" panose="020F0502020204030204" pitchFamily="34" charset="0"/>
                <a:sym typeface="Symbol" panose="05050102010706020507" pitchFamily="18" charset="2"/>
              </a:rPr>
              <a:t>     can take any </a:t>
            </a:r>
            <a:r>
              <a:rPr lang="en-GB" altLang="en-US" sz="2300" u="sng" dirty="0">
                <a:latin typeface="Calibri" panose="020F0502020204030204" pitchFamily="34" charset="0"/>
                <a:cs typeface="Calibri" panose="020F0502020204030204" pitchFamily="34" charset="0"/>
                <a:sym typeface="Symbol" panose="05050102010706020507" pitchFamily="18" charset="2"/>
              </a:rPr>
              <a:t>real</a:t>
            </a:r>
            <a:r>
              <a:rPr lang="en-GB" altLang="en-US" sz="2300" dirty="0">
                <a:latin typeface="Calibri" panose="020F0502020204030204" pitchFamily="34" charset="0"/>
                <a:cs typeface="Calibri" panose="020F0502020204030204" pitchFamily="34" charset="0"/>
                <a:sym typeface="Symbol" panose="05050102010706020507" pitchFamily="18" charset="2"/>
              </a:rPr>
              <a:t> value  0 and Po() is always an </a:t>
            </a:r>
            <a:r>
              <a:rPr lang="en-GB" altLang="en-US" sz="2300" u="sng" dirty="0">
                <a:latin typeface="Calibri" panose="020F0502020204030204" pitchFamily="34" charset="0"/>
                <a:cs typeface="Calibri" panose="020F0502020204030204" pitchFamily="34" charset="0"/>
                <a:sym typeface="Symbol" panose="05050102010706020507" pitchFamily="18" charset="2"/>
              </a:rPr>
              <a:t>integer</a:t>
            </a:r>
            <a:r>
              <a:rPr lang="en-GB" altLang="en-US" sz="2300" dirty="0">
                <a:latin typeface="Calibri" panose="020F0502020204030204" pitchFamily="34" charset="0"/>
                <a:cs typeface="Calibri" panose="020F0502020204030204" pitchFamily="34" charset="0"/>
                <a:sym typeface="Symbol" panose="05050102010706020507" pitchFamily="18" charset="2"/>
              </a:rPr>
              <a:t>  0.</a:t>
            </a:r>
          </a:p>
        </p:txBody>
      </p:sp>
      <p:sp>
        <p:nvSpPr>
          <p:cNvPr id="2" name="textruta 1">
            <a:extLst>
              <a:ext uri="{FF2B5EF4-FFF2-40B4-BE49-F238E27FC236}">
                <a16:creationId xmlns:a16="http://schemas.microsoft.com/office/drawing/2014/main" id="{2279CE1C-4206-49ED-87EE-CF34E3096161}"/>
              </a:ext>
            </a:extLst>
          </p:cNvPr>
          <p:cNvSpPr txBox="1"/>
          <p:nvPr/>
        </p:nvSpPr>
        <p:spPr>
          <a:xfrm>
            <a:off x="180160" y="4800600"/>
            <a:ext cx="8868046" cy="1154162"/>
          </a:xfrm>
          <a:prstGeom prst="rect">
            <a:avLst/>
          </a:prstGeom>
          <a:noFill/>
        </p:spPr>
        <p:txBody>
          <a:bodyPr wrap="square" rtlCol="0">
            <a:spAutoFit/>
          </a:bodyPr>
          <a:lstStyle/>
          <a:p>
            <a:pPr marL="342900" indent="-342900">
              <a:buSzPct val="130000"/>
              <a:buFont typeface="Arial" panose="020B0604020202020204" pitchFamily="34" charset="0"/>
              <a:buChar char="•"/>
            </a:pPr>
            <a:r>
              <a:rPr lang="en-GB" sz="2300" dirty="0">
                <a:latin typeface="Calibri" panose="020F0502020204030204" pitchFamily="34" charset="0"/>
                <a:cs typeface="Calibri" panose="020F0502020204030204" pitchFamily="34" charset="0"/>
              </a:rPr>
              <a:t>The intensity </a:t>
            </a:r>
            <a:r>
              <a:rPr lang="en-GB" altLang="en-US" sz="2300" dirty="0">
                <a:latin typeface="Calibri" panose="020F0502020204030204" pitchFamily="34" charset="0"/>
                <a:cs typeface="Calibri" panose="020F0502020204030204" pitchFamily="34" charset="0"/>
                <a:sym typeface="Symbol" panose="05050102010706020507" pitchFamily="18" charset="2"/>
              </a:rPr>
              <a:t>=F is the expected number of events during 1 time unit. During DT we thus expect DT*F </a:t>
            </a:r>
            <a:r>
              <a:rPr lang="en-GB" sz="2300" dirty="0">
                <a:latin typeface="Calibri" panose="020F0502020204030204" pitchFamily="34" charset="0"/>
                <a:cs typeface="Calibri" panose="020F0502020204030204" pitchFamily="34" charset="0"/>
              </a:rPr>
              <a:t>transition events. </a:t>
            </a:r>
          </a:p>
          <a:p>
            <a:r>
              <a:rPr lang="en-GB" sz="2300" dirty="0">
                <a:latin typeface="Calibri" panose="020F0502020204030204" pitchFamily="34" charset="0"/>
                <a:cs typeface="Calibri" panose="020F0502020204030204" pitchFamily="34" charset="0"/>
              </a:rPr>
              <a:t>     Including the Poisson </a:t>
            </a:r>
            <a:r>
              <a:rPr lang="en-GB" altLang="en-US" sz="2300" dirty="0">
                <a:latin typeface="Calibri" panose="020F0502020204030204" pitchFamily="34" charset="0"/>
                <a:cs typeface="Calibri" panose="020F0502020204030204" pitchFamily="34" charset="0"/>
              </a:rPr>
              <a:t>distribution, we get</a:t>
            </a:r>
            <a:r>
              <a:rPr lang="en-GB" sz="2300" dirty="0">
                <a:latin typeface="Calibri" panose="020F0502020204030204" pitchFamily="34" charset="0"/>
                <a:cs typeface="Calibri" panose="020F0502020204030204" pitchFamily="34" charset="0"/>
              </a:rPr>
              <a:t> Po(</a:t>
            </a:r>
            <a:r>
              <a:rPr lang="en-GB" altLang="en-US" sz="2300" dirty="0">
                <a:latin typeface="Calibri" panose="020F0502020204030204" pitchFamily="34" charset="0"/>
                <a:cs typeface="Calibri" panose="020F0502020204030204" pitchFamily="34" charset="0"/>
              </a:rPr>
              <a:t>DT*F) events during DT.</a:t>
            </a:r>
            <a:endParaRPr lang="en-GB" sz="2300" dirty="0">
              <a:latin typeface="Calibri" panose="020F0502020204030204" pitchFamily="34" charset="0"/>
              <a:cs typeface="Calibri" panose="020F0502020204030204" pitchFamily="34" charset="0"/>
            </a:endParaRPr>
          </a:p>
        </p:txBody>
      </p:sp>
      <p:sp>
        <p:nvSpPr>
          <p:cNvPr id="17" name="Platshållare för bildnummer 5">
            <a:extLst>
              <a:ext uri="{FF2B5EF4-FFF2-40B4-BE49-F238E27FC236}">
                <a16:creationId xmlns:a16="http://schemas.microsoft.com/office/drawing/2014/main" id="{08589379-065F-4CDB-BFC3-C5A72323868A}"/>
              </a:ext>
            </a:extLst>
          </p:cNvPr>
          <p:cNvSpPr>
            <a:spLocks noGrp="1"/>
          </p:cNvSpPr>
          <p:nvPr>
            <p:ph type="sldNum" sz="quarter" idx="12"/>
          </p:nvPr>
        </p:nvSpPr>
        <p:spPr>
          <a:xfrm>
            <a:off x="8610600" y="6464300"/>
            <a:ext cx="457200" cy="317500"/>
          </a:xfrm>
        </p:spPr>
        <p:txBody>
          <a:bodyPr/>
          <a:lstStyle/>
          <a:p>
            <a:fld id="{5273BAF8-F31E-401B-9C8E-356FBE348BEB}" type="slidenum">
              <a:rPr lang="en-GB" altLang="en-US">
                <a:latin typeface="Calibri" panose="020F0502020204030204" pitchFamily="34" charset="0"/>
                <a:cs typeface="Calibri" panose="020F0502020204030204" pitchFamily="34" charset="0"/>
              </a:rPr>
              <a:pPr/>
              <a:t>16</a:t>
            </a:fld>
            <a:endParaRPr lang="en-GB" altLang="en-US" dirty="0">
              <a:latin typeface="Calibri" panose="020F0502020204030204" pitchFamily="34" charset="0"/>
              <a:cs typeface="Calibri" panose="020F0502020204030204" pitchFamily="34" charset="0"/>
            </a:endParaRPr>
          </a:p>
        </p:txBody>
      </p:sp>
      <p:grpSp>
        <p:nvGrpSpPr>
          <p:cNvPr id="5" name="Grupp 4">
            <a:extLst>
              <a:ext uri="{FF2B5EF4-FFF2-40B4-BE49-F238E27FC236}">
                <a16:creationId xmlns:a16="http://schemas.microsoft.com/office/drawing/2014/main" id="{4E693A86-BCD6-4940-9537-F503AA20CA18}"/>
              </a:ext>
            </a:extLst>
          </p:cNvPr>
          <p:cNvGrpSpPr/>
          <p:nvPr/>
        </p:nvGrpSpPr>
        <p:grpSpPr>
          <a:xfrm>
            <a:off x="474573" y="1952624"/>
            <a:ext cx="8413661" cy="2516188"/>
            <a:chOff x="474573" y="2303154"/>
            <a:chExt cx="8413661" cy="2516188"/>
          </a:xfrm>
        </p:grpSpPr>
        <p:grpSp>
          <p:nvGrpSpPr>
            <p:cNvPr id="69636" name="Group 4">
              <a:extLst>
                <a:ext uri="{FF2B5EF4-FFF2-40B4-BE49-F238E27FC236}">
                  <a16:creationId xmlns:a16="http://schemas.microsoft.com/office/drawing/2014/main" id="{748442E5-6EB0-4F8C-85B3-4E93C58C09C2}"/>
                </a:ext>
              </a:extLst>
            </p:cNvPr>
            <p:cNvGrpSpPr>
              <a:grpSpLocks/>
            </p:cNvGrpSpPr>
            <p:nvPr/>
          </p:nvGrpSpPr>
          <p:grpSpPr bwMode="auto">
            <a:xfrm>
              <a:off x="474573" y="2303154"/>
              <a:ext cx="8058150" cy="2516188"/>
              <a:chOff x="325" y="2215"/>
              <a:chExt cx="5076" cy="1585"/>
            </a:xfrm>
          </p:grpSpPr>
          <p:grpSp>
            <p:nvGrpSpPr>
              <p:cNvPr id="69637" name="Group 5">
                <a:extLst>
                  <a:ext uri="{FF2B5EF4-FFF2-40B4-BE49-F238E27FC236}">
                    <a16:creationId xmlns:a16="http://schemas.microsoft.com/office/drawing/2014/main" id="{1D48423B-4533-4D85-9782-587FE4F87582}"/>
                  </a:ext>
                </a:extLst>
              </p:cNvPr>
              <p:cNvGrpSpPr>
                <a:grpSpLocks/>
              </p:cNvGrpSpPr>
              <p:nvPr/>
            </p:nvGrpSpPr>
            <p:grpSpPr bwMode="auto">
              <a:xfrm>
                <a:off x="325" y="2215"/>
                <a:ext cx="5076" cy="1585"/>
                <a:chOff x="325" y="2173"/>
                <a:chExt cx="5076" cy="1496"/>
              </a:xfrm>
            </p:grpSpPr>
            <p:graphicFrame>
              <p:nvGraphicFramePr>
                <p:cNvPr id="69638" name="Object 6">
                  <a:extLst>
                    <a:ext uri="{FF2B5EF4-FFF2-40B4-BE49-F238E27FC236}">
                      <a16:creationId xmlns:a16="http://schemas.microsoft.com/office/drawing/2014/main" id="{13F55FD0-BAB6-4D38-95CE-9B45F414AD67}"/>
                    </a:ext>
                  </a:extLst>
                </p:cNvPr>
                <p:cNvGraphicFramePr>
                  <a:graphicFrameLocks noChangeAspect="1"/>
                </p:cNvGraphicFramePr>
                <p:nvPr>
                  <p:extLst>
                    <p:ext uri="{D42A27DB-BD31-4B8C-83A1-F6EECF244321}">
                      <p14:modId xmlns:p14="http://schemas.microsoft.com/office/powerpoint/2010/main" val="4177466642"/>
                    </p:ext>
                  </p:extLst>
                </p:nvPr>
              </p:nvGraphicFramePr>
              <p:xfrm>
                <a:off x="325" y="2173"/>
                <a:ext cx="2437" cy="1466"/>
              </p:xfrm>
              <a:graphic>
                <a:graphicData uri="http://schemas.openxmlformats.org/presentationml/2006/ole">
                  <mc:AlternateContent xmlns:mc="http://schemas.openxmlformats.org/markup-compatibility/2006">
                    <mc:Choice xmlns:v="urn:schemas-microsoft-com:vml" Requires="v">
                      <p:oleObj spid="_x0000_s2294" name="Kalkylblad" r:id="rId4" imgW="3372301" imgH="1876907" progId="Excel.Sheet.8">
                        <p:embed/>
                      </p:oleObj>
                    </mc:Choice>
                    <mc:Fallback>
                      <p:oleObj name="Kalkylblad" r:id="rId4" imgW="3372301" imgH="1876907" progId="Excel.Sheet.8">
                        <p:embed/>
                        <p:pic>
                          <p:nvPicPr>
                            <p:cNvPr id="69638" name="Object 6">
                              <a:extLst>
                                <a:ext uri="{FF2B5EF4-FFF2-40B4-BE49-F238E27FC236}">
                                  <a16:creationId xmlns:a16="http://schemas.microsoft.com/office/drawing/2014/main" id="{13F55FD0-BAB6-4D38-95CE-9B45F414AD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 y="2173"/>
                              <a:ext cx="2437" cy="1466"/>
                            </a:xfrm>
                            <a:prstGeom prst="rect">
                              <a:avLst/>
                            </a:prstGeom>
                            <a:noFill/>
                            <a:ln>
                              <a:noFill/>
                            </a:ln>
                            <a:effectLst/>
                          </p:spPr>
                        </p:pic>
                      </p:oleObj>
                    </mc:Fallback>
                  </mc:AlternateContent>
                </a:graphicData>
              </a:graphic>
            </p:graphicFrame>
            <p:graphicFrame>
              <p:nvGraphicFramePr>
                <p:cNvPr id="69639" name="Object 7">
                  <a:extLst>
                    <a:ext uri="{FF2B5EF4-FFF2-40B4-BE49-F238E27FC236}">
                      <a16:creationId xmlns:a16="http://schemas.microsoft.com/office/drawing/2014/main" id="{7B229E25-656B-4019-84BF-9B29DBA82DD0}"/>
                    </a:ext>
                  </a:extLst>
                </p:cNvPr>
                <p:cNvGraphicFramePr>
                  <a:graphicFrameLocks noChangeAspect="1"/>
                </p:cNvGraphicFramePr>
                <p:nvPr/>
              </p:nvGraphicFramePr>
              <p:xfrm>
                <a:off x="2964" y="2188"/>
                <a:ext cx="2437" cy="1481"/>
              </p:xfrm>
              <a:graphic>
                <a:graphicData uri="http://schemas.openxmlformats.org/presentationml/2006/ole">
                  <mc:AlternateContent xmlns:mc="http://schemas.openxmlformats.org/markup-compatibility/2006">
                    <mc:Choice xmlns:v="urn:schemas-microsoft-com:vml" Requires="v">
                      <p:oleObj spid="_x0000_s2295" name="Kalkylblad" r:id="rId6" imgW="3372301" imgH="1895716" progId="Excel.Sheet.8">
                        <p:embed/>
                      </p:oleObj>
                    </mc:Choice>
                    <mc:Fallback>
                      <p:oleObj name="Kalkylblad" r:id="rId6" imgW="3372301" imgH="1895716" progId="Excel.Sheet.8">
                        <p:embed/>
                        <p:pic>
                          <p:nvPicPr>
                            <p:cNvPr id="69639" name="Object 7">
                              <a:extLst>
                                <a:ext uri="{FF2B5EF4-FFF2-40B4-BE49-F238E27FC236}">
                                  <a16:creationId xmlns:a16="http://schemas.microsoft.com/office/drawing/2014/main" id="{7B229E25-656B-4019-84BF-9B29DBA82D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4" y="2188"/>
                              <a:ext cx="2437" cy="1481"/>
                            </a:xfrm>
                            <a:prstGeom prst="rect">
                              <a:avLst/>
                            </a:prstGeom>
                            <a:noFill/>
                            <a:ln>
                              <a:noFill/>
                            </a:ln>
                            <a:effectLst/>
                          </p:spPr>
                        </p:pic>
                      </p:oleObj>
                    </mc:Fallback>
                  </mc:AlternateContent>
                </a:graphicData>
              </a:graphic>
            </p:graphicFrame>
          </p:grpSp>
          <p:sp>
            <p:nvSpPr>
              <p:cNvPr id="69640" name="Text Box 8">
                <a:extLst>
                  <a:ext uri="{FF2B5EF4-FFF2-40B4-BE49-F238E27FC236}">
                    <a16:creationId xmlns:a16="http://schemas.microsoft.com/office/drawing/2014/main" id="{FB241161-E29C-4644-B474-CB8A7E198305}"/>
                  </a:ext>
                </a:extLst>
              </p:cNvPr>
              <p:cNvSpPr txBox="1">
                <a:spLocks noChangeArrowheads="1"/>
              </p:cNvSpPr>
              <p:nvPr/>
            </p:nvSpPr>
            <p:spPr bwMode="auto">
              <a:xfrm>
                <a:off x="2108" y="2318"/>
                <a:ext cx="433" cy="29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GB" altLang="en-US" sz="2400" b="1" dirty="0">
                    <a:latin typeface="Calibri" panose="020F0502020204030204" pitchFamily="34" charset="0"/>
                    <a:cs typeface="Calibri" panose="020F0502020204030204" pitchFamily="34" charset="0"/>
                    <a:sym typeface="Symbol" panose="05050102010706020507" pitchFamily="18" charset="2"/>
                  </a:rPr>
                  <a:t>=2</a:t>
                </a:r>
                <a:endParaRPr lang="en-GB" altLang="en-US" sz="2400" dirty="0">
                  <a:latin typeface="Calibri" panose="020F0502020204030204" pitchFamily="34" charset="0"/>
                  <a:cs typeface="Calibri" panose="020F0502020204030204" pitchFamily="34" charset="0"/>
                  <a:sym typeface="Symbol" panose="05050102010706020507" pitchFamily="18" charset="2"/>
                </a:endParaRPr>
              </a:p>
            </p:txBody>
          </p:sp>
          <p:sp>
            <p:nvSpPr>
              <p:cNvPr id="69641" name="Text Box 9">
                <a:extLst>
                  <a:ext uri="{FF2B5EF4-FFF2-40B4-BE49-F238E27FC236}">
                    <a16:creationId xmlns:a16="http://schemas.microsoft.com/office/drawing/2014/main" id="{A359BB3D-A8AE-4CED-818A-69D499F6ABE2}"/>
                  </a:ext>
                </a:extLst>
              </p:cNvPr>
              <p:cNvSpPr txBox="1">
                <a:spLocks noChangeArrowheads="1"/>
              </p:cNvSpPr>
              <p:nvPr/>
            </p:nvSpPr>
            <p:spPr bwMode="auto">
              <a:xfrm>
                <a:off x="4791" y="2361"/>
                <a:ext cx="577" cy="29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GB" altLang="en-US" sz="2400" b="1">
                    <a:latin typeface="Calibri" panose="020F0502020204030204" pitchFamily="34" charset="0"/>
                    <a:cs typeface="Calibri" panose="020F0502020204030204" pitchFamily="34" charset="0"/>
                    <a:sym typeface="Symbol" panose="05050102010706020507" pitchFamily="18" charset="2"/>
                  </a:rPr>
                  <a:t>=5.5</a:t>
                </a:r>
                <a:endParaRPr lang="en-GB" altLang="en-US" sz="2400">
                  <a:latin typeface="Calibri" panose="020F0502020204030204" pitchFamily="34" charset="0"/>
                  <a:cs typeface="Calibri" panose="020F0502020204030204" pitchFamily="34" charset="0"/>
                  <a:sym typeface="Symbol" panose="05050102010706020507" pitchFamily="18" charset="2"/>
                </a:endParaRPr>
              </a:p>
            </p:txBody>
          </p:sp>
        </p:grpSp>
        <p:sp>
          <p:nvSpPr>
            <p:cNvPr id="4" name="textruta 3">
              <a:extLst>
                <a:ext uri="{FF2B5EF4-FFF2-40B4-BE49-F238E27FC236}">
                  <a16:creationId xmlns:a16="http://schemas.microsoft.com/office/drawing/2014/main" id="{4DE48903-01C8-4667-8F8D-26D74F2D7F3A}"/>
                </a:ext>
              </a:extLst>
            </p:cNvPr>
            <p:cNvSpPr txBox="1"/>
            <p:nvPr/>
          </p:nvSpPr>
          <p:spPr>
            <a:xfrm>
              <a:off x="4001587" y="4242392"/>
              <a:ext cx="420688"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x</a:t>
              </a:r>
            </a:p>
          </p:txBody>
        </p:sp>
        <p:sp>
          <p:nvSpPr>
            <p:cNvPr id="25" name="textruta 24">
              <a:extLst>
                <a:ext uri="{FF2B5EF4-FFF2-40B4-BE49-F238E27FC236}">
                  <a16:creationId xmlns:a16="http://schemas.microsoft.com/office/drawing/2014/main" id="{348B4661-6460-4C21-BC64-BF73AFF12A66}"/>
                </a:ext>
              </a:extLst>
            </p:cNvPr>
            <p:cNvSpPr txBox="1"/>
            <p:nvPr/>
          </p:nvSpPr>
          <p:spPr>
            <a:xfrm>
              <a:off x="8467546" y="4349320"/>
              <a:ext cx="420688"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x</a:t>
              </a:r>
            </a:p>
          </p:txBody>
        </p:sp>
      </p:grpSp>
    </p:spTree>
    <p:extLst>
      <p:ext uri="{BB962C8B-B14F-4D97-AF65-F5344CB8AC3E}">
        <p14:creationId xmlns:p14="http://schemas.microsoft.com/office/powerpoint/2010/main" val="1869720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650"/>
                                        </p:tgtEl>
                                        <p:attrNameLst>
                                          <p:attrName>style.visibility</p:attrName>
                                        </p:attrNameLst>
                                      </p:cBhvr>
                                      <p:to>
                                        <p:strVal val="visible"/>
                                      </p:to>
                                    </p:set>
                                    <p:anim calcmode="lin" valueType="num">
                                      <p:cBhvr additive="base">
                                        <p:cTn id="13" dur="500" fill="hold"/>
                                        <p:tgtEl>
                                          <p:spTgt spid="69650"/>
                                        </p:tgtEl>
                                        <p:attrNameLst>
                                          <p:attrName>ppt_x</p:attrName>
                                        </p:attrNameLst>
                                      </p:cBhvr>
                                      <p:tavLst>
                                        <p:tav tm="0">
                                          <p:val>
                                            <p:strVal val="#ppt_x"/>
                                          </p:val>
                                        </p:tav>
                                        <p:tav tm="100000">
                                          <p:val>
                                            <p:strVal val="#ppt_x"/>
                                          </p:val>
                                        </p:tav>
                                      </p:tavLst>
                                    </p:anim>
                                    <p:anim calcmode="lin" valueType="num">
                                      <p:cBhvr additive="base">
                                        <p:cTn id="14" dur="500" fill="hold"/>
                                        <p:tgtEl>
                                          <p:spTgt spid="696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9645"/>
                                        </p:tgtEl>
                                        <p:attrNameLst>
                                          <p:attrName>style.visibility</p:attrName>
                                        </p:attrNameLst>
                                      </p:cBhvr>
                                      <p:to>
                                        <p:strVal val="visible"/>
                                      </p:to>
                                    </p:set>
                                    <p:anim calcmode="lin" valueType="num">
                                      <p:cBhvr additive="base">
                                        <p:cTn id="19" dur="500" fill="hold"/>
                                        <p:tgtEl>
                                          <p:spTgt spid="69645"/>
                                        </p:tgtEl>
                                        <p:attrNameLst>
                                          <p:attrName>ppt_x</p:attrName>
                                        </p:attrNameLst>
                                      </p:cBhvr>
                                      <p:tavLst>
                                        <p:tav tm="0">
                                          <p:val>
                                            <p:strVal val="#ppt_x"/>
                                          </p:val>
                                        </p:tav>
                                        <p:tav tm="100000">
                                          <p:val>
                                            <p:strVal val="#ppt_x"/>
                                          </p:val>
                                        </p:tav>
                                      </p:tavLst>
                                    </p:anim>
                                    <p:anim calcmode="lin" valueType="num">
                                      <p:cBhvr additive="base">
                                        <p:cTn id="20" dur="500" fill="hold"/>
                                        <p:tgtEl>
                                          <p:spTgt spid="6964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9646"/>
                                        </p:tgtEl>
                                        <p:attrNameLst>
                                          <p:attrName>style.visibility</p:attrName>
                                        </p:attrNameLst>
                                      </p:cBhvr>
                                      <p:to>
                                        <p:strVal val="visible"/>
                                      </p:to>
                                    </p:set>
                                    <p:anim calcmode="lin" valueType="num">
                                      <p:cBhvr additive="base">
                                        <p:cTn id="31" dur="500" fill="hold"/>
                                        <p:tgtEl>
                                          <p:spTgt spid="69646"/>
                                        </p:tgtEl>
                                        <p:attrNameLst>
                                          <p:attrName>ppt_x</p:attrName>
                                        </p:attrNameLst>
                                      </p:cBhvr>
                                      <p:tavLst>
                                        <p:tav tm="0">
                                          <p:val>
                                            <p:strVal val="#ppt_x"/>
                                          </p:val>
                                        </p:tav>
                                        <p:tav tm="100000">
                                          <p:val>
                                            <p:strVal val="#ppt_x"/>
                                          </p:val>
                                        </p:tav>
                                      </p:tavLst>
                                    </p:anim>
                                    <p:anim calcmode="lin" valueType="num">
                                      <p:cBhvr additive="base">
                                        <p:cTn id="32" dur="500" fill="hold"/>
                                        <p:tgtEl>
                                          <p:spTgt spid="6964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9647"/>
                                        </p:tgtEl>
                                        <p:attrNameLst>
                                          <p:attrName>style.visibility</p:attrName>
                                        </p:attrNameLst>
                                      </p:cBhvr>
                                      <p:to>
                                        <p:strVal val="visible"/>
                                      </p:to>
                                    </p:set>
                                    <p:anim calcmode="lin" valueType="num">
                                      <p:cBhvr additive="base">
                                        <p:cTn id="43" dur="500" fill="hold"/>
                                        <p:tgtEl>
                                          <p:spTgt spid="69647"/>
                                        </p:tgtEl>
                                        <p:attrNameLst>
                                          <p:attrName>ppt_x</p:attrName>
                                        </p:attrNameLst>
                                      </p:cBhvr>
                                      <p:tavLst>
                                        <p:tav tm="0">
                                          <p:val>
                                            <p:strVal val="#ppt_x"/>
                                          </p:val>
                                        </p:tav>
                                        <p:tav tm="100000">
                                          <p:val>
                                            <p:strVal val="#ppt_x"/>
                                          </p:val>
                                        </p:tav>
                                      </p:tavLst>
                                    </p:anim>
                                    <p:anim calcmode="lin" valueType="num">
                                      <p:cBhvr additive="base">
                                        <p:cTn id="44" dur="500" fill="hold"/>
                                        <p:tgtEl>
                                          <p:spTgt spid="696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P spid="69645" grpId="0" autoUpdateAnimBg="0"/>
      <p:bldP spid="69646" grpId="0" autoUpdateAnimBg="0"/>
      <p:bldP spid="69647" grpId="0"/>
      <p:bldP spid="69650" grpId="0" autoUpdateAnimBg="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86D97C8-A9B9-45A5-BD97-3C76FE92D644}"/>
              </a:ext>
            </a:extLst>
          </p:cNvPr>
          <p:cNvSpPr>
            <a:spLocks noGrp="1"/>
          </p:cNvSpPr>
          <p:nvPr>
            <p:ph type="title"/>
          </p:nvPr>
        </p:nvSpPr>
        <p:spPr>
          <a:xfrm>
            <a:off x="685800" y="152400"/>
            <a:ext cx="7772400" cy="457200"/>
          </a:xfrm>
        </p:spPr>
        <p:txBody>
          <a:bodyPr/>
          <a:lstStyle/>
          <a:p>
            <a:r>
              <a:rPr lang="en-GB" sz="3600" b="1" dirty="0">
                <a:latin typeface="Calibri" panose="020F0502020204030204" pitchFamily="34" charset="0"/>
                <a:cs typeface="Calibri" panose="020F0502020204030204" pitchFamily="34" charset="0"/>
              </a:rPr>
              <a:t>Realisation of the Poisson process</a:t>
            </a:r>
          </a:p>
        </p:txBody>
      </p:sp>
      <p:grpSp>
        <p:nvGrpSpPr>
          <p:cNvPr id="12" name="Grupp 11">
            <a:extLst>
              <a:ext uri="{FF2B5EF4-FFF2-40B4-BE49-F238E27FC236}">
                <a16:creationId xmlns:a16="http://schemas.microsoft.com/office/drawing/2014/main" id="{CC627A9B-A5F1-4385-A67E-FFAB961AE153}"/>
              </a:ext>
            </a:extLst>
          </p:cNvPr>
          <p:cNvGrpSpPr/>
          <p:nvPr/>
        </p:nvGrpSpPr>
        <p:grpSpPr>
          <a:xfrm>
            <a:off x="267107" y="685800"/>
            <a:ext cx="8529231" cy="1454802"/>
            <a:chOff x="267107" y="685800"/>
            <a:chExt cx="8529231" cy="1454802"/>
          </a:xfrm>
        </p:grpSpPr>
        <p:pic>
          <p:nvPicPr>
            <p:cNvPr id="10" name="Bildobjekt 9">
              <a:extLst>
                <a:ext uri="{FF2B5EF4-FFF2-40B4-BE49-F238E27FC236}">
                  <a16:creationId xmlns:a16="http://schemas.microsoft.com/office/drawing/2014/main" id="{ED02630D-6016-4E6A-B03C-69C9D909D353}"/>
                </a:ext>
              </a:extLst>
            </p:cNvPr>
            <p:cNvPicPr>
              <a:picLocks noChangeAspect="1"/>
            </p:cNvPicPr>
            <p:nvPr/>
          </p:nvPicPr>
          <p:blipFill>
            <a:blip r:embed="rId2"/>
            <a:stretch>
              <a:fillRect/>
            </a:stretch>
          </p:blipFill>
          <p:spPr>
            <a:xfrm>
              <a:off x="5181600" y="685800"/>
              <a:ext cx="3614738" cy="1454802"/>
            </a:xfrm>
            <a:prstGeom prst="rect">
              <a:avLst/>
            </a:prstGeom>
          </p:spPr>
        </p:pic>
        <p:sp>
          <p:nvSpPr>
            <p:cNvPr id="11" name="textruta 10">
              <a:extLst>
                <a:ext uri="{FF2B5EF4-FFF2-40B4-BE49-F238E27FC236}">
                  <a16:creationId xmlns:a16="http://schemas.microsoft.com/office/drawing/2014/main" id="{920A7292-5C5E-4B28-89A4-E214E3EAD157}"/>
                </a:ext>
              </a:extLst>
            </p:cNvPr>
            <p:cNvSpPr txBox="1"/>
            <p:nvPr/>
          </p:nvSpPr>
          <p:spPr>
            <a:xfrm>
              <a:off x="267107" y="685800"/>
              <a:ext cx="4997223" cy="1200329"/>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Regard the following deterministic model and see how Poisson processes are introduced in F1 and F2.</a:t>
              </a:r>
            </a:p>
          </p:txBody>
        </p:sp>
      </p:grpSp>
      <p:sp>
        <p:nvSpPr>
          <p:cNvPr id="4" name="Platshållare för bildnummer 3">
            <a:extLst>
              <a:ext uri="{FF2B5EF4-FFF2-40B4-BE49-F238E27FC236}">
                <a16:creationId xmlns:a16="http://schemas.microsoft.com/office/drawing/2014/main" id="{14FE7140-F569-4B69-8F26-BA219B6127A9}"/>
              </a:ext>
            </a:extLst>
          </p:cNvPr>
          <p:cNvSpPr>
            <a:spLocks noGrp="1"/>
          </p:cNvSpPr>
          <p:nvPr>
            <p:ph type="sldNum" sz="quarter" idx="12"/>
          </p:nvPr>
        </p:nvSpPr>
        <p:spPr>
          <a:xfrm>
            <a:off x="8686800" y="6477000"/>
            <a:ext cx="381000" cy="304800"/>
          </a:xfrm>
        </p:spPr>
        <p:txBody>
          <a:bodyPr/>
          <a:lstStyle/>
          <a:p>
            <a:fld id="{B8F10257-E35C-4190-8DA3-659B1E6FC550}" type="slidenum">
              <a:rPr lang="en-GB" altLang="en-US" smtClean="0">
                <a:latin typeface="Calibri" panose="020F0502020204030204" pitchFamily="34" charset="0"/>
                <a:cs typeface="Calibri" panose="020F0502020204030204" pitchFamily="34" charset="0"/>
              </a:rPr>
              <a:pPr/>
              <a:t>17</a:t>
            </a:fld>
            <a:endParaRPr lang="en-GB" altLang="en-US" dirty="0">
              <a:latin typeface="Calibri" panose="020F0502020204030204" pitchFamily="34" charset="0"/>
              <a:cs typeface="Calibri" panose="020F0502020204030204" pitchFamily="34" charset="0"/>
            </a:endParaRPr>
          </a:p>
        </p:txBody>
      </p:sp>
      <p:grpSp>
        <p:nvGrpSpPr>
          <p:cNvPr id="23" name="Grupp 22">
            <a:extLst>
              <a:ext uri="{FF2B5EF4-FFF2-40B4-BE49-F238E27FC236}">
                <a16:creationId xmlns:a16="http://schemas.microsoft.com/office/drawing/2014/main" id="{9ED7883C-0860-42AC-9061-06DA76E26298}"/>
              </a:ext>
            </a:extLst>
          </p:cNvPr>
          <p:cNvGrpSpPr/>
          <p:nvPr/>
        </p:nvGrpSpPr>
        <p:grpSpPr>
          <a:xfrm>
            <a:off x="76200" y="6260068"/>
            <a:ext cx="8802869" cy="461665"/>
            <a:chOff x="76200" y="6172200"/>
            <a:chExt cx="8802869" cy="461665"/>
          </a:xfrm>
        </p:grpSpPr>
        <p:sp>
          <p:nvSpPr>
            <p:cNvPr id="5" name="textruta 4">
              <a:extLst>
                <a:ext uri="{FF2B5EF4-FFF2-40B4-BE49-F238E27FC236}">
                  <a16:creationId xmlns:a16="http://schemas.microsoft.com/office/drawing/2014/main" id="{7825DDBC-9BA1-4FB0-8365-3CD417191E61}"/>
                </a:ext>
              </a:extLst>
            </p:cNvPr>
            <p:cNvSpPr txBox="1"/>
            <p:nvPr/>
          </p:nvSpPr>
          <p:spPr>
            <a:xfrm>
              <a:off x="76200" y="6172200"/>
              <a:ext cx="8802869" cy="461665"/>
            </a:xfrm>
            <a:prstGeom prst="rect">
              <a:avLst/>
            </a:prstGeom>
            <a:noFill/>
          </p:spPr>
          <p:txBody>
            <a:bodyPr wrap="square" rtlCol="0">
              <a:spAutoFit/>
            </a:bodyPr>
            <a:lstStyle/>
            <a:p>
              <a:r>
                <a:rPr lang="en-GB" sz="2000" b="1" dirty="0">
                  <a:solidFill>
                    <a:srgbClr val="FF0000"/>
                  </a:solidFill>
                  <a:latin typeface="Calibri" panose="020F0502020204030204" pitchFamily="34" charset="0"/>
                  <a:cs typeface="Calibri" panose="020F0502020204030204" pitchFamily="34" charset="0"/>
                </a:rPr>
                <a:t>Note:</a:t>
              </a:r>
              <a:r>
                <a:rPr lang="en-GB" sz="1900" dirty="0">
                  <a:latin typeface="Calibri" panose="020F0502020204030204" pitchFamily="34" charset="0"/>
                  <a:cs typeface="Calibri" panose="020F0502020204030204" pitchFamily="34" charset="0"/>
                </a:rPr>
                <a:t> Although DT*F1–DT*F2 = DT*(F1-F2</a:t>
              </a:r>
              <a:r>
                <a:rPr lang="en-GB" sz="1900" b="1" dirty="0">
                  <a:latin typeface="Calibri" panose="020F0502020204030204" pitchFamily="34" charset="0"/>
                  <a:cs typeface="Calibri" panose="020F0502020204030204" pitchFamily="34" charset="0"/>
                </a:rPr>
                <a:t>), PoFlow(</a:t>
              </a:r>
              <a:r>
                <a:rPr lang="en-GB" altLang="en-US" sz="1900" b="1" dirty="0">
                  <a:latin typeface="Calibri" panose="020F0502020204030204" pitchFamily="34" charset="0"/>
                  <a:cs typeface="Calibri" panose="020F0502020204030204" pitchFamily="34" charset="0"/>
                  <a:sym typeface="Symbol" panose="05050102010706020507" pitchFamily="18" charset="2"/>
                </a:rPr>
                <a:t>F1) – PoFlow(F2) </a:t>
              </a:r>
              <a:r>
                <a:rPr lang="en-GB" altLang="en-US" sz="2400" b="1"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altLang="en-US" sz="1900" b="1" dirty="0">
                  <a:solidFill>
                    <a:srgbClr val="FF0000"/>
                  </a:solidFill>
                  <a:latin typeface="Calibri" panose="020F0502020204030204" pitchFamily="34" charset="0"/>
                  <a:cs typeface="Calibri" panose="020F0502020204030204" pitchFamily="34" charset="0"/>
                  <a:sym typeface="Symbol" panose="05050102010706020507" pitchFamily="18" charset="2"/>
                </a:rPr>
                <a:t> PoFlow(F1-F2</a:t>
              </a:r>
              <a:r>
                <a:rPr lang="en-GB" altLang="en-US" sz="1900"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altLang="en-US" sz="1900" dirty="0">
                  <a:latin typeface="Calibri" panose="020F0502020204030204" pitchFamily="34" charset="0"/>
                  <a:cs typeface="Calibri" panose="020F0502020204030204" pitchFamily="34" charset="0"/>
                  <a:sym typeface="Symbol" panose="05050102010706020507" pitchFamily="18" charset="2"/>
                </a:rPr>
                <a:t>.</a:t>
              </a:r>
              <a:endParaRPr lang="en-GB" sz="1900" dirty="0">
                <a:latin typeface="Calibri" panose="020F0502020204030204" pitchFamily="34" charset="0"/>
                <a:cs typeface="Calibri" panose="020F0502020204030204" pitchFamily="34" charset="0"/>
              </a:endParaRPr>
            </a:p>
          </p:txBody>
        </p:sp>
        <p:grpSp>
          <p:nvGrpSpPr>
            <p:cNvPr id="22" name="Grupp 21">
              <a:extLst>
                <a:ext uri="{FF2B5EF4-FFF2-40B4-BE49-F238E27FC236}">
                  <a16:creationId xmlns:a16="http://schemas.microsoft.com/office/drawing/2014/main" id="{B7E0AEAC-A8FD-4B78-89FB-B89E2C6E8C43}"/>
                </a:ext>
              </a:extLst>
            </p:cNvPr>
            <p:cNvGrpSpPr/>
            <p:nvPr/>
          </p:nvGrpSpPr>
          <p:grpSpPr>
            <a:xfrm>
              <a:off x="7239000" y="6248400"/>
              <a:ext cx="1225731" cy="369332"/>
              <a:chOff x="7239000" y="6248400"/>
              <a:chExt cx="1225731" cy="369332"/>
            </a:xfrm>
          </p:grpSpPr>
          <p:cxnSp>
            <p:nvCxnSpPr>
              <p:cNvPr id="13" name="Rak koppling 12">
                <a:extLst>
                  <a:ext uri="{FF2B5EF4-FFF2-40B4-BE49-F238E27FC236}">
                    <a16:creationId xmlns:a16="http://schemas.microsoft.com/office/drawing/2014/main" id="{C896D89C-A527-45DD-9786-E279A2583B1F}"/>
                  </a:ext>
                </a:extLst>
              </p:cNvPr>
              <p:cNvCxnSpPr>
                <a:cxnSpLocks/>
              </p:cNvCxnSpPr>
              <p:nvPr/>
            </p:nvCxnSpPr>
            <p:spPr>
              <a:xfrm>
                <a:off x="7239000" y="6278780"/>
                <a:ext cx="1225731" cy="338952"/>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Rak koppling 14">
                <a:extLst>
                  <a:ext uri="{FF2B5EF4-FFF2-40B4-BE49-F238E27FC236}">
                    <a16:creationId xmlns:a16="http://schemas.microsoft.com/office/drawing/2014/main" id="{FC36BD40-991E-4D2D-BB1C-B4D5C7CF6021}"/>
                  </a:ext>
                </a:extLst>
              </p:cNvPr>
              <p:cNvCxnSpPr>
                <a:cxnSpLocks/>
              </p:cNvCxnSpPr>
              <p:nvPr/>
            </p:nvCxnSpPr>
            <p:spPr>
              <a:xfrm flipV="1">
                <a:off x="7239000" y="6248400"/>
                <a:ext cx="1149531" cy="369332"/>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7" name="textruta 6">
            <a:extLst>
              <a:ext uri="{FF2B5EF4-FFF2-40B4-BE49-F238E27FC236}">
                <a16:creationId xmlns:a16="http://schemas.microsoft.com/office/drawing/2014/main" id="{C2AAE889-A5E1-4F0F-AFDB-AC1BDC5D7CCD}"/>
              </a:ext>
            </a:extLst>
          </p:cNvPr>
          <p:cNvSpPr txBox="1"/>
          <p:nvPr/>
        </p:nvSpPr>
        <p:spPr>
          <a:xfrm>
            <a:off x="381000" y="2171782"/>
            <a:ext cx="3402874" cy="1631216"/>
          </a:xfrm>
          <a:prstGeom prst="rect">
            <a:avLst/>
          </a:prstGeom>
          <a:noFill/>
        </p:spPr>
        <p:txBody>
          <a:bodyPr wrap="square" rtlCol="0">
            <a:spAutoFit/>
          </a:bodyPr>
          <a:lstStyle/>
          <a:p>
            <a:pPr marL="0" indent="0">
              <a:buNone/>
            </a:pPr>
            <a:r>
              <a:rPr lang="en-GB" sz="2000" b="1" dirty="0">
                <a:latin typeface="Calibri" panose="020F0502020204030204" pitchFamily="34" charset="0"/>
                <a:cs typeface="Calibri" panose="020F0502020204030204" pitchFamily="34" charset="0"/>
              </a:rPr>
              <a:t>Deterministic model</a:t>
            </a:r>
          </a:p>
          <a:p>
            <a:pPr marL="0" indent="0">
              <a:buNone/>
            </a:pPr>
            <a:r>
              <a:rPr lang="en-GB" sz="2000" dirty="0">
                <a:latin typeface="Calibri" panose="020F0502020204030204" pitchFamily="34" charset="0"/>
                <a:cs typeface="Calibri" panose="020F0502020204030204" pitchFamily="34" charset="0"/>
              </a:rPr>
              <a:t>X(</a:t>
            </a:r>
            <a:r>
              <a:rPr lang="en-GB" sz="2000" noProof="1">
                <a:latin typeface="Calibri" panose="020F0502020204030204" pitchFamily="34" charset="0"/>
                <a:cs typeface="Calibri" panose="020F0502020204030204" pitchFamily="34" charset="0"/>
              </a:rPr>
              <a:t>t+DT</a:t>
            </a:r>
            <a:r>
              <a:rPr lang="en-GB" sz="2000" dirty="0">
                <a:latin typeface="Calibri" panose="020F0502020204030204" pitchFamily="34" charset="0"/>
                <a:cs typeface="Calibri" panose="020F0502020204030204" pitchFamily="34" charset="0"/>
              </a:rPr>
              <a:t>) = X(t) + DT*F1 – DT*F2</a:t>
            </a:r>
          </a:p>
          <a:p>
            <a:pPr marL="0" indent="0">
              <a:buNone/>
            </a:pPr>
            <a:r>
              <a:rPr lang="en-GB" sz="2000" dirty="0">
                <a:latin typeface="Calibri" panose="020F0502020204030204" pitchFamily="34" charset="0"/>
                <a:cs typeface="Calibri" panose="020F0502020204030204" pitchFamily="34" charset="0"/>
              </a:rPr>
              <a:t>X0 = 0</a:t>
            </a:r>
          </a:p>
          <a:p>
            <a:pPr marL="0" indent="0">
              <a:buNone/>
            </a:pPr>
            <a:r>
              <a:rPr lang="en-GB" sz="2000" dirty="0">
                <a:latin typeface="Calibri" panose="020F0502020204030204" pitchFamily="34" charset="0"/>
                <a:cs typeface="Calibri" panose="020F0502020204030204" pitchFamily="34" charset="0"/>
              </a:rPr>
              <a:t>DT*F1 = DT*c </a:t>
            </a:r>
          </a:p>
          <a:p>
            <a:pPr marL="0" indent="0">
              <a:buNone/>
            </a:pPr>
            <a:r>
              <a:rPr lang="en-GB" sz="2000" dirty="0">
                <a:latin typeface="Calibri" panose="020F0502020204030204" pitchFamily="34" charset="0"/>
                <a:cs typeface="Calibri" panose="020F0502020204030204" pitchFamily="34" charset="0"/>
              </a:rPr>
              <a:t>DT*F2 = DT*X/T</a:t>
            </a:r>
            <a:endParaRPr lang="en-GB" sz="2000" dirty="0">
              <a:solidFill>
                <a:srgbClr val="FF0000"/>
              </a:solidFill>
              <a:latin typeface="Calibri" panose="020F0502020204030204" pitchFamily="34" charset="0"/>
              <a:cs typeface="Calibri" panose="020F0502020204030204" pitchFamily="34" charset="0"/>
            </a:endParaRPr>
          </a:p>
        </p:txBody>
      </p:sp>
      <p:sp>
        <p:nvSpPr>
          <p:cNvPr id="8" name="textruta 7">
            <a:extLst>
              <a:ext uri="{FF2B5EF4-FFF2-40B4-BE49-F238E27FC236}">
                <a16:creationId xmlns:a16="http://schemas.microsoft.com/office/drawing/2014/main" id="{C338F06B-379F-4121-91C4-396725085063}"/>
              </a:ext>
            </a:extLst>
          </p:cNvPr>
          <p:cNvSpPr txBox="1"/>
          <p:nvPr/>
        </p:nvSpPr>
        <p:spPr>
          <a:xfrm>
            <a:off x="381000" y="5156537"/>
            <a:ext cx="6019800" cy="1015663"/>
          </a:xfrm>
          <a:prstGeom prst="rect">
            <a:avLst/>
          </a:prstGeom>
          <a:noFill/>
        </p:spPr>
        <p:txBody>
          <a:bodyPr wrap="square" rtlCol="0">
            <a:spAutoFit/>
          </a:bodyPr>
          <a:lstStyle/>
          <a:p>
            <a:pPr marL="0" indent="0">
              <a:buNone/>
            </a:pPr>
            <a:r>
              <a:rPr lang="en-GB" sz="2000" dirty="0">
                <a:latin typeface="Calibri" panose="020F0502020204030204" pitchFamily="34" charset="0"/>
                <a:cs typeface="Calibri" panose="020F0502020204030204" pitchFamily="34" charset="0"/>
              </a:rPr>
              <a:t>                                                                 </a:t>
            </a:r>
            <a:r>
              <a:rPr lang="en-GB" sz="2000" b="1" i="1" dirty="0">
                <a:latin typeface="Calibri" panose="020F0502020204030204" pitchFamily="34" charset="0"/>
                <a:cs typeface="Calibri" panose="020F0502020204030204" pitchFamily="34" charset="0"/>
              </a:rPr>
              <a:t>Or with PoFlow:</a:t>
            </a:r>
          </a:p>
          <a:p>
            <a:pPr marL="0" indent="0">
              <a:buNone/>
            </a:pPr>
            <a:r>
              <a:rPr lang="en-GB" sz="2000" dirty="0">
                <a:latin typeface="Calibri" panose="020F0502020204030204" pitchFamily="34" charset="0"/>
                <a:cs typeface="Calibri" panose="020F0502020204030204" pitchFamily="34" charset="0"/>
              </a:rPr>
              <a:t>F1 = c                                      </a:t>
            </a:r>
            <a:r>
              <a:rPr lang="en-GB" sz="2000" b="1"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sz="2000" dirty="0">
                <a:latin typeface="Calibri" panose="020F0502020204030204" pitchFamily="34" charset="0"/>
                <a:cs typeface="Calibri" panose="020F0502020204030204" pitchFamily="34" charset="0"/>
              </a:rPr>
              <a:t>            F1 = </a:t>
            </a:r>
            <a:r>
              <a:rPr lang="en-GB" sz="2000" b="1" dirty="0">
                <a:solidFill>
                  <a:srgbClr val="FF0000"/>
                </a:solidFill>
                <a:latin typeface="Calibri" panose="020F0502020204030204" pitchFamily="34" charset="0"/>
                <a:cs typeface="Calibri" panose="020F0502020204030204" pitchFamily="34" charset="0"/>
                <a:sym typeface="Symbol" panose="05050102010706020507" pitchFamily="18" charset="2"/>
              </a:rPr>
              <a:t>PoFlow(</a:t>
            </a:r>
            <a:r>
              <a:rPr lang="en-GB" sz="2000" dirty="0">
                <a:latin typeface="Calibri" panose="020F0502020204030204" pitchFamily="34" charset="0"/>
                <a:cs typeface="Calibri" panose="020F0502020204030204" pitchFamily="34" charset="0"/>
              </a:rPr>
              <a:t>c</a:t>
            </a:r>
            <a:r>
              <a:rPr lang="en-GB" sz="2000" b="1" dirty="0">
                <a:solidFill>
                  <a:srgbClr val="FF0000"/>
                </a:solidFill>
                <a:latin typeface="Calibri" panose="020F0502020204030204" pitchFamily="34" charset="0"/>
                <a:cs typeface="Calibri" panose="020F0502020204030204" pitchFamily="34" charset="0"/>
              </a:rPr>
              <a:t>)</a:t>
            </a:r>
            <a:endParaRPr lang="en-GB" sz="2000" b="1" dirty="0">
              <a:latin typeface="Calibri" panose="020F0502020204030204" pitchFamily="34" charset="0"/>
              <a:cs typeface="Calibri" panose="020F0502020204030204" pitchFamily="34" charset="0"/>
            </a:endParaRPr>
          </a:p>
          <a:p>
            <a:pPr marL="0" indent="0">
              <a:buNone/>
            </a:pPr>
            <a:r>
              <a:rPr lang="en-GB" sz="2000" dirty="0">
                <a:latin typeface="Calibri" panose="020F0502020204030204" pitchFamily="34" charset="0"/>
                <a:cs typeface="Calibri" panose="020F0502020204030204" pitchFamily="34" charset="0"/>
              </a:rPr>
              <a:t>F2 = X/T                                  </a:t>
            </a:r>
            <a:r>
              <a:rPr lang="en-GB" sz="2000" b="1"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sz="2000" dirty="0">
                <a:latin typeface="Calibri" panose="020F0502020204030204" pitchFamily="34" charset="0"/>
                <a:cs typeface="Calibri" panose="020F0502020204030204" pitchFamily="34" charset="0"/>
                <a:sym typeface="Symbol" panose="05050102010706020507" pitchFamily="18" charset="2"/>
              </a:rPr>
              <a:t>            F2 = </a:t>
            </a:r>
            <a:r>
              <a:rPr lang="en-GB" sz="2000" b="1" dirty="0">
                <a:solidFill>
                  <a:srgbClr val="FF0000"/>
                </a:solidFill>
                <a:latin typeface="Calibri" panose="020F0502020204030204" pitchFamily="34" charset="0"/>
                <a:cs typeface="Calibri" panose="020F0502020204030204" pitchFamily="34" charset="0"/>
                <a:sym typeface="Symbol" panose="05050102010706020507" pitchFamily="18" charset="2"/>
              </a:rPr>
              <a:t>PoFlow(</a:t>
            </a:r>
            <a:r>
              <a:rPr lang="en-GB" sz="2000" dirty="0">
                <a:latin typeface="Calibri" panose="020F0502020204030204" pitchFamily="34" charset="0"/>
                <a:cs typeface="Calibri" panose="020F0502020204030204" pitchFamily="34" charset="0"/>
              </a:rPr>
              <a:t>X/T</a:t>
            </a:r>
            <a:r>
              <a:rPr lang="en-GB" sz="2000" b="1" dirty="0">
                <a:solidFill>
                  <a:srgbClr val="FF0000"/>
                </a:solidFill>
                <a:latin typeface="Calibri" panose="020F0502020204030204" pitchFamily="34" charset="0"/>
                <a:cs typeface="Calibri" panose="020F0502020204030204" pitchFamily="34" charset="0"/>
              </a:rPr>
              <a:t>)</a:t>
            </a:r>
            <a:endParaRPr lang="en-GB" sz="2000" b="1" dirty="0"/>
          </a:p>
        </p:txBody>
      </p:sp>
      <p:sp>
        <p:nvSpPr>
          <p:cNvPr id="9" name="textruta 8">
            <a:extLst>
              <a:ext uri="{FF2B5EF4-FFF2-40B4-BE49-F238E27FC236}">
                <a16:creationId xmlns:a16="http://schemas.microsoft.com/office/drawing/2014/main" id="{0D188FC7-A4CF-4710-91BB-D34A327D19F5}"/>
              </a:ext>
            </a:extLst>
          </p:cNvPr>
          <p:cNvSpPr txBox="1"/>
          <p:nvPr/>
        </p:nvSpPr>
        <p:spPr>
          <a:xfrm>
            <a:off x="381000" y="4014645"/>
            <a:ext cx="7696200" cy="1015663"/>
          </a:xfrm>
          <a:prstGeom prst="rect">
            <a:avLst/>
          </a:prstGeom>
          <a:noFill/>
        </p:spPr>
        <p:txBody>
          <a:bodyPr wrap="square" rtlCol="0">
            <a:spAutoFit/>
          </a:bodyPr>
          <a:lstStyle/>
          <a:p>
            <a:pPr marL="0" indent="0">
              <a:buNone/>
            </a:pPr>
            <a:r>
              <a:rPr lang="en-GB" sz="2000" b="1" i="1" dirty="0">
                <a:latin typeface="Calibri" panose="020F0502020204030204" pitchFamily="34" charset="0"/>
                <a:cs typeface="Calibri" panose="020F0502020204030204" pitchFamily="34" charset="0"/>
              </a:rPr>
              <a:t>However, DT*F is not allowed on the left side of an algorithm! Thus:</a:t>
            </a:r>
          </a:p>
          <a:p>
            <a:pPr marL="0" indent="0">
              <a:buNone/>
            </a:pPr>
            <a:r>
              <a:rPr lang="en-GB" sz="2000" dirty="0">
                <a:latin typeface="Calibri" panose="020F0502020204030204" pitchFamily="34" charset="0"/>
                <a:cs typeface="Calibri" panose="020F0502020204030204" pitchFamily="34" charset="0"/>
              </a:rPr>
              <a:t>F1 = DT*c/DT =c                   </a:t>
            </a:r>
            <a:r>
              <a:rPr lang="en-GB" sz="2000" b="1"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sz="2000" dirty="0">
                <a:latin typeface="Calibri" panose="020F0502020204030204" pitchFamily="34" charset="0"/>
                <a:cs typeface="Calibri" panose="020F0502020204030204" pitchFamily="34" charset="0"/>
              </a:rPr>
              <a:t>            F1 = </a:t>
            </a:r>
            <a:r>
              <a:rPr lang="en-GB" sz="2000" b="1" dirty="0">
                <a:solidFill>
                  <a:srgbClr val="FF0000"/>
                </a:solidFill>
                <a:latin typeface="Calibri" panose="020F0502020204030204" pitchFamily="34" charset="0"/>
                <a:cs typeface="Calibri" panose="020F0502020204030204" pitchFamily="34" charset="0"/>
                <a:sym typeface="Symbol" panose="05050102010706020507" pitchFamily="18" charset="2"/>
              </a:rPr>
              <a:t>Po(</a:t>
            </a:r>
            <a:r>
              <a:rPr lang="en-GB" sz="2000" dirty="0">
                <a:latin typeface="Calibri" panose="020F0502020204030204" pitchFamily="34" charset="0"/>
                <a:cs typeface="Calibri" panose="020F0502020204030204" pitchFamily="34" charset="0"/>
              </a:rPr>
              <a:t>DT*c</a:t>
            </a:r>
            <a:r>
              <a:rPr lang="en-GB" sz="2000" b="1" dirty="0">
                <a:solidFill>
                  <a:srgbClr val="FF0000"/>
                </a:solidFill>
                <a:latin typeface="Calibri" panose="020F0502020204030204" pitchFamily="34" charset="0"/>
                <a:cs typeface="Calibri" panose="020F0502020204030204" pitchFamily="34" charset="0"/>
              </a:rPr>
              <a:t>)</a:t>
            </a:r>
            <a:r>
              <a:rPr lang="en-GB" sz="2000" dirty="0">
                <a:latin typeface="Calibri" panose="020F0502020204030204" pitchFamily="34" charset="0"/>
                <a:cs typeface="Calibri" panose="020F0502020204030204" pitchFamily="34" charset="0"/>
              </a:rPr>
              <a:t>/DT</a:t>
            </a:r>
          </a:p>
          <a:p>
            <a:pPr marL="0" indent="0">
              <a:buNone/>
            </a:pPr>
            <a:r>
              <a:rPr lang="en-GB" sz="2000" dirty="0">
                <a:latin typeface="Calibri" panose="020F0502020204030204" pitchFamily="34" charset="0"/>
                <a:cs typeface="Calibri" panose="020F0502020204030204" pitchFamily="34" charset="0"/>
              </a:rPr>
              <a:t>F2 = DT*X/T/DT = X/T          </a:t>
            </a:r>
            <a:r>
              <a:rPr lang="en-GB" sz="2000" b="1"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sz="2000" dirty="0">
                <a:latin typeface="Calibri" panose="020F0502020204030204" pitchFamily="34" charset="0"/>
                <a:cs typeface="Calibri" panose="020F0502020204030204" pitchFamily="34" charset="0"/>
                <a:sym typeface="Symbol" panose="05050102010706020507" pitchFamily="18" charset="2"/>
              </a:rPr>
              <a:t>            F2 = </a:t>
            </a:r>
            <a:r>
              <a:rPr lang="en-GB" sz="2000" b="1" dirty="0">
                <a:solidFill>
                  <a:srgbClr val="FF0000"/>
                </a:solidFill>
                <a:latin typeface="Calibri" panose="020F0502020204030204" pitchFamily="34" charset="0"/>
                <a:cs typeface="Calibri" panose="020F0502020204030204" pitchFamily="34" charset="0"/>
                <a:sym typeface="Symbol" panose="05050102010706020507" pitchFamily="18" charset="2"/>
              </a:rPr>
              <a:t>Po(</a:t>
            </a:r>
            <a:r>
              <a:rPr lang="en-GB" sz="2000" dirty="0">
                <a:latin typeface="Calibri" panose="020F0502020204030204" pitchFamily="34" charset="0"/>
                <a:cs typeface="Calibri" panose="020F0502020204030204" pitchFamily="34" charset="0"/>
              </a:rPr>
              <a:t>DT*X/T</a:t>
            </a:r>
            <a:r>
              <a:rPr lang="en-GB" sz="2000" b="1" dirty="0">
                <a:solidFill>
                  <a:srgbClr val="FF0000"/>
                </a:solidFill>
                <a:latin typeface="Calibri" panose="020F0502020204030204" pitchFamily="34" charset="0"/>
                <a:cs typeface="Calibri" panose="020F0502020204030204" pitchFamily="34" charset="0"/>
              </a:rPr>
              <a:t>)</a:t>
            </a:r>
            <a:r>
              <a:rPr lang="en-GB" sz="2000" dirty="0">
                <a:latin typeface="Calibri" panose="020F0502020204030204" pitchFamily="34" charset="0"/>
                <a:cs typeface="Calibri" panose="020F0502020204030204" pitchFamily="34" charset="0"/>
              </a:rPr>
              <a:t>/DT                                 </a:t>
            </a:r>
          </a:p>
        </p:txBody>
      </p:sp>
      <p:sp>
        <p:nvSpPr>
          <p:cNvPr id="17" name="textruta 16">
            <a:extLst>
              <a:ext uri="{FF2B5EF4-FFF2-40B4-BE49-F238E27FC236}">
                <a16:creationId xmlns:a16="http://schemas.microsoft.com/office/drawing/2014/main" id="{0262BFA2-2582-4AAC-A288-ADB048B35747}"/>
              </a:ext>
            </a:extLst>
          </p:cNvPr>
          <p:cNvSpPr txBox="1"/>
          <p:nvPr/>
        </p:nvSpPr>
        <p:spPr>
          <a:xfrm>
            <a:off x="3124200" y="2174230"/>
            <a:ext cx="4521926" cy="1631216"/>
          </a:xfrm>
          <a:prstGeom prst="rect">
            <a:avLst/>
          </a:prstGeom>
          <a:noFill/>
        </p:spPr>
        <p:txBody>
          <a:bodyPr wrap="square" rtlCol="0">
            <a:spAutoFit/>
          </a:bodyPr>
          <a:lstStyle/>
          <a:p>
            <a:pPr marL="0" indent="0">
              <a:buNone/>
            </a:pPr>
            <a:r>
              <a:rPr lang="en-GB" sz="2000" b="1" dirty="0">
                <a:latin typeface="Calibri" panose="020F0502020204030204" pitchFamily="34" charset="0"/>
                <a:cs typeface="Calibri" panose="020F0502020204030204" pitchFamily="34" charset="0"/>
              </a:rPr>
              <a:t>                Stochastic model </a:t>
            </a:r>
          </a:p>
          <a:p>
            <a:pPr marL="0" indent="0">
              <a:buNone/>
            </a:pPr>
            <a:r>
              <a:rPr lang="en-GB" sz="2000" dirty="0">
                <a:latin typeface="Calibri" panose="020F0502020204030204" pitchFamily="34" charset="0"/>
                <a:cs typeface="Calibri" panose="020F0502020204030204" pitchFamily="34" charset="0"/>
              </a:rPr>
              <a:t>                X(</a:t>
            </a:r>
            <a:r>
              <a:rPr lang="en-GB" sz="2000" noProof="1">
                <a:latin typeface="Calibri" panose="020F0502020204030204" pitchFamily="34" charset="0"/>
                <a:cs typeface="Calibri" panose="020F0502020204030204" pitchFamily="34" charset="0"/>
              </a:rPr>
              <a:t>t+DT</a:t>
            </a:r>
            <a:r>
              <a:rPr lang="en-GB" sz="2000" dirty="0">
                <a:latin typeface="Calibri" panose="020F0502020204030204" pitchFamily="34" charset="0"/>
                <a:cs typeface="Calibri" panose="020F0502020204030204" pitchFamily="34" charset="0"/>
              </a:rPr>
              <a:t>) = X(t) + DT*F1 – DT*F2        </a:t>
            </a:r>
          </a:p>
          <a:p>
            <a:pPr marL="0" indent="0">
              <a:buNone/>
            </a:pPr>
            <a:r>
              <a:rPr lang="en-GB" sz="2000" dirty="0">
                <a:latin typeface="Calibri" panose="020F0502020204030204" pitchFamily="34" charset="0"/>
                <a:cs typeface="Calibri" panose="020F0502020204030204" pitchFamily="34" charset="0"/>
              </a:rPr>
              <a:t>                X0 = 0</a:t>
            </a:r>
          </a:p>
          <a:p>
            <a:pPr marL="0" indent="0">
              <a:buNone/>
            </a:pPr>
            <a:r>
              <a:rPr lang="en-GB" sz="2000" b="1"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sz="2000" dirty="0">
                <a:solidFill>
                  <a:srgbClr val="FF0000"/>
                </a:solidFill>
                <a:latin typeface="Calibri" panose="020F0502020204030204" pitchFamily="34" charset="0"/>
                <a:cs typeface="Calibri" panose="020F0502020204030204" pitchFamily="34" charset="0"/>
                <a:sym typeface="Symbol" panose="05050102010706020507" pitchFamily="18" charset="2"/>
              </a:rPr>
              <a:t>            </a:t>
            </a:r>
            <a:r>
              <a:rPr lang="en-GB" sz="2000" dirty="0">
                <a:latin typeface="Calibri" panose="020F0502020204030204" pitchFamily="34" charset="0"/>
                <a:cs typeface="Calibri" panose="020F0502020204030204" pitchFamily="34" charset="0"/>
                <a:sym typeface="Symbol" panose="05050102010706020507" pitchFamily="18" charset="2"/>
              </a:rPr>
              <a:t>DT*F1 = </a:t>
            </a:r>
            <a:r>
              <a:rPr lang="en-GB" sz="2000" b="1" dirty="0">
                <a:solidFill>
                  <a:srgbClr val="FF0000"/>
                </a:solidFill>
                <a:latin typeface="Calibri" panose="020F0502020204030204" pitchFamily="34" charset="0"/>
                <a:cs typeface="Calibri" panose="020F0502020204030204" pitchFamily="34" charset="0"/>
                <a:sym typeface="Symbol" panose="05050102010706020507" pitchFamily="18" charset="2"/>
              </a:rPr>
              <a:t>Po(</a:t>
            </a:r>
            <a:r>
              <a:rPr lang="en-GB" sz="2000" dirty="0">
                <a:latin typeface="Calibri" panose="020F0502020204030204" pitchFamily="34" charset="0"/>
                <a:cs typeface="Calibri" panose="020F0502020204030204" pitchFamily="34" charset="0"/>
              </a:rPr>
              <a:t>DT*c</a:t>
            </a:r>
            <a:r>
              <a:rPr lang="en-GB" sz="2000" b="1" dirty="0">
                <a:solidFill>
                  <a:srgbClr val="FF0000"/>
                </a:solidFill>
                <a:latin typeface="Calibri" panose="020F0502020204030204" pitchFamily="34" charset="0"/>
                <a:cs typeface="Calibri" panose="020F0502020204030204" pitchFamily="34" charset="0"/>
              </a:rPr>
              <a:t>)</a:t>
            </a:r>
          </a:p>
          <a:p>
            <a:pPr marL="0" indent="0">
              <a:buNone/>
            </a:pPr>
            <a:r>
              <a:rPr lang="en-GB" sz="2000" b="1"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GB" sz="2000" dirty="0">
                <a:solidFill>
                  <a:srgbClr val="FF0000"/>
                </a:solidFill>
                <a:latin typeface="Calibri" panose="020F0502020204030204" pitchFamily="34" charset="0"/>
                <a:cs typeface="Calibri" panose="020F0502020204030204" pitchFamily="34" charset="0"/>
                <a:sym typeface="Symbol" panose="05050102010706020507" pitchFamily="18" charset="2"/>
              </a:rPr>
              <a:t>            </a:t>
            </a:r>
            <a:r>
              <a:rPr lang="en-GB" sz="2000" dirty="0">
                <a:latin typeface="Calibri" panose="020F0502020204030204" pitchFamily="34" charset="0"/>
                <a:cs typeface="Calibri" panose="020F0502020204030204" pitchFamily="34" charset="0"/>
                <a:sym typeface="Symbol" panose="05050102010706020507" pitchFamily="18" charset="2"/>
              </a:rPr>
              <a:t>DT*F2 = </a:t>
            </a:r>
            <a:r>
              <a:rPr lang="en-GB" sz="2000" b="1" dirty="0">
                <a:solidFill>
                  <a:srgbClr val="FF0000"/>
                </a:solidFill>
                <a:latin typeface="Calibri" panose="020F0502020204030204" pitchFamily="34" charset="0"/>
                <a:cs typeface="Calibri" panose="020F0502020204030204" pitchFamily="34" charset="0"/>
                <a:sym typeface="Symbol" panose="05050102010706020507" pitchFamily="18" charset="2"/>
              </a:rPr>
              <a:t>Po(</a:t>
            </a:r>
            <a:r>
              <a:rPr lang="en-GB" sz="2000" dirty="0">
                <a:latin typeface="Calibri" panose="020F0502020204030204" pitchFamily="34" charset="0"/>
                <a:cs typeface="Calibri" panose="020F0502020204030204" pitchFamily="34" charset="0"/>
              </a:rPr>
              <a:t>DT*X/T</a:t>
            </a:r>
            <a:r>
              <a:rPr lang="en-GB" sz="2000" b="1" dirty="0">
                <a:solidFill>
                  <a:srgbClr val="FF0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8767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A18D3D7-5847-4100-9F3F-996C905D0878}"/>
              </a:ext>
            </a:extLst>
          </p:cNvPr>
          <p:cNvSpPr>
            <a:spLocks noGrp="1"/>
          </p:cNvSpPr>
          <p:nvPr>
            <p:ph type="title"/>
          </p:nvPr>
        </p:nvSpPr>
        <p:spPr>
          <a:xfrm>
            <a:off x="685800" y="152400"/>
            <a:ext cx="8153400" cy="533400"/>
          </a:xfrm>
        </p:spPr>
        <p:txBody>
          <a:bodyPr/>
          <a:lstStyle/>
          <a:p>
            <a:r>
              <a:rPr lang="en-GB" sz="3600" b="1" dirty="0">
                <a:latin typeface="Calibri" panose="020F0502020204030204" pitchFamily="34" charset="0"/>
                <a:cs typeface="Calibri" panose="020F0502020204030204" pitchFamily="34" charset="0"/>
              </a:rPr>
              <a:t>All transition processes are </a:t>
            </a:r>
            <a:r>
              <a:rPr lang="en-GB" sz="3600" b="1" dirty="0">
                <a:solidFill>
                  <a:srgbClr val="FF0000"/>
                </a:solidFill>
                <a:latin typeface="Calibri" panose="020F0502020204030204" pitchFamily="34" charset="0"/>
                <a:cs typeface="Calibri" panose="020F0502020204030204" pitchFamily="34" charset="0"/>
              </a:rPr>
              <a:t>not Poisson</a:t>
            </a:r>
            <a:r>
              <a:rPr lang="en-GB" sz="3600" b="1" dirty="0">
                <a:latin typeface="Calibri" panose="020F0502020204030204" pitchFamily="34" charset="0"/>
                <a:cs typeface="Calibri" panose="020F0502020204030204" pitchFamily="34" charset="0"/>
              </a:rPr>
              <a:t>!</a:t>
            </a:r>
          </a:p>
        </p:txBody>
      </p:sp>
      <p:sp>
        <p:nvSpPr>
          <p:cNvPr id="4" name="Platshållare för bildnummer 3">
            <a:extLst>
              <a:ext uri="{FF2B5EF4-FFF2-40B4-BE49-F238E27FC236}">
                <a16:creationId xmlns:a16="http://schemas.microsoft.com/office/drawing/2014/main" id="{CAE633CB-EA71-452B-B35C-DD43DA3727D2}"/>
              </a:ext>
            </a:extLst>
          </p:cNvPr>
          <p:cNvSpPr>
            <a:spLocks noGrp="1"/>
          </p:cNvSpPr>
          <p:nvPr>
            <p:ph type="sldNum" sz="quarter" idx="12"/>
          </p:nvPr>
        </p:nvSpPr>
        <p:spPr>
          <a:xfrm>
            <a:off x="8534400" y="6324600"/>
            <a:ext cx="457200" cy="457200"/>
          </a:xfrm>
        </p:spPr>
        <p:txBody>
          <a:bodyPr/>
          <a:lstStyle/>
          <a:p>
            <a:fld id="{B8F10257-E35C-4190-8DA3-659B1E6FC550}" type="slidenum">
              <a:rPr lang="en-GB" altLang="en-US" smtClean="0">
                <a:latin typeface="Calibri" panose="020F0502020204030204" pitchFamily="34" charset="0"/>
                <a:cs typeface="Calibri" panose="020F0502020204030204" pitchFamily="34" charset="0"/>
              </a:rPr>
              <a:pPr/>
              <a:t>18</a:t>
            </a:fld>
            <a:endParaRPr lang="en-GB" altLang="en-US" dirty="0">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CF0FE214-481C-4D5B-AAB5-DABAA22CB0C4}"/>
              </a:ext>
            </a:extLst>
          </p:cNvPr>
          <p:cNvSpPr txBox="1"/>
          <p:nvPr/>
        </p:nvSpPr>
        <p:spPr>
          <a:xfrm>
            <a:off x="339634" y="1117164"/>
            <a:ext cx="6871063" cy="1200329"/>
          </a:xfrm>
          <a:prstGeom prst="rect">
            <a:avLst/>
          </a:prstGeom>
          <a:noFill/>
        </p:spPr>
        <p:txBody>
          <a:bodyPr wrap="square" rtlCol="0">
            <a:spAutoFit/>
          </a:bodyPr>
          <a:lstStyle/>
          <a:p>
            <a:pPr marL="342900" indent="-342900">
              <a:buSzPct val="130000"/>
              <a:buFont typeface="Arial" panose="020B0604020202020204" pitchFamily="34" charset="0"/>
              <a:buChar char="•"/>
            </a:pPr>
            <a:r>
              <a:rPr lang="en-GB" sz="2400" dirty="0">
                <a:solidFill>
                  <a:srgbClr val="FF0000"/>
                </a:solidFill>
                <a:latin typeface="Calibri" panose="020F0502020204030204" pitchFamily="34" charset="0"/>
                <a:cs typeface="Calibri" panose="020F0502020204030204" pitchFamily="34" charset="0"/>
              </a:rPr>
              <a:t>All transition processes are not Poisson processes. For example: </a:t>
            </a:r>
            <a:r>
              <a:rPr lang="en-GB" sz="2400" b="1" i="1" dirty="0">
                <a:solidFill>
                  <a:srgbClr val="FF0000"/>
                </a:solidFill>
                <a:latin typeface="Calibri" panose="020F0502020204030204" pitchFamily="34" charset="0"/>
                <a:cs typeface="Calibri" panose="020F0502020204030204" pitchFamily="34" charset="0"/>
              </a:rPr>
              <a:t>Arrivals may be scheduled</a:t>
            </a:r>
            <a:r>
              <a:rPr lang="en-GB" sz="2400" dirty="0">
                <a:solidFill>
                  <a:srgbClr val="FF0000"/>
                </a:solidFill>
                <a:latin typeface="Calibri" panose="020F0502020204030204" pitchFamily="34" charset="0"/>
                <a:cs typeface="Calibri" panose="020F0502020204030204" pitchFamily="34" charset="0"/>
              </a:rPr>
              <a:t> (and vary somewhat around the scheduled time).</a:t>
            </a:r>
          </a:p>
        </p:txBody>
      </p:sp>
      <p:sp>
        <p:nvSpPr>
          <p:cNvPr id="6" name="textruta 5">
            <a:extLst>
              <a:ext uri="{FF2B5EF4-FFF2-40B4-BE49-F238E27FC236}">
                <a16:creationId xmlns:a16="http://schemas.microsoft.com/office/drawing/2014/main" id="{6CA29A0E-1FD5-4AFD-BC49-DCAA12A0F8D7}"/>
              </a:ext>
            </a:extLst>
          </p:cNvPr>
          <p:cNvSpPr txBox="1"/>
          <p:nvPr/>
        </p:nvSpPr>
        <p:spPr>
          <a:xfrm>
            <a:off x="339634" y="2577882"/>
            <a:ext cx="7620000" cy="1200329"/>
          </a:xfrm>
          <a:prstGeom prst="rect">
            <a:avLst/>
          </a:prstGeom>
          <a:noFill/>
        </p:spPr>
        <p:txBody>
          <a:bodyPr wrap="square" rtlCol="0">
            <a:spAutoFit/>
          </a:bodyPr>
          <a:lstStyle/>
          <a:p>
            <a:pPr marL="342900" indent="-342900">
              <a:buSzPct val="130000"/>
              <a:buFont typeface="Arial" panose="020B0604020202020204" pitchFamily="34" charset="0"/>
              <a:buChar char="•"/>
            </a:pPr>
            <a:r>
              <a:rPr lang="en-GB" sz="2400" dirty="0">
                <a:solidFill>
                  <a:srgbClr val="FF0000"/>
                </a:solidFill>
                <a:latin typeface="Calibri" panose="020F0502020204030204" pitchFamily="34" charset="0"/>
                <a:cs typeface="Calibri" panose="020F0502020204030204" pitchFamily="34" charset="0"/>
              </a:rPr>
              <a:t>Customers arriving to a restaurant may come alone, </a:t>
            </a:r>
            <a:r>
              <a:rPr lang="en-GB" sz="2400" i="1" dirty="0">
                <a:solidFill>
                  <a:srgbClr val="FF0000"/>
                </a:solidFill>
                <a:latin typeface="Calibri" panose="020F0502020204030204" pitchFamily="34" charset="0"/>
                <a:cs typeface="Calibri" panose="020F0502020204030204" pitchFamily="34" charset="0"/>
              </a:rPr>
              <a:t>in </a:t>
            </a:r>
            <a:r>
              <a:rPr lang="en-GB" sz="2400" b="1" i="1" dirty="0">
                <a:solidFill>
                  <a:srgbClr val="FF0000"/>
                </a:solidFill>
                <a:latin typeface="Calibri" panose="020F0502020204030204" pitchFamily="34" charset="0"/>
                <a:cs typeface="Calibri" panose="020F0502020204030204" pitchFamily="34" charset="0"/>
              </a:rPr>
              <a:t>pairs </a:t>
            </a:r>
            <a:r>
              <a:rPr lang="en-GB" sz="2400" dirty="0">
                <a:solidFill>
                  <a:srgbClr val="FF0000"/>
                </a:solidFill>
                <a:latin typeface="Calibri" panose="020F0502020204030204" pitchFamily="34" charset="0"/>
                <a:cs typeface="Calibri" panose="020F0502020204030204" pitchFamily="34" charset="0"/>
              </a:rPr>
              <a:t>or in </a:t>
            </a:r>
            <a:r>
              <a:rPr lang="en-GB" sz="2400" b="1" i="1" dirty="0">
                <a:solidFill>
                  <a:srgbClr val="FF0000"/>
                </a:solidFill>
                <a:latin typeface="Calibri" panose="020F0502020204030204" pitchFamily="34" charset="0"/>
                <a:cs typeface="Calibri" panose="020F0502020204030204" pitchFamily="34" charset="0"/>
              </a:rPr>
              <a:t>larger groups</a:t>
            </a:r>
            <a:r>
              <a:rPr lang="en-GB" sz="2400" dirty="0">
                <a:solidFill>
                  <a:srgbClr val="FF0000"/>
                </a:solidFill>
                <a:latin typeface="Calibri" panose="020F0502020204030204" pitchFamily="34" charset="0"/>
                <a:cs typeface="Calibri" panose="020F0502020204030204" pitchFamily="34" charset="0"/>
              </a:rPr>
              <a:t>. Here you can have one Poisson process for each size of the group (N=1, 2, 3, …).</a:t>
            </a:r>
          </a:p>
        </p:txBody>
      </p:sp>
      <p:sp>
        <p:nvSpPr>
          <p:cNvPr id="7" name="textruta 6">
            <a:extLst>
              <a:ext uri="{FF2B5EF4-FFF2-40B4-BE49-F238E27FC236}">
                <a16:creationId xmlns:a16="http://schemas.microsoft.com/office/drawing/2014/main" id="{75E0603B-A0C4-44AD-AD5E-20B0223023AF}"/>
              </a:ext>
            </a:extLst>
          </p:cNvPr>
          <p:cNvSpPr txBox="1"/>
          <p:nvPr/>
        </p:nvSpPr>
        <p:spPr>
          <a:xfrm>
            <a:off x="339634" y="4145340"/>
            <a:ext cx="7848600" cy="1569660"/>
          </a:xfrm>
          <a:prstGeom prst="rect">
            <a:avLst/>
          </a:prstGeom>
          <a:noFill/>
        </p:spPr>
        <p:txBody>
          <a:bodyPr wrap="square" rtlCol="0">
            <a:spAutoFit/>
          </a:bodyPr>
          <a:lstStyle/>
          <a:p>
            <a:pPr marL="342900" indent="-342900">
              <a:buSzPct val="130000"/>
              <a:buFont typeface="Arial" panose="020B0604020202020204" pitchFamily="34" charset="0"/>
              <a:buChar char="•"/>
            </a:pPr>
            <a:r>
              <a:rPr lang="en-GB" sz="2400" dirty="0">
                <a:solidFill>
                  <a:srgbClr val="FF0000"/>
                </a:solidFill>
                <a:latin typeface="Calibri" panose="020F0502020204030204" pitchFamily="34" charset="0"/>
                <a:cs typeface="Calibri" panose="020F0502020204030204" pitchFamily="34" charset="0"/>
              </a:rPr>
              <a:t>Customers may </a:t>
            </a:r>
            <a:r>
              <a:rPr lang="en-GB" sz="2400" b="1" i="1" dirty="0">
                <a:solidFill>
                  <a:srgbClr val="FF0000"/>
                </a:solidFill>
                <a:latin typeface="Calibri" panose="020F0502020204030204" pitchFamily="34" charset="0"/>
                <a:cs typeface="Calibri" panose="020F0502020204030204" pitchFamily="34" charset="0"/>
              </a:rPr>
              <a:t>withdraw</a:t>
            </a:r>
            <a:r>
              <a:rPr lang="en-GB" sz="2400" dirty="0">
                <a:solidFill>
                  <a:srgbClr val="FF0000"/>
                </a:solidFill>
                <a:latin typeface="Calibri" panose="020F0502020204030204" pitchFamily="34" charset="0"/>
                <a:cs typeface="Calibri" panose="020F0502020204030204" pitchFamily="34" charset="0"/>
              </a:rPr>
              <a:t> (balk) when a waiting queue is too long. If you know the probability of balking as function of queue length, you can include a balking flow using another Random Number Generator.</a:t>
            </a:r>
          </a:p>
        </p:txBody>
      </p:sp>
    </p:spTree>
    <p:extLst>
      <p:ext uri="{BB962C8B-B14F-4D97-AF65-F5344CB8AC3E}">
        <p14:creationId xmlns:p14="http://schemas.microsoft.com/office/powerpoint/2010/main" val="406305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bildnummer 2">
            <a:extLst>
              <a:ext uri="{FF2B5EF4-FFF2-40B4-BE49-F238E27FC236}">
                <a16:creationId xmlns:a16="http://schemas.microsoft.com/office/drawing/2014/main" id="{265D4B04-7804-481C-AE28-64A651F9DF07}"/>
              </a:ext>
            </a:extLst>
          </p:cNvPr>
          <p:cNvSpPr>
            <a:spLocks noGrp="1"/>
          </p:cNvSpPr>
          <p:nvPr>
            <p:ph type="sldNum" sz="quarter" idx="12"/>
          </p:nvPr>
        </p:nvSpPr>
        <p:spPr>
          <a:xfrm>
            <a:off x="8718369" y="6400800"/>
            <a:ext cx="381000" cy="457200"/>
          </a:xfrm>
        </p:spPr>
        <p:txBody>
          <a:bodyPr/>
          <a:lstStyle/>
          <a:p>
            <a:fld id="{BEA4DB52-283C-40BA-B067-5D9472BD3BAD}" type="slidenum">
              <a:rPr lang="en-GB" altLang="en-US" smtClean="0">
                <a:latin typeface="Calibri" panose="020F0502020204030204" pitchFamily="34" charset="0"/>
                <a:cs typeface="Calibri" panose="020F0502020204030204" pitchFamily="34" charset="0"/>
              </a:rPr>
              <a:pPr/>
              <a:t>19</a:t>
            </a:fld>
            <a:endParaRPr lang="en-GB" altLang="en-US" dirty="0">
              <a:latin typeface="Calibri" panose="020F0502020204030204" pitchFamily="34" charset="0"/>
              <a:cs typeface="Calibri" panose="020F0502020204030204" pitchFamily="34" charset="0"/>
            </a:endParaRPr>
          </a:p>
        </p:txBody>
      </p:sp>
      <p:sp>
        <p:nvSpPr>
          <p:cNvPr id="6" name="Rubrik 1">
            <a:extLst>
              <a:ext uri="{FF2B5EF4-FFF2-40B4-BE49-F238E27FC236}">
                <a16:creationId xmlns:a16="http://schemas.microsoft.com/office/drawing/2014/main" id="{9229BEFF-15EC-42DC-9A56-693F2AC2CA87}"/>
              </a:ext>
            </a:extLst>
          </p:cNvPr>
          <p:cNvSpPr txBox="1">
            <a:spLocks/>
          </p:cNvSpPr>
          <p:nvPr/>
        </p:nvSpPr>
        <p:spPr bwMode="auto">
          <a:xfrm>
            <a:off x="457200" y="60822"/>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r>
              <a:rPr lang="en-GB" sz="3200" b="1" dirty="0">
                <a:latin typeface="Calibri" panose="020F0502020204030204" pitchFamily="34" charset="0"/>
                <a:cs typeface="Calibri" panose="020F0502020204030204" pitchFamily="34" charset="0"/>
              </a:rPr>
              <a:t>The SIR model with transition stochasticity</a:t>
            </a:r>
          </a:p>
        </p:txBody>
      </p:sp>
      <p:sp>
        <p:nvSpPr>
          <p:cNvPr id="12" name="textruta 11">
            <a:extLst>
              <a:ext uri="{FF2B5EF4-FFF2-40B4-BE49-F238E27FC236}">
                <a16:creationId xmlns:a16="http://schemas.microsoft.com/office/drawing/2014/main" id="{0FDBC1D6-90E5-42DA-92CC-B74E7332DA93}"/>
              </a:ext>
            </a:extLst>
          </p:cNvPr>
          <p:cNvSpPr txBox="1"/>
          <p:nvPr/>
        </p:nvSpPr>
        <p:spPr>
          <a:xfrm>
            <a:off x="241663" y="2922415"/>
            <a:ext cx="8458200" cy="1800493"/>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Transition stochasticity is in StochSD obtained by replacing the deterministic flows Infect=p*S*I and </a:t>
            </a:r>
            <a:r>
              <a:rPr lang="en-GB" sz="2400" noProof="1">
                <a:latin typeface="Calibri" panose="020F0502020204030204" pitchFamily="34" charset="0"/>
                <a:cs typeface="Calibri" panose="020F0502020204030204" pitchFamily="34" charset="0"/>
              </a:rPr>
              <a:t>Recov</a:t>
            </a:r>
            <a:r>
              <a:rPr lang="en-GB" sz="2400" dirty="0">
                <a:latin typeface="Calibri" panose="020F0502020204030204" pitchFamily="34" charset="0"/>
                <a:cs typeface="Calibri" panose="020F0502020204030204" pitchFamily="34" charset="0"/>
              </a:rPr>
              <a:t>=I/T by Infect=</a:t>
            </a:r>
            <a:r>
              <a:rPr lang="en-GB" sz="2400" dirty="0">
                <a:solidFill>
                  <a:srgbClr val="FF0000"/>
                </a:solidFill>
                <a:latin typeface="Calibri" panose="020F0502020204030204" pitchFamily="34" charset="0"/>
                <a:cs typeface="Calibri" panose="020F0502020204030204" pitchFamily="34" charset="0"/>
              </a:rPr>
              <a:t>PoFlow(</a:t>
            </a:r>
            <a:r>
              <a:rPr lang="en-GB" sz="2400" dirty="0">
                <a:latin typeface="Calibri" panose="020F0502020204030204" pitchFamily="34" charset="0"/>
                <a:cs typeface="Calibri" panose="020F0502020204030204" pitchFamily="34" charset="0"/>
              </a:rPr>
              <a:t>p*S*I</a:t>
            </a:r>
            <a:r>
              <a:rPr lang="en-GB" sz="2400" dirty="0">
                <a:solidFill>
                  <a:srgbClr val="FF0000"/>
                </a:solidFill>
                <a:latin typeface="Calibri" panose="020F0502020204030204" pitchFamily="34" charset="0"/>
                <a:cs typeface="Calibri" panose="020F0502020204030204" pitchFamily="34" charset="0"/>
              </a:rPr>
              <a:t>)</a:t>
            </a:r>
            <a:r>
              <a:rPr lang="en-GB" sz="2400" dirty="0">
                <a:latin typeface="Calibri" panose="020F0502020204030204" pitchFamily="34" charset="0"/>
                <a:cs typeface="Calibri" panose="020F0502020204030204" pitchFamily="34" charset="0"/>
              </a:rPr>
              <a:t> and </a:t>
            </a:r>
            <a:r>
              <a:rPr lang="en-GB" sz="2400" dirty="0">
                <a:solidFill>
                  <a:srgbClr val="FF0000"/>
                </a:solidFill>
                <a:latin typeface="Calibri" panose="020F0502020204030204" pitchFamily="34" charset="0"/>
                <a:cs typeface="Calibri" panose="020F0502020204030204" pitchFamily="34" charset="0"/>
              </a:rPr>
              <a:t>PoFlow(</a:t>
            </a:r>
            <a:r>
              <a:rPr lang="en-GB" sz="2400" dirty="0">
                <a:latin typeface="Calibri" panose="020F0502020204030204" pitchFamily="34" charset="0"/>
                <a:cs typeface="Calibri" panose="020F0502020204030204" pitchFamily="34" charset="0"/>
              </a:rPr>
              <a:t>I/T</a:t>
            </a:r>
            <a:r>
              <a:rPr lang="en-GB" sz="2400" dirty="0">
                <a:solidFill>
                  <a:srgbClr val="FF0000"/>
                </a:solidFill>
                <a:latin typeface="Calibri" panose="020F0502020204030204" pitchFamily="34" charset="0"/>
                <a:cs typeface="Calibri" panose="020F0502020204030204" pitchFamily="34" charset="0"/>
              </a:rPr>
              <a:t>)</a:t>
            </a:r>
            <a:r>
              <a:rPr lang="en-GB" sz="2400" dirty="0">
                <a:latin typeface="Calibri" panose="020F0502020204030204" pitchFamily="34" charset="0"/>
                <a:cs typeface="Calibri" panose="020F0502020204030204" pitchFamily="34" charset="0"/>
              </a:rPr>
              <a:t>, respectively. </a:t>
            </a:r>
          </a:p>
          <a:p>
            <a:endParaRPr lang="en-GB" sz="300" dirty="0">
              <a:latin typeface="Calibri" panose="020F0502020204030204" pitchFamily="34" charset="0"/>
              <a:cs typeface="Calibri" panose="020F0502020204030204" pitchFamily="34" charset="0"/>
            </a:endParaRPr>
          </a:p>
          <a:p>
            <a:r>
              <a:rPr lang="en-GB" sz="1800" dirty="0">
                <a:latin typeface="Calibri" panose="020F0502020204030204" pitchFamily="34" charset="0"/>
                <a:cs typeface="Calibri" panose="020F0502020204030204" pitchFamily="34" charset="0"/>
              </a:rPr>
              <a:t>[PoFlow(</a:t>
            </a:r>
            <a:r>
              <a:rPr lang="en-GB" altLang="en-US" sz="1800" dirty="0">
                <a:latin typeface="Calibri" panose="020F0502020204030204" pitchFamily="34" charset="0"/>
                <a:cs typeface="Calibri" panose="020F0502020204030204" pitchFamily="34" charset="0"/>
                <a:sym typeface="Symbol" panose="05050102010706020507" pitchFamily="18" charset="2"/>
              </a:rPr>
              <a:t></a:t>
            </a:r>
            <a:r>
              <a:rPr lang="en-GB" sz="1800" dirty="0">
                <a:latin typeface="Calibri" panose="020F0502020204030204" pitchFamily="34" charset="0"/>
                <a:cs typeface="Calibri" panose="020F0502020204030204" pitchFamily="34" charset="0"/>
              </a:rPr>
              <a:t>) is short for Poisson(DT*</a:t>
            </a:r>
            <a:r>
              <a:rPr lang="en-GB" altLang="en-US" sz="1800" dirty="0">
                <a:latin typeface="Calibri" panose="020F0502020204030204" pitchFamily="34" charset="0"/>
                <a:cs typeface="Calibri" panose="020F0502020204030204" pitchFamily="34" charset="0"/>
                <a:sym typeface="Symbol" panose="05050102010706020507" pitchFamily="18" charset="2"/>
              </a:rPr>
              <a:t>)/DT. It shows the correspondence between the deterministic and stochastic cases.</a:t>
            </a:r>
            <a:r>
              <a:rPr lang="en-GB" sz="1800" dirty="0">
                <a:latin typeface="Calibri" panose="020F0502020204030204" pitchFamily="34" charset="0"/>
                <a:cs typeface="Calibri" panose="020F0502020204030204" pitchFamily="34" charset="0"/>
              </a:rPr>
              <a:t>]</a:t>
            </a:r>
          </a:p>
        </p:txBody>
      </p:sp>
      <p:sp>
        <p:nvSpPr>
          <p:cNvPr id="17" name="textruta 16">
            <a:extLst>
              <a:ext uri="{FF2B5EF4-FFF2-40B4-BE49-F238E27FC236}">
                <a16:creationId xmlns:a16="http://schemas.microsoft.com/office/drawing/2014/main" id="{FBB4C4EE-5689-4E30-A348-53B658DDFA67}"/>
              </a:ext>
            </a:extLst>
          </p:cNvPr>
          <p:cNvSpPr txBox="1"/>
          <p:nvPr/>
        </p:nvSpPr>
        <p:spPr>
          <a:xfrm>
            <a:off x="228600" y="4890843"/>
            <a:ext cx="8382000" cy="1938992"/>
          </a:xfrm>
          <a:prstGeom prst="rect">
            <a:avLst/>
          </a:prstGeom>
          <a:noFill/>
        </p:spPr>
        <p:txBody>
          <a:bodyPr wrap="square" rtlCol="0">
            <a:spAutoFit/>
          </a:bodyPr>
          <a:lstStyle/>
          <a:p>
            <a:r>
              <a:rPr lang="en-GB" sz="2400" dirty="0">
                <a:solidFill>
                  <a:srgbClr val="00B050"/>
                </a:solidFill>
                <a:latin typeface="Calibri" panose="020F0502020204030204" pitchFamily="34" charset="0"/>
                <a:cs typeface="Calibri" panose="020F0502020204030204" pitchFamily="34" charset="0"/>
              </a:rPr>
              <a:t>In this particular replication (simulation run) we had an epidemic, in other replications the single Infectious may recover before infecting a Susceptible. The </a:t>
            </a:r>
            <a:r>
              <a:rPr lang="en-GB" sz="2400" i="1" dirty="0">
                <a:solidFill>
                  <a:srgbClr val="00B050"/>
                </a:solidFill>
                <a:latin typeface="Calibri" panose="020F0502020204030204" pitchFamily="34" charset="0"/>
                <a:cs typeface="Calibri" panose="020F0502020204030204" pitchFamily="34" charset="0"/>
              </a:rPr>
              <a:t>average</a:t>
            </a:r>
            <a:r>
              <a:rPr lang="en-GB" sz="2400" dirty="0">
                <a:solidFill>
                  <a:srgbClr val="00B050"/>
                </a:solidFill>
                <a:latin typeface="Calibri" panose="020F0502020204030204" pitchFamily="34" charset="0"/>
                <a:cs typeface="Calibri" panose="020F0502020204030204" pitchFamily="34" charset="0"/>
              </a:rPr>
              <a:t> epidemic size is about </a:t>
            </a:r>
            <a:r>
              <a:rPr lang="en-GB" sz="2400" b="1" i="1" dirty="0">
                <a:solidFill>
                  <a:srgbClr val="00B050"/>
                </a:solidFill>
                <a:latin typeface="Calibri" panose="020F0502020204030204" pitchFamily="34" charset="0"/>
                <a:cs typeface="Calibri" panose="020F0502020204030204" pitchFamily="34" charset="0"/>
              </a:rPr>
              <a:t>54.5</a:t>
            </a:r>
            <a:r>
              <a:rPr lang="en-GB" sz="2400" dirty="0">
                <a:solidFill>
                  <a:srgbClr val="00B050"/>
                </a:solidFill>
                <a:latin typeface="Calibri" panose="020F0502020204030204" pitchFamily="34" charset="0"/>
                <a:cs typeface="Calibri" panose="020F0502020204030204" pitchFamily="34" charset="0"/>
              </a:rPr>
              <a:t> persons, </a:t>
            </a:r>
            <a:r>
              <a:rPr lang="en-GB" sz="2400" dirty="0">
                <a:solidFill>
                  <a:srgbClr val="FF0000"/>
                </a:solidFill>
                <a:latin typeface="Calibri" panose="020F0502020204030204" pitchFamily="34" charset="0"/>
                <a:cs typeface="Calibri" panose="020F0502020204030204" pitchFamily="34" charset="0"/>
              </a:rPr>
              <a:t>which strongly contradicts the </a:t>
            </a:r>
            <a:r>
              <a:rPr lang="en-GB" sz="2400" i="1" dirty="0">
                <a:solidFill>
                  <a:srgbClr val="FF0000"/>
                </a:solidFill>
                <a:latin typeface="Calibri" panose="020F0502020204030204" pitchFamily="34" charset="0"/>
                <a:cs typeface="Calibri" panose="020F0502020204030204" pitchFamily="34" charset="0"/>
              </a:rPr>
              <a:t>deterministic model that </a:t>
            </a:r>
            <a:r>
              <a:rPr lang="en-GB" sz="2400" dirty="0">
                <a:solidFill>
                  <a:srgbClr val="FF0000"/>
                </a:solidFill>
                <a:latin typeface="Calibri" panose="020F0502020204030204" pitchFamily="34" charset="0"/>
                <a:cs typeface="Calibri" panose="020F0502020204030204" pitchFamily="34" charset="0"/>
              </a:rPr>
              <a:t>always gives </a:t>
            </a:r>
            <a:r>
              <a:rPr lang="en-GB" sz="2400" b="1" i="1" dirty="0">
                <a:solidFill>
                  <a:srgbClr val="FF0000"/>
                </a:solidFill>
                <a:latin typeface="Calibri" panose="020F0502020204030204" pitchFamily="34" charset="0"/>
                <a:cs typeface="Calibri" panose="020F0502020204030204" pitchFamily="34" charset="0"/>
              </a:rPr>
              <a:t>318.5</a:t>
            </a:r>
            <a:r>
              <a:rPr lang="en-GB" sz="2400" dirty="0">
                <a:solidFill>
                  <a:srgbClr val="FF0000"/>
                </a:solidFill>
                <a:latin typeface="Calibri" panose="020F0502020204030204" pitchFamily="34" charset="0"/>
                <a:cs typeface="Calibri" panose="020F0502020204030204" pitchFamily="34" charset="0"/>
              </a:rPr>
              <a:t> persons.</a:t>
            </a:r>
          </a:p>
        </p:txBody>
      </p:sp>
      <p:pic>
        <p:nvPicPr>
          <p:cNvPr id="14" name="Bildobjekt 13">
            <a:extLst>
              <a:ext uri="{FF2B5EF4-FFF2-40B4-BE49-F238E27FC236}">
                <a16:creationId xmlns:a16="http://schemas.microsoft.com/office/drawing/2014/main" id="{87C9327D-E591-4CED-8FF8-CA1734C8AD56}"/>
              </a:ext>
            </a:extLst>
          </p:cNvPr>
          <p:cNvPicPr>
            <a:picLocks noChangeAspect="1"/>
          </p:cNvPicPr>
          <p:nvPr/>
        </p:nvPicPr>
        <p:blipFill>
          <a:blip r:embed="rId2"/>
          <a:stretch>
            <a:fillRect/>
          </a:stretch>
        </p:blipFill>
        <p:spPr>
          <a:xfrm>
            <a:off x="320572" y="560798"/>
            <a:ext cx="4292052" cy="2316622"/>
          </a:xfrm>
          <a:prstGeom prst="rect">
            <a:avLst/>
          </a:prstGeom>
        </p:spPr>
      </p:pic>
      <p:pic>
        <p:nvPicPr>
          <p:cNvPr id="16" name="Bildobjekt 15">
            <a:extLst>
              <a:ext uri="{FF2B5EF4-FFF2-40B4-BE49-F238E27FC236}">
                <a16:creationId xmlns:a16="http://schemas.microsoft.com/office/drawing/2014/main" id="{0D4D5B21-D40B-4C23-A98E-0DB333D0F8EC}"/>
              </a:ext>
            </a:extLst>
          </p:cNvPr>
          <p:cNvPicPr>
            <a:picLocks noChangeAspect="1"/>
          </p:cNvPicPr>
          <p:nvPr/>
        </p:nvPicPr>
        <p:blipFill>
          <a:blip r:embed="rId3"/>
          <a:stretch>
            <a:fillRect/>
          </a:stretch>
        </p:blipFill>
        <p:spPr>
          <a:xfrm>
            <a:off x="5105400" y="552089"/>
            <a:ext cx="2895600" cy="2316622"/>
          </a:xfrm>
          <a:prstGeom prst="rect">
            <a:avLst/>
          </a:prstGeom>
        </p:spPr>
      </p:pic>
    </p:spTree>
    <p:extLst>
      <p:ext uri="{BB962C8B-B14F-4D97-AF65-F5344CB8AC3E}">
        <p14:creationId xmlns:p14="http://schemas.microsoft.com/office/powerpoint/2010/main" val="342016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E92B141-5013-4FF2-A85D-E18A2A4636BC}"/>
              </a:ext>
            </a:extLst>
          </p:cNvPr>
          <p:cNvSpPr>
            <a:spLocks noGrp="1"/>
          </p:cNvSpPr>
          <p:nvPr>
            <p:ph type="title"/>
          </p:nvPr>
        </p:nvSpPr>
        <p:spPr>
          <a:xfrm>
            <a:off x="-603906" y="160052"/>
            <a:ext cx="8496300" cy="1371600"/>
          </a:xfrm>
        </p:spPr>
        <p:txBody>
          <a:bodyPr/>
          <a:lstStyle/>
          <a:p>
            <a:pPr marL="0" indent="0">
              <a:spcBef>
                <a:spcPts val="0"/>
              </a:spcBef>
              <a:spcAft>
                <a:spcPts val="0"/>
              </a:spcAft>
            </a:pPr>
            <a:r>
              <a:rPr lang="en-GB" altLang="en-US" b="1" dirty="0">
                <a:latin typeface="Calibri" panose="020F0502020204030204" pitchFamily="34" charset="0"/>
                <a:cs typeface="Calibri" panose="020F0502020204030204" pitchFamily="34" charset="0"/>
              </a:rPr>
              <a:t>I.  CONTINUOUS MATTER</a:t>
            </a:r>
            <a:br>
              <a:rPr lang="en-GB" altLang="en-US" sz="3600" b="1" dirty="0">
                <a:latin typeface="Calibri" panose="020F0502020204030204" pitchFamily="34" charset="0"/>
                <a:cs typeface="Calibri" panose="020F0502020204030204" pitchFamily="34" charset="0"/>
              </a:rPr>
            </a:br>
            <a:r>
              <a:rPr lang="en-GB" altLang="en-US" sz="3600" b="1" dirty="0">
                <a:latin typeface="Calibri" panose="020F0502020204030204" pitchFamily="34" charset="0"/>
                <a:cs typeface="Calibri" panose="020F0502020204030204" pitchFamily="34" charset="0"/>
              </a:rPr>
              <a:t>    </a:t>
            </a:r>
            <a:r>
              <a:rPr lang="en-GB" altLang="en-US" b="1" dirty="0">
                <a:latin typeface="Calibri" panose="020F0502020204030204" pitchFamily="34" charset="0"/>
                <a:cs typeface="Calibri" panose="020F0502020204030204" pitchFamily="34" charset="0"/>
              </a:rPr>
              <a:t>OR DISCRETE ENTITIES</a:t>
            </a:r>
            <a:endParaRPr lang="en-GB" dirty="0">
              <a:latin typeface="Calibri" panose="020F0502020204030204" pitchFamily="34" charset="0"/>
              <a:cs typeface="Calibri" panose="020F0502020204030204" pitchFamily="34" charset="0"/>
            </a:endParaRPr>
          </a:p>
        </p:txBody>
      </p:sp>
      <p:sp>
        <p:nvSpPr>
          <p:cNvPr id="106" name="textruta 105">
            <a:extLst>
              <a:ext uri="{FF2B5EF4-FFF2-40B4-BE49-F238E27FC236}">
                <a16:creationId xmlns:a16="http://schemas.microsoft.com/office/drawing/2014/main" id="{D6108FB3-1D85-4C86-B50A-A841CCAC63A1}"/>
              </a:ext>
            </a:extLst>
          </p:cNvPr>
          <p:cNvSpPr txBox="1"/>
          <p:nvPr/>
        </p:nvSpPr>
        <p:spPr>
          <a:xfrm>
            <a:off x="154430" y="3899091"/>
            <a:ext cx="8826281" cy="1508105"/>
          </a:xfrm>
          <a:prstGeom prst="rect">
            <a:avLst/>
          </a:prstGeom>
          <a:noFill/>
        </p:spPr>
        <p:txBody>
          <a:bodyPr wrap="square" rtlCol="0">
            <a:spAutoFit/>
          </a:bodyPr>
          <a:lstStyle/>
          <a:p>
            <a:pPr marL="342900" indent="-342900">
              <a:buSzPct val="130000"/>
              <a:buFont typeface="Arial" panose="020B0604020202020204" pitchFamily="34" charset="0"/>
              <a:buChar char="•"/>
            </a:pPr>
            <a:r>
              <a:rPr lang="en-GB" sz="2300" dirty="0">
                <a:latin typeface="Calibri" panose="020F0502020204030204" pitchFamily="34" charset="0"/>
                <a:cs typeface="Calibri" panose="020F0502020204030204" pitchFamily="34" charset="0"/>
              </a:rPr>
              <a:t>The content is transferred between Stocks by flows in small quantities </a:t>
            </a:r>
            <a:r>
              <a:rPr lang="en-GB" sz="2300" dirty="0">
                <a:solidFill>
                  <a:srgbClr val="FF0000"/>
                </a:solidFill>
                <a:latin typeface="Calibri" panose="020F0502020204030204" pitchFamily="34" charset="0"/>
                <a:cs typeface="Calibri" panose="020F0502020204030204" pitchFamily="34" charset="0"/>
              </a:rPr>
              <a:t>DT</a:t>
            </a:r>
            <a:r>
              <a:rPr lang="en-GB" sz="2300" dirty="0">
                <a:latin typeface="Calibri" panose="020F0502020204030204" pitchFamily="34" charset="0"/>
                <a:cs typeface="Calibri" panose="020F0502020204030204" pitchFamily="34" charset="0"/>
              </a:rPr>
              <a:t>*F; where F is the flow rate, and </a:t>
            </a:r>
            <a:r>
              <a:rPr lang="en-GB" sz="2300" dirty="0">
                <a:solidFill>
                  <a:srgbClr val="FF0000"/>
                </a:solidFill>
                <a:latin typeface="Calibri" panose="020F0502020204030204" pitchFamily="34" charset="0"/>
                <a:cs typeface="Calibri" panose="020F0502020204030204" pitchFamily="34" charset="0"/>
              </a:rPr>
              <a:t>DT</a:t>
            </a:r>
            <a:r>
              <a:rPr lang="en-GB" sz="2300" dirty="0">
                <a:latin typeface="Calibri" panose="020F0502020204030204" pitchFamily="34" charset="0"/>
                <a:cs typeface="Calibri" panose="020F0502020204030204" pitchFamily="34" charset="0"/>
              </a:rPr>
              <a:t> is a time-step </a:t>
            </a:r>
            <a:r>
              <a:rPr lang="en-GB" sz="2300" dirty="0">
                <a:latin typeface="Calibri" panose="020F0502020204030204" pitchFamily="34" charset="0"/>
                <a:cs typeface="Calibri" panose="020F0502020204030204" pitchFamily="34" charset="0"/>
                <a:sym typeface="Symbol" panose="05050102010706020507" pitchFamily="18" charset="2"/>
              </a:rPr>
              <a:t></a:t>
            </a:r>
            <a:r>
              <a:rPr lang="en-GB" sz="2300" dirty="0">
                <a:latin typeface="Calibri" panose="020F0502020204030204" pitchFamily="34" charset="0"/>
                <a:cs typeface="Calibri" panose="020F0502020204030204" pitchFamily="34" charset="0"/>
              </a:rPr>
              <a:t> small enough to make the calculations accurate. </a:t>
            </a:r>
          </a:p>
          <a:p>
            <a:r>
              <a:rPr lang="en-GB" sz="2300" dirty="0">
                <a:latin typeface="Calibri" panose="020F0502020204030204" pitchFamily="34" charset="0"/>
                <a:cs typeface="Calibri" panose="020F0502020204030204" pitchFamily="34" charset="0"/>
              </a:rPr>
              <a:t>     The Stock X is then updated as: </a:t>
            </a:r>
            <a:r>
              <a:rPr lang="en-GB" sz="2300" noProof="1">
                <a:latin typeface="Calibri" panose="020F0502020204030204" pitchFamily="34" charset="0"/>
                <a:cs typeface="Calibri" panose="020F0502020204030204" pitchFamily="34" charset="0"/>
              </a:rPr>
              <a:t>X(t+</a:t>
            </a:r>
            <a:r>
              <a:rPr lang="en-GB" sz="2300" noProof="1">
                <a:solidFill>
                  <a:srgbClr val="FF0000"/>
                </a:solidFill>
                <a:latin typeface="Calibri" panose="020F0502020204030204" pitchFamily="34" charset="0"/>
                <a:cs typeface="Calibri" panose="020F0502020204030204" pitchFamily="34" charset="0"/>
              </a:rPr>
              <a:t>DT</a:t>
            </a:r>
            <a:r>
              <a:rPr lang="en-GB" sz="2300" noProof="1">
                <a:latin typeface="Calibri" panose="020F0502020204030204" pitchFamily="34" charset="0"/>
                <a:cs typeface="Calibri" panose="020F0502020204030204" pitchFamily="34" charset="0"/>
              </a:rPr>
              <a:t>) = X(t) + </a:t>
            </a:r>
            <a:r>
              <a:rPr lang="en-GB" sz="2300" noProof="1">
                <a:solidFill>
                  <a:srgbClr val="FF0000"/>
                </a:solidFill>
                <a:latin typeface="Calibri" panose="020F0502020204030204" pitchFamily="34" charset="0"/>
                <a:cs typeface="Calibri" panose="020F0502020204030204" pitchFamily="34" charset="0"/>
              </a:rPr>
              <a:t>DT</a:t>
            </a:r>
            <a:r>
              <a:rPr lang="en-GB" sz="2300" noProof="1">
                <a:latin typeface="Calibri" panose="020F0502020204030204" pitchFamily="34" charset="0"/>
                <a:cs typeface="Calibri" panose="020F0502020204030204" pitchFamily="34" charset="0"/>
              </a:rPr>
              <a:t>*</a:t>
            </a:r>
            <a:r>
              <a:rPr lang="en-GB" sz="2300" noProof="1">
                <a:latin typeface="Calibri" panose="020F0502020204030204" pitchFamily="34" charset="0"/>
                <a:cs typeface="Calibri" panose="020F0502020204030204" pitchFamily="34" charset="0"/>
                <a:sym typeface="Symbol" panose="05050102010706020507" pitchFamily="18" charset="2"/>
              </a:rPr>
              <a:t>F</a:t>
            </a:r>
            <a:r>
              <a:rPr lang="en-GB" sz="2300" baseline="-25000" noProof="1">
                <a:latin typeface="Calibri" panose="020F0502020204030204" pitchFamily="34" charset="0"/>
                <a:cs typeface="Calibri" panose="020F0502020204030204" pitchFamily="34" charset="0"/>
                <a:sym typeface="Symbol" panose="05050102010706020507" pitchFamily="18" charset="2"/>
              </a:rPr>
              <a:t>in </a:t>
            </a:r>
            <a:r>
              <a:rPr lang="en-GB" sz="2300" noProof="1">
                <a:latin typeface="Calibri" panose="020F0502020204030204" pitchFamily="34" charset="0"/>
                <a:cs typeface="Calibri" panose="020F0502020204030204" pitchFamily="34" charset="0"/>
                <a:sym typeface="Symbol" panose="05050102010706020507" pitchFamily="18" charset="2"/>
              </a:rPr>
              <a:t>– </a:t>
            </a:r>
            <a:r>
              <a:rPr lang="en-GB" sz="2300" noProof="1">
                <a:solidFill>
                  <a:srgbClr val="FF0000"/>
                </a:solidFill>
                <a:latin typeface="Calibri" panose="020F0502020204030204" pitchFamily="34" charset="0"/>
                <a:cs typeface="Calibri" panose="020F0502020204030204" pitchFamily="34" charset="0"/>
              </a:rPr>
              <a:t>DT</a:t>
            </a:r>
            <a:r>
              <a:rPr lang="en-GB" sz="2300" noProof="1">
                <a:latin typeface="Calibri" panose="020F0502020204030204" pitchFamily="34" charset="0"/>
                <a:cs typeface="Calibri" panose="020F0502020204030204" pitchFamily="34" charset="0"/>
              </a:rPr>
              <a:t>*</a:t>
            </a:r>
            <a:r>
              <a:rPr lang="en-GB" sz="2300" noProof="1">
                <a:latin typeface="Calibri" panose="020F0502020204030204" pitchFamily="34" charset="0"/>
                <a:cs typeface="Calibri" panose="020F0502020204030204" pitchFamily="34" charset="0"/>
                <a:sym typeface="Symbol" panose="05050102010706020507" pitchFamily="18" charset="2"/>
              </a:rPr>
              <a:t>F</a:t>
            </a:r>
            <a:r>
              <a:rPr lang="en-GB" sz="2300" baseline="-25000" noProof="1">
                <a:latin typeface="Calibri" panose="020F0502020204030204" pitchFamily="34" charset="0"/>
                <a:cs typeface="Calibri" panose="020F0502020204030204" pitchFamily="34" charset="0"/>
                <a:sym typeface="Symbol" panose="05050102010706020507" pitchFamily="18" charset="2"/>
              </a:rPr>
              <a:t>out</a:t>
            </a:r>
            <a:r>
              <a:rPr lang="en-GB" sz="2300" dirty="0">
                <a:latin typeface="Calibri" panose="020F0502020204030204" pitchFamily="34" charset="0"/>
                <a:cs typeface="Calibri" panose="020F0502020204030204" pitchFamily="34" charset="0"/>
                <a:sym typeface="Symbol" panose="05050102010706020507" pitchFamily="18" charset="2"/>
              </a:rPr>
              <a:t>.</a:t>
            </a:r>
          </a:p>
        </p:txBody>
      </p:sp>
      <p:sp>
        <p:nvSpPr>
          <p:cNvPr id="4" name="Platshållare för bildnummer 3">
            <a:extLst>
              <a:ext uri="{FF2B5EF4-FFF2-40B4-BE49-F238E27FC236}">
                <a16:creationId xmlns:a16="http://schemas.microsoft.com/office/drawing/2014/main" id="{F78E2D87-209A-48C1-AE67-AB6B93BF31F2}"/>
              </a:ext>
            </a:extLst>
          </p:cNvPr>
          <p:cNvSpPr>
            <a:spLocks noGrp="1"/>
          </p:cNvSpPr>
          <p:nvPr>
            <p:ph type="sldNum" sz="quarter" idx="12"/>
          </p:nvPr>
        </p:nvSpPr>
        <p:spPr>
          <a:xfrm>
            <a:off x="8621366" y="6289128"/>
            <a:ext cx="283267" cy="457200"/>
          </a:xfrm>
        </p:spPr>
        <p:txBody>
          <a:bodyPr/>
          <a:lstStyle/>
          <a:p>
            <a:fld id="{B8F10257-E35C-4190-8DA3-659B1E6FC550}" type="slidenum">
              <a:rPr lang="en-GB" altLang="en-US" smtClean="0">
                <a:latin typeface="Calibri" panose="020F0502020204030204" pitchFamily="34" charset="0"/>
                <a:cs typeface="Calibri" panose="020F0502020204030204" pitchFamily="34" charset="0"/>
              </a:rPr>
              <a:pPr/>
              <a:t>2</a:t>
            </a:fld>
            <a:endParaRPr lang="en-GB" altLang="en-US" dirty="0">
              <a:latin typeface="Calibri" panose="020F0502020204030204" pitchFamily="34" charset="0"/>
              <a:cs typeface="Calibri" panose="020F0502020204030204" pitchFamily="34" charset="0"/>
            </a:endParaRPr>
          </a:p>
        </p:txBody>
      </p:sp>
      <p:sp>
        <p:nvSpPr>
          <p:cNvPr id="8" name="textruta 7">
            <a:extLst>
              <a:ext uri="{FF2B5EF4-FFF2-40B4-BE49-F238E27FC236}">
                <a16:creationId xmlns:a16="http://schemas.microsoft.com/office/drawing/2014/main" id="{6AD82494-3FEB-40D6-9321-89A7DCD204EB}"/>
              </a:ext>
            </a:extLst>
          </p:cNvPr>
          <p:cNvSpPr txBox="1"/>
          <p:nvPr/>
        </p:nvSpPr>
        <p:spPr>
          <a:xfrm>
            <a:off x="163289" y="1684572"/>
            <a:ext cx="8639560" cy="830997"/>
          </a:xfrm>
          <a:prstGeom prst="rect">
            <a:avLst/>
          </a:prstGeom>
          <a:noFill/>
        </p:spPr>
        <p:txBody>
          <a:bodyPr wrap="square" rtlCol="0">
            <a:spAutoFit/>
          </a:bodyPr>
          <a:lstStyle/>
          <a:p>
            <a:pPr marL="342900" indent="-342900">
              <a:buSzPct val="130000"/>
              <a:buFont typeface="Arial" panose="020B0604020202020204" pitchFamily="34" charset="0"/>
              <a:buChar char="•"/>
            </a:pPr>
            <a:r>
              <a:rPr lang="en-GB" sz="2400" dirty="0">
                <a:latin typeface="Calibri" panose="020F0502020204030204" pitchFamily="34" charset="0"/>
                <a:cs typeface="Calibri" panose="020F0502020204030204" pitchFamily="34" charset="0"/>
              </a:rPr>
              <a:t>Classical CSS regards every content as </a:t>
            </a:r>
            <a:r>
              <a:rPr lang="en-GB" sz="2400" b="1" dirty="0">
                <a:latin typeface="Calibri" panose="020F0502020204030204" pitchFamily="34" charset="0"/>
                <a:cs typeface="Calibri" panose="020F0502020204030204" pitchFamily="34" charset="0"/>
              </a:rPr>
              <a:t>continuous</a:t>
            </a:r>
            <a:r>
              <a:rPr lang="en-GB" sz="2400" dirty="0">
                <a:latin typeface="Calibri" panose="020F0502020204030204" pitchFamily="34" charset="0"/>
                <a:cs typeface="Calibri" panose="020F0502020204030204" pitchFamily="34" charset="0"/>
              </a:rPr>
              <a:t> and </a:t>
            </a:r>
            <a:r>
              <a:rPr lang="en-GB" sz="2400" b="1" dirty="0">
                <a:latin typeface="Calibri" panose="020F0502020204030204" pitchFamily="34" charset="0"/>
                <a:cs typeface="Calibri" panose="020F0502020204030204" pitchFamily="34" charset="0"/>
              </a:rPr>
              <a:t>infinitely divisible</a:t>
            </a:r>
            <a:r>
              <a:rPr lang="en-GB" sz="2400" dirty="0">
                <a:latin typeface="Calibri" panose="020F0502020204030204" pitchFamily="34" charset="0"/>
                <a:cs typeface="Calibri" panose="020F0502020204030204" pitchFamily="34" charset="0"/>
              </a:rPr>
              <a:t> (like water).</a:t>
            </a:r>
          </a:p>
        </p:txBody>
      </p:sp>
      <p:sp>
        <p:nvSpPr>
          <p:cNvPr id="10" name="textruta 9">
            <a:extLst>
              <a:ext uri="{FF2B5EF4-FFF2-40B4-BE49-F238E27FC236}">
                <a16:creationId xmlns:a16="http://schemas.microsoft.com/office/drawing/2014/main" id="{38B0CCC7-8006-43A1-B90F-DD1C2A38035E}"/>
              </a:ext>
            </a:extLst>
          </p:cNvPr>
          <p:cNvSpPr txBox="1"/>
          <p:nvPr/>
        </p:nvSpPr>
        <p:spPr>
          <a:xfrm>
            <a:off x="204854" y="5569803"/>
            <a:ext cx="8339973" cy="830997"/>
          </a:xfrm>
          <a:prstGeom prst="rect">
            <a:avLst/>
          </a:prstGeom>
          <a:noFill/>
        </p:spPr>
        <p:txBody>
          <a:bodyPr wrap="square" rtlCol="0">
            <a:spAutoFit/>
          </a:bodyPr>
          <a:lstStyle/>
          <a:p>
            <a:pPr marL="342900" indent="-342900">
              <a:buSzPct val="130000"/>
              <a:buFont typeface="Arial" panose="020B0604020202020204" pitchFamily="34" charset="0"/>
              <a:buChar char="•"/>
            </a:pPr>
            <a:r>
              <a:rPr lang="en-GB" sz="2400" dirty="0">
                <a:solidFill>
                  <a:srgbClr val="FF0000"/>
                </a:solidFill>
                <a:latin typeface="Calibri" panose="020F0502020204030204" pitchFamily="34" charset="0"/>
                <a:cs typeface="Calibri" panose="020F0502020204030204" pitchFamily="34" charset="0"/>
              </a:rPr>
              <a:t>This is </a:t>
            </a:r>
            <a:r>
              <a:rPr lang="en-GB" sz="2400" b="1" i="1" dirty="0">
                <a:solidFill>
                  <a:srgbClr val="FF0000"/>
                </a:solidFill>
                <a:latin typeface="Calibri" panose="020F0502020204030204" pitchFamily="34" charset="0"/>
                <a:cs typeface="Calibri" panose="020F0502020204030204" pitchFamily="34" charset="0"/>
              </a:rPr>
              <a:t>not possible </a:t>
            </a:r>
            <a:r>
              <a:rPr lang="en-GB" sz="2400" dirty="0">
                <a:solidFill>
                  <a:srgbClr val="FF0000"/>
                </a:solidFill>
                <a:latin typeface="Calibri" panose="020F0502020204030204" pitchFamily="34" charset="0"/>
                <a:cs typeface="Calibri" panose="020F0502020204030204" pitchFamily="34" charset="0"/>
              </a:rPr>
              <a:t>for the </a:t>
            </a:r>
            <a:r>
              <a:rPr lang="en-GB" sz="2400" i="1" dirty="0">
                <a:solidFill>
                  <a:srgbClr val="FF0000"/>
                </a:solidFill>
                <a:latin typeface="Calibri" panose="020F0502020204030204" pitchFamily="34" charset="0"/>
                <a:cs typeface="Calibri" panose="020F0502020204030204" pitchFamily="34" charset="0"/>
              </a:rPr>
              <a:t>discrete case </a:t>
            </a:r>
            <a:r>
              <a:rPr lang="en-GB" sz="2400" dirty="0">
                <a:solidFill>
                  <a:srgbClr val="FF0000"/>
                </a:solidFill>
                <a:latin typeface="Calibri" panose="020F0502020204030204" pitchFamily="34" charset="0"/>
                <a:cs typeface="Calibri" panose="020F0502020204030204" pitchFamily="34" charset="0"/>
              </a:rPr>
              <a:t>where N (e.g. persons) must remain </a:t>
            </a:r>
            <a:r>
              <a:rPr lang="en-GB" sz="2400" i="1" dirty="0">
                <a:solidFill>
                  <a:srgbClr val="FF0000"/>
                </a:solidFill>
                <a:latin typeface="Calibri" panose="020F0502020204030204" pitchFamily="34" charset="0"/>
                <a:cs typeface="Calibri" panose="020F0502020204030204" pitchFamily="34" charset="0"/>
              </a:rPr>
              <a:t>integer</a:t>
            </a:r>
            <a:r>
              <a:rPr lang="en-GB" sz="2400" dirty="0">
                <a:solidFill>
                  <a:srgbClr val="FF0000"/>
                </a:solidFill>
                <a:latin typeface="Calibri" panose="020F0502020204030204" pitchFamily="34" charset="0"/>
                <a:cs typeface="Calibri" panose="020F0502020204030204" pitchFamily="34" charset="0"/>
              </a:rPr>
              <a:t>. (Half an entity may not be transferred!) </a:t>
            </a:r>
          </a:p>
        </p:txBody>
      </p:sp>
      <p:grpSp>
        <p:nvGrpSpPr>
          <p:cNvPr id="30" name="Grupp 29">
            <a:extLst>
              <a:ext uri="{FF2B5EF4-FFF2-40B4-BE49-F238E27FC236}">
                <a16:creationId xmlns:a16="http://schemas.microsoft.com/office/drawing/2014/main" id="{EEDA768E-887D-4D17-830F-2268B7C46838}"/>
              </a:ext>
            </a:extLst>
          </p:cNvPr>
          <p:cNvGrpSpPr/>
          <p:nvPr/>
        </p:nvGrpSpPr>
        <p:grpSpPr>
          <a:xfrm>
            <a:off x="6941581" y="76200"/>
            <a:ext cx="2202420" cy="1517367"/>
            <a:chOff x="6941581" y="0"/>
            <a:chExt cx="2202420" cy="1517367"/>
          </a:xfrm>
        </p:grpSpPr>
        <p:grpSp>
          <p:nvGrpSpPr>
            <p:cNvPr id="27" name="Grupp 26">
              <a:extLst>
                <a:ext uri="{FF2B5EF4-FFF2-40B4-BE49-F238E27FC236}">
                  <a16:creationId xmlns:a16="http://schemas.microsoft.com/office/drawing/2014/main" id="{DBF8F947-6CB4-4B05-B5D6-E74E477D830D}"/>
                </a:ext>
              </a:extLst>
            </p:cNvPr>
            <p:cNvGrpSpPr/>
            <p:nvPr/>
          </p:nvGrpSpPr>
          <p:grpSpPr>
            <a:xfrm>
              <a:off x="6978958" y="556168"/>
              <a:ext cx="2165043" cy="414254"/>
              <a:chOff x="6978958" y="595456"/>
              <a:chExt cx="2165043" cy="414254"/>
            </a:xfrm>
          </p:grpSpPr>
          <p:sp>
            <p:nvSpPr>
              <p:cNvPr id="110" name="textruta 109">
                <a:extLst>
                  <a:ext uri="{FF2B5EF4-FFF2-40B4-BE49-F238E27FC236}">
                    <a16:creationId xmlns:a16="http://schemas.microsoft.com/office/drawing/2014/main" id="{DF84D428-76A4-40BA-A8A6-7BB85DD4CDC9}"/>
                  </a:ext>
                </a:extLst>
              </p:cNvPr>
              <p:cNvSpPr txBox="1"/>
              <p:nvPr/>
            </p:nvSpPr>
            <p:spPr>
              <a:xfrm>
                <a:off x="8544827" y="609600"/>
                <a:ext cx="599174" cy="400110"/>
              </a:xfrm>
              <a:prstGeom prst="rect">
                <a:avLst/>
              </a:prstGeom>
              <a:noFill/>
            </p:spPr>
            <p:txBody>
              <a:bodyPr wrap="square" rtlCol="0">
                <a:spAutoFit/>
              </a:bodyPr>
              <a:lstStyle/>
              <a:p>
                <a:r>
                  <a:rPr lang="en-GB" sz="2000" b="1" noProof="1">
                    <a:latin typeface="Calibri" panose="020F0502020204030204" pitchFamily="34" charset="0"/>
                    <a:cs typeface="Calibri" panose="020F0502020204030204" pitchFamily="34" charset="0"/>
                    <a:sym typeface="Symbol" panose="05050102010706020507" pitchFamily="18" charset="2"/>
                  </a:rPr>
                  <a:t>F</a:t>
                </a:r>
                <a:r>
                  <a:rPr lang="en-GB" sz="2000" b="1" baseline="-25000" noProof="1">
                    <a:latin typeface="Calibri" panose="020F0502020204030204" pitchFamily="34" charset="0"/>
                    <a:cs typeface="Calibri" panose="020F0502020204030204" pitchFamily="34" charset="0"/>
                    <a:sym typeface="Symbol" panose="05050102010706020507" pitchFamily="18" charset="2"/>
                  </a:rPr>
                  <a:t>out</a:t>
                </a:r>
                <a:endParaRPr lang="en-GB" b="1" baseline="-25000" noProof="1">
                  <a:latin typeface="Calibri" panose="020F0502020204030204" pitchFamily="34" charset="0"/>
                  <a:cs typeface="Calibri" panose="020F0502020204030204" pitchFamily="34" charset="0"/>
                </a:endParaRPr>
              </a:p>
            </p:txBody>
          </p:sp>
          <p:sp>
            <p:nvSpPr>
              <p:cNvPr id="111" name="textruta 110">
                <a:extLst>
                  <a:ext uri="{FF2B5EF4-FFF2-40B4-BE49-F238E27FC236}">
                    <a16:creationId xmlns:a16="http://schemas.microsoft.com/office/drawing/2014/main" id="{0A78D773-128A-428B-B49E-9913D05A91E3}"/>
                  </a:ext>
                </a:extLst>
              </p:cNvPr>
              <p:cNvSpPr txBox="1"/>
              <p:nvPr/>
            </p:nvSpPr>
            <p:spPr>
              <a:xfrm>
                <a:off x="6978958" y="595456"/>
                <a:ext cx="488642" cy="400110"/>
              </a:xfrm>
              <a:prstGeom prst="rect">
                <a:avLst/>
              </a:prstGeom>
              <a:noFill/>
            </p:spPr>
            <p:txBody>
              <a:bodyPr wrap="square" rtlCol="0">
                <a:spAutoFit/>
              </a:bodyPr>
              <a:lstStyle/>
              <a:p>
                <a:r>
                  <a:rPr lang="en-GB" sz="2000" b="1" dirty="0">
                    <a:latin typeface="Calibri" panose="020F0502020204030204" pitchFamily="34" charset="0"/>
                    <a:cs typeface="Calibri" panose="020F0502020204030204" pitchFamily="34" charset="0"/>
                    <a:sym typeface="Symbol" panose="05050102010706020507" pitchFamily="18" charset="2"/>
                  </a:rPr>
                  <a:t>F</a:t>
                </a:r>
                <a:r>
                  <a:rPr lang="en-GB" sz="2000" b="1" baseline="-25000" dirty="0">
                    <a:latin typeface="Calibri" panose="020F0502020204030204" pitchFamily="34" charset="0"/>
                    <a:cs typeface="Calibri" panose="020F0502020204030204" pitchFamily="34" charset="0"/>
                    <a:sym typeface="Symbol" panose="05050102010706020507" pitchFamily="18" charset="2"/>
                  </a:rPr>
                  <a:t>in</a:t>
                </a:r>
                <a:endParaRPr lang="en-GB" b="1" dirty="0">
                  <a:latin typeface="Calibri" panose="020F0502020204030204" pitchFamily="34" charset="0"/>
                  <a:cs typeface="Calibri" panose="020F0502020204030204" pitchFamily="34" charset="0"/>
                </a:endParaRPr>
              </a:p>
            </p:txBody>
          </p:sp>
        </p:grpSp>
        <p:grpSp>
          <p:nvGrpSpPr>
            <p:cNvPr id="29" name="Grupp 28">
              <a:extLst>
                <a:ext uri="{FF2B5EF4-FFF2-40B4-BE49-F238E27FC236}">
                  <a16:creationId xmlns:a16="http://schemas.microsoft.com/office/drawing/2014/main" id="{5A47242D-7546-4FD9-95E0-2471B6D1FF63}"/>
                </a:ext>
              </a:extLst>
            </p:cNvPr>
            <p:cNvGrpSpPr/>
            <p:nvPr/>
          </p:nvGrpSpPr>
          <p:grpSpPr>
            <a:xfrm>
              <a:off x="6965135" y="804868"/>
              <a:ext cx="2126219" cy="712499"/>
              <a:chOff x="6965135" y="804868"/>
              <a:chExt cx="2126219" cy="712499"/>
            </a:xfrm>
          </p:grpSpPr>
          <p:sp>
            <p:nvSpPr>
              <p:cNvPr id="116" name="textruta 115">
                <a:extLst>
                  <a:ext uri="{FF2B5EF4-FFF2-40B4-BE49-F238E27FC236}">
                    <a16:creationId xmlns:a16="http://schemas.microsoft.com/office/drawing/2014/main" id="{C4A252FC-219A-4A70-AACD-2509E3CEAAA7}"/>
                  </a:ext>
                </a:extLst>
              </p:cNvPr>
              <p:cNvSpPr txBox="1"/>
              <p:nvPr/>
            </p:nvSpPr>
            <p:spPr>
              <a:xfrm>
                <a:off x="7777774" y="804868"/>
                <a:ext cx="439556"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N</a:t>
                </a:r>
              </a:p>
            </p:txBody>
          </p:sp>
          <p:grpSp>
            <p:nvGrpSpPr>
              <p:cNvPr id="24" name="Grupp 23">
                <a:extLst>
                  <a:ext uri="{FF2B5EF4-FFF2-40B4-BE49-F238E27FC236}">
                    <a16:creationId xmlns:a16="http://schemas.microsoft.com/office/drawing/2014/main" id="{9F91A737-A2FE-45A4-916D-58B0B92D2F77}"/>
                  </a:ext>
                </a:extLst>
              </p:cNvPr>
              <p:cNvGrpSpPr/>
              <p:nvPr/>
            </p:nvGrpSpPr>
            <p:grpSpPr>
              <a:xfrm>
                <a:off x="6965135" y="871036"/>
                <a:ext cx="2126219" cy="646331"/>
                <a:chOff x="6965135" y="872808"/>
                <a:chExt cx="2126219" cy="646331"/>
              </a:xfrm>
            </p:grpSpPr>
            <p:grpSp>
              <p:nvGrpSpPr>
                <p:cNvPr id="11" name="Grupp 10">
                  <a:extLst>
                    <a:ext uri="{FF2B5EF4-FFF2-40B4-BE49-F238E27FC236}">
                      <a16:creationId xmlns:a16="http://schemas.microsoft.com/office/drawing/2014/main" id="{3BEF348B-A9FF-46EA-8B88-32E9E7AF42D5}"/>
                    </a:ext>
                  </a:extLst>
                </p:cNvPr>
                <p:cNvGrpSpPr/>
                <p:nvPr/>
              </p:nvGrpSpPr>
              <p:grpSpPr>
                <a:xfrm>
                  <a:off x="7467600" y="916172"/>
                  <a:ext cx="1025091" cy="580832"/>
                  <a:chOff x="7467600" y="898754"/>
                  <a:chExt cx="1025091" cy="580832"/>
                </a:xfrm>
              </p:grpSpPr>
              <p:sp>
                <p:nvSpPr>
                  <p:cNvPr id="9" name="textruta 8">
                    <a:extLst>
                      <a:ext uri="{FF2B5EF4-FFF2-40B4-BE49-F238E27FC236}">
                        <a16:creationId xmlns:a16="http://schemas.microsoft.com/office/drawing/2014/main" id="{9F4B2D07-9088-4E7E-8F07-4D48BF140E3A}"/>
                      </a:ext>
                    </a:extLst>
                  </p:cNvPr>
                  <p:cNvSpPr txBox="1"/>
                  <p:nvPr/>
                </p:nvSpPr>
                <p:spPr>
                  <a:xfrm>
                    <a:off x="7467600" y="898754"/>
                    <a:ext cx="1025091" cy="576000"/>
                  </a:xfrm>
                  <a:prstGeom prst="rect">
                    <a:avLst/>
                  </a:prstGeom>
                  <a:noFill/>
                  <a:ln w="25400">
                    <a:solidFill>
                      <a:schemeClr val="tx1"/>
                    </a:solidFill>
                  </a:ln>
                </p:spPr>
                <p:txBody>
                  <a:bodyPr wrap="square" rtlCol="0">
                    <a:spAutoFit/>
                  </a:bodyPr>
                  <a:lstStyle/>
                  <a:p>
                    <a:endParaRPr lang="en-GB" dirty="0">
                      <a:latin typeface="Calibri" panose="020F0502020204030204" pitchFamily="34" charset="0"/>
                      <a:cs typeface="Calibri" panose="020F0502020204030204" pitchFamily="34" charset="0"/>
                    </a:endParaRPr>
                  </a:p>
                </p:txBody>
              </p:sp>
              <p:grpSp>
                <p:nvGrpSpPr>
                  <p:cNvPr id="23" name="Grupp 22">
                    <a:extLst>
                      <a:ext uri="{FF2B5EF4-FFF2-40B4-BE49-F238E27FC236}">
                        <a16:creationId xmlns:a16="http://schemas.microsoft.com/office/drawing/2014/main" id="{F733F7AF-C97E-4E42-9ACF-D750B8A21F14}"/>
                      </a:ext>
                    </a:extLst>
                  </p:cNvPr>
                  <p:cNvGrpSpPr/>
                  <p:nvPr/>
                </p:nvGrpSpPr>
                <p:grpSpPr>
                  <a:xfrm>
                    <a:off x="7528318" y="1116873"/>
                    <a:ext cx="918892" cy="362713"/>
                    <a:chOff x="8303554" y="2730607"/>
                    <a:chExt cx="918892" cy="342018"/>
                  </a:xfrm>
                </p:grpSpPr>
                <p:sp>
                  <p:nvSpPr>
                    <p:cNvPr id="12" name="Ellips 11">
                      <a:extLst>
                        <a:ext uri="{FF2B5EF4-FFF2-40B4-BE49-F238E27FC236}">
                          <a16:creationId xmlns:a16="http://schemas.microsoft.com/office/drawing/2014/main" id="{D2F03554-1F9C-4B4F-B481-624C174364F8}"/>
                        </a:ext>
                      </a:extLst>
                    </p:cNvPr>
                    <p:cNvSpPr/>
                    <p:nvPr/>
                  </p:nvSpPr>
                  <p:spPr>
                    <a:xfrm>
                      <a:off x="8839200" y="2743200"/>
                      <a:ext cx="170688" cy="1706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13" name="Ellips 12">
                      <a:extLst>
                        <a:ext uri="{FF2B5EF4-FFF2-40B4-BE49-F238E27FC236}">
                          <a16:creationId xmlns:a16="http://schemas.microsoft.com/office/drawing/2014/main" id="{52C3A75A-C5CA-4391-979A-BF67FB818F0C}"/>
                        </a:ext>
                      </a:extLst>
                    </p:cNvPr>
                    <p:cNvSpPr/>
                    <p:nvPr/>
                  </p:nvSpPr>
                  <p:spPr>
                    <a:xfrm>
                      <a:off x="8372375" y="2747210"/>
                      <a:ext cx="170688" cy="1706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14" name="Ellips 13">
                      <a:extLst>
                        <a:ext uri="{FF2B5EF4-FFF2-40B4-BE49-F238E27FC236}">
                          <a16:creationId xmlns:a16="http://schemas.microsoft.com/office/drawing/2014/main" id="{0591E484-4642-4265-9D7F-1E20E181EA1A}"/>
                        </a:ext>
                      </a:extLst>
                    </p:cNvPr>
                    <p:cNvSpPr/>
                    <p:nvPr/>
                  </p:nvSpPr>
                  <p:spPr>
                    <a:xfrm>
                      <a:off x="8689046" y="2741917"/>
                      <a:ext cx="170688" cy="1706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15" name="Ellips 14">
                      <a:extLst>
                        <a:ext uri="{FF2B5EF4-FFF2-40B4-BE49-F238E27FC236}">
                          <a16:creationId xmlns:a16="http://schemas.microsoft.com/office/drawing/2014/main" id="{DA1315CD-B53A-4A6B-8C92-B2EC210D1492}"/>
                        </a:ext>
                      </a:extLst>
                    </p:cNvPr>
                    <p:cNvSpPr/>
                    <p:nvPr/>
                  </p:nvSpPr>
                  <p:spPr>
                    <a:xfrm>
                      <a:off x="8536646" y="2745927"/>
                      <a:ext cx="170688" cy="1706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16" name="Ellips 15">
                      <a:extLst>
                        <a:ext uri="{FF2B5EF4-FFF2-40B4-BE49-F238E27FC236}">
                          <a16:creationId xmlns:a16="http://schemas.microsoft.com/office/drawing/2014/main" id="{DE2C4961-F82C-4CE9-BB33-99CE6E17F109}"/>
                        </a:ext>
                      </a:extLst>
                    </p:cNvPr>
                    <p:cNvSpPr/>
                    <p:nvPr/>
                  </p:nvSpPr>
                  <p:spPr>
                    <a:xfrm>
                      <a:off x="8744712" y="2889985"/>
                      <a:ext cx="170688" cy="1706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17" name="Ellips 16">
                      <a:extLst>
                        <a:ext uri="{FF2B5EF4-FFF2-40B4-BE49-F238E27FC236}">
                          <a16:creationId xmlns:a16="http://schemas.microsoft.com/office/drawing/2014/main" id="{DE997CEB-1191-42B7-AE5C-08472FBFFB0E}"/>
                        </a:ext>
                      </a:extLst>
                    </p:cNvPr>
                    <p:cNvSpPr/>
                    <p:nvPr/>
                  </p:nvSpPr>
                  <p:spPr>
                    <a:xfrm>
                      <a:off x="9051758" y="2894317"/>
                      <a:ext cx="170688" cy="1706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18" name="Ellips 17">
                      <a:extLst>
                        <a:ext uri="{FF2B5EF4-FFF2-40B4-BE49-F238E27FC236}">
                          <a16:creationId xmlns:a16="http://schemas.microsoft.com/office/drawing/2014/main" id="{7B9F3B68-DFC7-4AF4-92F2-5CB23CE007D7}"/>
                        </a:ext>
                      </a:extLst>
                    </p:cNvPr>
                    <p:cNvSpPr/>
                    <p:nvPr/>
                  </p:nvSpPr>
                  <p:spPr>
                    <a:xfrm>
                      <a:off x="8899358" y="2888702"/>
                      <a:ext cx="170688" cy="1706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19" name="Ellips 18">
                      <a:extLst>
                        <a:ext uri="{FF2B5EF4-FFF2-40B4-BE49-F238E27FC236}">
                          <a16:creationId xmlns:a16="http://schemas.microsoft.com/office/drawing/2014/main" id="{5ADC539B-E99E-4037-AB54-71BAD5A59A46}"/>
                        </a:ext>
                      </a:extLst>
                    </p:cNvPr>
                    <p:cNvSpPr/>
                    <p:nvPr/>
                  </p:nvSpPr>
                  <p:spPr>
                    <a:xfrm>
                      <a:off x="8303554" y="2897605"/>
                      <a:ext cx="170688" cy="1706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20" name="Ellips 19">
                      <a:extLst>
                        <a:ext uri="{FF2B5EF4-FFF2-40B4-BE49-F238E27FC236}">
                          <a16:creationId xmlns:a16="http://schemas.microsoft.com/office/drawing/2014/main" id="{7900702D-8996-4664-A52A-28A3AA822019}"/>
                        </a:ext>
                      </a:extLst>
                    </p:cNvPr>
                    <p:cNvSpPr/>
                    <p:nvPr/>
                  </p:nvSpPr>
                  <p:spPr>
                    <a:xfrm>
                      <a:off x="8610600" y="2901937"/>
                      <a:ext cx="170688" cy="1706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21" name="Ellips 20">
                      <a:extLst>
                        <a:ext uri="{FF2B5EF4-FFF2-40B4-BE49-F238E27FC236}">
                          <a16:creationId xmlns:a16="http://schemas.microsoft.com/office/drawing/2014/main" id="{1F2C071C-1A49-4C47-9847-B335E3A29090}"/>
                        </a:ext>
                      </a:extLst>
                    </p:cNvPr>
                    <p:cNvSpPr/>
                    <p:nvPr/>
                  </p:nvSpPr>
                  <p:spPr>
                    <a:xfrm>
                      <a:off x="8458200" y="2896322"/>
                      <a:ext cx="170688" cy="1706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22" name="Ellips 21">
                      <a:extLst>
                        <a:ext uri="{FF2B5EF4-FFF2-40B4-BE49-F238E27FC236}">
                          <a16:creationId xmlns:a16="http://schemas.microsoft.com/office/drawing/2014/main" id="{9A8193B5-00AF-4D22-BF09-CA73A38F09D9}"/>
                        </a:ext>
                      </a:extLst>
                    </p:cNvPr>
                    <p:cNvSpPr/>
                    <p:nvPr/>
                  </p:nvSpPr>
                  <p:spPr>
                    <a:xfrm>
                      <a:off x="8977804" y="2730607"/>
                      <a:ext cx="170688" cy="1706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grpSp>
            </p:grpSp>
            <p:sp>
              <p:nvSpPr>
                <p:cNvPr id="113" name="textruta 112">
                  <a:extLst>
                    <a:ext uri="{FF2B5EF4-FFF2-40B4-BE49-F238E27FC236}">
                      <a16:creationId xmlns:a16="http://schemas.microsoft.com/office/drawing/2014/main" id="{EADFB30E-4557-4FE8-AFEA-D217C0C8717B}"/>
                    </a:ext>
                  </a:extLst>
                </p:cNvPr>
                <p:cNvSpPr txBox="1"/>
                <p:nvPr/>
              </p:nvSpPr>
              <p:spPr>
                <a:xfrm>
                  <a:off x="6965135" y="872808"/>
                  <a:ext cx="564519" cy="646331"/>
                </a:xfrm>
                <a:prstGeom prst="rect">
                  <a:avLst/>
                </a:prstGeom>
                <a:noFill/>
              </p:spPr>
              <p:txBody>
                <a:bodyPr wrap="square" rtlCol="0">
                  <a:spAutoFit/>
                </a:bodyPr>
                <a:lstStyle/>
                <a:p>
                  <a:r>
                    <a:rPr lang="en-GB" sz="3600" dirty="0">
                      <a:latin typeface="Calibri" panose="020F0502020204030204" pitchFamily="34" charset="0"/>
                      <a:cs typeface="Calibri" panose="020F0502020204030204" pitchFamily="34" charset="0"/>
                      <a:sym typeface="Symbol" panose="05050102010706020507" pitchFamily="18" charset="2"/>
                    </a:rPr>
                    <a:t></a:t>
                  </a:r>
                  <a:endParaRPr lang="en-GB" sz="3600" dirty="0">
                    <a:latin typeface="Calibri" panose="020F0502020204030204" pitchFamily="34" charset="0"/>
                    <a:cs typeface="Calibri" panose="020F0502020204030204" pitchFamily="34" charset="0"/>
                  </a:endParaRPr>
                </a:p>
              </p:txBody>
            </p:sp>
            <p:sp>
              <p:nvSpPr>
                <p:cNvPr id="114" name="textruta 113">
                  <a:extLst>
                    <a:ext uri="{FF2B5EF4-FFF2-40B4-BE49-F238E27FC236}">
                      <a16:creationId xmlns:a16="http://schemas.microsoft.com/office/drawing/2014/main" id="{CD770D85-1A2D-4F50-B30F-F3B3B3857E52}"/>
                    </a:ext>
                  </a:extLst>
                </p:cNvPr>
                <p:cNvSpPr txBox="1"/>
                <p:nvPr/>
              </p:nvSpPr>
              <p:spPr>
                <a:xfrm>
                  <a:off x="8329354" y="872808"/>
                  <a:ext cx="762000" cy="646331"/>
                </a:xfrm>
                <a:prstGeom prst="rect">
                  <a:avLst/>
                </a:prstGeom>
                <a:noFill/>
              </p:spPr>
              <p:txBody>
                <a:bodyPr wrap="square" rtlCol="0">
                  <a:spAutoFit/>
                </a:bodyPr>
                <a:lstStyle/>
                <a:p>
                  <a:r>
                    <a:rPr lang="en-GB" sz="2800" dirty="0">
                      <a:latin typeface="Calibri" panose="020F0502020204030204" pitchFamily="34" charset="0"/>
                      <a:cs typeface="Calibri" panose="020F0502020204030204" pitchFamily="34" charset="0"/>
                      <a:sym typeface="Symbol" panose="05050102010706020507" pitchFamily="18" charset="2"/>
                    </a:rPr>
                    <a:t> </a:t>
                  </a:r>
                  <a:r>
                    <a:rPr lang="en-GB" sz="3600" dirty="0">
                      <a:latin typeface="Calibri" panose="020F0502020204030204" pitchFamily="34" charset="0"/>
                      <a:cs typeface="Calibri" panose="020F0502020204030204" pitchFamily="34" charset="0"/>
                      <a:sym typeface="Symbol" panose="05050102010706020507" pitchFamily="18" charset="2"/>
                    </a:rPr>
                    <a:t></a:t>
                  </a:r>
                  <a:endParaRPr lang="en-GB" sz="3600" dirty="0">
                    <a:latin typeface="Calibri" panose="020F0502020204030204" pitchFamily="34" charset="0"/>
                    <a:cs typeface="Calibri" panose="020F0502020204030204" pitchFamily="34" charset="0"/>
                  </a:endParaRPr>
                </a:p>
              </p:txBody>
            </p:sp>
          </p:grpSp>
        </p:grpSp>
        <p:grpSp>
          <p:nvGrpSpPr>
            <p:cNvPr id="26" name="Grupp 25">
              <a:extLst>
                <a:ext uri="{FF2B5EF4-FFF2-40B4-BE49-F238E27FC236}">
                  <a16:creationId xmlns:a16="http://schemas.microsoft.com/office/drawing/2014/main" id="{ED286099-4172-4794-9001-C6A4CB9517EB}"/>
                </a:ext>
              </a:extLst>
            </p:cNvPr>
            <p:cNvGrpSpPr/>
            <p:nvPr/>
          </p:nvGrpSpPr>
          <p:grpSpPr>
            <a:xfrm>
              <a:off x="6941581" y="0"/>
              <a:ext cx="2126219" cy="669542"/>
              <a:chOff x="6941581" y="82833"/>
              <a:chExt cx="2126219" cy="669542"/>
            </a:xfrm>
          </p:grpSpPr>
          <p:grpSp>
            <p:nvGrpSpPr>
              <p:cNvPr id="25" name="Grupp 24">
                <a:extLst>
                  <a:ext uri="{FF2B5EF4-FFF2-40B4-BE49-F238E27FC236}">
                    <a16:creationId xmlns:a16="http://schemas.microsoft.com/office/drawing/2014/main" id="{4F99F62F-C082-4870-8344-3FFE3355BD7D}"/>
                  </a:ext>
                </a:extLst>
              </p:cNvPr>
              <p:cNvGrpSpPr/>
              <p:nvPr/>
            </p:nvGrpSpPr>
            <p:grpSpPr>
              <a:xfrm>
                <a:off x="6941581" y="106044"/>
                <a:ext cx="2126219" cy="646331"/>
                <a:chOff x="6941581" y="106044"/>
                <a:chExt cx="2126219" cy="646331"/>
              </a:xfrm>
            </p:grpSpPr>
            <p:grpSp>
              <p:nvGrpSpPr>
                <p:cNvPr id="5" name="Grupp 4">
                  <a:extLst>
                    <a:ext uri="{FF2B5EF4-FFF2-40B4-BE49-F238E27FC236}">
                      <a16:creationId xmlns:a16="http://schemas.microsoft.com/office/drawing/2014/main" id="{00B8C288-5114-4A8A-AE95-D6C541E08B8E}"/>
                    </a:ext>
                  </a:extLst>
                </p:cNvPr>
                <p:cNvGrpSpPr/>
                <p:nvPr/>
              </p:nvGrpSpPr>
              <p:grpSpPr>
                <a:xfrm>
                  <a:off x="7480835" y="121919"/>
                  <a:ext cx="1025091" cy="540000"/>
                  <a:chOff x="7391400" y="127487"/>
                  <a:chExt cx="1025091" cy="427695"/>
                </a:xfrm>
              </p:grpSpPr>
              <p:sp>
                <p:nvSpPr>
                  <p:cNvPr id="6" name="textruta 5">
                    <a:extLst>
                      <a:ext uri="{FF2B5EF4-FFF2-40B4-BE49-F238E27FC236}">
                        <a16:creationId xmlns:a16="http://schemas.microsoft.com/office/drawing/2014/main" id="{CE49A015-498F-49D0-ABED-A446EA0FDEAC}"/>
                      </a:ext>
                    </a:extLst>
                  </p:cNvPr>
                  <p:cNvSpPr txBox="1"/>
                  <p:nvPr/>
                </p:nvSpPr>
                <p:spPr>
                  <a:xfrm>
                    <a:off x="7391400" y="127487"/>
                    <a:ext cx="1025091" cy="427695"/>
                  </a:xfrm>
                  <a:prstGeom prst="rect">
                    <a:avLst/>
                  </a:prstGeom>
                  <a:noFill/>
                  <a:ln w="25400">
                    <a:solidFill>
                      <a:schemeClr val="tx1"/>
                    </a:solidFill>
                  </a:ln>
                </p:spPr>
                <p:txBody>
                  <a:bodyPr wrap="square" rtlCol="0">
                    <a:spAutoFit/>
                  </a:bodyPr>
                  <a:lstStyle/>
                  <a:p>
                    <a:endParaRPr lang="en-GB" dirty="0">
                      <a:latin typeface="Calibri" panose="020F0502020204030204" pitchFamily="34" charset="0"/>
                      <a:cs typeface="Calibri" panose="020F0502020204030204" pitchFamily="34" charset="0"/>
                    </a:endParaRPr>
                  </a:p>
                </p:txBody>
              </p:sp>
              <p:sp>
                <p:nvSpPr>
                  <p:cNvPr id="7" name="Rektangel 6">
                    <a:extLst>
                      <a:ext uri="{FF2B5EF4-FFF2-40B4-BE49-F238E27FC236}">
                        <a16:creationId xmlns:a16="http://schemas.microsoft.com/office/drawing/2014/main" id="{B19CCCC9-884C-4BB4-8F13-50267E1FA24F}"/>
                      </a:ext>
                    </a:extLst>
                  </p:cNvPr>
                  <p:cNvSpPr/>
                  <p:nvPr/>
                </p:nvSpPr>
                <p:spPr>
                  <a:xfrm>
                    <a:off x="7417557" y="316133"/>
                    <a:ext cx="987552" cy="22423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grpSp>
            <p:sp>
              <p:nvSpPr>
                <p:cNvPr id="107" name="textruta 106">
                  <a:extLst>
                    <a:ext uri="{FF2B5EF4-FFF2-40B4-BE49-F238E27FC236}">
                      <a16:creationId xmlns:a16="http://schemas.microsoft.com/office/drawing/2014/main" id="{074F0074-A1AA-46BD-8025-FBCC5C90A76C}"/>
                    </a:ext>
                  </a:extLst>
                </p:cNvPr>
                <p:cNvSpPr txBox="1"/>
                <p:nvPr/>
              </p:nvSpPr>
              <p:spPr>
                <a:xfrm>
                  <a:off x="6941581" y="106044"/>
                  <a:ext cx="564519" cy="646331"/>
                </a:xfrm>
                <a:prstGeom prst="rect">
                  <a:avLst/>
                </a:prstGeom>
                <a:noFill/>
              </p:spPr>
              <p:txBody>
                <a:bodyPr wrap="square" rtlCol="0">
                  <a:spAutoFit/>
                </a:bodyPr>
                <a:lstStyle/>
                <a:p>
                  <a:r>
                    <a:rPr lang="en-GB" sz="3600" dirty="0">
                      <a:latin typeface="Calibri" panose="020F0502020204030204" pitchFamily="34" charset="0"/>
                      <a:cs typeface="Calibri" panose="020F0502020204030204" pitchFamily="34" charset="0"/>
                      <a:sym typeface="Symbol" panose="05050102010706020507" pitchFamily="18" charset="2"/>
                    </a:rPr>
                    <a:t></a:t>
                  </a:r>
                  <a:endParaRPr lang="en-GB" sz="3600" dirty="0">
                    <a:latin typeface="Calibri" panose="020F0502020204030204" pitchFamily="34" charset="0"/>
                    <a:cs typeface="Calibri" panose="020F0502020204030204" pitchFamily="34" charset="0"/>
                  </a:endParaRPr>
                </a:p>
              </p:txBody>
            </p:sp>
            <p:sp>
              <p:nvSpPr>
                <p:cNvPr id="108" name="textruta 107">
                  <a:extLst>
                    <a:ext uri="{FF2B5EF4-FFF2-40B4-BE49-F238E27FC236}">
                      <a16:creationId xmlns:a16="http://schemas.microsoft.com/office/drawing/2014/main" id="{480F32AD-98A2-4FF3-91D8-C56975872703}"/>
                    </a:ext>
                  </a:extLst>
                </p:cNvPr>
                <p:cNvSpPr txBox="1"/>
                <p:nvPr/>
              </p:nvSpPr>
              <p:spPr>
                <a:xfrm>
                  <a:off x="8305800" y="106044"/>
                  <a:ext cx="762000" cy="646331"/>
                </a:xfrm>
                <a:prstGeom prst="rect">
                  <a:avLst/>
                </a:prstGeom>
                <a:noFill/>
              </p:spPr>
              <p:txBody>
                <a:bodyPr wrap="square" rtlCol="0">
                  <a:spAutoFit/>
                </a:bodyPr>
                <a:lstStyle/>
                <a:p>
                  <a:r>
                    <a:rPr lang="en-GB" sz="2800" dirty="0">
                      <a:latin typeface="Calibri" panose="020F0502020204030204" pitchFamily="34" charset="0"/>
                      <a:cs typeface="Calibri" panose="020F0502020204030204" pitchFamily="34" charset="0"/>
                      <a:sym typeface="Symbol" panose="05050102010706020507" pitchFamily="18" charset="2"/>
                    </a:rPr>
                    <a:t> </a:t>
                  </a:r>
                  <a:r>
                    <a:rPr lang="en-GB" sz="3600" dirty="0">
                      <a:latin typeface="Calibri" panose="020F0502020204030204" pitchFamily="34" charset="0"/>
                      <a:cs typeface="Calibri" panose="020F0502020204030204" pitchFamily="34" charset="0"/>
                      <a:sym typeface="Symbol" panose="05050102010706020507" pitchFamily="18" charset="2"/>
                    </a:rPr>
                    <a:t></a:t>
                  </a:r>
                  <a:endParaRPr lang="en-GB" sz="3600" dirty="0">
                    <a:latin typeface="Calibri" panose="020F0502020204030204" pitchFamily="34" charset="0"/>
                    <a:cs typeface="Calibri" panose="020F0502020204030204" pitchFamily="34" charset="0"/>
                  </a:endParaRPr>
                </a:p>
              </p:txBody>
            </p:sp>
          </p:grpSp>
          <p:sp>
            <p:nvSpPr>
              <p:cNvPr id="115" name="textruta 114">
                <a:extLst>
                  <a:ext uri="{FF2B5EF4-FFF2-40B4-BE49-F238E27FC236}">
                    <a16:creationId xmlns:a16="http://schemas.microsoft.com/office/drawing/2014/main" id="{34FDBC2C-7EA9-445E-A199-FBBD141733D4}"/>
                  </a:ext>
                </a:extLst>
              </p:cNvPr>
              <p:cNvSpPr txBox="1"/>
              <p:nvPr/>
            </p:nvSpPr>
            <p:spPr>
              <a:xfrm>
                <a:off x="7779054" y="82833"/>
                <a:ext cx="439556"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X</a:t>
                </a:r>
              </a:p>
            </p:txBody>
          </p:sp>
        </p:grpSp>
      </p:grpSp>
      <p:grpSp>
        <p:nvGrpSpPr>
          <p:cNvPr id="33" name="Grupp 32">
            <a:extLst>
              <a:ext uri="{FF2B5EF4-FFF2-40B4-BE49-F238E27FC236}">
                <a16:creationId xmlns:a16="http://schemas.microsoft.com/office/drawing/2014/main" id="{D86EDB7B-D74F-4D6B-BD93-BB3988485DF6}"/>
              </a:ext>
            </a:extLst>
          </p:cNvPr>
          <p:cNvGrpSpPr/>
          <p:nvPr/>
        </p:nvGrpSpPr>
        <p:grpSpPr>
          <a:xfrm>
            <a:off x="152316" y="2659975"/>
            <a:ext cx="8861052" cy="1276298"/>
            <a:chOff x="152316" y="2571555"/>
            <a:chExt cx="8861052" cy="1276298"/>
          </a:xfrm>
        </p:grpSpPr>
        <p:grpSp>
          <p:nvGrpSpPr>
            <p:cNvPr id="31" name="Grupp 30">
              <a:extLst>
                <a:ext uri="{FF2B5EF4-FFF2-40B4-BE49-F238E27FC236}">
                  <a16:creationId xmlns:a16="http://schemas.microsoft.com/office/drawing/2014/main" id="{3D963480-D142-46AF-8014-63AC467FCE52}"/>
                </a:ext>
              </a:extLst>
            </p:cNvPr>
            <p:cNvGrpSpPr/>
            <p:nvPr/>
          </p:nvGrpSpPr>
          <p:grpSpPr>
            <a:xfrm>
              <a:off x="2660430" y="3009310"/>
              <a:ext cx="6352938" cy="838543"/>
              <a:chOff x="2660430" y="3009310"/>
              <a:chExt cx="6352938" cy="838543"/>
            </a:xfrm>
          </p:grpSpPr>
          <p:cxnSp>
            <p:nvCxnSpPr>
              <p:cNvPr id="40" name="Rak koppling 39">
                <a:extLst>
                  <a:ext uri="{FF2B5EF4-FFF2-40B4-BE49-F238E27FC236}">
                    <a16:creationId xmlns:a16="http://schemas.microsoft.com/office/drawing/2014/main" id="{3A92F3ED-4335-4D74-92C9-F805F65C978A}"/>
                  </a:ext>
                </a:extLst>
              </p:cNvPr>
              <p:cNvCxnSpPr/>
              <p:nvPr/>
            </p:nvCxnSpPr>
            <p:spPr>
              <a:xfrm>
                <a:off x="3010608" y="3009310"/>
                <a:ext cx="0" cy="3657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4" name="Grupp 103">
                <a:extLst>
                  <a:ext uri="{FF2B5EF4-FFF2-40B4-BE49-F238E27FC236}">
                    <a16:creationId xmlns:a16="http://schemas.microsoft.com/office/drawing/2014/main" id="{2A7BB4A7-C5A6-410A-99DB-7CFDC6C7D1A9}"/>
                  </a:ext>
                </a:extLst>
              </p:cNvPr>
              <p:cNvGrpSpPr/>
              <p:nvPr/>
            </p:nvGrpSpPr>
            <p:grpSpPr>
              <a:xfrm>
                <a:off x="2660430" y="3022076"/>
                <a:ext cx="6352938" cy="825777"/>
                <a:chOff x="640422" y="4615310"/>
                <a:chExt cx="6352940" cy="825777"/>
              </a:xfrm>
            </p:grpSpPr>
            <p:grpSp>
              <p:nvGrpSpPr>
                <p:cNvPr id="95" name="Grupp 94">
                  <a:extLst>
                    <a:ext uri="{FF2B5EF4-FFF2-40B4-BE49-F238E27FC236}">
                      <a16:creationId xmlns:a16="http://schemas.microsoft.com/office/drawing/2014/main" id="{CDE78217-8CCB-44C6-AA4C-A465CFCDE005}"/>
                    </a:ext>
                  </a:extLst>
                </p:cNvPr>
                <p:cNvGrpSpPr/>
                <p:nvPr/>
              </p:nvGrpSpPr>
              <p:grpSpPr>
                <a:xfrm>
                  <a:off x="990600" y="4615310"/>
                  <a:ext cx="5760000" cy="365760"/>
                  <a:chOff x="990600" y="4615310"/>
                  <a:chExt cx="5760000" cy="365760"/>
                </a:xfrm>
              </p:grpSpPr>
              <p:cxnSp>
                <p:nvCxnSpPr>
                  <p:cNvPr id="38" name="Rak pilkoppling 37">
                    <a:extLst>
                      <a:ext uri="{FF2B5EF4-FFF2-40B4-BE49-F238E27FC236}">
                        <a16:creationId xmlns:a16="http://schemas.microsoft.com/office/drawing/2014/main" id="{DD4DB309-125E-49A2-8383-D79F3BFBF4D0}"/>
                      </a:ext>
                    </a:extLst>
                  </p:cNvPr>
                  <p:cNvCxnSpPr/>
                  <p:nvPr/>
                </p:nvCxnSpPr>
                <p:spPr>
                  <a:xfrm>
                    <a:off x="990600" y="4800600"/>
                    <a:ext cx="5760000" cy="0"/>
                  </a:xfrm>
                  <a:prstGeom prst="straightConnector1">
                    <a:avLst/>
                  </a:prstGeom>
                  <a:ln w="1587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94" name="Grupp 93">
                    <a:extLst>
                      <a:ext uri="{FF2B5EF4-FFF2-40B4-BE49-F238E27FC236}">
                        <a16:creationId xmlns:a16="http://schemas.microsoft.com/office/drawing/2014/main" id="{C8AC36B5-4D05-42A4-9252-69AB62E634B2}"/>
                      </a:ext>
                    </a:extLst>
                  </p:cNvPr>
                  <p:cNvGrpSpPr/>
                  <p:nvPr/>
                </p:nvGrpSpPr>
                <p:grpSpPr>
                  <a:xfrm>
                    <a:off x="1143000" y="4648200"/>
                    <a:ext cx="5353250" cy="295175"/>
                    <a:chOff x="1143000" y="4648200"/>
                    <a:chExt cx="5353250" cy="295175"/>
                  </a:xfrm>
                </p:grpSpPr>
                <p:grpSp>
                  <p:nvGrpSpPr>
                    <p:cNvPr id="54" name="Grupp 53">
                      <a:extLst>
                        <a:ext uri="{FF2B5EF4-FFF2-40B4-BE49-F238E27FC236}">
                          <a16:creationId xmlns:a16="http://schemas.microsoft.com/office/drawing/2014/main" id="{86F8040D-B120-48F4-849B-377F7377C06E}"/>
                        </a:ext>
                      </a:extLst>
                    </p:cNvPr>
                    <p:cNvGrpSpPr/>
                    <p:nvPr/>
                  </p:nvGrpSpPr>
                  <p:grpSpPr>
                    <a:xfrm>
                      <a:off x="1143000" y="4657825"/>
                      <a:ext cx="1676400" cy="285550"/>
                      <a:chOff x="1143000" y="4657825"/>
                      <a:chExt cx="1676400" cy="285550"/>
                    </a:xfrm>
                  </p:grpSpPr>
                  <p:cxnSp>
                    <p:nvCxnSpPr>
                      <p:cNvPr id="41" name="Rak koppling 40">
                        <a:extLst>
                          <a:ext uri="{FF2B5EF4-FFF2-40B4-BE49-F238E27FC236}">
                            <a16:creationId xmlns:a16="http://schemas.microsoft.com/office/drawing/2014/main" id="{8C41AABD-F8A0-4755-96E5-77A05E1CC71F}"/>
                          </a:ext>
                        </a:extLst>
                      </p:cNvPr>
                      <p:cNvCxnSpPr/>
                      <p:nvPr/>
                    </p:nvCxnSpPr>
                    <p:spPr>
                      <a:xfrm>
                        <a:off x="1143000" y="46586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Rak koppling 41">
                        <a:extLst>
                          <a:ext uri="{FF2B5EF4-FFF2-40B4-BE49-F238E27FC236}">
                            <a16:creationId xmlns:a16="http://schemas.microsoft.com/office/drawing/2014/main" id="{3A8A4E74-865B-4D5F-9E55-907E31C2D635}"/>
                          </a:ext>
                        </a:extLst>
                      </p:cNvPr>
                      <p:cNvCxnSpPr/>
                      <p:nvPr/>
                    </p:nvCxnSpPr>
                    <p:spPr>
                      <a:xfrm>
                        <a:off x="12954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Rak koppling 42">
                        <a:extLst>
                          <a:ext uri="{FF2B5EF4-FFF2-40B4-BE49-F238E27FC236}">
                            <a16:creationId xmlns:a16="http://schemas.microsoft.com/office/drawing/2014/main" id="{CA469245-2214-4806-9DD0-FB593FA6AC72}"/>
                          </a:ext>
                        </a:extLst>
                      </p:cNvPr>
                      <p:cNvCxnSpPr/>
                      <p:nvPr/>
                    </p:nvCxnSpPr>
                    <p:spPr>
                      <a:xfrm>
                        <a:off x="14478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ak koppling 43">
                        <a:extLst>
                          <a:ext uri="{FF2B5EF4-FFF2-40B4-BE49-F238E27FC236}">
                            <a16:creationId xmlns:a16="http://schemas.microsoft.com/office/drawing/2014/main" id="{5A24E94C-A0B9-41EF-8885-F3C0F07F8AF4}"/>
                          </a:ext>
                        </a:extLst>
                      </p:cNvPr>
                      <p:cNvCxnSpPr/>
                      <p:nvPr/>
                    </p:nvCxnSpPr>
                    <p:spPr>
                      <a:xfrm>
                        <a:off x="16002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Rak koppling 44">
                        <a:extLst>
                          <a:ext uri="{FF2B5EF4-FFF2-40B4-BE49-F238E27FC236}">
                            <a16:creationId xmlns:a16="http://schemas.microsoft.com/office/drawing/2014/main" id="{7BA20568-9C06-4514-8192-A17536BFC537}"/>
                          </a:ext>
                        </a:extLst>
                      </p:cNvPr>
                      <p:cNvCxnSpPr/>
                      <p:nvPr/>
                    </p:nvCxnSpPr>
                    <p:spPr>
                      <a:xfrm>
                        <a:off x="1752600" y="46594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Rak koppling 45">
                        <a:extLst>
                          <a:ext uri="{FF2B5EF4-FFF2-40B4-BE49-F238E27FC236}">
                            <a16:creationId xmlns:a16="http://schemas.microsoft.com/office/drawing/2014/main" id="{0D9E5F38-0250-4348-A6DD-BD13538DCFAB}"/>
                          </a:ext>
                        </a:extLst>
                      </p:cNvPr>
                      <p:cNvCxnSpPr/>
                      <p:nvPr/>
                    </p:nvCxnSpPr>
                    <p:spPr>
                      <a:xfrm>
                        <a:off x="1905000" y="46594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Rak koppling 46">
                        <a:extLst>
                          <a:ext uri="{FF2B5EF4-FFF2-40B4-BE49-F238E27FC236}">
                            <a16:creationId xmlns:a16="http://schemas.microsoft.com/office/drawing/2014/main" id="{AD42F3F3-B493-40B4-9173-15CD487E8F21}"/>
                          </a:ext>
                        </a:extLst>
                      </p:cNvPr>
                      <p:cNvCxnSpPr/>
                      <p:nvPr/>
                    </p:nvCxnSpPr>
                    <p:spPr>
                      <a:xfrm>
                        <a:off x="2057400" y="46594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Rak koppling 47">
                        <a:extLst>
                          <a:ext uri="{FF2B5EF4-FFF2-40B4-BE49-F238E27FC236}">
                            <a16:creationId xmlns:a16="http://schemas.microsoft.com/office/drawing/2014/main" id="{028A5059-AAA1-46CE-AD74-6FA47437034C}"/>
                          </a:ext>
                        </a:extLst>
                      </p:cNvPr>
                      <p:cNvCxnSpPr/>
                      <p:nvPr/>
                    </p:nvCxnSpPr>
                    <p:spPr>
                      <a:xfrm>
                        <a:off x="2209800" y="466905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Rak koppling 48">
                        <a:extLst>
                          <a:ext uri="{FF2B5EF4-FFF2-40B4-BE49-F238E27FC236}">
                            <a16:creationId xmlns:a16="http://schemas.microsoft.com/office/drawing/2014/main" id="{8A7A4CA6-1C9D-4136-9A0B-24F07E1C628B}"/>
                          </a:ext>
                        </a:extLst>
                      </p:cNvPr>
                      <p:cNvCxnSpPr/>
                      <p:nvPr/>
                    </p:nvCxnSpPr>
                    <p:spPr>
                      <a:xfrm>
                        <a:off x="2362200" y="466905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Rak koppling 49">
                        <a:extLst>
                          <a:ext uri="{FF2B5EF4-FFF2-40B4-BE49-F238E27FC236}">
                            <a16:creationId xmlns:a16="http://schemas.microsoft.com/office/drawing/2014/main" id="{5FF7F157-CF57-4CE3-8341-10DE07106D97}"/>
                          </a:ext>
                        </a:extLst>
                      </p:cNvPr>
                      <p:cNvCxnSpPr/>
                      <p:nvPr/>
                    </p:nvCxnSpPr>
                    <p:spPr>
                      <a:xfrm>
                        <a:off x="25146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Rak koppling 50">
                        <a:extLst>
                          <a:ext uri="{FF2B5EF4-FFF2-40B4-BE49-F238E27FC236}">
                            <a16:creationId xmlns:a16="http://schemas.microsoft.com/office/drawing/2014/main" id="{34C8404C-2EE4-4B4A-8AC0-0EAB119B9C10}"/>
                          </a:ext>
                        </a:extLst>
                      </p:cNvPr>
                      <p:cNvCxnSpPr/>
                      <p:nvPr/>
                    </p:nvCxnSpPr>
                    <p:spPr>
                      <a:xfrm>
                        <a:off x="26670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Rak koppling 51">
                        <a:extLst>
                          <a:ext uri="{FF2B5EF4-FFF2-40B4-BE49-F238E27FC236}">
                            <a16:creationId xmlns:a16="http://schemas.microsoft.com/office/drawing/2014/main" id="{35607CCC-EB1F-4ACC-A68B-134F8F01CA39}"/>
                          </a:ext>
                        </a:extLst>
                      </p:cNvPr>
                      <p:cNvCxnSpPr/>
                      <p:nvPr/>
                    </p:nvCxnSpPr>
                    <p:spPr>
                      <a:xfrm>
                        <a:off x="28194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Grupp 54">
                      <a:extLst>
                        <a:ext uri="{FF2B5EF4-FFF2-40B4-BE49-F238E27FC236}">
                          <a16:creationId xmlns:a16="http://schemas.microsoft.com/office/drawing/2014/main" id="{5FFE9C87-85B0-4440-9524-DF9FE9EF2869}"/>
                        </a:ext>
                      </a:extLst>
                    </p:cNvPr>
                    <p:cNvGrpSpPr/>
                    <p:nvPr/>
                  </p:nvGrpSpPr>
                  <p:grpSpPr>
                    <a:xfrm>
                      <a:off x="3007894" y="4657820"/>
                      <a:ext cx="1676400" cy="285550"/>
                      <a:chOff x="1143000" y="4657825"/>
                      <a:chExt cx="1676400" cy="285550"/>
                    </a:xfrm>
                  </p:grpSpPr>
                  <p:cxnSp>
                    <p:nvCxnSpPr>
                      <p:cNvPr id="56" name="Rak koppling 55">
                        <a:extLst>
                          <a:ext uri="{FF2B5EF4-FFF2-40B4-BE49-F238E27FC236}">
                            <a16:creationId xmlns:a16="http://schemas.microsoft.com/office/drawing/2014/main" id="{5C5CD0C2-0489-47CA-80C3-58AF34A7F934}"/>
                          </a:ext>
                        </a:extLst>
                      </p:cNvPr>
                      <p:cNvCxnSpPr/>
                      <p:nvPr/>
                    </p:nvCxnSpPr>
                    <p:spPr>
                      <a:xfrm>
                        <a:off x="1143000" y="46586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Rak koppling 56">
                        <a:extLst>
                          <a:ext uri="{FF2B5EF4-FFF2-40B4-BE49-F238E27FC236}">
                            <a16:creationId xmlns:a16="http://schemas.microsoft.com/office/drawing/2014/main" id="{6EA11CB6-942B-4A7D-9828-2E908B9A2B46}"/>
                          </a:ext>
                        </a:extLst>
                      </p:cNvPr>
                      <p:cNvCxnSpPr/>
                      <p:nvPr/>
                    </p:nvCxnSpPr>
                    <p:spPr>
                      <a:xfrm>
                        <a:off x="12954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Rak koppling 57">
                        <a:extLst>
                          <a:ext uri="{FF2B5EF4-FFF2-40B4-BE49-F238E27FC236}">
                            <a16:creationId xmlns:a16="http://schemas.microsoft.com/office/drawing/2014/main" id="{3E350FAF-577B-49CD-A708-4D6C2DA6F06F}"/>
                          </a:ext>
                        </a:extLst>
                      </p:cNvPr>
                      <p:cNvCxnSpPr/>
                      <p:nvPr/>
                    </p:nvCxnSpPr>
                    <p:spPr>
                      <a:xfrm>
                        <a:off x="14478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Rak koppling 58">
                        <a:extLst>
                          <a:ext uri="{FF2B5EF4-FFF2-40B4-BE49-F238E27FC236}">
                            <a16:creationId xmlns:a16="http://schemas.microsoft.com/office/drawing/2014/main" id="{7AD1A101-7131-4A57-8F5F-E368B2FB0DA7}"/>
                          </a:ext>
                        </a:extLst>
                      </p:cNvPr>
                      <p:cNvCxnSpPr/>
                      <p:nvPr/>
                    </p:nvCxnSpPr>
                    <p:spPr>
                      <a:xfrm>
                        <a:off x="16002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Rak koppling 59">
                        <a:extLst>
                          <a:ext uri="{FF2B5EF4-FFF2-40B4-BE49-F238E27FC236}">
                            <a16:creationId xmlns:a16="http://schemas.microsoft.com/office/drawing/2014/main" id="{FB76A184-DEA7-4E49-94C1-43DFB665F70F}"/>
                          </a:ext>
                        </a:extLst>
                      </p:cNvPr>
                      <p:cNvCxnSpPr/>
                      <p:nvPr/>
                    </p:nvCxnSpPr>
                    <p:spPr>
                      <a:xfrm>
                        <a:off x="1752600" y="46594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Rak koppling 60">
                        <a:extLst>
                          <a:ext uri="{FF2B5EF4-FFF2-40B4-BE49-F238E27FC236}">
                            <a16:creationId xmlns:a16="http://schemas.microsoft.com/office/drawing/2014/main" id="{24A014AF-C54E-4293-A6F3-5BEBE4E0DA12}"/>
                          </a:ext>
                        </a:extLst>
                      </p:cNvPr>
                      <p:cNvCxnSpPr/>
                      <p:nvPr/>
                    </p:nvCxnSpPr>
                    <p:spPr>
                      <a:xfrm>
                        <a:off x="1905000" y="46594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Rak koppling 61">
                        <a:extLst>
                          <a:ext uri="{FF2B5EF4-FFF2-40B4-BE49-F238E27FC236}">
                            <a16:creationId xmlns:a16="http://schemas.microsoft.com/office/drawing/2014/main" id="{3CDF5602-94B6-4684-89D2-26C0AA1DE667}"/>
                          </a:ext>
                        </a:extLst>
                      </p:cNvPr>
                      <p:cNvCxnSpPr/>
                      <p:nvPr/>
                    </p:nvCxnSpPr>
                    <p:spPr>
                      <a:xfrm>
                        <a:off x="2057400" y="46594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Rak koppling 62">
                        <a:extLst>
                          <a:ext uri="{FF2B5EF4-FFF2-40B4-BE49-F238E27FC236}">
                            <a16:creationId xmlns:a16="http://schemas.microsoft.com/office/drawing/2014/main" id="{7EE052DB-D131-47CD-82C5-30D81C8BA418}"/>
                          </a:ext>
                        </a:extLst>
                      </p:cNvPr>
                      <p:cNvCxnSpPr/>
                      <p:nvPr/>
                    </p:nvCxnSpPr>
                    <p:spPr>
                      <a:xfrm>
                        <a:off x="2209800" y="466905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Rak koppling 63">
                        <a:extLst>
                          <a:ext uri="{FF2B5EF4-FFF2-40B4-BE49-F238E27FC236}">
                            <a16:creationId xmlns:a16="http://schemas.microsoft.com/office/drawing/2014/main" id="{DF1329B9-F93A-4251-BFD3-0E7C75925891}"/>
                          </a:ext>
                        </a:extLst>
                      </p:cNvPr>
                      <p:cNvCxnSpPr/>
                      <p:nvPr/>
                    </p:nvCxnSpPr>
                    <p:spPr>
                      <a:xfrm>
                        <a:off x="2362200" y="466905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Rak koppling 64">
                        <a:extLst>
                          <a:ext uri="{FF2B5EF4-FFF2-40B4-BE49-F238E27FC236}">
                            <a16:creationId xmlns:a16="http://schemas.microsoft.com/office/drawing/2014/main" id="{28E6B570-B709-48BE-AE94-195147CEEFA1}"/>
                          </a:ext>
                        </a:extLst>
                      </p:cNvPr>
                      <p:cNvCxnSpPr/>
                      <p:nvPr/>
                    </p:nvCxnSpPr>
                    <p:spPr>
                      <a:xfrm>
                        <a:off x="25146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Rak koppling 65">
                        <a:extLst>
                          <a:ext uri="{FF2B5EF4-FFF2-40B4-BE49-F238E27FC236}">
                            <a16:creationId xmlns:a16="http://schemas.microsoft.com/office/drawing/2014/main" id="{6741727A-F552-474B-9317-793AC66FB526}"/>
                          </a:ext>
                        </a:extLst>
                      </p:cNvPr>
                      <p:cNvCxnSpPr/>
                      <p:nvPr/>
                    </p:nvCxnSpPr>
                    <p:spPr>
                      <a:xfrm>
                        <a:off x="26670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Rak koppling 66">
                        <a:extLst>
                          <a:ext uri="{FF2B5EF4-FFF2-40B4-BE49-F238E27FC236}">
                            <a16:creationId xmlns:a16="http://schemas.microsoft.com/office/drawing/2014/main" id="{96CFC50B-CBE2-4D90-A7AE-039AA034831A}"/>
                          </a:ext>
                        </a:extLst>
                      </p:cNvPr>
                      <p:cNvCxnSpPr/>
                      <p:nvPr/>
                    </p:nvCxnSpPr>
                    <p:spPr>
                      <a:xfrm>
                        <a:off x="28194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Grupp 67">
                      <a:extLst>
                        <a:ext uri="{FF2B5EF4-FFF2-40B4-BE49-F238E27FC236}">
                          <a16:creationId xmlns:a16="http://schemas.microsoft.com/office/drawing/2014/main" id="{C086F508-69AB-4D33-A32E-8B1B7D2CBEE1}"/>
                        </a:ext>
                      </a:extLst>
                    </p:cNvPr>
                    <p:cNvGrpSpPr/>
                    <p:nvPr/>
                  </p:nvGrpSpPr>
                  <p:grpSpPr>
                    <a:xfrm>
                      <a:off x="4819850" y="4648200"/>
                      <a:ext cx="1676400" cy="275925"/>
                      <a:chOff x="1143000" y="4657825"/>
                      <a:chExt cx="1676400" cy="275925"/>
                    </a:xfrm>
                  </p:grpSpPr>
                  <p:cxnSp>
                    <p:nvCxnSpPr>
                      <p:cNvPr id="69" name="Rak koppling 68">
                        <a:extLst>
                          <a:ext uri="{FF2B5EF4-FFF2-40B4-BE49-F238E27FC236}">
                            <a16:creationId xmlns:a16="http://schemas.microsoft.com/office/drawing/2014/main" id="{5EA42C3F-C764-42D9-B9FF-958727A182D5}"/>
                          </a:ext>
                        </a:extLst>
                      </p:cNvPr>
                      <p:cNvCxnSpPr/>
                      <p:nvPr/>
                    </p:nvCxnSpPr>
                    <p:spPr>
                      <a:xfrm>
                        <a:off x="1143000" y="46586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Rak koppling 69">
                        <a:extLst>
                          <a:ext uri="{FF2B5EF4-FFF2-40B4-BE49-F238E27FC236}">
                            <a16:creationId xmlns:a16="http://schemas.microsoft.com/office/drawing/2014/main" id="{2A36A483-711C-4CFF-BD43-685453B42BF2}"/>
                          </a:ext>
                        </a:extLst>
                      </p:cNvPr>
                      <p:cNvCxnSpPr/>
                      <p:nvPr/>
                    </p:nvCxnSpPr>
                    <p:spPr>
                      <a:xfrm>
                        <a:off x="12954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Rak koppling 70">
                        <a:extLst>
                          <a:ext uri="{FF2B5EF4-FFF2-40B4-BE49-F238E27FC236}">
                            <a16:creationId xmlns:a16="http://schemas.microsoft.com/office/drawing/2014/main" id="{E5889106-361A-4B80-97B7-066A89BDC1FF}"/>
                          </a:ext>
                        </a:extLst>
                      </p:cNvPr>
                      <p:cNvCxnSpPr/>
                      <p:nvPr/>
                    </p:nvCxnSpPr>
                    <p:spPr>
                      <a:xfrm>
                        <a:off x="14478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Rak koppling 71">
                        <a:extLst>
                          <a:ext uri="{FF2B5EF4-FFF2-40B4-BE49-F238E27FC236}">
                            <a16:creationId xmlns:a16="http://schemas.microsoft.com/office/drawing/2014/main" id="{6F9CED28-4F97-4280-8188-FAE644FC2419}"/>
                          </a:ext>
                        </a:extLst>
                      </p:cNvPr>
                      <p:cNvCxnSpPr/>
                      <p:nvPr/>
                    </p:nvCxnSpPr>
                    <p:spPr>
                      <a:xfrm>
                        <a:off x="16002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Rak koppling 72">
                        <a:extLst>
                          <a:ext uri="{FF2B5EF4-FFF2-40B4-BE49-F238E27FC236}">
                            <a16:creationId xmlns:a16="http://schemas.microsoft.com/office/drawing/2014/main" id="{C98DC720-A94F-4503-85C5-A61844D42FD6}"/>
                          </a:ext>
                        </a:extLst>
                      </p:cNvPr>
                      <p:cNvCxnSpPr/>
                      <p:nvPr/>
                    </p:nvCxnSpPr>
                    <p:spPr>
                      <a:xfrm>
                        <a:off x="1752600" y="46594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Rak koppling 73">
                        <a:extLst>
                          <a:ext uri="{FF2B5EF4-FFF2-40B4-BE49-F238E27FC236}">
                            <a16:creationId xmlns:a16="http://schemas.microsoft.com/office/drawing/2014/main" id="{2EF71B74-2429-433D-B70F-7CBFA495FC1B}"/>
                          </a:ext>
                        </a:extLst>
                      </p:cNvPr>
                      <p:cNvCxnSpPr/>
                      <p:nvPr/>
                    </p:nvCxnSpPr>
                    <p:spPr>
                      <a:xfrm>
                        <a:off x="1905000" y="46594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Rak koppling 74">
                        <a:extLst>
                          <a:ext uri="{FF2B5EF4-FFF2-40B4-BE49-F238E27FC236}">
                            <a16:creationId xmlns:a16="http://schemas.microsoft.com/office/drawing/2014/main" id="{4D008D77-12A3-489E-9E8C-69B78FBFE8A2}"/>
                          </a:ext>
                        </a:extLst>
                      </p:cNvPr>
                      <p:cNvCxnSpPr/>
                      <p:nvPr/>
                    </p:nvCxnSpPr>
                    <p:spPr>
                      <a:xfrm>
                        <a:off x="2057400" y="46594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Rak koppling 75">
                        <a:extLst>
                          <a:ext uri="{FF2B5EF4-FFF2-40B4-BE49-F238E27FC236}">
                            <a16:creationId xmlns:a16="http://schemas.microsoft.com/office/drawing/2014/main" id="{61F01C41-40E9-4D2C-AB80-6EB8CCFF9C28}"/>
                          </a:ext>
                        </a:extLst>
                      </p:cNvPr>
                      <p:cNvCxnSpPr/>
                      <p:nvPr/>
                    </p:nvCxnSpPr>
                    <p:spPr>
                      <a:xfrm>
                        <a:off x="2209800" y="46594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Rak koppling 76">
                        <a:extLst>
                          <a:ext uri="{FF2B5EF4-FFF2-40B4-BE49-F238E27FC236}">
                            <a16:creationId xmlns:a16="http://schemas.microsoft.com/office/drawing/2014/main" id="{F15C408B-8DE4-4AD3-B089-5BC1E4FCE437}"/>
                          </a:ext>
                        </a:extLst>
                      </p:cNvPr>
                      <p:cNvCxnSpPr/>
                      <p:nvPr/>
                    </p:nvCxnSpPr>
                    <p:spPr>
                      <a:xfrm>
                        <a:off x="2362200" y="4659430"/>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Rak koppling 77">
                        <a:extLst>
                          <a:ext uri="{FF2B5EF4-FFF2-40B4-BE49-F238E27FC236}">
                            <a16:creationId xmlns:a16="http://schemas.microsoft.com/office/drawing/2014/main" id="{E4BBCC95-F911-4327-8995-BD55575FA001}"/>
                          </a:ext>
                        </a:extLst>
                      </p:cNvPr>
                      <p:cNvCxnSpPr/>
                      <p:nvPr/>
                    </p:nvCxnSpPr>
                    <p:spPr>
                      <a:xfrm>
                        <a:off x="25146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Rak koppling 78">
                        <a:extLst>
                          <a:ext uri="{FF2B5EF4-FFF2-40B4-BE49-F238E27FC236}">
                            <a16:creationId xmlns:a16="http://schemas.microsoft.com/office/drawing/2014/main" id="{9D336A7D-1D04-43ED-A214-D33A585805D9}"/>
                          </a:ext>
                        </a:extLst>
                      </p:cNvPr>
                      <p:cNvCxnSpPr/>
                      <p:nvPr/>
                    </p:nvCxnSpPr>
                    <p:spPr>
                      <a:xfrm>
                        <a:off x="26670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Rak koppling 79">
                        <a:extLst>
                          <a:ext uri="{FF2B5EF4-FFF2-40B4-BE49-F238E27FC236}">
                            <a16:creationId xmlns:a16="http://schemas.microsoft.com/office/drawing/2014/main" id="{0C7208F6-3ADC-436E-A445-63DC9C7EB767}"/>
                          </a:ext>
                        </a:extLst>
                      </p:cNvPr>
                      <p:cNvCxnSpPr/>
                      <p:nvPr/>
                    </p:nvCxnSpPr>
                    <p:spPr>
                      <a:xfrm>
                        <a:off x="2819400" y="4657825"/>
                        <a:ext cx="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9" name="Rak koppling 88">
                    <a:extLst>
                      <a:ext uri="{FF2B5EF4-FFF2-40B4-BE49-F238E27FC236}">
                        <a16:creationId xmlns:a16="http://schemas.microsoft.com/office/drawing/2014/main" id="{4749C219-51A1-42DA-9816-0607C4639838}"/>
                      </a:ext>
                    </a:extLst>
                  </p:cNvPr>
                  <p:cNvCxnSpPr/>
                  <p:nvPr/>
                </p:nvCxnSpPr>
                <p:spPr>
                  <a:xfrm>
                    <a:off x="6483876" y="4615310"/>
                    <a:ext cx="0" cy="3657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textruta 95">
                  <a:extLst>
                    <a:ext uri="{FF2B5EF4-FFF2-40B4-BE49-F238E27FC236}">
                      <a16:creationId xmlns:a16="http://schemas.microsoft.com/office/drawing/2014/main" id="{D7C2E6BA-2391-4C77-AAB2-D65F0F6FAA27}"/>
                    </a:ext>
                  </a:extLst>
                </p:cNvPr>
                <p:cNvSpPr txBox="1"/>
                <p:nvPr/>
              </p:nvSpPr>
              <p:spPr>
                <a:xfrm>
                  <a:off x="640422" y="4904075"/>
                  <a:ext cx="761997" cy="400110"/>
                </a:xfrm>
                <a:prstGeom prst="rect">
                  <a:avLst/>
                </a:prstGeom>
                <a:noFill/>
              </p:spPr>
              <p:txBody>
                <a:bodyPr wrap="square" rtlCol="0">
                  <a:spAutoFit/>
                </a:bodyPr>
                <a:lstStyle/>
                <a:p>
                  <a:r>
                    <a:rPr lang="en-GB" sz="2000" b="1" dirty="0">
                      <a:latin typeface="Calibri" panose="020F0502020204030204" pitchFamily="34" charset="0"/>
                      <a:cs typeface="Calibri" panose="020F0502020204030204" pitchFamily="34" charset="0"/>
                    </a:rPr>
                    <a:t>Start</a:t>
                  </a:r>
                </a:p>
              </p:txBody>
            </p:sp>
            <p:sp>
              <p:nvSpPr>
                <p:cNvPr id="97" name="textruta 96">
                  <a:extLst>
                    <a:ext uri="{FF2B5EF4-FFF2-40B4-BE49-F238E27FC236}">
                      <a16:creationId xmlns:a16="http://schemas.microsoft.com/office/drawing/2014/main" id="{627F11CF-C473-48F3-A25C-335464A207BE}"/>
                    </a:ext>
                  </a:extLst>
                </p:cNvPr>
                <p:cNvSpPr txBox="1"/>
                <p:nvPr/>
              </p:nvSpPr>
              <p:spPr>
                <a:xfrm>
                  <a:off x="6231365" y="4933814"/>
                  <a:ext cx="761997" cy="400110"/>
                </a:xfrm>
                <a:prstGeom prst="rect">
                  <a:avLst/>
                </a:prstGeom>
                <a:noFill/>
              </p:spPr>
              <p:txBody>
                <a:bodyPr wrap="square" rtlCol="0">
                  <a:spAutoFit/>
                </a:bodyPr>
                <a:lstStyle/>
                <a:p>
                  <a:r>
                    <a:rPr lang="en-GB" sz="2000" b="1" dirty="0">
                      <a:latin typeface="Calibri" panose="020F0502020204030204" pitchFamily="34" charset="0"/>
                      <a:cs typeface="Calibri" panose="020F0502020204030204" pitchFamily="34" charset="0"/>
                    </a:rPr>
                    <a:t>End</a:t>
                  </a:r>
                </a:p>
              </p:txBody>
            </p:sp>
            <p:sp>
              <p:nvSpPr>
                <p:cNvPr id="98" name="textruta 97">
                  <a:extLst>
                    <a:ext uri="{FF2B5EF4-FFF2-40B4-BE49-F238E27FC236}">
                      <a16:creationId xmlns:a16="http://schemas.microsoft.com/office/drawing/2014/main" id="{9A1D72C8-0B87-4903-8CEF-47EE316C58B5}"/>
                    </a:ext>
                  </a:extLst>
                </p:cNvPr>
                <p:cNvSpPr txBox="1"/>
                <p:nvPr/>
              </p:nvSpPr>
              <p:spPr>
                <a:xfrm>
                  <a:off x="3469053" y="5040977"/>
                  <a:ext cx="545286" cy="400110"/>
                </a:xfrm>
                <a:prstGeom prst="rect">
                  <a:avLst/>
                </a:prstGeom>
                <a:noFill/>
              </p:spPr>
              <p:txBody>
                <a:bodyPr wrap="square" rtlCol="0">
                  <a:spAutoFit/>
                </a:bodyPr>
                <a:lstStyle/>
                <a:p>
                  <a:r>
                    <a:rPr lang="en-GB" sz="2000" b="1" dirty="0">
                      <a:solidFill>
                        <a:srgbClr val="FF0000"/>
                      </a:solidFill>
                      <a:latin typeface="Calibri" panose="020F0502020204030204" pitchFamily="34" charset="0"/>
                      <a:cs typeface="Calibri" panose="020F0502020204030204" pitchFamily="34" charset="0"/>
                    </a:rPr>
                    <a:t>DT</a:t>
                  </a:r>
                </a:p>
              </p:txBody>
            </p:sp>
          </p:grpSp>
          <p:grpSp>
            <p:nvGrpSpPr>
              <p:cNvPr id="103" name="Grupp 102">
                <a:extLst>
                  <a:ext uri="{FF2B5EF4-FFF2-40B4-BE49-F238E27FC236}">
                    <a16:creationId xmlns:a16="http://schemas.microsoft.com/office/drawing/2014/main" id="{E4C47884-4230-4E1B-A778-641AB73C0BC6}"/>
                  </a:ext>
                </a:extLst>
              </p:cNvPr>
              <p:cNvGrpSpPr/>
              <p:nvPr/>
            </p:nvGrpSpPr>
            <p:grpSpPr>
              <a:xfrm>
                <a:off x="5539303" y="3364184"/>
                <a:ext cx="358484" cy="188151"/>
                <a:chOff x="3519296" y="4976604"/>
                <a:chExt cx="358484" cy="188151"/>
              </a:xfrm>
            </p:grpSpPr>
            <p:cxnSp>
              <p:nvCxnSpPr>
                <p:cNvPr id="100" name="Rak koppling 99">
                  <a:extLst>
                    <a:ext uri="{FF2B5EF4-FFF2-40B4-BE49-F238E27FC236}">
                      <a16:creationId xmlns:a16="http://schemas.microsoft.com/office/drawing/2014/main" id="{6248E1A8-D3AC-4F2C-879A-B5DCCE4018A7}"/>
                    </a:ext>
                  </a:extLst>
                </p:cNvPr>
                <p:cNvCxnSpPr>
                  <a:cxnSpLocks/>
                </p:cNvCxnSpPr>
                <p:nvPr/>
              </p:nvCxnSpPr>
              <p:spPr>
                <a:xfrm flipH="1">
                  <a:off x="3519296" y="4976604"/>
                  <a:ext cx="91440" cy="1828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Rak koppling 100">
                  <a:extLst>
                    <a:ext uri="{FF2B5EF4-FFF2-40B4-BE49-F238E27FC236}">
                      <a16:creationId xmlns:a16="http://schemas.microsoft.com/office/drawing/2014/main" id="{A119F0F3-0DD0-4789-BB69-4CB8B6821DA2}"/>
                    </a:ext>
                  </a:extLst>
                </p:cNvPr>
                <p:cNvCxnSpPr>
                  <a:cxnSpLocks/>
                </p:cNvCxnSpPr>
                <p:nvPr/>
              </p:nvCxnSpPr>
              <p:spPr>
                <a:xfrm>
                  <a:off x="3786340" y="4981875"/>
                  <a:ext cx="91440" cy="1828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2" name="textruta 31">
              <a:extLst>
                <a:ext uri="{FF2B5EF4-FFF2-40B4-BE49-F238E27FC236}">
                  <a16:creationId xmlns:a16="http://schemas.microsoft.com/office/drawing/2014/main" id="{074237BD-D36D-45A3-A451-3E2F43AFA0A3}"/>
                </a:ext>
              </a:extLst>
            </p:cNvPr>
            <p:cNvSpPr txBox="1"/>
            <p:nvPr/>
          </p:nvSpPr>
          <p:spPr>
            <a:xfrm>
              <a:off x="152316" y="2571555"/>
              <a:ext cx="8775857" cy="830997"/>
            </a:xfrm>
            <a:prstGeom prst="rect">
              <a:avLst/>
            </a:prstGeom>
            <a:noFill/>
          </p:spPr>
          <p:txBody>
            <a:bodyPr wrap="square" rtlCol="0">
              <a:spAutoFit/>
            </a:bodyPr>
            <a:lstStyle/>
            <a:p>
              <a:pPr marL="342900" indent="-342900">
                <a:buSzPct val="130000"/>
                <a:buFont typeface="Arial" panose="020B0604020202020204" pitchFamily="34" charset="0"/>
                <a:buChar char="•"/>
              </a:pPr>
              <a:r>
                <a:rPr lang="en-GB" sz="2400" b="1" dirty="0">
                  <a:latin typeface="Calibri" panose="020F0502020204030204" pitchFamily="34" charset="0"/>
                  <a:cs typeface="Calibri" panose="020F0502020204030204" pitchFamily="34" charset="0"/>
                </a:rPr>
                <a:t>Time slicing: </a:t>
              </a:r>
              <a:r>
                <a:rPr lang="en-GB" sz="2400" dirty="0">
                  <a:latin typeface="Calibri" panose="020F0502020204030204" pitchFamily="34" charset="0"/>
                  <a:cs typeface="Calibri" panose="020F0502020204030204" pitchFamily="34" charset="0"/>
                </a:rPr>
                <a:t>In CSS the model is updated in small time steps, DT, from Start to End.</a:t>
              </a:r>
            </a:p>
          </p:txBody>
        </p:sp>
      </p:grpSp>
    </p:spTree>
    <p:extLst>
      <p:ext uri="{BB962C8B-B14F-4D97-AF65-F5344CB8AC3E}">
        <p14:creationId xmlns:p14="http://schemas.microsoft.com/office/powerpoint/2010/main" val="379966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6"/>
                                        </p:tgtEl>
                                        <p:attrNameLst>
                                          <p:attrName>style.visibility</p:attrName>
                                        </p:attrNameLst>
                                      </p:cBhvr>
                                      <p:to>
                                        <p:strVal val="visible"/>
                                      </p:to>
                                    </p:set>
                                    <p:anim calcmode="lin" valueType="num">
                                      <p:cBhvr additive="base">
                                        <p:cTn id="19" dur="500" fill="hold"/>
                                        <p:tgtEl>
                                          <p:spTgt spid="106"/>
                                        </p:tgtEl>
                                        <p:attrNameLst>
                                          <p:attrName>ppt_x</p:attrName>
                                        </p:attrNameLst>
                                      </p:cBhvr>
                                      <p:tavLst>
                                        <p:tav tm="0">
                                          <p:val>
                                            <p:strVal val="#ppt_x"/>
                                          </p:val>
                                        </p:tav>
                                        <p:tav tm="100000">
                                          <p:val>
                                            <p:strVal val="#ppt_x"/>
                                          </p:val>
                                        </p:tav>
                                      </p:tavLst>
                                    </p:anim>
                                    <p:anim calcmode="lin" valueType="num">
                                      <p:cBhvr additive="base">
                                        <p:cTn id="2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8"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latshållare för bildnummer 4">
            <a:extLst>
              <a:ext uri="{FF2B5EF4-FFF2-40B4-BE49-F238E27FC236}">
                <a16:creationId xmlns:a16="http://schemas.microsoft.com/office/drawing/2014/main" id="{2D98AE35-3E71-4B55-BDC2-8C4E857F68F3}"/>
              </a:ext>
            </a:extLst>
          </p:cNvPr>
          <p:cNvSpPr>
            <a:spLocks noGrp="1"/>
          </p:cNvSpPr>
          <p:nvPr>
            <p:ph type="sldNum" sz="quarter" idx="12"/>
          </p:nvPr>
        </p:nvSpPr>
        <p:spPr>
          <a:xfrm>
            <a:off x="8574405" y="6324600"/>
            <a:ext cx="385211" cy="457200"/>
          </a:xfrm>
        </p:spPr>
        <p:txBody>
          <a:bodyPr/>
          <a:lstStyle/>
          <a:p>
            <a:fld id="{EA51B6D8-281F-47CD-8C13-F5B04255B3DB}" type="slidenum">
              <a:rPr lang="en-GB" altLang="en-US">
                <a:latin typeface="Calibri" panose="020F0502020204030204" pitchFamily="34" charset="0"/>
                <a:cs typeface="Calibri" panose="020F0502020204030204" pitchFamily="34" charset="0"/>
              </a:rPr>
              <a:pPr/>
              <a:t>20</a:t>
            </a:fld>
            <a:endParaRPr lang="en-GB" altLang="en-US" dirty="0">
              <a:latin typeface="Calibri" panose="020F0502020204030204" pitchFamily="34" charset="0"/>
              <a:cs typeface="Calibri" panose="020F0502020204030204" pitchFamily="34" charset="0"/>
            </a:endParaRPr>
          </a:p>
        </p:txBody>
      </p:sp>
      <p:sp>
        <p:nvSpPr>
          <p:cNvPr id="150531" name="Text Box 3">
            <a:extLst>
              <a:ext uri="{FF2B5EF4-FFF2-40B4-BE49-F238E27FC236}">
                <a16:creationId xmlns:a16="http://schemas.microsoft.com/office/drawing/2014/main" id="{BCF44FD0-F50E-45F9-9F82-69A461FC92F2}"/>
              </a:ext>
            </a:extLst>
          </p:cNvPr>
          <p:cNvSpPr txBox="1">
            <a:spLocks noChangeArrowheads="1"/>
          </p:cNvSpPr>
          <p:nvPr/>
        </p:nvSpPr>
        <p:spPr bwMode="auto">
          <a:xfrm>
            <a:off x="304800" y="991012"/>
            <a:ext cx="76962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lnSpc>
                <a:spcPct val="90000"/>
              </a:lnSpc>
              <a:buFontTx/>
              <a:buChar char="•"/>
            </a:pPr>
            <a:r>
              <a:rPr lang="en-GB" altLang="en-US" sz="2400" dirty="0">
                <a:latin typeface="Calibri" panose="020F0502020204030204" pitchFamily="34" charset="0"/>
                <a:cs typeface="Calibri" panose="020F0502020204030204" pitchFamily="34" charset="0"/>
              </a:rPr>
              <a:t> </a:t>
            </a:r>
            <a:r>
              <a:rPr lang="en-GB" altLang="en-US" sz="2400" b="1" dirty="0">
                <a:latin typeface="Calibri" panose="020F0502020204030204" pitchFamily="34" charset="0"/>
                <a:cs typeface="Calibri" panose="020F0502020204030204" pitchFamily="34" charset="0"/>
              </a:rPr>
              <a:t>Parameter </a:t>
            </a:r>
            <a:r>
              <a:rPr lang="en-GB" altLang="en-US" sz="2400" b="1" noProof="1">
                <a:latin typeface="Calibri" panose="020F0502020204030204" pitchFamily="34" charset="0"/>
                <a:cs typeface="Calibri" panose="020F0502020204030204" pitchFamily="34" charset="0"/>
              </a:rPr>
              <a:t>stochasticity</a:t>
            </a:r>
            <a:r>
              <a:rPr lang="en-GB" altLang="en-US" sz="2400" b="1" dirty="0">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describes irregularities generated  </a:t>
            </a:r>
          </a:p>
          <a:p>
            <a:pPr>
              <a:lnSpc>
                <a:spcPct val="90000"/>
              </a:lnSpc>
            </a:pPr>
            <a:r>
              <a:rPr lang="en-GB" altLang="en-US" sz="2400" i="1" dirty="0">
                <a:latin typeface="Calibri" panose="020F0502020204030204" pitchFamily="34" charset="0"/>
                <a:cs typeface="Calibri" panose="020F0502020204030204" pitchFamily="34" charset="0"/>
              </a:rPr>
              <a:t>   </a:t>
            </a:r>
            <a:r>
              <a:rPr lang="en-GB" altLang="en-US" sz="2400" b="1" i="1" dirty="0">
                <a:latin typeface="Calibri" panose="020F0502020204030204" pitchFamily="34" charset="0"/>
                <a:cs typeface="Calibri" panose="020F0502020204030204" pitchFamily="34" charset="0"/>
              </a:rPr>
              <a:t>outside the system borders</a:t>
            </a:r>
            <a:r>
              <a:rPr lang="en-GB" altLang="en-US" sz="2400" dirty="0">
                <a:latin typeface="Calibri" panose="020F0502020204030204" pitchFamily="34" charset="0"/>
                <a:cs typeface="Calibri" panose="020F0502020204030204" pitchFamily="34" charset="0"/>
              </a:rPr>
              <a:t>. E.g. from weather, arriving</a:t>
            </a:r>
          </a:p>
          <a:p>
            <a:pPr>
              <a:lnSpc>
                <a:spcPct val="90000"/>
              </a:lnSpc>
            </a:pPr>
            <a:r>
              <a:rPr lang="en-GB" altLang="en-US" sz="2400" dirty="0">
                <a:latin typeface="Calibri" panose="020F0502020204030204" pitchFamily="34" charset="0"/>
                <a:cs typeface="Calibri" panose="020F0502020204030204" pitchFamily="34" charset="0"/>
              </a:rPr>
              <a:t>   customers, accidents, etc. </a:t>
            </a:r>
          </a:p>
        </p:txBody>
      </p:sp>
      <p:sp>
        <p:nvSpPr>
          <p:cNvPr id="150533" name="Text Box 5">
            <a:extLst>
              <a:ext uri="{FF2B5EF4-FFF2-40B4-BE49-F238E27FC236}">
                <a16:creationId xmlns:a16="http://schemas.microsoft.com/office/drawing/2014/main" id="{9586694B-7F5D-4FB5-8CDF-458D000220C1}"/>
              </a:ext>
            </a:extLst>
          </p:cNvPr>
          <p:cNvSpPr txBox="1">
            <a:spLocks noChangeArrowheads="1"/>
          </p:cNvSpPr>
          <p:nvPr/>
        </p:nvSpPr>
        <p:spPr bwMode="auto">
          <a:xfrm>
            <a:off x="182880" y="3568891"/>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GB" altLang="en-US" sz="2400" dirty="0">
                <a:latin typeface="Calibri" panose="020F0502020204030204" pitchFamily="34" charset="0"/>
                <a:cs typeface="Calibri" panose="020F0502020204030204" pitchFamily="34" charset="0"/>
              </a:rPr>
              <a:t> Any type of distribution (often empirical) may be involved.</a:t>
            </a:r>
          </a:p>
        </p:txBody>
      </p:sp>
      <p:sp>
        <p:nvSpPr>
          <p:cNvPr id="150534" name="Text Box 6">
            <a:extLst>
              <a:ext uri="{FF2B5EF4-FFF2-40B4-BE49-F238E27FC236}">
                <a16:creationId xmlns:a16="http://schemas.microsoft.com/office/drawing/2014/main" id="{2B9FA1A5-2EA0-405F-93E1-0F179CDA4668}"/>
              </a:ext>
            </a:extLst>
          </p:cNvPr>
          <p:cNvSpPr txBox="1">
            <a:spLocks noChangeArrowheads="1"/>
          </p:cNvSpPr>
          <p:nvPr/>
        </p:nvSpPr>
        <p:spPr bwMode="auto">
          <a:xfrm>
            <a:off x="182880" y="4334673"/>
            <a:ext cx="8199120" cy="158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FontTx/>
              <a:buChar char="•"/>
            </a:pPr>
            <a:r>
              <a:rPr lang="en-GB" altLang="en-US" sz="2400" dirty="0">
                <a:latin typeface="Calibri" panose="020F0502020204030204" pitchFamily="34" charset="0"/>
                <a:cs typeface="Calibri" panose="020F0502020204030204" pitchFamily="34" charset="0"/>
              </a:rPr>
              <a:t> </a:t>
            </a:r>
            <a:r>
              <a:rPr lang="en-GB" altLang="en-US" sz="2400" dirty="0">
                <a:solidFill>
                  <a:srgbClr val="FF0000"/>
                </a:solidFill>
                <a:latin typeface="Calibri" panose="020F0502020204030204" pitchFamily="34" charset="0"/>
                <a:cs typeface="Calibri" panose="020F0502020204030204" pitchFamily="34" charset="0"/>
              </a:rPr>
              <a:t>Parameter stochasticity is strongly affected by the size of the</a:t>
            </a:r>
          </a:p>
          <a:p>
            <a:pPr>
              <a:lnSpc>
                <a:spcPct val="90000"/>
              </a:lnSpc>
            </a:pPr>
            <a:r>
              <a:rPr lang="en-GB" altLang="en-US" sz="2400" dirty="0">
                <a:solidFill>
                  <a:srgbClr val="FF0000"/>
                </a:solidFill>
                <a:latin typeface="Calibri" panose="020F0502020204030204" pitchFamily="34" charset="0"/>
                <a:cs typeface="Calibri" panose="020F0502020204030204" pitchFamily="34" charset="0"/>
              </a:rPr>
              <a:t>  used time-step, </a:t>
            </a:r>
            <a:r>
              <a:rPr lang="en-GB" altLang="en-US" sz="2400" dirty="0">
                <a:solidFill>
                  <a:srgbClr val="FF0000"/>
                </a:solidFill>
                <a:latin typeface="Calibri" panose="020F0502020204030204" pitchFamily="34" charset="0"/>
                <a:cs typeface="Calibri" panose="020F0502020204030204" pitchFamily="34" charset="0"/>
                <a:sym typeface="Symbol" panose="05050102010706020507" pitchFamily="18" charset="2"/>
              </a:rPr>
              <a:t>DT</a:t>
            </a:r>
            <a:r>
              <a:rPr lang="en-GB" altLang="en-US" sz="2400" dirty="0">
                <a:solidFill>
                  <a:srgbClr val="FF0000"/>
                </a:solidFill>
                <a:latin typeface="Calibri" panose="020F0502020204030204" pitchFamily="34" charset="0"/>
                <a:cs typeface="Calibri" panose="020F0502020204030204" pitchFamily="34" charset="0"/>
              </a:rPr>
              <a:t>. Therefore ‘sample-and-hold’ is necessary </a:t>
            </a:r>
          </a:p>
          <a:p>
            <a:pPr>
              <a:lnSpc>
                <a:spcPct val="90000"/>
              </a:lnSpc>
            </a:pPr>
            <a:r>
              <a:rPr lang="en-GB" altLang="en-US" sz="2400" dirty="0">
                <a:solidFill>
                  <a:srgbClr val="FF0000"/>
                </a:solidFill>
                <a:latin typeface="Calibri" panose="020F0502020204030204" pitchFamily="34" charset="0"/>
                <a:cs typeface="Calibri" panose="020F0502020204030204" pitchFamily="34" charset="0"/>
              </a:rPr>
              <a:t>  to be independent of DT. </a:t>
            </a:r>
          </a:p>
          <a:p>
            <a:pPr>
              <a:lnSpc>
                <a:spcPct val="90000"/>
              </a:lnSpc>
            </a:pPr>
            <a:endParaRPr lang="en-GB" altLang="en-US" sz="1200" dirty="0">
              <a:solidFill>
                <a:srgbClr val="00B050"/>
              </a:solidFill>
              <a:latin typeface="Calibri" panose="020F0502020204030204" pitchFamily="34" charset="0"/>
              <a:cs typeface="Calibri" panose="020F0502020204030204" pitchFamily="34" charset="0"/>
            </a:endParaRPr>
          </a:p>
          <a:p>
            <a:pPr>
              <a:lnSpc>
                <a:spcPct val="90000"/>
              </a:lnSpc>
            </a:pPr>
            <a:r>
              <a:rPr lang="en-GB" altLang="en-US" sz="2400" dirty="0">
                <a:solidFill>
                  <a:srgbClr val="00B050"/>
                </a:solidFill>
                <a:latin typeface="Calibri" panose="020F0502020204030204" pitchFamily="34" charset="0"/>
                <a:cs typeface="Calibri" panose="020F0502020204030204" pitchFamily="34" charset="0"/>
              </a:rPr>
              <a:t>  (In </a:t>
            </a:r>
            <a:r>
              <a:rPr lang="en-GB" altLang="en-US" sz="2400" noProof="1">
                <a:solidFill>
                  <a:srgbClr val="00B050"/>
                </a:solidFill>
                <a:latin typeface="Calibri" panose="020F0502020204030204" pitchFamily="34" charset="0"/>
                <a:cs typeface="Calibri" panose="020F0502020204030204" pitchFamily="34" charset="0"/>
              </a:rPr>
              <a:t>StocSD </a:t>
            </a:r>
            <a:r>
              <a:rPr lang="en-GB" altLang="en-US" sz="2400" b="1" noProof="1">
                <a:solidFill>
                  <a:srgbClr val="00B050"/>
                </a:solidFill>
                <a:latin typeface="Calibri" panose="020F0502020204030204" pitchFamily="34" charset="0"/>
                <a:cs typeface="Calibri" panose="020F0502020204030204" pitchFamily="34" charset="0"/>
              </a:rPr>
              <a:t>Fix(</a:t>
            </a:r>
            <a:r>
              <a:rPr lang="en-GB" altLang="en-US" sz="2400" i="1" noProof="1">
                <a:solidFill>
                  <a:srgbClr val="00B050"/>
                </a:solidFill>
                <a:latin typeface="Calibri" panose="020F0502020204030204" pitchFamily="34" charset="0"/>
                <a:cs typeface="Calibri" panose="020F0502020204030204" pitchFamily="34" charset="0"/>
              </a:rPr>
              <a:t>RandDist(parmeters), SampleTime</a:t>
            </a:r>
            <a:r>
              <a:rPr lang="en-GB" altLang="en-US" sz="2400" b="1" dirty="0">
                <a:solidFill>
                  <a:srgbClr val="00B050"/>
                </a:solidFill>
                <a:latin typeface="Calibri" panose="020F0502020204030204" pitchFamily="34" charset="0"/>
                <a:cs typeface="Calibri" panose="020F0502020204030204" pitchFamily="34" charset="0"/>
              </a:rPr>
              <a:t>)</a:t>
            </a:r>
            <a:r>
              <a:rPr lang="en-GB" altLang="en-US" sz="2400" dirty="0">
                <a:solidFill>
                  <a:srgbClr val="00B050"/>
                </a:solidFill>
                <a:latin typeface="Calibri" panose="020F0502020204030204" pitchFamily="34" charset="0"/>
                <a:cs typeface="Calibri" panose="020F0502020204030204" pitchFamily="34" charset="0"/>
              </a:rPr>
              <a:t> is used.)</a:t>
            </a:r>
          </a:p>
        </p:txBody>
      </p:sp>
      <p:sp>
        <p:nvSpPr>
          <p:cNvPr id="150536" name="Text Box 8">
            <a:extLst>
              <a:ext uri="{FF2B5EF4-FFF2-40B4-BE49-F238E27FC236}">
                <a16:creationId xmlns:a16="http://schemas.microsoft.com/office/drawing/2014/main" id="{A209EF86-5DDA-49EF-B519-F7EC5932B05B}"/>
              </a:ext>
            </a:extLst>
          </p:cNvPr>
          <p:cNvSpPr txBox="1">
            <a:spLocks noChangeArrowheads="1"/>
          </p:cNvSpPr>
          <p:nvPr/>
        </p:nvSpPr>
        <p:spPr bwMode="auto">
          <a:xfrm>
            <a:off x="182880" y="2313495"/>
            <a:ext cx="6598118"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FontTx/>
              <a:buChar char="•"/>
            </a:pPr>
            <a:r>
              <a:rPr lang="en-GB" altLang="en-US" sz="2400" dirty="0">
                <a:latin typeface="Calibri" panose="020F0502020204030204" pitchFamily="34" charset="0"/>
                <a:cs typeface="Calibri" panose="020F0502020204030204" pitchFamily="34" charset="0"/>
              </a:rPr>
              <a:t> Two random aspects have to be considered:</a:t>
            </a:r>
          </a:p>
          <a:p>
            <a:pPr>
              <a:lnSpc>
                <a:spcPct val="90000"/>
              </a:lnSpc>
            </a:pPr>
            <a:r>
              <a:rPr lang="en-GB" altLang="en-US" sz="2400" dirty="0">
                <a:latin typeface="Calibri" panose="020F0502020204030204" pitchFamily="34" charset="0"/>
                <a:cs typeface="Calibri" panose="020F0502020204030204" pitchFamily="34" charset="0"/>
              </a:rPr>
              <a:t>   - The </a:t>
            </a:r>
            <a:r>
              <a:rPr lang="en-GB" altLang="en-US" sz="2400" b="1" dirty="0">
                <a:latin typeface="Calibri" panose="020F0502020204030204" pitchFamily="34" charset="0"/>
                <a:cs typeface="Calibri" panose="020F0502020204030204" pitchFamily="34" charset="0"/>
              </a:rPr>
              <a:t>size</a:t>
            </a:r>
            <a:r>
              <a:rPr lang="en-GB" altLang="en-US" sz="2400" dirty="0">
                <a:latin typeface="Calibri" panose="020F0502020204030204" pitchFamily="34" charset="0"/>
                <a:cs typeface="Calibri" panose="020F0502020204030204" pitchFamily="34" charset="0"/>
              </a:rPr>
              <a:t> of the unexplained change.</a:t>
            </a:r>
          </a:p>
          <a:p>
            <a:pPr>
              <a:lnSpc>
                <a:spcPct val="90000"/>
              </a:lnSpc>
            </a:pPr>
            <a:r>
              <a:rPr lang="en-GB" altLang="en-US" sz="2400" dirty="0">
                <a:latin typeface="Calibri" panose="020F0502020204030204" pitchFamily="34" charset="0"/>
                <a:cs typeface="Calibri" panose="020F0502020204030204" pitchFamily="34" charset="0"/>
              </a:rPr>
              <a:t>   - The </a:t>
            </a:r>
            <a:r>
              <a:rPr lang="en-GB" altLang="en-US" sz="2400" b="1" dirty="0">
                <a:latin typeface="Calibri" panose="020F0502020204030204" pitchFamily="34" charset="0"/>
                <a:cs typeface="Calibri" panose="020F0502020204030204" pitchFamily="34" charset="0"/>
              </a:rPr>
              <a:t>time-point</a:t>
            </a:r>
            <a:r>
              <a:rPr lang="en-GB" altLang="en-US" sz="2400" dirty="0">
                <a:latin typeface="Calibri" panose="020F0502020204030204" pitchFamily="34" charset="0"/>
                <a:cs typeface="Calibri" panose="020F0502020204030204" pitchFamily="34" charset="0"/>
              </a:rPr>
              <a:t> of the change or changes.</a:t>
            </a:r>
          </a:p>
        </p:txBody>
      </p:sp>
      <p:grpSp>
        <p:nvGrpSpPr>
          <p:cNvPr id="3" name="Grupp 2">
            <a:extLst>
              <a:ext uri="{FF2B5EF4-FFF2-40B4-BE49-F238E27FC236}">
                <a16:creationId xmlns:a16="http://schemas.microsoft.com/office/drawing/2014/main" id="{3446158E-E60F-414A-9CE6-A378260620A0}"/>
              </a:ext>
            </a:extLst>
          </p:cNvPr>
          <p:cNvGrpSpPr/>
          <p:nvPr/>
        </p:nvGrpSpPr>
        <p:grpSpPr>
          <a:xfrm>
            <a:off x="990600" y="76200"/>
            <a:ext cx="7776411" cy="895350"/>
            <a:chOff x="990600" y="76200"/>
            <a:chExt cx="7776411" cy="895350"/>
          </a:xfrm>
        </p:grpSpPr>
        <p:pic>
          <p:nvPicPr>
            <p:cNvPr id="4" name="Bildobjekt 3">
              <a:extLst>
                <a:ext uri="{FF2B5EF4-FFF2-40B4-BE49-F238E27FC236}">
                  <a16:creationId xmlns:a16="http://schemas.microsoft.com/office/drawing/2014/main" id="{7928577E-C78D-433A-9F24-7A5ADA9D6998}"/>
                </a:ext>
              </a:extLst>
            </p:cNvPr>
            <p:cNvPicPr>
              <a:picLocks noChangeAspect="1"/>
            </p:cNvPicPr>
            <p:nvPr/>
          </p:nvPicPr>
          <p:blipFill>
            <a:blip r:embed="rId2"/>
            <a:stretch>
              <a:fillRect/>
            </a:stretch>
          </p:blipFill>
          <p:spPr>
            <a:xfrm>
              <a:off x="7795461" y="76200"/>
              <a:ext cx="971550" cy="895350"/>
            </a:xfrm>
            <a:prstGeom prst="rect">
              <a:avLst/>
            </a:prstGeom>
          </p:spPr>
        </p:pic>
        <p:sp>
          <p:nvSpPr>
            <p:cNvPr id="2" name="textruta 1">
              <a:extLst>
                <a:ext uri="{FF2B5EF4-FFF2-40B4-BE49-F238E27FC236}">
                  <a16:creationId xmlns:a16="http://schemas.microsoft.com/office/drawing/2014/main" id="{92B52267-BFBB-44C0-9E64-E90A8D091F91}"/>
                </a:ext>
              </a:extLst>
            </p:cNvPr>
            <p:cNvSpPr txBox="1"/>
            <p:nvPr/>
          </p:nvSpPr>
          <p:spPr>
            <a:xfrm>
              <a:off x="990600" y="76200"/>
              <a:ext cx="6172200" cy="584775"/>
            </a:xfrm>
            <a:prstGeom prst="rect">
              <a:avLst/>
            </a:prstGeom>
            <a:noFill/>
          </p:spPr>
          <p:txBody>
            <a:bodyPr wrap="square" rtlCol="0">
              <a:spAutoFit/>
            </a:bodyPr>
            <a:lstStyle/>
            <a:p>
              <a:pPr algn="ctr"/>
              <a:r>
                <a:rPr lang="en-GB" altLang="en-US" sz="3200" b="1" dirty="0">
                  <a:solidFill>
                    <a:schemeClr val="tx1"/>
                  </a:solidFill>
                  <a:latin typeface="Calibri" panose="020F0502020204030204" pitchFamily="34" charset="0"/>
                  <a:cs typeface="Calibri" panose="020F0502020204030204" pitchFamily="34" charset="0"/>
                </a:rPr>
                <a:t>B3) Parameter </a:t>
              </a:r>
              <a:r>
                <a:rPr lang="en-GB" altLang="en-US" sz="3200" b="1" noProof="1">
                  <a:solidFill>
                    <a:schemeClr val="tx1"/>
                  </a:solidFill>
                  <a:latin typeface="Calibri" panose="020F0502020204030204" pitchFamily="34" charset="0"/>
                  <a:cs typeface="Calibri" panose="020F0502020204030204" pitchFamily="34" charset="0"/>
                </a:rPr>
                <a:t>stochasticity</a:t>
              </a:r>
              <a:endParaRPr lang="en-GB" sz="32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 calcmode="lin" valueType="num">
                                      <p:cBhvr additive="base">
                                        <p:cTn id="7" dur="500" fill="hold"/>
                                        <p:tgtEl>
                                          <p:spTgt spid="150531"/>
                                        </p:tgtEl>
                                        <p:attrNameLst>
                                          <p:attrName>ppt_x</p:attrName>
                                        </p:attrNameLst>
                                      </p:cBhvr>
                                      <p:tavLst>
                                        <p:tav tm="0">
                                          <p:val>
                                            <p:strVal val="#ppt_x"/>
                                          </p:val>
                                        </p:tav>
                                        <p:tav tm="100000">
                                          <p:val>
                                            <p:strVal val="#ppt_x"/>
                                          </p:val>
                                        </p:tav>
                                      </p:tavLst>
                                    </p:anim>
                                    <p:anim calcmode="lin" valueType="num">
                                      <p:cBhvr additive="base">
                                        <p:cTn id="8" dur="500" fill="hold"/>
                                        <p:tgtEl>
                                          <p:spTgt spid="1505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0536"/>
                                        </p:tgtEl>
                                        <p:attrNameLst>
                                          <p:attrName>style.visibility</p:attrName>
                                        </p:attrNameLst>
                                      </p:cBhvr>
                                      <p:to>
                                        <p:strVal val="visible"/>
                                      </p:to>
                                    </p:set>
                                    <p:anim calcmode="lin" valueType="num">
                                      <p:cBhvr additive="base">
                                        <p:cTn id="13" dur="500" fill="hold"/>
                                        <p:tgtEl>
                                          <p:spTgt spid="150536"/>
                                        </p:tgtEl>
                                        <p:attrNameLst>
                                          <p:attrName>ppt_x</p:attrName>
                                        </p:attrNameLst>
                                      </p:cBhvr>
                                      <p:tavLst>
                                        <p:tav tm="0">
                                          <p:val>
                                            <p:strVal val="#ppt_x"/>
                                          </p:val>
                                        </p:tav>
                                        <p:tav tm="100000">
                                          <p:val>
                                            <p:strVal val="#ppt_x"/>
                                          </p:val>
                                        </p:tav>
                                      </p:tavLst>
                                    </p:anim>
                                    <p:anim calcmode="lin" valueType="num">
                                      <p:cBhvr additive="base">
                                        <p:cTn id="14" dur="500" fill="hold"/>
                                        <p:tgtEl>
                                          <p:spTgt spid="1505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0533"/>
                                        </p:tgtEl>
                                        <p:attrNameLst>
                                          <p:attrName>style.visibility</p:attrName>
                                        </p:attrNameLst>
                                      </p:cBhvr>
                                      <p:to>
                                        <p:strVal val="visible"/>
                                      </p:to>
                                    </p:set>
                                    <p:anim calcmode="lin" valueType="num">
                                      <p:cBhvr additive="base">
                                        <p:cTn id="19" dur="500" fill="hold"/>
                                        <p:tgtEl>
                                          <p:spTgt spid="150533"/>
                                        </p:tgtEl>
                                        <p:attrNameLst>
                                          <p:attrName>ppt_x</p:attrName>
                                        </p:attrNameLst>
                                      </p:cBhvr>
                                      <p:tavLst>
                                        <p:tav tm="0">
                                          <p:val>
                                            <p:strVal val="#ppt_x"/>
                                          </p:val>
                                        </p:tav>
                                        <p:tav tm="100000">
                                          <p:val>
                                            <p:strVal val="#ppt_x"/>
                                          </p:val>
                                        </p:tav>
                                      </p:tavLst>
                                    </p:anim>
                                    <p:anim calcmode="lin" valueType="num">
                                      <p:cBhvr additive="base">
                                        <p:cTn id="20" dur="500" fill="hold"/>
                                        <p:tgtEl>
                                          <p:spTgt spid="15053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0534"/>
                                        </p:tgtEl>
                                        <p:attrNameLst>
                                          <p:attrName>style.visibility</p:attrName>
                                        </p:attrNameLst>
                                      </p:cBhvr>
                                      <p:to>
                                        <p:strVal val="visible"/>
                                      </p:to>
                                    </p:set>
                                    <p:anim calcmode="lin" valueType="num">
                                      <p:cBhvr additive="base">
                                        <p:cTn id="25" dur="500" fill="hold"/>
                                        <p:tgtEl>
                                          <p:spTgt spid="150534"/>
                                        </p:tgtEl>
                                        <p:attrNameLst>
                                          <p:attrName>ppt_x</p:attrName>
                                        </p:attrNameLst>
                                      </p:cBhvr>
                                      <p:tavLst>
                                        <p:tav tm="0">
                                          <p:val>
                                            <p:strVal val="#ppt_x"/>
                                          </p:val>
                                        </p:tav>
                                        <p:tav tm="100000">
                                          <p:val>
                                            <p:strVal val="#ppt_x"/>
                                          </p:val>
                                        </p:tav>
                                      </p:tavLst>
                                    </p:anim>
                                    <p:anim calcmode="lin" valueType="num">
                                      <p:cBhvr additive="base">
                                        <p:cTn id="26" dur="500" fill="hold"/>
                                        <p:tgtEl>
                                          <p:spTgt spid="150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p:bldP spid="150533" grpId="0" autoUpdateAnimBg="0"/>
      <p:bldP spid="150534" grpId="0" autoUpdateAnimBg="0"/>
      <p:bldP spid="15053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bildnummer 2">
            <a:extLst>
              <a:ext uri="{FF2B5EF4-FFF2-40B4-BE49-F238E27FC236}">
                <a16:creationId xmlns:a16="http://schemas.microsoft.com/office/drawing/2014/main" id="{3DACF2C4-9FA0-4031-ADEC-6CCD9E3EA0BD}"/>
              </a:ext>
            </a:extLst>
          </p:cNvPr>
          <p:cNvSpPr>
            <a:spLocks noGrp="1"/>
          </p:cNvSpPr>
          <p:nvPr>
            <p:ph type="sldNum" sz="quarter" idx="12"/>
          </p:nvPr>
        </p:nvSpPr>
        <p:spPr>
          <a:xfrm>
            <a:off x="8382000" y="6248400"/>
            <a:ext cx="457200" cy="457200"/>
          </a:xfrm>
        </p:spPr>
        <p:txBody>
          <a:bodyPr/>
          <a:lstStyle/>
          <a:p>
            <a:fld id="{BEA4DB52-283C-40BA-B067-5D9472BD3BAD}" type="slidenum">
              <a:rPr lang="en-GB" altLang="en-US" smtClean="0">
                <a:latin typeface="Calibri" panose="020F0502020204030204" pitchFamily="34" charset="0"/>
                <a:cs typeface="Calibri" panose="020F0502020204030204" pitchFamily="34" charset="0"/>
              </a:rPr>
              <a:pPr/>
              <a:t>21</a:t>
            </a:fld>
            <a:endParaRPr lang="en-GB" altLang="en-US" dirty="0">
              <a:latin typeface="Calibri" panose="020F0502020204030204" pitchFamily="34" charset="0"/>
              <a:cs typeface="Calibri" panose="020F0502020204030204" pitchFamily="34" charset="0"/>
            </a:endParaRPr>
          </a:p>
        </p:txBody>
      </p:sp>
      <p:sp>
        <p:nvSpPr>
          <p:cNvPr id="4" name="Rubrik 1">
            <a:extLst>
              <a:ext uri="{FF2B5EF4-FFF2-40B4-BE49-F238E27FC236}">
                <a16:creationId xmlns:a16="http://schemas.microsoft.com/office/drawing/2014/main" id="{78A939D2-01C5-41C5-A88A-98807453DDD5}"/>
              </a:ext>
            </a:extLst>
          </p:cNvPr>
          <p:cNvSpPr txBox="1">
            <a:spLocks/>
          </p:cNvSpPr>
          <p:nvPr/>
        </p:nvSpPr>
        <p:spPr bwMode="auto">
          <a:xfrm>
            <a:off x="457200" y="60822"/>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r>
              <a:rPr lang="en-GB" sz="3200" b="1" dirty="0">
                <a:latin typeface="Calibri" panose="020F0502020204030204" pitchFamily="34" charset="0"/>
                <a:cs typeface="Calibri" panose="020F0502020204030204" pitchFamily="34" charset="0"/>
              </a:rPr>
              <a:t>The SIR model with parameter stochasticity</a:t>
            </a:r>
          </a:p>
        </p:txBody>
      </p:sp>
      <p:grpSp>
        <p:nvGrpSpPr>
          <p:cNvPr id="5" name="Grupp 4">
            <a:extLst>
              <a:ext uri="{FF2B5EF4-FFF2-40B4-BE49-F238E27FC236}">
                <a16:creationId xmlns:a16="http://schemas.microsoft.com/office/drawing/2014/main" id="{69302B7B-FC5C-45FB-9AD8-070BD3A0B0F2}"/>
              </a:ext>
            </a:extLst>
          </p:cNvPr>
          <p:cNvGrpSpPr/>
          <p:nvPr/>
        </p:nvGrpSpPr>
        <p:grpSpPr>
          <a:xfrm>
            <a:off x="457200" y="728555"/>
            <a:ext cx="8449088" cy="1577264"/>
            <a:chOff x="457200" y="728555"/>
            <a:chExt cx="8449088" cy="1577264"/>
          </a:xfrm>
        </p:grpSpPr>
        <p:sp>
          <p:nvSpPr>
            <p:cNvPr id="17" name="textruta 16">
              <a:extLst>
                <a:ext uri="{FF2B5EF4-FFF2-40B4-BE49-F238E27FC236}">
                  <a16:creationId xmlns:a16="http://schemas.microsoft.com/office/drawing/2014/main" id="{9B4DC023-DE9D-4244-8AD3-69AFA661FE0E}"/>
                </a:ext>
              </a:extLst>
            </p:cNvPr>
            <p:cNvSpPr txBox="1"/>
            <p:nvPr/>
          </p:nvSpPr>
          <p:spPr>
            <a:xfrm>
              <a:off x="457200" y="728555"/>
              <a:ext cx="5334000" cy="1569660"/>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Two replications of the SIR model where the parameter p is varied as p=Rand(0, 0.0006), thus keeping the same average p=0.0003. </a:t>
              </a:r>
            </a:p>
          </p:txBody>
        </p:sp>
        <p:pic>
          <p:nvPicPr>
            <p:cNvPr id="8" name="Bildobjekt 7">
              <a:extLst>
                <a:ext uri="{FF2B5EF4-FFF2-40B4-BE49-F238E27FC236}">
                  <a16:creationId xmlns:a16="http://schemas.microsoft.com/office/drawing/2014/main" id="{CB6C08DE-80F5-4262-9E5C-3256546646AD}"/>
                </a:ext>
              </a:extLst>
            </p:cNvPr>
            <p:cNvPicPr>
              <a:picLocks noChangeAspect="1"/>
            </p:cNvPicPr>
            <p:nvPr/>
          </p:nvPicPr>
          <p:blipFill>
            <a:blip r:embed="rId2"/>
            <a:stretch>
              <a:fillRect/>
            </a:stretch>
          </p:blipFill>
          <p:spPr>
            <a:xfrm>
              <a:off x="6019800" y="730226"/>
              <a:ext cx="2886488" cy="1575593"/>
            </a:xfrm>
            <a:prstGeom prst="rect">
              <a:avLst/>
            </a:prstGeom>
          </p:spPr>
        </p:pic>
      </p:grpSp>
      <p:grpSp>
        <p:nvGrpSpPr>
          <p:cNvPr id="24" name="Grupp 23">
            <a:extLst>
              <a:ext uri="{FF2B5EF4-FFF2-40B4-BE49-F238E27FC236}">
                <a16:creationId xmlns:a16="http://schemas.microsoft.com/office/drawing/2014/main" id="{031E559B-6A98-4475-BFE5-66BC4716F251}"/>
              </a:ext>
            </a:extLst>
          </p:cNvPr>
          <p:cNvGrpSpPr/>
          <p:nvPr/>
        </p:nvGrpSpPr>
        <p:grpSpPr>
          <a:xfrm>
            <a:off x="1394240" y="3761411"/>
            <a:ext cx="2981568" cy="2807732"/>
            <a:chOff x="3175965" y="2362200"/>
            <a:chExt cx="2981568" cy="2807732"/>
          </a:xfrm>
        </p:grpSpPr>
        <p:pic>
          <p:nvPicPr>
            <p:cNvPr id="10" name="Bildobjekt 9">
              <a:extLst>
                <a:ext uri="{FF2B5EF4-FFF2-40B4-BE49-F238E27FC236}">
                  <a16:creationId xmlns:a16="http://schemas.microsoft.com/office/drawing/2014/main" id="{02949534-56BB-4BD8-8D0F-D43CEDBC3091}"/>
                </a:ext>
              </a:extLst>
            </p:cNvPr>
            <p:cNvPicPr>
              <a:picLocks noChangeAspect="1"/>
            </p:cNvPicPr>
            <p:nvPr/>
          </p:nvPicPr>
          <p:blipFill>
            <a:blip r:embed="rId3"/>
            <a:stretch>
              <a:fillRect/>
            </a:stretch>
          </p:blipFill>
          <p:spPr>
            <a:xfrm>
              <a:off x="3175965" y="2362200"/>
              <a:ext cx="2886489" cy="2370292"/>
            </a:xfrm>
            <a:prstGeom prst="rect">
              <a:avLst/>
            </a:prstGeom>
          </p:spPr>
        </p:pic>
        <p:sp>
          <p:nvSpPr>
            <p:cNvPr id="21" name="textruta 20">
              <a:extLst>
                <a:ext uri="{FF2B5EF4-FFF2-40B4-BE49-F238E27FC236}">
                  <a16:creationId xmlns:a16="http://schemas.microsoft.com/office/drawing/2014/main" id="{9A4547CB-939F-439A-8708-DFCD18D452AD}"/>
                </a:ext>
              </a:extLst>
            </p:cNvPr>
            <p:cNvSpPr txBox="1"/>
            <p:nvPr/>
          </p:nvSpPr>
          <p:spPr>
            <a:xfrm>
              <a:off x="3175965" y="4800600"/>
              <a:ext cx="2981568" cy="369332"/>
            </a:xfrm>
            <a:prstGeom prst="rect">
              <a:avLst/>
            </a:prstGeom>
            <a:noFill/>
          </p:spPr>
          <p:txBody>
            <a:bodyPr wrap="square" rtlCol="0">
              <a:spAutoFit/>
            </a:bodyPr>
            <a:lstStyle/>
            <a:p>
              <a:r>
                <a:rPr lang="en-GB" sz="1800" dirty="0">
                  <a:latin typeface="Calibri" panose="020F0502020204030204" pitchFamily="34" charset="0"/>
                  <a:cs typeface="Calibri" panose="020F0502020204030204" pitchFamily="34" charset="0"/>
                </a:rPr>
                <a:t>p= </a:t>
              </a:r>
              <a:r>
                <a:rPr lang="en-GB" sz="1800" b="1" dirty="0">
                  <a:latin typeface="Calibri" panose="020F0502020204030204" pitchFamily="34" charset="0"/>
                  <a:cs typeface="Calibri" panose="020F0502020204030204" pitchFamily="34" charset="0"/>
                </a:rPr>
                <a:t>Fix(</a:t>
              </a:r>
              <a:r>
                <a:rPr lang="en-GB" sz="1800" dirty="0">
                  <a:latin typeface="Calibri" panose="020F0502020204030204" pitchFamily="34" charset="0"/>
                  <a:cs typeface="Calibri" panose="020F0502020204030204" pitchFamily="34" charset="0"/>
                </a:rPr>
                <a:t>Rand(0, 0.0006), </a:t>
              </a:r>
              <a:r>
                <a:rPr lang="en-GB" sz="1800" dirty="0">
                  <a:solidFill>
                    <a:srgbClr val="FF0000"/>
                  </a:solidFill>
                  <a:latin typeface="Calibri" panose="020F0502020204030204" pitchFamily="34" charset="0"/>
                  <a:cs typeface="Calibri" panose="020F0502020204030204" pitchFamily="34" charset="0"/>
                </a:rPr>
                <a:t>1</a:t>
              </a:r>
              <a:r>
                <a:rPr lang="en-GB" sz="1800" b="1" dirty="0">
                  <a:latin typeface="Calibri" panose="020F0502020204030204" pitchFamily="34" charset="0"/>
                  <a:cs typeface="Calibri" panose="020F0502020204030204" pitchFamily="34" charset="0"/>
                </a:rPr>
                <a:t>)</a:t>
              </a:r>
            </a:p>
          </p:txBody>
        </p:sp>
      </p:grpSp>
      <p:grpSp>
        <p:nvGrpSpPr>
          <p:cNvPr id="23" name="Grupp 22">
            <a:extLst>
              <a:ext uri="{FF2B5EF4-FFF2-40B4-BE49-F238E27FC236}">
                <a16:creationId xmlns:a16="http://schemas.microsoft.com/office/drawing/2014/main" id="{25FC2395-3060-410B-A845-5FBC72CCEF52}"/>
              </a:ext>
            </a:extLst>
          </p:cNvPr>
          <p:cNvGrpSpPr/>
          <p:nvPr/>
        </p:nvGrpSpPr>
        <p:grpSpPr>
          <a:xfrm>
            <a:off x="4722877" y="3780527"/>
            <a:ext cx="3052228" cy="2788616"/>
            <a:chOff x="6109993" y="2381316"/>
            <a:chExt cx="3052228" cy="2788616"/>
          </a:xfrm>
        </p:grpSpPr>
        <p:pic>
          <p:nvPicPr>
            <p:cNvPr id="12" name="Bildobjekt 11">
              <a:extLst>
                <a:ext uri="{FF2B5EF4-FFF2-40B4-BE49-F238E27FC236}">
                  <a16:creationId xmlns:a16="http://schemas.microsoft.com/office/drawing/2014/main" id="{746944B1-8B13-4106-A205-F5DC31A4E880}"/>
                </a:ext>
              </a:extLst>
            </p:cNvPr>
            <p:cNvPicPr>
              <a:picLocks noChangeAspect="1"/>
            </p:cNvPicPr>
            <p:nvPr/>
          </p:nvPicPr>
          <p:blipFill>
            <a:blip r:embed="rId4"/>
            <a:stretch>
              <a:fillRect/>
            </a:stretch>
          </p:blipFill>
          <p:spPr>
            <a:xfrm>
              <a:off x="6157533" y="2381316"/>
              <a:ext cx="2886489" cy="2351176"/>
            </a:xfrm>
            <a:prstGeom prst="rect">
              <a:avLst/>
            </a:prstGeom>
          </p:spPr>
        </p:pic>
        <p:sp>
          <p:nvSpPr>
            <p:cNvPr id="22" name="textruta 21">
              <a:extLst>
                <a:ext uri="{FF2B5EF4-FFF2-40B4-BE49-F238E27FC236}">
                  <a16:creationId xmlns:a16="http://schemas.microsoft.com/office/drawing/2014/main" id="{D70A7F3A-BC61-42C4-A78B-5CF76B6B4F3F}"/>
                </a:ext>
              </a:extLst>
            </p:cNvPr>
            <p:cNvSpPr txBox="1"/>
            <p:nvPr/>
          </p:nvSpPr>
          <p:spPr>
            <a:xfrm>
              <a:off x="6109993" y="4800600"/>
              <a:ext cx="3052228" cy="369332"/>
            </a:xfrm>
            <a:prstGeom prst="rect">
              <a:avLst/>
            </a:prstGeom>
            <a:noFill/>
          </p:spPr>
          <p:txBody>
            <a:bodyPr wrap="square" rtlCol="0">
              <a:spAutoFit/>
            </a:bodyPr>
            <a:lstStyle/>
            <a:p>
              <a:r>
                <a:rPr lang="en-GB" sz="1800" dirty="0">
                  <a:latin typeface="Calibri" panose="020F0502020204030204" pitchFamily="34" charset="0"/>
                  <a:cs typeface="Calibri" panose="020F0502020204030204" pitchFamily="34" charset="0"/>
                </a:rPr>
                <a:t>p= </a:t>
              </a:r>
              <a:r>
                <a:rPr lang="en-GB" sz="1800" b="1" dirty="0">
                  <a:latin typeface="Calibri" panose="020F0502020204030204" pitchFamily="34" charset="0"/>
                  <a:cs typeface="Calibri" panose="020F0502020204030204" pitchFamily="34" charset="0"/>
                </a:rPr>
                <a:t>Fix(</a:t>
              </a:r>
              <a:r>
                <a:rPr lang="en-GB" sz="1800" dirty="0">
                  <a:latin typeface="Calibri" panose="020F0502020204030204" pitchFamily="34" charset="0"/>
                  <a:cs typeface="Calibri" panose="020F0502020204030204" pitchFamily="34" charset="0"/>
                </a:rPr>
                <a:t>Rand(0, 0.0006), </a:t>
              </a:r>
              <a:r>
                <a:rPr lang="en-GB" sz="1800" dirty="0">
                  <a:solidFill>
                    <a:srgbClr val="FF0000"/>
                  </a:solidFill>
                  <a:latin typeface="Calibri" panose="020F0502020204030204" pitchFamily="34" charset="0"/>
                  <a:cs typeface="Calibri" panose="020F0502020204030204" pitchFamily="34" charset="0"/>
                </a:rPr>
                <a:t>20</a:t>
              </a:r>
              <a:r>
                <a:rPr lang="en-GB" sz="1800" b="1" dirty="0">
                  <a:latin typeface="Calibri" panose="020F0502020204030204" pitchFamily="34" charset="0"/>
                  <a:cs typeface="Calibri" panose="020F0502020204030204" pitchFamily="34" charset="0"/>
                </a:rPr>
                <a:t>)</a:t>
              </a:r>
            </a:p>
          </p:txBody>
        </p:sp>
      </p:grpSp>
      <p:sp>
        <p:nvSpPr>
          <p:cNvPr id="2" name="textruta 1">
            <a:extLst>
              <a:ext uri="{FF2B5EF4-FFF2-40B4-BE49-F238E27FC236}">
                <a16:creationId xmlns:a16="http://schemas.microsoft.com/office/drawing/2014/main" id="{425DE774-FB0F-44F6-BF18-47C69CC8183D}"/>
              </a:ext>
            </a:extLst>
          </p:cNvPr>
          <p:cNvSpPr txBox="1"/>
          <p:nvPr/>
        </p:nvSpPr>
        <p:spPr>
          <a:xfrm>
            <a:off x="1213508" y="2743200"/>
            <a:ext cx="6324600" cy="830997"/>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In the first replication p is changed </a:t>
            </a:r>
            <a:r>
              <a:rPr lang="en-GB" sz="2400" b="1" dirty="0">
                <a:latin typeface="Calibri" panose="020F0502020204030204" pitchFamily="34" charset="0"/>
                <a:cs typeface="Calibri" panose="020F0502020204030204" pitchFamily="34" charset="0"/>
              </a:rPr>
              <a:t>each day</a:t>
            </a:r>
            <a:r>
              <a:rPr lang="en-GB" sz="2400" dirty="0">
                <a:latin typeface="Calibri" panose="020F0502020204030204" pitchFamily="34" charset="0"/>
                <a:cs typeface="Calibri" panose="020F0502020204030204" pitchFamily="34" charset="0"/>
              </a:rPr>
              <a:t>, and in the second </a:t>
            </a:r>
            <a:r>
              <a:rPr lang="en-GB" sz="2400" b="1" dirty="0">
                <a:latin typeface="Calibri" panose="020F0502020204030204" pitchFamily="34" charset="0"/>
                <a:cs typeface="Calibri" panose="020F0502020204030204" pitchFamily="34" charset="0"/>
              </a:rPr>
              <a:t>each 20 days</a:t>
            </a:r>
            <a:r>
              <a:rPr lang="en-GB"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92190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1+#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ruta 4">
            <a:extLst>
              <a:ext uri="{FF2B5EF4-FFF2-40B4-BE49-F238E27FC236}">
                <a16:creationId xmlns:a16="http://schemas.microsoft.com/office/drawing/2014/main" id="{DA1E328E-20F1-4008-93B2-DF61F4A9E414}"/>
              </a:ext>
            </a:extLst>
          </p:cNvPr>
          <p:cNvSpPr txBox="1"/>
          <p:nvPr/>
        </p:nvSpPr>
        <p:spPr>
          <a:xfrm>
            <a:off x="304800" y="990600"/>
            <a:ext cx="8458200" cy="2862322"/>
          </a:xfrm>
          <a:prstGeom prst="rect">
            <a:avLst/>
          </a:prstGeom>
          <a:noFill/>
        </p:spPr>
        <p:txBody>
          <a:bodyPr wrap="square" rtlCol="0">
            <a:spAutoFit/>
          </a:bodyPr>
          <a:lstStyle/>
          <a:p>
            <a:r>
              <a:rPr lang="en-GB" sz="2400" b="1" i="1" dirty="0">
                <a:latin typeface="Calibri" panose="020F0502020204030204" pitchFamily="34" charset="0"/>
                <a:cs typeface="Calibri" panose="020F0502020204030204" pitchFamily="34" charset="0"/>
              </a:rPr>
              <a:t>Information</a:t>
            </a:r>
            <a:r>
              <a:rPr lang="en-GB" sz="2400" dirty="0">
                <a:latin typeface="Calibri" panose="020F0502020204030204" pitchFamily="34" charset="0"/>
                <a:cs typeface="Calibri" panose="020F0502020204030204" pitchFamily="34" charset="0"/>
              </a:rPr>
              <a:t> is transferred by </a:t>
            </a:r>
            <a:r>
              <a:rPr lang="en-GB" sz="2400" b="1" i="1" dirty="0">
                <a:latin typeface="Calibri" panose="020F0502020204030204" pitchFamily="34" charset="0"/>
                <a:cs typeface="Calibri" panose="020F0502020204030204" pitchFamily="34" charset="0"/>
              </a:rPr>
              <a:t>links</a:t>
            </a:r>
            <a:r>
              <a:rPr lang="en-GB" sz="2400" dirty="0">
                <a:latin typeface="Calibri" panose="020F0502020204030204" pitchFamily="34" charset="0"/>
                <a:cs typeface="Calibri" panose="020F0502020204030204" pitchFamily="34" charset="0"/>
              </a:rPr>
              <a:t>. However, the link has no name and is not accessible, why it can only passively transmit a message defined by e.g. an Auxiliary. </a:t>
            </a:r>
          </a:p>
          <a:p>
            <a:endParaRPr lang="en-GB" sz="12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For example, to the deterministic SIR model, we add an Authority that receives information about the number of infectious persons, makes and announces its decision in order to decrease the rate of S </a:t>
            </a:r>
            <a:r>
              <a:rPr lang="en-GB" sz="2400" dirty="0">
                <a:latin typeface="Calibri" panose="020F0502020204030204" pitchFamily="34" charset="0"/>
                <a:cs typeface="Calibri" panose="020F0502020204030204" pitchFamily="34" charset="0"/>
                <a:sym typeface="Symbol" panose="05050102010706020507" pitchFamily="18" charset="2"/>
              </a:rPr>
              <a:t> I. (See </a:t>
            </a:r>
            <a:r>
              <a:rPr lang="en-GB" sz="2400" dirty="0">
                <a:latin typeface="Calibri" panose="020F0502020204030204" pitchFamily="34" charset="0"/>
                <a:cs typeface="Calibri" panose="020F0502020204030204" pitchFamily="34" charset="0"/>
              </a:rPr>
              <a:t>Slide 12, above)</a:t>
            </a:r>
          </a:p>
        </p:txBody>
      </p:sp>
      <p:sp>
        <p:nvSpPr>
          <p:cNvPr id="8" name="textruta 7">
            <a:extLst>
              <a:ext uri="{FF2B5EF4-FFF2-40B4-BE49-F238E27FC236}">
                <a16:creationId xmlns:a16="http://schemas.microsoft.com/office/drawing/2014/main" id="{2DBE5273-D058-4FC3-AC71-FB11F0E03F08}"/>
              </a:ext>
            </a:extLst>
          </p:cNvPr>
          <p:cNvSpPr txBox="1"/>
          <p:nvPr/>
        </p:nvSpPr>
        <p:spPr>
          <a:xfrm>
            <a:off x="304800" y="4121765"/>
            <a:ext cx="8686800" cy="2431435"/>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The signal caries the information. However, this information may be uncertain both to its </a:t>
            </a:r>
            <a:r>
              <a:rPr lang="en-GB" sz="2400" b="1" i="1" dirty="0">
                <a:latin typeface="Calibri" panose="020F0502020204030204" pitchFamily="34" charset="0"/>
                <a:cs typeface="Calibri" panose="020F0502020204030204" pitchFamily="34" charset="0"/>
              </a:rPr>
              <a:t>content</a:t>
            </a:r>
            <a:r>
              <a:rPr lang="en-GB" sz="2400" dirty="0">
                <a:latin typeface="Calibri" panose="020F0502020204030204" pitchFamily="34" charset="0"/>
                <a:cs typeface="Calibri" panose="020F0502020204030204" pitchFamily="34" charset="0"/>
              </a:rPr>
              <a:t> and to the </a:t>
            </a:r>
            <a:r>
              <a:rPr lang="en-GB" sz="2400" b="1" i="1" dirty="0">
                <a:latin typeface="Calibri" panose="020F0502020204030204" pitchFamily="34" charset="0"/>
                <a:cs typeface="Calibri" panose="020F0502020204030204" pitchFamily="34" charset="0"/>
              </a:rPr>
              <a:t>tim</a:t>
            </a:r>
            <a:r>
              <a:rPr lang="en-GB" sz="2400" b="1" dirty="0">
                <a:latin typeface="Calibri" panose="020F0502020204030204" pitchFamily="34" charset="0"/>
                <a:cs typeface="Calibri" panose="020F0502020204030204" pitchFamily="34" charset="0"/>
              </a:rPr>
              <a:t>e </a:t>
            </a:r>
            <a:r>
              <a:rPr lang="en-GB" sz="2400" dirty="0">
                <a:latin typeface="Calibri" panose="020F0502020204030204" pitchFamily="34" charset="0"/>
                <a:cs typeface="Calibri" panose="020F0502020204030204" pitchFamily="34" charset="0"/>
              </a:rPr>
              <a:t>the receivers get it. </a:t>
            </a:r>
          </a:p>
          <a:p>
            <a:endParaRPr lang="en-GB" sz="8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For example, in the SIR example in Slide 12, the information about stage I may be </a:t>
            </a:r>
            <a:r>
              <a:rPr lang="en-GB" sz="2400" b="1" i="1" dirty="0">
                <a:latin typeface="Calibri" panose="020F0502020204030204" pitchFamily="34" charset="0"/>
                <a:cs typeface="Calibri" panose="020F0502020204030204" pitchFamily="34" charset="0"/>
              </a:rPr>
              <a:t>poorly estimated </a:t>
            </a:r>
            <a:r>
              <a:rPr lang="en-GB" sz="2400" dirty="0">
                <a:latin typeface="Calibri" panose="020F0502020204030204" pitchFamily="34" charset="0"/>
                <a:cs typeface="Calibri" panose="020F0502020204030204" pitchFamily="34" charset="0"/>
              </a:rPr>
              <a:t>and the </a:t>
            </a:r>
            <a:r>
              <a:rPr lang="en-GB" sz="2400" b="1" i="1" dirty="0">
                <a:latin typeface="Calibri" panose="020F0502020204030204" pitchFamily="34" charset="0"/>
                <a:cs typeface="Calibri" panose="020F0502020204030204" pitchFamily="34" charset="0"/>
              </a:rPr>
              <a:t>delay time </a:t>
            </a:r>
            <a:r>
              <a:rPr lang="en-GB" sz="2400" dirty="0">
                <a:latin typeface="Calibri" panose="020F0502020204030204" pitchFamily="34" charset="0"/>
                <a:cs typeface="Calibri" panose="020F0502020204030204" pitchFamily="34" charset="0"/>
              </a:rPr>
              <a:t>for the Authority to analyse it, come to a decision and deliver it is also uncertain – </a:t>
            </a:r>
            <a:r>
              <a:rPr lang="en-GB" sz="2400" i="1" dirty="0">
                <a:latin typeface="Calibri" panose="020F0502020204030204" pitchFamily="34" charset="0"/>
                <a:cs typeface="Calibri" panose="020F0502020204030204" pitchFamily="34" charset="0"/>
              </a:rPr>
              <a:t>but may be stochastically modelled</a:t>
            </a:r>
            <a:r>
              <a:rPr lang="en-GB" sz="2400" dirty="0">
                <a:latin typeface="Calibri" panose="020F0502020204030204" pitchFamily="34" charset="0"/>
                <a:cs typeface="Calibri" panose="020F0502020204030204" pitchFamily="34" charset="0"/>
              </a:rPr>
              <a:t>.</a:t>
            </a:r>
          </a:p>
        </p:txBody>
      </p:sp>
      <p:sp>
        <p:nvSpPr>
          <p:cNvPr id="4" name="Platshållare för bildnummer 4">
            <a:extLst>
              <a:ext uri="{FF2B5EF4-FFF2-40B4-BE49-F238E27FC236}">
                <a16:creationId xmlns:a16="http://schemas.microsoft.com/office/drawing/2014/main" id="{B5F75A04-64CA-4329-BE29-E8F5A4DAEC30}"/>
              </a:ext>
            </a:extLst>
          </p:cNvPr>
          <p:cNvSpPr txBox="1">
            <a:spLocks/>
          </p:cNvSpPr>
          <p:nvPr/>
        </p:nvSpPr>
        <p:spPr bwMode="auto">
          <a:xfrm>
            <a:off x="8606389" y="6400800"/>
            <a:ext cx="385211"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fontAlgn="base">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a:lstStyle>
          <a:p>
            <a:fld id="{EA51B6D8-281F-47CD-8C13-F5B04255B3DB}" type="slidenum">
              <a:rPr lang="en-GB" altLang="en-US" smtClean="0">
                <a:latin typeface="Calibri" panose="020F0502020204030204" pitchFamily="34" charset="0"/>
                <a:cs typeface="Calibri" panose="020F0502020204030204" pitchFamily="34" charset="0"/>
              </a:rPr>
              <a:pPr/>
              <a:t>22</a:t>
            </a:fld>
            <a:endParaRPr lang="en-GB" altLang="en-US" dirty="0">
              <a:latin typeface="Calibri" panose="020F0502020204030204" pitchFamily="34" charset="0"/>
              <a:cs typeface="Calibri" panose="020F0502020204030204" pitchFamily="34" charset="0"/>
            </a:endParaRPr>
          </a:p>
        </p:txBody>
      </p:sp>
      <p:grpSp>
        <p:nvGrpSpPr>
          <p:cNvPr id="7" name="Grupp 6">
            <a:extLst>
              <a:ext uri="{FF2B5EF4-FFF2-40B4-BE49-F238E27FC236}">
                <a16:creationId xmlns:a16="http://schemas.microsoft.com/office/drawing/2014/main" id="{87D24971-AF66-48F8-A010-421BF0B21D42}"/>
              </a:ext>
            </a:extLst>
          </p:cNvPr>
          <p:cNvGrpSpPr/>
          <p:nvPr/>
        </p:nvGrpSpPr>
        <p:grpSpPr>
          <a:xfrm>
            <a:off x="1752600" y="0"/>
            <a:ext cx="6362700" cy="1028700"/>
            <a:chOff x="1752600" y="0"/>
            <a:chExt cx="6362700" cy="1028700"/>
          </a:xfrm>
        </p:grpSpPr>
        <p:pic>
          <p:nvPicPr>
            <p:cNvPr id="6" name="Bildobjekt 5">
              <a:extLst>
                <a:ext uri="{FF2B5EF4-FFF2-40B4-BE49-F238E27FC236}">
                  <a16:creationId xmlns:a16="http://schemas.microsoft.com/office/drawing/2014/main" id="{DFCEEBD6-ADCA-41A9-BC48-6B621DC0905E}"/>
                </a:ext>
              </a:extLst>
            </p:cNvPr>
            <p:cNvPicPr>
              <a:picLocks noChangeAspect="1"/>
            </p:cNvPicPr>
            <p:nvPr/>
          </p:nvPicPr>
          <p:blipFill>
            <a:blip r:embed="rId2"/>
            <a:stretch>
              <a:fillRect/>
            </a:stretch>
          </p:blipFill>
          <p:spPr>
            <a:xfrm>
              <a:off x="6477000" y="0"/>
              <a:ext cx="1638300" cy="1028700"/>
            </a:xfrm>
            <a:prstGeom prst="rect">
              <a:avLst/>
            </a:prstGeom>
          </p:spPr>
        </p:pic>
        <p:sp>
          <p:nvSpPr>
            <p:cNvPr id="3" name="textruta 2">
              <a:extLst>
                <a:ext uri="{FF2B5EF4-FFF2-40B4-BE49-F238E27FC236}">
                  <a16:creationId xmlns:a16="http://schemas.microsoft.com/office/drawing/2014/main" id="{3D24DA7E-405B-4327-8B0F-2C835E1A8746}"/>
                </a:ext>
              </a:extLst>
            </p:cNvPr>
            <p:cNvSpPr txBox="1"/>
            <p:nvPr/>
          </p:nvSpPr>
          <p:spPr>
            <a:xfrm>
              <a:off x="1752600" y="228600"/>
              <a:ext cx="4267200" cy="584775"/>
            </a:xfrm>
            <a:prstGeom prst="rect">
              <a:avLst/>
            </a:prstGeom>
            <a:noFill/>
          </p:spPr>
          <p:txBody>
            <a:bodyPr wrap="square" rtlCol="0">
              <a:spAutoFit/>
            </a:bodyPr>
            <a:lstStyle/>
            <a:p>
              <a:pPr algn="ctr"/>
              <a:r>
                <a:rPr lang="en-GB" altLang="en-US" sz="3200" b="1" dirty="0">
                  <a:solidFill>
                    <a:schemeClr val="tx1"/>
                  </a:solidFill>
                  <a:latin typeface="Calibri" panose="020F0502020204030204" pitchFamily="34" charset="0"/>
                  <a:cs typeface="Calibri" panose="020F0502020204030204" pitchFamily="34" charset="0"/>
                </a:rPr>
                <a:t>B4) Signal </a:t>
              </a:r>
              <a:r>
                <a:rPr lang="en-GB" altLang="en-US" sz="3200" b="1" noProof="1">
                  <a:solidFill>
                    <a:schemeClr val="tx1"/>
                  </a:solidFill>
                  <a:latin typeface="Calibri" panose="020F0502020204030204" pitchFamily="34" charset="0"/>
                  <a:cs typeface="Calibri" panose="020F0502020204030204" pitchFamily="34" charset="0"/>
                </a:rPr>
                <a:t>stochasticity</a:t>
              </a:r>
              <a:endParaRPr lang="en-GB" sz="3200" dirty="0"/>
            </a:p>
          </p:txBody>
        </p:sp>
      </p:grpSp>
    </p:spTree>
    <p:extLst>
      <p:ext uri="{BB962C8B-B14F-4D97-AF65-F5344CB8AC3E}">
        <p14:creationId xmlns:p14="http://schemas.microsoft.com/office/powerpoint/2010/main" val="259321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1">
            <a:extLst>
              <a:ext uri="{FF2B5EF4-FFF2-40B4-BE49-F238E27FC236}">
                <a16:creationId xmlns:a16="http://schemas.microsoft.com/office/drawing/2014/main" id="{3BC425FD-1F00-4851-B3E1-54FE75159341}"/>
              </a:ext>
            </a:extLst>
          </p:cNvPr>
          <p:cNvSpPr txBox="1">
            <a:spLocks/>
          </p:cNvSpPr>
          <p:nvPr/>
        </p:nvSpPr>
        <p:spPr bwMode="auto">
          <a:xfrm>
            <a:off x="685800" y="131194"/>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r>
              <a:rPr lang="en-GB" sz="3200" b="1" dirty="0">
                <a:latin typeface="Calibri" panose="020F0502020204030204" pitchFamily="34" charset="0"/>
                <a:cs typeface="Calibri" panose="020F0502020204030204" pitchFamily="34" charset="0"/>
              </a:rPr>
              <a:t>The SIR model with signal stochasticity</a:t>
            </a:r>
          </a:p>
        </p:txBody>
      </p:sp>
      <p:sp>
        <p:nvSpPr>
          <p:cNvPr id="9" name="textruta 8">
            <a:extLst>
              <a:ext uri="{FF2B5EF4-FFF2-40B4-BE49-F238E27FC236}">
                <a16:creationId xmlns:a16="http://schemas.microsoft.com/office/drawing/2014/main" id="{91B65652-0FDA-42A5-8549-11AABCD0D348}"/>
              </a:ext>
            </a:extLst>
          </p:cNvPr>
          <p:cNvSpPr txBox="1"/>
          <p:nvPr/>
        </p:nvSpPr>
        <p:spPr>
          <a:xfrm>
            <a:off x="161624" y="689838"/>
            <a:ext cx="8820752" cy="1200329"/>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The Authority estimates the number of infectious every day. If I&gt;10 it takes measures that reduce the Infect flow by 20 to 80%, which here is described by: </a:t>
            </a:r>
            <a:r>
              <a:rPr lang="en-GB" sz="2400" noProof="1">
                <a:latin typeface="Calibri" panose="020F0502020204030204" pitchFamily="34" charset="0"/>
                <a:cs typeface="Calibri" panose="020F0502020204030204" pitchFamily="34" charset="0"/>
              </a:rPr>
              <a:t>Authority=IfThenElse([I]&gt;10, Rand(0.2, 0.8), 1)</a:t>
            </a:r>
            <a:r>
              <a:rPr lang="en-GB" sz="2400" dirty="0">
                <a:latin typeface="Calibri" panose="020F0502020204030204" pitchFamily="34" charset="0"/>
                <a:cs typeface="Calibri" panose="020F0502020204030204" pitchFamily="34" charset="0"/>
              </a:rPr>
              <a:t>.</a:t>
            </a:r>
          </a:p>
        </p:txBody>
      </p:sp>
      <p:sp>
        <p:nvSpPr>
          <p:cNvPr id="10" name="textruta 9">
            <a:extLst>
              <a:ext uri="{FF2B5EF4-FFF2-40B4-BE49-F238E27FC236}">
                <a16:creationId xmlns:a16="http://schemas.microsoft.com/office/drawing/2014/main" id="{56113675-9DF8-4E26-B9A4-7BC9BF3D0BAD}"/>
              </a:ext>
            </a:extLst>
          </p:cNvPr>
          <p:cNvSpPr txBox="1"/>
          <p:nvPr/>
        </p:nvSpPr>
        <p:spPr>
          <a:xfrm>
            <a:off x="161624" y="5526477"/>
            <a:ext cx="8820752" cy="1200329"/>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If the time for data collection, decision and actualisation takes an uncertain time, you can also describe this by a delay of random length drawn from a proper statistical distribution.</a:t>
            </a:r>
          </a:p>
        </p:txBody>
      </p:sp>
      <p:pic>
        <p:nvPicPr>
          <p:cNvPr id="6" name="Bildobjekt 5">
            <a:extLst>
              <a:ext uri="{FF2B5EF4-FFF2-40B4-BE49-F238E27FC236}">
                <a16:creationId xmlns:a16="http://schemas.microsoft.com/office/drawing/2014/main" id="{56B1DE33-5C65-412C-A8ED-88B411076650}"/>
              </a:ext>
            </a:extLst>
          </p:cNvPr>
          <p:cNvPicPr>
            <a:picLocks noChangeAspect="1"/>
          </p:cNvPicPr>
          <p:nvPr/>
        </p:nvPicPr>
        <p:blipFill>
          <a:blip r:embed="rId2"/>
          <a:stretch>
            <a:fillRect/>
          </a:stretch>
        </p:blipFill>
        <p:spPr>
          <a:xfrm>
            <a:off x="4700817" y="2286000"/>
            <a:ext cx="3733800" cy="3040089"/>
          </a:xfrm>
          <a:prstGeom prst="rect">
            <a:avLst/>
          </a:prstGeom>
        </p:spPr>
      </p:pic>
      <p:pic>
        <p:nvPicPr>
          <p:cNvPr id="8" name="Bildobjekt 7">
            <a:extLst>
              <a:ext uri="{FF2B5EF4-FFF2-40B4-BE49-F238E27FC236}">
                <a16:creationId xmlns:a16="http://schemas.microsoft.com/office/drawing/2014/main" id="{26F03B2F-10DB-4444-B9CE-E19E8A711115}"/>
              </a:ext>
            </a:extLst>
          </p:cNvPr>
          <p:cNvPicPr>
            <a:picLocks noChangeAspect="1"/>
          </p:cNvPicPr>
          <p:nvPr/>
        </p:nvPicPr>
        <p:blipFill>
          <a:blip r:embed="rId3"/>
          <a:stretch>
            <a:fillRect/>
          </a:stretch>
        </p:blipFill>
        <p:spPr>
          <a:xfrm>
            <a:off x="609600" y="2398727"/>
            <a:ext cx="3833585" cy="2814637"/>
          </a:xfrm>
          <a:prstGeom prst="rect">
            <a:avLst/>
          </a:prstGeom>
        </p:spPr>
      </p:pic>
      <p:sp>
        <p:nvSpPr>
          <p:cNvPr id="3" name="Platshållare för bildnummer 2">
            <a:extLst>
              <a:ext uri="{FF2B5EF4-FFF2-40B4-BE49-F238E27FC236}">
                <a16:creationId xmlns:a16="http://schemas.microsoft.com/office/drawing/2014/main" id="{19423221-1216-4F85-8B43-FCDCC00E6E3A}"/>
              </a:ext>
            </a:extLst>
          </p:cNvPr>
          <p:cNvSpPr>
            <a:spLocks noGrp="1"/>
          </p:cNvSpPr>
          <p:nvPr>
            <p:ph type="sldNum" sz="quarter" idx="12"/>
          </p:nvPr>
        </p:nvSpPr>
        <p:spPr>
          <a:xfrm>
            <a:off x="8534400" y="6400800"/>
            <a:ext cx="457200" cy="326006"/>
          </a:xfrm>
        </p:spPr>
        <p:txBody>
          <a:bodyPr/>
          <a:lstStyle/>
          <a:p>
            <a:fld id="{BEA4DB52-283C-40BA-B067-5D9472BD3BAD}" type="slidenum">
              <a:rPr lang="en-GB" altLang="en-US" smtClean="0">
                <a:latin typeface="Calibri" panose="020F0502020204030204" pitchFamily="34" charset="0"/>
                <a:cs typeface="Calibri" panose="020F0502020204030204" pitchFamily="34" charset="0"/>
              </a:rPr>
              <a:pPr/>
              <a:t>23</a:t>
            </a:fld>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069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32E84C9B-4135-4943-8E33-A9E45E8E2903}"/>
              </a:ext>
            </a:extLst>
          </p:cNvPr>
          <p:cNvSpPr>
            <a:spLocks noGrp="1" noChangeArrowheads="1"/>
          </p:cNvSpPr>
          <p:nvPr>
            <p:ph type="title"/>
          </p:nvPr>
        </p:nvSpPr>
        <p:spPr>
          <a:xfrm>
            <a:off x="-13880" y="228600"/>
            <a:ext cx="9144000" cy="533397"/>
          </a:xfrm>
        </p:spPr>
        <p:txBody>
          <a:bodyPr lIns="18000" rIns="18000"/>
          <a:lstStyle/>
          <a:p>
            <a:pPr>
              <a:lnSpc>
                <a:spcPct val="90000"/>
              </a:lnSpc>
            </a:pPr>
            <a:r>
              <a:rPr lang="en-GB" altLang="en-US" sz="3200" b="1" dirty="0">
                <a:latin typeface="Calibri" panose="020F0502020204030204" pitchFamily="34" charset="0"/>
                <a:cs typeface="Calibri" panose="020F0502020204030204" pitchFamily="34" charset="0"/>
              </a:rPr>
              <a:t>IV. CONSEQUENCES OF NEGLECTING UNCERTAINTIES</a:t>
            </a:r>
            <a:endParaRPr lang="en-GB" altLang="en-US" sz="3200" dirty="0">
              <a:latin typeface="Calibri" panose="020F0502020204030204" pitchFamily="34" charset="0"/>
              <a:cs typeface="Calibri" panose="020F0502020204030204" pitchFamily="34" charset="0"/>
            </a:endParaRPr>
          </a:p>
        </p:txBody>
      </p:sp>
      <p:sp>
        <p:nvSpPr>
          <p:cNvPr id="139267" name="Text Box 3">
            <a:extLst>
              <a:ext uri="{FF2B5EF4-FFF2-40B4-BE49-F238E27FC236}">
                <a16:creationId xmlns:a16="http://schemas.microsoft.com/office/drawing/2014/main" id="{A0D0BD82-C237-4CAE-A486-CDBEA40F471C}"/>
              </a:ext>
            </a:extLst>
          </p:cNvPr>
          <p:cNvSpPr txBox="1">
            <a:spLocks noChangeArrowheads="1"/>
          </p:cNvSpPr>
          <p:nvPr/>
        </p:nvSpPr>
        <p:spPr bwMode="auto">
          <a:xfrm>
            <a:off x="259078" y="925791"/>
            <a:ext cx="8808721"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lnSpc>
                <a:spcPct val="90000"/>
              </a:lnSpc>
              <a:buAutoNum type="arabicParenR"/>
            </a:pPr>
            <a:r>
              <a:rPr lang="en-GB" altLang="en-US" sz="3600" b="1" dirty="0">
                <a:latin typeface="Calibri" panose="020F0502020204030204" pitchFamily="34" charset="0"/>
                <a:cs typeface="Calibri" panose="020F0502020204030204" pitchFamily="34" charset="0"/>
              </a:rPr>
              <a:t>Neglecting transition stochastics </a:t>
            </a:r>
          </a:p>
          <a:p>
            <a:pPr>
              <a:lnSpc>
                <a:spcPct val="90000"/>
              </a:lnSpc>
            </a:pPr>
            <a:r>
              <a:rPr lang="en-GB" altLang="en-US" dirty="0">
                <a:solidFill>
                  <a:srgbClr val="FF0000"/>
                </a:solidFill>
                <a:latin typeface="Calibri" panose="020F0502020204030204" pitchFamily="34" charset="0"/>
                <a:cs typeface="Calibri" panose="020F0502020204030204" pitchFamily="34" charset="0"/>
              </a:rPr>
              <a:t>      </a:t>
            </a:r>
            <a:r>
              <a:rPr lang="en-GB" altLang="en-US" sz="2400" dirty="0">
                <a:solidFill>
                  <a:srgbClr val="FF0000"/>
                </a:solidFill>
                <a:latin typeface="Calibri" panose="020F0502020204030204" pitchFamily="34" charset="0"/>
                <a:cs typeface="Calibri" panose="020F0502020204030204" pitchFamily="34" charset="0"/>
              </a:rPr>
              <a:t>(Transition stochasticity only exists for discrete entities)</a:t>
            </a:r>
            <a:endParaRPr lang="en-GB" altLang="en-US" sz="2400" u="sng" dirty="0">
              <a:solidFill>
                <a:srgbClr val="FF0000"/>
              </a:solidFill>
              <a:latin typeface="Calibri" panose="020F0502020204030204" pitchFamily="34" charset="0"/>
              <a:cs typeface="Calibri" panose="020F0502020204030204" pitchFamily="34" charset="0"/>
            </a:endParaRPr>
          </a:p>
        </p:txBody>
      </p:sp>
      <p:sp>
        <p:nvSpPr>
          <p:cNvPr id="139268" name="Text Box 4">
            <a:extLst>
              <a:ext uri="{FF2B5EF4-FFF2-40B4-BE49-F238E27FC236}">
                <a16:creationId xmlns:a16="http://schemas.microsoft.com/office/drawing/2014/main" id="{599E62FA-E2A8-475A-8AA1-6E439693D702}"/>
              </a:ext>
            </a:extLst>
          </p:cNvPr>
          <p:cNvSpPr txBox="1">
            <a:spLocks noChangeArrowheads="1"/>
          </p:cNvSpPr>
          <p:nvPr/>
        </p:nvSpPr>
        <p:spPr bwMode="auto">
          <a:xfrm>
            <a:off x="457200" y="3147720"/>
            <a:ext cx="829355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400" dirty="0">
                <a:latin typeface="Calibri" panose="020F0502020204030204" pitchFamily="34" charset="0"/>
                <a:cs typeface="Calibri" panose="020F0502020204030204" pitchFamily="34" charset="0"/>
              </a:rPr>
              <a:t>There are cases where </a:t>
            </a:r>
            <a:r>
              <a:rPr lang="en-GB" altLang="en-US" sz="2400" i="1" dirty="0">
                <a:latin typeface="Calibri" panose="020F0502020204030204" pitchFamily="34" charset="0"/>
                <a:cs typeface="Calibri" panose="020F0502020204030204" pitchFamily="34" charset="0"/>
              </a:rPr>
              <a:t>the </a:t>
            </a:r>
            <a:r>
              <a:rPr lang="en-GB" altLang="en-US" sz="2400" i="1" u="sng" dirty="0">
                <a:latin typeface="Calibri" panose="020F0502020204030204" pitchFamily="34" charset="0"/>
                <a:cs typeface="Calibri" panose="020F0502020204030204" pitchFamily="34" charset="0"/>
              </a:rPr>
              <a:t>average from a deterministic model </a:t>
            </a:r>
            <a:r>
              <a:rPr lang="en-GB" altLang="en-US" sz="2400" dirty="0">
                <a:latin typeface="Calibri" panose="020F0502020204030204" pitchFamily="34" charset="0"/>
                <a:cs typeface="Calibri" panose="020F0502020204030204" pitchFamily="34" charset="0"/>
              </a:rPr>
              <a:t>equals </a:t>
            </a:r>
            <a:r>
              <a:rPr lang="en-GB" altLang="en-US" sz="2400" i="1" dirty="0">
                <a:latin typeface="Calibri" panose="020F0502020204030204" pitchFamily="34" charset="0"/>
                <a:cs typeface="Calibri" panose="020F0502020204030204" pitchFamily="34" charset="0"/>
              </a:rPr>
              <a:t>the </a:t>
            </a:r>
            <a:r>
              <a:rPr lang="en-GB" altLang="en-US" sz="2400" i="1" u="sng" dirty="0">
                <a:latin typeface="Calibri" panose="020F0502020204030204" pitchFamily="34" charset="0"/>
                <a:cs typeface="Calibri" panose="020F0502020204030204" pitchFamily="34" charset="0"/>
              </a:rPr>
              <a:t>expected value from a stochastic model</a:t>
            </a:r>
            <a:r>
              <a:rPr lang="en-GB" altLang="en-US" sz="2400" u="sng" dirty="0">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of the same structure:</a:t>
            </a:r>
          </a:p>
          <a:p>
            <a:pPr>
              <a:lnSpc>
                <a:spcPct val="90000"/>
              </a:lnSpc>
            </a:pPr>
            <a:endParaRPr lang="en-GB" altLang="en-US" sz="800" dirty="0">
              <a:latin typeface="Calibri" panose="020F0502020204030204" pitchFamily="34" charset="0"/>
              <a:cs typeface="Calibri" panose="020F0502020204030204" pitchFamily="34" charset="0"/>
            </a:endParaRPr>
          </a:p>
          <a:p>
            <a:pPr>
              <a:lnSpc>
                <a:spcPct val="90000"/>
              </a:lnSpc>
            </a:pPr>
            <a:r>
              <a:rPr lang="en-GB" altLang="en-US" sz="2200" b="1" dirty="0">
                <a:latin typeface="Calibri" panose="020F0502020204030204" pitchFamily="34" charset="0"/>
                <a:cs typeface="Calibri" panose="020F0502020204030204" pitchFamily="34" charset="0"/>
              </a:rPr>
              <a:t>a)</a:t>
            </a:r>
            <a:r>
              <a:rPr lang="en-GB" altLang="en-US" sz="2200" dirty="0">
                <a:latin typeface="Calibri" panose="020F0502020204030204" pitchFamily="34" charset="0"/>
                <a:cs typeface="Calibri" panose="020F0502020204030204" pitchFamily="34" charset="0"/>
              </a:rPr>
              <a:t> Many (but not all) </a:t>
            </a:r>
            <a:r>
              <a:rPr lang="en-GB" altLang="en-US" sz="2200" i="1" u="sng" dirty="0">
                <a:latin typeface="Calibri" panose="020F0502020204030204" pitchFamily="34" charset="0"/>
                <a:cs typeface="Calibri" panose="020F0502020204030204" pitchFamily="34" charset="0"/>
              </a:rPr>
              <a:t>linear models</a:t>
            </a:r>
            <a:r>
              <a:rPr lang="en-GB" altLang="en-US" sz="2200" dirty="0">
                <a:latin typeface="Calibri" panose="020F0502020204030204" pitchFamily="34" charset="0"/>
                <a:cs typeface="Calibri" panose="020F0502020204030204" pitchFamily="34" charset="0"/>
              </a:rPr>
              <a:t> where the </a:t>
            </a:r>
            <a:r>
              <a:rPr lang="en-GB" altLang="en-US" sz="2200" i="1" u="sng" dirty="0">
                <a:latin typeface="Calibri" panose="020F0502020204030204" pitchFamily="34" charset="0"/>
                <a:cs typeface="Calibri" panose="020F0502020204030204" pitchFamily="34" charset="0"/>
              </a:rPr>
              <a:t>termination criterion is</a:t>
            </a:r>
          </a:p>
          <a:p>
            <a:pPr>
              <a:lnSpc>
                <a:spcPct val="90000"/>
              </a:lnSpc>
            </a:pPr>
            <a:r>
              <a:rPr lang="en-GB" altLang="en-US" sz="2200" i="1" dirty="0">
                <a:latin typeface="Calibri" panose="020F0502020204030204" pitchFamily="34" charset="0"/>
                <a:cs typeface="Calibri" panose="020F0502020204030204" pitchFamily="34" charset="0"/>
              </a:rPr>
              <a:t>     </a:t>
            </a:r>
            <a:r>
              <a:rPr lang="en-GB" altLang="en-US" sz="2200" i="1" u="sng" dirty="0">
                <a:latin typeface="Calibri" panose="020F0502020204030204" pitchFamily="34" charset="0"/>
                <a:cs typeface="Calibri" panose="020F0502020204030204" pitchFamily="34" charset="0"/>
              </a:rPr>
              <a:t>fixed in time</a:t>
            </a:r>
            <a:r>
              <a:rPr lang="en-GB" altLang="en-US" sz="2200" dirty="0">
                <a:latin typeface="Calibri" panose="020F0502020204030204" pitchFamily="34" charset="0"/>
                <a:cs typeface="Calibri" panose="020F0502020204030204" pitchFamily="34" charset="0"/>
              </a:rPr>
              <a:t>. </a:t>
            </a:r>
          </a:p>
          <a:p>
            <a:pPr>
              <a:lnSpc>
                <a:spcPct val="90000"/>
              </a:lnSpc>
            </a:pPr>
            <a:endParaRPr lang="en-GB" altLang="en-US" sz="800" dirty="0">
              <a:highlight>
                <a:srgbClr val="FFFF00"/>
              </a:highlight>
              <a:latin typeface="Calibri" panose="020F0502020204030204" pitchFamily="34" charset="0"/>
              <a:cs typeface="Calibri" panose="020F0502020204030204" pitchFamily="34" charset="0"/>
            </a:endParaRPr>
          </a:p>
          <a:p>
            <a:pPr>
              <a:lnSpc>
                <a:spcPct val="90000"/>
              </a:lnSpc>
            </a:pPr>
            <a:r>
              <a:rPr lang="en-GB" altLang="en-US" sz="2200" b="1" dirty="0">
                <a:latin typeface="Calibri" panose="020F0502020204030204" pitchFamily="34" charset="0"/>
                <a:cs typeface="Calibri" panose="020F0502020204030204" pitchFamily="34" charset="0"/>
              </a:rPr>
              <a:t>b)</a:t>
            </a:r>
            <a:r>
              <a:rPr lang="en-GB" altLang="en-US" sz="2200" dirty="0">
                <a:latin typeface="Calibri" panose="020F0502020204030204" pitchFamily="34" charset="0"/>
                <a:cs typeface="Calibri" panose="020F0502020204030204" pitchFamily="34" charset="0"/>
              </a:rPr>
              <a:t> Many (but not all) models where all </a:t>
            </a:r>
            <a:r>
              <a:rPr lang="en-GB" altLang="en-US" sz="2200" i="1" dirty="0">
                <a:latin typeface="Calibri" panose="020F0502020204030204" pitchFamily="34" charset="0"/>
                <a:cs typeface="Calibri" panose="020F0502020204030204" pitchFamily="34" charset="0"/>
              </a:rPr>
              <a:t>compartments and transitions</a:t>
            </a:r>
          </a:p>
          <a:p>
            <a:pPr>
              <a:lnSpc>
                <a:spcPct val="90000"/>
              </a:lnSpc>
            </a:pPr>
            <a:r>
              <a:rPr lang="en-GB" altLang="en-US" sz="2200" i="1" dirty="0">
                <a:latin typeface="Calibri" panose="020F0502020204030204" pitchFamily="34" charset="0"/>
                <a:cs typeface="Calibri" panose="020F0502020204030204" pitchFamily="34" charset="0"/>
              </a:rPr>
              <a:t>    contain </a:t>
            </a:r>
            <a:r>
              <a:rPr lang="en-GB" altLang="en-US" sz="2200" i="1" u="sng" dirty="0">
                <a:latin typeface="Calibri" panose="020F0502020204030204" pitchFamily="34" charset="0"/>
                <a:cs typeface="Calibri" panose="020F0502020204030204" pitchFamily="34" charset="0"/>
              </a:rPr>
              <a:t>large numbers</a:t>
            </a:r>
            <a:r>
              <a:rPr lang="en-GB" altLang="en-US" sz="2200" dirty="0">
                <a:latin typeface="Calibri" panose="020F0502020204030204" pitchFamily="34" charset="0"/>
                <a:cs typeface="Calibri" panose="020F0502020204030204" pitchFamily="34" charset="0"/>
              </a:rPr>
              <a:t>.</a:t>
            </a:r>
          </a:p>
        </p:txBody>
      </p:sp>
      <p:sp>
        <p:nvSpPr>
          <p:cNvPr id="139269" name="Text Box 5">
            <a:extLst>
              <a:ext uri="{FF2B5EF4-FFF2-40B4-BE49-F238E27FC236}">
                <a16:creationId xmlns:a16="http://schemas.microsoft.com/office/drawing/2014/main" id="{AE8F4B36-0856-43A6-B73F-3F4F4F57C8A6}"/>
              </a:ext>
            </a:extLst>
          </p:cNvPr>
          <p:cNvSpPr txBox="1">
            <a:spLocks noChangeArrowheads="1"/>
          </p:cNvSpPr>
          <p:nvPr/>
        </p:nvSpPr>
        <p:spPr bwMode="auto">
          <a:xfrm>
            <a:off x="428897" y="1948627"/>
            <a:ext cx="8486503"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400" dirty="0">
                <a:latin typeface="Calibri" panose="020F0502020204030204" pitchFamily="34" charset="0"/>
                <a:cs typeface="Calibri" panose="020F0502020204030204" pitchFamily="34" charset="0"/>
              </a:rPr>
              <a:t>Neglecting transition stochastics for discrete entities may distort the model behaviour and the results. (Remember the queuing example at Slide 5.)</a:t>
            </a:r>
          </a:p>
        </p:txBody>
      </p:sp>
      <p:sp>
        <p:nvSpPr>
          <p:cNvPr id="2" name="textruta 1">
            <a:extLst>
              <a:ext uri="{FF2B5EF4-FFF2-40B4-BE49-F238E27FC236}">
                <a16:creationId xmlns:a16="http://schemas.microsoft.com/office/drawing/2014/main" id="{9A5CA331-F98A-490F-9B63-D4FE1E921194}"/>
              </a:ext>
            </a:extLst>
          </p:cNvPr>
          <p:cNvSpPr txBox="1"/>
          <p:nvPr/>
        </p:nvSpPr>
        <p:spPr>
          <a:xfrm>
            <a:off x="350519" y="5869160"/>
            <a:ext cx="8403090" cy="830997"/>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(If the systemus is deterministic, then the model should of course also be deterministic.)</a:t>
            </a:r>
          </a:p>
        </p:txBody>
      </p:sp>
      <p:sp>
        <p:nvSpPr>
          <p:cNvPr id="14" name="Platshållare för bildnummer 6">
            <a:extLst>
              <a:ext uri="{FF2B5EF4-FFF2-40B4-BE49-F238E27FC236}">
                <a16:creationId xmlns:a16="http://schemas.microsoft.com/office/drawing/2014/main" id="{B82F28C3-35C5-4DA6-9D96-EB7BBF74A520}"/>
              </a:ext>
            </a:extLst>
          </p:cNvPr>
          <p:cNvSpPr>
            <a:spLocks noGrp="1"/>
          </p:cNvSpPr>
          <p:nvPr>
            <p:ph type="sldNum" sz="quarter" idx="12"/>
          </p:nvPr>
        </p:nvSpPr>
        <p:spPr>
          <a:xfrm>
            <a:off x="8686800" y="6477000"/>
            <a:ext cx="469446" cy="381000"/>
          </a:xfrm>
        </p:spPr>
        <p:txBody>
          <a:bodyPr/>
          <a:lstStyle/>
          <a:p>
            <a:fld id="{0B00F3BA-B64C-472D-850F-A982C62EAA49}" type="slidenum">
              <a:rPr lang="en-GB" altLang="en-US">
                <a:latin typeface="Calibri" panose="020F0502020204030204" pitchFamily="34" charset="0"/>
                <a:cs typeface="Calibri" panose="020F0502020204030204" pitchFamily="34" charset="0"/>
              </a:rPr>
              <a:pPr/>
              <a:t>24</a:t>
            </a:fld>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67"/>
                                        </p:tgtEl>
                                        <p:attrNameLst>
                                          <p:attrName>style.visibility</p:attrName>
                                        </p:attrNameLst>
                                      </p:cBhvr>
                                      <p:to>
                                        <p:strVal val="visible"/>
                                      </p:to>
                                    </p:set>
                                    <p:anim calcmode="lin" valueType="num">
                                      <p:cBhvr additive="base">
                                        <p:cTn id="7" dur="500" fill="hold"/>
                                        <p:tgtEl>
                                          <p:spTgt spid="139267"/>
                                        </p:tgtEl>
                                        <p:attrNameLst>
                                          <p:attrName>ppt_x</p:attrName>
                                        </p:attrNameLst>
                                      </p:cBhvr>
                                      <p:tavLst>
                                        <p:tav tm="0">
                                          <p:val>
                                            <p:strVal val="#ppt_x"/>
                                          </p:val>
                                        </p:tav>
                                        <p:tav tm="100000">
                                          <p:val>
                                            <p:strVal val="#ppt_x"/>
                                          </p:val>
                                        </p:tav>
                                      </p:tavLst>
                                    </p:anim>
                                    <p:anim calcmode="lin" valueType="num">
                                      <p:cBhvr additive="base">
                                        <p:cTn id="8" dur="500" fill="hold"/>
                                        <p:tgtEl>
                                          <p:spTgt spid="1392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9269"/>
                                        </p:tgtEl>
                                        <p:attrNameLst>
                                          <p:attrName>style.visibility</p:attrName>
                                        </p:attrNameLst>
                                      </p:cBhvr>
                                      <p:to>
                                        <p:strVal val="visible"/>
                                      </p:to>
                                    </p:set>
                                    <p:anim calcmode="lin" valueType="num">
                                      <p:cBhvr additive="base">
                                        <p:cTn id="13" dur="500" fill="hold"/>
                                        <p:tgtEl>
                                          <p:spTgt spid="139269"/>
                                        </p:tgtEl>
                                        <p:attrNameLst>
                                          <p:attrName>ppt_x</p:attrName>
                                        </p:attrNameLst>
                                      </p:cBhvr>
                                      <p:tavLst>
                                        <p:tav tm="0">
                                          <p:val>
                                            <p:strVal val="#ppt_x"/>
                                          </p:val>
                                        </p:tav>
                                        <p:tav tm="100000">
                                          <p:val>
                                            <p:strVal val="#ppt_x"/>
                                          </p:val>
                                        </p:tav>
                                      </p:tavLst>
                                    </p:anim>
                                    <p:anim calcmode="lin" valueType="num">
                                      <p:cBhvr additive="base">
                                        <p:cTn id="14" dur="500" fill="hold"/>
                                        <p:tgtEl>
                                          <p:spTgt spid="13926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9268"/>
                                        </p:tgtEl>
                                        <p:attrNameLst>
                                          <p:attrName>style.visibility</p:attrName>
                                        </p:attrNameLst>
                                      </p:cBhvr>
                                      <p:to>
                                        <p:strVal val="visible"/>
                                      </p:to>
                                    </p:set>
                                    <p:anim calcmode="lin" valueType="num">
                                      <p:cBhvr additive="base">
                                        <p:cTn id="19" dur="500" fill="hold"/>
                                        <p:tgtEl>
                                          <p:spTgt spid="139268"/>
                                        </p:tgtEl>
                                        <p:attrNameLst>
                                          <p:attrName>ppt_x</p:attrName>
                                        </p:attrNameLst>
                                      </p:cBhvr>
                                      <p:tavLst>
                                        <p:tav tm="0">
                                          <p:val>
                                            <p:strVal val="#ppt_x"/>
                                          </p:val>
                                        </p:tav>
                                        <p:tav tm="100000">
                                          <p:val>
                                            <p:strVal val="#ppt_x"/>
                                          </p:val>
                                        </p:tav>
                                      </p:tavLst>
                                    </p:anim>
                                    <p:anim calcmode="lin" valueType="num">
                                      <p:cBhvr additive="base">
                                        <p:cTn id="20" dur="500" fill="hold"/>
                                        <p:tgtEl>
                                          <p:spTgt spid="13926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utoUpdateAnimBg="0"/>
      <p:bldP spid="139268" grpId="0" autoUpdateAnimBg="0"/>
      <p:bldP spid="139269" grpId="0" autoUpdateAnimBg="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050">
            <a:extLst>
              <a:ext uri="{FF2B5EF4-FFF2-40B4-BE49-F238E27FC236}">
                <a16:creationId xmlns:a16="http://schemas.microsoft.com/office/drawing/2014/main" id="{FD38E52E-8B07-4F1F-B3AC-05C61235CF69}"/>
              </a:ext>
            </a:extLst>
          </p:cNvPr>
          <p:cNvSpPr>
            <a:spLocks noGrp="1" noChangeArrowheads="1"/>
          </p:cNvSpPr>
          <p:nvPr>
            <p:ph type="title"/>
          </p:nvPr>
        </p:nvSpPr>
        <p:spPr>
          <a:xfrm>
            <a:off x="0" y="76200"/>
            <a:ext cx="9144000" cy="533400"/>
          </a:xfrm>
        </p:spPr>
        <p:txBody>
          <a:bodyPr/>
          <a:lstStyle/>
          <a:p>
            <a:r>
              <a:rPr lang="en-GB" altLang="en-US" sz="3200" b="1" dirty="0">
                <a:latin typeface="Calibri" panose="020F0502020204030204" pitchFamily="34" charset="0"/>
                <a:cs typeface="Calibri" panose="020F0502020204030204" pitchFamily="34" charset="0"/>
              </a:rPr>
              <a:t>Deterministic models hide important information</a:t>
            </a:r>
          </a:p>
        </p:txBody>
      </p:sp>
      <p:sp>
        <p:nvSpPr>
          <p:cNvPr id="140291" name="Text Box 2051">
            <a:extLst>
              <a:ext uri="{FF2B5EF4-FFF2-40B4-BE49-F238E27FC236}">
                <a16:creationId xmlns:a16="http://schemas.microsoft.com/office/drawing/2014/main" id="{5AE8E050-BFF3-4C7E-B2C4-D7F6F41244B4}"/>
              </a:ext>
            </a:extLst>
          </p:cNvPr>
          <p:cNvSpPr txBox="1">
            <a:spLocks noChangeArrowheads="1"/>
          </p:cNvSpPr>
          <p:nvPr/>
        </p:nvSpPr>
        <p:spPr bwMode="auto">
          <a:xfrm>
            <a:off x="228601" y="582168"/>
            <a:ext cx="7543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200" b="1" dirty="0">
                <a:solidFill>
                  <a:schemeClr val="tx2"/>
                </a:solidFill>
                <a:latin typeface="Calibri" panose="020F0502020204030204" pitchFamily="34" charset="0"/>
                <a:cs typeface="Calibri" panose="020F0502020204030204" pitchFamily="34" charset="0"/>
              </a:rPr>
              <a:t>Example:</a:t>
            </a:r>
            <a:r>
              <a:rPr lang="en-GB" altLang="en-US" sz="2200" dirty="0">
                <a:solidFill>
                  <a:schemeClr val="tx2"/>
                </a:solidFill>
                <a:latin typeface="Calibri" panose="020F0502020204030204" pitchFamily="34" charset="0"/>
                <a:cs typeface="Calibri" panose="020F0502020204030204" pitchFamily="34" charset="0"/>
              </a:rPr>
              <a:t> Deterministic </a:t>
            </a:r>
            <a:r>
              <a:rPr lang="en-GB" altLang="en-US" sz="2200" b="1" dirty="0">
                <a:solidFill>
                  <a:schemeClr val="tx2"/>
                </a:solidFill>
                <a:latin typeface="Calibri" panose="020F0502020204030204" pitchFamily="34" charset="0"/>
                <a:cs typeface="Calibri" panose="020F0502020204030204" pitchFamily="34" charset="0"/>
              </a:rPr>
              <a:t>Logistic</a:t>
            </a:r>
            <a:r>
              <a:rPr lang="en-GB" altLang="en-US" sz="2200" dirty="0">
                <a:solidFill>
                  <a:schemeClr val="tx2"/>
                </a:solidFill>
                <a:latin typeface="Calibri" panose="020F0502020204030204" pitchFamily="34" charset="0"/>
                <a:cs typeface="Calibri" panose="020F0502020204030204" pitchFamily="34" charset="0"/>
              </a:rPr>
              <a:t>, </a:t>
            </a:r>
            <a:r>
              <a:rPr lang="en-GB" altLang="en-US" sz="2200" b="1" dirty="0">
                <a:solidFill>
                  <a:schemeClr val="tx2"/>
                </a:solidFill>
                <a:latin typeface="Calibri" panose="020F0502020204030204" pitchFamily="34" charset="0"/>
                <a:cs typeface="Calibri" panose="020F0502020204030204" pitchFamily="34" charset="0"/>
              </a:rPr>
              <a:t>SI</a:t>
            </a:r>
            <a:r>
              <a:rPr lang="en-GB" altLang="en-US" sz="2200" dirty="0">
                <a:solidFill>
                  <a:schemeClr val="tx2"/>
                </a:solidFill>
                <a:latin typeface="Calibri" panose="020F0502020204030204" pitchFamily="34" charset="0"/>
                <a:cs typeface="Calibri" panose="020F0502020204030204" pitchFamily="34" charset="0"/>
              </a:rPr>
              <a:t> &amp; </a:t>
            </a:r>
            <a:r>
              <a:rPr lang="en-GB" altLang="en-US" sz="2200" b="1" dirty="0">
                <a:solidFill>
                  <a:schemeClr val="tx2"/>
                </a:solidFill>
                <a:latin typeface="Calibri" panose="020F0502020204030204" pitchFamily="34" charset="0"/>
                <a:cs typeface="Calibri" panose="020F0502020204030204" pitchFamily="34" charset="0"/>
              </a:rPr>
              <a:t>Prey-predator</a:t>
            </a:r>
            <a:r>
              <a:rPr lang="en-GB" altLang="en-US" sz="2200" dirty="0">
                <a:solidFill>
                  <a:schemeClr val="tx2"/>
                </a:solidFill>
                <a:latin typeface="Calibri" panose="020F0502020204030204" pitchFamily="34" charset="0"/>
                <a:cs typeface="Calibri" panose="020F0502020204030204" pitchFamily="34" charset="0"/>
              </a:rPr>
              <a:t> models:</a:t>
            </a:r>
          </a:p>
        </p:txBody>
      </p:sp>
      <p:sp>
        <p:nvSpPr>
          <p:cNvPr id="2" name="textruta 1">
            <a:extLst>
              <a:ext uri="{FF2B5EF4-FFF2-40B4-BE49-F238E27FC236}">
                <a16:creationId xmlns:a16="http://schemas.microsoft.com/office/drawing/2014/main" id="{4A31CEB5-21E7-4492-ACBB-72E3E7DB626B}"/>
              </a:ext>
            </a:extLst>
          </p:cNvPr>
          <p:cNvSpPr txBox="1"/>
          <p:nvPr/>
        </p:nvSpPr>
        <p:spPr>
          <a:xfrm>
            <a:off x="4114800" y="5168299"/>
            <a:ext cx="4495800" cy="830997"/>
          </a:xfrm>
          <a:prstGeom prst="rect">
            <a:avLst/>
          </a:prstGeom>
          <a:noFill/>
        </p:spPr>
        <p:txBody>
          <a:bodyPr wrap="square" rtlCol="0">
            <a:spAutoFit/>
          </a:bodyPr>
          <a:lstStyle/>
          <a:p>
            <a:r>
              <a:rPr lang="en-GB" altLang="en-US" sz="2400" dirty="0">
                <a:latin typeface="Calibri" panose="020F0502020204030204" pitchFamily="34" charset="0"/>
                <a:cs typeface="Calibri" panose="020F0502020204030204" pitchFamily="34" charset="0"/>
              </a:rPr>
              <a:t>The behaviours of these three </a:t>
            </a:r>
            <a:r>
              <a:rPr lang="en-GB" altLang="en-US" sz="2400" i="1" dirty="0">
                <a:latin typeface="Calibri" panose="020F0502020204030204" pitchFamily="34" charset="0"/>
                <a:cs typeface="Calibri" panose="020F0502020204030204" pitchFamily="34" charset="0"/>
              </a:rPr>
              <a:t>deterministic</a:t>
            </a:r>
            <a:r>
              <a:rPr lang="en-GB" altLang="en-US" sz="2400" dirty="0">
                <a:latin typeface="Calibri" panose="020F0502020204030204" pitchFamily="34" charset="0"/>
                <a:cs typeface="Calibri" panose="020F0502020204030204" pitchFamily="34" charset="0"/>
              </a:rPr>
              <a:t> models are identical.</a:t>
            </a:r>
          </a:p>
        </p:txBody>
      </p:sp>
      <p:pic>
        <p:nvPicPr>
          <p:cNvPr id="9" name="Bildobjekt 8">
            <a:extLst>
              <a:ext uri="{FF2B5EF4-FFF2-40B4-BE49-F238E27FC236}">
                <a16:creationId xmlns:a16="http://schemas.microsoft.com/office/drawing/2014/main" id="{CE3F56BC-6DB2-4D7B-9648-26139AEBB722}"/>
              </a:ext>
            </a:extLst>
          </p:cNvPr>
          <p:cNvPicPr>
            <a:picLocks noChangeAspect="1"/>
          </p:cNvPicPr>
          <p:nvPr/>
        </p:nvPicPr>
        <p:blipFill>
          <a:blip r:embed="rId2"/>
          <a:stretch>
            <a:fillRect/>
          </a:stretch>
        </p:blipFill>
        <p:spPr>
          <a:xfrm>
            <a:off x="3809999" y="1274202"/>
            <a:ext cx="4810049" cy="3678797"/>
          </a:xfrm>
          <a:prstGeom prst="rect">
            <a:avLst/>
          </a:prstGeom>
        </p:spPr>
      </p:pic>
      <p:sp>
        <p:nvSpPr>
          <p:cNvPr id="3" name="textruta 2">
            <a:extLst>
              <a:ext uri="{FF2B5EF4-FFF2-40B4-BE49-F238E27FC236}">
                <a16:creationId xmlns:a16="http://schemas.microsoft.com/office/drawing/2014/main" id="{7536F2CD-BAB8-420A-957C-1262742A3B94}"/>
              </a:ext>
            </a:extLst>
          </p:cNvPr>
          <p:cNvSpPr txBox="1"/>
          <p:nvPr/>
        </p:nvSpPr>
        <p:spPr>
          <a:xfrm>
            <a:off x="3092631" y="6210129"/>
            <a:ext cx="5517969" cy="461665"/>
          </a:xfrm>
          <a:prstGeom prst="rect">
            <a:avLst/>
          </a:prstGeom>
          <a:noFill/>
        </p:spPr>
        <p:txBody>
          <a:bodyPr wrap="square" rtlCol="0">
            <a:spAutoFit/>
          </a:bodyPr>
          <a:lstStyle/>
          <a:p>
            <a:r>
              <a:rPr lang="en-GB" sz="2400" dirty="0">
                <a:solidFill>
                  <a:srgbClr val="00B050"/>
                </a:solidFill>
                <a:latin typeface="Calibri" panose="020F0502020204030204" pitchFamily="34" charset="0"/>
                <a:cs typeface="Calibri" panose="020F0502020204030204" pitchFamily="34" charset="0"/>
              </a:rPr>
              <a:t>Now lets introduce transition stochasticity!</a:t>
            </a:r>
          </a:p>
        </p:txBody>
      </p:sp>
      <p:sp>
        <p:nvSpPr>
          <p:cNvPr id="6" name="Platshållare för bildnummer 4">
            <a:extLst>
              <a:ext uri="{FF2B5EF4-FFF2-40B4-BE49-F238E27FC236}">
                <a16:creationId xmlns:a16="http://schemas.microsoft.com/office/drawing/2014/main" id="{ECDCE85C-2B2C-47C6-96AF-09CE994850E5}"/>
              </a:ext>
            </a:extLst>
          </p:cNvPr>
          <p:cNvSpPr>
            <a:spLocks noGrp="1"/>
          </p:cNvSpPr>
          <p:nvPr>
            <p:ph type="sldNum" sz="quarter" idx="12"/>
          </p:nvPr>
        </p:nvSpPr>
        <p:spPr>
          <a:xfrm>
            <a:off x="8741229" y="6400800"/>
            <a:ext cx="381000" cy="457200"/>
          </a:xfrm>
        </p:spPr>
        <p:txBody>
          <a:bodyPr/>
          <a:lstStyle/>
          <a:p>
            <a:fld id="{1B0B13D3-9BD9-4C23-96D3-E61995D05417}" type="slidenum">
              <a:rPr lang="en-GB" altLang="en-US">
                <a:latin typeface="Calibri" panose="020F0502020204030204" pitchFamily="34" charset="0"/>
                <a:cs typeface="Calibri" panose="020F0502020204030204" pitchFamily="34" charset="0"/>
              </a:rPr>
              <a:pPr/>
              <a:t>25</a:t>
            </a:fld>
            <a:endParaRPr lang="en-GB" altLang="en-US" dirty="0">
              <a:latin typeface="Calibri" panose="020F0502020204030204" pitchFamily="34" charset="0"/>
              <a:cs typeface="Calibri" panose="020F0502020204030204" pitchFamily="34" charset="0"/>
            </a:endParaRPr>
          </a:p>
        </p:txBody>
      </p:sp>
      <p:pic>
        <p:nvPicPr>
          <p:cNvPr id="5" name="Bildobjekt 4">
            <a:extLst>
              <a:ext uri="{FF2B5EF4-FFF2-40B4-BE49-F238E27FC236}">
                <a16:creationId xmlns:a16="http://schemas.microsoft.com/office/drawing/2014/main" id="{6C8462F0-E5FC-499C-827C-1A26D4F445F8}"/>
              </a:ext>
            </a:extLst>
          </p:cNvPr>
          <p:cNvPicPr>
            <a:picLocks noChangeAspect="1"/>
          </p:cNvPicPr>
          <p:nvPr/>
        </p:nvPicPr>
        <p:blipFill>
          <a:blip r:embed="rId3"/>
          <a:stretch>
            <a:fillRect/>
          </a:stretch>
        </p:blipFill>
        <p:spPr>
          <a:xfrm>
            <a:off x="224722" y="1210667"/>
            <a:ext cx="3228975" cy="1447800"/>
          </a:xfrm>
          <a:prstGeom prst="rect">
            <a:avLst/>
          </a:prstGeom>
        </p:spPr>
      </p:pic>
      <p:pic>
        <p:nvPicPr>
          <p:cNvPr id="12" name="Bildobjekt 11">
            <a:extLst>
              <a:ext uri="{FF2B5EF4-FFF2-40B4-BE49-F238E27FC236}">
                <a16:creationId xmlns:a16="http://schemas.microsoft.com/office/drawing/2014/main" id="{E1BD3BF0-F6CF-4F86-A163-E5C953ED058C}"/>
              </a:ext>
            </a:extLst>
          </p:cNvPr>
          <p:cNvPicPr>
            <a:picLocks noChangeAspect="1"/>
          </p:cNvPicPr>
          <p:nvPr/>
        </p:nvPicPr>
        <p:blipFill>
          <a:blip r:embed="rId4"/>
          <a:stretch>
            <a:fillRect/>
          </a:stretch>
        </p:blipFill>
        <p:spPr>
          <a:xfrm>
            <a:off x="224722" y="4100836"/>
            <a:ext cx="3238500" cy="1924050"/>
          </a:xfrm>
          <a:prstGeom prst="rect">
            <a:avLst/>
          </a:prstGeom>
        </p:spPr>
      </p:pic>
      <p:pic>
        <p:nvPicPr>
          <p:cNvPr id="14" name="Bildobjekt 13">
            <a:extLst>
              <a:ext uri="{FF2B5EF4-FFF2-40B4-BE49-F238E27FC236}">
                <a16:creationId xmlns:a16="http://schemas.microsoft.com/office/drawing/2014/main" id="{C329126A-B1CB-405C-9224-746A90CBC277}"/>
              </a:ext>
            </a:extLst>
          </p:cNvPr>
          <p:cNvPicPr>
            <a:picLocks noChangeAspect="1"/>
          </p:cNvPicPr>
          <p:nvPr/>
        </p:nvPicPr>
        <p:blipFill>
          <a:blip r:embed="rId5"/>
          <a:stretch>
            <a:fillRect/>
          </a:stretch>
        </p:blipFill>
        <p:spPr>
          <a:xfrm>
            <a:off x="199141" y="2696209"/>
            <a:ext cx="3248025" cy="1428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291"/>
                                        </p:tgtEl>
                                        <p:attrNameLst>
                                          <p:attrName>style.visibility</p:attrName>
                                        </p:attrNameLst>
                                      </p:cBhvr>
                                      <p:to>
                                        <p:strVal val="visible"/>
                                      </p:to>
                                    </p:set>
                                    <p:anim calcmode="lin" valueType="num">
                                      <p:cBhvr additive="base">
                                        <p:cTn id="7" dur="500" fill="hold"/>
                                        <p:tgtEl>
                                          <p:spTgt spid="140291"/>
                                        </p:tgtEl>
                                        <p:attrNameLst>
                                          <p:attrName>ppt_x</p:attrName>
                                        </p:attrNameLst>
                                      </p:cBhvr>
                                      <p:tavLst>
                                        <p:tav tm="0">
                                          <p:val>
                                            <p:strVal val="#ppt_x"/>
                                          </p:val>
                                        </p:tav>
                                        <p:tav tm="100000">
                                          <p:val>
                                            <p:strVal val="#ppt_x"/>
                                          </p:val>
                                        </p:tav>
                                      </p:tavLst>
                                    </p:anim>
                                    <p:anim calcmode="lin" valueType="num">
                                      <p:cBhvr additive="base">
                                        <p:cTn id="8" dur="500" fill="hold"/>
                                        <p:tgtEl>
                                          <p:spTgt spid="1402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autoUpdateAnimBg="0"/>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050">
            <a:extLst>
              <a:ext uri="{FF2B5EF4-FFF2-40B4-BE49-F238E27FC236}">
                <a16:creationId xmlns:a16="http://schemas.microsoft.com/office/drawing/2014/main" id="{EDE46FA8-A993-460C-B6FF-FDF66441D731}"/>
              </a:ext>
            </a:extLst>
          </p:cNvPr>
          <p:cNvSpPr txBox="1">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r>
              <a:rPr lang="en-GB" altLang="en-US" sz="3200" b="1" dirty="0">
                <a:latin typeface="Calibri" panose="020F0502020204030204" pitchFamily="34" charset="0"/>
                <a:cs typeface="Calibri" panose="020F0502020204030204" pitchFamily="34" charset="0"/>
              </a:rPr>
              <a:t>Stochastic models reveal important information</a:t>
            </a:r>
          </a:p>
        </p:txBody>
      </p:sp>
      <p:grpSp>
        <p:nvGrpSpPr>
          <p:cNvPr id="2" name="Grupp 1">
            <a:extLst>
              <a:ext uri="{FF2B5EF4-FFF2-40B4-BE49-F238E27FC236}">
                <a16:creationId xmlns:a16="http://schemas.microsoft.com/office/drawing/2014/main" id="{96C054F6-3645-475B-8200-6EA49DB1C7A9}"/>
              </a:ext>
            </a:extLst>
          </p:cNvPr>
          <p:cNvGrpSpPr/>
          <p:nvPr/>
        </p:nvGrpSpPr>
        <p:grpSpPr>
          <a:xfrm>
            <a:off x="3799067" y="574765"/>
            <a:ext cx="5220155" cy="2071342"/>
            <a:chOff x="3799067" y="574765"/>
            <a:chExt cx="5220155" cy="2071342"/>
          </a:xfrm>
        </p:grpSpPr>
        <p:sp>
          <p:nvSpPr>
            <p:cNvPr id="141316" name="Text Box 1028">
              <a:extLst>
                <a:ext uri="{FF2B5EF4-FFF2-40B4-BE49-F238E27FC236}">
                  <a16:creationId xmlns:a16="http://schemas.microsoft.com/office/drawing/2014/main" id="{B8C827A1-B8D6-46B1-B192-A81DC0E72E29}"/>
                </a:ext>
              </a:extLst>
            </p:cNvPr>
            <p:cNvSpPr txBox="1">
              <a:spLocks noChangeArrowheads="1"/>
            </p:cNvSpPr>
            <p:nvPr/>
          </p:nvSpPr>
          <p:spPr bwMode="auto">
            <a:xfrm>
              <a:off x="6172200" y="703949"/>
              <a:ext cx="2847022"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1800" dirty="0">
                  <a:latin typeface="Calibri" panose="020F0502020204030204" pitchFamily="34" charset="0"/>
                  <a:cs typeface="Calibri" panose="020F0502020204030204" pitchFamily="34" charset="0"/>
                </a:rPr>
                <a:t>A </a:t>
              </a:r>
              <a:r>
                <a:rPr lang="en-GB" altLang="en-US" sz="1800" b="1" dirty="0">
                  <a:latin typeface="Calibri" panose="020F0502020204030204" pitchFamily="34" charset="0"/>
                  <a:cs typeface="Calibri" panose="020F0502020204030204" pitchFamily="34" charset="0"/>
                </a:rPr>
                <a:t>stochastic logistic model </a:t>
              </a:r>
              <a:r>
                <a:rPr lang="en-GB" altLang="en-US" sz="1800" dirty="0">
                  <a:latin typeface="Calibri" panose="020F0502020204030204" pitchFamily="34" charset="0"/>
                  <a:cs typeface="Calibri" panose="020F0502020204030204" pitchFamily="34" charset="0"/>
                </a:rPr>
                <a:t>and three replications of the model. </a:t>
              </a:r>
            </a:p>
            <a:p>
              <a:pPr>
                <a:spcBef>
                  <a:spcPct val="50000"/>
                </a:spcBef>
              </a:pPr>
              <a:r>
                <a:rPr lang="en-GB" altLang="en-US" sz="1800" b="1" dirty="0">
                  <a:solidFill>
                    <a:srgbClr val="FF0000"/>
                  </a:solidFill>
                  <a:latin typeface="Calibri" panose="020F0502020204030204" pitchFamily="34" charset="0"/>
                  <a:cs typeface="Calibri" panose="020F0502020204030204" pitchFamily="34" charset="0"/>
                </a:rPr>
                <a:t>Large variations, different end results. One replication went extinct (to zero)!</a:t>
              </a:r>
            </a:p>
          </p:txBody>
        </p:sp>
        <p:pic>
          <p:nvPicPr>
            <p:cNvPr id="4" name="Bildobjekt 3">
              <a:extLst>
                <a:ext uri="{FF2B5EF4-FFF2-40B4-BE49-F238E27FC236}">
                  <a16:creationId xmlns:a16="http://schemas.microsoft.com/office/drawing/2014/main" id="{C97F417C-05E9-4ABD-9F86-190548741CB0}"/>
                </a:ext>
              </a:extLst>
            </p:cNvPr>
            <p:cNvPicPr>
              <a:picLocks noChangeAspect="1"/>
            </p:cNvPicPr>
            <p:nvPr/>
          </p:nvPicPr>
          <p:blipFill>
            <a:blip r:embed="rId2"/>
            <a:stretch>
              <a:fillRect/>
            </a:stretch>
          </p:blipFill>
          <p:spPr>
            <a:xfrm>
              <a:off x="3799067" y="574765"/>
              <a:ext cx="2296933" cy="2071342"/>
            </a:xfrm>
            <a:prstGeom prst="rect">
              <a:avLst/>
            </a:prstGeom>
          </p:spPr>
        </p:pic>
      </p:grpSp>
      <p:grpSp>
        <p:nvGrpSpPr>
          <p:cNvPr id="3" name="Grupp 2">
            <a:extLst>
              <a:ext uri="{FF2B5EF4-FFF2-40B4-BE49-F238E27FC236}">
                <a16:creationId xmlns:a16="http://schemas.microsoft.com/office/drawing/2014/main" id="{68106A6F-09A8-46CD-8423-EA2D2ED0E1A0}"/>
              </a:ext>
            </a:extLst>
          </p:cNvPr>
          <p:cNvGrpSpPr/>
          <p:nvPr/>
        </p:nvGrpSpPr>
        <p:grpSpPr>
          <a:xfrm>
            <a:off x="3799067" y="2684418"/>
            <a:ext cx="4887733" cy="2023502"/>
            <a:chOff x="3799067" y="2684418"/>
            <a:chExt cx="4887733" cy="2023502"/>
          </a:xfrm>
        </p:grpSpPr>
        <p:sp>
          <p:nvSpPr>
            <p:cNvPr id="141318" name="Text Box 1030">
              <a:extLst>
                <a:ext uri="{FF2B5EF4-FFF2-40B4-BE49-F238E27FC236}">
                  <a16:creationId xmlns:a16="http://schemas.microsoft.com/office/drawing/2014/main" id="{CA7A927C-1661-4071-8DDE-C63A01F3E9CB}"/>
                </a:ext>
              </a:extLst>
            </p:cNvPr>
            <p:cNvSpPr txBox="1">
              <a:spLocks noChangeArrowheads="1"/>
            </p:cNvSpPr>
            <p:nvPr/>
          </p:nvSpPr>
          <p:spPr bwMode="auto">
            <a:xfrm>
              <a:off x="6172199" y="2905282"/>
              <a:ext cx="2514601"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1800" dirty="0">
                  <a:latin typeface="Calibri" panose="020F0502020204030204" pitchFamily="34" charset="0"/>
                  <a:cs typeface="Calibri" panose="020F0502020204030204" pitchFamily="34" charset="0"/>
                </a:rPr>
                <a:t>A </a:t>
              </a:r>
              <a:r>
                <a:rPr lang="en-GB" altLang="en-US" sz="1800" b="1" dirty="0">
                  <a:latin typeface="Calibri" panose="020F0502020204030204" pitchFamily="34" charset="0"/>
                  <a:cs typeface="Calibri" panose="020F0502020204030204" pitchFamily="34" charset="0"/>
                </a:rPr>
                <a:t>stochastic SI model </a:t>
              </a:r>
              <a:r>
                <a:rPr lang="en-GB" altLang="en-US" sz="1800" dirty="0">
                  <a:latin typeface="Calibri" panose="020F0502020204030204" pitchFamily="34" charset="0"/>
                  <a:cs typeface="Calibri" panose="020F0502020204030204" pitchFamily="34" charset="0"/>
                </a:rPr>
                <a:t>and three replications of the model. </a:t>
              </a:r>
            </a:p>
            <a:p>
              <a:pPr>
                <a:spcBef>
                  <a:spcPct val="50000"/>
                </a:spcBef>
              </a:pPr>
              <a:r>
                <a:rPr lang="en-GB" altLang="en-US" sz="1800" b="1" dirty="0">
                  <a:solidFill>
                    <a:srgbClr val="FF0000"/>
                  </a:solidFill>
                  <a:latin typeface="Calibri" panose="020F0502020204030204" pitchFamily="34" charset="0"/>
                  <a:cs typeface="Calibri" panose="020F0502020204030204" pitchFamily="34" charset="0"/>
                </a:rPr>
                <a:t>Monotonic rise to the same level.</a:t>
              </a:r>
            </a:p>
          </p:txBody>
        </p:sp>
        <p:pic>
          <p:nvPicPr>
            <p:cNvPr id="6" name="Bildobjekt 5">
              <a:extLst>
                <a:ext uri="{FF2B5EF4-FFF2-40B4-BE49-F238E27FC236}">
                  <a16:creationId xmlns:a16="http://schemas.microsoft.com/office/drawing/2014/main" id="{4E58157A-3D74-49BF-9219-0FF7749845DD}"/>
                </a:ext>
              </a:extLst>
            </p:cNvPr>
            <p:cNvPicPr>
              <a:picLocks noChangeAspect="1"/>
            </p:cNvPicPr>
            <p:nvPr/>
          </p:nvPicPr>
          <p:blipFill>
            <a:blip r:embed="rId3"/>
            <a:stretch>
              <a:fillRect/>
            </a:stretch>
          </p:blipFill>
          <p:spPr>
            <a:xfrm>
              <a:off x="3799067" y="2684418"/>
              <a:ext cx="2219325" cy="2023502"/>
            </a:xfrm>
            <a:prstGeom prst="rect">
              <a:avLst/>
            </a:prstGeom>
          </p:spPr>
        </p:pic>
      </p:grpSp>
      <p:grpSp>
        <p:nvGrpSpPr>
          <p:cNvPr id="5" name="Grupp 4">
            <a:extLst>
              <a:ext uri="{FF2B5EF4-FFF2-40B4-BE49-F238E27FC236}">
                <a16:creationId xmlns:a16="http://schemas.microsoft.com/office/drawing/2014/main" id="{C4FDBF50-A744-4A12-9411-4F69641B7C33}"/>
              </a:ext>
            </a:extLst>
          </p:cNvPr>
          <p:cNvGrpSpPr/>
          <p:nvPr/>
        </p:nvGrpSpPr>
        <p:grpSpPr>
          <a:xfrm>
            <a:off x="3764231" y="4731532"/>
            <a:ext cx="5303569" cy="2041886"/>
            <a:chOff x="3764231" y="4731532"/>
            <a:chExt cx="5303569" cy="2041886"/>
          </a:xfrm>
        </p:grpSpPr>
        <p:sp>
          <p:nvSpPr>
            <p:cNvPr id="141320" name="Text Box 1032">
              <a:extLst>
                <a:ext uri="{FF2B5EF4-FFF2-40B4-BE49-F238E27FC236}">
                  <a16:creationId xmlns:a16="http://schemas.microsoft.com/office/drawing/2014/main" id="{4EAD0C17-BB42-48C0-BF8D-0503E05881BB}"/>
                </a:ext>
              </a:extLst>
            </p:cNvPr>
            <p:cNvSpPr txBox="1">
              <a:spLocks noChangeArrowheads="1"/>
            </p:cNvSpPr>
            <p:nvPr/>
          </p:nvSpPr>
          <p:spPr bwMode="auto">
            <a:xfrm>
              <a:off x="6172199" y="4829616"/>
              <a:ext cx="2895601"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1800" dirty="0">
                  <a:latin typeface="Calibri" panose="020F0502020204030204" pitchFamily="34" charset="0"/>
                  <a:cs typeface="Calibri" panose="020F0502020204030204" pitchFamily="34" charset="0"/>
                </a:rPr>
                <a:t>A </a:t>
              </a:r>
              <a:r>
                <a:rPr lang="en-GB" altLang="en-US" sz="1800" b="1" dirty="0">
                  <a:latin typeface="Calibri" panose="020F0502020204030204" pitchFamily="34" charset="0"/>
                  <a:cs typeface="Calibri" panose="020F0502020204030204" pitchFamily="34" charset="0"/>
                </a:rPr>
                <a:t>stochastic pruned prey-predator model </a:t>
              </a:r>
              <a:r>
                <a:rPr lang="en-GB" altLang="en-US" sz="1800" dirty="0">
                  <a:latin typeface="Calibri" panose="020F0502020204030204" pitchFamily="34" charset="0"/>
                  <a:cs typeface="Calibri" panose="020F0502020204030204" pitchFamily="34" charset="0"/>
                </a:rPr>
                <a:t>and three replications of the model.</a:t>
              </a:r>
            </a:p>
            <a:p>
              <a:pPr>
                <a:spcBef>
                  <a:spcPct val="50000"/>
                </a:spcBef>
              </a:pPr>
              <a:r>
                <a:rPr lang="en-GB" altLang="en-US" sz="1800" b="1" dirty="0">
                  <a:solidFill>
                    <a:srgbClr val="FF0000"/>
                  </a:solidFill>
                  <a:latin typeface="Calibri" panose="020F0502020204030204" pitchFamily="34" charset="0"/>
                  <a:cs typeface="Calibri" panose="020F0502020204030204" pitchFamily="34" charset="0"/>
                </a:rPr>
                <a:t>Monotonic rise to different levels.</a:t>
              </a:r>
            </a:p>
          </p:txBody>
        </p:sp>
        <p:pic>
          <p:nvPicPr>
            <p:cNvPr id="8" name="Bildobjekt 7">
              <a:extLst>
                <a:ext uri="{FF2B5EF4-FFF2-40B4-BE49-F238E27FC236}">
                  <a16:creationId xmlns:a16="http://schemas.microsoft.com/office/drawing/2014/main" id="{3BD8B0D2-AF64-4A0A-9AF3-35B95B4082A2}"/>
                </a:ext>
              </a:extLst>
            </p:cNvPr>
            <p:cNvPicPr>
              <a:picLocks noChangeAspect="1"/>
            </p:cNvPicPr>
            <p:nvPr/>
          </p:nvPicPr>
          <p:blipFill>
            <a:blip r:embed="rId4"/>
            <a:stretch>
              <a:fillRect/>
            </a:stretch>
          </p:blipFill>
          <p:spPr>
            <a:xfrm>
              <a:off x="3764231" y="4731532"/>
              <a:ext cx="2254161" cy="2041886"/>
            </a:xfrm>
            <a:prstGeom prst="rect">
              <a:avLst/>
            </a:prstGeom>
          </p:spPr>
        </p:pic>
      </p:grpSp>
      <p:sp>
        <p:nvSpPr>
          <p:cNvPr id="11" name="textruta 10">
            <a:extLst>
              <a:ext uri="{FF2B5EF4-FFF2-40B4-BE49-F238E27FC236}">
                <a16:creationId xmlns:a16="http://schemas.microsoft.com/office/drawing/2014/main" id="{DE927712-BBA4-4028-972D-AD93FDDCFF0D}"/>
              </a:ext>
            </a:extLst>
          </p:cNvPr>
          <p:cNvSpPr txBox="1"/>
          <p:nvPr/>
        </p:nvSpPr>
        <p:spPr>
          <a:xfrm>
            <a:off x="216193" y="457200"/>
            <a:ext cx="3353569" cy="400110"/>
          </a:xfrm>
          <a:prstGeom prst="rect">
            <a:avLst/>
          </a:prstGeom>
          <a:noFill/>
        </p:spPr>
        <p:txBody>
          <a:bodyPr wrap="square" rtlCol="0">
            <a:spAutoFit/>
          </a:bodyPr>
          <a:lstStyle/>
          <a:p>
            <a:r>
              <a:rPr lang="en-GB" sz="2000" dirty="0">
                <a:solidFill>
                  <a:srgbClr val="00B050"/>
                </a:solidFill>
                <a:latin typeface="Calibri" panose="020F0502020204030204" pitchFamily="34" charset="0"/>
                <a:cs typeface="Calibri" panose="020F0502020204030204" pitchFamily="34" charset="0"/>
              </a:rPr>
              <a:t>Only transition stochasticities.</a:t>
            </a:r>
          </a:p>
        </p:txBody>
      </p:sp>
      <p:pic>
        <p:nvPicPr>
          <p:cNvPr id="13" name="Bildobjekt 12">
            <a:extLst>
              <a:ext uri="{FF2B5EF4-FFF2-40B4-BE49-F238E27FC236}">
                <a16:creationId xmlns:a16="http://schemas.microsoft.com/office/drawing/2014/main" id="{91A5E7C4-473B-4E40-BDF9-E505668603BE}"/>
              </a:ext>
            </a:extLst>
          </p:cNvPr>
          <p:cNvPicPr>
            <a:picLocks noChangeAspect="1"/>
          </p:cNvPicPr>
          <p:nvPr/>
        </p:nvPicPr>
        <p:blipFill>
          <a:blip r:embed="rId5"/>
          <a:stretch>
            <a:fillRect/>
          </a:stretch>
        </p:blipFill>
        <p:spPr>
          <a:xfrm>
            <a:off x="312669" y="914399"/>
            <a:ext cx="3410198" cy="1599411"/>
          </a:xfrm>
          <a:prstGeom prst="rect">
            <a:avLst/>
          </a:prstGeom>
        </p:spPr>
      </p:pic>
      <p:pic>
        <p:nvPicPr>
          <p:cNvPr id="16" name="Bildobjekt 15">
            <a:extLst>
              <a:ext uri="{FF2B5EF4-FFF2-40B4-BE49-F238E27FC236}">
                <a16:creationId xmlns:a16="http://schemas.microsoft.com/office/drawing/2014/main" id="{4A6C9859-CF73-4A02-B983-BA90C54FA755}"/>
              </a:ext>
            </a:extLst>
          </p:cNvPr>
          <p:cNvPicPr>
            <a:picLocks noChangeAspect="1"/>
          </p:cNvPicPr>
          <p:nvPr/>
        </p:nvPicPr>
        <p:blipFill>
          <a:blip r:embed="rId6"/>
          <a:stretch>
            <a:fillRect/>
          </a:stretch>
        </p:blipFill>
        <p:spPr>
          <a:xfrm>
            <a:off x="312669" y="2854234"/>
            <a:ext cx="3095560" cy="1774378"/>
          </a:xfrm>
          <a:prstGeom prst="rect">
            <a:avLst/>
          </a:prstGeom>
        </p:spPr>
      </p:pic>
      <p:pic>
        <p:nvPicPr>
          <p:cNvPr id="19" name="Bildobjekt 18">
            <a:extLst>
              <a:ext uri="{FF2B5EF4-FFF2-40B4-BE49-F238E27FC236}">
                <a16:creationId xmlns:a16="http://schemas.microsoft.com/office/drawing/2014/main" id="{1C5D31E8-8560-41B4-871B-E0499F7F487C}"/>
              </a:ext>
            </a:extLst>
          </p:cNvPr>
          <p:cNvPicPr>
            <a:picLocks noChangeAspect="1"/>
          </p:cNvPicPr>
          <p:nvPr/>
        </p:nvPicPr>
        <p:blipFill>
          <a:blip r:embed="rId7"/>
          <a:stretch>
            <a:fillRect/>
          </a:stretch>
        </p:blipFill>
        <p:spPr>
          <a:xfrm>
            <a:off x="312669" y="4781012"/>
            <a:ext cx="3252739" cy="1924588"/>
          </a:xfrm>
          <a:prstGeom prst="rect">
            <a:avLst/>
          </a:prstGeom>
        </p:spPr>
      </p:pic>
      <p:sp>
        <p:nvSpPr>
          <p:cNvPr id="15" name="Platshållare för bildnummer 4">
            <a:extLst>
              <a:ext uri="{FF2B5EF4-FFF2-40B4-BE49-F238E27FC236}">
                <a16:creationId xmlns:a16="http://schemas.microsoft.com/office/drawing/2014/main" id="{3C81CDBC-7456-412E-95D3-441082CFC469}"/>
              </a:ext>
            </a:extLst>
          </p:cNvPr>
          <p:cNvSpPr>
            <a:spLocks noGrp="1"/>
          </p:cNvSpPr>
          <p:nvPr>
            <p:ph type="sldNum" sz="quarter" idx="12"/>
          </p:nvPr>
        </p:nvSpPr>
        <p:spPr>
          <a:xfrm>
            <a:off x="8686800" y="6317316"/>
            <a:ext cx="381000" cy="457200"/>
          </a:xfrm>
        </p:spPr>
        <p:txBody>
          <a:bodyPr/>
          <a:lstStyle/>
          <a:p>
            <a:fld id="{7EF1335E-DB83-457E-912E-FB68C8C82DD4}" type="slidenum">
              <a:rPr lang="en-GB" altLang="en-US">
                <a:latin typeface="Calibri" panose="020F0502020204030204" pitchFamily="34" charset="0"/>
                <a:cs typeface="Calibri" panose="020F0502020204030204" pitchFamily="34" charset="0"/>
              </a:rPr>
              <a:pPr/>
              <a:t>26</a:t>
            </a:fld>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tshållare för bildnummer 5">
            <a:extLst>
              <a:ext uri="{FF2B5EF4-FFF2-40B4-BE49-F238E27FC236}">
                <a16:creationId xmlns:a16="http://schemas.microsoft.com/office/drawing/2014/main" id="{963F38A3-6042-4F63-9DAC-FFF4CC8C3D8C}"/>
              </a:ext>
            </a:extLst>
          </p:cNvPr>
          <p:cNvSpPr>
            <a:spLocks noGrp="1"/>
          </p:cNvSpPr>
          <p:nvPr>
            <p:ph type="sldNum" sz="quarter" idx="12"/>
          </p:nvPr>
        </p:nvSpPr>
        <p:spPr>
          <a:xfrm>
            <a:off x="8610600" y="6400800"/>
            <a:ext cx="457200" cy="457200"/>
          </a:xfrm>
        </p:spPr>
        <p:txBody>
          <a:bodyPr/>
          <a:lstStyle/>
          <a:p>
            <a:fld id="{6773DCE0-5751-4D33-B8BE-C7C0692CB25E}" type="slidenum">
              <a:rPr lang="en-GB" altLang="en-US">
                <a:latin typeface="Calibri" panose="020F0502020204030204" pitchFamily="34" charset="0"/>
                <a:cs typeface="Calibri" panose="020F0502020204030204" pitchFamily="34" charset="0"/>
              </a:rPr>
              <a:pPr/>
              <a:t>27</a:t>
            </a:fld>
            <a:endParaRPr lang="en-GB" altLang="en-US">
              <a:latin typeface="Calibri" panose="020F0502020204030204" pitchFamily="34" charset="0"/>
              <a:cs typeface="Calibri" panose="020F0502020204030204" pitchFamily="34" charset="0"/>
            </a:endParaRPr>
          </a:p>
        </p:txBody>
      </p:sp>
      <p:sp>
        <p:nvSpPr>
          <p:cNvPr id="76802" name="Rectangle 2">
            <a:extLst>
              <a:ext uri="{FF2B5EF4-FFF2-40B4-BE49-F238E27FC236}">
                <a16:creationId xmlns:a16="http://schemas.microsoft.com/office/drawing/2014/main" id="{D25C6C40-20E8-4510-B8D9-4B4EED51C825}"/>
              </a:ext>
            </a:extLst>
          </p:cNvPr>
          <p:cNvSpPr>
            <a:spLocks noGrp="1" noChangeArrowheads="1"/>
          </p:cNvSpPr>
          <p:nvPr>
            <p:ph type="title"/>
          </p:nvPr>
        </p:nvSpPr>
        <p:spPr>
          <a:xfrm>
            <a:off x="838200" y="76200"/>
            <a:ext cx="6934200" cy="609600"/>
          </a:xfrm>
        </p:spPr>
        <p:txBody>
          <a:bodyPr/>
          <a:lstStyle/>
          <a:p>
            <a:r>
              <a:rPr lang="en-GB" altLang="en-US" sz="3600" b="1" dirty="0">
                <a:latin typeface="Calibri" panose="020F0502020204030204" pitchFamily="34" charset="0"/>
                <a:cs typeface="Calibri" panose="020F0502020204030204" pitchFamily="34" charset="0"/>
              </a:rPr>
              <a:t>Example: Prey-predator model </a:t>
            </a:r>
            <a:endParaRPr lang="en-GB" altLang="en-US" sz="3200" b="1" dirty="0">
              <a:latin typeface="Calibri" panose="020F0502020204030204" pitchFamily="34" charset="0"/>
              <a:cs typeface="Calibri" panose="020F0502020204030204" pitchFamily="34" charset="0"/>
            </a:endParaRPr>
          </a:p>
        </p:txBody>
      </p:sp>
      <p:sp>
        <p:nvSpPr>
          <p:cNvPr id="76804" name="Text Box 4">
            <a:extLst>
              <a:ext uri="{FF2B5EF4-FFF2-40B4-BE49-F238E27FC236}">
                <a16:creationId xmlns:a16="http://schemas.microsoft.com/office/drawing/2014/main" id="{153DB293-6994-4D00-B173-36D2E0AB43B6}"/>
              </a:ext>
            </a:extLst>
          </p:cNvPr>
          <p:cNvSpPr txBox="1">
            <a:spLocks noChangeArrowheads="1"/>
          </p:cNvSpPr>
          <p:nvPr/>
        </p:nvSpPr>
        <p:spPr bwMode="auto">
          <a:xfrm>
            <a:off x="158931" y="1879600"/>
            <a:ext cx="87630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FontTx/>
              <a:buChar char="•"/>
            </a:pPr>
            <a:r>
              <a:rPr lang="en-GB" altLang="en-US" dirty="0">
                <a:latin typeface="Calibri" panose="020F0502020204030204" pitchFamily="34" charset="0"/>
                <a:cs typeface="Calibri" panose="020F0502020204030204" pitchFamily="34" charset="0"/>
              </a:rPr>
              <a:t>  The </a:t>
            </a:r>
            <a:r>
              <a:rPr lang="en-GB" altLang="en-US" b="1" dirty="0">
                <a:solidFill>
                  <a:srgbClr val="00B050"/>
                </a:solidFill>
                <a:latin typeface="Calibri" panose="020F0502020204030204" pitchFamily="34" charset="0"/>
                <a:cs typeface="Calibri" panose="020F0502020204030204" pitchFamily="34" charset="0"/>
              </a:rPr>
              <a:t>prey</a:t>
            </a:r>
            <a:r>
              <a:rPr lang="en-GB" altLang="en-US" dirty="0">
                <a:latin typeface="Calibri" panose="020F0502020204030204" pitchFamily="34" charset="0"/>
                <a:cs typeface="Calibri" panose="020F0502020204030204" pitchFamily="34" charset="0"/>
              </a:rPr>
              <a:t> (</a:t>
            </a:r>
            <a:r>
              <a:rPr lang="en-GB" altLang="en-US" dirty="0">
                <a:solidFill>
                  <a:srgbClr val="00B050"/>
                </a:solidFill>
                <a:latin typeface="Calibri" panose="020F0502020204030204" pitchFamily="34" charset="0"/>
                <a:cs typeface="Calibri" panose="020F0502020204030204" pitchFamily="34" charset="0"/>
              </a:rPr>
              <a:t>X</a:t>
            </a:r>
            <a:r>
              <a:rPr lang="en-GB" altLang="en-US" dirty="0">
                <a:latin typeface="Calibri" panose="020F0502020204030204" pitchFamily="34" charset="0"/>
                <a:cs typeface="Calibri" panose="020F0502020204030204" pitchFamily="34" charset="0"/>
              </a:rPr>
              <a:t>) increase by reproduction and decrease by </a:t>
            </a:r>
          </a:p>
          <a:p>
            <a:pPr>
              <a:lnSpc>
                <a:spcPct val="90000"/>
              </a:lnSpc>
            </a:pPr>
            <a:r>
              <a:rPr lang="en-GB" altLang="en-US" dirty="0">
                <a:latin typeface="Calibri" panose="020F0502020204030204" pitchFamily="34" charset="0"/>
                <a:cs typeface="Calibri" panose="020F0502020204030204" pitchFamily="34" charset="0"/>
              </a:rPr>
              <a:t>    meeting the predators. The prey are also affected by</a:t>
            </a:r>
          </a:p>
          <a:p>
            <a:pPr>
              <a:lnSpc>
                <a:spcPct val="90000"/>
              </a:lnSpc>
            </a:pPr>
            <a:r>
              <a:rPr lang="en-GB" altLang="en-US" dirty="0">
                <a:latin typeface="Calibri" panose="020F0502020204030204" pitchFamily="34" charset="0"/>
                <a:cs typeface="Calibri" panose="020F0502020204030204" pitchFamily="34" charset="0"/>
              </a:rPr>
              <a:t>    mutual competition.</a:t>
            </a:r>
          </a:p>
        </p:txBody>
      </p:sp>
      <p:sp>
        <p:nvSpPr>
          <p:cNvPr id="76805" name="Text Box 5">
            <a:extLst>
              <a:ext uri="{FF2B5EF4-FFF2-40B4-BE49-F238E27FC236}">
                <a16:creationId xmlns:a16="http://schemas.microsoft.com/office/drawing/2014/main" id="{2130F969-7437-4217-9242-2020718B249A}"/>
              </a:ext>
            </a:extLst>
          </p:cNvPr>
          <p:cNvSpPr txBox="1">
            <a:spLocks noChangeArrowheads="1"/>
          </p:cNvSpPr>
          <p:nvPr/>
        </p:nvSpPr>
        <p:spPr bwMode="auto">
          <a:xfrm>
            <a:off x="158931" y="3303588"/>
            <a:ext cx="86868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FontTx/>
              <a:buChar char="•"/>
            </a:pPr>
            <a:r>
              <a:rPr lang="en-GB" altLang="en-US" dirty="0">
                <a:latin typeface="Calibri" panose="020F0502020204030204" pitchFamily="34" charset="0"/>
                <a:cs typeface="Calibri" panose="020F0502020204030204" pitchFamily="34" charset="0"/>
              </a:rPr>
              <a:t>  The </a:t>
            </a:r>
            <a:r>
              <a:rPr lang="en-GB" altLang="en-US" b="1" dirty="0">
                <a:solidFill>
                  <a:srgbClr val="FF0000"/>
                </a:solidFill>
                <a:latin typeface="Calibri" panose="020F0502020204030204" pitchFamily="34" charset="0"/>
                <a:cs typeface="Calibri" panose="020F0502020204030204" pitchFamily="34" charset="0"/>
              </a:rPr>
              <a:t>predators</a:t>
            </a:r>
            <a:r>
              <a:rPr lang="en-GB" altLang="en-US" dirty="0">
                <a:latin typeface="Calibri" panose="020F0502020204030204" pitchFamily="34" charset="0"/>
                <a:cs typeface="Calibri" panose="020F0502020204030204" pitchFamily="34" charset="0"/>
              </a:rPr>
              <a:t> (</a:t>
            </a:r>
            <a:r>
              <a:rPr lang="en-GB" altLang="en-US" dirty="0">
                <a:solidFill>
                  <a:srgbClr val="FF0000"/>
                </a:solidFill>
                <a:latin typeface="Calibri" panose="020F0502020204030204" pitchFamily="34" charset="0"/>
                <a:cs typeface="Calibri" panose="020F0502020204030204" pitchFamily="34" charset="0"/>
              </a:rPr>
              <a:t>Y</a:t>
            </a:r>
            <a:r>
              <a:rPr lang="en-GB" altLang="en-US" dirty="0">
                <a:latin typeface="Calibri" panose="020F0502020204030204" pitchFamily="34" charset="0"/>
                <a:cs typeface="Calibri" panose="020F0502020204030204" pitchFamily="34" charset="0"/>
              </a:rPr>
              <a:t>) increase by eating preys, and a certain</a:t>
            </a:r>
          </a:p>
          <a:p>
            <a:pPr>
              <a:lnSpc>
                <a:spcPct val="90000"/>
              </a:lnSpc>
            </a:pPr>
            <a:r>
              <a:rPr lang="en-GB" altLang="en-US" dirty="0">
                <a:latin typeface="Calibri" panose="020F0502020204030204" pitchFamily="34" charset="0"/>
                <a:cs typeface="Calibri" panose="020F0502020204030204" pitchFamily="34" charset="0"/>
              </a:rPr>
              <a:t>    fraction dies each time unit.</a:t>
            </a:r>
          </a:p>
        </p:txBody>
      </p:sp>
      <p:sp>
        <p:nvSpPr>
          <p:cNvPr id="76806" name="Text Box 6">
            <a:extLst>
              <a:ext uri="{FF2B5EF4-FFF2-40B4-BE49-F238E27FC236}">
                <a16:creationId xmlns:a16="http://schemas.microsoft.com/office/drawing/2014/main" id="{DFFD5280-8894-4D0F-B31F-71A105AEF854}"/>
              </a:ext>
            </a:extLst>
          </p:cNvPr>
          <p:cNvSpPr txBox="1">
            <a:spLocks noChangeArrowheads="1"/>
          </p:cNvSpPr>
          <p:nvPr/>
        </p:nvSpPr>
        <p:spPr bwMode="auto">
          <a:xfrm>
            <a:off x="158931" y="4495800"/>
            <a:ext cx="6394269"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FontTx/>
              <a:buChar char="•"/>
            </a:pPr>
            <a:r>
              <a:rPr lang="en-GB" altLang="en-US" dirty="0">
                <a:latin typeface="Calibri" panose="020F0502020204030204" pitchFamily="34" charset="0"/>
                <a:cs typeface="Calibri" panose="020F0502020204030204" pitchFamily="34" charset="0"/>
              </a:rPr>
              <a:t>  There are </a:t>
            </a:r>
            <a:r>
              <a:rPr lang="en-GB" altLang="en-US" u="sng" dirty="0">
                <a:latin typeface="Calibri" panose="020F0502020204030204" pitchFamily="34" charset="0"/>
                <a:cs typeface="Calibri" panose="020F0502020204030204" pitchFamily="34" charset="0"/>
              </a:rPr>
              <a:t>three possible equilibria</a:t>
            </a:r>
            <a:r>
              <a:rPr lang="en-GB" altLang="en-US" dirty="0">
                <a:latin typeface="Calibri" panose="020F0502020204030204" pitchFamily="34" charset="0"/>
                <a:cs typeface="Calibri" panose="020F0502020204030204" pitchFamily="34" charset="0"/>
              </a:rPr>
              <a:t>: </a:t>
            </a:r>
          </a:p>
          <a:p>
            <a:pPr>
              <a:lnSpc>
                <a:spcPct val="90000"/>
              </a:lnSpc>
            </a:pPr>
            <a:r>
              <a:rPr lang="en-GB" altLang="en-US" dirty="0">
                <a:latin typeface="Calibri" panose="020F0502020204030204" pitchFamily="34" charset="0"/>
                <a:cs typeface="Calibri" panose="020F0502020204030204" pitchFamily="34" charset="0"/>
              </a:rPr>
              <a:t>    Both </a:t>
            </a:r>
            <a:r>
              <a:rPr lang="en-GB" altLang="en-US" dirty="0">
                <a:solidFill>
                  <a:srgbClr val="00B050"/>
                </a:solidFill>
                <a:latin typeface="Calibri" panose="020F0502020204030204" pitchFamily="34" charset="0"/>
                <a:cs typeface="Calibri" panose="020F0502020204030204" pitchFamily="34" charset="0"/>
              </a:rPr>
              <a:t>X</a:t>
            </a:r>
            <a:r>
              <a:rPr lang="en-GB" altLang="en-US" dirty="0">
                <a:latin typeface="Calibri" panose="020F0502020204030204" pitchFamily="34" charset="0"/>
                <a:cs typeface="Calibri" panose="020F0502020204030204" pitchFamily="34" charset="0"/>
              </a:rPr>
              <a:t> &amp; </a:t>
            </a:r>
            <a:r>
              <a:rPr lang="en-GB" altLang="en-US" dirty="0">
                <a:solidFill>
                  <a:srgbClr val="FF0000"/>
                </a:solidFill>
                <a:latin typeface="Calibri" panose="020F0502020204030204" pitchFamily="34" charset="0"/>
                <a:cs typeface="Calibri" panose="020F0502020204030204" pitchFamily="34" charset="0"/>
              </a:rPr>
              <a:t>Y</a:t>
            </a:r>
            <a:r>
              <a:rPr lang="en-GB" altLang="en-US" dirty="0">
                <a:latin typeface="Calibri" panose="020F0502020204030204" pitchFamily="34" charset="0"/>
                <a:cs typeface="Calibri" panose="020F0502020204030204" pitchFamily="34" charset="0"/>
              </a:rPr>
              <a:t>,   Only </a:t>
            </a:r>
            <a:r>
              <a:rPr lang="en-GB" altLang="en-US" dirty="0">
                <a:solidFill>
                  <a:srgbClr val="00B050"/>
                </a:solidFill>
                <a:latin typeface="Calibri" panose="020F0502020204030204" pitchFamily="34" charset="0"/>
                <a:cs typeface="Calibri" panose="020F0502020204030204" pitchFamily="34" charset="0"/>
              </a:rPr>
              <a:t>X</a:t>
            </a:r>
            <a:r>
              <a:rPr lang="en-GB" altLang="en-US" dirty="0">
                <a:latin typeface="Calibri" panose="020F0502020204030204" pitchFamily="34" charset="0"/>
                <a:cs typeface="Calibri" panose="020F0502020204030204" pitchFamily="34" charset="0"/>
              </a:rPr>
              <a:t> survives, and </a:t>
            </a:r>
            <a:r>
              <a:rPr lang="en-GB" altLang="en-US" dirty="0">
                <a:solidFill>
                  <a:srgbClr val="00B050"/>
                </a:solidFill>
                <a:latin typeface="Calibri" panose="020F0502020204030204" pitchFamily="34" charset="0"/>
                <a:cs typeface="Calibri" panose="020F0502020204030204" pitchFamily="34" charset="0"/>
              </a:rPr>
              <a:t>X</a:t>
            </a:r>
            <a:r>
              <a:rPr lang="en-GB" altLang="en-US" dirty="0">
                <a:latin typeface="Calibri" panose="020F0502020204030204" pitchFamily="34" charset="0"/>
                <a:cs typeface="Calibri" panose="020F0502020204030204" pitchFamily="34" charset="0"/>
              </a:rPr>
              <a:t>=</a:t>
            </a:r>
            <a:r>
              <a:rPr lang="en-GB" altLang="en-US" dirty="0">
                <a:solidFill>
                  <a:srgbClr val="FF0000"/>
                </a:solidFill>
                <a:latin typeface="Calibri" panose="020F0502020204030204" pitchFamily="34" charset="0"/>
                <a:cs typeface="Calibri" panose="020F0502020204030204" pitchFamily="34" charset="0"/>
              </a:rPr>
              <a:t>Y</a:t>
            </a:r>
            <a:r>
              <a:rPr lang="en-GB" altLang="en-US" dirty="0">
                <a:latin typeface="Calibri" panose="020F0502020204030204" pitchFamily="34" charset="0"/>
                <a:cs typeface="Calibri" panose="020F0502020204030204" pitchFamily="34" charset="0"/>
              </a:rPr>
              <a:t>=0.</a:t>
            </a:r>
          </a:p>
        </p:txBody>
      </p:sp>
      <p:sp>
        <p:nvSpPr>
          <p:cNvPr id="76807" name="Text Box 7">
            <a:extLst>
              <a:ext uri="{FF2B5EF4-FFF2-40B4-BE49-F238E27FC236}">
                <a16:creationId xmlns:a16="http://schemas.microsoft.com/office/drawing/2014/main" id="{D876EC7D-428E-4008-AD16-2CD273345C1F}"/>
              </a:ext>
            </a:extLst>
          </p:cNvPr>
          <p:cNvSpPr txBox="1">
            <a:spLocks noChangeArrowheads="1"/>
          </p:cNvSpPr>
          <p:nvPr/>
        </p:nvSpPr>
        <p:spPr bwMode="auto">
          <a:xfrm>
            <a:off x="230777" y="889000"/>
            <a:ext cx="7084423"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FontTx/>
              <a:buChar char="•"/>
            </a:pPr>
            <a:r>
              <a:rPr lang="en-GB" altLang="en-US" b="1" dirty="0">
                <a:latin typeface="Calibri" panose="020F0502020204030204" pitchFamily="34" charset="0"/>
                <a:cs typeface="Calibri" panose="020F0502020204030204" pitchFamily="34" charset="0"/>
              </a:rPr>
              <a:t>  Two species:</a:t>
            </a:r>
            <a:r>
              <a:rPr lang="en-GB" altLang="en-US" dirty="0">
                <a:latin typeface="Calibri" panose="020F0502020204030204" pitchFamily="34" charset="0"/>
                <a:cs typeface="Calibri" panose="020F0502020204030204" pitchFamily="34" charset="0"/>
              </a:rPr>
              <a:t> The </a:t>
            </a:r>
            <a:r>
              <a:rPr lang="en-GB" altLang="en-US" u="sng" dirty="0">
                <a:solidFill>
                  <a:srgbClr val="00B050"/>
                </a:solidFill>
                <a:latin typeface="Calibri" panose="020F0502020204030204" pitchFamily="34" charset="0"/>
                <a:cs typeface="Calibri" panose="020F0502020204030204" pitchFamily="34" charset="0"/>
              </a:rPr>
              <a:t>prey</a:t>
            </a:r>
            <a:r>
              <a:rPr lang="en-GB" altLang="en-US" dirty="0">
                <a:latin typeface="Calibri" panose="020F0502020204030204" pitchFamily="34" charset="0"/>
                <a:cs typeface="Calibri" panose="020F0502020204030204" pitchFamily="34" charset="0"/>
              </a:rPr>
              <a:t> and the </a:t>
            </a:r>
            <a:r>
              <a:rPr lang="en-GB" altLang="en-US" u="sng" dirty="0">
                <a:solidFill>
                  <a:srgbClr val="FF0000"/>
                </a:solidFill>
                <a:latin typeface="Calibri" panose="020F0502020204030204" pitchFamily="34" charset="0"/>
                <a:cs typeface="Calibri" panose="020F0502020204030204" pitchFamily="34" charset="0"/>
              </a:rPr>
              <a:t>predator</a:t>
            </a:r>
            <a:r>
              <a:rPr lang="en-GB" altLang="en-US" u="sng" dirty="0">
                <a:latin typeface="Calibri" panose="020F0502020204030204" pitchFamily="34" charset="0"/>
                <a:cs typeface="Calibri" panose="020F0502020204030204" pitchFamily="34" charset="0"/>
              </a:rPr>
              <a:t> </a:t>
            </a:r>
            <a:endParaRPr lang="en-GB" altLang="en-US" dirty="0">
              <a:latin typeface="Calibri" panose="020F0502020204030204" pitchFamily="34" charset="0"/>
              <a:cs typeface="Calibri" panose="020F0502020204030204" pitchFamily="34" charset="0"/>
            </a:endParaRPr>
          </a:p>
          <a:p>
            <a:pPr>
              <a:lnSpc>
                <a:spcPct val="90000"/>
              </a:lnSpc>
            </a:pPr>
            <a:r>
              <a:rPr lang="en-GB" altLang="en-US" dirty="0">
                <a:latin typeface="Calibri" panose="020F0502020204030204" pitchFamily="34" charset="0"/>
                <a:cs typeface="Calibri" panose="020F0502020204030204" pitchFamily="34" charset="0"/>
              </a:rPr>
              <a:t>                            (e.g. </a:t>
            </a:r>
            <a:r>
              <a:rPr lang="en-GB" altLang="en-US" dirty="0">
                <a:solidFill>
                  <a:srgbClr val="00B050"/>
                </a:solidFill>
                <a:latin typeface="Calibri" panose="020F0502020204030204" pitchFamily="34" charset="0"/>
                <a:cs typeface="Calibri" panose="020F0502020204030204" pitchFamily="34" charset="0"/>
              </a:rPr>
              <a:t>Rabbits</a:t>
            </a:r>
            <a:r>
              <a:rPr lang="en-GB" altLang="en-US" dirty="0">
                <a:latin typeface="Calibri" panose="020F0502020204030204" pitchFamily="34" charset="0"/>
                <a:cs typeface="Calibri" panose="020F0502020204030204" pitchFamily="34" charset="0"/>
              </a:rPr>
              <a:t> and </a:t>
            </a:r>
            <a:r>
              <a:rPr lang="en-GB" altLang="en-US" dirty="0">
                <a:solidFill>
                  <a:srgbClr val="FF0000"/>
                </a:solidFill>
                <a:latin typeface="Calibri" panose="020F0502020204030204" pitchFamily="34" charset="0"/>
                <a:cs typeface="Calibri" panose="020F0502020204030204" pitchFamily="34" charset="0"/>
              </a:rPr>
              <a:t>Foxes</a:t>
            </a:r>
            <a:r>
              <a:rPr lang="en-GB" altLang="en-US" dirty="0">
                <a:latin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7"/>
                                        </p:tgtEl>
                                        <p:attrNameLst>
                                          <p:attrName>style.visibility</p:attrName>
                                        </p:attrNameLst>
                                      </p:cBhvr>
                                      <p:to>
                                        <p:strVal val="visible"/>
                                      </p:to>
                                    </p:set>
                                    <p:anim calcmode="lin" valueType="num">
                                      <p:cBhvr additive="base">
                                        <p:cTn id="7" dur="500" fill="hold"/>
                                        <p:tgtEl>
                                          <p:spTgt spid="76807"/>
                                        </p:tgtEl>
                                        <p:attrNameLst>
                                          <p:attrName>ppt_x</p:attrName>
                                        </p:attrNameLst>
                                      </p:cBhvr>
                                      <p:tavLst>
                                        <p:tav tm="0">
                                          <p:val>
                                            <p:strVal val="#ppt_x"/>
                                          </p:val>
                                        </p:tav>
                                        <p:tav tm="100000">
                                          <p:val>
                                            <p:strVal val="#ppt_x"/>
                                          </p:val>
                                        </p:tav>
                                      </p:tavLst>
                                    </p:anim>
                                    <p:anim calcmode="lin" valueType="num">
                                      <p:cBhvr additive="base">
                                        <p:cTn id="8" dur="500" fill="hold"/>
                                        <p:tgtEl>
                                          <p:spTgt spid="768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4"/>
                                        </p:tgtEl>
                                        <p:attrNameLst>
                                          <p:attrName>style.visibility</p:attrName>
                                        </p:attrNameLst>
                                      </p:cBhvr>
                                      <p:to>
                                        <p:strVal val="visible"/>
                                      </p:to>
                                    </p:set>
                                    <p:anim calcmode="lin" valueType="num">
                                      <p:cBhvr additive="base">
                                        <p:cTn id="13" dur="500" fill="hold"/>
                                        <p:tgtEl>
                                          <p:spTgt spid="76804"/>
                                        </p:tgtEl>
                                        <p:attrNameLst>
                                          <p:attrName>ppt_x</p:attrName>
                                        </p:attrNameLst>
                                      </p:cBhvr>
                                      <p:tavLst>
                                        <p:tav tm="0">
                                          <p:val>
                                            <p:strVal val="#ppt_x"/>
                                          </p:val>
                                        </p:tav>
                                        <p:tav tm="100000">
                                          <p:val>
                                            <p:strVal val="#ppt_x"/>
                                          </p:val>
                                        </p:tav>
                                      </p:tavLst>
                                    </p:anim>
                                    <p:anim calcmode="lin" valueType="num">
                                      <p:cBhvr additive="base">
                                        <p:cTn id="14"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805"/>
                                        </p:tgtEl>
                                        <p:attrNameLst>
                                          <p:attrName>style.visibility</p:attrName>
                                        </p:attrNameLst>
                                      </p:cBhvr>
                                      <p:to>
                                        <p:strVal val="visible"/>
                                      </p:to>
                                    </p:set>
                                    <p:anim calcmode="lin" valueType="num">
                                      <p:cBhvr additive="base">
                                        <p:cTn id="19" dur="500" fill="hold"/>
                                        <p:tgtEl>
                                          <p:spTgt spid="76805"/>
                                        </p:tgtEl>
                                        <p:attrNameLst>
                                          <p:attrName>ppt_x</p:attrName>
                                        </p:attrNameLst>
                                      </p:cBhvr>
                                      <p:tavLst>
                                        <p:tav tm="0">
                                          <p:val>
                                            <p:strVal val="#ppt_x"/>
                                          </p:val>
                                        </p:tav>
                                        <p:tav tm="100000">
                                          <p:val>
                                            <p:strVal val="#ppt_x"/>
                                          </p:val>
                                        </p:tav>
                                      </p:tavLst>
                                    </p:anim>
                                    <p:anim calcmode="lin" valueType="num">
                                      <p:cBhvr additive="base">
                                        <p:cTn id="20" dur="500" fill="hold"/>
                                        <p:tgtEl>
                                          <p:spTgt spid="7680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6806"/>
                                        </p:tgtEl>
                                        <p:attrNameLst>
                                          <p:attrName>style.visibility</p:attrName>
                                        </p:attrNameLst>
                                      </p:cBhvr>
                                      <p:to>
                                        <p:strVal val="visible"/>
                                      </p:to>
                                    </p:set>
                                    <p:anim calcmode="lin" valueType="num">
                                      <p:cBhvr additive="base">
                                        <p:cTn id="25" dur="500" fill="hold"/>
                                        <p:tgtEl>
                                          <p:spTgt spid="76806"/>
                                        </p:tgtEl>
                                        <p:attrNameLst>
                                          <p:attrName>ppt_x</p:attrName>
                                        </p:attrNameLst>
                                      </p:cBhvr>
                                      <p:tavLst>
                                        <p:tav tm="0">
                                          <p:val>
                                            <p:strVal val="#ppt_x"/>
                                          </p:val>
                                        </p:tav>
                                        <p:tav tm="100000">
                                          <p:val>
                                            <p:strVal val="#ppt_x"/>
                                          </p:val>
                                        </p:tav>
                                      </p:tavLst>
                                    </p:anim>
                                    <p:anim calcmode="lin" valueType="num">
                                      <p:cBhvr additive="base">
                                        <p:cTn id="26" dur="500" fill="hold"/>
                                        <p:tgtEl>
                                          <p:spTgt spid="76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utoUpdateAnimBg="0"/>
      <p:bldP spid="76805" grpId="0" autoUpdateAnimBg="0"/>
      <p:bldP spid="76806" grpId="0" autoUpdateAnimBg="0"/>
      <p:bldP spid="7680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9AFD1FA-B824-498A-B4C8-8C850D18AF22}"/>
              </a:ext>
            </a:extLst>
          </p:cNvPr>
          <p:cNvSpPr>
            <a:spLocks noGrp="1" noChangeArrowheads="1"/>
          </p:cNvSpPr>
          <p:nvPr>
            <p:ph type="title"/>
          </p:nvPr>
        </p:nvSpPr>
        <p:spPr>
          <a:xfrm>
            <a:off x="685800" y="0"/>
            <a:ext cx="7772400" cy="457200"/>
          </a:xfrm>
        </p:spPr>
        <p:txBody>
          <a:bodyPr/>
          <a:lstStyle/>
          <a:p>
            <a:r>
              <a:rPr lang="en-GB" altLang="en-US" sz="3200" b="1" dirty="0">
                <a:latin typeface="Calibri" panose="020F0502020204030204" pitchFamily="34" charset="0"/>
                <a:cs typeface="Calibri" panose="020F0502020204030204" pitchFamily="34" charset="0"/>
              </a:rPr>
              <a:t>Deterministic prey-predator model </a:t>
            </a:r>
          </a:p>
        </p:txBody>
      </p:sp>
      <p:sp>
        <p:nvSpPr>
          <p:cNvPr id="77828" name="Text Box 4">
            <a:extLst>
              <a:ext uri="{FF2B5EF4-FFF2-40B4-BE49-F238E27FC236}">
                <a16:creationId xmlns:a16="http://schemas.microsoft.com/office/drawing/2014/main" id="{819526FA-49E3-4575-A343-F1520269AE33}"/>
              </a:ext>
            </a:extLst>
          </p:cNvPr>
          <p:cNvSpPr txBox="1">
            <a:spLocks noChangeArrowheads="1"/>
          </p:cNvSpPr>
          <p:nvPr/>
        </p:nvSpPr>
        <p:spPr bwMode="auto">
          <a:xfrm>
            <a:off x="152400" y="6057781"/>
            <a:ext cx="8458200" cy="769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spcBef>
                <a:spcPct val="50000"/>
              </a:spcBef>
            </a:pPr>
            <a:r>
              <a:rPr lang="en-GB" altLang="en-US" sz="2200" dirty="0">
                <a:solidFill>
                  <a:srgbClr val="FF0000"/>
                </a:solidFill>
                <a:latin typeface="Calibri" panose="020F0502020204030204" pitchFamily="34" charset="0"/>
                <a:cs typeface="Calibri" panose="020F0502020204030204" pitchFamily="34" charset="0"/>
              </a:rPr>
              <a:t>The model remains in, or will soon reaches, balance after which nothing more happens. It cannot switch to another stationary situation.</a:t>
            </a:r>
          </a:p>
        </p:txBody>
      </p:sp>
      <p:sp>
        <p:nvSpPr>
          <p:cNvPr id="5" name="Platshållare för bildnummer 5">
            <a:extLst>
              <a:ext uri="{FF2B5EF4-FFF2-40B4-BE49-F238E27FC236}">
                <a16:creationId xmlns:a16="http://schemas.microsoft.com/office/drawing/2014/main" id="{741B2714-9B78-4CAC-AF5A-9CFFCD530278}"/>
              </a:ext>
            </a:extLst>
          </p:cNvPr>
          <p:cNvSpPr>
            <a:spLocks noGrp="1"/>
          </p:cNvSpPr>
          <p:nvPr>
            <p:ph type="sldNum" sz="quarter" idx="12"/>
          </p:nvPr>
        </p:nvSpPr>
        <p:spPr>
          <a:xfrm>
            <a:off x="8763000" y="6324600"/>
            <a:ext cx="381000" cy="457200"/>
          </a:xfrm>
        </p:spPr>
        <p:txBody>
          <a:bodyPr/>
          <a:lstStyle/>
          <a:p>
            <a:fld id="{41B1FD22-2E94-4CF3-8A25-E0326C5F2C64}" type="slidenum">
              <a:rPr lang="en-GB" altLang="en-US">
                <a:latin typeface="Calibri" panose="020F0502020204030204" pitchFamily="34" charset="0"/>
                <a:cs typeface="Calibri" panose="020F0502020204030204" pitchFamily="34" charset="0"/>
              </a:rPr>
              <a:pPr/>
              <a:t>28</a:t>
            </a:fld>
            <a:endParaRPr lang="en-GB" altLang="en-US" dirty="0">
              <a:latin typeface="Calibri" panose="020F0502020204030204" pitchFamily="34" charset="0"/>
              <a:cs typeface="Calibri" panose="020F0502020204030204" pitchFamily="34" charset="0"/>
            </a:endParaRPr>
          </a:p>
        </p:txBody>
      </p:sp>
      <p:pic>
        <p:nvPicPr>
          <p:cNvPr id="7" name="Bildobjekt 6">
            <a:extLst>
              <a:ext uri="{FF2B5EF4-FFF2-40B4-BE49-F238E27FC236}">
                <a16:creationId xmlns:a16="http://schemas.microsoft.com/office/drawing/2014/main" id="{D28D6EFD-B174-47C9-9488-352A8C48A6EB}"/>
              </a:ext>
            </a:extLst>
          </p:cNvPr>
          <p:cNvPicPr>
            <a:picLocks noChangeAspect="1"/>
          </p:cNvPicPr>
          <p:nvPr/>
        </p:nvPicPr>
        <p:blipFill>
          <a:blip r:embed="rId2"/>
          <a:stretch>
            <a:fillRect/>
          </a:stretch>
        </p:blipFill>
        <p:spPr>
          <a:xfrm>
            <a:off x="3852169" y="457200"/>
            <a:ext cx="3975148" cy="2915548"/>
          </a:xfrm>
          <a:prstGeom prst="rect">
            <a:avLst/>
          </a:prstGeom>
        </p:spPr>
      </p:pic>
      <p:pic>
        <p:nvPicPr>
          <p:cNvPr id="9" name="Bildobjekt 8">
            <a:extLst>
              <a:ext uri="{FF2B5EF4-FFF2-40B4-BE49-F238E27FC236}">
                <a16:creationId xmlns:a16="http://schemas.microsoft.com/office/drawing/2014/main" id="{236F8329-28A1-4337-850B-494AE5CC6556}"/>
              </a:ext>
            </a:extLst>
          </p:cNvPr>
          <p:cNvPicPr>
            <a:picLocks noChangeAspect="1"/>
          </p:cNvPicPr>
          <p:nvPr/>
        </p:nvPicPr>
        <p:blipFill>
          <a:blip r:embed="rId3"/>
          <a:stretch>
            <a:fillRect/>
          </a:stretch>
        </p:blipFill>
        <p:spPr>
          <a:xfrm>
            <a:off x="3230879" y="4762366"/>
            <a:ext cx="4419601" cy="1333633"/>
          </a:xfrm>
          <a:prstGeom prst="rect">
            <a:avLst/>
          </a:prstGeom>
        </p:spPr>
      </p:pic>
      <p:pic>
        <p:nvPicPr>
          <p:cNvPr id="11" name="Bildobjekt 10">
            <a:extLst>
              <a:ext uri="{FF2B5EF4-FFF2-40B4-BE49-F238E27FC236}">
                <a16:creationId xmlns:a16="http://schemas.microsoft.com/office/drawing/2014/main" id="{D637A4D0-8CE3-4DAB-A83F-455D2F68D952}"/>
              </a:ext>
            </a:extLst>
          </p:cNvPr>
          <p:cNvPicPr>
            <a:picLocks noChangeAspect="1"/>
          </p:cNvPicPr>
          <p:nvPr/>
        </p:nvPicPr>
        <p:blipFill>
          <a:blip r:embed="rId4"/>
          <a:stretch>
            <a:fillRect/>
          </a:stretch>
        </p:blipFill>
        <p:spPr>
          <a:xfrm>
            <a:off x="3210131" y="3410713"/>
            <a:ext cx="4409870" cy="1313688"/>
          </a:xfrm>
          <a:prstGeom prst="rect">
            <a:avLst/>
          </a:prstGeom>
        </p:spPr>
      </p:pic>
      <p:pic>
        <p:nvPicPr>
          <p:cNvPr id="13" name="Bildobjekt 12">
            <a:extLst>
              <a:ext uri="{FF2B5EF4-FFF2-40B4-BE49-F238E27FC236}">
                <a16:creationId xmlns:a16="http://schemas.microsoft.com/office/drawing/2014/main" id="{C734E959-2CA2-41C6-86DB-D0D9EF84E496}"/>
              </a:ext>
            </a:extLst>
          </p:cNvPr>
          <p:cNvPicPr>
            <a:picLocks noChangeAspect="1"/>
          </p:cNvPicPr>
          <p:nvPr/>
        </p:nvPicPr>
        <p:blipFill>
          <a:blip r:embed="rId5"/>
          <a:stretch>
            <a:fillRect/>
          </a:stretch>
        </p:blipFill>
        <p:spPr>
          <a:xfrm>
            <a:off x="764611" y="3422469"/>
            <a:ext cx="1930385" cy="1385230"/>
          </a:xfrm>
          <a:prstGeom prst="rect">
            <a:avLst/>
          </a:prstGeom>
        </p:spPr>
      </p:pic>
      <p:pic>
        <p:nvPicPr>
          <p:cNvPr id="15" name="Bildobjekt 14">
            <a:extLst>
              <a:ext uri="{FF2B5EF4-FFF2-40B4-BE49-F238E27FC236}">
                <a16:creationId xmlns:a16="http://schemas.microsoft.com/office/drawing/2014/main" id="{D80D8846-0214-4C3A-BEA3-DB2DC32A8CBF}"/>
              </a:ext>
            </a:extLst>
          </p:cNvPr>
          <p:cNvPicPr>
            <a:picLocks noChangeAspect="1"/>
          </p:cNvPicPr>
          <p:nvPr/>
        </p:nvPicPr>
        <p:blipFill>
          <a:blip r:embed="rId6"/>
          <a:stretch>
            <a:fillRect/>
          </a:stretch>
        </p:blipFill>
        <p:spPr>
          <a:xfrm>
            <a:off x="764611" y="493416"/>
            <a:ext cx="2466268" cy="28850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7828"/>
                                        </p:tgtEl>
                                        <p:attrNameLst>
                                          <p:attrName>style.visibility</p:attrName>
                                        </p:attrNameLst>
                                      </p:cBhvr>
                                      <p:to>
                                        <p:strVal val="visible"/>
                                      </p:to>
                                    </p:set>
                                    <p:anim calcmode="lin" valueType="num">
                                      <p:cBhvr additive="base">
                                        <p:cTn id="35" dur="500" fill="hold"/>
                                        <p:tgtEl>
                                          <p:spTgt spid="77828"/>
                                        </p:tgtEl>
                                        <p:attrNameLst>
                                          <p:attrName>ppt_x</p:attrName>
                                        </p:attrNameLst>
                                      </p:cBhvr>
                                      <p:tavLst>
                                        <p:tav tm="0">
                                          <p:val>
                                            <p:strVal val="#ppt_x"/>
                                          </p:val>
                                        </p:tav>
                                        <p:tav tm="100000">
                                          <p:val>
                                            <p:strVal val="#ppt_x"/>
                                          </p:val>
                                        </p:tav>
                                      </p:tavLst>
                                    </p:anim>
                                    <p:anim calcmode="lin" valueType="num">
                                      <p:cBhvr additive="base">
                                        <p:cTn id="36" dur="500" fill="hold"/>
                                        <p:tgtEl>
                                          <p:spTgt spid="77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3">
            <a:extLst>
              <a:ext uri="{FF2B5EF4-FFF2-40B4-BE49-F238E27FC236}">
                <a16:creationId xmlns:a16="http://schemas.microsoft.com/office/drawing/2014/main" id="{D720E5FE-0173-4799-87E3-B6F582A46F6F}"/>
              </a:ext>
            </a:extLst>
          </p:cNvPr>
          <p:cNvSpPr>
            <a:spLocks noGrp="1"/>
          </p:cNvSpPr>
          <p:nvPr>
            <p:ph type="sldNum" sz="quarter" idx="12"/>
          </p:nvPr>
        </p:nvSpPr>
        <p:spPr>
          <a:xfrm>
            <a:off x="8686800" y="6400800"/>
            <a:ext cx="381000" cy="457200"/>
          </a:xfrm>
        </p:spPr>
        <p:txBody>
          <a:bodyPr/>
          <a:lstStyle/>
          <a:p>
            <a:fld id="{1C06D4D9-C366-4BC8-8326-B79B1C9CEE80}" type="slidenum">
              <a:rPr lang="en-GB" altLang="en-US">
                <a:latin typeface="Calibri" panose="020F0502020204030204" pitchFamily="34" charset="0"/>
                <a:cs typeface="Calibri" panose="020F0502020204030204" pitchFamily="34" charset="0"/>
              </a:rPr>
              <a:pPr/>
              <a:t>29</a:t>
            </a:fld>
            <a:endParaRPr lang="en-GB" altLang="en-US" dirty="0">
              <a:latin typeface="Calibri" panose="020F0502020204030204" pitchFamily="34" charset="0"/>
              <a:cs typeface="Calibri" panose="020F0502020204030204" pitchFamily="34" charset="0"/>
            </a:endParaRPr>
          </a:p>
        </p:txBody>
      </p:sp>
      <p:sp>
        <p:nvSpPr>
          <p:cNvPr id="78851" name="Text Box 3">
            <a:extLst>
              <a:ext uri="{FF2B5EF4-FFF2-40B4-BE49-F238E27FC236}">
                <a16:creationId xmlns:a16="http://schemas.microsoft.com/office/drawing/2014/main" id="{EA8D8252-21BB-4664-BB9B-579435F24735}"/>
              </a:ext>
            </a:extLst>
          </p:cNvPr>
          <p:cNvSpPr txBox="1">
            <a:spLocks noChangeArrowheads="1"/>
          </p:cNvSpPr>
          <p:nvPr/>
        </p:nvSpPr>
        <p:spPr bwMode="auto">
          <a:xfrm>
            <a:off x="1219200" y="0"/>
            <a:ext cx="59436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spcBef>
                <a:spcPct val="50000"/>
              </a:spcBef>
            </a:pPr>
            <a:r>
              <a:rPr lang="en-GB" altLang="en-US" sz="3200" b="1" dirty="0">
                <a:latin typeface="Calibri" panose="020F0502020204030204" pitchFamily="34" charset="0"/>
                <a:cs typeface="Calibri" panose="020F0502020204030204" pitchFamily="34" charset="0"/>
              </a:rPr>
              <a:t>Stochastic prey-predator model</a:t>
            </a:r>
          </a:p>
        </p:txBody>
      </p:sp>
      <p:sp>
        <p:nvSpPr>
          <p:cNvPr id="5" name="Text Box 4">
            <a:extLst>
              <a:ext uri="{FF2B5EF4-FFF2-40B4-BE49-F238E27FC236}">
                <a16:creationId xmlns:a16="http://schemas.microsoft.com/office/drawing/2014/main" id="{8C04AE88-A63F-4D6E-B14B-DFD3CAD14B56}"/>
              </a:ext>
            </a:extLst>
          </p:cNvPr>
          <p:cNvSpPr txBox="1">
            <a:spLocks noChangeArrowheads="1"/>
          </p:cNvSpPr>
          <p:nvPr/>
        </p:nvSpPr>
        <p:spPr bwMode="auto">
          <a:xfrm>
            <a:off x="152400" y="5562600"/>
            <a:ext cx="836940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GB" altLang="en-US" sz="2400" b="1" dirty="0">
                <a:solidFill>
                  <a:srgbClr val="00B050"/>
                </a:solidFill>
                <a:latin typeface="Calibri" panose="020F0502020204030204" pitchFamily="34" charset="0"/>
                <a:cs typeface="Calibri" panose="020F0502020204030204" pitchFamily="34" charset="0"/>
              </a:rPr>
              <a:t>Conclusions:</a:t>
            </a:r>
            <a:r>
              <a:rPr lang="en-GB" altLang="en-US" sz="2400" dirty="0">
                <a:solidFill>
                  <a:srgbClr val="00B050"/>
                </a:solidFill>
                <a:latin typeface="Calibri" panose="020F0502020204030204" pitchFamily="34" charset="0"/>
                <a:cs typeface="Calibri" panose="020F0502020204030204" pitchFamily="34" charset="0"/>
              </a:rPr>
              <a:t> </a:t>
            </a:r>
            <a:r>
              <a:rPr lang="en-GB" altLang="en-US" sz="2400" b="1" dirty="0">
                <a:solidFill>
                  <a:srgbClr val="00B050"/>
                </a:solidFill>
                <a:latin typeface="Calibri" panose="020F0502020204030204" pitchFamily="34" charset="0"/>
                <a:cs typeface="Calibri" panose="020F0502020204030204" pitchFamily="34" charset="0"/>
              </a:rPr>
              <a:t>1)</a:t>
            </a:r>
            <a:r>
              <a:rPr lang="en-GB" altLang="en-US" sz="2400" dirty="0">
                <a:solidFill>
                  <a:srgbClr val="00B050"/>
                </a:solidFill>
                <a:latin typeface="Calibri" panose="020F0502020204030204" pitchFamily="34" charset="0"/>
                <a:cs typeface="Calibri" panose="020F0502020204030204" pitchFamily="34" charset="0"/>
              </a:rPr>
              <a:t> The stochastic variations will excite the dynamics!</a:t>
            </a:r>
          </a:p>
        </p:txBody>
      </p:sp>
      <p:sp>
        <p:nvSpPr>
          <p:cNvPr id="2" name="textruta 1">
            <a:extLst>
              <a:ext uri="{FF2B5EF4-FFF2-40B4-BE49-F238E27FC236}">
                <a16:creationId xmlns:a16="http://schemas.microsoft.com/office/drawing/2014/main" id="{5E7BFE34-720F-4D48-AB67-4FCA9E187308}"/>
              </a:ext>
            </a:extLst>
          </p:cNvPr>
          <p:cNvSpPr txBox="1"/>
          <p:nvPr/>
        </p:nvSpPr>
        <p:spPr>
          <a:xfrm>
            <a:off x="152400" y="6172200"/>
            <a:ext cx="8610600" cy="228973"/>
          </a:xfrm>
          <a:prstGeom prst="rect">
            <a:avLst/>
          </a:prstGeom>
          <a:noFill/>
        </p:spPr>
        <p:txBody>
          <a:bodyPr wrap="square" rtlCol="0">
            <a:spAutoFit/>
          </a:bodyPr>
          <a:lstStyle/>
          <a:p>
            <a:pPr eaLnBrk="0" hangingPunct="0">
              <a:lnSpc>
                <a:spcPct val="20000"/>
              </a:lnSpc>
              <a:spcBef>
                <a:spcPct val="50000"/>
              </a:spcBef>
            </a:pPr>
            <a:r>
              <a:rPr lang="en-GB" altLang="en-US" sz="2400" b="1" dirty="0">
                <a:solidFill>
                  <a:srgbClr val="00B050"/>
                </a:solidFill>
                <a:latin typeface="Calibri" panose="020F0502020204030204" pitchFamily="34" charset="0"/>
                <a:cs typeface="Calibri" panose="020F0502020204030204" pitchFamily="34" charset="0"/>
              </a:rPr>
              <a:t>2)</a:t>
            </a:r>
            <a:r>
              <a:rPr lang="en-GB" altLang="en-US" sz="2400" dirty="0">
                <a:solidFill>
                  <a:srgbClr val="00B050"/>
                </a:solidFill>
                <a:latin typeface="Calibri" panose="020F0502020204030204" pitchFamily="34" charset="0"/>
                <a:cs typeface="Calibri" panose="020F0502020204030204" pitchFamily="34" charset="0"/>
              </a:rPr>
              <a:t> Possibility to switch to another dynamic mode (extinction)!</a:t>
            </a:r>
          </a:p>
        </p:txBody>
      </p:sp>
      <p:sp>
        <p:nvSpPr>
          <p:cNvPr id="6" name="textruta 5">
            <a:extLst>
              <a:ext uri="{FF2B5EF4-FFF2-40B4-BE49-F238E27FC236}">
                <a16:creationId xmlns:a16="http://schemas.microsoft.com/office/drawing/2014/main" id="{DB592A16-2108-49C9-B0A4-6B882BE8E580}"/>
              </a:ext>
            </a:extLst>
          </p:cNvPr>
          <p:cNvSpPr txBox="1"/>
          <p:nvPr/>
        </p:nvSpPr>
        <p:spPr>
          <a:xfrm>
            <a:off x="152400" y="6335625"/>
            <a:ext cx="8658225" cy="461665"/>
          </a:xfrm>
          <a:prstGeom prst="rect">
            <a:avLst/>
          </a:prstGeom>
          <a:noFill/>
        </p:spPr>
        <p:txBody>
          <a:bodyPr wrap="square" rtlCol="0">
            <a:spAutoFit/>
          </a:bodyPr>
          <a:lstStyle/>
          <a:p>
            <a:r>
              <a:rPr lang="en-GB" altLang="en-US" sz="2400" b="1" dirty="0">
                <a:solidFill>
                  <a:srgbClr val="00B050"/>
                </a:solidFill>
                <a:latin typeface="Calibri" panose="020F0502020204030204" pitchFamily="34" charset="0"/>
                <a:cs typeface="Calibri" panose="020F0502020204030204" pitchFamily="34" charset="0"/>
              </a:rPr>
              <a:t>3)</a:t>
            </a:r>
            <a:r>
              <a:rPr lang="en-GB" altLang="en-US" sz="2400" dirty="0">
                <a:solidFill>
                  <a:srgbClr val="00B050"/>
                </a:solidFill>
                <a:latin typeface="Calibri" panose="020F0502020204030204" pitchFamily="34" charset="0"/>
                <a:cs typeface="Calibri" panose="020F0502020204030204" pitchFamily="34" charset="0"/>
              </a:rPr>
              <a:t> The averages differ from that of the deterministic model!</a:t>
            </a:r>
          </a:p>
        </p:txBody>
      </p:sp>
      <p:pic>
        <p:nvPicPr>
          <p:cNvPr id="12" name="Bildobjekt 11">
            <a:extLst>
              <a:ext uri="{FF2B5EF4-FFF2-40B4-BE49-F238E27FC236}">
                <a16:creationId xmlns:a16="http://schemas.microsoft.com/office/drawing/2014/main" id="{E9A2BAD5-4F2D-426C-86A3-DC6605175D1A}"/>
              </a:ext>
            </a:extLst>
          </p:cNvPr>
          <p:cNvPicPr>
            <a:picLocks noChangeAspect="1"/>
          </p:cNvPicPr>
          <p:nvPr/>
        </p:nvPicPr>
        <p:blipFill>
          <a:blip r:embed="rId2"/>
          <a:stretch>
            <a:fillRect/>
          </a:stretch>
        </p:blipFill>
        <p:spPr>
          <a:xfrm>
            <a:off x="3429000" y="514581"/>
            <a:ext cx="4192941" cy="3156873"/>
          </a:xfrm>
          <a:prstGeom prst="rect">
            <a:avLst/>
          </a:prstGeom>
        </p:spPr>
      </p:pic>
      <p:grpSp>
        <p:nvGrpSpPr>
          <p:cNvPr id="24" name="Grupp 23">
            <a:extLst>
              <a:ext uri="{FF2B5EF4-FFF2-40B4-BE49-F238E27FC236}">
                <a16:creationId xmlns:a16="http://schemas.microsoft.com/office/drawing/2014/main" id="{DAF77DBD-B0F7-4DF7-96F3-80D3F2AD533B}"/>
              </a:ext>
            </a:extLst>
          </p:cNvPr>
          <p:cNvGrpSpPr/>
          <p:nvPr/>
        </p:nvGrpSpPr>
        <p:grpSpPr>
          <a:xfrm>
            <a:off x="609600" y="3725633"/>
            <a:ext cx="7086600" cy="1889695"/>
            <a:chOff x="609600" y="3725633"/>
            <a:chExt cx="6705599" cy="1889695"/>
          </a:xfrm>
        </p:grpSpPr>
        <p:pic>
          <p:nvPicPr>
            <p:cNvPr id="14" name="Bildobjekt 13">
              <a:extLst>
                <a:ext uri="{FF2B5EF4-FFF2-40B4-BE49-F238E27FC236}">
                  <a16:creationId xmlns:a16="http://schemas.microsoft.com/office/drawing/2014/main" id="{EE5A1D2A-4A2B-40FC-8FEC-F41EB6CF5056}"/>
                </a:ext>
              </a:extLst>
            </p:cNvPr>
            <p:cNvPicPr>
              <a:picLocks noChangeAspect="1"/>
            </p:cNvPicPr>
            <p:nvPr/>
          </p:nvPicPr>
          <p:blipFill>
            <a:blip r:embed="rId3"/>
            <a:stretch>
              <a:fillRect/>
            </a:stretch>
          </p:blipFill>
          <p:spPr>
            <a:xfrm>
              <a:off x="609600" y="3725633"/>
              <a:ext cx="6705599" cy="1889695"/>
            </a:xfrm>
            <a:prstGeom prst="rect">
              <a:avLst/>
            </a:prstGeom>
          </p:spPr>
        </p:pic>
        <p:grpSp>
          <p:nvGrpSpPr>
            <p:cNvPr id="23" name="Grupp 22">
              <a:extLst>
                <a:ext uri="{FF2B5EF4-FFF2-40B4-BE49-F238E27FC236}">
                  <a16:creationId xmlns:a16="http://schemas.microsoft.com/office/drawing/2014/main" id="{9629251D-A217-4065-A333-7C2661FA6452}"/>
                </a:ext>
              </a:extLst>
            </p:cNvPr>
            <p:cNvGrpSpPr/>
            <p:nvPr/>
          </p:nvGrpSpPr>
          <p:grpSpPr>
            <a:xfrm>
              <a:off x="4431070" y="4938684"/>
              <a:ext cx="2812025" cy="650518"/>
              <a:chOff x="4431070" y="4938684"/>
              <a:chExt cx="2812025" cy="650518"/>
            </a:xfrm>
          </p:grpSpPr>
          <p:cxnSp>
            <p:nvCxnSpPr>
              <p:cNvPr id="16" name="Rak pilkoppling 15">
                <a:extLst>
                  <a:ext uri="{FF2B5EF4-FFF2-40B4-BE49-F238E27FC236}">
                    <a16:creationId xmlns:a16="http://schemas.microsoft.com/office/drawing/2014/main" id="{D2B44569-019C-40EC-9795-8DB58D9C9265}"/>
                  </a:ext>
                </a:extLst>
              </p:cNvPr>
              <p:cNvCxnSpPr>
                <a:cxnSpLocks/>
              </p:cNvCxnSpPr>
              <p:nvPr/>
            </p:nvCxnSpPr>
            <p:spPr>
              <a:xfrm flipH="1" flipV="1">
                <a:off x="5105400" y="4938684"/>
                <a:ext cx="228600" cy="341750"/>
              </a:xfrm>
              <a:prstGeom prst="straightConnector1">
                <a:avLst/>
              </a:prstGeom>
              <a:ln w="22225">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textruta 18">
                <a:extLst>
                  <a:ext uri="{FF2B5EF4-FFF2-40B4-BE49-F238E27FC236}">
                    <a16:creationId xmlns:a16="http://schemas.microsoft.com/office/drawing/2014/main" id="{1070D780-4489-41FD-B12C-C5DF8A1A2841}"/>
                  </a:ext>
                </a:extLst>
              </p:cNvPr>
              <p:cNvSpPr txBox="1"/>
              <p:nvPr/>
            </p:nvSpPr>
            <p:spPr>
              <a:xfrm>
                <a:off x="4431070" y="5219870"/>
                <a:ext cx="2812025" cy="369332"/>
              </a:xfrm>
              <a:prstGeom prst="rect">
                <a:avLst/>
              </a:prstGeom>
              <a:noFill/>
            </p:spPr>
            <p:txBody>
              <a:bodyPr wrap="square" rtlCol="0">
                <a:spAutoFit/>
              </a:bodyPr>
              <a:lstStyle/>
              <a:p>
                <a:r>
                  <a:rPr lang="en-GB" sz="1800" dirty="0">
                    <a:solidFill>
                      <a:srgbClr val="FF0000"/>
                    </a:solidFill>
                  </a:rPr>
                  <a:t>Here FOXES became extinct!</a:t>
                </a:r>
              </a:p>
            </p:txBody>
          </p:sp>
        </p:grpSp>
      </p:grpSp>
      <p:pic>
        <p:nvPicPr>
          <p:cNvPr id="30" name="Bildobjekt 29">
            <a:extLst>
              <a:ext uri="{FF2B5EF4-FFF2-40B4-BE49-F238E27FC236}">
                <a16:creationId xmlns:a16="http://schemas.microsoft.com/office/drawing/2014/main" id="{E7CB29BF-D7C5-45A1-861C-4BE4EB8D2994}"/>
              </a:ext>
            </a:extLst>
          </p:cNvPr>
          <p:cNvPicPr>
            <a:picLocks noChangeAspect="1"/>
          </p:cNvPicPr>
          <p:nvPr/>
        </p:nvPicPr>
        <p:blipFill>
          <a:blip r:embed="rId4"/>
          <a:stretch>
            <a:fillRect/>
          </a:stretch>
        </p:blipFill>
        <p:spPr>
          <a:xfrm>
            <a:off x="627018" y="605195"/>
            <a:ext cx="2757538" cy="31286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14FF132-9754-40B1-9A78-0953DF85D271}"/>
              </a:ext>
            </a:extLst>
          </p:cNvPr>
          <p:cNvSpPr>
            <a:spLocks noGrp="1"/>
          </p:cNvSpPr>
          <p:nvPr>
            <p:ph type="title"/>
          </p:nvPr>
        </p:nvSpPr>
        <p:spPr>
          <a:xfrm>
            <a:off x="1219200" y="58774"/>
            <a:ext cx="6324600" cy="609600"/>
          </a:xfrm>
        </p:spPr>
        <p:txBody>
          <a:bodyPr/>
          <a:lstStyle/>
          <a:p>
            <a:r>
              <a:rPr lang="en-GB" sz="3600" b="1" dirty="0">
                <a:latin typeface="Calibri" panose="020F0502020204030204" pitchFamily="34" charset="0"/>
                <a:cs typeface="Calibri" panose="020F0502020204030204" pitchFamily="34" charset="0"/>
              </a:rPr>
              <a:t>The discrete case</a:t>
            </a:r>
          </a:p>
        </p:txBody>
      </p:sp>
      <p:sp>
        <p:nvSpPr>
          <p:cNvPr id="3" name="Platshållare för innehåll 2">
            <a:extLst>
              <a:ext uri="{FF2B5EF4-FFF2-40B4-BE49-F238E27FC236}">
                <a16:creationId xmlns:a16="http://schemas.microsoft.com/office/drawing/2014/main" id="{AFD42D53-D5A2-4752-8BFA-2E63B972F886}"/>
              </a:ext>
            </a:extLst>
          </p:cNvPr>
          <p:cNvSpPr>
            <a:spLocks noGrp="1"/>
          </p:cNvSpPr>
          <p:nvPr>
            <p:ph idx="1"/>
          </p:nvPr>
        </p:nvSpPr>
        <p:spPr>
          <a:xfrm>
            <a:off x="76200" y="747782"/>
            <a:ext cx="9039497" cy="457200"/>
          </a:xfrm>
        </p:spPr>
        <p:txBody>
          <a:bodyPr/>
          <a:lstStyle/>
          <a:p>
            <a:pPr marL="0" indent="0">
              <a:buNone/>
            </a:pPr>
            <a:r>
              <a:rPr lang="en-GB" sz="2600" b="1" dirty="0">
                <a:latin typeface="Calibri" panose="020F0502020204030204" pitchFamily="34" charset="0"/>
                <a:cs typeface="Calibri" panose="020F0502020204030204" pitchFamily="34" charset="0"/>
              </a:rPr>
              <a:t>For the discrete case two additional conditions must be fulfilled:</a:t>
            </a:r>
            <a:endParaRPr lang="en-GB" sz="2600" b="1" noProof="1">
              <a:solidFill>
                <a:srgbClr val="00B050"/>
              </a:solidFill>
              <a:latin typeface="Calibri" panose="020F0502020204030204" pitchFamily="34" charset="0"/>
              <a:cs typeface="Calibri" panose="020F0502020204030204" pitchFamily="34" charset="0"/>
              <a:sym typeface="Symbol" panose="05050102010706020507" pitchFamily="18" charset="2"/>
            </a:endParaRPr>
          </a:p>
        </p:txBody>
      </p:sp>
      <p:sp>
        <p:nvSpPr>
          <p:cNvPr id="4" name="Platshållare för bildnummer 3">
            <a:extLst>
              <a:ext uri="{FF2B5EF4-FFF2-40B4-BE49-F238E27FC236}">
                <a16:creationId xmlns:a16="http://schemas.microsoft.com/office/drawing/2014/main" id="{8BBA9BF1-92FD-4EC5-B123-07740A868FCA}"/>
              </a:ext>
            </a:extLst>
          </p:cNvPr>
          <p:cNvSpPr>
            <a:spLocks noGrp="1"/>
          </p:cNvSpPr>
          <p:nvPr>
            <p:ph type="sldNum" sz="quarter" idx="12"/>
          </p:nvPr>
        </p:nvSpPr>
        <p:spPr>
          <a:xfrm>
            <a:off x="8670472" y="6248400"/>
            <a:ext cx="228600" cy="457200"/>
          </a:xfrm>
        </p:spPr>
        <p:txBody>
          <a:bodyPr/>
          <a:lstStyle/>
          <a:p>
            <a:fld id="{B8F10257-E35C-4190-8DA3-659B1E6FC550}" type="slidenum">
              <a:rPr lang="en-GB" altLang="en-US" smtClean="0">
                <a:latin typeface="Calibri" panose="020F0502020204030204" pitchFamily="34" charset="0"/>
                <a:cs typeface="Calibri" panose="020F0502020204030204" pitchFamily="34" charset="0"/>
              </a:rPr>
              <a:pPr/>
              <a:t>3</a:t>
            </a:fld>
            <a:endParaRPr lang="en-GB" altLang="en-US" dirty="0">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DBF908C2-C974-4FF2-B125-BE3C5B1B06B2}"/>
              </a:ext>
            </a:extLst>
          </p:cNvPr>
          <p:cNvSpPr txBox="1"/>
          <p:nvPr/>
        </p:nvSpPr>
        <p:spPr>
          <a:xfrm>
            <a:off x="152400" y="2852793"/>
            <a:ext cx="8762999" cy="492443"/>
          </a:xfrm>
          <a:prstGeom prst="rect">
            <a:avLst/>
          </a:prstGeom>
          <a:noFill/>
        </p:spPr>
        <p:txBody>
          <a:bodyPr wrap="square" rtlCol="0">
            <a:spAutoFit/>
          </a:bodyPr>
          <a:lstStyle/>
          <a:p>
            <a:r>
              <a:rPr lang="en-GB" sz="2600" b="1" dirty="0">
                <a:latin typeface="Calibri" panose="020F0502020204030204" pitchFamily="34" charset="0"/>
                <a:cs typeface="Calibri" panose="020F0502020204030204" pitchFamily="34" charset="0"/>
              </a:rPr>
              <a:t>Transfers</a:t>
            </a:r>
            <a:r>
              <a:rPr lang="en-GB" sz="2600" dirty="0">
                <a:latin typeface="Calibri" panose="020F0502020204030204" pitchFamily="34" charset="0"/>
                <a:cs typeface="Calibri" panose="020F0502020204030204" pitchFamily="34" charset="0"/>
              </a:rPr>
              <a:t> can be arranged according to a </a:t>
            </a:r>
            <a:r>
              <a:rPr lang="en-GB" sz="2600" b="1" dirty="0">
                <a:latin typeface="Calibri" panose="020F0502020204030204" pitchFamily="34" charset="0"/>
                <a:cs typeface="Calibri" panose="020F0502020204030204" pitchFamily="34" charset="0"/>
              </a:rPr>
              <a:t>schedule</a:t>
            </a:r>
            <a:r>
              <a:rPr lang="en-GB" sz="2600" dirty="0">
                <a:latin typeface="Calibri" panose="020F0502020204030204" pitchFamily="34" charset="0"/>
                <a:cs typeface="Calibri" panose="020F0502020204030204" pitchFamily="34" charset="0"/>
              </a:rPr>
              <a:t> or </a:t>
            </a:r>
            <a:r>
              <a:rPr lang="en-GB" sz="2600" b="1" dirty="0">
                <a:latin typeface="Calibri" panose="020F0502020204030204" pitchFamily="34" charset="0"/>
                <a:cs typeface="Calibri" panose="020F0502020204030204" pitchFamily="34" charset="0"/>
              </a:rPr>
              <a:t>randomly</a:t>
            </a:r>
            <a:r>
              <a:rPr lang="en-GB" sz="2600" dirty="0">
                <a:latin typeface="Calibri" panose="020F0502020204030204" pitchFamily="34" charset="0"/>
                <a:cs typeface="Calibri" panose="020F0502020204030204" pitchFamily="34" charset="0"/>
              </a:rPr>
              <a:t>. </a:t>
            </a:r>
          </a:p>
        </p:txBody>
      </p:sp>
      <p:sp>
        <p:nvSpPr>
          <p:cNvPr id="6" name="textruta 5">
            <a:extLst>
              <a:ext uri="{FF2B5EF4-FFF2-40B4-BE49-F238E27FC236}">
                <a16:creationId xmlns:a16="http://schemas.microsoft.com/office/drawing/2014/main" id="{AA3C624D-1023-4503-B0C3-15EC724FC1DF}"/>
              </a:ext>
            </a:extLst>
          </p:cNvPr>
          <p:cNvSpPr txBox="1"/>
          <p:nvPr/>
        </p:nvSpPr>
        <p:spPr>
          <a:xfrm>
            <a:off x="542109" y="1231431"/>
            <a:ext cx="8128363"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1)</a:t>
            </a:r>
            <a:r>
              <a:rPr lang="en-GB" sz="2400" dirty="0">
                <a:latin typeface="Calibri" panose="020F0502020204030204" pitchFamily="34" charset="0"/>
                <a:cs typeface="Calibri" panose="020F0502020204030204" pitchFamily="34" charset="0"/>
              </a:rPr>
              <a:t> </a:t>
            </a:r>
            <a:r>
              <a:rPr lang="en-GB" sz="2400" dirty="0">
                <a:solidFill>
                  <a:srgbClr val="00B050"/>
                </a:solidFill>
                <a:latin typeface="Calibri" panose="020F0502020204030204" pitchFamily="34" charset="0"/>
                <a:cs typeface="Calibri" panose="020F0502020204030204" pitchFamily="34" charset="0"/>
              </a:rPr>
              <a:t>The Stocks must be </a:t>
            </a:r>
            <a:r>
              <a:rPr lang="en-GB" sz="2400" b="1" dirty="0">
                <a:solidFill>
                  <a:srgbClr val="00B050"/>
                </a:solidFill>
                <a:latin typeface="Calibri" panose="020F0502020204030204" pitchFamily="34" charset="0"/>
                <a:cs typeface="Calibri" panose="020F0502020204030204" pitchFamily="34" charset="0"/>
              </a:rPr>
              <a:t>initialized as integers</a:t>
            </a:r>
            <a:r>
              <a:rPr lang="en-GB" sz="2400" dirty="0">
                <a:solidFill>
                  <a:srgbClr val="00B050"/>
                </a:solidFill>
                <a:latin typeface="Calibri" panose="020F0502020204030204" pitchFamily="34" charset="0"/>
                <a:cs typeface="Calibri" panose="020F0502020204030204" pitchFamily="34" charset="0"/>
              </a:rPr>
              <a:t>.</a:t>
            </a:r>
          </a:p>
        </p:txBody>
      </p:sp>
      <p:sp>
        <p:nvSpPr>
          <p:cNvPr id="7" name="textruta 6">
            <a:extLst>
              <a:ext uri="{FF2B5EF4-FFF2-40B4-BE49-F238E27FC236}">
                <a16:creationId xmlns:a16="http://schemas.microsoft.com/office/drawing/2014/main" id="{761EFDA0-2DC2-47F0-AB5F-DC7717C76B59}"/>
              </a:ext>
            </a:extLst>
          </p:cNvPr>
          <p:cNvSpPr txBox="1"/>
          <p:nvPr/>
        </p:nvSpPr>
        <p:spPr>
          <a:xfrm>
            <a:off x="461554" y="1716934"/>
            <a:ext cx="8413569" cy="830997"/>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 2)</a:t>
            </a:r>
            <a:r>
              <a:rPr lang="en-GB" sz="2400" dirty="0">
                <a:latin typeface="Calibri" panose="020F0502020204030204" pitchFamily="34" charset="0"/>
                <a:cs typeface="Calibri" panose="020F0502020204030204" pitchFamily="34" charset="0"/>
              </a:rPr>
              <a:t> </a:t>
            </a:r>
            <a:r>
              <a:rPr lang="en-GB" sz="2400" dirty="0">
                <a:solidFill>
                  <a:srgbClr val="00B050"/>
                </a:solidFill>
                <a:latin typeface="Calibri" panose="020F0502020204030204" pitchFamily="34" charset="0"/>
                <a:cs typeface="Calibri" panose="020F0502020204030204" pitchFamily="34" charset="0"/>
              </a:rPr>
              <a:t>The discrete entities must be </a:t>
            </a:r>
            <a:r>
              <a:rPr lang="en-GB" sz="2400" b="1" dirty="0">
                <a:solidFill>
                  <a:srgbClr val="00B050"/>
                </a:solidFill>
                <a:latin typeface="Calibri" panose="020F0502020204030204" pitchFamily="34" charset="0"/>
                <a:cs typeface="Calibri" panose="020F0502020204030204" pitchFamily="34" charset="0"/>
              </a:rPr>
              <a:t>transferred in whole pieces</a:t>
            </a:r>
            <a:r>
              <a:rPr lang="en-GB" sz="2400" dirty="0">
                <a:solidFill>
                  <a:srgbClr val="00B050"/>
                </a:solidFill>
                <a:latin typeface="Calibri" panose="020F0502020204030204" pitchFamily="34" charset="0"/>
                <a:cs typeface="Calibri" panose="020F0502020204030204" pitchFamily="34" charset="0"/>
              </a:rPr>
              <a:t>, </a:t>
            </a:r>
          </a:p>
          <a:p>
            <a:r>
              <a:rPr lang="en-GB" sz="2400" noProof="1">
                <a:solidFill>
                  <a:srgbClr val="00B050"/>
                </a:solidFill>
                <a:latin typeface="Calibri" panose="020F0502020204030204" pitchFamily="34" charset="0"/>
                <a:cs typeface="Calibri" panose="020F0502020204030204" pitchFamily="34" charset="0"/>
              </a:rPr>
              <a:t>      i.e. DT*</a:t>
            </a:r>
            <a:r>
              <a:rPr lang="en-GB" sz="2400" noProof="1">
                <a:solidFill>
                  <a:srgbClr val="00B050"/>
                </a:solidFill>
                <a:latin typeface="Calibri" panose="020F0502020204030204" pitchFamily="34" charset="0"/>
                <a:cs typeface="Calibri" panose="020F0502020204030204" pitchFamily="34" charset="0"/>
                <a:sym typeface="Symbol" panose="05050102010706020507" pitchFamily="18" charset="2"/>
              </a:rPr>
              <a:t>F</a:t>
            </a:r>
            <a:r>
              <a:rPr lang="en-GB" sz="2400" baseline="-25000" noProof="1">
                <a:solidFill>
                  <a:srgbClr val="00B050"/>
                </a:solidFill>
                <a:latin typeface="Calibri" panose="020F0502020204030204" pitchFamily="34" charset="0"/>
                <a:cs typeface="Calibri" panose="020F0502020204030204" pitchFamily="34" charset="0"/>
                <a:sym typeface="Symbol" panose="05050102010706020507" pitchFamily="18" charset="2"/>
              </a:rPr>
              <a:t>in</a:t>
            </a:r>
            <a:r>
              <a:rPr lang="en-GB" sz="2400" noProof="1">
                <a:solidFill>
                  <a:srgbClr val="00B050"/>
                </a:solidFill>
                <a:latin typeface="Calibri" panose="020F0502020204030204" pitchFamily="34" charset="0"/>
                <a:cs typeface="Calibri" panose="020F0502020204030204" pitchFamily="34" charset="0"/>
                <a:sym typeface="Symbol" panose="05050102010706020507" pitchFamily="18" charset="2"/>
              </a:rPr>
              <a:t> and </a:t>
            </a:r>
            <a:r>
              <a:rPr lang="en-GB" sz="2400" noProof="1">
                <a:solidFill>
                  <a:srgbClr val="00B050"/>
                </a:solidFill>
                <a:latin typeface="Calibri" panose="020F0502020204030204" pitchFamily="34" charset="0"/>
                <a:cs typeface="Calibri" panose="020F0502020204030204" pitchFamily="34" charset="0"/>
              </a:rPr>
              <a:t>DT*</a:t>
            </a:r>
            <a:r>
              <a:rPr lang="en-GB" sz="2400" noProof="1">
                <a:solidFill>
                  <a:srgbClr val="00B050"/>
                </a:solidFill>
                <a:latin typeface="Calibri" panose="020F0502020204030204" pitchFamily="34" charset="0"/>
                <a:cs typeface="Calibri" panose="020F0502020204030204" pitchFamily="34" charset="0"/>
                <a:sym typeface="Symbol" panose="05050102010706020507" pitchFamily="18" charset="2"/>
              </a:rPr>
              <a:t>F</a:t>
            </a:r>
            <a:r>
              <a:rPr lang="en-GB" sz="2400" baseline="-25000" noProof="1">
                <a:solidFill>
                  <a:srgbClr val="00B050"/>
                </a:solidFill>
                <a:latin typeface="Calibri" panose="020F0502020204030204" pitchFamily="34" charset="0"/>
                <a:cs typeface="Calibri" panose="020F0502020204030204" pitchFamily="34" charset="0"/>
                <a:sym typeface="Symbol" panose="05050102010706020507" pitchFamily="18" charset="2"/>
              </a:rPr>
              <a:t>out</a:t>
            </a:r>
            <a:r>
              <a:rPr lang="en-GB" sz="2400" noProof="1">
                <a:solidFill>
                  <a:srgbClr val="00B050"/>
                </a:solidFill>
                <a:latin typeface="Calibri" panose="020F0502020204030204" pitchFamily="34" charset="0"/>
                <a:cs typeface="Calibri" panose="020F0502020204030204" pitchFamily="34" charset="0"/>
                <a:sym typeface="Symbol" panose="05050102010706020507" pitchFamily="18" charset="2"/>
              </a:rPr>
              <a:t> must have integer numbers.</a:t>
            </a:r>
            <a:endParaRPr lang="en-GB" sz="2400" dirty="0"/>
          </a:p>
        </p:txBody>
      </p:sp>
      <p:sp>
        <p:nvSpPr>
          <p:cNvPr id="8" name="textruta 7">
            <a:extLst>
              <a:ext uri="{FF2B5EF4-FFF2-40B4-BE49-F238E27FC236}">
                <a16:creationId xmlns:a16="http://schemas.microsoft.com/office/drawing/2014/main" id="{1468A1F4-6555-49CA-AA99-C4437040FE84}"/>
              </a:ext>
            </a:extLst>
          </p:cNvPr>
          <p:cNvSpPr txBox="1"/>
          <p:nvPr/>
        </p:nvSpPr>
        <p:spPr>
          <a:xfrm>
            <a:off x="533400" y="3307927"/>
            <a:ext cx="8229600" cy="830997"/>
          </a:xfrm>
          <a:prstGeom prst="rect">
            <a:avLst/>
          </a:prstGeom>
          <a:noFill/>
        </p:spPr>
        <p:txBody>
          <a:bodyPr wrap="square" rtlCol="0">
            <a:spAutoFit/>
          </a:bodyPr>
          <a:lstStyle/>
          <a:p>
            <a:pPr marL="0" indent="0">
              <a:spcBef>
                <a:spcPts val="0"/>
              </a:spcBef>
              <a:buNone/>
            </a:pPr>
            <a:r>
              <a:rPr lang="en-GB" sz="2400" b="1" dirty="0">
                <a:latin typeface="Calibri" panose="020F0502020204030204" pitchFamily="34" charset="0"/>
                <a:cs typeface="Calibri" panose="020F0502020204030204" pitchFamily="34" charset="0"/>
              </a:rPr>
              <a:t>2a)</a:t>
            </a:r>
            <a:r>
              <a:rPr lang="en-GB" sz="2400" dirty="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Deterministic transfers</a:t>
            </a:r>
            <a:r>
              <a:rPr lang="en-GB" sz="2400" dirty="0">
                <a:latin typeface="Calibri" panose="020F0502020204030204" pitchFamily="34" charset="0"/>
                <a:cs typeface="Calibri" panose="020F0502020204030204" pitchFamily="34" charset="0"/>
              </a:rPr>
              <a:t> according to some schedule, e.g. regularly (triggered by e.g. by a pulse-train)</a:t>
            </a:r>
          </a:p>
        </p:txBody>
      </p:sp>
      <p:sp>
        <p:nvSpPr>
          <p:cNvPr id="9" name="textruta 8">
            <a:extLst>
              <a:ext uri="{FF2B5EF4-FFF2-40B4-BE49-F238E27FC236}">
                <a16:creationId xmlns:a16="http://schemas.microsoft.com/office/drawing/2014/main" id="{2794D7E8-523F-4BA7-BC43-8F98884B34B0}"/>
              </a:ext>
            </a:extLst>
          </p:cNvPr>
          <p:cNvSpPr txBox="1"/>
          <p:nvPr/>
        </p:nvSpPr>
        <p:spPr>
          <a:xfrm>
            <a:off x="461554" y="4297740"/>
            <a:ext cx="8072846" cy="1569660"/>
          </a:xfrm>
          <a:prstGeom prst="rect">
            <a:avLst/>
          </a:prstGeom>
          <a:noFill/>
        </p:spPr>
        <p:txBody>
          <a:bodyPr wrap="square" rtlCol="0">
            <a:spAutoFit/>
          </a:bodyPr>
          <a:lstStyle/>
          <a:p>
            <a:pPr marL="0" indent="0">
              <a:buNone/>
            </a:pPr>
            <a:r>
              <a:rPr lang="en-GB" sz="2400" b="1" dirty="0">
                <a:latin typeface="Calibri" panose="020F0502020204030204" pitchFamily="34" charset="0"/>
                <a:cs typeface="Calibri" panose="020F0502020204030204" pitchFamily="34" charset="0"/>
              </a:rPr>
              <a:t>2b) Random transfers</a:t>
            </a:r>
            <a:r>
              <a:rPr lang="en-GB" sz="2400" dirty="0">
                <a:latin typeface="Calibri" panose="020F0502020204030204" pitchFamily="34" charset="0"/>
                <a:cs typeface="Calibri" panose="020F0502020204030204" pitchFamily="34" charset="0"/>
              </a:rPr>
              <a:t> according to a random process that statistically agrees with our knowledge, and preserves the integrity of the entities. The foundation is here usually based on the so-called </a:t>
            </a:r>
            <a:r>
              <a:rPr lang="en-GB" sz="2400" i="1" dirty="0">
                <a:latin typeface="Calibri" panose="020F0502020204030204" pitchFamily="34" charset="0"/>
                <a:cs typeface="Calibri" panose="020F0502020204030204" pitchFamily="34" charset="0"/>
              </a:rPr>
              <a:t>Poisson process </a:t>
            </a:r>
            <a:r>
              <a:rPr lang="en-GB" sz="2400" dirty="0">
                <a:latin typeface="Calibri" panose="020F0502020204030204" pitchFamily="34" charset="0"/>
                <a:cs typeface="Calibri" panose="020F0502020204030204" pitchFamily="34" charset="0"/>
              </a:rPr>
              <a:t>(to be discussed later on).</a:t>
            </a:r>
          </a:p>
        </p:txBody>
      </p:sp>
    </p:spTree>
    <p:extLst>
      <p:ext uri="{BB962C8B-B14F-4D97-AF65-F5344CB8AC3E}">
        <p14:creationId xmlns:p14="http://schemas.microsoft.com/office/powerpoint/2010/main" val="132904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Platshållare för bildnummer 5">
            <a:extLst>
              <a:ext uri="{FF2B5EF4-FFF2-40B4-BE49-F238E27FC236}">
                <a16:creationId xmlns:a16="http://schemas.microsoft.com/office/drawing/2014/main" id="{84E5A538-924F-4156-B072-1F63FD6282E4}"/>
              </a:ext>
            </a:extLst>
          </p:cNvPr>
          <p:cNvSpPr>
            <a:spLocks noGrp="1"/>
          </p:cNvSpPr>
          <p:nvPr>
            <p:ph type="sldNum" sz="quarter" idx="12"/>
          </p:nvPr>
        </p:nvSpPr>
        <p:spPr>
          <a:xfrm>
            <a:off x="8610600" y="6248400"/>
            <a:ext cx="381000" cy="457200"/>
          </a:xfrm>
        </p:spPr>
        <p:txBody>
          <a:bodyPr/>
          <a:lstStyle/>
          <a:p>
            <a:fld id="{2CBFECA1-8AC8-454A-9F2F-9A115B19D396}" type="slidenum">
              <a:rPr lang="en-GB" altLang="en-US">
                <a:latin typeface="Calibri" panose="020F0502020204030204" pitchFamily="34" charset="0"/>
                <a:cs typeface="Calibri" panose="020F0502020204030204" pitchFamily="34" charset="0"/>
              </a:rPr>
              <a:pPr/>
              <a:t>30</a:t>
            </a:fld>
            <a:endParaRPr lang="en-GB" altLang="en-US" dirty="0">
              <a:latin typeface="Calibri" panose="020F0502020204030204" pitchFamily="34" charset="0"/>
              <a:cs typeface="Calibri" panose="020F0502020204030204" pitchFamily="34" charset="0"/>
            </a:endParaRPr>
          </a:p>
        </p:txBody>
      </p:sp>
      <p:sp>
        <p:nvSpPr>
          <p:cNvPr id="84994" name="Rectangle 2">
            <a:extLst>
              <a:ext uri="{FF2B5EF4-FFF2-40B4-BE49-F238E27FC236}">
                <a16:creationId xmlns:a16="http://schemas.microsoft.com/office/drawing/2014/main" id="{EF65C4DC-AAA0-48E2-A587-2249357B0004}"/>
              </a:ext>
            </a:extLst>
          </p:cNvPr>
          <p:cNvSpPr>
            <a:spLocks noGrp="1" noChangeArrowheads="1"/>
          </p:cNvSpPr>
          <p:nvPr>
            <p:ph type="title"/>
          </p:nvPr>
        </p:nvSpPr>
        <p:spPr>
          <a:xfrm>
            <a:off x="0" y="76200"/>
            <a:ext cx="8915400" cy="609600"/>
          </a:xfrm>
        </p:spPr>
        <p:txBody>
          <a:bodyPr/>
          <a:lstStyle/>
          <a:p>
            <a:r>
              <a:rPr lang="en-GB" altLang="en-US" sz="3200" b="1" dirty="0">
                <a:latin typeface="Calibri" panose="020F0502020204030204" pitchFamily="34" charset="0"/>
                <a:cs typeface="Calibri" panose="020F0502020204030204" pitchFamily="34" charset="0"/>
              </a:rPr>
              <a:t>SUMMARY of: </a:t>
            </a:r>
            <a:r>
              <a:rPr lang="en-GB" altLang="en-US" sz="3200" b="1" u="sng" dirty="0">
                <a:latin typeface="Calibri" panose="020F0502020204030204" pitchFamily="34" charset="0"/>
                <a:cs typeface="Calibri" panose="020F0502020204030204" pitchFamily="34" charset="0"/>
              </a:rPr>
              <a:t>Why transition stochasticity</a:t>
            </a:r>
            <a:r>
              <a:rPr lang="en-GB" altLang="en-US" sz="3200" b="1" dirty="0">
                <a:latin typeface="Calibri" panose="020F0502020204030204" pitchFamily="34" charset="0"/>
                <a:cs typeface="Calibri" panose="020F0502020204030204" pitchFamily="34" charset="0"/>
              </a:rPr>
              <a:t>?</a:t>
            </a:r>
          </a:p>
        </p:txBody>
      </p:sp>
      <p:sp>
        <p:nvSpPr>
          <p:cNvPr id="84995" name="Rectangle 3">
            <a:extLst>
              <a:ext uri="{FF2B5EF4-FFF2-40B4-BE49-F238E27FC236}">
                <a16:creationId xmlns:a16="http://schemas.microsoft.com/office/drawing/2014/main" id="{775ED07E-9BA4-4996-B594-FE4C7ED58A0E}"/>
              </a:ext>
            </a:extLst>
          </p:cNvPr>
          <p:cNvSpPr>
            <a:spLocks noGrp="1" noChangeArrowheads="1"/>
          </p:cNvSpPr>
          <p:nvPr>
            <p:ph type="body" idx="1"/>
          </p:nvPr>
        </p:nvSpPr>
        <p:spPr>
          <a:xfrm>
            <a:off x="337457" y="814388"/>
            <a:ext cx="8294914" cy="1243012"/>
          </a:xfrm>
        </p:spPr>
        <p:txBody>
          <a:bodyPr lIns="18000" rIns="18000"/>
          <a:lstStyle/>
          <a:p>
            <a:pPr marL="0" indent="0">
              <a:lnSpc>
                <a:spcPct val="90000"/>
              </a:lnSpc>
              <a:spcBef>
                <a:spcPct val="0"/>
              </a:spcBef>
              <a:buNone/>
            </a:pPr>
            <a:r>
              <a:rPr lang="en-GB" altLang="en-US" sz="2800" dirty="0">
                <a:solidFill>
                  <a:srgbClr val="00B050"/>
                </a:solidFill>
                <a:latin typeface="Calibri" panose="020F0502020204030204" pitchFamily="34" charset="0"/>
                <a:cs typeface="Calibri" panose="020F0502020204030204" pitchFamily="34" charset="0"/>
              </a:rPr>
              <a:t>Transition stochastics excite dynamics, and dynamics change the stochastic conditions. </a:t>
            </a:r>
            <a:r>
              <a:rPr lang="en-GB" altLang="en-US" sz="2800" b="1" dirty="0">
                <a:solidFill>
                  <a:srgbClr val="00B050"/>
                </a:solidFill>
                <a:latin typeface="Calibri" panose="020F0502020204030204" pitchFamily="34" charset="0"/>
                <a:cs typeface="Calibri" panose="020F0502020204030204" pitchFamily="34" charset="0"/>
              </a:rPr>
              <a:t>Dynamics and transition stochastics are inseparable!</a:t>
            </a:r>
            <a:endParaRPr lang="en-GB" altLang="en-US" sz="2800" dirty="0">
              <a:solidFill>
                <a:srgbClr val="00B050"/>
              </a:solidFill>
              <a:latin typeface="Calibri" panose="020F0502020204030204" pitchFamily="34" charset="0"/>
              <a:cs typeface="Calibri" panose="020F0502020204030204" pitchFamily="34" charset="0"/>
            </a:endParaRPr>
          </a:p>
        </p:txBody>
      </p:sp>
      <p:sp>
        <p:nvSpPr>
          <p:cNvPr id="84996" name="Text Box 4">
            <a:extLst>
              <a:ext uri="{FF2B5EF4-FFF2-40B4-BE49-F238E27FC236}">
                <a16:creationId xmlns:a16="http://schemas.microsoft.com/office/drawing/2014/main" id="{B6DEA2F9-00D0-4AA6-8C86-693D5851FB11}"/>
              </a:ext>
            </a:extLst>
          </p:cNvPr>
          <p:cNvSpPr txBox="1">
            <a:spLocks noChangeArrowheads="1"/>
          </p:cNvSpPr>
          <p:nvPr/>
        </p:nvSpPr>
        <p:spPr bwMode="auto">
          <a:xfrm>
            <a:off x="228600" y="2240524"/>
            <a:ext cx="86868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90000"/>
              </a:lnSpc>
              <a:buSzPct val="130000"/>
              <a:buFont typeface="Arial" panose="020B0604020202020204" pitchFamily="34" charset="0"/>
              <a:buChar char="•"/>
            </a:pPr>
            <a:r>
              <a:rPr lang="en-GB" altLang="en-US" sz="2400" dirty="0">
                <a:solidFill>
                  <a:srgbClr val="FF0000"/>
                </a:solidFill>
                <a:latin typeface="Calibri" panose="020F0502020204030204" pitchFamily="34" charset="0"/>
                <a:cs typeface="Calibri" panose="020F0502020204030204" pitchFamily="34" charset="0"/>
              </a:rPr>
              <a:t> The </a:t>
            </a:r>
            <a:r>
              <a:rPr lang="en-GB" altLang="en-US" sz="2400" b="1" dirty="0">
                <a:solidFill>
                  <a:srgbClr val="FF0000"/>
                </a:solidFill>
                <a:latin typeface="Calibri" panose="020F0502020204030204" pitchFamily="34" charset="0"/>
                <a:cs typeface="Calibri" panose="020F0502020204030204" pitchFamily="34" charset="0"/>
              </a:rPr>
              <a:t>behaviour and the averages </a:t>
            </a:r>
            <a:r>
              <a:rPr lang="en-GB" altLang="en-US" sz="2400" dirty="0">
                <a:solidFill>
                  <a:srgbClr val="FF0000"/>
                </a:solidFill>
                <a:latin typeface="Calibri" panose="020F0502020204030204" pitchFamily="34" charset="0"/>
                <a:cs typeface="Calibri" panose="020F0502020204030204" pitchFamily="34" charset="0"/>
              </a:rPr>
              <a:t>from the stochastic model may be </a:t>
            </a:r>
            <a:r>
              <a:rPr lang="en-GB" altLang="en-US" sz="2400" b="1" dirty="0">
                <a:solidFill>
                  <a:srgbClr val="FF0000"/>
                </a:solidFill>
                <a:latin typeface="Calibri" panose="020F0502020204030204" pitchFamily="34" charset="0"/>
                <a:cs typeface="Calibri" panose="020F0502020204030204" pitchFamily="34" charset="0"/>
              </a:rPr>
              <a:t>substantially different </a:t>
            </a:r>
            <a:r>
              <a:rPr lang="en-GB" altLang="en-US" sz="2400" dirty="0">
                <a:solidFill>
                  <a:srgbClr val="FF0000"/>
                </a:solidFill>
                <a:latin typeface="Calibri" panose="020F0502020204030204" pitchFamily="34" charset="0"/>
                <a:cs typeface="Calibri" panose="020F0502020204030204" pitchFamily="34" charset="0"/>
              </a:rPr>
              <a:t>compared to those from a deterministic model.</a:t>
            </a:r>
          </a:p>
        </p:txBody>
      </p:sp>
      <p:sp>
        <p:nvSpPr>
          <p:cNvPr id="84997" name="Text Box 5">
            <a:extLst>
              <a:ext uri="{FF2B5EF4-FFF2-40B4-BE49-F238E27FC236}">
                <a16:creationId xmlns:a16="http://schemas.microsoft.com/office/drawing/2014/main" id="{19094067-C905-4FF5-8B14-23248876BD61}"/>
              </a:ext>
            </a:extLst>
          </p:cNvPr>
          <p:cNvSpPr txBox="1">
            <a:spLocks noChangeArrowheads="1"/>
          </p:cNvSpPr>
          <p:nvPr/>
        </p:nvSpPr>
        <p:spPr bwMode="auto">
          <a:xfrm>
            <a:off x="152400" y="50292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SzPct val="130000"/>
              <a:buFont typeface="Arial" panose="020B0604020202020204" pitchFamily="34" charset="0"/>
              <a:buChar char="•"/>
            </a:pPr>
            <a:r>
              <a:rPr lang="en-GB" altLang="en-US" sz="2400" dirty="0">
                <a:solidFill>
                  <a:srgbClr val="FF0000"/>
                </a:solidFill>
                <a:latin typeface="Calibri" panose="020F0502020204030204" pitchFamily="34" charset="0"/>
                <a:cs typeface="Calibri" panose="020F0502020204030204" pitchFamily="34" charset="0"/>
              </a:rPr>
              <a:t> Much </a:t>
            </a:r>
            <a:r>
              <a:rPr lang="en-GB" altLang="en-US" sz="2400" b="1" dirty="0">
                <a:solidFill>
                  <a:srgbClr val="FF0000"/>
                </a:solidFill>
                <a:latin typeface="Calibri" panose="020F0502020204030204" pitchFamily="34" charset="0"/>
                <a:cs typeface="Calibri" panose="020F0502020204030204" pitchFamily="34" charset="0"/>
              </a:rPr>
              <a:t>information is lost </a:t>
            </a:r>
            <a:r>
              <a:rPr lang="en-GB" altLang="en-US" sz="2400" dirty="0">
                <a:solidFill>
                  <a:srgbClr val="FF0000"/>
                </a:solidFill>
                <a:latin typeface="Calibri" panose="020F0502020204030204" pitchFamily="34" charset="0"/>
                <a:cs typeface="Calibri" panose="020F0502020204030204" pitchFamily="34" charset="0"/>
              </a:rPr>
              <a:t>if transition stochasticity is removed.</a:t>
            </a:r>
            <a:endParaRPr lang="en-GB" altLang="en-US" dirty="0">
              <a:solidFill>
                <a:srgbClr val="FF0000"/>
              </a:solidFill>
              <a:latin typeface="Calibri" panose="020F0502020204030204" pitchFamily="34" charset="0"/>
              <a:cs typeface="Calibri" panose="020F0502020204030204" pitchFamily="34" charset="0"/>
            </a:endParaRPr>
          </a:p>
        </p:txBody>
      </p:sp>
      <p:sp>
        <p:nvSpPr>
          <p:cNvPr id="84998" name="Text Box 6">
            <a:extLst>
              <a:ext uri="{FF2B5EF4-FFF2-40B4-BE49-F238E27FC236}">
                <a16:creationId xmlns:a16="http://schemas.microsoft.com/office/drawing/2014/main" id="{CDF49A9D-B21D-4743-97A5-A4AF27D6247E}"/>
              </a:ext>
            </a:extLst>
          </p:cNvPr>
          <p:cNvSpPr txBox="1">
            <a:spLocks noChangeArrowheads="1"/>
          </p:cNvSpPr>
          <p:nvPr/>
        </p:nvSpPr>
        <p:spPr bwMode="auto">
          <a:xfrm>
            <a:off x="152400" y="3969603"/>
            <a:ext cx="868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SzPct val="130000"/>
              <a:buFont typeface="Arial" panose="020B0604020202020204" pitchFamily="34" charset="0"/>
              <a:buChar char="•"/>
            </a:pPr>
            <a:r>
              <a:rPr lang="en-GB" altLang="en-US" sz="2400" dirty="0">
                <a:solidFill>
                  <a:srgbClr val="FF0000"/>
                </a:solidFill>
                <a:latin typeface="Calibri" panose="020F0502020204030204" pitchFamily="34" charset="0"/>
                <a:cs typeface="Calibri" panose="020F0502020204030204" pitchFamily="34" charset="0"/>
              </a:rPr>
              <a:t> A stochastic model (unlike a deterministic model) may </a:t>
            </a:r>
            <a:r>
              <a:rPr lang="en-GB" altLang="en-US" sz="2400" b="1" dirty="0">
                <a:solidFill>
                  <a:srgbClr val="FF0000"/>
                </a:solidFill>
                <a:latin typeface="Calibri" panose="020F0502020204030204" pitchFamily="34" charset="0"/>
                <a:cs typeface="Calibri" panose="020F0502020204030204" pitchFamily="34" charset="0"/>
              </a:rPr>
              <a:t>switch to   another mode</a:t>
            </a:r>
            <a:r>
              <a:rPr lang="en-GB" altLang="en-US" sz="2400" dirty="0">
                <a:solidFill>
                  <a:srgbClr val="FF0000"/>
                </a:solidFill>
                <a:latin typeface="Calibri" panose="020F0502020204030204" pitchFamily="34" charset="0"/>
                <a:cs typeface="Calibri" panose="020F0502020204030204" pitchFamily="34" charset="0"/>
              </a:rPr>
              <a:t>, e.g. by extinction.</a:t>
            </a:r>
            <a:endParaRPr lang="en-GB" altLang="en-US" dirty="0">
              <a:solidFill>
                <a:srgbClr val="FF0000"/>
              </a:solidFill>
              <a:latin typeface="Calibri" panose="020F0502020204030204" pitchFamily="34" charset="0"/>
              <a:cs typeface="Calibri" panose="020F0502020204030204" pitchFamily="34" charset="0"/>
            </a:endParaRPr>
          </a:p>
        </p:txBody>
      </p:sp>
      <p:sp>
        <p:nvSpPr>
          <p:cNvPr id="84999" name="Text Box 7">
            <a:extLst>
              <a:ext uri="{FF2B5EF4-FFF2-40B4-BE49-F238E27FC236}">
                <a16:creationId xmlns:a16="http://schemas.microsoft.com/office/drawing/2014/main" id="{C25D4A2A-8537-477D-B6CD-E4BFB80B92FE}"/>
              </a:ext>
            </a:extLst>
          </p:cNvPr>
          <p:cNvSpPr txBox="1">
            <a:spLocks noChangeArrowheads="1"/>
          </p:cNvSpPr>
          <p:nvPr/>
        </p:nvSpPr>
        <p:spPr bwMode="auto">
          <a:xfrm>
            <a:off x="152400" y="3429000"/>
            <a:ext cx="807720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90000"/>
              </a:lnSpc>
              <a:buSzPct val="130000"/>
              <a:buFont typeface="Arial" panose="020B0604020202020204" pitchFamily="34" charset="0"/>
              <a:buChar char="•"/>
            </a:pPr>
            <a:r>
              <a:rPr lang="en-GB" altLang="en-US" sz="2400" dirty="0">
                <a:solidFill>
                  <a:srgbClr val="FF0000"/>
                </a:solidFill>
                <a:latin typeface="Calibri" panose="020F0502020204030204" pitchFamily="34" charset="0"/>
                <a:cs typeface="Calibri" panose="020F0502020204030204" pitchFamily="34" charset="0"/>
              </a:rPr>
              <a:t> </a:t>
            </a:r>
            <a:r>
              <a:rPr lang="en-GB" altLang="en-US" sz="2400" b="1" dirty="0">
                <a:solidFill>
                  <a:srgbClr val="FF0000"/>
                </a:solidFill>
                <a:latin typeface="Calibri" panose="020F0502020204030204" pitchFamily="34" charset="0"/>
                <a:cs typeface="Calibri" panose="020F0502020204030204" pitchFamily="34" charset="0"/>
              </a:rPr>
              <a:t>Persistent variations </a:t>
            </a:r>
            <a:r>
              <a:rPr lang="en-GB" altLang="en-US" sz="2400" dirty="0">
                <a:solidFill>
                  <a:srgbClr val="FF0000"/>
                </a:solidFill>
                <a:latin typeface="Calibri" panose="020F0502020204030204" pitchFamily="34" charset="0"/>
                <a:cs typeface="Calibri" panose="020F0502020204030204" pitchFamily="34" charset="0"/>
              </a:rPr>
              <a:t>may be lost if stochastics are removed.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4996"/>
                                        </p:tgtEl>
                                        <p:attrNameLst>
                                          <p:attrName>style.visibility</p:attrName>
                                        </p:attrNameLst>
                                      </p:cBhvr>
                                      <p:to>
                                        <p:strVal val="visible"/>
                                      </p:to>
                                    </p:set>
                                    <p:anim calcmode="lin" valueType="num">
                                      <p:cBhvr additive="base">
                                        <p:cTn id="13" dur="500" fill="hold"/>
                                        <p:tgtEl>
                                          <p:spTgt spid="84996"/>
                                        </p:tgtEl>
                                        <p:attrNameLst>
                                          <p:attrName>ppt_x</p:attrName>
                                        </p:attrNameLst>
                                      </p:cBhvr>
                                      <p:tavLst>
                                        <p:tav tm="0">
                                          <p:val>
                                            <p:strVal val="1+#ppt_w/2"/>
                                          </p:val>
                                        </p:tav>
                                        <p:tav tm="100000">
                                          <p:val>
                                            <p:strVal val="#ppt_x"/>
                                          </p:val>
                                        </p:tav>
                                      </p:tavLst>
                                    </p:anim>
                                    <p:anim calcmode="lin" valueType="num">
                                      <p:cBhvr additive="base">
                                        <p:cTn id="14" dur="500" fill="hold"/>
                                        <p:tgtEl>
                                          <p:spTgt spid="849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4999"/>
                                        </p:tgtEl>
                                        <p:attrNameLst>
                                          <p:attrName>style.visibility</p:attrName>
                                        </p:attrNameLst>
                                      </p:cBhvr>
                                      <p:to>
                                        <p:strVal val="visible"/>
                                      </p:to>
                                    </p:set>
                                    <p:anim calcmode="lin" valueType="num">
                                      <p:cBhvr additive="base">
                                        <p:cTn id="19" dur="500" fill="hold"/>
                                        <p:tgtEl>
                                          <p:spTgt spid="84999"/>
                                        </p:tgtEl>
                                        <p:attrNameLst>
                                          <p:attrName>ppt_x</p:attrName>
                                        </p:attrNameLst>
                                      </p:cBhvr>
                                      <p:tavLst>
                                        <p:tav tm="0">
                                          <p:val>
                                            <p:strVal val="1+#ppt_w/2"/>
                                          </p:val>
                                        </p:tav>
                                        <p:tav tm="100000">
                                          <p:val>
                                            <p:strVal val="#ppt_x"/>
                                          </p:val>
                                        </p:tav>
                                      </p:tavLst>
                                    </p:anim>
                                    <p:anim calcmode="lin" valueType="num">
                                      <p:cBhvr additive="base">
                                        <p:cTn id="20" dur="500" fill="hold"/>
                                        <p:tgtEl>
                                          <p:spTgt spid="849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4998"/>
                                        </p:tgtEl>
                                        <p:attrNameLst>
                                          <p:attrName>style.visibility</p:attrName>
                                        </p:attrNameLst>
                                      </p:cBhvr>
                                      <p:to>
                                        <p:strVal val="visible"/>
                                      </p:to>
                                    </p:set>
                                    <p:anim calcmode="lin" valueType="num">
                                      <p:cBhvr additive="base">
                                        <p:cTn id="25" dur="500" fill="hold"/>
                                        <p:tgtEl>
                                          <p:spTgt spid="84998"/>
                                        </p:tgtEl>
                                        <p:attrNameLst>
                                          <p:attrName>ppt_x</p:attrName>
                                        </p:attrNameLst>
                                      </p:cBhvr>
                                      <p:tavLst>
                                        <p:tav tm="0">
                                          <p:val>
                                            <p:strVal val="1+#ppt_w/2"/>
                                          </p:val>
                                        </p:tav>
                                        <p:tav tm="100000">
                                          <p:val>
                                            <p:strVal val="#ppt_x"/>
                                          </p:val>
                                        </p:tav>
                                      </p:tavLst>
                                    </p:anim>
                                    <p:anim calcmode="lin" valueType="num">
                                      <p:cBhvr additive="base">
                                        <p:cTn id="26" dur="500" fill="hold"/>
                                        <p:tgtEl>
                                          <p:spTgt spid="8499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4997"/>
                                        </p:tgtEl>
                                        <p:attrNameLst>
                                          <p:attrName>style.visibility</p:attrName>
                                        </p:attrNameLst>
                                      </p:cBhvr>
                                      <p:to>
                                        <p:strVal val="visible"/>
                                      </p:to>
                                    </p:set>
                                    <p:anim calcmode="lin" valueType="num">
                                      <p:cBhvr additive="base">
                                        <p:cTn id="31" dur="500" fill="hold"/>
                                        <p:tgtEl>
                                          <p:spTgt spid="84997"/>
                                        </p:tgtEl>
                                        <p:attrNameLst>
                                          <p:attrName>ppt_x</p:attrName>
                                        </p:attrNameLst>
                                      </p:cBhvr>
                                      <p:tavLst>
                                        <p:tav tm="0">
                                          <p:val>
                                            <p:strVal val="1+#ppt_w/2"/>
                                          </p:val>
                                        </p:tav>
                                        <p:tav tm="100000">
                                          <p:val>
                                            <p:strVal val="#ppt_x"/>
                                          </p:val>
                                        </p:tav>
                                      </p:tavLst>
                                    </p:anim>
                                    <p:anim calcmode="lin" valueType="num">
                                      <p:cBhvr additive="base">
                                        <p:cTn id="32" dur="500" fill="hold"/>
                                        <p:tgtEl>
                                          <p:spTgt spid="84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P spid="84996" grpId="0" autoUpdateAnimBg="0"/>
      <p:bldP spid="84997" grpId="0" autoUpdateAnimBg="0"/>
      <p:bldP spid="84998" grpId="0" autoUpdateAnimBg="0"/>
      <p:bldP spid="8499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4D494E7-112D-4050-A819-24D7059318C1}"/>
              </a:ext>
            </a:extLst>
          </p:cNvPr>
          <p:cNvSpPr>
            <a:spLocks noGrp="1" noChangeArrowheads="1"/>
          </p:cNvSpPr>
          <p:nvPr>
            <p:ph type="title"/>
          </p:nvPr>
        </p:nvSpPr>
        <p:spPr>
          <a:xfrm>
            <a:off x="530134" y="0"/>
            <a:ext cx="7772400" cy="685800"/>
          </a:xfrm>
        </p:spPr>
        <p:txBody>
          <a:bodyPr/>
          <a:lstStyle/>
          <a:p>
            <a:r>
              <a:rPr lang="en-GB" altLang="en-US" sz="3600" b="1" dirty="0">
                <a:solidFill>
                  <a:schemeClr val="tx1"/>
                </a:solidFill>
                <a:latin typeface="Calibri" panose="020F0502020204030204" pitchFamily="34" charset="0"/>
                <a:cs typeface="Calibri" panose="020F0502020204030204" pitchFamily="34" charset="0"/>
              </a:rPr>
              <a:t>2) Neglecting Initial-value stochastics</a:t>
            </a:r>
          </a:p>
        </p:txBody>
      </p:sp>
      <p:sp>
        <p:nvSpPr>
          <p:cNvPr id="172035" name="Text Box 3">
            <a:extLst>
              <a:ext uri="{FF2B5EF4-FFF2-40B4-BE49-F238E27FC236}">
                <a16:creationId xmlns:a16="http://schemas.microsoft.com/office/drawing/2014/main" id="{12ABF218-AA63-4F95-A5A2-D9F47D72CD49}"/>
              </a:ext>
            </a:extLst>
          </p:cNvPr>
          <p:cNvSpPr txBox="1">
            <a:spLocks noChangeArrowheads="1"/>
          </p:cNvSpPr>
          <p:nvPr/>
        </p:nvSpPr>
        <p:spPr bwMode="auto">
          <a:xfrm>
            <a:off x="205194" y="571391"/>
            <a:ext cx="876300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pPr>
            <a:r>
              <a:rPr lang="en-GB" altLang="en-US" sz="2400" b="1" dirty="0">
                <a:latin typeface="Calibri" panose="020F0502020204030204" pitchFamily="34" charset="0"/>
                <a:cs typeface="Calibri" panose="020F0502020204030204" pitchFamily="34" charset="0"/>
              </a:rPr>
              <a:t>Example:</a:t>
            </a:r>
            <a:r>
              <a:rPr lang="en-GB" altLang="en-US" sz="2400" dirty="0">
                <a:latin typeface="Calibri" panose="020F0502020204030204" pitchFamily="34" charset="0"/>
                <a:cs typeface="Calibri" panose="020F0502020204030204" pitchFamily="34" charset="0"/>
              </a:rPr>
              <a:t> The SIR model, where </a:t>
            </a:r>
            <a:r>
              <a:rPr lang="en-GB" altLang="en-US" sz="2400" b="1" dirty="0">
                <a:latin typeface="Calibri" panose="020F0502020204030204" pitchFamily="34" charset="0"/>
                <a:cs typeface="Calibri" panose="020F0502020204030204" pitchFamily="34" charset="0"/>
              </a:rPr>
              <a:t>I</a:t>
            </a:r>
            <a:r>
              <a:rPr lang="en-GB" altLang="en-US" sz="2400" dirty="0">
                <a:latin typeface="Calibri" panose="020F0502020204030204" pitchFamily="34" charset="0"/>
                <a:cs typeface="Calibri" panose="020F0502020204030204" pitchFamily="34" charset="0"/>
              </a:rPr>
              <a:t>(0) = </a:t>
            </a:r>
            <a:r>
              <a:rPr lang="en-GB" altLang="en-US" sz="2400" b="1" dirty="0">
                <a:solidFill>
                  <a:srgbClr val="FF0000"/>
                </a:solidFill>
                <a:latin typeface="Calibri" panose="020F0502020204030204" pitchFamily="34" charset="0"/>
                <a:cs typeface="Calibri" panose="020F0502020204030204" pitchFamily="34" charset="0"/>
              </a:rPr>
              <a:t>0</a:t>
            </a:r>
            <a:r>
              <a:rPr lang="en-GB" altLang="en-US" sz="2400" dirty="0">
                <a:latin typeface="Calibri" panose="020F0502020204030204" pitchFamily="34" charset="0"/>
                <a:cs typeface="Calibri" panose="020F0502020204030204" pitchFamily="34" charset="0"/>
              </a:rPr>
              <a:t>, </a:t>
            </a:r>
            <a:r>
              <a:rPr lang="en-GB" altLang="en-US" sz="2400" b="1" dirty="0">
                <a:solidFill>
                  <a:srgbClr val="FF0000"/>
                </a:solidFill>
                <a:latin typeface="Calibri" panose="020F0502020204030204" pitchFamily="34" charset="0"/>
                <a:cs typeface="Calibri" panose="020F0502020204030204" pitchFamily="34" charset="0"/>
              </a:rPr>
              <a:t>1</a:t>
            </a:r>
            <a:r>
              <a:rPr lang="en-GB" altLang="en-US" sz="2400" dirty="0">
                <a:latin typeface="Calibri" panose="020F0502020204030204" pitchFamily="34" charset="0"/>
                <a:cs typeface="Calibri" panose="020F0502020204030204" pitchFamily="34" charset="0"/>
              </a:rPr>
              <a:t> or </a:t>
            </a:r>
            <a:r>
              <a:rPr lang="en-GB" altLang="en-US" sz="2400" b="1" dirty="0">
                <a:solidFill>
                  <a:srgbClr val="FF0000"/>
                </a:solidFill>
                <a:latin typeface="Calibri" panose="020F0502020204030204" pitchFamily="34" charset="0"/>
                <a:cs typeface="Calibri" panose="020F0502020204030204" pitchFamily="34" charset="0"/>
              </a:rPr>
              <a:t>2</a:t>
            </a:r>
            <a:r>
              <a:rPr lang="en-GB" altLang="en-US" sz="2400" dirty="0">
                <a:latin typeface="Calibri" panose="020F0502020204030204" pitchFamily="34" charset="0"/>
                <a:cs typeface="Calibri" panose="020F0502020204030204" pitchFamily="34" charset="0"/>
              </a:rPr>
              <a:t> infectious persons (same probability = 1/3) are returning from abroad to a susceptible population. What is the expected size of an epidemic? </a:t>
            </a:r>
          </a:p>
          <a:p>
            <a:pPr>
              <a:spcBef>
                <a:spcPts val="0"/>
              </a:spcBef>
            </a:pPr>
            <a:endParaRPr lang="en-GB" altLang="en-US" sz="600" dirty="0">
              <a:latin typeface="Calibri" panose="020F0502020204030204" pitchFamily="34" charset="0"/>
              <a:cs typeface="Calibri" panose="020F0502020204030204" pitchFamily="34" charset="0"/>
            </a:endParaRPr>
          </a:p>
          <a:p>
            <a:pPr>
              <a:spcBef>
                <a:spcPts val="0"/>
              </a:spcBef>
            </a:pPr>
            <a:r>
              <a:rPr lang="en-GB" altLang="en-US" sz="2400" dirty="0">
                <a:latin typeface="Calibri" panose="020F0502020204030204" pitchFamily="34" charset="0"/>
                <a:cs typeface="Calibri" panose="020F0502020204030204" pitchFamily="34" charset="0"/>
              </a:rPr>
              <a:t>Using StatRes to test 10,000 replications of each case with DT=0.1.</a:t>
            </a:r>
          </a:p>
        </p:txBody>
      </p:sp>
      <p:sp>
        <p:nvSpPr>
          <p:cNvPr id="172037" name="Rectangle 5">
            <a:extLst>
              <a:ext uri="{FF2B5EF4-FFF2-40B4-BE49-F238E27FC236}">
                <a16:creationId xmlns:a16="http://schemas.microsoft.com/office/drawing/2014/main" id="{7A5FCBB8-877B-49EC-808C-2974D9E2C558}"/>
              </a:ext>
            </a:extLst>
          </p:cNvPr>
          <p:cNvSpPr>
            <a:spLocks noChangeArrowheads="1"/>
          </p:cNvSpPr>
          <p:nvPr/>
        </p:nvSpPr>
        <p:spPr bwMode="auto">
          <a:xfrm>
            <a:off x="182339" y="6272349"/>
            <a:ext cx="88919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400" dirty="0">
                <a:solidFill>
                  <a:srgbClr val="FF0000"/>
                </a:solidFill>
                <a:latin typeface="Calibri" panose="020F0502020204030204" pitchFamily="34" charset="0"/>
                <a:cs typeface="Calibri" panose="020F0502020204030204" pitchFamily="34" charset="0"/>
              </a:rPr>
              <a:t>Neglecting Initial-value stochastics may distort behaviour and results. </a:t>
            </a:r>
          </a:p>
        </p:txBody>
      </p:sp>
      <p:sp>
        <p:nvSpPr>
          <p:cNvPr id="172038" name="Text Box 6">
            <a:extLst>
              <a:ext uri="{FF2B5EF4-FFF2-40B4-BE49-F238E27FC236}">
                <a16:creationId xmlns:a16="http://schemas.microsoft.com/office/drawing/2014/main" id="{18517579-D9E6-4352-A094-0682DA6FB790}"/>
              </a:ext>
            </a:extLst>
          </p:cNvPr>
          <p:cNvSpPr txBox="1">
            <a:spLocks noChangeArrowheads="1"/>
          </p:cNvSpPr>
          <p:nvPr/>
        </p:nvSpPr>
        <p:spPr bwMode="auto">
          <a:xfrm>
            <a:off x="126005" y="2901758"/>
            <a:ext cx="62747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GB" altLang="en-US" sz="2000" b="1" dirty="0">
                <a:latin typeface="Calibri" panose="020F0502020204030204" pitchFamily="34" charset="0"/>
                <a:cs typeface="Calibri" panose="020F0502020204030204" pitchFamily="34" charset="0"/>
              </a:rPr>
              <a:t>b)</a:t>
            </a:r>
            <a:r>
              <a:rPr lang="en-GB" altLang="en-US" sz="2000" dirty="0">
                <a:latin typeface="Calibri" panose="020F0502020204030204" pitchFamily="34" charset="0"/>
                <a:cs typeface="Calibri" panose="020F0502020204030204" pitchFamily="34" charset="0"/>
              </a:rPr>
              <a:t> </a:t>
            </a:r>
            <a:r>
              <a:rPr lang="en-GB" altLang="en-US" sz="2000" b="1" dirty="0">
                <a:latin typeface="Calibri" panose="020F0502020204030204" pitchFamily="34" charset="0"/>
                <a:cs typeface="Calibri" panose="020F0502020204030204" pitchFamily="34" charset="0"/>
              </a:rPr>
              <a:t>Deterministic model + IV-stochasticity:</a:t>
            </a:r>
            <a:r>
              <a:rPr lang="en-GB" altLang="en-US" sz="2000" dirty="0">
                <a:latin typeface="Calibri" panose="020F0502020204030204" pitchFamily="34" charset="0"/>
                <a:cs typeface="Calibri" panose="020F0502020204030204" pitchFamily="34" charset="0"/>
              </a:rPr>
              <a:t> </a:t>
            </a:r>
          </a:p>
          <a:p>
            <a:pPr>
              <a:spcBef>
                <a:spcPts val="0"/>
              </a:spcBef>
            </a:pPr>
            <a:r>
              <a:rPr lang="en-GB" altLang="en-US" sz="2000" dirty="0">
                <a:latin typeface="Calibri" panose="020F0502020204030204" pitchFamily="34" charset="0"/>
                <a:cs typeface="Calibri" panose="020F0502020204030204" pitchFamily="34" charset="0"/>
              </a:rPr>
              <a:t>Average </a:t>
            </a:r>
            <a:r>
              <a:rPr lang="en-GB" altLang="en-US" sz="2000" b="1" dirty="0">
                <a:latin typeface="Calibri" panose="020F0502020204030204" pitchFamily="34" charset="0"/>
                <a:cs typeface="Calibri" panose="020F0502020204030204" pitchFamily="34" charset="0"/>
              </a:rPr>
              <a:t>R</a:t>
            </a:r>
            <a:r>
              <a:rPr lang="en-GB" altLang="en-US" sz="2000" dirty="0">
                <a:latin typeface="Calibri" panose="020F0502020204030204" pitchFamily="34" charset="0"/>
                <a:cs typeface="Calibri" panose="020F0502020204030204" pitchFamily="34" charset="0"/>
              </a:rPr>
              <a:t>(End) = </a:t>
            </a:r>
            <a:r>
              <a:rPr lang="en-GB" altLang="en-US" sz="2000" b="1" dirty="0">
                <a:highlight>
                  <a:srgbClr val="00FF00"/>
                </a:highlight>
                <a:latin typeface="Calibri" panose="020F0502020204030204" pitchFamily="34" charset="0"/>
                <a:cs typeface="Calibri" panose="020F0502020204030204" pitchFamily="34" charset="0"/>
                <a:sym typeface="Symbol" panose="05050102010706020507" pitchFamily="18" charset="2"/>
              </a:rPr>
              <a:t>213.9</a:t>
            </a:r>
            <a:r>
              <a:rPr lang="en-GB" altLang="en-US" sz="2000" dirty="0">
                <a:latin typeface="Calibri" panose="020F0502020204030204" pitchFamily="34" charset="0"/>
                <a:cs typeface="Calibri" panose="020F0502020204030204" pitchFamily="34" charset="0"/>
                <a:sym typeface="Symbol" panose="05050102010706020507" pitchFamily="18" charset="2"/>
              </a:rPr>
              <a:t> persons. 95% C.I. </a:t>
            </a:r>
            <a:r>
              <a:rPr lang="en-GB" altLang="en-US" sz="2000" dirty="0">
                <a:highlight>
                  <a:srgbClr val="00FF00"/>
                </a:highlight>
                <a:latin typeface="Calibri" panose="020F0502020204030204" pitchFamily="34" charset="0"/>
                <a:cs typeface="Calibri" panose="020F0502020204030204" pitchFamily="34" charset="0"/>
                <a:sym typeface="Symbol" panose="05050102010706020507" pitchFamily="18" charset="2"/>
              </a:rPr>
              <a:t>211.0 – 216.9</a:t>
            </a:r>
            <a:r>
              <a:rPr lang="en-GB" altLang="en-US" sz="2000" dirty="0">
                <a:latin typeface="Calibri" panose="020F0502020204030204" pitchFamily="34" charset="0"/>
                <a:cs typeface="Calibri" panose="020F0502020204030204" pitchFamily="34" charset="0"/>
                <a:sym typeface="Symbol" panose="05050102010706020507" pitchFamily="18" charset="2"/>
              </a:rPr>
              <a:t>.</a:t>
            </a:r>
          </a:p>
        </p:txBody>
      </p:sp>
      <p:sp>
        <p:nvSpPr>
          <p:cNvPr id="2" name="textruta 1">
            <a:extLst>
              <a:ext uri="{FF2B5EF4-FFF2-40B4-BE49-F238E27FC236}">
                <a16:creationId xmlns:a16="http://schemas.microsoft.com/office/drawing/2014/main" id="{33157FC6-0AC2-483C-B13E-EC1D5F0D8F14}"/>
              </a:ext>
            </a:extLst>
          </p:cNvPr>
          <p:cNvSpPr txBox="1"/>
          <p:nvPr/>
        </p:nvSpPr>
        <p:spPr>
          <a:xfrm>
            <a:off x="194311" y="5047563"/>
            <a:ext cx="5962392" cy="707886"/>
          </a:xfrm>
          <a:prstGeom prst="rect">
            <a:avLst/>
          </a:prstGeom>
          <a:noFill/>
        </p:spPr>
        <p:txBody>
          <a:bodyPr wrap="square" rtlCol="0">
            <a:spAutoFit/>
          </a:bodyPr>
          <a:lstStyle/>
          <a:p>
            <a:r>
              <a:rPr lang="en-GB" altLang="en-US" sz="2000" b="1" dirty="0">
                <a:latin typeface="Calibri" panose="020F0502020204030204" pitchFamily="34" charset="0"/>
                <a:cs typeface="Calibri" panose="020F0502020204030204" pitchFamily="34" charset="0"/>
                <a:sym typeface="Symbol" panose="05050102010706020507" pitchFamily="18" charset="2"/>
              </a:rPr>
              <a:t>d)</a:t>
            </a:r>
            <a:r>
              <a:rPr lang="en-GB" altLang="en-US" sz="2000" dirty="0">
                <a:latin typeface="Calibri" panose="020F0502020204030204" pitchFamily="34" charset="0"/>
                <a:cs typeface="Calibri" panose="020F0502020204030204" pitchFamily="34" charset="0"/>
                <a:sym typeface="Symbol" panose="05050102010706020507" pitchFamily="18" charset="2"/>
              </a:rPr>
              <a:t> </a:t>
            </a:r>
            <a:r>
              <a:rPr lang="en-GB" altLang="en-US" sz="2000" b="1" dirty="0">
                <a:latin typeface="Calibri" panose="020F0502020204030204" pitchFamily="34" charset="0"/>
                <a:cs typeface="Calibri" panose="020F0502020204030204" pitchFamily="34" charset="0"/>
                <a:sym typeface="Symbol" panose="05050102010706020507" pitchFamily="18" charset="2"/>
              </a:rPr>
              <a:t>Transition + IV stochasticities:</a:t>
            </a:r>
            <a:r>
              <a:rPr lang="en-GB" altLang="en-US" sz="2000" dirty="0">
                <a:latin typeface="Calibri" panose="020F0502020204030204" pitchFamily="34" charset="0"/>
                <a:cs typeface="Calibri" panose="020F0502020204030204" pitchFamily="34" charset="0"/>
                <a:sym typeface="Symbol" panose="05050102010706020507" pitchFamily="18" charset="2"/>
              </a:rPr>
              <a:t> </a:t>
            </a:r>
          </a:p>
          <a:p>
            <a:r>
              <a:rPr lang="en-GB" altLang="en-US" sz="2000" dirty="0">
                <a:latin typeface="Calibri" panose="020F0502020204030204" pitchFamily="34" charset="0"/>
                <a:cs typeface="Calibri" panose="020F0502020204030204" pitchFamily="34" charset="0"/>
              </a:rPr>
              <a:t>Average </a:t>
            </a:r>
            <a:r>
              <a:rPr lang="en-GB" altLang="en-US" sz="2000" b="1" dirty="0">
                <a:latin typeface="Calibri" panose="020F0502020204030204" pitchFamily="34" charset="0"/>
                <a:cs typeface="Calibri" panose="020F0502020204030204" pitchFamily="34" charset="0"/>
              </a:rPr>
              <a:t>R</a:t>
            </a:r>
            <a:r>
              <a:rPr lang="en-GB" altLang="en-US" sz="2000" dirty="0">
                <a:latin typeface="Calibri" panose="020F0502020204030204" pitchFamily="34" charset="0"/>
                <a:cs typeface="Calibri" panose="020F0502020204030204" pitchFamily="34" charset="0"/>
              </a:rPr>
              <a:t>(End) = </a:t>
            </a:r>
            <a:r>
              <a:rPr lang="en-GB" altLang="en-US" sz="2000" b="1" dirty="0">
                <a:highlight>
                  <a:srgbClr val="00FF00"/>
                </a:highlight>
                <a:latin typeface="Calibri" panose="020F0502020204030204" pitchFamily="34" charset="0"/>
                <a:cs typeface="Calibri" panose="020F0502020204030204" pitchFamily="34" charset="0"/>
                <a:sym typeface="Symbol" panose="05050102010706020507" pitchFamily="18" charset="2"/>
              </a:rPr>
              <a:t>53.9</a:t>
            </a:r>
            <a:r>
              <a:rPr lang="en-GB" altLang="en-US" sz="2000" dirty="0">
                <a:latin typeface="Calibri" panose="020F0502020204030204" pitchFamily="34" charset="0"/>
                <a:cs typeface="Calibri" panose="020F0502020204030204" pitchFamily="34" charset="0"/>
                <a:sym typeface="Symbol" panose="05050102010706020507" pitchFamily="18" charset="2"/>
              </a:rPr>
              <a:t> persons. 95% C.I. </a:t>
            </a:r>
            <a:r>
              <a:rPr lang="en-GB" altLang="en-US" sz="2000" dirty="0">
                <a:highlight>
                  <a:srgbClr val="00FF00"/>
                </a:highlight>
                <a:latin typeface="Calibri" panose="020F0502020204030204" pitchFamily="34" charset="0"/>
                <a:cs typeface="Calibri" panose="020F0502020204030204" pitchFamily="34" charset="0"/>
                <a:sym typeface="Symbol" panose="05050102010706020507" pitchFamily="18" charset="2"/>
              </a:rPr>
              <a:t>51.5 – 56.3</a:t>
            </a:r>
            <a:r>
              <a:rPr lang="en-GB" altLang="en-US" sz="2000" dirty="0">
                <a:latin typeface="Calibri" panose="020F0502020204030204" pitchFamily="34" charset="0"/>
                <a:cs typeface="Calibri" panose="020F0502020204030204" pitchFamily="34" charset="0"/>
                <a:sym typeface="Symbol" panose="05050102010706020507" pitchFamily="18" charset="2"/>
              </a:rPr>
              <a:t>. </a:t>
            </a:r>
          </a:p>
        </p:txBody>
      </p:sp>
      <p:sp>
        <p:nvSpPr>
          <p:cNvPr id="9" name="Text Box 6">
            <a:extLst>
              <a:ext uri="{FF2B5EF4-FFF2-40B4-BE49-F238E27FC236}">
                <a16:creationId xmlns:a16="http://schemas.microsoft.com/office/drawing/2014/main" id="{71AC062C-D642-48EC-A5AA-CC4D2BB63153}"/>
              </a:ext>
            </a:extLst>
          </p:cNvPr>
          <p:cNvSpPr txBox="1">
            <a:spLocks noChangeArrowheads="1"/>
          </p:cNvSpPr>
          <p:nvPr/>
        </p:nvSpPr>
        <p:spPr bwMode="auto">
          <a:xfrm>
            <a:off x="89265" y="2316145"/>
            <a:ext cx="63877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000" b="1" dirty="0">
                <a:latin typeface="Calibri" panose="020F0502020204030204" pitchFamily="34" charset="0"/>
                <a:cs typeface="Calibri" panose="020F0502020204030204" pitchFamily="34" charset="0"/>
              </a:rPr>
              <a:t>a)</a:t>
            </a:r>
            <a:r>
              <a:rPr lang="en-GB" altLang="en-US" sz="2000" dirty="0">
                <a:latin typeface="Calibri" panose="020F0502020204030204" pitchFamily="34" charset="0"/>
                <a:cs typeface="Calibri" panose="020F0502020204030204" pitchFamily="34" charset="0"/>
              </a:rPr>
              <a:t> </a:t>
            </a:r>
            <a:r>
              <a:rPr lang="en-GB" altLang="en-US" sz="2000" b="1" dirty="0">
                <a:latin typeface="Calibri" panose="020F0502020204030204" pitchFamily="34" charset="0"/>
                <a:cs typeface="Calibri" panose="020F0502020204030204" pitchFamily="34" charset="0"/>
              </a:rPr>
              <a:t>Deterministic model </a:t>
            </a:r>
            <a:r>
              <a:rPr lang="en-GB" altLang="en-US" sz="2000" dirty="0">
                <a:latin typeface="Calibri" panose="020F0502020204030204" pitchFamily="34" charset="0"/>
                <a:cs typeface="Calibri" panose="020F0502020204030204" pitchFamily="34" charset="0"/>
              </a:rPr>
              <a:t>with </a:t>
            </a:r>
            <a:r>
              <a:rPr lang="en-GB" altLang="en-US" sz="2000" b="1" dirty="0">
                <a:latin typeface="Calibri" panose="020F0502020204030204" pitchFamily="34" charset="0"/>
                <a:cs typeface="Calibri" panose="020F0502020204030204" pitchFamily="34" charset="0"/>
              </a:rPr>
              <a:t>I</a:t>
            </a:r>
            <a:r>
              <a:rPr lang="en-GB" altLang="en-US" sz="2000" dirty="0">
                <a:latin typeface="Calibri" panose="020F0502020204030204" pitchFamily="34" charset="0"/>
                <a:cs typeface="Calibri" panose="020F0502020204030204" pitchFamily="34" charset="0"/>
              </a:rPr>
              <a:t>(0)=1: </a:t>
            </a:r>
            <a:r>
              <a:rPr lang="en-GB" altLang="en-US" sz="2000" b="1" dirty="0">
                <a:latin typeface="Calibri" panose="020F0502020204030204" pitchFamily="34" charset="0"/>
                <a:cs typeface="Calibri" panose="020F0502020204030204" pitchFamily="34" charset="0"/>
              </a:rPr>
              <a:t>R</a:t>
            </a:r>
            <a:r>
              <a:rPr lang="en-GB" altLang="en-US" sz="2000" dirty="0">
                <a:latin typeface="Calibri" panose="020F0502020204030204" pitchFamily="34" charset="0"/>
                <a:cs typeface="Calibri" panose="020F0502020204030204" pitchFamily="34" charset="0"/>
              </a:rPr>
              <a:t>(End) = </a:t>
            </a:r>
            <a:r>
              <a:rPr lang="en-GB" altLang="en-US" sz="2000" b="1" dirty="0">
                <a:highlight>
                  <a:srgbClr val="00FF00"/>
                </a:highlight>
                <a:latin typeface="Calibri" panose="020F0502020204030204" pitchFamily="34" charset="0"/>
                <a:cs typeface="Calibri" panose="020F0502020204030204" pitchFamily="34" charset="0"/>
                <a:sym typeface="Symbol" panose="05050102010706020507" pitchFamily="18" charset="2"/>
              </a:rPr>
              <a:t>319.5</a:t>
            </a:r>
            <a:r>
              <a:rPr lang="en-GB" altLang="en-US" sz="2000" dirty="0">
                <a:latin typeface="Calibri" panose="020F0502020204030204" pitchFamily="34" charset="0"/>
                <a:cs typeface="Calibri" panose="020F0502020204030204" pitchFamily="34" charset="0"/>
                <a:sym typeface="Symbol" panose="05050102010706020507" pitchFamily="18" charset="2"/>
              </a:rPr>
              <a:t> persons. </a:t>
            </a:r>
          </a:p>
        </p:txBody>
      </p:sp>
      <p:sp>
        <p:nvSpPr>
          <p:cNvPr id="6" name="Platshållare för bildnummer 4">
            <a:extLst>
              <a:ext uri="{FF2B5EF4-FFF2-40B4-BE49-F238E27FC236}">
                <a16:creationId xmlns:a16="http://schemas.microsoft.com/office/drawing/2014/main" id="{B0F25E93-1669-4E61-AA2B-F8A3F07DAF3A}"/>
              </a:ext>
            </a:extLst>
          </p:cNvPr>
          <p:cNvSpPr>
            <a:spLocks noGrp="1"/>
          </p:cNvSpPr>
          <p:nvPr>
            <p:ph type="sldNum" sz="quarter" idx="12"/>
          </p:nvPr>
        </p:nvSpPr>
        <p:spPr>
          <a:xfrm>
            <a:off x="8587194" y="6096000"/>
            <a:ext cx="381000" cy="457200"/>
          </a:xfrm>
        </p:spPr>
        <p:txBody>
          <a:bodyPr/>
          <a:lstStyle/>
          <a:p>
            <a:fld id="{BEDEFB61-069B-4E17-8662-7A2209923135}" type="slidenum">
              <a:rPr lang="en-GB" altLang="en-US">
                <a:latin typeface="Calibri" panose="020F0502020204030204" pitchFamily="34" charset="0"/>
                <a:cs typeface="Calibri" panose="020F0502020204030204" pitchFamily="34" charset="0"/>
              </a:rPr>
              <a:pPr/>
              <a:t>31</a:t>
            </a:fld>
            <a:endParaRPr lang="en-GB" altLang="en-US" dirty="0">
              <a:latin typeface="Calibri" panose="020F0502020204030204" pitchFamily="34" charset="0"/>
              <a:cs typeface="Calibri" panose="020F0502020204030204" pitchFamily="34" charset="0"/>
            </a:endParaRPr>
          </a:p>
        </p:txBody>
      </p:sp>
      <p:sp>
        <p:nvSpPr>
          <p:cNvPr id="10" name="textruta 9">
            <a:extLst>
              <a:ext uri="{FF2B5EF4-FFF2-40B4-BE49-F238E27FC236}">
                <a16:creationId xmlns:a16="http://schemas.microsoft.com/office/drawing/2014/main" id="{DED2D515-4A5B-4638-B94A-864BC26400B7}"/>
              </a:ext>
            </a:extLst>
          </p:cNvPr>
          <p:cNvSpPr txBox="1"/>
          <p:nvPr/>
        </p:nvSpPr>
        <p:spPr>
          <a:xfrm>
            <a:off x="128995" y="3856704"/>
            <a:ext cx="6017082" cy="707886"/>
          </a:xfrm>
          <a:prstGeom prst="rect">
            <a:avLst/>
          </a:prstGeom>
          <a:noFill/>
        </p:spPr>
        <p:txBody>
          <a:bodyPr wrap="square" rtlCol="0">
            <a:spAutoFit/>
          </a:bodyPr>
          <a:lstStyle/>
          <a:p>
            <a:r>
              <a:rPr lang="en-GB" altLang="en-US" sz="2000" b="1" dirty="0">
                <a:latin typeface="Calibri" panose="020F0502020204030204" pitchFamily="34" charset="0"/>
                <a:cs typeface="Calibri" panose="020F0502020204030204" pitchFamily="34" charset="0"/>
                <a:sym typeface="Symbol" panose="05050102010706020507" pitchFamily="18" charset="2"/>
              </a:rPr>
              <a:t>d)</a:t>
            </a:r>
            <a:r>
              <a:rPr lang="en-GB" altLang="en-US" sz="2000" dirty="0">
                <a:latin typeface="Calibri" panose="020F0502020204030204" pitchFamily="34" charset="0"/>
                <a:cs typeface="Calibri" panose="020F0502020204030204" pitchFamily="34" charset="0"/>
                <a:sym typeface="Symbol" panose="05050102010706020507" pitchFamily="18" charset="2"/>
              </a:rPr>
              <a:t> </a:t>
            </a:r>
            <a:r>
              <a:rPr lang="en-GB" altLang="en-US" sz="2000" b="1" dirty="0">
                <a:latin typeface="Calibri" panose="020F0502020204030204" pitchFamily="34" charset="0"/>
                <a:cs typeface="Calibri" panose="020F0502020204030204" pitchFamily="34" charset="0"/>
                <a:sym typeface="Symbol" panose="05050102010706020507" pitchFamily="18" charset="2"/>
              </a:rPr>
              <a:t>Transition stochasticity </a:t>
            </a:r>
            <a:r>
              <a:rPr lang="en-GB" altLang="en-US" sz="2000" dirty="0">
                <a:latin typeface="Calibri" panose="020F0502020204030204" pitchFamily="34" charset="0"/>
                <a:cs typeface="Calibri" panose="020F0502020204030204" pitchFamily="34" charset="0"/>
              </a:rPr>
              <a:t>with </a:t>
            </a:r>
            <a:r>
              <a:rPr lang="en-GB" altLang="en-US" sz="2000" b="1" dirty="0">
                <a:latin typeface="Calibri" panose="020F0502020204030204" pitchFamily="34" charset="0"/>
                <a:cs typeface="Calibri" panose="020F0502020204030204" pitchFamily="34" charset="0"/>
              </a:rPr>
              <a:t>I</a:t>
            </a:r>
            <a:r>
              <a:rPr lang="en-GB" altLang="en-US" sz="2000" dirty="0">
                <a:latin typeface="Calibri" panose="020F0502020204030204" pitchFamily="34" charset="0"/>
                <a:cs typeface="Calibri" panose="020F0502020204030204" pitchFamily="34" charset="0"/>
              </a:rPr>
              <a:t>(0)=1: </a:t>
            </a:r>
          </a:p>
          <a:p>
            <a:r>
              <a:rPr lang="en-GB" altLang="en-US" sz="2000" dirty="0">
                <a:latin typeface="Calibri" panose="020F0502020204030204" pitchFamily="34" charset="0"/>
                <a:cs typeface="Calibri" panose="020F0502020204030204" pitchFamily="34" charset="0"/>
              </a:rPr>
              <a:t>Average </a:t>
            </a:r>
            <a:r>
              <a:rPr lang="en-GB" altLang="en-US" sz="2000" b="1" dirty="0">
                <a:latin typeface="Calibri" panose="020F0502020204030204" pitchFamily="34" charset="0"/>
                <a:cs typeface="Calibri" panose="020F0502020204030204" pitchFamily="34" charset="0"/>
              </a:rPr>
              <a:t>R</a:t>
            </a:r>
            <a:r>
              <a:rPr lang="en-GB" altLang="en-US" sz="2000" dirty="0">
                <a:latin typeface="Calibri" panose="020F0502020204030204" pitchFamily="34" charset="0"/>
                <a:cs typeface="Calibri" panose="020F0502020204030204" pitchFamily="34" charset="0"/>
              </a:rPr>
              <a:t>(End) = </a:t>
            </a:r>
            <a:r>
              <a:rPr lang="en-GB" altLang="en-US" sz="2000" b="1" dirty="0">
                <a:highlight>
                  <a:srgbClr val="00FF00"/>
                </a:highlight>
                <a:latin typeface="Calibri" panose="020F0502020204030204" pitchFamily="34" charset="0"/>
                <a:cs typeface="Calibri" panose="020F0502020204030204" pitchFamily="34" charset="0"/>
                <a:sym typeface="Symbol" panose="05050102010706020507" pitchFamily="18" charset="2"/>
              </a:rPr>
              <a:t>56.1</a:t>
            </a:r>
            <a:r>
              <a:rPr lang="en-GB" altLang="en-US" sz="2000" dirty="0">
                <a:latin typeface="Calibri" panose="020F0502020204030204" pitchFamily="34" charset="0"/>
                <a:cs typeface="Calibri" panose="020F0502020204030204" pitchFamily="34" charset="0"/>
                <a:sym typeface="Symbol" panose="05050102010706020507" pitchFamily="18" charset="2"/>
              </a:rPr>
              <a:t> persons. 95% C.I. </a:t>
            </a:r>
            <a:r>
              <a:rPr lang="en-GB" altLang="en-US" sz="2000" dirty="0">
                <a:highlight>
                  <a:srgbClr val="00FF00"/>
                </a:highlight>
                <a:latin typeface="Calibri" panose="020F0502020204030204" pitchFamily="34" charset="0"/>
                <a:cs typeface="Calibri" panose="020F0502020204030204" pitchFamily="34" charset="0"/>
                <a:sym typeface="Symbol" panose="05050102010706020507" pitchFamily="18" charset="2"/>
              </a:rPr>
              <a:t>53.7 – 58.5</a:t>
            </a:r>
            <a:r>
              <a:rPr lang="en-GB" altLang="en-US" sz="2000" dirty="0">
                <a:latin typeface="Calibri" panose="020F0502020204030204" pitchFamily="34" charset="0"/>
                <a:cs typeface="Calibri" panose="020F0502020204030204" pitchFamily="34" charset="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5"/>
                                        </p:tgtEl>
                                        <p:attrNameLst>
                                          <p:attrName>style.visibility</p:attrName>
                                        </p:attrNameLst>
                                      </p:cBhvr>
                                      <p:to>
                                        <p:strVal val="visible"/>
                                      </p:to>
                                    </p:set>
                                    <p:anim calcmode="lin" valueType="num">
                                      <p:cBhvr additive="base">
                                        <p:cTn id="7" dur="500" fill="hold"/>
                                        <p:tgtEl>
                                          <p:spTgt spid="172035"/>
                                        </p:tgtEl>
                                        <p:attrNameLst>
                                          <p:attrName>ppt_x</p:attrName>
                                        </p:attrNameLst>
                                      </p:cBhvr>
                                      <p:tavLst>
                                        <p:tav tm="0">
                                          <p:val>
                                            <p:strVal val="#ppt_x"/>
                                          </p:val>
                                        </p:tav>
                                        <p:tav tm="100000">
                                          <p:val>
                                            <p:strVal val="#ppt_x"/>
                                          </p:val>
                                        </p:tav>
                                      </p:tavLst>
                                    </p:anim>
                                    <p:anim calcmode="lin" valueType="num">
                                      <p:cBhvr additive="base">
                                        <p:cTn id="8" dur="500" fill="hold"/>
                                        <p:tgtEl>
                                          <p:spTgt spid="17203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2038"/>
                                        </p:tgtEl>
                                        <p:attrNameLst>
                                          <p:attrName>style.visibility</p:attrName>
                                        </p:attrNameLst>
                                      </p:cBhvr>
                                      <p:to>
                                        <p:strVal val="visible"/>
                                      </p:to>
                                    </p:set>
                                    <p:anim calcmode="lin" valueType="num">
                                      <p:cBhvr additive="base">
                                        <p:cTn id="19" dur="500" fill="hold"/>
                                        <p:tgtEl>
                                          <p:spTgt spid="172038"/>
                                        </p:tgtEl>
                                        <p:attrNameLst>
                                          <p:attrName>ppt_x</p:attrName>
                                        </p:attrNameLst>
                                      </p:cBhvr>
                                      <p:tavLst>
                                        <p:tav tm="0">
                                          <p:val>
                                            <p:strVal val="1+#ppt_w/2"/>
                                          </p:val>
                                        </p:tav>
                                        <p:tav tm="100000">
                                          <p:val>
                                            <p:strVal val="#ppt_x"/>
                                          </p:val>
                                        </p:tav>
                                      </p:tavLst>
                                    </p:anim>
                                    <p:anim calcmode="lin" valueType="num">
                                      <p:cBhvr additive="base">
                                        <p:cTn id="20" dur="500" fill="hold"/>
                                        <p:tgtEl>
                                          <p:spTgt spid="17203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1+#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2037"/>
                                        </p:tgtEl>
                                        <p:attrNameLst>
                                          <p:attrName>style.visibility</p:attrName>
                                        </p:attrNameLst>
                                      </p:cBhvr>
                                      <p:to>
                                        <p:strVal val="visible"/>
                                      </p:to>
                                    </p:set>
                                    <p:anim calcmode="lin" valueType="num">
                                      <p:cBhvr additive="base">
                                        <p:cTn id="37" dur="500" fill="hold"/>
                                        <p:tgtEl>
                                          <p:spTgt spid="172037"/>
                                        </p:tgtEl>
                                        <p:attrNameLst>
                                          <p:attrName>ppt_x</p:attrName>
                                        </p:attrNameLst>
                                      </p:cBhvr>
                                      <p:tavLst>
                                        <p:tav tm="0">
                                          <p:val>
                                            <p:strVal val="#ppt_x"/>
                                          </p:val>
                                        </p:tav>
                                        <p:tav tm="100000">
                                          <p:val>
                                            <p:strVal val="#ppt_x"/>
                                          </p:val>
                                        </p:tav>
                                      </p:tavLst>
                                    </p:anim>
                                    <p:anim calcmode="lin" valueType="num">
                                      <p:cBhvr additive="base">
                                        <p:cTn id="38" dur="500" fill="hold"/>
                                        <p:tgtEl>
                                          <p:spTgt spid="172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p:bldP spid="172037" grpId="0" autoUpdateAnimBg="0"/>
      <p:bldP spid="172038" grpId="0"/>
      <p:bldP spid="2"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tshållare för bildnummer 4">
            <a:extLst>
              <a:ext uri="{FF2B5EF4-FFF2-40B4-BE49-F238E27FC236}">
                <a16:creationId xmlns:a16="http://schemas.microsoft.com/office/drawing/2014/main" id="{8FEF01CD-F22B-461F-BE37-2B74E11AEDD8}"/>
              </a:ext>
            </a:extLst>
          </p:cNvPr>
          <p:cNvSpPr>
            <a:spLocks noGrp="1"/>
          </p:cNvSpPr>
          <p:nvPr>
            <p:ph type="sldNum" sz="quarter" idx="12"/>
          </p:nvPr>
        </p:nvSpPr>
        <p:spPr>
          <a:xfrm>
            <a:off x="8763000" y="6248400"/>
            <a:ext cx="381000" cy="457200"/>
          </a:xfrm>
        </p:spPr>
        <p:txBody>
          <a:bodyPr/>
          <a:lstStyle/>
          <a:p>
            <a:fld id="{87E18A92-8467-4B1F-B3D8-25A194C7EF17}" type="slidenum">
              <a:rPr lang="en-GB" altLang="en-US">
                <a:latin typeface="Calibri" panose="020F0502020204030204" pitchFamily="34" charset="0"/>
                <a:cs typeface="Calibri" panose="020F0502020204030204" pitchFamily="34" charset="0"/>
              </a:rPr>
              <a:pPr/>
              <a:t>32</a:t>
            </a:fld>
            <a:endParaRPr lang="en-GB" altLang="en-US" dirty="0">
              <a:latin typeface="Calibri" panose="020F0502020204030204" pitchFamily="34" charset="0"/>
              <a:cs typeface="Calibri" panose="020F0502020204030204" pitchFamily="34" charset="0"/>
            </a:endParaRPr>
          </a:p>
        </p:txBody>
      </p:sp>
      <p:sp>
        <p:nvSpPr>
          <p:cNvPr id="173059" name="Rectangle 3">
            <a:extLst>
              <a:ext uri="{FF2B5EF4-FFF2-40B4-BE49-F238E27FC236}">
                <a16:creationId xmlns:a16="http://schemas.microsoft.com/office/drawing/2014/main" id="{7E4E37A3-CBBB-4374-BBAA-DFDD2D9F9153}"/>
              </a:ext>
            </a:extLst>
          </p:cNvPr>
          <p:cNvSpPr>
            <a:spLocks noGrp="1" noChangeArrowheads="1"/>
          </p:cNvSpPr>
          <p:nvPr>
            <p:ph type="title"/>
          </p:nvPr>
        </p:nvSpPr>
        <p:spPr>
          <a:xfrm>
            <a:off x="304800" y="152400"/>
            <a:ext cx="8305800" cy="609600"/>
          </a:xfrm>
          <a:noFill/>
          <a:ln/>
        </p:spPr>
        <p:txBody>
          <a:bodyPr/>
          <a:lstStyle/>
          <a:p>
            <a:r>
              <a:rPr lang="en-GB" altLang="en-US" sz="3600" b="1" dirty="0">
                <a:solidFill>
                  <a:schemeClr val="tx1"/>
                </a:solidFill>
                <a:latin typeface="Calibri" panose="020F0502020204030204" pitchFamily="34" charset="0"/>
                <a:cs typeface="Calibri" panose="020F0502020204030204" pitchFamily="34" charset="0"/>
              </a:rPr>
              <a:t>3) Neglecting parameter </a:t>
            </a:r>
            <a:r>
              <a:rPr lang="en-GB" altLang="en-US" sz="3600" b="1" noProof="1">
                <a:solidFill>
                  <a:schemeClr val="tx1"/>
                </a:solidFill>
                <a:latin typeface="Calibri" panose="020F0502020204030204" pitchFamily="34" charset="0"/>
                <a:cs typeface="Calibri" panose="020F0502020204030204" pitchFamily="34" charset="0"/>
              </a:rPr>
              <a:t>stochastics</a:t>
            </a:r>
          </a:p>
        </p:txBody>
      </p:sp>
      <p:sp>
        <p:nvSpPr>
          <p:cNvPr id="173060" name="Text Box 4">
            <a:extLst>
              <a:ext uri="{FF2B5EF4-FFF2-40B4-BE49-F238E27FC236}">
                <a16:creationId xmlns:a16="http://schemas.microsoft.com/office/drawing/2014/main" id="{44D355B3-5F75-457C-B9CC-71398A8D4648}"/>
              </a:ext>
            </a:extLst>
          </p:cNvPr>
          <p:cNvSpPr txBox="1">
            <a:spLocks noChangeArrowheads="1"/>
          </p:cNvSpPr>
          <p:nvPr/>
        </p:nvSpPr>
        <p:spPr bwMode="auto">
          <a:xfrm>
            <a:off x="579120" y="1910697"/>
            <a:ext cx="8229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buFont typeface="Arial" panose="020B0604020202020204" pitchFamily="34" charset="0"/>
              <a:buChar char="•"/>
            </a:pPr>
            <a:r>
              <a:rPr lang="en-GB" altLang="en-US" dirty="0">
                <a:latin typeface="Calibri" panose="020F0502020204030204" pitchFamily="34" charset="0"/>
                <a:cs typeface="Calibri" panose="020F0502020204030204" pitchFamily="34" charset="0"/>
              </a:rPr>
              <a:t>Parameter stochasticity can take any distribution,</a:t>
            </a:r>
          </a:p>
          <a:p>
            <a:pPr>
              <a:lnSpc>
                <a:spcPct val="90000"/>
              </a:lnSpc>
            </a:pPr>
            <a:r>
              <a:rPr lang="en-GB" altLang="en-US" dirty="0">
                <a:latin typeface="Calibri" panose="020F0502020204030204" pitchFamily="34" charset="0"/>
                <a:cs typeface="Calibri" panose="020F0502020204030204" pitchFamily="34" charset="0"/>
              </a:rPr>
              <a:t>     and the times for parameter changes can also have   </a:t>
            </a:r>
          </a:p>
          <a:p>
            <a:pPr>
              <a:lnSpc>
                <a:spcPct val="90000"/>
              </a:lnSpc>
            </a:pPr>
            <a:r>
              <a:rPr lang="en-GB" altLang="en-US" dirty="0">
                <a:latin typeface="Calibri" panose="020F0502020204030204" pitchFamily="34" charset="0"/>
                <a:cs typeface="Calibri" panose="020F0502020204030204" pitchFamily="34" charset="0"/>
              </a:rPr>
              <a:t>     any distribution.</a:t>
            </a:r>
          </a:p>
          <a:p>
            <a:pPr marL="171450" indent="-171450">
              <a:lnSpc>
                <a:spcPct val="90000"/>
              </a:lnSpc>
              <a:buFont typeface="Arial" panose="020B0604020202020204" pitchFamily="34" charset="0"/>
              <a:buChar char="•"/>
            </a:pPr>
            <a:endParaRPr lang="en-GB" altLang="en-US" sz="800" dirty="0">
              <a:latin typeface="Calibri" panose="020F0502020204030204" pitchFamily="34" charset="0"/>
              <a:cs typeface="Calibri" panose="020F0502020204030204" pitchFamily="34" charset="0"/>
            </a:endParaRPr>
          </a:p>
          <a:p>
            <a:pPr>
              <a:lnSpc>
                <a:spcPct val="90000"/>
              </a:lnSpc>
            </a:pPr>
            <a:r>
              <a:rPr lang="en-GB" altLang="en-US" dirty="0">
                <a:latin typeface="Calibri" panose="020F0502020204030204" pitchFamily="34" charset="0"/>
                <a:cs typeface="Calibri" panose="020F0502020204030204" pitchFamily="34" charset="0"/>
              </a:rPr>
              <a:t>     A general treatment of this case is not possible.</a:t>
            </a:r>
          </a:p>
        </p:txBody>
      </p:sp>
      <p:sp>
        <p:nvSpPr>
          <p:cNvPr id="173061" name="Text Box 5">
            <a:extLst>
              <a:ext uri="{FF2B5EF4-FFF2-40B4-BE49-F238E27FC236}">
                <a16:creationId xmlns:a16="http://schemas.microsoft.com/office/drawing/2014/main" id="{02BDCA3A-65E5-44B4-A8B9-170C17C7A9F0}"/>
              </a:ext>
            </a:extLst>
          </p:cNvPr>
          <p:cNvSpPr txBox="1">
            <a:spLocks noChangeArrowheads="1"/>
          </p:cNvSpPr>
          <p:nvPr/>
        </p:nvSpPr>
        <p:spPr bwMode="auto">
          <a:xfrm>
            <a:off x="426720" y="3855103"/>
            <a:ext cx="83820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buFont typeface="Arial" panose="020B0604020202020204" pitchFamily="34" charset="0"/>
              <a:buChar char="•"/>
            </a:pPr>
            <a:r>
              <a:rPr lang="en-GB" altLang="en-US" dirty="0">
                <a:latin typeface="Calibri" panose="020F0502020204030204" pitchFamily="34" charset="0"/>
                <a:cs typeface="Calibri" panose="020F0502020204030204" pitchFamily="34" charset="0"/>
              </a:rPr>
              <a:t>Fast varying parameter stochastics tend to ‘average out’ while slow varying stochastics will make a heavier impact on the model behaviour.</a:t>
            </a:r>
          </a:p>
        </p:txBody>
      </p:sp>
      <p:sp>
        <p:nvSpPr>
          <p:cNvPr id="173062" name="Text Box 6">
            <a:extLst>
              <a:ext uri="{FF2B5EF4-FFF2-40B4-BE49-F238E27FC236}">
                <a16:creationId xmlns:a16="http://schemas.microsoft.com/office/drawing/2014/main" id="{D884022A-0706-4403-B65F-4BDF4CFA72A1}"/>
              </a:ext>
            </a:extLst>
          </p:cNvPr>
          <p:cNvSpPr txBox="1">
            <a:spLocks noChangeArrowheads="1"/>
          </p:cNvSpPr>
          <p:nvPr/>
        </p:nvSpPr>
        <p:spPr bwMode="auto">
          <a:xfrm>
            <a:off x="483326" y="5232400"/>
            <a:ext cx="7898674"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90000"/>
              </a:lnSpc>
              <a:buFont typeface="Arial" panose="020B0604020202020204" pitchFamily="34" charset="0"/>
              <a:buChar char="•"/>
            </a:pPr>
            <a:r>
              <a:rPr lang="en-GB" altLang="en-US" dirty="0">
                <a:latin typeface="Calibri" panose="020F0502020204030204" pitchFamily="34" charset="0"/>
                <a:cs typeface="Calibri" panose="020F0502020204030204" pitchFamily="34" charset="0"/>
              </a:rPr>
              <a:t>Neglecting parameter stochastics may distort behaviour and results. It will also reduce model variations and confidence intervals.</a:t>
            </a:r>
          </a:p>
        </p:txBody>
      </p:sp>
      <p:sp>
        <p:nvSpPr>
          <p:cNvPr id="2" name="textruta 1">
            <a:extLst>
              <a:ext uri="{FF2B5EF4-FFF2-40B4-BE49-F238E27FC236}">
                <a16:creationId xmlns:a16="http://schemas.microsoft.com/office/drawing/2014/main" id="{D257F859-EBE5-4FAF-87ED-0D3854FD5D00}"/>
              </a:ext>
            </a:extLst>
          </p:cNvPr>
          <p:cNvSpPr txBox="1"/>
          <p:nvPr/>
        </p:nvSpPr>
        <p:spPr>
          <a:xfrm>
            <a:off x="609600" y="865237"/>
            <a:ext cx="8153400" cy="954107"/>
          </a:xfrm>
          <a:prstGeom prst="rect">
            <a:avLst/>
          </a:prstGeom>
          <a:noFill/>
        </p:spPr>
        <p:txBody>
          <a:bodyPr wrap="square" rtlCol="0">
            <a:spAutoFit/>
          </a:bodyPr>
          <a:lstStyle/>
          <a:p>
            <a:pPr marL="457200" indent="-457200">
              <a:buFont typeface="Arial" panose="020B0604020202020204" pitchFamily="34" charset="0"/>
              <a:buChar char="•"/>
            </a:pPr>
            <a:r>
              <a:rPr lang="en-GB" dirty="0">
                <a:latin typeface="Calibri" panose="020F0502020204030204" pitchFamily="34" charset="0"/>
                <a:cs typeface="Calibri" panose="020F0502020204030204" pitchFamily="34" charset="0"/>
              </a:rPr>
              <a:t>Parameter stochasticity will often, directly or indirectly, affect the transitions.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3060"/>
                                        </p:tgtEl>
                                        <p:attrNameLst>
                                          <p:attrName>style.visibility</p:attrName>
                                        </p:attrNameLst>
                                      </p:cBhvr>
                                      <p:to>
                                        <p:strVal val="visible"/>
                                      </p:to>
                                    </p:set>
                                    <p:anim calcmode="lin" valueType="num">
                                      <p:cBhvr additive="base">
                                        <p:cTn id="13" dur="500" fill="hold"/>
                                        <p:tgtEl>
                                          <p:spTgt spid="173060"/>
                                        </p:tgtEl>
                                        <p:attrNameLst>
                                          <p:attrName>ppt_x</p:attrName>
                                        </p:attrNameLst>
                                      </p:cBhvr>
                                      <p:tavLst>
                                        <p:tav tm="0">
                                          <p:val>
                                            <p:strVal val="1+#ppt_w/2"/>
                                          </p:val>
                                        </p:tav>
                                        <p:tav tm="100000">
                                          <p:val>
                                            <p:strVal val="#ppt_x"/>
                                          </p:val>
                                        </p:tav>
                                      </p:tavLst>
                                    </p:anim>
                                    <p:anim calcmode="lin" valueType="num">
                                      <p:cBhvr additive="base">
                                        <p:cTn id="14" dur="500" fill="hold"/>
                                        <p:tgtEl>
                                          <p:spTgt spid="1730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3061"/>
                                        </p:tgtEl>
                                        <p:attrNameLst>
                                          <p:attrName>style.visibility</p:attrName>
                                        </p:attrNameLst>
                                      </p:cBhvr>
                                      <p:to>
                                        <p:strVal val="visible"/>
                                      </p:to>
                                    </p:set>
                                    <p:anim calcmode="lin" valueType="num">
                                      <p:cBhvr additive="base">
                                        <p:cTn id="19" dur="500" fill="hold"/>
                                        <p:tgtEl>
                                          <p:spTgt spid="173061"/>
                                        </p:tgtEl>
                                        <p:attrNameLst>
                                          <p:attrName>ppt_x</p:attrName>
                                        </p:attrNameLst>
                                      </p:cBhvr>
                                      <p:tavLst>
                                        <p:tav tm="0">
                                          <p:val>
                                            <p:strVal val="1+#ppt_w/2"/>
                                          </p:val>
                                        </p:tav>
                                        <p:tav tm="100000">
                                          <p:val>
                                            <p:strVal val="#ppt_x"/>
                                          </p:val>
                                        </p:tav>
                                      </p:tavLst>
                                    </p:anim>
                                    <p:anim calcmode="lin" valueType="num">
                                      <p:cBhvr additive="base">
                                        <p:cTn id="20"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73062"/>
                                        </p:tgtEl>
                                        <p:attrNameLst>
                                          <p:attrName>style.visibility</p:attrName>
                                        </p:attrNameLst>
                                      </p:cBhvr>
                                      <p:to>
                                        <p:strVal val="visible"/>
                                      </p:to>
                                    </p:set>
                                    <p:anim calcmode="lin" valueType="num">
                                      <p:cBhvr additive="base">
                                        <p:cTn id="25" dur="500" fill="hold"/>
                                        <p:tgtEl>
                                          <p:spTgt spid="173062"/>
                                        </p:tgtEl>
                                        <p:attrNameLst>
                                          <p:attrName>ppt_x</p:attrName>
                                        </p:attrNameLst>
                                      </p:cBhvr>
                                      <p:tavLst>
                                        <p:tav tm="0">
                                          <p:val>
                                            <p:strVal val="1+#ppt_w/2"/>
                                          </p:val>
                                        </p:tav>
                                        <p:tav tm="100000">
                                          <p:val>
                                            <p:strVal val="#ppt_x"/>
                                          </p:val>
                                        </p:tav>
                                      </p:tavLst>
                                    </p:anim>
                                    <p:anim calcmode="lin" valueType="num">
                                      <p:cBhvr additive="base">
                                        <p:cTn id="26" dur="500" fill="hold"/>
                                        <p:tgtEl>
                                          <p:spTgt spid="173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utoUpdateAnimBg="0"/>
      <p:bldP spid="173061" grpId="0" autoUpdateAnimBg="0"/>
      <p:bldP spid="173062" grpId="0" autoUpdateAnimBg="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tshållare för bildnummer 4">
            <a:extLst>
              <a:ext uri="{FF2B5EF4-FFF2-40B4-BE49-F238E27FC236}">
                <a16:creationId xmlns:a16="http://schemas.microsoft.com/office/drawing/2014/main" id="{8FEF01CD-F22B-461F-BE37-2B74E11AEDD8}"/>
              </a:ext>
            </a:extLst>
          </p:cNvPr>
          <p:cNvSpPr>
            <a:spLocks noGrp="1"/>
          </p:cNvSpPr>
          <p:nvPr>
            <p:ph type="sldNum" sz="quarter" idx="12"/>
          </p:nvPr>
        </p:nvSpPr>
        <p:spPr>
          <a:xfrm>
            <a:off x="8570976" y="6208776"/>
            <a:ext cx="420624" cy="420624"/>
          </a:xfrm>
        </p:spPr>
        <p:txBody>
          <a:bodyPr/>
          <a:lstStyle/>
          <a:p>
            <a:fld id="{87E18A92-8467-4B1F-B3D8-25A194C7EF17}" type="slidenum">
              <a:rPr lang="en-GB" altLang="en-US">
                <a:latin typeface="Calibri" panose="020F0502020204030204" pitchFamily="34" charset="0"/>
                <a:cs typeface="Calibri" panose="020F0502020204030204" pitchFamily="34" charset="0"/>
              </a:rPr>
              <a:pPr/>
              <a:t>33</a:t>
            </a:fld>
            <a:endParaRPr lang="en-GB" altLang="en-US" dirty="0">
              <a:latin typeface="Calibri" panose="020F0502020204030204" pitchFamily="34" charset="0"/>
              <a:cs typeface="Calibri" panose="020F0502020204030204" pitchFamily="34" charset="0"/>
            </a:endParaRPr>
          </a:p>
        </p:txBody>
      </p:sp>
      <p:sp>
        <p:nvSpPr>
          <p:cNvPr id="173059" name="Rectangle 3">
            <a:extLst>
              <a:ext uri="{FF2B5EF4-FFF2-40B4-BE49-F238E27FC236}">
                <a16:creationId xmlns:a16="http://schemas.microsoft.com/office/drawing/2014/main" id="{7E4E37A3-CBBB-4374-BBAA-DFDD2D9F9153}"/>
              </a:ext>
            </a:extLst>
          </p:cNvPr>
          <p:cNvSpPr>
            <a:spLocks noGrp="1" noChangeArrowheads="1"/>
          </p:cNvSpPr>
          <p:nvPr>
            <p:ph type="title"/>
          </p:nvPr>
        </p:nvSpPr>
        <p:spPr>
          <a:xfrm>
            <a:off x="304800" y="152400"/>
            <a:ext cx="8305800" cy="609600"/>
          </a:xfrm>
          <a:noFill/>
          <a:ln/>
        </p:spPr>
        <p:txBody>
          <a:bodyPr/>
          <a:lstStyle/>
          <a:p>
            <a:r>
              <a:rPr lang="en-GB" altLang="en-US" sz="3600" b="1" dirty="0">
                <a:solidFill>
                  <a:schemeClr val="tx1"/>
                </a:solidFill>
                <a:latin typeface="Calibri" panose="020F0502020204030204" pitchFamily="34" charset="0"/>
                <a:cs typeface="Calibri" panose="020F0502020204030204" pitchFamily="34" charset="0"/>
              </a:rPr>
              <a:t>4) Neglecting signal </a:t>
            </a:r>
            <a:r>
              <a:rPr lang="en-GB" altLang="en-US" sz="3600" b="1" noProof="1">
                <a:solidFill>
                  <a:schemeClr val="tx1"/>
                </a:solidFill>
                <a:latin typeface="Calibri" panose="020F0502020204030204" pitchFamily="34" charset="0"/>
                <a:cs typeface="Calibri" panose="020F0502020204030204" pitchFamily="34" charset="0"/>
              </a:rPr>
              <a:t>stochastics</a:t>
            </a:r>
          </a:p>
        </p:txBody>
      </p:sp>
      <p:sp>
        <p:nvSpPr>
          <p:cNvPr id="7" name="Text Box 4">
            <a:extLst>
              <a:ext uri="{FF2B5EF4-FFF2-40B4-BE49-F238E27FC236}">
                <a16:creationId xmlns:a16="http://schemas.microsoft.com/office/drawing/2014/main" id="{8EA76D0A-3CBD-4598-B788-85F84D6CBC58}"/>
              </a:ext>
            </a:extLst>
          </p:cNvPr>
          <p:cNvSpPr txBox="1">
            <a:spLocks noChangeArrowheads="1"/>
          </p:cNvSpPr>
          <p:nvPr/>
        </p:nvSpPr>
        <p:spPr bwMode="auto">
          <a:xfrm>
            <a:off x="496824" y="2057400"/>
            <a:ext cx="8229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buFont typeface="Arial" panose="020B0604020202020204" pitchFamily="34" charset="0"/>
              <a:buChar char="•"/>
            </a:pPr>
            <a:r>
              <a:rPr lang="en-GB" altLang="en-US" dirty="0">
                <a:latin typeface="Calibri" panose="020F0502020204030204" pitchFamily="34" charset="0"/>
                <a:cs typeface="Calibri" panose="020F0502020204030204" pitchFamily="34" charset="0"/>
              </a:rPr>
              <a:t>Signal stochasticity can take any distribution,</a:t>
            </a:r>
          </a:p>
          <a:p>
            <a:pPr>
              <a:lnSpc>
                <a:spcPct val="90000"/>
              </a:lnSpc>
            </a:pPr>
            <a:r>
              <a:rPr lang="en-GB" altLang="en-US" dirty="0">
                <a:latin typeface="Calibri" panose="020F0502020204030204" pitchFamily="34" charset="0"/>
                <a:cs typeface="Calibri" panose="020F0502020204030204" pitchFamily="34" charset="0"/>
              </a:rPr>
              <a:t>     and the times for parameter changes can also have   </a:t>
            </a:r>
          </a:p>
          <a:p>
            <a:pPr>
              <a:lnSpc>
                <a:spcPct val="90000"/>
              </a:lnSpc>
            </a:pPr>
            <a:r>
              <a:rPr lang="en-GB" altLang="en-US" dirty="0">
                <a:latin typeface="Calibri" panose="020F0502020204030204" pitchFamily="34" charset="0"/>
                <a:cs typeface="Calibri" panose="020F0502020204030204" pitchFamily="34" charset="0"/>
              </a:rPr>
              <a:t>     any distribution.</a:t>
            </a:r>
          </a:p>
          <a:p>
            <a:pPr marL="171450" indent="-171450">
              <a:lnSpc>
                <a:spcPct val="90000"/>
              </a:lnSpc>
              <a:buFont typeface="Arial" panose="020B0604020202020204" pitchFamily="34" charset="0"/>
              <a:buChar char="•"/>
            </a:pPr>
            <a:endParaRPr lang="en-GB" altLang="en-US" sz="800" dirty="0">
              <a:latin typeface="Calibri" panose="020F0502020204030204" pitchFamily="34" charset="0"/>
              <a:cs typeface="Calibri" panose="020F0502020204030204" pitchFamily="34" charset="0"/>
            </a:endParaRPr>
          </a:p>
          <a:p>
            <a:pPr>
              <a:lnSpc>
                <a:spcPct val="90000"/>
              </a:lnSpc>
            </a:pPr>
            <a:r>
              <a:rPr lang="en-GB" altLang="en-US" dirty="0">
                <a:latin typeface="Calibri" panose="020F0502020204030204" pitchFamily="34" charset="0"/>
                <a:cs typeface="Calibri" panose="020F0502020204030204" pitchFamily="34" charset="0"/>
              </a:rPr>
              <a:t>     A general treatment of this case is not possible.</a:t>
            </a:r>
          </a:p>
        </p:txBody>
      </p:sp>
      <p:sp>
        <p:nvSpPr>
          <p:cNvPr id="8" name="Text Box 5">
            <a:extLst>
              <a:ext uri="{FF2B5EF4-FFF2-40B4-BE49-F238E27FC236}">
                <a16:creationId xmlns:a16="http://schemas.microsoft.com/office/drawing/2014/main" id="{EB3725E3-7464-41E3-8296-4EDF061C21B5}"/>
              </a:ext>
            </a:extLst>
          </p:cNvPr>
          <p:cNvSpPr txBox="1">
            <a:spLocks noChangeArrowheads="1"/>
          </p:cNvSpPr>
          <p:nvPr/>
        </p:nvSpPr>
        <p:spPr bwMode="auto">
          <a:xfrm>
            <a:off x="496824" y="3947380"/>
            <a:ext cx="83820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buFont typeface="Arial" panose="020B0604020202020204" pitchFamily="34" charset="0"/>
              <a:buChar char="•"/>
            </a:pPr>
            <a:r>
              <a:rPr lang="en-GB" altLang="en-US" dirty="0">
                <a:latin typeface="Calibri" panose="020F0502020204030204" pitchFamily="34" charset="0"/>
                <a:cs typeface="Calibri" panose="020F0502020204030204" pitchFamily="34" charset="0"/>
              </a:rPr>
              <a:t>Fast varying signal stochastics tend to ‘average out’ while slow varying stochastics will make a heavier impact on the model behaviour.</a:t>
            </a:r>
          </a:p>
        </p:txBody>
      </p:sp>
      <p:sp>
        <p:nvSpPr>
          <p:cNvPr id="9" name="Text Box 6">
            <a:extLst>
              <a:ext uri="{FF2B5EF4-FFF2-40B4-BE49-F238E27FC236}">
                <a16:creationId xmlns:a16="http://schemas.microsoft.com/office/drawing/2014/main" id="{D60DE27B-52E5-4E8E-8415-D392378E7A73}"/>
              </a:ext>
            </a:extLst>
          </p:cNvPr>
          <p:cNvSpPr txBox="1">
            <a:spLocks noChangeArrowheads="1"/>
          </p:cNvSpPr>
          <p:nvPr/>
        </p:nvSpPr>
        <p:spPr bwMode="auto">
          <a:xfrm>
            <a:off x="496824" y="5452691"/>
            <a:ext cx="7898674"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90000"/>
              </a:lnSpc>
              <a:buFont typeface="Arial" panose="020B0604020202020204" pitchFamily="34" charset="0"/>
              <a:buChar char="•"/>
            </a:pPr>
            <a:r>
              <a:rPr lang="en-GB" altLang="en-US" dirty="0">
                <a:latin typeface="Calibri" panose="020F0502020204030204" pitchFamily="34" charset="0"/>
                <a:cs typeface="Calibri" panose="020F0502020204030204" pitchFamily="34" charset="0"/>
              </a:rPr>
              <a:t>Neglecting signal stochastics may distort behaviour and results. It will also reduce model variations and confidence intervals.</a:t>
            </a:r>
          </a:p>
        </p:txBody>
      </p:sp>
      <p:sp>
        <p:nvSpPr>
          <p:cNvPr id="10" name="textruta 9">
            <a:extLst>
              <a:ext uri="{FF2B5EF4-FFF2-40B4-BE49-F238E27FC236}">
                <a16:creationId xmlns:a16="http://schemas.microsoft.com/office/drawing/2014/main" id="{093B3C9D-DEE8-4FE1-A76A-4CC600C02840}"/>
              </a:ext>
            </a:extLst>
          </p:cNvPr>
          <p:cNvSpPr txBox="1"/>
          <p:nvPr/>
        </p:nvSpPr>
        <p:spPr>
          <a:xfrm>
            <a:off x="534924" y="940273"/>
            <a:ext cx="8153400" cy="954107"/>
          </a:xfrm>
          <a:prstGeom prst="rect">
            <a:avLst/>
          </a:prstGeom>
          <a:noFill/>
        </p:spPr>
        <p:txBody>
          <a:bodyPr wrap="square" rtlCol="0">
            <a:spAutoFit/>
          </a:bodyPr>
          <a:lstStyle/>
          <a:p>
            <a:pPr marL="457200" indent="-457200">
              <a:buFont typeface="Arial" panose="020B0604020202020204" pitchFamily="34" charset="0"/>
              <a:buChar char="•"/>
            </a:pPr>
            <a:r>
              <a:rPr lang="en-GB" dirty="0">
                <a:latin typeface="Calibri" panose="020F0502020204030204" pitchFamily="34" charset="0"/>
                <a:cs typeface="Calibri" panose="020F0502020204030204" pitchFamily="34" charset="0"/>
              </a:rPr>
              <a:t>Signal stochasticity will often, directly or indirectly, affect the transitions.</a:t>
            </a:r>
          </a:p>
        </p:txBody>
      </p:sp>
    </p:spTree>
    <p:extLst>
      <p:ext uri="{BB962C8B-B14F-4D97-AF65-F5344CB8AC3E}">
        <p14:creationId xmlns:p14="http://schemas.microsoft.com/office/powerpoint/2010/main" val="174967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ruta 8">
            <a:extLst>
              <a:ext uri="{FF2B5EF4-FFF2-40B4-BE49-F238E27FC236}">
                <a16:creationId xmlns:a16="http://schemas.microsoft.com/office/drawing/2014/main" id="{4BDB258C-7C92-41A2-BB02-605998EAF596}"/>
              </a:ext>
            </a:extLst>
          </p:cNvPr>
          <p:cNvSpPr txBox="1"/>
          <p:nvPr/>
        </p:nvSpPr>
        <p:spPr>
          <a:xfrm>
            <a:off x="227512" y="-101721"/>
            <a:ext cx="8890362" cy="769441"/>
          </a:xfrm>
          <a:prstGeom prst="rect">
            <a:avLst/>
          </a:prstGeom>
          <a:noFill/>
        </p:spPr>
        <p:txBody>
          <a:bodyPr wrap="square">
            <a:spAutoFit/>
          </a:bodyPr>
          <a:lstStyle/>
          <a:p>
            <a:r>
              <a:rPr lang="en-GB" sz="4400" b="1" dirty="0">
                <a:effectLst/>
                <a:latin typeface="Calibri" panose="020F0502020204030204" pitchFamily="34" charset="0"/>
                <a:ea typeface="Times New Roman" panose="02020603050405020304" pitchFamily="18" charset="0"/>
                <a:cs typeface="Calibri" panose="020F0502020204030204" pitchFamily="34" charset="0"/>
              </a:rPr>
              <a:t>V.  Stochastics must describe reality</a:t>
            </a:r>
          </a:p>
        </p:txBody>
      </p:sp>
      <p:sp>
        <p:nvSpPr>
          <p:cNvPr id="11" name="textruta 10">
            <a:extLst>
              <a:ext uri="{FF2B5EF4-FFF2-40B4-BE49-F238E27FC236}">
                <a16:creationId xmlns:a16="http://schemas.microsoft.com/office/drawing/2014/main" id="{2C863424-217D-49A1-8C9D-48726AA1CC3F}"/>
              </a:ext>
            </a:extLst>
          </p:cNvPr>
          <p:cNvSpPr txBox="1"/>
          <p:nvPr/>
        </p:nvSpPr>
        <p:spPr>
          <a:xfrm>
            <a:off x="25037" y="562094"/>
            <a:ext cx="9042764" cy="1415772"/>
          </a:xfrm>
          <a:prstGeom prst="rect">
            <a:avLst/>
          </a:prstGeom>
          <a:noFill/>
        </p:spPr>
        <p:txBody>
          <a:bodyPr wrap="square">
            <a:spAutoFit/>
          </a:bodyPr>
          <a:lstStyle/>
          <a:p>
            <a:r>
              <a:rPr lang="en-GB" sz="2000" dirty="0">
                <a:effectLst/>
                <a:latin typeface="Calibri" panose="020F0502020204030204" pitchFamily="34" charset="0"/>
                <a:ea typeface="Times New Roman" panose="02020603050405020304" pitchFamily="18" charset="0"/>
                <a:cs typeface="Calibri" panose="020F0502020204030204" pitchFamily="34" charset="0"/>
              </a:rPr>
              <a:t>A Poisson process, where non-decayed radioactive atoms </a:t>
            </a:r>
            <a:r>
              <a:rPr lang="en-GB" sz="2000" i="1" dirty="0">
                <a:latin typeface="Calibri" panose="020F0502020204030204" pitchFamily="34" charset="0"/>
                <a:ea typeface="Times New Roman" panose="02020603050405020304" pitchFamily="18" charset="0"/>
                <a:cs typeface="Calibri" panose="020F0502020204030204" pitchFamily="34" charset="0"/>
              </a:rPr>
              <a:t>X decay by</a:t>
            </a:r>
            <a:r>
              <a:rPr lang="en-GB" sz="2000" dirty="0">
                <a:effectLst/>
                <a:latin typeface="Calibri" panose="020F0502020204030204" pitchFamily="34" charset="0"/>
                <a:ea typeface="Times New Roman" panose="02020603050405020304" pitchFamily="18" charset="0"/>
                <a:cs typeface="Calibri" panose="020F0502020204030204" pitchFamily="34" charset="0"/>
              </a:rPr>
              <a:t> a fraction </a:t>
            </a:r>
            <a:r>
              <a:rPr lang="en-GB" sz="2000" i="1" dirty="0">
                <a:effectLst/>
                <a:latin typeface="Calibri" panose="020F0502020204030204" pitchFamily="34" charset="0"/>
                <a:ea typeface="Times New Roman" panose="02020603050405020304" pitchFamily="18" charset="0"/>
                <a:cs typeface="Calibri" panose="020F0502020204030204" pitchFamily="34" charset="0"/>
              </a:rPr>
              <a:t>a</a:t>
            </a:r>
            <a:r>
              <a:rPr lang="en-GB" sz="2000" dirty="0">
                <a:effectLst/>
                <a:latin typeface="Calibri" panose="020F0502020204030204" pitchFamily="34" charset="0"/>
                <a:ea typeface="Times New Roman" panose="02020603050405020304" pitchFamily="18" charset="0"/>
                <a:cs typeface="Calibri" panose="020F0502020204030204" pitchFamily="34" charset="0"/>
              </a:rPr>
              <a:t> per time unit, can be implemented as a deterministic model as: </a:t>
            </a:r>
            <a:r>
              <a:rPr lang="en-GB" sz="2000" noProof="1">
                <a:effectLst/>
                <a:latin typeface="Calibri" panose="020F0502020204030204" pitchFamily="34" charset="0"/>
                <a:ea typeface="Times New Roman" panose="02020603050405020304" pitchFamily="18" charset="0"/>
                <a:cs typeface="Calibri" panose="020F0502020204030204" pitchFamily="34" charset="0"/>
              </a:rPr>
              <a:t>d</a:t>
            </a:r>
            <a:r>
              <a:rPr lang="en-GB" sz="2000" i="1" noProof="1">
                <a:effectLst/>
                <a:latin typeface="Calibri" panose="020F0502020204030204" pitchFamily="34" charset="0"/>
                <a:ea typeface="Times New Roman" panose="02020603050405020304" pitchFamily="18" charset="0"/>
                <a:cs typeface="Calibri" panose="020F0502020204030204" pitchFamily="34" charset="0"/>
              </a:rPr>
              <a:t>X/dt = - a</a:t>
            </a:r>
            <a:r>
              <a:rPr lang="en-GB" sz="2000" i="1" noProof="1">
                <a:effectLst/>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n-GB" sz="2000" i="1" noProof="1">
                <a:effectLst/>
                <a:latin typeface="Calibri" panose="020F0502020204030204" pitchFamily="34" charset="0"/>
                <a:ea typeface="Times New Roman" panose="02020603050405020304" pitchFamily="18" charset="0"/>
                <a:cs typeface="Calibri" panose="020F0502020204030204" pitchFamily="34" charset="0"/>
              </a:rPr>
              <a:t>X</a:t>
            </a:r>
            <a:r>
              <a:rPr lang="en-GB" sz="2000" dirty="0">
                <a:effectLst/>
                <a:latin typeface="Calibri" panose="020F0502020204030204" pitchFamily="34" charset="0"/>
                <a:ea typeface="Times New Roman" panose="02020603050405020304" pitchFamily="18" charset="0"/>
                <a:cs typeface="Calibri" panose="020F0502020204030204" pitchFamily="34" charset="0"/>
              </a:rPr>
              <a:t>. </a:t>
            </a:r>
          </a:p>
          <a:p>
            <a:endParaRPr lang="en-GB" sz="600" dirty="0">
              <a:effectLst/>
              <a:latin typeface="Calibri" panose="020F0502020204030204" pitchFamily="34" charset="0"/>
              <a:ea typeface="Times New Roman" panose="02020603050405020304" pitchFamily="18" charset="0"/>
              <a:cs typeface="Calibri" panose="020F0502020204030204" pitchFamily="34" charset="0"/>
            </a:endParaRPr>
          </a:p>
          <a:p>
            <a:r>
              <a:rPr lang="en-GB" sz="2000" dirty="0">
                <a:effectLst/>
                <a:latin typeface="Calibri" panose="020F0502020204030204" pitchFamily="34" charset="0"/>
                <a:ea typeface="Times New Roman" panose="02020603050405020304" pitchFamily="18" charset="0"/>
                <a:cs typeface="Calibri" panose="020F0502020204030204" pitchFamily="34" charset="0"/>
              </a:rPr>
              <a:t>Now we describe this process by </a:t>
            </a:r>
            <a:r>
              <a:rPr lang="en-GB" sz="2000" b="1" i="1" dirty="0">
                <a:effectLst/>
                <a:latin typeface="Calibri" panose="020F0502020204030204" pitchFamily="34" charset="0"/>
                <a:ea typeface="Times New Roman" panose="02020603050405020304" pitchFamily="18" charset="0"/>
                <a:cs typeface="Calibri" panose="020F0502020204030204" pitchFamily="34" charset="0"/>
              </a:rPr>
              <a:t>instead</a:t>
            </a:r>
            <a:r>
              <a:rPr lang="en-GB" sz="2000" dirty="0">
                <a:effectLst/>
                <a:latin typeface="Calibri" panose="020F0502020204030204" pitchFamily="34" charset="0"/>
                <a:ea typeface="Times New Roman" panose="02020603050405020304" pitchFamily="18" charset="0"/>
                <a:cs typeface="Calibri" panose="020F0502020204030204" pitchFamily="34" charset="0"/>
              </a:rPr>
              <a:t> adding e(t) </a:t>
            </a:r>
            <a:r>
              <a:rPr lang="en-GB" sz="2000" dirty="0">
                <a:latin typeface="Calibri" panose="020F0502020204030204" pitchFamily="34" charset="0"/>
                <a:ea typeface="Times New Roman" panose="02020603050405020304" pitchFamily="18" charset="0"/>
                <a:cs typeface="Calibri" panose="020F0502020204030204" pitchFamily="34" charset="0"/>
              </a:rPr>
              <a:t>= random N</a:t>
            </a:r>
            <a:r>
              <a:rPr lang="en-GB" sz="2000" dirty="0">
                <a:effectLst/>
                <a:latin typeface="Calibri" panose="020F0502020204030204" pitchFamily="34" charset="0"/>
                <a:ea typeface="Times New Roman" panose="02020603050405020304" pitchFamily="18" charset="0"/>
                <a:cs typeface="Calibri" panose="020F0502020204030204" pitchFamily="34" charset="0"/>
              </a:rPr>
              <a:t>(0,1)-distributed noise to the transitions as:  </a:t>
            </a:r>
            <a:r>
              <a:rPr lang="en-GB" sz="2000" b="1" noProof="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a:t>
            </a:r>
            <a:r>
              <a:rPr lang="en-GB" sz="2000" b="1" i="1" noProof="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X/dt - a</a:t>
            </a:r>
            <a:r>
              <a:rPr lang="en-GB" sz="2000" b="1" i="1" noProof="1">
                <a:solidFill>
                  <a:srgbClr val="FF0000"/>
                </a:solidFill>
                <a:effectLst/>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n-GB" sz="2000" b="1" i="1" noProof="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X + b</a:t>
            </a:r>
            <a:r>
              <a:rPr lang="en-GB" sz="2000" b="1" i="1" noProof="1">
                <a:solidFill>
                  <a:srgbClr val="FF0000"/>
                </a:solidFill>
                <a:effectLst/>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n-GB" sz="2000" b="1" i="1" noProof="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e(t)</a:t>
            </a:r>
            <a:r>
              <a:rPr lang="de-DE" sz="2000" dirty="0">
                <a:effectLst/>
                <a:latin typeface="Calibri" panose="020F0502020204030204" pitchFamily="34" charset="0"/>
                <a:ea typeface="Times New Roman" panose="02020603050405020304" pitchFamily="18" charset="0"/>
                <a:cs typeface="Calibri" panose="020F0502020204030204" pitchFamily="34" charset="0"/>
              </a:rPr>
              <a:t>;</a:t>
            </a:r>
            <a:r>
              <a:rPr lang="de-DE" sz="2000" i="1" dirty="0">
                <a:effectLst/>
                <a:latin typeface="Calibri" panose="020F0502020204030204" pitchFamily="34" charset="0"/>
                <a:ea typeface="Times New Roman" panose="02020603050405020304" pitchFamily="18" charset="0"/>
                <a:cs typeface="Calibri" panose="020F0502020204030204" pitchFamily="34" charset="0"/>
              </a:rPr>
              <a:t>  </a:t>
            </a:r>
            <a:r>
              <a:rPr lang="en-GB" sz="2000" dirty="0">
                <a:effectLst/>
                <a:latin typeface="Calibri" panose="020F0502020204030204" pitchFamily="34" charset="0"/>
                <a:ea typeface="Times New Roman" panose="02020603050405020304" pitchFamily="18" charset="0"/>
                <a:cs typeface="Calibri" panose="020F0502020204030204" pitchFamily="34" charset="0"/>
              </a:rPr>
              <a:t>(where </a:t>
            </a:r>
            <a:r>
              <a:rPr lang="en-GB" sz="2000" i="1" dirty="0">
                <a:effectLst/>
                <a:latin typeface="Calibri" panose="020F0502020204030204" pitchFamily="34" charset="0"/>
                <a:ea typeface="Times New Roman" panose="02020603050405020304" pitchFamily="18" charset="0"/>
                <a:cs typeface="Calibri" panose="020F0502020204030204" pitchFamily="34" charset="0"/>
              </a:rPr>
              <a:t>X(0)=40</a:t>
            </a:r>
            <a:r>
              <a:rPr lang="en-GB" sz="2000" dirty="0">
                <a:effectLst/>
                <a:latin typeface="Calibri" panose="020F0502020204030204" pitchFamily="34" charset="0"/>
                <a:ea typeface="Times New Roman" panose="02020603050405020304" pitchFamily="18" charset="0"/>
                <a:cs typeface="Calibri" panose="020F0502020204030204" pitchFamily="34" charset="0"/>
              </a:rPr>
              <a:t>, </a:t>
            </a:r>
            <a:r>
              <a:rPr lang="en-GB" sz="2000" i="1" dirty="0">
                <a:effectLst/>
                <a:latin typeface="Calibri" panose="020F0502020204030204" pitchFamily="34" charset="0"/>
                <a:ea typeface="Times New Roman" panose="02020603050405020304" pitchFamily="18" charset="0"/>
                <a:cs typeface="Calibri" panose="020F0502020204030204" pitchFamily="34" charset="0"/>
              </a:rPr>
              <a:t>a=0.1,</a:t>
            </a:r>
            <a:r>
              <a:rPr lang="en-GB" sz="2000" dirty="0">
                <a:effectLst/>
                <a:latin typeface="Calibri" panose="020F0502020204030204" pitchFamily="34" charset="0"/>
                <a:ea typeface="Times New Roman" panose="02020603050405020304" pitchFamily="18" charset="0"/>
                <a:cs typeface="Calibri" panose="020F0502020204030204" pitchFamily="34" charset="0"/>
              </a:rPr>
              <a:t> </a:t>
            </a:r>
            <a:r>
              <a:rPr lang="en-GB" sz="2000" i="1" dirty="0">
                <a:effectLst/>
                <a:latin typeface="Calibri" panose="020F0502020204030204" pitchFamily="34" charset="0"/>
                <a:ea typeface="Times New Roman" panose="02020603050405020304" pitchFamily="18" charset="0"/>
                <a:cs typeface="Calibri" panose="020F0502020204030204" pitchFamily="34" charset="0"/>
              </a:rPr>
              <a:t>b=4, </a:t>
            </a:r>
            <a:r>
              <a:rPr lang="en-GB" sz="2000" i="1" dirty="0">
                <a:effectLst/>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DT</a:t>
            </a:r>
            <a:r>
              <a:rPr lang="en-GB" sz="2000" i="1" dirty="0">
                <a:effectLst/>
                <a:latin typeface="Calibri" panose="020F0502020204030204" pitchFamily="34" charset="0"/>
                <a:ea typeface="Times New Roman" panose="02020603050405020304" pitchFamily="18" charset="0"/>
                <a:cs typeface="Calibri" panose="020F0502020204030204" pitchFamily="34" charset="0"/>
              </a:rPr>
              <a:t>=0.1.</a:t>
            </a:r>
            <a:r>
              <a:rPr lang="en-GB" sz="2000" dirty="0">
                <a:effectLst/>
                <a:latin typeface="Calibri" panose="020F0502020204030204" pitchFamily="34" charset="0"/>
                <a:ea typeface="Times New Roman" panose="02020603050405020304" pitchFamily="18" charset="0"/>
                <a:cs typeface="Calibri" panose="020F0502020204030204" pitchFamily="34" charset="0"/>
              </a:rPr>
              <a:t>)</a:t>
            </a:r>
          </a:p>
        </p:txBody>
      </p:sp>
      <p:sp>
        <p:nvSpPr>
          <p:cNvPr id="21" name="textruta 20">
            <a:extLst>
              <a:ext uri="{FF2B5EF4-FFF2-40B4-BE49-F238E27FC236}">
                <a16:creationId xmlns:a16="http://schemas.microsoft.com/office/drawing/2014/main" id="{C6E01554-E1BA-49FB-AAB6-4790214F6FA0}"/>
              </a:ext>
            </a:extLst>
          </p:cNvPr>
          <p:cNvSpPr txBox="1"/>
          <p:nvPr/>
        </p:nvSpPr>
        <p:spPr>
          <a:xfrm>
            <a:off x="3783874" y="1981200"/>
            <a:ext cx="5283926" cy="369332"/>
          </a:xfrm>
          <a:prstGeom prst="rect">
            <a:avLst/>
          </a:prstGeom>
          <a:noFill/>
        </p:spPr>
        <p:txBody>
          <a:bodyPr wrap="square" rtlCol="0">
            <a:spAutoFit/>
          </a:bodyPr>
          <a:lstStyle/>
          <a:p>
            <a:pPr>
              <a:spcAft>
                <a:spcPts val="0"/>
              </a:spcAft>
            </a:pPr>
            <a:r>
              <a:rPr lang="en-GB" sz="1800" b="1" dirty="0">
                <a:effectLst/>
                <a:latin typeface="Calibri" panose="020F0502020204030204" pitchFamily="34" charset="0"/>
                <a:ea typeface="Times New Roman" panose="02020603050405020304" pitchFamily="18" charset="0"/>
                <a:cs typeface="Calibri" panose="020F0502020204030204" pitchFamily="34" charset="0"/>
              </a:rPr>
              <a:t>This stochastic model produces a number of </a:t>
            </a:r>
            <a:r>
              <a:rPr lang="en-GB" sz="1800" b="1" i="1" dirty="0">
                <a:effectLst/>
                <a:latin typeface="Calibri" panose="020F0502020204030204" pitchFamily="34" charset="0"/>
                <a:ea typeface="Times New Roman" panose="02020603050405020304" pitchFamily="18" charset="0"/>
                <a:cs typeface="Calibri" panose="020F0502020204030204" pitchFamily="34" charset="0"/>
              </a:rPr>
              <a:t>artifacts</a:t>
            </a:r>
            <a:r>
              <a:rPr lang="en-GB" sz="1800" b="1" i="1" dirty="0">
                <a:latin typeface="Calibri" panose="020F0502020204030204" pitchFamily="34" charset="0"/>
                <a:ea typeface="Times New Roman" panose="02020603050405020304" pitchFamily="18" charset="0"/>
                <a:cs typeface="Calibri" panose="020F0502020204030204" pitchFamily="34" charset="0"/>
              </a:rPr>
              <a:t>:</a:t>
            </a:r>
            <a:r>
              <a:rPr lang="en-GB" sz="1800" b="1" dirty="0">
                <a:effectLst/>
                <a:latin typeface="Calibri" panose="020F0502020204030204" pitchFamily="34" charset="0"/>
                <a:ea typeface="Times New Roman" panose="02020603050405020304" pitchFamily="18" charset="0"/>
                <a:cs typeface="Calibri" panose="020F0502020204030204" pitchFamily="34" charset="0"/>
              </a:rPr>
              <a:t> </a:t>
            </a:r>
          </a:p>
        </p:txBody>
      </p:sp>
      <p:grpSp>
        <p:nvGrpSpPr>
          <p:cNvPr id="2" name="Grupp 1">
            <a:extLst>
              <a:ext uri="{FF2B5EF4-FFF2-40B4-BE49-F238E27FC236}">
                <a16:creationId xmlns:a16="http://schemas.microsoft.com/office/drawing/2014/main" id="{F50A1FB8-5589-4624-A252-9093F05444FC}"/>
              </a:ext>
            </a:extLst>
          </p:cNvPr>
          <p:cNvGrpSpPr/>
          <p:nvPr/>
        </p:nvGrpSpPr>
        <p:grpSpPr>
          <a:xfrm>
            <a:off x="125322" y="4969753"/>
            <a:ext cx="8942478" cy="981050"/>
            <a:chOff x="125322" y="4969753"/>
            <a:chExt cx="8942478" cy="981050"/>
          </a:xfrm>
        </p:grpSpPr>
        <p:sp>
          <p:nvSpPr>
            <p:cNvPr id="5" name="textruta 4">
              <a:extLst>
                <a:ext uri="{FF2B5EF4-FFF2-40B4-BE49-F238E27FC236}">
                  <a16:creationId xmlns:a16="http://schemas.microsoft.com/office/drawing/2014/main" id="{3699EBF0-6040-4369-A3B9-C809FC56376F}"/>
                </a:ext>
              </a:extLst>
            </p:cNvPr>
            <p:cNvSpPr txBox="1"/>
            <p:nvPr/>
          </p:nvSpPr>
          <p:spPr>
            <a:xfrm>
              <a:off x="125322" y="5242917"/>
              <a:ext cx="8942478" cy="707886"/>
            </a:xfrm>
            <a:prstGeom prst="rect">
              <a:avLst/>
            </a:prstGeom>
            <a:noFill/>
          </p:spPr>
          <p:txBody>
            <a:bodyPr wrap="square" rtlCol="0">
              <a:spAutoFit/>
            </a:bodyPr>
            <a:lstStyle/>
            <a:p>
              <a:pPr>
                <a:tabLst>
                  <a:tab pos="457200" algn="l"/>
                </a:tabLst>
              </a:pPr>
              <a:r>
                <a:rPr lang="en-GB" sz="2000" b="1" dirty="0">
                  <a:effectLst/>
                  <a:latin typeface="Calibri" panose="020F0502020204030204" pitchFamily="34" charset="0"/>
                  <a:ea typeface="Times New Roman" panose="02020603050405020304" pitchFamily="18" charset="0"/>
                  <a:cs typeface="Calibri" panose="020F0502020204030204" pitchFamily="34" charset="0"/>
                </a:rPr>
                <a:t>Such artifacts, when part of a larger model, may generate severe consequences that are hard to trace back to their root cause. </a:t>
              </a:r>
              <a:r>
                <a:rPr lang="en-GB" sz="2000" dirty="0">
                  <a:effectLst/>
                  <a:latin typeface="Calibri" panose="020F0502020204030204" pitchFamily="34" charset="0"/>
                  <a:ea typeface="Times New Roman" panose="02020603050405020304" pitchFamily="18" charset="0"/>
                  <a:cs typeface="Calibri" panose="020F0502020204030204" pitchFamily="34" charset="0"/>
                </a:rPr>
                <a:t>For example:</a:t>
              </a:r>
            </a:p>
          </p:txBody>
        </p:sp>
        <p:sp>
          <p:nvSpPr>
            <p:cNvPr id="23" name="Pil: nedåt 22">
              <a:extLst>
                <a:ext uri="{FF2B5EF4-FFF2-40B4-BE49-F238E27FC236}">
                  <a16:creationId xmlns:a16="http://schemas.microsoft.com/office/drawing/2014/main" id="{79099822-1AD7-44B3-81F9-A1FDCEFC9CDB}"/>
                </a:ext>
              </a:extLst>
            </p:cNvPr>
            <p:cNvSpPr/>
            <p:nvPr/>
          </p:nvSpPr>
          <p:spPr>
            <a:xfrm>
              <a:off x="6705600" y="4969753"/>
              <a:ext cx="381000" cy="30307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grpSp>
      <p:pic>
        <p:nvPicPr>
          <p:cNvPr id="4" name="Bildobjekt 3">
            <a:extLst>
              <a:ext uri="{FF2B5EF4-FFF2-40B4-BE49-F238E27FC236}">
                <a16:creationId xmlns:a16="http://schemas.microsoft.com/office/drawing/2014/main" id="{E74E4DBF-767C-4805-B674-1E26272151F3}"/>
              </a:ext>
            </a:extLst>
          </p:cNvPr>
          <p:cNvPicPr>
            <a:picLocks noChangeAspect="1"/>
          </p:cNvPicPr>
          <p:nvPr/>
        </p:nvPicPr>
        <p:blipFill>
          <a:blip r:embed="rId2"/>
          <a:stretch>
            <a:fillRect/>
          </a:stretch>
        </p:blipFill>
        <p:spPr>
          <a:xfrm>
            <a:off x="125322" y="2057400"/>
            <a:ext cx="3608478" cy="3164812"/>
          </a:xfrm>
          <a:prstGeom prst="rect">
            <a:avLst/>
          </a:prstGeom>
        </p:spPr>
      </p:pic>
      <p:sp>
        <p:nvSpPr>
          <p:cNvPr id="6" name="textruta 5">
            <a:extLst>
              <a:ext uri="{FF2B5EF4-FFF2-40B4-BE49-F238E27FC236}">
                <a16:creationId xmlns:a16="http://schemas.microsoft.com/office/drawing/2014/main" id="{B5C5DB3A-62A2-4759-B771-8BA2A70C81C4}"/>
              </a:ext>
            </a:extLst>
          </p:cNvPr>
          <p:cNvSpPr txBox="1"/>
          <p:nvPr/>
        </p:nvSpPr>
        <p:spPr>
          <a:xfrm>
            <a:off x="3859598" y="2574536"/>
            <a:ext cx="4674802" cy="400110"/>
          </a:xfrm>
          <a:prstGeom prst="rect">
            <a:avLst/>
          </a:prstGeom>
          <a:noFill/>
        </p:spPr>
        <p:txBody>
          <a:bodyPr wrap="square" rtlCol="0">
            <a:spAutoFit/>
          </a:bodyPr>
          <a:lstStyle/>
          <a:p>
            <a:pPr marL="342900" indent="-342900">
              <a:buFont typeface="Wingdings" panose="05000000000000000000" pitchFamily="2" charset="2"/>
              <a:buChar char="q"/>
              <a:tabLst>
                <a:tab pos="457200" algn="l"/>
              </a:tabLst>
            </a:pPr>
            <a:r>
              <a:rPr lang="en-GB" sz="2000" dirty="0">
                <a:solidFill>
                  <a:srgbClr val="FF0000"/>
                </a:solidFill>
                <a:latin typeface="Calibri" panose="020F0502020204030204" pitchFamily="34" charset="0"/>
                <a:ea typeface="Times New Roman" panose="02020603050405020304" pitchFamily="18" charset="0"/>
                <a:cs typeface="Calibri" panose="020F0502020204030204" pitchFamily="34" charset="0"/>
              </a:rPr>
              <a:t>Negative number of atoms may occur. </a:t>
            </a:r>
          </a:p>
        </p:txBody>
      </p:sp>
      <p:sp>
        <p:nvSpPr>
          <p:cNvPr id="7" name="textruta 6">
            <a:extLst>
              <a:ext uri="{FF2B5EF4-FFF2-40B4-BE49-F238E27FC236}">
                <a16:creationId xmlns:a16="http://schemas.microsoft.com/office/drawing/2014/main" id="{825859FE-A38F-4FBC-B7EE-F43A3DCBCCAE}"/>
              </a:ext>
            </a:extLst>
          </p:cNvPr>
          <p:cNvSpPr txBox="1"/>
          <p:nvPr/>
        </p:nvSpPr>
        <p:spPr>
          <a:xfrm>
            <a:off x="3859598" y="2248380"/>
            <a:ext cx="3989002" cy="400110"/>
          </a:xfrm>
          <a:prstGeom prst="rect">
            <a:avLst/>
          </a:prstGeom>
          <a:noFill/>
        </p:spPr>
        <p:txBody>
          <a:bodyPr wrap="square" rtlCol="0">
            <a:spAutoFit/>
          </a:bodyPr>
          <a:lstStyle/>
          <a:p>
            <a:pPr marL="285750" indent="-285750">
              <a:buFont typeface="Wingdings" panose="05000000000000000000" pitchFamily="2" charset="2"/>
              <a:buChar char="q"/>
            </a:pPr>
            <a:r>
              <a:rPr lang="en-GB"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Non-integer numbers of </a:t>
            </a:r>
            <a:r>
              <a:rPr lang="en-GB" sz="2000" dirty="0">
                <a:solidFill>
                  <a:srgbClr val="FF0000"/>
                </a:solidFill>
                <a:latin typeface="Calibri" panose="020F0502020204030204" pitchFamily="34" charset="0"/>
                <a:ea typeface="Times New Roman" panose="02020603050405020304" pitchFamily="18" charset="0"/>
                <a:cs typeface="Calibri" panose="020F0502020204030204" pitchFamily="34" charset="0"/>
              </a:rPr>
              <a:t>atoms. </a:t>
            </a:r>
          </a:p>
        </p:txBody>
      </p:sp>
      <p:sp>
        <p:nvSpPr>
          <p:cNvPr id="8" name="textruta 7">
            <a:extLst>
              <a:ext uri="{FF2B5EF4-FFF2-40B4-BE49-F238E27FC236}">
                <a16:creationId xmlns:a16="http://schemas.microsoft.com/office/drawing/2014/main" id="{821B5C99-23B6-4191-B8B8-6839C88EEEB3}"/>
              </a:ext>
            </a:extLst>
          </p:cNvPr>
          <p:cNvSpPr txBox="1"/>
          <p:nvPr/>
        </p:nvSpPr>
        <p:spPr>
          <a:xfrm>
            <a:off x="3873137" y="2939809"/>
            <a:ext cx="4889863" cy="707886"/>
          </a:xfrm>
          <a:prstGeom prst="rect">
            <a:avLst/>
          </a:prstGeom>
          <a:noFill/>
        </p:spPr>
        <p:txBody>
          <a:bodyPr wrap="square" rtlCol="0">
            <a:spAutoFit/>
          </a:bodyPr>
          <a:lstStyle/>
          <a:p>
            <a:pPr marL="342900" indent="-342900">
              <a:buFont typeface="Wingdings" panose="05000000000000000000" pitchFamily="2" charset="2"/>
              <a:buChar char="q"/>
              <a:tabLst>
                <a:tab pos="457200" algn="l"/>
              </a:tabLst>
            </a:pPr>
            <a:r>
              <a:rPr lang="en-GB" sz="2000" dirty="0">
                <a:solidFill>
                  <a:srgbClr val="FF0000"/>
                </a:solidFill>
                <a:latin typeface="Calibri" panose="020F0502020204030204" pitchFamily="34" charset="0"/>
                <a:ea typeface="Times New Roman" panose="02020603050405020304" pitchFamily="18" charset="0"/>
                <a:cs typeface="Calibri" panose="020F0502020204030204" pitchFamily="34" charset="0"/>
              </a:rPr>
              <a:t>Continued variations, even after all atoms are decayed.</a:t>
            </a:r>
          </a:p>
        </p:txBody>
      </p:sp>
      <p:sp>
        <p:nvSpPr>
          <p:cNvPr id="10" name="textruta 9">
            <a:extLst>
              <a:ext uri="{FF2B5EF4-FFF2-40B4-BE49-F238E27FC236}">
                <a16:creationId xmlns:a16="http://schemas.microsoft.com/office/drawing/2014/main" id="{C2E03A2F-6690-497A-AE34-549AAA5EADF8}"/>
              </a:ext>
            </a:extLst>
          </p:cNvPr>
          <p:cNvSpPr txBox="1"/>
          <p:nvPr/>
        </p:nvSpPr>
        <p:spPr>
          <a:xfrm>
            <a:off x="3859599" y="3562400"/>
            <a:ext cx="4979602" cy="400110"/>
          </a:xfrm>
          <a:prstGeom prst="rect">
            <a:avLst/>
          </a:prstGeom>
          <a:noFill/>
        </p:spPr>
        <p:txBody>
          <a:bodyPr wrap="square" rtlCol="0">
            <a:spAutoFit/>
          </a:bodyPr>
          <a:lstStyle/>
          <a:p>
            <a:pPr marL="342900" indent="-342900">
              <a:buFont typeface="Wingdings" panose="05000000000000000000" pitchFamily="2" charset="2"/>
              <a:buChar char="q"/>
              <a:tabLst>
                <a:tab pos="457200" algn="l"/>
              </a:tabLst>
            </a:pPr>
            <a:r>
              <a:rPr lang="en-GB" sz="2000" dirty="0">
                <a:solidFill>
                  <a:srgbClr val="FF0000"/>
                </a:solidFill>
                <a:latin typeface="Calibri" panose="020F0502020204030204" pitchFamily="34" charset="0"/>
                <a:ea typeface="Times New Roman" panose="02020603050405020304" pitchFamily="18" charset="0"/>
                <a:cs typeface="Calibri" panose="020F0502020204030204" pitchFamily="34" charset="0"/>
              </a:rPr>
              <a:t>Sudden increases in the number of atoms.</a:t>
            </a:r>
            <a:endParaRPr lang="en-GB"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2" name="textruta 11">
            <a:extLst>
              <a:ext uri="{FF2B5EF4-FFF2-40B4-BE49-F238E27FC236}">
                <a16:creationId xmlns:a16="http://schemas.microsoft.com/office/drawing/2014/main" id="{77CBBCBF-1DF8-44D8-9164-47DF00D9AEBA}"/>
              </a:ext>
            </a:extLst>
          </p:cNvPr>
          <p:cNvSpPr txBox="1"/>
          <p:nvPr/>
        </p:nvSpPr>
        <p:spPr>
          <a:xfrm>
            <a:off x="3878036" y="3943512"/>
            <a:ext cx="4656364" cy="707886"/>
          </a:xfrm>
          <a:prstGeom prst="rect">
            <a:avLst/>
          </a:prstGeom>
          <a:noFill/>
        </p:spPr>
        <p:txBody>
          <a:bodyPr wrap="square" rtlCol="0">
            <a:spAutoFit/>
          </a:bodyPr>
          <a:lstStyle/>
          <a:p>
            <a:pPr marL="342900" lvl="0" indent="-342900">
              <a:buFont typeface="Wingdings" panose="05000000000000000000" pitchFamily="2" charset="2"/>
              <a:buChar char="q"/>
              <a:tabLst>
                <a:tab pos="457200" algn="l"/>
              </a:tabLst>
            </a:pPr>
            <a:r>
              <a:rPr lang="en-GB"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Stochastic variations unrelated to the remaining number of atoms.</a:t>
            </a:r>
          </a:p>
        </p:txBody>
      </p:sp>
      <p:sp>
        <p:nvSpPr>
          <p:cNvPr id="13" name="textruta 12">
            <a:extLst>
              <a:ext uri="{FF2B5EF4-FFF2-40B4-BE49-F238E27FC236}">
                <a16:creationId xmlns:a16="http://schemas.microsoft.com/office/drawing/2014/main" id="{866270A3-11EA-4E16-B19C-D9817BB89FD2}"/>
              </a:ext>
            </a:extLst>
          </p:cNvPr>
          <p:cNvSpPr txBox="1"/>
          <p:nvPr/>
        </p:nvSpPr>
        <p:spPr>
          <a:xfrm>
            <a:off x="3877491" y="4565648"/>
            <a:ext cx="4885509" cy="707886"/>
          </a:xfrm>
          <a:prstGeom prst="rect">
            <a:avLst/>
          </a:prstGeom>
          <a:noFill/>
        </p:spPr>
        <p:txBody>
          <a:bodyPr wrap="square" rtlCol="0">
            <a:spAutoFit/>
          </a:bodyPr>
          <a:lstStyle/>
          <a:p>
            <a:pPr marL="342900" indent="-342900">
              <a:buFont typeface="Wingdings" panose="05000000000000000000" pitchFamily="2" charset="2"/>
              <a:buChar char="q"/>
            </a:pPr>
            <a:r>
              <a:rPr lang="en-GB"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The model’s behaviour depends on the time-step used.</a:t>
            </a:r>
            <a:endParaRPr lang="en-GB" sz="2000"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14" name="textruta 13">
            <a:extLst>
              <a:ext uri="{FF2B5EF4-FFF2-40B4-BE49-F238E27FC236}">
                <a16:creationId xmlns:a16="http://schemas.microsoft.com/office/drawing/2014/main" id="{8ACA2B83-5627-473F-AE55-C71F40642B41}"/>
              </a:ext>
            </a:extLst>
          </p:cNvPr>
          <p:cNvSpPr txBox="1"/>
          <p:nvPr/>
        </p:nvSpPr>
        <p:spPr>
          <a:xfrm>
            <a:off x="125322" y="5867400"/>
            <a:ext cx="8942478" cy="369332"/>
          </a:xfrm>
          <a:prstGeom prst="rect">
            <a:avLst/>
          </a:prstGeom>
          <a:noFill/>
        </p:spPr>
        <p:txBody>
          <a:bodyPr wrap="square" rtlCol="0">
            <a:spAutoFit/>
          </a:bodyPr>
          <a:lstStyle/>
          <a:p>
            <a:pPr marL="285750" indent="-285750">
              <a:buFont typeface="Arial" panose="020B0604020202020204" pitchFamily="34" charset="0"/>
              <a:buChar char="•"/>
              <a:tabLst>
                <a:tab pos="457200" algn="l"/>
              </a:tabLst>
            </a:pPr>
            <a:r>
              <a:rPr lang="en-GB" sz="18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Variations without appropriate reasons may excite other parts of the model. </a:t>
            </a:r>
          </a:p>
        </p:txBody>
      </p:sp>
      <p:sp>
        <p:nvSpPr>
          <p:cNvPr id="15" name="textruta 14">
            <a:extLst>
              <a:ext uri="{FF2B5EF4-FFF2-40B4-BE49-F238E27FC236}">
                <a16:creationId xmlns:a16="http://schemas.microsoft.com/office/drawing/2014/main" id="{C51716A2-DFCF-4744-8E8C-B8240AE78F11}"/>
              </a:ext>
            </a:extLst>
          </p:cNvPr>
          <p:cNvSpPr txBox="1"/>
          <p:nvPr/>
        </p:nvSpPr>
        <p:spPr>
          <a:xfrm>
            <a:off x="130697" y="6171681"/>
            <a:ext cx="8611689" cy="369332"/>
          </a:xfrm>
          <a:prstGeom prst="rect">
            <a:avLst/>
          </a:prstGeom>
          <a:noFill/>
        </p:spPr>
        <p:txBody>
          <a:bodyPr wrap="square" rtlCol="0">
            <a:spAutoFit/>
          </a:bodyPr>
          <a:lstStyle/>
          <a:p>
            <a:pPr marL="285750" indent="-285750">
              <a:buFont typeface="Arial" panose="020B0604020202020204" pitchFamily="34" charset="0"/>
              <a:buChar char="•"/>
              <a:tabLst>
                <a:tab pos="457200" algn="l"/>
              </a:tabLst>
            </a:pPr>
            <a:r>
              <a:rPr lang="en-GB" sz="1800" i="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X &lt; 0</a:t>
            </a:r>
            <a:r>
              <a:rPr lang="en-GB" sz="18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may trigger various phenomena, e.g. driving other processes backwards. </a:t>
            </a:r>
          </a:p>
        </p:txBody>
      </p:sp>
      <p:sp>
        <p:nvSpPr>
          <p:cNvPr id="16" name="textruta 15">
            <a:extLst>
              <a:ext uri="{FF2B5EF4-FFF2-40B4-BE49-F238E27FC236}">
                <a16:creationId xmlns:a16="http://schemas.microsoft.com/office/drawing/2014/main" id="{6F603F85-7A6C-4986-9074-01897BD0E56D}"/>
              </a:ext>
            </a:extLst>
          </p:cNvPr>
          <p:cNvSpPr txBox="1"/>
          <p:nvPr/>
        </p:nvSpPr>
        <p:spPr>
          <a:xfrm>
            <a:off x="125323" y="6477000"/>
            <a:ext cx="8561478" cy="369332"/>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rgbClr val="FF0000"/>
                </a:solidFill>
                <a:latin typeface="Calibri" panose="020F0502020204030204" pitchFamily="34" charset="0"/>
                <a:ea typeface="Times New Roman" panose="02020603050405020304" pitchFamily="18" charset="0"/>
                <a:cs typeface="Calibri" panose="020F0502020204030204" pitchFamily="34" charset="0"/>
              </a:rPr>
              <a:t>I</a:t>
            </a:r>
            <a:r>
              <a:rPr lang="en-GB" sz="18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f a logarithm or the root of </a:t>
            </a:r>
            <a:r>
              <a:rPr lang="en-GB" sz="1800" i="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X</a:t>
            </a:r>
            <a:r>
              <a:rPr lang="en-GB" sz="18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is used, the model will crash when </a:t>
            </a:r>
            <a:r>
              <a:rPr lang="en-GB" sz="1800" i="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X</a:t>
            </a:r>
            <a:r>
              <a:rPr lang="en-GB" sz="18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becomes negative. </a:t>
            </a:r>
          </a:p>
        </p:txBody>
      </p:sp>
      <p:sp>
        <p:nvSpPr>
          <p:cNvPr id="3" name="Platshållare för bildnummer 2">
            <a:extLst>
              <a:ext uri="{FF2B5EF4-FFF2-40B4-BE49-F238E27FC236}">
                <a16:creationId xmlns:a16="http://schemas.microsoft.com/office/drawing/2014/main" id="{D71A96FB-EDFF-4C5D-AD12-B43ABF3060E4}"/>
              </a:ext>
            </a:extLst>
          </p:cNvPr>
          <p:cNvSpPr>
            <a:spLocks noGrp="1"/>
          </p:cNvSpPr>
          <p:nvPr>
            <p:ph type="sldNum" sz="quarter" idx="12"/>
          </p:nvPr>
        </p:nvSpPr>
        <p:spPr>
          <a:xfrm>
            <a:off x="8610600" y="6324600"/>
            <a:ext cx="381000" cy="457200"/>
          </a:xfrm>
        </p:spPr>
        <p:txBody>
          <a:bodyPr/>
          <a:lstStyle/>
          <a:p>
            <a:fld id="{BEA4DB52-283C-40BA-B067-5D9472BD3BAD}" type="slidenum">
              <a:rPr lang="en-GB" altLang="en-US" smtClean="0">
                <a:latin typeface="Calibri" panose="020F0502020204030204" pitchFamily="34" charset="0"/>
                <a:cs typeface="Calibri" panose="020F0502020204030204" pitchFamily="34" charset="0"/>
              </a:rPr>
              <a:pPr/>
              <a:t>34</a:t>
            </a:fld>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69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1+#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1+#ppt_w/2"/>
                                          </p:val>
                                        </p:tav>
                                        <p:tav tm="100000">
                                          <p:val>
                                            <p:strVal val="#ppt_x"/>
                                          </p:val>
                                        </p:tav>
                                      </p:tavLst>
                                    </p:anim>
                                    <p:anim calcmode="lin" valueType="num">
                                      <p:cBhvr additive="base">
                                        <p:cTn id="5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ppt_x"/>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1+#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1+#ppt_w/2"/>
                                          </p:val>
                                        </p:tav>
                                        <p:tav tm="100000">
                                          <p:val>
                                            <p:strVal val="#ppt_x"/>
                                          </p:val>
                                        </p:tav>
                                      </p:tavLst>
                                    </p:anim>
                                    <p:anim calcmode="lin" valueType="num">
                                      <p:cBhvr additive="base">
                                        <p:cTn id="8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P spid="6" grpId="0"/>
      <p:bldP spid="7" grpId="0"/>
      <p:bldP spid="8" grpId="0"/>
      <p:bldP spid="10" grpId="0"/>
      <p:bldP spid="12" grpId="0"/>
      <p:bldP spid="13" grpId="0"/>
      <p:bldP spid="14" grpId="0"/>
      <p:bldP spid="1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2">
            <a:extLst>
              <a:ext uri="{FF2B5EF4-FFF2-40B4-BE49-F238E27FC236}">
                <a16:creationId xmlns:a16="http://schemas.microsoft.com/office/drawing/2014/main" id="{92499A38-55F8-4E15-A2E3-C2E599E85497}"/>
              </a:ext>
            </a:extLst>
          </p:cNvPr>
          <p:cNvSpPr txBox="1"/>
          <p:nvPr/>
        </p:nvSpPr>
        <p:spPr>
          <a:xfrm>
            <a:off x="1371600" y="36731"/>
            <a:ext cx="6400800" cy="769441"/>
          </a:xfrm>
          <a:prstGeom prst="rect">
            <a:avLst/>
          </a:prstGeom>
          <a:noFill/>
        </p:spPr>
        <p:txBody>
          <a:bodyPr wrap="square" rtlCol="0">
            <a:spAutoFit/>
          </a:bodyPr>
          <a:lstStyle/>
          <a:p>
            <a:pPr algn="ctr"/>
            <a:r>
              <a:rPr lang="en-GB" sz="4400" b="1" dirty="0">
                <a:latin typeface="Calibri" panose="020F0502020204030204" pitchFamily="34" charset="0"/>
                <a:cs typeface="Calibri" panose="020F0502020204030204" pitchFamily="34" charset="0"/>
              </a:rPr>
              <a:t>VI.  Combined simulation</a:t>
            </a:r>
          </a:p>
        </p:txBody>
      </p:sp>
      <p:sp>
        <p:nvSpPr>
          <p:cNvPr id="4" name="textruta 3">
            <a:extLst>
              <a:ext uri="{FF2B5EF4-FFF2-40B4-BE49-F238E27FC236}">
                <a16:creationId xmlns:a16="http://schemas.microsoft.com/office/drawing/2014/main" id="{B9BAEFCD-04D5-4954-B516-B222321B19DB}"/>
              </a:ext>
            </a:extLst>
          </p:cNvPr>
          <p:cNvSpPr txBox="1"/>
          <p:nvPr/>
        </p:nvSpPr>
        <p:spPr>
          <a:xfrm>
            <a:off x="189410" y="683062"/>
            <a:ext cx="8573589" cy="1323439"/>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There are systemus where some parts are continuous and others discrete. Traditionally, such processes have been modelled by combining CSS and DES in a so-called combined simulation languages, which mixes concepts from micro and macro modelling and uses different time-handling methods to be synchronized.</a:t>
            </a:r>
          </a:p>
        </p:txBody>
      </p:sp>
      <p:pic>
        <p:nvPicPr>
          <p:cNvPr id="7" name="Bildobjekt 6">
            <a:extLst>
              <a:ext uri="{FF2B5EF4-FFF2-40B4-BE49-F238E27FC236}">
                <a16:creationId xmlns:a16="http://schemas.microsoft.com/office/drawing/2014/main" id="{91696992-9BD9-4918-B2BA-F23BCD8D8E77}"/>
              </a:ext>
            </a:extLst>
          </p:cNvPr>
          <p:cNvPicPr>
            <a:picLocks noChangeAspect="1"/>
          </p:cNvPicPr>
          <p:nvPr/>
        </p:nvPicPr>
        <p:blipFill>
          <a:blip r:embed="rId2"/>
          <a:stretch>
            <a:fillRect/>
          </a:stretch>
        </p:blipFill>
        <p:spPr>
          <a:xfrm>
            <a:off x="152399" y="3505200"/>
            <a:ext cx="4316016" cy="3138291"/>
          </a:xfrm>
          <a:prstGeom prst="rect">
            <a:avLst/>
          </a:prstGeom>
        </p:spPr>
      </p:pic>
      <p:pic>
        <p:nvPicPr>
          <p:cNvPr id="9" name="Bildobjekt 8">
            <a:extLst>
              <a:ext uri="{FF2B5EF4-FFF2-40B4-BE49-F238E27FC236}">
                <a16:creationId xmlns:a16="http://schemas.microsoft.com/office/drawing/2014/main" id="{0B2738C2-2895-47B7-9426-69AA40EED07F}"/>
              </a:ext>
            </a:extLst>
          </p:cNvPr>
          <p:cNvPicPr>
            <a:picLocks noChangeAspect="1"/>
          </p:cNvPicPr>
          <p:nvPr/>
        </p:nvPicPr>
        <p:blipFill>
          <a:blip r:embed="rId3"/>
          <a:stretch>
            <a:fillRect/>
          </a:stretch>
        </p:blipFill>
        <p:spPr>
          <a:xfrm>
            <a:off x="4485151" y="3581400"/>
            <a:ext cx="4534007" cy="1447800"/>
          </a:xfrm>
          <a:prstGeom prst="rect">
            <a:avLst/>
          </a:prstGeom>
        </p:spPr>
      </p:pic>
      <p:sp>
        <p:nvSpPr>
          <p:cNvPr id="10" name="textruta 9">
            <a:extLst>
              <a:ext uri="{FF2B5EF4-FFF2-40B4-BE49-F238E27FC236}">
                <a16:creationId xmlns:a16="http://schemas.microsoft.com/office/drawing/2014/main" id="{A6903728-5550-4C3B-BC0C-8701DE766F5C}"/>
              </a:ext>
            </a:extLst>
          </p:cNvPr>
          <p:cNvSpPr txBox="1"/>
          <p:nvPr/>
        </p:nvSpPr>
        <p:spPr>
          <a:xfrm>
            <a:off x="4485151" y="5139979"/>
            <a:ext cx="4419601" cy="1631216"/>
          </a:xfrm>
          <a:prstGeom prst="rect">
            <a:avLst/>
          </a:prstGeom>
          <a:noFill/>
        </p:spPr>
        <p:txBody>
          <a:bodyPr wrap="square" rtlCol="0">
            <a:spAutoFit/>
          </a:bodyPr>
          <a:lstStyle/>
          <a:p>
            <a:r>
              <a:rPr lang="en-GB" sz="2000" dirty="0">
                <a:solidFill>
                  <a:srgbClr val="00B050"/>
                </a:solidFill>
                <a:latin typeface="Calibri" panose="020F0502020204030204" pitchFamily="34" charset="0"/>
                <a:cs typeface="Calibri" panose="020F0502020204030204" pitchFamily="34" charset="0"/>
              </a:rPr>
              <a:t>With the transition stochasticity removed from the prey (Grass) (cf. slide 29), its development becomes smoother, although it is still affected by the stochastics from the predators (Sheep). </a:t>
            </a:r>
          </a:p>
        </p:txBody>
      </p:sp>
      <p:sp>
        <p:nvSpPr>
          <p:cNvPr id="5" name="textruta 4">
            <a:extLst>
              <a:ext uri="{FF2B5EF4-FFF2-40B4-BE49-F238E27FC236}">
                <a16:creationId xmlns:a16="http://schemas.microsoft.com/office/drawing/2014/main" id="{9C1725A7-CB24-4B72-9719-D92DBFF5F0AC}"/>
              </a:ext>
            </a:extLst>
          </p:cNvPr>
          <p:cNvSpPr txBox="1"/>
          <p:nvPr/>
        </p:nvSpPr>
        <p:spPr>
          <a:xfrm>
            <a:off x="189411" y="2073533"/>
            <a:ext cx="8497390" cy="1323439"/>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In StochSD, mixing interacting continuous and discrete processes is straight-forward. For example, we assume that the s</a:t>
            </a:r>
            <a:r>
              <a:rPr lang="en-GB" altLang="en-US" sz="2000" dirty="0">
                <a:latin typeface="Calibri" panose="020F0502020204030204" pitchFamily="34" charset="0"/>
                <a:cs typeface="Calibri" panose="020F0502020204030204" pitchFamily="34" charset="0"/>
              </a:rPr>
              <a:t>tochastic </a:t>
            </a:r>
            <a:r>
              <a:rPr lang="en-GB" altLang="en-US" sz="2000" dirty="0">
                <a:solidFill>
                  <a:srgbClr val="00B050"/>
                </a:solidFill>
                <a:latin typeface="Calibri" panose="020F0502020204030204" pitchFamily="34" charset="0"/>
                <a:cs typeface="Calibri" panose="020F0502020204030204" pitchFamily="34" charset="0"/>
              </a:rPr>
              <a:t>prey</a:t>
            </a:r>
            <a:r>
              <a:rPr lang="en-GB" altLang="en-US" sz="2000" dirty="0">
                <a:latin typeface="Calibri" panose="020F0502020204030204" pitchFamily="34" charset="0"/>
                <a:cs typeface="Calibri" panose="020F0502020204030204" pitchFamily="34" charset="0"/>
              </a:rPr>
              <a:t>-</a:t>
            </a:r>
            <a:r>
              <a:rPr lang="en-GB" altLang="en-US" sz="2000" dirty="0">
                <a:solidFill>
                  <a:srgbClr val="FF0000"/>
                </a:solidFill>
                <a:latin typeface="Calibri" panose="020F0502020204030204" pitchFamily="34" charset="0"/>
                <a:cs typeface="Calibri" panose="020F0502020204030204" pitchFamily="34" charset="0"/>
              </a:rPr>
              <a:t>predator</a:t>
            </a:r>
            <a:r>
              <a:rPr lang="en-GB" altLang="en-US" sz="2000" dirty="0">
                <a:latin typeface="Calibri" panose="020F0502020204030204" pitchFamily="34" charset="0"/>
                <a:cs typeface="Calibri" panose="020F0502020204030204" pitchFamily="34" charset="0"/>
              </a:rPr>
              <a:t> system with discrete </a:t>
            </a:r>
            <a:r>
              <a:rPr lang="en-GB" altLang="en-US" sz="2000" dirty="0">
                <a:solidFill>
                  <a:srgbClr val="00B050"/>
                </a:solidFill>
                <a:latin typeface="Calibri" panose="020F0502020204030204" pitchFamily="34" charset="0"/>
                <a:cs typeface="Calibri" panose="020F0502020204030204" pitchFamily="34" charset="0"/>
              </a:rPr>
              <a:t>rabbits</a:t>
            </a:r>
            <a:r>
              <a:rPr lang="en-GB" altLang="en-US" sz="2000" dirty="0">
                <a:latin typeface="Calibri" panose="020F0502020204030204" pitchFamily="34" charset="0"/>
                <a:cs typeface="Calibri" panose="020F0502020204030204" pitchFamily="34" charset="0"/>
              </a:rPr>
              <a:t> and </a:t>
            </a:r>
            <a:r>
              <a:rPr lang="en-GB" altLang="en-US" sz="2000" dirty="0">
                <a:solidFill>
                  <a:srgbClr val="FF0000"/>
                </a:solidFill>
                <a:latin typeface="Calibri" panose="020F0502020204030204" pitchFamily="34" charset="0"/>
                <a:cs typeface="Calibri" panose="020F0502020204030204" pitchFamily="34" charset="0"/>
              </a:rPr>
              <a:t>foxes</a:t>
            </a:r>
            <a:r>
              <a:rPr lang="en-GB" altLang="en-US" sz="2000" dirty="0">
                <a:latin typeface="Calibri" panose="020F0502020204030204" pitchFamily="34" charset="0"/>
                <a:cs typeface="Calibri" panose="020F0502020204030204" pitchFamily="34" charset="0"/>
              </a:rPr>
              <a:t> (see slides 27-29) is replaced by </a:t>
            </a:r>
            <a:r>
              <a:rPr lang="en-GB" altLang="en-US" sz="2000" i="1" dirty="0">
                <a:solidFill>
                  <a:srgbClr val="00B050"/>
                </a:solidFill>
                <a:latin typeface="Calibri" panose="020F0502020204030204" pitchFamily="34" charset="0"/>
                <a:cs typeface="Calibri" panose="020F0502020204030204" pitchFamily="34" charset="0"/>
              </a:rPr>
              <a:t>continuous grass </a:t>
            </a:r>
            <a:r>
              <a:rPr lang="en-GB" altLang="en-US" sz="2000" dirty="0">
                <a:latin typeface="Calibri" panose="020F0502020204030204" pitchFamily="34" charset="0"/>
                <a:cs typeface="Calibri" panose="020F0502020204030204" pitchFamily="34" charset="0"/>
              </a:rPr>
              <a:t>preyed on by </a:t>
            </a:r>
            <a:r>
              <a:rPr lang="en-GB" altLang="en-US" sz="2000" i="1" dirty="0">
                <a:solidFill>
                  <a:srgbClr val="FF0000"/>
                </a:solidFill>
                <a:latin typeface="Calibri" panose="020F0502020204030204" pitchFamily="34" charset="0"/>
                <a:cs typeface="Calibri" panose="020F0502020204030204" pitchFamily="34" charset="0"/>
              </a:rPr>
              <a:t>discrete sheep </a:t>
            </a:r>
            <a:r>
              <a:rPr lang="en-GB" altLang="en-US" sz="2000" dirty="0">
                <a:latin typeface="Calibri" panose="020F0502020204030204" pitchFamily="34" charset="0"/>
                <a:cs typeface="Calibri" panose="020F0502020204030204" pitchFamily="34" charset="0"/>
              </a:rPr>
              <a:t>– everything else the same.</a:t>
            </a:r>
          </a:p>
        </p:txBody>
      </p:sp>
      <p:sp>
        <p:nvSpPr>
          <p:cNvPr id="2" name="Platshållare för bildnummer 1">
            <a:extLst>
              <a:ext uri="{FF2B5EF4-FFF2-40B4-BE49-F238E27FC236}">
                <a16:creationId xmlns:a16="http://schemas.microsoft.com/office/drawing/2014/main" id="{8DC2A6FA-5B4F-4CE2-BB7A-D9C95E7691E8}"/>
              </a:ext>
            </a:extLst>
          </p:cNvPr>
          <p:cNvSpPr>
            <a:spLocks noGrp="1"/>
          </p:cNvSpPr>
          <p:nvPr>
            <p:ph type="sldNum" sz="quarter" idx="12"/>
          </p:nvPr>
        </p:nvSpPr>
        <p:spPr>
          <a:xfrm>
            <a:off x="8686800" y="6172200"/>
            <a:ext cx="381000" cy="370650"/>
          </a:xfrm>
        </p:spPr>
        <p:txBody>
          <a:bodyPr/>
          <a:lstStyle/>
          <a:p>
            <a:fld id="{AF95E71F-AD86-4E9A-9AD4-D39695067856}" type="slidenum">
              <a:rPr lang="en-GB" altLang="en-US" smtClean="0">
                <a:latin typeface="Calibri" panose="020F0502020204030204" pitchFamily="34" charset="0"/>
                <a:cs typeface="Calibri" panose="020F0502020204030204" pitchFamily="34" charset="0"/>
              </a:rPr>
              <a:pPr/>
              <a:t>35</a:t>
            </a:fld>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065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13A09F7E-560E-4DD7-9BAF-3968208114D6}"/>
              </a:ext>
            </a:extLst>
          </p:cNvPr>
          <p:cNvSpPr>
            <a:spLocks noGrp="1" noChangeArrowheads="1"/>
          </p:cNvSpPr>
          <p:nvPr>
            <p:ph type="title"/>
          </p:nvPr>
        </p:nvSpPr>
        <p:spPr>
          <a:xfrm>
            <a:off x="1885587" y="95321"/>
            <a:ext cx="5385526" cy="479947"/>
          </a:xfrm>
        </p:spPr>
        <p:txBody>
          <a:bodyPr/>
          <a:lstStyle/>
          <a:p>
            <a:r>
              <a:rPr lang="en-GB" altLang="en-US" b="1" dirty="0">
                <a:latin typeface="Calibri" panose="020F0502020204030204" pitchFamily="34" charset="0"/>
                <a:cs typeface="Calibri" panose="020F0502020204030204" pitchFamily="34" charset="0"/>
              </a:rPr>
              <a:t>VII.  A cosmetic flaw</a:t>
            </a:r>
          </a:p>
        </p:txBody>
      </p:sp>
      <p:sp>
        <p:nvSpPr>
          <p:cNvPr id="166915" name="Text Box 3">
            <a:extLst>
              <a:ext uri="{FF2B5EF4-FFF2-40B4-BE49-F238E27FC236}">
                <a16:creationId xmlns:a16="http://schemas.microsoft.com/office/drawing/2014/main" id="{4E7231E8-6B65-45F9-BE20-67FBAE827532}"/>
              </a:ext>
            </a:extLst>
          </p:cNvPr>
          <p:cNvSpPr txBox="1">
            <a:spLocks noChangeArrowheads="1"/>
          </p:cNvSpPr>
          <p:nvPr/>
        </p:nvSpPr>
        <p:spPr bwMode="auto">
          <a:xfrm>
            <a:off x="241300" y="599319"/>
            <a:ext cx="8661400" cy="168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lnSpc>
                <a:spcPct val="90000"/>
              </a:lnSpc>
            </a:pPr>
            <a:r>
              <a:rPr lang="en-GB" altLang="en-US" sz="2300" dirty="0">
                <a:latin typeface="Calibri" panose="020F0502020204030204" pitchFamily="34" charset="0"/>
                <a:cs typeface="Calibri" panose="020F0502020204030204" pitchFamily="34" charset="0"/>
                <a:sym typeface="Symbol" panose="05050102010706020507" pitchFamily="18" charset="2"/>
              </a:rPr>
              <a:t>Both deterministic and stochastic CSS </a:t>
            </a:r>
            <a:r>
              <a:rPr lang="en-GB" altLang="en-US" sz="2300" i="1" dirty="0">
                <a:latin typeface="Calibri" panose="020F0502020204030204" pitchFamily="34" charset="0"/>
                <a:cs typeface="Calibri" panose="020F0502020204030204" pitchFamily="34" charset="0"/>
                <a:sym typeface="Symbol" panose="05050102010706020507" pitchFamily="18" charset="2"/>
              </a:rPr>
              <a:t>time-slicing</a:t>
            </a:r>
            <a:r>
              <a:rPr lang="en-GB" altLang="en-US" sz="2300" dirty="0">
                <a:latin typeface="Calibri" panose="020F0502020204030204" pitchFamily="34" charset="0"/>
                <a:cs typeface="Calibri" panose="020F0502020204030204" pitchFamily="34" charset="0"/>
                <a:sym typeface="Symbol" panose="05050102010706020507" pitchFamily="18" charset="2"/>
              </a:rPr>
              <a:t> require an infinitesimally small DT to be exact. </a:t>
            </a:r>
            <a:r>
              <a:rPr lang="en-GB" altLang="en-US" sz="2300" dirty="0">
                <a:latin typeface="Calibri" panose="020F0502020204030204" pitchFamily="34" charset="0"/>
                <a:cs typeface="Calibri" panose="020F0502020204030204" pitchFamily="34" charset="0"/>
              </a:rPr>
              <a:t>The </a:t>
            </a:r>
            <a:r>
              <a:rPr lang="en-GB" altLang="en-US" sz="2300" i="1" dirty="0">
                <a:latin typeface="Calibri" panose="020F0502020204030204" pitchFamily="34" charset="0"/>
                <a:cs typeface="Calibri" panose="020F0502020204030204" pitchFamily="34" charset="0"/>
              </a:rPr>
              <a:t>Poisson process </a:t>
            </a:r>
            <a:r>
              <a:rPr lang="en-GB" altLang="en-US" sz="2300" dirty="0">
                <a:latin typeface="Calibri" panose="020F0502020204030204" pitchFamily="34" charset="0"/>
                <a:cs typeface="Calibri" panose="020F0502020204030204" pitchFamily="34" charset="0"/>
              </a:rPr>
              <a:t>is defined for infinitesimally small DT</a:t>
            </a:r>
            <a:r>
              <a:rPr lang="en-GB" altLang="en-US" sz="2300" dirty="0">
                <a:latin typeface="Calibri" panose="020F0502020204030204" pitchFamily="34" charset="0"/>
                <a:cs typeface="Calibri" panose="020F0502020204030204" pitchFamily="34" charset="0"/>
                <a:sym typeface="Symbol" panose="05050102010706020507" pitchFamily="18" charset="2"/>
              </a:rPr>
              <a:t>. For a finite DT, a </a:t>
            </a:r>
            <a:r>
              <a:rPr lang="en-GB" altLang="en-US" sz="2300" i="1" dirty="0">
                <a:latin typeface="Calibri" panose="020F0502020204030204" pitchFamily="34" charset="0"/>
                <a:cs typeface="Calibri" panose="020F0502020204030204" pitchFamily="34" charset="0"/>
                <a:sym typeface="Symbol" panose="05050102010706020507" pitchFamily="18" charset="2"/>
              </a:rPr>
              <a:t>stochastic outflow </a:t>
            </a:r>
            <a:r>
              <a:rPr lang="en-GB" altLang="en-US" sz="2300" dirty="0">
                <a:latin typeface="Calibri" panose="020F0502020204030204" pitchFamily="34" charset="0"/>
                <a:cs typeface="Calibri" panose="020F0502020204030204" pitchFamily="34" charset="0"/>
                <a:sym typeface="Symbol" panose="05050102010706020507" pitchFamily="18" charset="2"/>
              </a:rPr>
              <a:t>has a small chance to be larger than the </a:t>
            </a:r>
            <a:r>
              <a:rPr lang="en-GB" altLang="en-US" sz="2300" i="1" dirty="0">
                <a:latin typeface="Calibri" panose="020F0502020204030204" pitchFamily="34" charset="0"/>
                <a:cs typeface="Calibri" panose="020F0502020204030204" pitchFamily="34" charset="0"/>
                <a:sym typeface="Symbol" panose="05050102010706020507" pitchFamily="18" charset="2"/>
              </a:rPr>
              <a:t>content of its compartment</a:t>
            </a:r>
            <a:r>
              <a:rPr lang="en-GB" altLang="en-US" sz="2300" dirty="0">
                <a:latin typeface="Calibri" panose="020F0502020204030204" pitchFamily="34" charset="0"/>
                <a:cs typeface="Calibri" panose="020F0502020204030204" pitchFamily="34" charset="0"/>
                <a:sym typeface="Symbol" panose="05050102010706020507" pitchFamily="18" charset="2"/>
              </a:rPr>
              <a:t>, thus creating a negative population in the compartment. </a:t>
            </a:r>
          </a:p>
        </p:txBody>
      </p:sp>
      <p:sp>
        <p:nvSpPr>
          <p:cNvPr id="166916" name="Text Box 4">
            <a:extLst>
              <a:ext uri="{FF2B5EF4-FFF2-40B4-BE49-F238E27FC236}">
                <a16:creationId xmlns:a16="http://schemas.microsoft.com/office/drawing/2014/main" id="{EF44F396-AC8D-4C8F-8A69-816612B1D5CF}"/>
              </a:ext>
            </a:extLst>
          </p:cNvPr>
          <p:cNvSpPr txBox="1">
            <a:spLocks noChangeArrowheads="1"/>
          </p:cNvSpPr>
          <p:nvPr/>
        </p:nvSpPr>
        <p:spPr bwMode="auto">
          <a:xfrm>
            <a:off x="177800" y="4419600"/>
            <a:ext cx="875445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300" dirty="0">
                <a:solidFill>
                  <a:srgbClr val="FF0000"/>
                </a:solidFill>
                <a:latin typeface="Calibri" panose="020F0502020204030204" pitchFamily="34" charset="0"/>
                <a:cs typeface="Calibri" panose="020F0502020204030204" pitchFamily="34" charset="0"/>
              </a:rPr>
              <a:t>The problem arises because F is </a:t>
            </a:r>
            <a:r>
              <a:rPr lang="en-GB" altLang="en-US" sz="2300" i="1" u="sng" dirty="0">
                <a:solidFill>
                  <a:srgbClr val="FF0000"/>
                </a:solidFill>
                <a:latin typeface="Calibri" panose="020F0502020204030204" pitchFamily="34" charset="0"/>
                <a:cs typeface="Calibri" panose="020F0502020204030204" pitchFamily="34" charset="0"/>
              </a:rPr>
              <a:t>not</a:t>
            </a:r>
            <a:r>
              <a:rPr lang="en-GB" altLang="en-US" sz="2300" dirty="0">
                <a:solidFill>
                  <a:srgbClr val="FF0000"/>
                </a:solidFill>
                <a:latin typeface="Calibri" panose="020F0502020204030204" pitchFamily="34" charset="0"/>
                <a:cs typeface="Calibri" panose="020F0502020204030204" pitchFamily="34" charset="0"/>
              </a:rPr>
              <a:t> updated </a:t>
            </a:r>
            <a:r>
              <a:rPr lang="en-GB" altLang="en-US" sz="2300" dirty="0">
                <a:solidFill>
                  <a:srgbClr val="FF0000"/>
                </a:solidFill>
                <a:latin typeface="Calibri" panose="020F0502020204030204" pitchFamily="34" charset="0"/>
                <a:cs typeface="Calibri" panose="020F0502020204030204" pitchFamily="34" charset="0"/>
                <a:sym typeface="Symbol" panose="05050102010706020507" pitchFamily="18" charset="2"/>
              </a:rPr>
              <a:t>for each event during a DT. The risk of this artifact approaches zero when DT is reduced.</a:t>
            </a:r>
            <a:endParaRPr lang="en-GB" altLang="en-US" sz="2300" dirty="0">
              <a:solidFill>
                <a:srgbClr val="FF0000"/>
              </a:solidFill>
              <a:latin typeface="Calibri" panose="020F0502020204030204" pitchFamily="34" charset="0"/>
              <a:cs typeface="Calibri" panose="020F0502020204030204" pitchFamily="34" charset="0"/>
            </a:endParaRPr>
          </a:p>
        </p:txBody>
      </p:sp>
      <p:sp>
        <p:nvSpPr>
          <p:cNvPr id="166922" name="Text Box 10">
            <a:extLst>
              <a:ext uri="{FF2B5EF4-FFF2-40B4-BE49-F238E27FC236}">
                <a16:creationId xmlns:a16="http://schemas.microsoft.com/office/drawing/2014/main" id="{40398BF0-BFBA-4AA7-836E-271516B2AB05}"/>
              </a:ext>
            </a:extLst>
          </p:cNvPr>
          <p:cNvSpPr txBox="1">
            <a:spLocks noChangeArrowheads="1"/>
          </p:cNvSpPr>
          <p:nvPr/>
        </p:nvSpPr>
        <p:spPr bwMode="auto">
          <a:xfrm>
            <a:off x="142966" y="5257800"/>
            <a:ext cx="8953500" cy="7294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300" dirty="0">
                <a:latin typeface="Calibri" panose="020F0502020204030204" pitchFamily="34" charset="0"/>
                <a:cs typeface="Calibri" panose="020F0502020204030204" pitchFamily="34" charset="0"/>
              </a:rPr>
              <a:t>The artifact makes just a small bias, usually with no further consequences because of the property: PoFlow(neg. number)=PoFlow(0)=0.</a:t>
            </a:r>
            <a:endParaRPr lang="en-GB" altLang="en-US" sz="2300" dirty="0">
              <a:latin typeface="Calibri" panose="020F0502020204030204" pitchFamily="34" charset="0"/>
              <a:cs typeface="Calibri" panose="020F0502020204030204" pitchFamily="34" charset="0"/>
              <a:sym typeface="Symbol" panose="05050102010706020507" pitchFamily="18" charset="2"/>
            </a:endParaRPr>
          </a:p>
        </p:txBody>
      </p:sp>
      <p:sp>
        <p:nvSpPr>
          <p:cNvPr id="5" name="textruta 4">
            <a:extLst>
              <a:ext uri="{FF2B5EF4-FFF2-40B4-BE49-F238E27FC236}">
                <a16:creationId xmlns:a16="http://schemas.microsoft.com/office/drawing/2014/main" id="{7BBDB0FE-64D0-4CF6-8B77-614A193409D5}"/>
              </a:ext>
            </a:extLst>
          </p:cNvPr>
          <p:cNvSpPr txBox="1"/>
          <p:nvPr/>
        </p:nvSpPr>
        <p:spPr>
          <a:xfrm>
            <a:off x="182154" y="6032819"/>
            <a:ext cx="8552180" cy="800219"/>
          </a:xfrm>
          <a:prstGeom prst="rect">
            <a:avLst/>
          </a:prstGeom>
          <a:noFill/>
        </p:spPr>
        <p:txBody>
          <a:bodyPr wrap="square" rtlCol="0">
            <a:spAutoFit/>
          </a:bodyPr>
          <a:lstStyle/>
          <a:p>
            <a:r>
              <a:rPr lang="en-GB" sz="2300" dirty="0">
                <a:solidFill>
                  <a:srgbClr val="00B050"/>
                </a:solidFill>
                <a:latin typeface="Calibri" panose="020F0502020204030204" pitchFamily="34" charset="0"/>
                <a:cs typeface="Calibri" panose="020F0502020204030204" pitchFamily="34" charset="0"/>
              </a:rPr>
              <a:t>In StochSD [X] &lt; 0 can be prevented by checking “</a:t>
            </a:r>
            <a:r>
              <a:rPr lang="en-GB" sz="2300" dirty="0">
                <a:solidFill>
                  <a:srgbClr val="00B050"/>
                </a:solidFill>
                <a:latin typeface="Calibri" panose="020F0502020204030204" pitchFamily="34" charset="0"/>
                <a:cs typeface="Calibri" panose="020F0502020204030204" pitchFamily="34" charset="0"/>
                <a:sym typeface="Wingdings" panose="05000000000000000000" pitchFamily="2" charset="2"/>
              </a:rPr>
              <a:t></a:t>
            </a:r>
            <a:r>
              <a:rPr lang="en-GB" sz="2300" dirty="0">
                <a:solidFill>
                  <a:srgbClr val="00B050"/>
                </a:solidFill>
                <a:latin typeface="Calibri" panose="020F0502020204030204" pitchFamily="34" charset="0"/>
                <a:cs typeface="Calibri" panose="020F0502020204030204" pitchFamily="34" charset="0"/>
              </a:rPr>
              <a:t> Restrict to non-negative values”.</a:t>
            </a:r>
          </a:p>
        </p:txBody>
      </p:sp>
      <p:sp>
        <p:nvSpPr>
          <p:cNvPr id="166920" name="Text Box 8">
            <a:extLst>
              <a:ext uri="{FF2B5EF4-FFF2-40B4-BE49-F238E27FC236}">
                <a16:creationId xmlns:a16="http://schemas.microsoft.com/office/drawing/2014/main" id="{0BA680B9-CA72-40C1-8820-28BEB44C36E5}"/>
              </a:ext>
            </a:extLst>
          </p:cNvPr>
          <p:cNvSpPr txBox="1">
            <a:spLocks noChangeArrowheads="1"/>
          </p:cNvSpPr>
          <p:nvPr/>
        </p:nvSpPr>
        <p:spPr bwMode="auto">
          <a:xfrm>
            <a:off x="6000544" y="2346674"/>
            <a:ext cx="2931706" cy="192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200" dirty="0">
                <a:solidFill>
                  <a:srgbClr val="FF0000"/>
                </a:solidFill>
                <a:latin typeface="Calibri" panose="020F0502020204030204" pitchFamily="34" charset="0"/>
                <a:cs typeface="Calibri" panose="020F0502020204030204" pitchFamily="34" charset="0"/>
              </a:rPr>
              <a:t>With e.g. one entity left (X=1), the PoFlow(X/T) might occasionally get the outcome </a:t>
            </a:r>
            <a:r>
              <a:rPr lang="en-GB" altLang="en-US" sz="2200" dirty="0">
                <a:solidFill>
                  <a:srgbClr val="FF0000"/>
                </a:solidFill>
                <a:latin typeface="Calibri" panose="020F0502020204030204" pitchFamily="34" charset="0"/>
                <a:cs typeface="Calibri" panose="020F0502020204030204" pitchFamily="34" charset="0"/>
                <a:sym typeface="Symbol" panose="05050102010706020507" pitchFamily="18" charset="2"/>
              </a:rPr>
              <a:t>DTF</a:t>
            </a:r>
            <a:r>
              <a:rPr lang="en-GB" altLang="en-US" sz="2200" dirty="0">
                <a:solidFill>
                  <a:srgbClr val="FF0000"/>
                </a:solidFill>
                <a:latin typeface="Calibri" panose="020F0502020204030204" pitchFamily="34" charset="0"/>
                <a:cs typeface="Calibri" panose="020F0502020204030204" pitchFamily="34" charset="0"/>
              </a:rPr>
              <a:t> =2 because of a too large </a:t>
            </a:r>
            <a:r>
              <a:rPr lang="en-GB" altLang="en-US" sz="2200" dirty="0">
                <a:solidFill>
                  <a:srgbClr val="FF0000"/>
                </a:solidFill>
                <a:latin typeface="Calibri" panose="020F0502020204030204" pitchFamily="34" charset="0"/>
                <a:cs typeface="Calibri" panose="020F0502020204030204" pitchFamily="34" charset="0"/>
                <a:sym typeface="Symbol" panose="05050102010706020507" pitchFamily="18" charset="2"/>
              </a:rPr>
              <a:t>DT. This results in X = -1.</a:t>
            </a:r>
          </a:p>
        </p:txBody>
      </p:sp>
      <p:grpSp>
        <p:nvGrpSpPr>
          <p:cNvPr id="10" name="Grupp 9">
            <a:extLst>
              <a:ext uri="{FF2B5EF4-FFF2-40B4-BE49-F238E27FC236}">
                <a16:creationId xmlns:a16="http://schemas.microsoft.com/office/drawing/2014/main" id="{0EF3F7BD-4C65-4533-9FA2-C166011219EC}"/>
              </a:ext>
            </a:extLst>
          </p:cNvPr>
          <p:cNvGrpSpPr/>
          <p:nvPr/>
        </p:nvGrpSpPr>
        <p:grpSpPr>
          <a:xfrm>
            <a:off x="88900" y="2485129"/>
            <a:ext cx="3430226" cy="1695450"/>
            <a:chOff x="88900" y="2485129"/>
            <a:chExt cx="3430226" cy="1695450"/>
          </a:xfrm>
        </p:grpSpPr>
        <p:sp>
          <p:nvSpPr>
            <p:cNvPr id="14" name="textruta 13">
              <a:extLst>
                <a:ext uri="{FF2B5EF4-FFF2-40B4-BE49-F238E27FC236}">
                  <a16:creationId xmlns:a16="http://schemas.microsoft.com/office/drawing/2014/main" id="{3365007E-EE63-4209-AC2E-C46D2EE28106}"/>
                </a:ext>
              </a:extLst>
            </p:cNvPr>
            <p:cNvSpPr txBox="1"/>
            <p:nvPr/>
          </p:nvSpPr>
          <p:spPr>
            <a:xfrm>
              <a:off x="88900" y="2704567"/>
              <a:ext cx="1739900" cy="923330"/>
            </a:xfrm>
            <a:prstGeom prst="rect">
              <a:avLst/>
            </a:prstGeom>
            <a:noFill/>
          </p:spPr>
          <p:txBody>
            <a:bodyPr wrap="square" rtlCol="0">
              <a:spAutoFit/>
            </a:bodyPr>
            <a:lstStyle/>
            <a:p>
              <a:r>
                <a:rPr lang="en-GB" sz="1800" dirty="0">
                  <a:latin typeface="Calibri" panose="020F0502020204030204" pitchFamily="34" charset="0"/>
                  <a:cs typeface="Calibri" panose="020F0502020204030204" pitchFamily="34" charset="0"/>
                </a:rPr>
                <a:t>X=X+DT*F</a:t>
              </a:r>
            </a:p>
            <a:p>
              <a:r>
                <a:rPr lang="en-GB" sz="1800" dirty="0">
                  <a:latin typeface="Calibri" panose="020F0502020204030204" pitchFamily="34" charset="0"/>
                  <a:cs typeface="Calibri" panose="020F0502020204030204" pitchFamily="34" charset="0"/>
                </a:rPr>
                <a:t>X(0)=5</a:t>
              </a:r>
            </a:p>
            <a:p>
              <a:r>
                <a:rPr lang="en-GB" sz="1800" dirty="0">
                  <a:latin typeface="Calibri" panose="020F0502020204030204" pitchFamily="34" charset="0"/>
                  <a:cs typeface="Calibri" panose="020F0502020204030204" pitchFamily="34" charset="0"/>
                </a:rPr>
                <a:t>F=PoFlow(X/T)</a:t>
              </a:r>
            </a:p>
          </p:txBody>
        </p:sp>
        <p:pic>
          <p:nvPicPr>
            <p:cNvPr id="3" name="Bildobjekt 2">
              <a:extLst>
                <a:ext uri="{FF2B5EF4-FFF2-40B4-BE49-F238E27FC236}">
                  <a16:creationId xmlns:a16="http://schemas.microsoft.com/office/drawing/2014/main" id="{A17A9FC3-CFCA-4516-BE3C-725FBB237992}"/>
                </a:ext>
              </a:extLst>
            </p:cNvPr>
            <p:cNvPicPr>
              <a:picLocks noChangeAspect="1"/>
            </p:cNvPicPr>
            <p:nvPr/>
          </p:nvPicPr>
          <p:blipFill>
            <a:blip r:embed="rId2"/>
            <a:stretch>
              <a:fillRect/>
            </a:stretch>
          </p:blipFill>
          <p:spPr>
            <a:xfrm>
              <a:off x="1576026" y="2485129"/>
              <a:ext cx="1943100" cy="1695450"/>
            </a:xfrm>
            <a:prstGeom prst="rect">
              <a:avLst/>
            </a:prstGeom>
          </p:spPr>
        </p:pic>
      </p:grpSp>
      <p:grpSp>
        <p:nvGrpSpPr>
          <p:cNvPr id="8" name="Grupp 7">
            <a:extLst>
              <a:ext uri="{FF2B5EF4-FFF2-40B4-BE49-F238E27FC236}">
                <a16:creationId xmlns:a16="http://schemas.microsoft.com/office/drawing/2014/main" id="{75EB6015-5948-4095-AAAE-F611F4DD3BC1}"/>
              </a:ext>
            </a:extLst>
          </p:cNvPr>
          <p:cNvGrpSpPr/>
          <p:nvPr/>
        </p:nvGrpSpPr>
        <p:grpSpPr>
          <a:xfrm>
            <a:off x="3705225" y="2320033"/>
            <a:ext cx="2238375" cy="1990725"/>
            <a:chOff x="3675018" y="2320033"/>
            <a:chExt cx="2238375" cy="1990725"/>
          </a:xfrm>
        </p:grpSpPr>
        <p:pic>
          <p:nvPicPr>
            <p:cNvPr id="7" name="Bildobjekt 6">
              <a:extLst>
                <a:ext uri="{FF2B5EF4-FFF2-40B4-BE49-F238E27FC236}">
                  <a16:creationId xmlns:a16="http://schemas.microsoft.com/office/drawing/2014/main" id="{70B22B51-950A-414C-B892-31F75F3A532C}"/>
                </a:ext>
              </a:extLst>
            </p:cNvPr>
            <p:cNvPicPr>
              <a:picLocks noChangeAspect="1"/>
            </p:cNvPicPr>
            <p:nvPr/>
          </p:nvPicPr>
          <p:blipFill>
            <a:blip r:embed="rId3"/>
            <a:stretch>
              <a:fillRect/>
            </a:stretch>
          </p:blipFill>
          <p:spPr>
            <a:xfrm>
              <a:off x="3675018" y="2320033"/>
              <a:ext cx="2238375" cy="1990725"/>
            </a:xfrm>
            <a:prstGeom prst="rect">
              <a:avLst/>
            </a:prstGeom>
          </p:spPr>
        </p:pic>
        <p:cxnSp>
          <p:nvCxnSpPr>
            <p:cNvPr id="4" name="Rak pilkoppling 3">
              <a:extLst>
                <a:ext uri="{FF2B5EF4-FFF2-40B4-BE49-F238E27FC236}">
                  <a16:creationId xmlns:a16="http://schemas.microsoft.com/office/drawing/2014/main" id="{420CF1F2-3F55-405D-BE3E-3884CE3F6DA2}"/>
                </a:ext>
              </a:extLst>
            </p:cNvPr>
            <p:cNvCxnSpPr>
              <a:cxnSpLocks/>
            </p:cNvCxnSpPr>
            <p:nvPr/>
          </p:nvCxnSpPr>
          <p:spPr>
            <a:xfrm flipV="1">
              <a:off x="4191000" y="3475497"/>
              <a:ext cx="215174" cy="25830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Platshållare för bildnummer 4">
            <a:extLst>
              <a:ext uri="{FF2B5EF4-FFF2-40B4-BE49-F238E27FC236}">
                <a16:creationId xmlns:a16="http://schemas.microsoft.com/office/drawing/2014/main" id="{CD5702F1-97A5-4778-85C9-BE455E82B8C2}"/>
              </a:ext>
            </a:extLst>
          </p:cNvPr>
          <p:cNvSpPr>
            <a:spLocks noGrp="1"/>
          </p:cNvSpPr>
          <p:nvPr>
            <p:ph type="sldNum" sz="quarter" idx="12"/>
          </p:nvPr>
        </p:nvSpPr>
        <p:spPr>
          <a:xfrm>
            <a:off x="8686800" y="6432929"/>
            <a:ext cx="381000" cy="425071"/>
          </a:xfrm>
        </p:spPr>
        <p:txBody>
          <a:bodyPr/>
          <a:lstStyle/>
          <a:p>
            <a:fld id="{4517895B-747C-4F57-B51E-3A6C9CEB3AFB}" type="slidenum">
              <a:rPr lang="en-GB" altLang="en-US">
                <a:latin typeface="Calibri" panose="020F0502020204030204" pitchFamily="34" charset="0"/>
                <a:cs typeface="Calibri" panose="020F0502020204030204" pitchFamily="34" charset="0"/>
              </a:rPr>
              <a:pPr/>
              <a:t>36</a:t>
            </a:fld>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363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ppt_x"/>
                                          </p:val>
                                        </p:tav>
                                        <p:tav tm="100000">
                                          <p:val>
                                            <p:strVal val="#ppt_x"/>
                                          </p:val>
                                        </p:tav>
                                      </p:tavLst>
                                    </p:anim>
                                    <p:anim calcmode="lin" valueType="num">
                                      <p:cBhvr additive="base">
                                        <p:cTn id="8" dur="500" fill="hold"/>
                                        <p:tgtEl>
                                          <p:spTgt spid="1669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6920"/>
                                        </p:tgtEl>
                                        <p:attrNameLst>
                                          <p:attrName>style.visibility</p:attrName>
                                        </p:attrNameLst>
                                      </p:cBhvr>
                                      <p:to>
                                        <p:strVal val="visible"/>
                                      </p:to>
                                    </p:set>
                                    <p:anim calcmode="lin" valueType="num">
                                      <p:cBhvr additive="base">
                                        <p:cTn id="25" dur="500" fill="hold"/>
                                        <p:tgtEl>
                                          <p:spTgt spid="166920"/>
                                        </p:tgtEl>
                                        <p:attrNameLst>
                                          <p:attrName>ppt_x</p:attrName>
                                        </p:attrNameLst>
                                      </p:cBhvr>
                                      <p:tavLst>
                                        <p:tav tm="0">
                                          <p:val>
                                            <p:strVal val="1+#ppt_w/2"/>
                                          </p:val>
                                        </p:tav>
                                        <p:tav tm="100000">
                                          <p:val>
                                            <p:strVal val="#ppt_x"/>
                                          </p:val>
                                        </p:tav>
                                      </p:tavLst>
                                    </p:anim>
                                    <p:anim calcmode="lin" valueType="num">
                                      <p:cBhvr additive="base">
                                        <p:cTn id="26" dur="500" fill="hold"/>
                                        <p:tgtEl>
                                          <p:spTgt spid="1669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6916"/>
                                        </p:tgtEl>
                                        <p:attrNameLst>
                                          <p:attrName>style.visibility</p:attrName>
                                        </p:attrNameLst>
                                      </p:cBhvr>
                                      <p:to>
                                        <p:strVal val="visible"/>
                                      </p:to>
                                    </p:set>
                                    <p:anim calcmode="lin" valueType="num">
                                      <p:cBhvr additive="base">
                                        <p:cTn id="31" dur="500" fill="hold"/>
                                        <p:tgtEl>
                                          <p:spTgt spid="166916"/>
                                        </p:tgtEl>
                                        <p:attrNameLst>
                                          <p:attrName>ppt_x</p:attrName>
                                        </p:attrNameLst>
                                      </p:cBhvr>
                                      <p:tavLst>
                                        <p:tav tm="0">
                                          <p:val>
                                            <p:strVal val="#ppt_x"/>
                                          </p:val>
                                        </p:tav>
                                        <p:tav tm="100000">
                                          <p:val>
                                            <p:strVal val="#ppt_x"/>
                                          </p:val>
                                        </p:tav>
                                      </p:tavLst>
                                    </p:anim>
                                    <p:anim calcmode="lin" valueType="num">
                                      <p:cBhvr additive="base">
                                        <p:cTn id="32" dur="500" fill="hold"/>
                                        <p:tgtEl>
                                          <p:spTgt spid="1669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6922"/>
                                        </p:tgtEl>
                                        <p:attrNameLst>
                                          <p:attrName>style.visibility</p:attrName>
                                        </p:attrNameLst>
                                      </p:cBhvr>
                                      <p:to>
                                        <p:strVal val="visible"/>
                                      </p:to>
                                    </p:set>
                                    <p:anim calcmode="lin" valueType="num">
                                      <p:cBhvr additive="base">
                                        <p:cTn id="37" dur="500" fill="hold"/>
                                        <p:tgtEl>
                                          <p:spTgt spid="166922"/>
                                        </p:tgtEl>
                                        <p:attrNameLst>
                                          <p:attrName>ppt_x</p:attrName>
                                        </p:attrNameLst>
                                      </p:cBhvr>
                                      <p:tavLst>
                                        <p:tav tm="0">
                                          <p:val>
                                            <p:strVal val="#ppt_x"/>
                                          </p:val>
                                        </p:tav>
                                        <p:tav tm="100000">
                                          <p:val>
                                            <p:strVal val="#ppt_x"/>
                                          </p:val>
                                        </p:tav>
                                      </p:tavLst>
                                    </p:anim>
                                    <p:anim calcmode="lin" valueType="num">
                                      <p:cBhvr additive="base">
                                        <p:cTn id="38" dur="500" fill="hold"/>
                                        <p:tgtEl>
                                          <p:spTgt spid="1669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p:bldP spid="166916" grpId="0" autoUpdateAnimBg="0"/>
      <p:bldP spid="166922" grpId="0" autoUpdateAnimBg="0"/>
      <p:bldP spid="5" grpId="0"/>
      <p:bldP spid="1669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4DC8DA7-0F77-4462-8A09-62D9FA688C5B}"/>
              </a:ext>
            </a:extLst>
          </p:cNvPr>
          <p:cNvSpPr>
            <a:spLocks noGrp="1"/>
          </p:cNvSpPr>
          <p:nvPr>
            <p:ph type="title"/>
          </p:nvPr>
        </p:nvSpPr>
        <p:spPr>
          <a:xfrm>
            <a:off x="546463" y="0"/>
            <a:ext cx="7772400" cy="609600"/>
          </a:xfrm>
        </p:spPr>
        <p:txBody>
          <a:bodyPr/>
          <a:lstStyle/>
          <a:p>
            <a:r>
              <a:rPr lang="en-GB" sz="3600" b="1" dirty="0">
                <a:latin typeface="Calibri" panose="020F0502020204030204" pitchFamily="34" charset="0"/>
                <a:cs typeface="Calibri" panose="020F0502020204030204" pitchFamily="34" charset="0"/>
              </a:rPr>
              <a:t>References</a:t>
            </a:r>
          </a:p>
        </p:txBody>
      </p:sp>
      <p:sp>
        <p:nvSpPr>
          <p:cNvPr id="4" name="textruta 3">
            <a:extLst>
              <a:ext uri="{FF2B5EF4-FFF2-40B4-BE49-F238E27FC236}">
                <a16:creationId xmlns:a16="http://schemas.microsoft.com/office/drawing/2014/main" id="{4806F323-0181-4FC4-AE8B-1A55D30E195C}"/>
              </a:ext>
            </a:extLst>
          </p:cNvPr>
          <p:cNvSpPr txBox="1"/>
          <p:nvPr/>
        </p:nvSpPr>
        <p:spPr>
          <a:xfrm>
            <a:off x="421277" y="590006"/>
            <a:ext cx="8382000" cy="6130909"/>
          </a:xfrm>
          <a:prstGeom prst="rect">
            <a:avLst/>
          </a:prstGeom>
          <a:noFill/>
        </p:spPr>
        <p:txBody>
          <a:bodyPr wrap="square" rtlCol="0">
            <a:spAutoFit/>
          </a:bodyPr>
          <a:lstStyle/>
          <a:p>
            <a:pPr marL="285750" indent="-285750" eaLnBrk="0" hangingPunct="0">
              <a:lnSpc>
                <a:spcPct val="90000"/>
              </a:lnSpc>
              <a:buFont typeface="Wingdings" panose="05000000000000000000" pitchFamily="2" charset="2"/>
              <a:buChar char="q"/>
            </a:pPr>
            <a:r>
              <a:rPr lang="en-US" altLang="en-US" sz="1900" b="1" dirty="0">
                <a:latin typeface="Calibri" panose="020F0502020204030204" pitchFamily="34" charset="0"/>
                <a:cs typeface="Calibri" panose="020F0502020204030204" pitchFamily="34" charset="0"/>
              </a:rPr>
              <a:t>Lab 3:</a:t>
            </a:r>
            <a:r>
              <a:rPr lang="en-US" altLang="en-US" sz="1900" dirty="0">
                <a:latin typeface="Calibri" panose="020F0502020204030204" pitchFamily="34" charset="0"/>
                <a:cs typeface="Calibri" panose="020F0502020204030204" pitchFamily="34" charset="0"/>
              </a:rPr>
              <a:t> Deterministic vs. Stochastic Model Building and Simulation.</a:t>
            </a:r>
          </a:p>
          <a:p>
            <a:pPr eaLnBrk="0" hangingPunct="0">
              <a:lnSpc>
                <a:spcPct val="90000"/>
              </a:lnSpc>
            </a:pPr>
            <a:endParaRPr lang="en-US" altLang="en-US" sz="800" b="1" dirty="0">
              <a:highlight>
                <a:srgbClr val="FFFF00"/>
              </a:highlight>
              <a:latin typeface="Calibri" panose="020F0502020204030204" pitchFamily="34" charset="0"/>
              <a:cs typeface="Calibri" panose="020F0502020204030204" pitchFamily="34" charset="0"/>
            </a:endParaRPr>
          </a:p>
          <a:p>
            <a:pPr marL="285750" indent="-285750" eaLnBrk="0" hangingPunct="0">
              <a:lnSpc>
                <a:spcPct val="90000"/>
              </a:lnSpc>
              <a:buFont typeface="Wingdings" panose="05000000000000000000" pitchFamily="2" charset="2"/>
              <a:buChar char="q"/>
            </a:pPr>
            <a:r>
              <a:rPr lang="en-US" altLang="en-US" sz="1900" dirty="0">
                <a:latin typeface="Calibri" panose="020F0502020204030204" pitchFamily="34" charset="0"/>
                <a:cs typeface="Calibri" panose="020F0502020204030204" pitchFamily="34" charset="0"/>
              </a:rPr>
              <a:t>Gustafsson L. Poisson Simulation – A Method for Generating Stochastic Variations in Continuous System Simulation. Simulation 74:5, 264-274, May 2000.</a:t>
            </a:r>
          </a:p>
          <a:p>
            <a:pPr eaLnBrk="0" hangingPunct="0">
              <a:lnSpc>
                <a:spcPct val="90000"/>
              </a:lnSpc>
            </a:pPr>
            <a:endParaRPr lang="en-US" altLang="en-US" sz="800" b="1" dirty="0">
              <a:latin typeface="Calibri" panose="020F0502020204030204" pitchFamily="34" charset="0"/>
              <a:cs typeface="Calibri" panose="020F0502020204030204" pitchFamily="34" charset="0"/>
            </a:endParaRPr>
          </a:p>
          <a:p>
            <a:pPr marL="285750" indent="-285750" eaLnBrk="0" hangingPunct="0">
              <a:lnSpc>
                <a:spcPct val="90000"/>
              </a:lnSpc>
              <a:buFont typeface="Wingdings" panose="05000000000000000000" pitchFamily="2" charset="2"/>
              <a:buChar char="q"/>
            </a:pPr>
            <a:r>
              <a:rPr lang="en-US" altLang="en-US" sz="1900" dirty="0">
                <a:latin typeface="Calibri" panose="020F0502020204030204" pitchFamily="34" charset="0"/>
                <a:cs typeface="Calibri" panose="020F0502020204030204" pitchFamily="34" charset="0"/>
              </a:rPr>
              <a:t>Gustafsson L. Poisson Simulation as an Extension of Continuous System Simulation  for the Modeling of Queuing Systems. Simulation 79:9, 528-541, September 2003.</a:t>
            </a:r>
            <a:endParaRPr lang="en-US" altLang="en-US" sz="1900" b="1" dirty="0">
              <a:latin typeface="Calibri" panose="020F0502020204030204" pitchFamily="34" charset="0"/>
              <a:cs typeface="Calibri" panose="020F0502020204030204" pitchFamily="34" charset="0"/>
            </a:endParaRPr>
          </a:p>
          <a:p>
            <a:pPr eaLnBrk="0" hangingPunct="0">
              <a:lnSpc>
                <a:spcPct val="90000"/>
              </a:lnSpc>
            </a:pPr>
            <a:endParaRPr lang="en-US" altLang="en-US" sz="800" b="1" dirty="0">
              <a:latin typeface="Calibri" panose="020F0502020204030204" pitchFamily="34" charset="0"/>
              <a:cs typeface="Calibri" panose="020F0502020204030204" pitchFamily="34" charset="0"/>
            </a:endParaRPr>
          </a:p>
          <a:p>
            <a:pPr marL="285750" indent="-285750" eaLnBrk="0" hangingPunct="0">
              <a:lnSpc>
                <a:spcPct val="90000"/>
              </a:lnSpc>
              <a:buFont typeface="Wingdings" panose="05000000000000000000" pitchFamily="2" charset="2"/>
              <a:buChar char="q"/>
            </a:pPr>
            <a:r>
              <a:rPr lang="en-US" altLang="en-US" sz="1900" dirty="0">
                <a:latin typeface="Calibri" panose="020F0502020204030204" pitchFamily="34" charset="0"/>
                <a:cs typeface="Calibri" panose="020F0502020204030204" pitchFamily="34" charset="0"/>
              </a:rPr>
              <a:t>Gustafsson L. Studying Dynamic and Stochastic Systems Using Poisson Simulation. In </a:t>
            </a:r>
            <a:r>
              <a:rPr lang="en-US" altLang="en-US" sz="1900" noProof="1">
                <a:latin typeface="Calibri" panose="020F0502020204030204" pitchFamily="34" charset="0"/>
                <a:cs typeface="Calibri" panose="020F0502020204030204" pitchFamily="34" charset="0"/>
              </a:rPr>
              <a:t>Liljenström H. and Svedin </a:t>
            </a:r>
            <a:r>
              <a:rPr lang="en-US" altLang="en-US" sz="1900" dirty="0">
                <a:latin typeface="Calibri" panose="020F0502020204030204" pitchFamily="34" charset="0"/>
                <a:cs typeface="Calibri" panose="020F0502020204030204" pitchFamily="34" charset="0"/>
              </a:rPr>
              <a:t>U. Eds. </a:t>
            </a:r>
            <a:r>
              <a:rPr lang="en-US" altLang="en-US" sz="1900" i="1" dirty="0">
                <a:latin typeface="Calibri" panose="020F0502020204030204" pitchFamily="34" charset="0"/>
                <a:cs typeface="Calibri" panose="020F0502020204030204" pitchFamily="34" charset="0"/>
              </a:rPr>
              <a:t>Micro – Meso – Macro: Addressing Complex Systems Couplings.</a:t>
            </a:r>
            <a:r>
              <a:rPr lang="en-US" altLang="en-US" sz="1900" dirty="0">
                <a:latin typeface="Calibri" panose="020F0502020204030204" pitchFamily="34" charset="0"/>
                <a:cs typeface="Calibri" panose="020F0502020204030204" pitchFamily="34" charset="0"/>
              </a:rPr>
              <a:t> World Scientific Publishing Company. Singapore, 2004.</a:t>
            </a:r>
          </a:p>
          <a:p>
            <a:pPr eaLnBrk="0" hangingPunct="0">
              <a:lnSpc>
                <a:spcPct val="90000"/>
              </a:lnSpc>
            </a:pPr>
            <a:endParaRPr lang="en-US" altLang="en-US" sz="800" dirty="0">
              <a:latin typeface="Calibri" panose="020F0502020204030204" pitchFamily="34" charset="0"/>
              <a:cs typeface="Calibri" panose="020F0502020204030204" pitchFamily="34" charset="0"/>
            </a:endParaRPr>
          </a:p>
          <a:p>
            <a:pPr marL="285750" indent="-285750" eaLnBrk="0" hangingPunct="0">
              <a:lnSpc>
                <a:spcPct val="90000"/>
              </a:lnSpc>
              <a:buFont typeface="Wingdings" panose="05000000000000000000" pitchFamily="2" charset="2"/>
              <a:buChar char="q"/>
            </a:pPr>
            <a:r>
              <a:rPr lang="en-GB" sz="1900" dirty="0">
                <a:effectLst/>
                <a:latin typeface="Calibri" panose="020F0502020204030204" pitchFamily="34" charset="0"/>
                <a:ea typeface="Times New Roman" panose="02020603050405020304" pitchFamily="18" charset="0"/>
                <a:cs typeface="Calibri" panose="020F0502020204030204" pitchFamily="34" charset="0"/>
              </a:rPr>
              <a:t>Gustafsson L., Sternad M., Gustafsson E</a:t>
            </a:r>
            <a:r>
              <a:rPr lang="en-GB" sz="1900" dirty="0">
                <a:latin typeface="Calibri" panose="020F0502020204030204" pitchFamily="34" charset="0"/>
                <a:ea typeface="Times New Roman" panose="02020603050405020304" pitchFamily="18" charset="0"/>
                <a:cs typeface="Calibri" panose="020F0502020204030204" pitchFamily="34" charset="0"/>
              </a:rPr>
              <a:t>., The Full Potential of Continuous System Simulation Modelling, Open </a:t>
            </a:r>
            <a:r>
              <a:rPr lang="en-GB" sz="1900" dirty="0">
                <a:effectLst/>
                <a:latin typeface="Calibri" panose="020F0502020204030204" pitchFamily="34" charset="0"/>
                <a:ea typeface="Times New Roman" panose="02020603050405020304" pitchFamily="18" charset="0"/>
                <a:cs typeface="Calibri" panose="020F0502020204030204" pitchFamily="34" charset="0"/>
              </a:rPr>
              <a:t>Journal of Modelling and Simulation, 5, 253-299, 2017.</a:t>
            </a:r>
          </a:p>
          <a:p>
            <a:pPr eaLnBrk="0" hangingPunct="0">
              <a:lnSpc>
                <a:spcPct val="90000"/>
              </a:lnSpc>
            </a:pPr>
            <a:endParaRPr lang="en-GB" sz="8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eaLnBrk="0" hangingPunct="0">
              <a:lnSpc>
                <a:spcPct val="90000"/>
              </a:lnSpc>
              <a:buFont typeface="Wingdings" panose="05000000000000000000" pitchFamily="2" charset="2"/>
              <a:buChar char="q"/>
            </a:pPr>
            <a:r>
              <a:rPr lang="en-GB" sz="1900" dirty="0">
                <a:effectLst/>
                <a:latin typeface="Calibri" panose="020F0502020204030204" pitchFamily="34" charset="0"/>
                <a:ea typeface="Times New Roman" panose="02020603050405020304" pitchFamily="18" charset="0"/>
                <a:cs typeface="Calibri" panose="020F0502020204030204" pitchFamily="34" charset="0"/>
              </a:rPr>
              <a:t>Gustafsson L. and Sternad M. The Poisson Simulation Approach to  Combined Simulation, 2009, Report. </a:t>
            </a:r>
            <a:r>
              <a:rPr lang="en-GB" sz="1900" dirty="0">
                <a:solidFill>
                  <a:schemeClr val="accent6">
                    <a:lumMod val="75000"/>
                  </a:schemeClr>
                </a:solidFill>
                <a:effectLst/>
                <a:latin typeface="Calibri" panose="020F0502020204030204" pitchFamily="34"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http://www.signal.uu.se/Publications/pdf/r091.pdf</a:t>
            </a:r>
            <a:endParaRPr lang="en-GB" sz="1900" dirty="0">
              <a:solidFill>
                <a:schemeClr val="accent6">
                  <a:lumMod val="75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eaLnBrk="0" hangingPunct="0">
              <a:lnSpc>
                <a:spcPct val="90000"/>
              </a:lnSpc>
            </a:pPr>
            <a:endParaRPr lang="en-US" altLang="en-US" sz="800" dirty="0">
              <a:latin typeface="Calibri" panose="020F0502020204030204" pitchFamily="34" charset="0"/>
              <a:cs typeface="Calibri" panose="020F0502020204030204" pitchFamily="34" charset="0"/>
            </a:endParaRPr>
          </a:p>
          <a:p>
            <a:pPr marL="285750" indent="-285750" eaLnBrk="0" hangingPunct="0">
              <a:lnSpc>
                <a:spcPct val="90000"/>
              </a:lnSpc>
              <a:buFont typeface="Wingdings" panose="05000000000000000000" pitchFamily="2" charset="2"/>
              <a:buChar char="q"/>
            </a:pPr>
            <a:r>
              <a:rPr lang="en-GB" sz="1900" dirty="0">
                <a:effectLst/>
                <a:latin typeface="Calibri" panose="020F0502020204030204" pitchFamily="34" charset="0"/>
                <a:ea typeface="Times New Roman" panose="02020603050405020304" pitchFamily="18" charset="0"/>
                <a:cs typeface="Calibri" panose="020F0502020204030204" pitchFamily="34" charset="0"/>
              </a:rPr>
              <a:t>Kermack W.O. and McKendrick, A.G. Contributions to the mathematical theory of epidemics. Proc. Roy. Soc. A 115, 700-21, </a:t>
            </a:r>
            <a:r>
              <a:rPr lang="en-GB" sz="1900" dirty="0">
                <a:latin typeface="Calibri" panose="020F0502020204030204" pitchFamily="34" charset="0"/>
                <a:ea typeface="Times New Roman" panose="02020603050405020304" pitchFamily="18" charset="0"/>
                <a:cs typeface="Calibri" panose="020F0502020204030204" pitchFamily="34" charset="0"/>
              </a:rPr>
              <a:t>1927. </a:t>
            </a:r>
          </a:p>
          <a:p>
            <a:pPr eaLnBrk="0" hangingPunct="0">
              <a:lnSpc>
                <a:spcPct val="90000"/>
              </a:lnSpc>
            </a:pPr>
            <a:endParaRPr lang="en-GB" sz="800" dirty="0">
              <a:latin typeface="Calibri" panose="020F0502020204030204" pitchFamily="34" charset="0"/>
              <a:ea typeface="Times New Roman" panose="02020603050405020304" pitchFamily="18" charset="0"/>
              <a:cs typeface="Calibri" panose="020F0502020204030204" pitchFamily="34" charset="0"/>
            </a:endParaRPr>
          </a:p>
          <a:p>
            <a:pPr marL="285750" indent="-285750" eaLnBrk="0" hangingPunct="0">
              <a:lnSpc>
                <a:spcPct val="90000"/>
              </a:lnSpc>
              <a:buFont typeface="Wingdings" panose="05000000000000000000" pitchFamily="2" charset="2"/>
              <a:buChar char="q"/>
            </a:pPr>
            <a:r>
              <a:rPr lang="en-GB" sz="1900" dirty="0">
                <a:latin typeface="Calibri" panose="020F0502020204030204" pitchFamily="34" charset="0"/>
                <a:ea typeface="Times New Roman" panose="02020603050405020304" pitchFamily="18" charset="0"/>
                <a:cs typeface="Calibri" panose="020F0502020204030204" pitchFamily="34" charset="0"/>
              </a:rPr>
              <a:t>Volterra, V. Fluctuations in the abundance of a species considered mathematically, Nature, 118, 558-560, 1926. </a:t>
            </a:r>
          </a:p>
        </p:txBody>
      </p:sp>
      <p:sp>
        <p:nvSpPr>
          <p:cNvPr id="3" name="Platshållare för bildnummer 2">
            <a:extLst>
              <a:ext uri="{FF2B5EF4-FFF2-40B4-BE49-F238E27FC236}">
                <a16:creationId xmlns:a16="http://schemas.microsoft.com/office/drawing/2014/main" id="{7BE13F77-1989-48CC-9AF1-D25F5F590D81}"/>
              </a:ext>
            </a:extLst>
          </p:cNvPr>
          <p:cNvSpPr>
            <a:spLocks noGrp="1"/>
          </p:cNvSpPr>
          <p:nvPr>
            <p:ph type="sldNum" sz="quarter" idx="12"/>
          </p:nvPr>
        </p:nvSpPr>
        <p:spPr>
          <a:xfrm>
            <a:off x="8686800" y="6324600"/>
            <a:ext cx="381000" cy="457200"/>
          </a:xfrm>
        </p:spPr>
        <p:txBody>
          <a:bodyPr/>
          <a:lstStyle/>
          <a:p>
            <a:fld id="{BEA4DB52-283C-40BA-B067-5D9472BD3BAD}" type="slidenum">
              <a:rPr lang="en-GB" altLang="en-US" smtClean="0">
                <a:latin typeface="Calibri" panose="020F0502020204030204" pitchFamily="34" charset="0"/>
                <a:cs typeface="Calibri" panose="020F0502020204030204" pitchFamily="34" charset="0"/>
              </a:rPr>
              <a:pPr/>
              <a:t>37</a:t>
            </a:fld>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4334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23F6C4-0517-4D2A-B73A-2C6451EAD515}"/>
              </a:ext>
            </a:extLst>
          </p:cNvPr>
          <p:cNvSpPr>
            <a:spLocks noGrp="1"/>
          </p:cNvSpPr>
          <p:nvPr>
            <p:ph type="title"/>
          </p:nvPr>
        </p:nvSpPr>
        <p:spPr>
          <a:xfrm>
            <a:off x="1905000" y="2667000"/>
            <a:ext cx="5105400" cy="1143000"/>
          </a:xfrm>
        </p:spPr>
        <p:txBody>
          <a:bodyPr/>
          <a:lstStyle/>
          <a:p>
            <a:r>
              <a:rPr lang="en-GB" sz="6600" b="1" dirty="0">
                <a:latin typeface="Calibri" panose="020F0502020204030204" pitchFamily="34" charset="0"/>
                <a:cs typeface="Calibri" panose="020F0502020204030204" pitchFamily="34" charset="0"/>
              </a:rPr>
              <a:t>End L5</a:t>
            </a:r>
          </a:p>
        </p:txBody>
      </p:sp>
      <p:sp>
        <p:nvSpPr>
          <p:cNvPr id="4" name="Platshållare för bildnummer 3">
            <a:extLst>
              <a:ext uri="{FF2B5EF4-FFF2-40B4-BE49-F238E27FC236}">
                <a16:creationId xmlns:a16="http://schemas.microsoft.com/office/drawing/2014/main" id="{6C31C08C-6927-41AB-9168-AB21D19318AC}"/>
              </a:ext>
            </a:extLst>
          </p:cNvPr>
          <p:cNvSpPr>
            <a:spLocks noGrp="1"/>
          </p:cNvSpPr>
          <p:nvPr>
            <p:ph type="sldNum" sz="quarter" idx="12"/>
          </p:nvPr>
        </p:nvSpPr>
        <p:spPr/>
        <p:txBody>
          <a:bodyPr/>
          <a:lstStyle/>
          <a:p>
            <a:fld id="{B8F10257-E35C-4190-8DA3-659B1E6FC550}" type="slidenum">
              <a:rPr lang="en-GB" altLang="en-US" smtClean="0"/>
              <a:pPr/>
              <a:t>38</a:t>
            </a:fld>
            <a:endParaRPr lang="en-GB" altLang="en-US"/>
          </a:p>
        </p:txBody>
      </p:sp>
    </p:spTree>
    <p:extLst>
      <p:ext uri="{BB962C8B-B14F-4D97-AF65-F5344CB8AC3E}">
        <p14:creationId xmlns:p14="http://schemas.microsoft.com/office/powerpoint/2010/main" val="53220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38D5254-5700-4E1E-BCC9-791A083EC2F0}"/>
              </a:ext>
            </a:extLst>
          </p:cNvPr>
          <p:cNvSpPr>
            <a:spLocks noGrp="1"/>
          </p:cNvSpPr>
          <p:nvPr>
            <p:ph type="title"/>
          </p:nvPr>
        </p:nvSpPr>
        <p:spPr>
          <a:xfrm>
            <a:off x="76200" y="54429"/>
            <a:ext cx="8991600" cy="707571"/>
          </a:xfrm>
        </p:spPr>
        <p:txBody>
          <a:bodyPr/>
          <a:lstStyle/>
          <a:p>
            <a:pPr marL="0" indent="0">
              <a:spcBef>
                <a:spcPct val="0"/>
              </a:spcBef>
            </a:pPr>
            <a:r>
              <a:rPr lang="en-GB" altLang="en-US" sz="3800" b="1" dirty="0">
                <a:latin typeface="Calibri" panose="020F0502020204030204" pitchFamily="34" charset="0"/>
                <a:cs typeface="Calibri" panose="020F0502020204030204" pitchFamily="34" charset="0"/>
              </a:rPr>
              <a:t>II.  DETERMINISTIC OR STOCHASTIC MODEL</a:t>
            </a:r>
          </a:p>
        </p:txBody>
      </p:sp>
      <p:sp>
        <p:nvSpPr>
          <p:cNvPr id="3" name="Platshållare för innehåll 2">
            <a:extLst>
              <a:ext uri="{FF2B5EF4-FFF2-40B4-BE49-F238E27FC236}">
                <a16:creationId xmlns:a16="http://schemas.microsoft.com/office/drawing/2014/main" id="{EB4E1A14-40E8-460F-BB2A-1362C039800D}"/>
              </a:ext>
            </a:extLst>
          </p:cNvPr>
          <p:cNvSpPr>
            <a:spLocks noGrp="1"/>
          </p:cNvSpPr>
          <p:nvPr>
            <p:ph idx="1"/>
          </p:nvPr>
        </p:nvSpPr>
        <p:spPr>
          <a:xfrm>
            <a:off x="171994" y="682750"/>
            <a:ext cx="8364583" cy="838200"/>
          </a:xfrm>
        </p:spPr>
        <p:txBody>
          <a:bodyPr/>
          <a:lstStyle/>
          <a:p>
            <a:pPr marL="0" indent="0">
              <a:buNone/>
            </a:pPr>
            <a:r>
              <a:rPr lang="en-GB" sz="2400" b="1" dirty="0">
                <a:solidFill>
                  <a:srgbClr val="FF0000"/>
                </a:solidFill>
                <a:latin typeface="Calibri" panose="020F0502020204030204" pitchFamily="34" charset="0"/>
                <a:cs typeface="Calibri" panose="020F0502020204030204" pitchFamily="34" charset="0"/>
              </a:rPr>
              <a:t>To make a useful model, we need </a:t>
            </a:r>
            <a:r>
              <a:rPr lang="en-GB" sz="2400" b="1" i="1" dirty="0">
                <a:solidFill>
                  <a:srgbClr val="FF0000"/>
                </a:solidFill>
                <a:latin typeface="Calibri" panose="020F0502020204030204" pitchFamily="34" charset="0"/>
                <a:cs typeface="Calibri" panose="020F0502020204030204" pitchFamily="34" charset="0"/>
              </a:rPr>
              <a:t>information</a:t>
            </a:r>
            <a:r>
              <a:rPr lang="en-GB" sz="2400" b="1" dirty="0">
                <a:solidFill>
                  <a:srgbClr val="FF0000"/>
                </a:solidFill>
                <a:latin typeface="Calibri" panose="020F0502020204030204" pitchFamily="34" charset="0"/>
                <a:cs typeface="Calibri" panose="020F0502020204030204" pitchFamily="34" charset="0"/>
              </a:rPr>
              <a:t> about the studied system – its structure, relations and data.</a:t>
            </a:r>
          </a:p>
        </p:txBody>
      </p:sp>
      <p:sp>
        <p:nvSpPr>
          <p:cNvPr id="4" name="Platshållare för bildnummer 3">
            <a:extLst>
              <a:ext uri="{FF2B5EF4-FFF2-40B4-BE49-F238E27FC236}">
                <a16:creationId xmlns:a16="http://schemas.microsoft.com/office/drawing/2014/main" id="{749BB9AB-75F7-4EAD-B819-B7DF2B334E66}"/>
              </a:ext>
            </a:extLst>
          </p:cNvPr>
          <p:cNvSpPr>
            <a:spLocks noGrp="1"/>
          </p:cNvSpPr>
          <p:nvPr>
            <p:ph type="sldNum" sz="quarter" idx="12"/>
          </p:nvPr>
        </p:nvSpPr>
        <p:spPr>
          <a:xfrm>
            <a:off x="8732520" y="6400800"/>
            <a:ext cx="335280" cy="457200"/>
          </a:xfrm>
        </p:spPr>
        <p:txBody>
          <a:bodyPr/>
          <a:lstStyle/>
          <a:p>
            <a:fld id="{B8F10257-E35C-4190-8DA3-659B1E6FC550}" type="slidenum">
              <a:rPr lang="en-GB" altLang="en-US" smtClean="0">
                <a:latin typeface="Calibri" panose="020F0502020204030204" pitchFamily="34" charset="0"/>
                <a:cs typeface="Calibri" panose="020F0502020204030204" pitchFamily="34" charset="0"/>
              </a:rPr>
              <a:pPr/>
              <a:t>4</a:t>
            </a:fld>
            <a:endParaRPr lang="en-GB" altLang="en-US" dirty="0">
              <a:latin typeface="Calibri" panose="020F0502020204030204" pitchFamily="34" charset="0"/>
              <a:cs typeface="Calibri" panose="020F0502020204030204" pitchFamily="34" charset="0"/>
            </a:endParaRPr>
          </a:p>
        </p:txBody>
      </p:sp>
      <p:sp>
        <p:nvSpPr>
          <p:cNvPr id="6" name="textruta 5">
            <a:extLst>
              <a:ext uri="{FF2B5EF4-FFF2-40B4-BE49-F238E27FC236}">
                <a16:creationId xmlns:a16="http://schemas.microsoft.com/office/drawing/2014/main" id="{61A231E5-FE07-4AFA-8706-08F09A775CE8}"/>
              </a:ext>
            </a:extLst>
          </p:cNvPr>
          <p:cNvSpPr txBox="1"/>
          <p:nvPr/>
        </p:nvSpPr>
        <p:spPr>
          <a:xfrm>
            <a:off x="252549" y="1520950"/>
            <a:ext cx="8479971" cy="1938992"/>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Often we have </a:t>
            </a:r>
            <a:r>
              <a:rPr lang="en-GB" sz="2400" b="1" i="1" dirty="0">
                <a:latin typeface="Calibri" panose="020F0502020204030204" pitchFamily="34" charset="0"/>
                <a:cs typeface="Calibri" panose="020F0502020204030204" pitchFamily="34" charset="0"/>
              </a:rPr>
              <a:t>incomplete information</a:t>
            </a:r>
            <a:r>
              <a:rPr lang="en-GB" sz="2400" dirty="0">
                <a:latin typeface="Calibri" panose="020F0502020204030204" pitchFamily="34" charset="0"/>
                <a:cs typeface="Calibri" panose="020F0502020204030204" pitchFamily="34" charset="0"/>
              </a:rPr>
              <a:t>. Then we can use the information we have or can get. For example, we can make many observations and create a reasonable probability distribution (e.g. over the number of customers per hour, mm rain per day, etc.). We thus have the options:</a:t>
            </a:r>
          </a:p>
        </p:txBody>
      </p:sp>
      <p:sp>
        <p:nvSpPr>
          <p:cNvPr id="7" name="textruta 6">
            <a:extLst>
              <a:ext uri="{FF2B5EF4-FFF2-40B4-BE49-F238E27FC236}">
                <a16:creationId xmlns:a16="http://schemas.microsoft.com/office/drawing/2014/main" id="{8A22F645-658F-40CA-816B-2CB565FFFA29}"/>
              </a:ext>
            </a:extLst>
          </p:cNvPr>
          <p:cNvSpPr txBox="1"/>
          <p:nvPr/>
        </p:nvSpPr>
        <p:spPr>
          <a:xfrm>
            <a:off x="447402" y="3352800"/>
            <a:ext cx="8656320" cy="461665"/>
          </a:xfrm>
          <a:prstGeom prst="rect">
            <a:avLst/>
          </a:prstGeom>
          <a:noFill/>
        </p:spPr>
        <p:txBody>
          <a:bodyPr wrap="square" rtlCol="0">
            <a:spAutoFit/>
          </a:bodyPr>
          <a:lstStyle/>
          <a:p>
            <a:pPr marL="0" indent="0">
              <a:buNone/>
            </a:pPr>
            <a:r>
              <a:rPr lang="en-GB" sz="2400" dirty="0">
                <a:latin typeface="Calibri" panose="020F0502020204030204" pitchFamily="34" charset="0"/>
                <a:cs typeface="Calibri" panose="020F0502020204030204" pitchFamily="34" charset="0"/>
              </a:rPr>
              <a:t> </a:t>
            </a:r>
            <a:r>
              <a:rPr lang="en-GB" sz="2400" dirty="0">
                <a:solidFill>
                  <a:srgbClr val="00B050"/>
                </a:solidFill>
                <a:latin typeface="Calibri" panose="020F0502020204030204" pitchFamily="34" charset="0"/>
                <a:cs typeface="Calibri" panose="020F0502020204030204" pitchFamily="34" charset="0"/>
              </a:rPr>
              <a:t>- Use average values </a:t>
            </a:r>
            <a:r>
              <a:rPr lang="en-GB" sz="2400" b="1" dirty="0">
                <a:effectLst/>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GB" sz="2400" dirty="0">
                <a:effectLst/>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GB" sz="2400" b="1" i="1" dirty="0">
                <a:effectLst/>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deterministic model</a:t>
            </a:r>
            <a:r>
              <a:rPr lang="en-GB" sz="2400" dirty="0">
                <a:effectLst/>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p>
        </p:txBody>
      </p:sp>
      <p:sp>
        <p:nvSpPr>
          <p:cNvPr id="8" name="textruta 7">
            <a:extLst>
              <a:ext uri="{FF2B5EF4-FFF2-40B4-BE49-F238E27FC236}">
                <a16:creationId xmlns:a16="http://schemas.microsoft.com/office/drawing/2014/main" id="{50C5070D-F0AC-43C3-9B13-4E3C7D61F708}"/>
              </a:ext>
            </a:extLst>
          </p:cNvPr>
          <p:cNvSpPr txBox="1"/>
          <p:nvPr/>
        </p:nvSpPr>
        <p:spPr>
          <a:xfrm>
            <a:off x="425631" y="3757071"/>
            <a:ext cx="8292737" cy="461665"/>
          </a:xfrm>
          <a:prstGeom prst="rect">
            <a:avLst/>
          </a:prstGeom>
          <a:noFill/>
        </p:spPr>
        <p:txBody>
          <a:bodyPr wrap="square" rtlCol="0">
            <a:spAutoFit/>
          </a:bodyPr>
          <a:lstStyle/>
          <a:p>
            <a:pPr marL="0" indent="0">
              <a:buNone/>
            </a:pPr>
            <a:r>
              <a:rPr lang="en-GB"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GB" sz="2400" dirty="0">
                <a:solidFill>
                  <a:srgbClr val="00B050"/>
                </a:solidFill>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Or use the probability distributions </a:t>
            </a:r>
            <a:r>
              <a:rPr lang="en-GB" sz="2400" b="1" dirty="0">
                <a:effectLst/>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GB" sz="2400" dirty="0">
                <a:effectLst/>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GB" sz="2400" b="1" i="1"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stochastic model</a:t>
            </a:r>
            <a:r>
              <a:rPr lang="en-GB"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p>
        </p:txBody>
      </p:sp>
      <p:sp>
        <p:nvSpPr>
          <p:cNvPr id="9" name="textruta 8">
            <a:extLst>
              <a:ext uri="{FF2B5EF4-FFF2-40B4-BE49-F238E27FC236}">
                <a16:creationId xmlns:a16="http://schemas.microsoft.com/office/drawing/2014/main" id="{CA1DE6E4-B1E0-4A1A-AA7C-4D02DCFCECB5}"/>
              </a:ext>
            </a:extLst>
          </p:cNvPr>
          <p:cNvSpPr txBox="1"/>
          <p:nvPr/>
        </p:nvSpPr>
        <p:spPr>
          <a:xfrm>
            <a:off x="152400" y="5263359"/>
            <a:ext cx="8915400" cy="1200329"/>
          </a:xfrm>
          <a:prstGeom prst="rect">
            <a:avLst/>
          </a:prstGeom>
          <a:noFill/>
        </p:spPr>
        <p:txBody>
          <a:bodyPr wrap="square" rtlCol="0">
            <a:spAutoFit/>
          </a:bodyPr>
          <a:lstStyle/>
          <a:p>
            <a:pPr>
              <a:spcBef>
                <a:spcPts val="0"/>
              </a:spcBef>
            </a:pPr>
            <a:r>
              <a:rPr lang="en-GB" sz="2400" i="1"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In other cases </a:t>
            </a:r>
            <a:r>
              <a:rPr lang="en-GB" sz="2400" dirty="0">
                <a:latin typeface="Calibri" panose="020F0502020204030204" pitchFamily="34" charset="0"/>
                <a:cs typeface="Calibri" panose="020F0502020204030204" pitchFamily="34" charset="0"/>
              </a:rPr>
              <a:t>including </a:t>
            </a:r>
            <a:r>
              <a:rPr lang="en-GB" sz="2400" b="1" dirty="0">
                <a:latin typeface="Calibri" panose="020F0502020204030204" pitchFamily="34" charset="0"/>
                <a:cs typeface="Calibri" panose="020F0502020204030204" pitchFamily="34" charset="0"/>
              </a:rPr>
              <a:t>statistical information </a:t>
            </a:r>
            <a:r>
              <a:rPr lang="en-GB"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into the model </a:t>
            </a:r>
            <a:r>
              <a:rPr lang="en-GB" sz="2400" dirty="0">
                <a:latin typeface="Calibri" panose="020F0502020204030204" pitchFamily="34" charset="0"/>
                <a:cs typeface="Calibri" panose="020F0502020204030204" pitchFamily="34" charset="0"/>
              </a:rPr>
              <a:t>is crucial </a:t>
            </a:r>
            <a:r>
              <a:rPr lang="en-GB"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because it will</a:t>
            </a:r>
            <a:r>
              <a:rPr lang="en-GB" sz="2400" dirty="0">
                <a:latin typeface="Calibri" panose="020F0502020204030204" pitchFamily="34" charset="0"/>
                <a:cs typeface="Calibri" panose="020F0502020204030204" pitchFamily="34" charset="0"/>
              </a:rPr>
              <a:t> affect the outcomes</a:t>
            </a:r>
            <a:r>
              <a:rPr lang="en-GB" sz="2400" i="1"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GB"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You can then also </a:t>
            </a:r>
            <a:r>
              <a:rPr lang="en-GB" sz="2400" dirty="0">
                <a:latin typeface="Calibri" panose="020F0502020204030204" pitchFamily="34" charset="0"/>
                <a:cs typeface="Calibri" panose="020F0502020204030204" pitchFamily="34" charset="0"/>
              </a:rPr>
              <a:t> quantify the uncertainties (e.g. as variations and confidence intervals).</a:t>
            </a:r>
            <a:endParaRPr lang="en-GB" sz="2400" dirty="0"/>
          </a:p>
        </p:txBody>
      </p:sp>
      <p:sp>
        <p:nvSpPr>
          <p:cNvPr id="10" name="textruta 9">
            <a:extLst>
              <a:ext uri="{FF2B5EF4-FFF2-40B4-BE49-F238E27FC236}">
                <a16:creationId xmlns:a16="http://schemas.microsoft.com/office/drawing/2014/main" id="{5CDB01FD-589E-47D3-89CE-5234DB6DF384}"/>
              </a:ext>
            </a:extLst>
          </p:cNvPr>
          <p:cNvSpPr txBox="1"/>
          <p:nvPr/>
        </p:nvSpPr>
        <p:spPr>
          <a:xfrm>
            <a:off x="171994" y="4345959"/>
            <a:ext cx="8292737" cy="830997"/>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In some cases a deterministic model is sufficient for your purpose of the model study.</a:t>
            </a:r>
            <a:endParaRPr lang="en-GB" sz="2400" dirty="0"/>
          </a:p>
        </p:txBody>
      </p:sp>
    </p:spTree>
    <p:extLst>
      <p:ext uri="{BB962C8B-B14F-4D97-AF65-F5344CB8AC3E}">
        <p14:creationId xmlns:p14="http://schemas.microsoft.com/office/powerpoint/2010/main" val="282084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a:extLst>
              <a:ext uri="{FF2B5EF4-FFF2-40B4-BE49-F238E27FC236}">
                <a16:creationId xmlns:a16="http://schemas.microsoft.com/office/drawing/2014/main" id="{D7C81BD6-F73C-4D92-BFAA-EF46DA3279DB}"/>
              </a:ext>
            </a:extLst>
          </p:cNvPr>
          <p:cNvSpPr txBox="1"/>
          <p:nvPr/>
        </p:nvSpPr>
        <p:spPr>
          <a:xfrm>
            <a:off x="1971442" y="97777"/>
            <a:ext cx="5201115" cy="646331"/>
          </a:xfrm>
          <a:prstGeom prst="rect">
            <a:avLst/>
          </a:prstGeom>
          <a:noFill/>
        </p:spPr>
        <p:txBody>
          <a:bodyPr wrap="square" rtlCol="0">
            <a:spAutoFit/>
          </a:bodyPr>
          <a:lstStyle/>
          <a:p>
            <a:r>
              <a:rPr lang="en-GB" sz="3600" b="1" dirty="0">
                <a:latin typeface="Calibri" panose="020F0502020204030204" pitchFamily="34" charset="0"/>
                <a:cs typeface="Calibri" panose="020F0502020204030204" pitchFamily="34" charset="0"/>
              </a:rPr>
              <a:t>Example:</a:t>
            </a:r>
            <a:r>
              <a:rPr lang="en-GB" sz="3600" dirty="0">
                <a:latin typeface="Calibri" panose="020F0502020204030204" pitchFamily="34" charset="0"/>
                <a:cs typeface="Calibri" panose="020F0502020204030204" pitchFamily="34" charset="0"/>
              </a:rPr>
              <a:t> A queuing model</a:t>
            </a:r>
          </a:p>
        </p:txBody>
      </p:sp>
      <p:sp>
        <p:nvSpPr>
          <p:cNvPr id="4" name="Platshållare för bildnummer 3">
            <a:extLst>
              <a:ext uri="{FF2B5EF4-FFF2-40B4-BE49-F238E27FC236}">
                <a16:creationId xmlns:a16="http://schemas.microsoft.com/office/drawing/2014/main" id="{58F62264-349C-4F42-A4E9-42147883CE61}"/>
              </a:ext>
            </a:extLst>
          </p:cNvPr>
          <p:cNvSpPr>
            <a:spLocks noGrp="1"/>
          </p:cNvSpPr>
          <p:nvPr>
            <p:ph type="sldNum" sz="quarter" idx="12"/>
          </p:nvPr>
        </p:nvSpPr>
        <p:spPr>
          <a:xfrm>
            <a:off x="8686800" y="6400800"/>
            <a:ext cx="304800" cy="381000"/>
          </a:xfrm>
        </p:spPr>
        <p:txBody>
          <a:bodyPr/>
          <a:lstStyle/>
          <a:p>
            <a:fld id="{B8F10257-E35C-4190-8DA3-659B1E6FC550}" type="slidenum">
              <a:rPr lang="en-GB" altLang="en-US" smtClean="0">
                <a:latin typeface="Calibri" panose="020F0502020204030204" pitchFamily="34" charset="0"/>
                <a:cs typeface="Calibri" panose="020F0502020204030204" pitchFamily="34" charset="0"/>
              </a:rPr>
              <a:pPr/>
              <a:t>5</a:t>
            </a:fld>
            <a:endParaRPr lang="en-GB" altLang="en-US" dirty="0">
              <a:latin typeface="Calibri" panose="020F0502020204030204" pitchFamily="34" charset="0"/>
              <a:cs typeface="Calibri" panose="020F0502020204030204" pitchFamily="34" charset="0"/>
            </a:endParaRPr>
          </a:p>
        </p:txBody>
      </p:sp>
      <p:sp>
        <p:nvSpPr>
          <p:cNvPr id="18" name="textruta 17">
            <a:extLst>
              <a:ext uri="{FF2B5EF4-FFF2-40B4-BE49-F238E27FC236}">
                <a16:creationId xmlns:a16="http://schemas.microsoft.com/office/drawing/2014/main" id="{145CE3E8-1E19-4382-8CD2-D5C5607F65A5}"/>
              </a:ext>
            </a:extLst>
          </p:cNvPr>
          <p:cNvSpPr txBox="1"/>
          <p:nvPr/>
        </p:nvSpPr>
        <p:spPr>
          <a:xfrm>
            <a:off x="152400" y="792540"/>
            <a:ext cx="8864755" cy="1569660"/>
          </a:xfrm>
          <a:prstGeom prst="rect">
            <a:avLst/>
          </a:prstGeom>
          <a:noFill/>
        </p:spPr>
        <p:txBody>
          <a:bodyPr wrap="square" rtlCol="0">
            <a:spAutoFit/>
          </a:bodyPr>
          <a:lstStyle/>
          <a:p>
            <a:r>
              <a:rPr lang="en-GB" altLang="en-US" sz="2400" dirty="0">
                <a:solidFill>
                  <a:srgbClr val="FF0000"/>
                </a:solidFill>
                <a:latin typeface="Calibri" panose="020F0502020204030204" pitchFamily="34" charset="0"/>
                <a:cs typeface="Calibri" panose="020F0502020204030204" pitchFamily="34" charset="0"/>
              </a:rPr>
              <a:t>A </a:t>
            </a:r>
            <a:r>
              <a:rPr lang="en-GB" altLang="en-US" sz="2400" b="1" i="1" dirty="0">
                <a:solidFill>
                  <a:srgbClr val="FF0000"/>
                </a:solidFill>
                <a:latin typeface="Calibri" panose="020F0502020204030204" pitchFamily="34" charset="0"/>
                <a:cs typeface="Calibri" panose="020F0502020204030204" pitchFamily="34" charset="0"/>
              </a:rPr>
              <a:t>queuing model </a:t>
            </a:r>
            <a:r>
              <a:rPr lang="en-GB" altLang="en-US" sz="2400" dirty="0">
                <a:solidFill>
                  <a:srgbClr val="FF0000"/>
                </a:solidFill>
                <a:latin typeface="Calibri" panose="020F0502020204030204" pitchFamily="34" charset="0"/>
                <a:cs typeface="Calibri" panose="020F0502020204030204" pitchFamily="34" charset="0"/>
              </a:rPr>
              <a:t>is a concept that includes all types of waiting for a </a:t>
            </a:r>
            <a:r>
              <a:rPr lang="en-GB" altLang="en-US" sz="2400" b="1" i="1" dirty="0">
                <a:solidFill>
                  <a:srgbClr val="FF0000"/>
                </a:solidFill>
                <a:latin typeface="Calibri" panose="020F0502020204030204" pitchFamily="34" charset="0"/>
                <a:cs typeface="Calibri" panose="020F0502020204030204" pitchFamily="34" charset="0"/>
              </a:rPr>
              <a:t>resource</a:t>
            </a:r>
            <a:r>
              <a:rPr lang="en-GB" altLang="en-US" sz="2400" dirty="0">
                <a:solidFill>
                  <a:srgbClr val="FF0000"/>
                </a:solidFill>
                <a:latin typeface="Calibri" panose="020F0502020204030204" pitchFamily="34" charset="0"/>
                <a:cs typeface="Calibri" panose="020F0502020204030204" pitchFamily="34" charset="0"/>
              </a:rPr>
              <a:t>. The users are ‘queuing’ (waiting) for the resource (not necessary in a line, although this may help our thinking). The resource is </a:t>
            </a:r>
            <a:r>
              <a:rPr lang="en-GB" altLang="en-US" sz="2400" i="1" dirty="0">
                <a:solidFill>
                  <a:srgbClr val="FF0000"/>
                </a:solidFill>
                <a:latin typeface="Calibri" panose="020F0502020204030204" pitchFamily="34" charset="0"/>
                <a:cs typeface="Calibri" panose="020F0502020204030204" pitchFamily="34" charset="0"/>
              </a:rPr>
              <a:t>busy</a:t>
            </a:r>
            <a:r>
              <a:rPr lang="en-GB" altLang="en-US" sz="2400" dirty="0">
                <a:solidFill>
                  <a:srgbClr val="FF0000"/>
                </a:solidFill>
                <a:latin typeface="Calibri" panose="020F0502020204030204" pitchFamily="34" charset="0"/>
                <a:cs typeface="Calibri" panose="020F0502020204030204" pitchFamily="34" charset="0"/>
              </a:rPr>
              <a:t> or </a:t>
            </a:r>
            <a:r>
              <a:rPr lang="en-GB" altLang="en-US" sz="2400" i="1" dirty="0">
                <a:solidFill>
                  <a:srgbClr val="FF0000"/>
                </a:solidFill>
                <a:latin typeface="Calibri" panose="020F0502020204030204" pitchFamily="34" charset="0"/>
                <a:cs typeface="Calibri" panose="020F0502020204030204" pitchFamily="34" charset="0"/>
              </a:rPr>
              <a:t>idle</a:t>
            </a:r>
            <a:r>
              <a:rPr lang="en-GB" altLang="en-US" sz="2400" dirty="0">
                <a:solidFill>
                  <a:srgbClr val="FF0000"/>
                </a:solidFill>
                <a:latin typeface="Calibri" panose="020F0502020204030204" pitchFamily="34" charset="0"/>
                <a:cs typeface="Calibri" panose="020F0502020204030204" pitchFamily="34" charset="0"/>
              </a:rPr>
              <a:t>.</a:t>
            </a:r>
          </a:p>
        </p:txBody>
      </p:sp>
      <p:sp>
        <p:nvSpPr>
          <p:cNvPr id="19" name="textruta 18">
            <a:extLst>
              <a:ext uri="{FF2B5EF4-FFF2-40B4-BE49-F238E27FC236}">
                <a16:creationId xmlns:a16="http://schemas.microsoft.com/office/drawing/2014/main" id="{EDFFD4E4-5925-4A93-A764-C9A2FB283F8A}"/>
              </a:ext>
            </a:extLst>
          </p:cNvPr>
          <p:cNvSpPr txBox="1"/>
          <p:nvPr/>
        </p:nvSpPr>
        <p:spPr>
          <a:xfrm>
            <a:off x="228600" y="5135940"/>
            <a:ext cx="8788555" cy="1569660"/>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When arrival intensity </a:t>
            </a:r>
            <a:r>
              <a:rPr lang="en-GB" sz="2400" b="1" dirty="0">
                <a:latin typeface="Calibri" panose="020F0502020204030204" pitchFamily="34" charset="0"/>
                <a:cs typeface="Calibri" panose="020F0502020204030204" pitchFamily="34" charset="0"/>
                <a:sym typeface="Symbol" panose="05050102010706020507" pitchFamily="18" charset="2"/>
              </a:rPr>
              <a:t></a:t>
            </a:r>
            <a:r>
              <a:rPr lang="en-GB" sz="2400" dirty="0">
                <a:latin typeface="Calibri" panose="020F0502020204030204" pitchFamily="34" charset="0"/>
                <a:cs typeface="Calibri" panose="020F0502020204030204" pitchFamily="34" charset="0"/>
                <a:sym typeface="Symbol" panose="05050102010706020507" pitchFamily="18" charset="2"/>
              </a:rPr>
              <a:t> is less than serving intensity </a:t>
            </a:r>
            <a:r>
              <a:rPr lang="en-GB" sz="2400" b="1" dirty="0">
                <a:latin typeface="Calibri" panose="020F0502020204030204" pitchFamily="34" charset="0"/>
                <a:cs typeface="Calibri" panose="020F0502020204030204" pitchFamily="34" charset="0"/>
                <a:sym typeface="Symbol" panose="05050102010706020507" pitchFamily="18" charset="2"/>
              </a:rPr>
              <a:t></a:t>
            </a:r>
            <a:r>
              <a:rPr lang="en-GB" sz="2400" dirty="0">
                <a:latin typeface="Calibri" panose="020F0502020204030204" pitchFamily="34" charset="0"/>
                <a:cs typeface="Calibri" panose="020F0502020204030204" pitchFamily="34" charset="0"/>
                <a:sym typeface="Symbol" panose="05050102010706020507" pitchFamily="18" charset="2"/>
              </a:rPr>
              <a:t> a </a:t>
            </a:r>
            <a:r>
              <a:rPr lang="en-GB" sz="2400" i="1" dirty="0">
                <a:latin typeface="Calibri" panose="020F0502020204030204" pitchFamily="34" charset="0"/>
                <a:cs typeface="Calibri" panose="020F0502020204030204" pitchFamily="34" charset="0"/>
                <a:sym typeface="Symbol" panose="05050102010706020507" pitchFamily="18" charset="2"/>
              </a:rPr>
              <a:t>deterministic model</a:t>
            </a:r>
            <a:r>
              <a:rPr lang="en-GB" sz="2400" dirty="0">
                <a:latin typeface="Calibri" panose="020F0502020204030204" pitchFamily="34" charset="0"/>
                <a:cs typeface="Calibri" panose="020F0502020204030204" pitchFamily="34" charset="0"/>
                <a:sym typeface="Symbol" panose="05050102010706020507" pitchFamily="18" charset="2"/>
              </a:rPr>
              <a:t>, will </a:t>
            </a:r>
            <a:r>
              <a:rPr lang="en-GB" sz="2400" i="1" dirty="0">
                <a:latin typeface="Calibri" panose="020F0502020204030204" pitchFamily="34" charset="0"/>
                <a:cs typeface="Calibri" panose="020F0502020204030204" pitchFamily="34" charset="0"/>
                <a:sym typeface="Symbol" panose="05050102010706020507" pitchFamily="18" charset="2"/>
              </a:rPr>
              <a:t>never create a queue</a:t>
            </a:r>
            <a:r>
              <a:rPr lang="en-GB" sz="2400" dirty="0">
                <a:latin typeface="Calibri" panose="020F0502020204030204" pitchFamily="34" charset="0"/>
                <a:cs typeface="Calibri" panose="020F0502020204030204" pitchFamily="34" charset="0"/>
                <a:sym typeface="Symbol" panose="05050102010706020507" pitchFamily="18" charset="2"/>
              </a:rPr>
              <a:t>. However, a </a:t>
            </a:r>
            <a:r>
              <a:rPr lang="en-GB" sz="2400" i="1" dirty="0">
                <a:latin typeface="Calibri" panose="020F0502020204030204" pitchFamily="34" charset="0"/>
                <a:cs typeface="Calibri" panose="020F0502020204030204" pitchFamily="34" charset="0"/>
                <a:sym typeface="Symbol" panose="05050102010706020507" pitchFamily="18" charset="2"/>
              </a:rPr>
              <a:t>stochastic model </a:t>
            </a:r>
            <a:r>
              <a:rPr lang="en-GB" sz="2400" dirty="0">
                <a:latin typeface="Calibri" panose="020F0502020204030204" pitchFamily="34" charset="0"/>
                <a:cs typeface="Calibri" panose="020F0502020204030204" pitchFamily="34" charset="0"/>
                <a:sym typeface="Symbol" panose="05050102010706020507" pitchFamily="18" charset="2"/>
              </a:rPr>
              <a:t>may correctly show long queues and waiting times because of random arrivals and service times.</a:t>
            </a:r>
            <a:endParaRPr lang="en-GB" sz="2400" dirty="0">
              <a:latin typeface="Calibri" panose="020F0502020204030204" pitchFamily="34" charset="0"/>
              <a:cs typeface="Calibri" panose="020F0502020204030204" pitchFamily="34" charset="0"/>
            </a:endParaRPr>
          </a:p>
        </p:txBody>
      </p:sp>
      <p:grpSp>
        <p:nvGrpSpPr>
          <p:cNvPr id="24" name="Grupp 23">
            <a:extLst>
              <a:ext uri="{FF2B5EF4-FFF2-40B4-BE49-F238E27FC236}">
                <a16:creationId xmlns:a16="http://schemas.microsoft.com/office/drawing/2014/main" id="{F36E7391-F63B-4045-8B5A-7F2E2F1CC9D0}"/>
              </a:ext>
            </a:extLst>
          </p:cNvPr>
          <p:cNvGrpSpPr/>
          <p:nvPr/>
        </p:nvGrpSpPr>
        <p:grpSpPr>
          <a:xfrm>
            <a:off x="152400" y="2545140"/>
            <a:ext cx="8534400" cy="2407860"/>
            <a:chOff x="152400" y="2316540"/>
            <a:chExt cx="8534400" cy="2407860"/>
          </a:xfrm>
        </p:grpSpPr>
        <p:grpSp>
          <p:nvGrpSpPr>
            <p:cNvPr id="20" name="Grupp 19">
              <a:extLst>
                <a:ext uri="{FF2B5EF4-FFF2-40B4-BE49-F238E27FC236}">
                  <a16:creationId xmlns:a16="http://schemas.microsoft.com/office/drawing/2014/main" id="{355A9C43-A7A2-4541-84FF-A271727406F7}"/>
                </a:ext>
              </a:extLst>
            </p:cNvPr>
            <p:cNvGrpSpPr/>
            <p:nvPr/>
          </p:nvGrpSpPr>
          <p:grpSpPr>
            <a:xfrm>
              <a:off x="431645" y="3171825"/>
              <a:ext cx="8178955" cy="1552575"/>
              <a:chOff x="431645" y="3171825"/>
              <a:chExt cx="8178955" cy="1552575"/>
            </a:xfrm>
          </p:grpSpPr>
          <p:grpSp>
            <p:nvGrpSpPr>
              <p:cNvPr id="40" name="Grupp 39">
                <a:extLst>
                  <a:ext uri="{FF2B5EF4-FFF2-40B4-BE49-F238E27FC236}">
                    <a16:creationId xmlns:a16="http://schemas.microsoft.com/office/drawing/2014/main" id="{858B3F7F-4B18-4AD5-AE63-14B31123181B}"/>
                  </a:ext>
                </a:extLst>
              </p:cNvPr>
              <p:cNvGrpSpPr/>
              <p:nvPr/>
            </p:nvGrpSpPr>
            <p:grpSpPr>
              <a:xfrm>
                <a:off x="431645" y="3618281"/>
                <a:ext cx="5054755" cy="913387"/>
                <a:chOff x="1295400" y="4708543"/>
                <a:chExt cx="5054755" cy="769940"/>
              </a:xfrm>
            </p:grpSpPr>
            <p:grpSp>
              <p:nvGrpSpPr>
                <p:cNvPr id="5" name="Group 39">
                  <a:extLst>
                    <a:ext uri="{FF2B5EF4-FFF2-40B4-BE49-F238E27FC236}">
                      <a16:creationId xmlns:a16="http://schemas.microsoft.com/office/drawing/2014/main" id="{EDA4AFBB-6238-4E6F-8553-97781D26A105}"/>
                    </a:ext>
                  </a:extLst>
                </p:cNvPr>
                <p:cNvGrpSpPr>
                  <a:grpSpLocks/>
                </p:cNvGrpSpPr>
                <p:nvPr/>
              </p:nvGrpSpPr>
              <p:grpSpPr bwMode="auto">
                <a:xfrm>
                  <a:off x="1295400" y="4708543"/>
                  <a:ext cx="5029200" cy="769940"/>
                  <a:chOff x="888" y="3448"/>
                  <a:chExt cx="2952" cy="485"/>
                </a:xfrm>
              </p:grpSpPr>
              <p:grpSp>
                <p:nvGrpSpPr>
                  <p:cNvPr id="6" name="Group 28">
                    <a:extLst>
                      <a:ext uri="{FF2B5EF4-FFF2-40B4-BE49-F238E27FC236}">
                        <a16:creationId xmlns:a16="http://schemas.microsoft.com/office/drawing/2014/main" id="{AF3AE483-99F0-4E77-BBC1-4861184B05A6}"/>
                      </a:ext>
                    </a:extLst>
                  </p:cNvPr>
                  <p:cNvGrpSpPr>
                    <a:grpSpLocks/>
                  </p:cNvGrpSpPr>
                  <p:nvPr/>
                </p:nvGrpSpPr>
                <p:grpSpPr bwMode="auto">
                  <a:xfrm>
                    <a:off x="1408" y="3448"/>
                    <a:ext cx="1926" cy="328"/>
                    <a:chOff x="3228" y="3366"/>
                    <a:chExt cx="1926" cy="328"/>
                  </a:xfrm>
                </p:grpSpPr>
                <p:sp>
                  <p:nvSpPr>
                    <p:cNvPr id="16" name="Rectangle 34">
                      <a:extLst>
                        <a:ext uri="{FF2B5EF4-FFF2-40B4-BE49-F238E27FC236}">
                          <a16:creationId xmlns:a16="http://schemas.microsoft.com/office/drawing/2014/main" id="{7C0B613B-4519-4DA7-A391-81629E5F2980}"/>
                        </a:ext>
                      </a:extLst>
                    </p:cNvPr>
                    <p:cNvSpPr>
                      <a:spLocks noChangeArrowheads="1"/>
                    </p:cNvSpPr>
                    <p:nvPr/>
                  </p:nvSpPr>
                  <p:spPr bwMode="auto">
                    <a:xfrm>
                      <a:off x="4798" y="3366"/>
                      <a:ext cx="356" cy="328"/>
                    </a:xfrm>
                    <a:prstGeom prst="rect">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11" name="Oval 29">
                      <a:extLst>
                        <a:ext uri="{FF2B5EF4-FFF2-40B4-BE49-F238E27FC236}">
                          <a16:creationId xmlns:a16="http://schemas.microsoft.com/office/drawing/2014/main" id="{BF5BFFAD-177B-4C39-AD40-217B9D35516D}"/>
                        </a:ext>
                      </a:extLst>
                    </p:cNvPr>
                    <p:cNvSpPr>
                      <a:spLocks noChangeArrowheads="1"/>
                    </p:cNvSpPr>
                    <p:nvPr/>
                  </p:nvSpPr>
                  <p:spPr bwMode="auto">
                    <a:xfrm>
                      <a:off x="3228" y="3412"/>
                      <a:ext cx="252" cy="232"/>
                    </a:xfrm>
                    <a:prstGeom prst="ellipse">
                      <a:avLst/>
                    </a:prstGeom>
                    <a:solidFill>
                      <a:srgbClr val="00B0F0"/>
                    </a:solidFill>
                    <a:ln w="12700">
                      <a:solidFill>
                        <a:schemeClr val="tx1"/>
                      </a:solidFill>
                      <a:round/>
                      <a:headEnd/>
                      <a:tailEnd/>
                    </a:ln>
                    <a:effectLst>
                      <a:outerShdw dist="107763" dir="2700000" algn="ctr" rotWithShape="0">
                        <a:schemeClr val="bg2"/>
                      </a:outerShdw>
                    </a:effectLst>
                  </p:spPr>
                  <p:txBody>
                    <a:bodyPr wrap="none" anchor="ctr"/>
                    <a:lstStyle/>
                    <a:p>
                      <a:endParaRPr lang="en-GB" dirty="0">
                        <a:latin typeface="Calibri" panose="020F0502020204030204" pitchFamily="34" charset="0"/>
                        <a:cs typeface="Calibri" panose="020F0502020204030204" pitchFamily="34" charset="0"/>
                      </a:endParaRPr>
                    </a:p>
                  </p:txBody>
                </p:sp>
                <p:sp>
                  <p:nvSpPr>
                    <p:cNvPr id="12" name="Oval 30">
                      <a:extLst>
                        <a:ext uri="{FF2B5EF4-FFF2-40B4-BE49-F238E27FC236}">
                          <a16:creationId xmlns:a16="http://schemas.microsoft.com/office/drawing/2014/main" id="{395F55DE-4580-4453-BD55-199D00536DAC}"/>
                        </a:ext>
                      </a:extLst>
                    </p:cNvPr>
                    <p:cNvSpPr>
                      <a:spLocks noChangeArrowheads="1"/>
                    </p:cNvSpPr>
                    <p:nvPr/>
                  </p:nvSpPr>
                  <p:spPr bwMode="auto">
                    <a:xfrm>
                      <a:off x="3644" y="3412"/>
                      <a:ext cx="252" cy="232"/>
                    </a:xfrm>
                    <a:prstGeom prst="ellipse">
                      <a:avLst/>
                    </a:prstGeom>
                    <a:solidFill>
                      <a:srgbClr val="00B0F0"/>
                    </a:solidFill>
                    <a:ln w="12700">
                      <a:solidFill>
                        <a:schemeClr val="tx1"/>
                      </a:solidFill>
                      <a:round/>
                      <a:headEnd/>
                      <a:tailEnd/>
                    </a:ln>
                    <a:effectLst>
                      <a:outerShdw dist="107763" dir="2700000" algn="ctr" rotWithShape="0">
                        <a:schemeClr val="bg2"/>
                      </a:outerShdw>
                    </a:effectLst>
                  </p:spPr>
                  <p:txBody>
                    <a:bodyPr wrap="none" anchor="ctr"/>
                    <a:lstStyle/>
                    <a:p>
                      <a:endParaRPr lang="en-GB" dirty="0">
                        <a:latin typeface="Calibri" panose="020F0502020204030204" pitchFamily="34" charset="0"/>
                        <a:cs typeface="Calibri" panose="020F0502020204030204" pitchFamily="34" charset="0"/>
                      </a:endParaRPr>
                    </a:p>
                  </p:txBody>
                </p:sp>
                <p:sp>
                  <p:nvSpPr>
                    <p:cNvPr id="13" name="Oval 31">
                      <a:extLst>
                        <a:ext uri="{FF2B5EF4-FFF2-40B4-BE49-F238E27FC236}">
                          <a16:creationId xmlns:a16="http://schemas.microsoft.com/office/drawing/2014/main" id="{F4A7BC0C-68ED-493B-94CB-566D0A0F7CE4}"/>
                        </a:ext>
                      </a:extLst>
                    </p:cNvPr>
                    <p:cNvSpPr>
                      <a:spLocks noChangeArrowheads="1"/>
                    </p:cNvSpPr>
                    <p:nvPr/>
                  </p:nvSpPr>
                  <p:spPr bwMode="auto">
                    <a:xfrm>
                      <a:off x="4008" y="3412"/>
                      <a:ext cx="252" cy="232"/>
                    </a:xfrm>
                    <a:prstGeom prst="ellipse">
                      <a:avLst/>
                    </a:prstGeom>
                    <a:solidFill>
                      <a:srgbClr val="00B0F0"/>
                    </a:solidFill>
                    <a:ln w="12700">
                      <a:solidFill>
                        <a:schemeClr val="tx1"/>
                      </a:solidFill>
                      <a:round/>
                      <a:headEnd/>
                      <a:tailEnd/>
                    </a:ln>
                    <a:effectLst>
                      <a:outerShdw dist="107763" dir="2700000" algn="ctr" rotWithShape="0">
                        <a:schemeClr val="bg2"/>
                      </a:outerShdw>
                    </a:effectLst>
                  </p:spPr>
                  <p:txBody>
                    <a:bodyPr wrap="none" anchor="ctr"/>
                    <a:lstStyle/>
                    <a:p>
                      <a:endParaRPr lang="en-GB" dirty="0">
                        <a:latin typeface="Calibri" panose="020F0502020204030204" pitchFamily="34" charset="0"/>
                        <a:cs typeface="Calibri" panose="020F0502020204030204" pitchFamily="34" charset="0"/>
                      </a:endParaRPr>
                    </a:p>
                  </p:txBody>
                </p:sp>
                <p:sp>
                  <p:nvSpPr>
                    <p:cNvPr id="14" name="Oval 32">
                      <a:extLst>
                        <a:ext uri="{FF2B5EF4-FFF2-40B4-BE49-F238E27FC236}">
                          <a16:creationId xmlns:a16="http://schemas.microsoft.com/office/drawing/2014/main" id="{A7F5C9E0-BE76-4425-BA6B-D7821F4DBF76}"/>
                        </a:ext>
                      </a:extLst>
                    </p:cNvPr>
                    <p:cNvSpPr>
                      <a:spLocks noChangeArrowheads="1"/>
                    </p:cNvSpPr>
                    <p:nvPr/>
                  </p:nvSpPr>
                  <p:spPr bwMode="auto">
                    <a:xfrm>
                      <a:off x="4372" y="3412"/>
                      <a:ext cx="252" cy="232"/>
                    </a:xfrm>
                    <a:prstGeom prst="ellipse">
                      <a:avLst/>
                    </a:prstGeom>
                    <a:solidFill>
                      <a:srgbClr val="00B0F0"/>
                    </a:solidFill>
                    <a:ln w="12700">
                      <a:solidFill>
                        <a:schemeClr val="tx1"/>
                      </a:solidFill>
                      <a:round/>
                      <a:headEnd/>
                      <a:tailEnd/>
                    </a:ln>
                    <a:effectLst>
                      <a:outerShdw dist="107763" dir="2700000" algn="ctr" rotWithShape="0">
                        <a:schemeClr val="bg2"/>
                      </a:outerShdw>
                    </a:effectLst>
                  </p:spPr>
                  <p:txBody>
                    <a:bodyPr wrap="none" anchor="ctr"/>
                    <a:lstStyle/>
                    <a:p>
                      <a:endParaRPr lang="en-GB" dirty="0">
                        <a:latin typeface="Calibri" panose="020F0502020204030204" pitchFamily="34" charset="0"/>
                        <a:cs typeface="Calibri" panose="020F0502020204030204" pitchFamily="34" charset="0"/>
                      </a:endParaRPr>
                    </a:p>
                  </p:txBody>
                </p:sp>
                <p:sp>
                  <p:nvSpPr>
                    <p:cNvPr id="15" name="Oval 33">
                      <a:extLst>
                        <a:ext uri="{FF2B5EF4-FFF2-40B4-BE49-F238E27FC236}">
                          <a16:creationId xmlns:a16="http://schemas.microsoft.com/office/drawing/2014/main" id="{F566EE78-A5C1-40CF-8AFB-E514646E2EA4}"/>
                        </a:ext>
                      </a:extLst>
                    </p:cNvPr>
                    <p:cNvSpPr>
                      <a:spLocks noChangeArrowheads="1"/>
                    </p:cNvSpPr>
                    <p:nvPr/>
                  </p:nvSpPr>
                  <p:spPr bwMode="auto">
                    <a:xfrm>
                      <a:off x="4838" y="3412"/>
                      <a:ext cx="252" cy="232"/>
                    </a:xfrm>
                    <a:prstGeom prst="ellipse">
                      <a:avLst/>
                    </a:prstGeom>
                    <a:solidFill>
                      <a:srgbClr val="00B0F0"/>
                    </a:solidFill>
                    <a:ln w="12700">
                      <a:solidFill>
                        <a:schemeClr val="tx1"/>
                      </a:solidFill>
                      <a:round/>
                      <a:headEnd/>
                      <a:tailEnd/>
                    </a:ln>
                    <a:effectLst>
                      <a:outerShdw dist="107763" dir="2700000" algn="ctr" rotWithShape="0">
                        <a:schemeClr val="bg2"/>
                      </a:outerShdw>
                    </a:effectLst>
                  </p:spPr>
                  <p:txBody>
                    <a:bodyPr wrap="none" anchor="ctr"/>
                    <a:lstStyle/>
                    <a:p>
                      <a:endParaRPr lang="en-GB" dirty="0">
                        <a:latin typeface="Calibri" panose="020F0502020204030204" pitchFamily="34" charset="0"/>
                        <a:cs typeface="Calibri" panose="020F0502020204030204" pitchFamily="34" charset="0"/>
                      </a:endParaRPr>
                    </a:p>
                  </p:txBody>
                </p:sp>
              </p:grpSp>
              <p:sp>
                <p:nvSpPr>
                  <p:cNvPr id="7" name="Rectangle 35">
                    <a:extLst>
                      <a:ext uri="{FF2B5EF4-FFF2-40B4-BE49-F238E27FC236}">
                        <a16:creationId xmlns:a16="http://schemas.microsoft.com/office/drawing/2014/main" id="{4763DB46-5491-4036-B9F7-729F5989C6C0}"/>
                      </a:ext>
                    </a:extLst>
                  </p:cNvPr>
                  <p:cNvSpPr>
                    <a:spLocks noChangeArrowheads="1"/>
                  </p:cNvSpPr>
                  <p:nvPr/>
                </p:nvSpPr>
                <p:spPr bwMode="auto">
                  <a:xfrm>
                    <a:off x="1398" y="3745"/>
                    <a:ext cx="1474"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lnSpc>
                        <a:spcPct val="85000"/>
                      </a:lnSpc>
                      <a:spcBef>
                        <a:spcPct val="50000"/>
                      </a:spcBef>
                    </a:pPr>
                    <a:r>
                      <a:rPr lang="en-GB" altLang="en-US" sz="2000" dirty="0">
                        <a:solidFill>
                          <a:srgbClr val="0070C0"/>
                        </a:solidFill>
                        <a:latin typeface="Calibri" panose="020F0502020204030204" pitchFamily="34" charset="0"/>
                        <a:cs typeface="Calibri" panose="020F0502020204030204" pitchFamily="34" charset="0"/>
                      </a:rPr>
                      <a:t>Customers in a queue</a:t>
                    </a:r>
                  </a:p>
                </p:txBody>
              </p:sp>
              <p:sp>
                <p:nvSpPr>
                  <p:cNvPr id="8" name="Rectangle 36">
                    <a:extLst>
                      <a:ext uri="{FF2B5EF4-FFF2-40B4-BE49-F238E27FC236}">
                        <a16:creationId xmlns:a16="http://schemas.microsoft.com/office/drawing/2014/main" id="{65CE698A-9F69-42E4-93EB-38487A06AEF0}"/>
                      </a:ext>
                    </a:extLst>
                  </p:cNvPr>
                  <p:cNvSpPr>
                    <a:spLocks noChangeArrowheads="1"/>
                  </p:cNvSpPr>
                  <p:nvPr/>
                </p:nvSpPr>
                <p:spPr bwMode="auto">
                  <a:xfrm>
                    <a:off x="2823" y="3745"/>
                    <a:ext cx="926"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85000"/>
                      </a:lnSpc>
                      <a:spcBef>
                        <a:spcPct val="50000"/>
                      </a:spcBef>
                    </a:pPr>
                    <a:r>
                      <a:rPr lang="en-GB" altLang="en-US" sz="2000" dirty="0">
                        <a:solidFill>
                          <a:srgbClr val="00B050"/>
                        </a:solidFill>
                        <a:latin typeface="Calibri" panose="020F0502020204030204" pitchFamily="34" charset="0"/>
                        <a:cs typeface="Calibri" panose="020F0502020204030204" pitchFamily="34" charset="0"/>
                      </a:rPr>
                      <a:t>Resource</a:t>
                    </a:r>
                  </a:p>
                </p:txBody>
              </p:sp>
              <p:sp>
                <p:nvSpPr>
                  <p:cNvPr id="9" name="AutoShape 37">
                    <a:extLst>
                      <a:ext uri="{FF2B5EF4-FFF2-40B4-BE49-F238E27FC236}">
                        <a16:creationId xmlns:a16="http://schemas.microsoft.com/office/drawing/2014/main" id="{373AC010-F864-4434-A09C-B2115918C6F0}"/>
                      </a:ext>
                    </a:extLst>
                  </p:cNvPr>
                  <p:cNvSpPr>
                    <a:spLocks noChangeArrowheads="1"/>
                  </p:cNvSpPr>
                  <p:nvPr/>
                </p:nvSpPr>
                <p:spPr bwMode="auto">
                  <a:xfrm>
                    <a:off x="888" y="3554"/>
                    <a:ext cx="376" cy="136"/>
                  </a:xfrm>
                  <a:prstGeom prst="rightArrow">
                    <a:avLst>
                      <a:gd name="adj1" fmla="val 50000"/>
                      <a:gd name="adj2" fmla="val 138248"/>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10" name="AutoShape 38">
                    <a:extLst>
                      <a:ext uri="{FF2B5EF4-FFF2-40B4-BE49-F238E27FC236}">
                        <a16:creationId xmlns:a16="http://schemas.microsoft.com/office/drawing/2014/main" id="{BF1BD2F5-3DA8-4C4C-9A59-7148F01159BC}"/>
                      </a:ext>
                    </a:extLst>
                  </p:cNvPr>
                  <p:cNvSpPr>
                    <a:spLocks noChangeArrowheads="1"/>
                  </p:cNvSpPr>
                  <p:nvPr/>
                </p:nvSpPr>
                <p:spPr bwMode="auto">
                  <a:xfrm>
                    <a:off x="3464" y="3542"/>
                    <a:ext cx="376" cy="136"/>
                  </a:xfrm>
                  <a:prstGeom prst="rightArrow">
                    <a:avLst>
                      <a:gd name="adj1" fmla="val 50000"/>
                      <a:gd name="adj2" fmla="val 138248"/>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grpSp>
            <p:sp>
              <p:nvSpPr>
                <p:cNvPr id="21" name="textruta 20">
                  <a:extLst>
                    <a:ext uri="{FF2B5EF4-FFF2-40B4-BE49-F238E27FC236}">
                      <a16:creationId xmlns:a16="http://schemas.microsoft.com/office/drawing/2014/main" id="{C4BA1DB4-DD6F-4A21-9D9D-EFB446EF8A29}"/>
                    </a:ext>
                  </a:extLst>
                </p:cNvPr>
                <p:cNvSpPr txBox="1"/>
                <p:nvPr/>
              </p:nvSpPr>
              <p:spPr>
                <a:xfrm>
                  <a:off x="1307325" y="4983179"/>
                  <a:ext cx="432430" cy="441048"/>
                </a:xfrm>
                <a:prstGeom prst="rect">
                  <a:avLst/>
                </a:prstGeom>
                <a:noFill/>
              </p:spPr>
              <p:txBody>
                <a:bodyPr wrap="square" rtlCol="0">
                  <a:spAutoFit/>
                </a:bodyPr>
                <a:lstStyle/>
                <a:p>
                  <a:r>
                    <a:rPr lang="en-GB" sz="2800" dirty="0">
                      <a:latin typeface="Calibri" panose="020F0502020204030204" pitchFamily="34" charset="0"/>
                      <a:cs typeface="Calibri" panose="020F0502020204030204" pitchFamily="34" charset="0"/>
                      <a:sym typeface="Symbol" panose="05050102010706020507" pitchFamily="18" charset="2"/>
                    </a:rPr>
                    <a:t></a:t>
                  </a:r>
                  <a:endParaRPr lang="en-GB" dirty="0">
                    <a:latin typeface="Calibri" panose="020F0502020204030204" pitchFamily="34" charset="0"/>
                    <a:cs typeface="Calibri" panose="020F0502020204030204" pitchFamily="34" charset="0"/>
                  </a:endParaRPr>
                </a:p>
              </p:txBody>
            </p:sp>
            <p:sp>
              <p:nvSpPr>
                <p:cNvPr id="39" name="textruta 38">
                  <a:extLst>
                    <a:ext uri="{FF2B5EF4-FFF2-40B4-BE49-F238E27FC236}">
                      <a16:creationId xmlns:a16="http://schemas.microsoft.com/office/drawing/2014/main" id="{7E7CD008-7CC8-476F-9E2A-D6F937B180F1}"/>
                    </a:ext>
                  </a:extLst>
                </p:cNvPr>
                <p:cNvSpPr txBox="1"/>
                <p:nvPr/>
              </p:nvSpPr>
              <p:spPr>
                <a:xfrm>
                  <a:off x="5917725" y="4965700"/>
                  <a:ext cx="432430" cy="441048"/>
                </a:xfrm>
                <a:prstGeom prst="rect">
                  <a:avLst/>
                </a:prstGeom>
                <a:noFill/>
              </p:spPr>
              <p:txBody>
                <a:bodyPr wrap="square" rtlCol="0">
                  <a:spAutoFit/>
                </a:bodyPr>
                <a:lstStyle/>
                <a:p>
                  <a:r>
                    <a:rPr lang="en-GB" sz="2800" dirty="0">
                      <a:latin typeface="Calibri" panose="020F0502020204030204" pitchFamily="34" charset="0"/>
                      <a:cs typeface="Calibri" panose="020F0502020204030204" pitchFamily="34" charset="0"/>
                      <a:sym typeface="Symbol" panose="05050102010706020507" pitchFamily="18" charset="2"/>
                    </a:rPr>
                    <a:t></a:t>
                  </a:r>
                  <a:endParaRPr lang="en-GB" dirty="0">
                    <a:latin typeface="Calibri" panose="020F0502020204030204" pitchFamily="34" charset="0"/>
                    <a:cs typeface="Calibri" panose="020F0502020204030204" pitchFamily="34" charset="0"/>
                  </a:endParaRPr>
                </a:p>
              </p:txBody>
            </p:sp>
          </p:grpSp>
          <p:pic>
            <p:nvPicPr>
              <p:cNvPr id="17" name="Bildobjekt 16">
                <a:extLst>
                  <a:ext uri="{FF2B5EF4-FFF2-40B4-BE49-F238E27FC236}">
                    <a16:creationId xmlns:a16="http://schemas.microsoft.com/office/drawing/2014/main" id="{C10AD713-9AAB-4FEB-9A46-BD7BB3540251}"/>
                  </a:ext>
                </a:extLst>
              </p:cNvPr>
              <p:cNvPicPr>
                <a:picLocks noChangeAspect="1"/>
              </p:cNvPicPr>
              <p:nvPr/>
            </p:nvPicPr>
            <p:blipFill>
              <a:blip r:embed="rId2"/>
              <a:stretch>
                <a:fillRect/>
              </a:stretch>
            </p:blipFill>
            <p:spPr>
              <a:xfrm>
                <a:off x="5757863" y="3171825"/>
                <a:ext cx="2852737" cy="1552575"/>
              </a:xfrm>
              <a:prstGeom prst="rect">
                <a:avLst/>
              </a:prstGeom>
            </p:spPr>
          </p:pic>
        </p:grpSp>
        <p:sp>
          <p:nvSpPr>
            <p:cNvPr id="23" name="textruta 22">
              <a:extLst>
                <a:ext uri="{FF2B5EF4-FFF2-40B4-BE49-F238E27FC236}">
                  <a16:creationId xmlns:a16="http://schemas.microsoft.com/office/drawing/2014/main" id="{63B516D4-05FD-4D07-9FC2-EBF099B1134B}"/>
                </a:ext>
              </a:extLst>
            </p:cNvPr>
            <p:cNvSpPr txBox="1"/>
            <p:nvPr/>
          </p:nvSpPr>
          <p:spPr>
            <a:xfrm>
              <a:off x="152400" y="2316540"/>
              <a:ext cx="8534400" cy="1569660"/>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Now assume that customers arrive randomly with an intensity </a:t>
              </a:r>
              <a:r>
                <a:rPr lang="en-GB" sz="2400" dirty="0">
                  <a:latin typeface="Calibri" panose="020F0502020204030204" pitchFamily="34" charset="0"/>
                  <a:cs typeface="Calibri" panose="020F0502020204030204" pitchFamily="34" charset="0"/>
                  <a:sym typeface="Symbol" panose="05050102010706020507" pitchFamily="18" charset="2"/>
                </a:rPr>
                <a:t>= 8 customers/hour and are served by a singe server (capacity =10 customers/ hour.)  </a:t>
              </a:r>
              <a:endParaRPr lang="en-GB" sz="2400" dirty="0">
                <a:latin typeface="Calibri" panose="020F0502020204030204" pitchFamily="34" charset="0"/>
                <a:cs typeface="Calibri" panose="020F0502020204030204" pitchFamily="34" charset="0"/>
              </a:endParaRPr>
            </a:p>
            <a:p>
              <a:endParaRPr lang="en-GB" sz="2400" dirty="0"/>
            </a:p>
          </p:txBody>
        </p:sp>
      </p:grpSp>
    </p:spTree>
    <p:extLst>
      <p:ext uri="{BB962C8B-B14F-4D97-AF65-F5344CB8AC3E}">
        <p14:creationId xmlns:p14="http://schemas.microsoft.com/office/powerpoint/2010/main" val="90147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DD7D3B-F974-4F27-AC1A-3CDC2B04E91C}"/>
              </a:ext>
            </a:extLst>
          </p:cNvPr>
          <p:cNvSpPr>
            <a:spLocks noGrp="1"/>
          </p:cNvSpPr>
          <p:nvPr>
            <p:ph type="title"/>
          </p:nvPr>
        </p:nvSpPr>
        <p:spPr>
          <a:xfrm>
            <a:off x="209550" y="0"/>
            <a:ext cx="8724900" cy="1037026"/>
          </a:xfrm>
        </p:spPr>
        <p:txBody>
          <a:bodyPr/>
          <a:lstStyle/>
          <a:p>
            <a:r>
              <a:rPr lang="en-GB" sz="3200" b="1" dirty="0">
                <a:latin typeface="Calibri" panose="020F0502020204030204" pitchFamily="34" charset="0"/>
                <a:cs typeface="Calibri" panose="020F0502020204030204" pitchFamily="34" charset="0"/>
              </a:rPr>
              <a:t>When will a deterministic model produce the same results as the average of a stochastic one?</a:t>
            </a:r>
          </a:p>
        </p:txBody>
      </p:sp>
      <p:sp>
        <p:nvSpPr>
          <p:cNvPr id="3" name="Platshållare för innehåll 2">
            <a:extLst>
              <a:ext uri="{FF2B5EF4-FFF2-40B4-BE49-F238E27FC236}">
                <a16:creationId xmlns:a16="http://schemas.microsoft.com/office/drawing/2014/main" id="{5FD1805F-5835-4080-B056-D7A31C07F017}"/>
              </a:ext>
            </a:extLst>
          </p:cNvPr>
          <p:cNvSpPr>
            <a:spLocks noGrp="1"/>
          </p:cNvSpPr>
          <p:nvPr>
            <p:ph idx="1"/>
          </p:nvPr>
        </p:nvSpPr>
        <p:spPr>
          <a:xfrm>
            <a:off x="257174" y="1037026"/>
            <a:ext cx="8582025" cy="2087174"/>
          </a:xfrm>
        </p:spPr>
        <p:txBody>
          <a:bodyPr/>
          <a:lstStyle/>
          <a:p>
            <a:r>
              <a:rPr lang="en-GB" sz="2400" dirty="0">
                <a:latin typeface="Calibri" panose="020F0502020204030204" pitchFamily="34" charset="0"/>
                <a:cs typeface="Calibri" panose="020F0502020204030204" pitchFamily="34" charset="0"/>
              </a:rPr>
              <a:t>For many (but not all) </a:t>
            </a:r>
            <a:r>
              <a:rPr lang="en-GB" sz="2400" i="1" dirty="0">
                <a:latin typeface="Calibri" panose="020F0502020204030204" pitchFamily="34" charset="0"/>
                <a:cs typeface="Calibri" panose="020F0502020204030204" pitchFamily="34" charset="0"/>
              </a:rPr>
              <a:t>linear models</a:t>
            </a:r>
            <a:r>
              <a:rPr lang="en-GB" sz="2400" dirty="0">
                <a:latin typeface="Calibri" panose="020F0502020204030204" pitchFamily="34" charset="0"/>
                <a:cs typeface="Calibri" panose="020F0502020204030204" pitchFamily="34" charset="0"/>
              </a:rPr>
              <a:t>.</a:t>
            </a:r>
          </a:p>
          <a:p>
            <a:r>
              <a:rPr lang="en-GB" sz="2400" dirty="0">
                <a:latin typeface="Calibri" panose="020F0502020204030204" pitchFamily="34" charset="0"/>
                <a:cs typeface="Calibri" panose="020F0502020204030204" pitchFamily="34" charset="0"/>
              </a:rPr>
              <a:t>For </a:t>
            </a:r>
            <a:r>
              <a:rPr lang="en-GB" sz="2400" i="1" dirty="0">
                <a:latin typeface="Calibri" panose="020F0502020204030204" pitchFamily="34" charset="0"/>
                <a:cs typeface="Calibri" panose="020F0502020204030204" pitchFamily="34" charset="0"/>
              </a:rPr>
              <a:t>many</a:t>
            </a:r>
            <a:r>
              <a:rPr lang="en-GB" sz="2400" dirty="0">
                <a:latin typeface="Calibri" panose="020F0502020204030204" pitchFamily="34" charset="0"/>
                <a:cs typeface="Calibri" panose="020F0502020204030204" pitchFamily="34" charset="0"/>
              </a:rPr>
              <a:t> (but not all) </a:t>
            </a:r>
            <a:r>
              <a:rPr lang="en-GB" sz="2400" i="1" dirty="0">
                <a:latin typeface="Calibri" panose="020F0502020204030204" pitchFamily="34" charset="0"/>
                <a:cs typeface="Calibri" panose="020F0502020204030204" pitchFamily="34" charset="0"/>
              </a:rPr>
              <a:t>models with large number of entities</a:t>
            </a:r>
            <a:r>
              <a:rPr lang="en-GB" sz="2400" dirty="0">
                <a:latin typeface="Calibri" panose="020F0502020204030204" pitchFamily="34" charset="0"/>
                <a:cs typeface="Calibri" panose="020F0502020204030204" pitchFamily="34" charset="0"/>
              </a:rPr>
              <a:t> (because of the Law of large numbers telling that variations become small compared to their averages).</a:t>
            </a:r>
          </a:p>
          <a:p>
            <a:r>
              <a:rPr lang="en-GB" sz="2400" dirty="0">
                <a:solidFill>
                  <a:srgbClr val="FF0000"/>
                </a:solidFill>
                <a:latin typeface="Calibri" panose="020F0502020204030204" pitchFamily="34" charset="0"/>
                <a:cs typeface="Calibri" panose="020F0502020204030204" pitchFamily="34" charset="0"/>
              </a:rPr>
              <a:t>In other cases you should not expect consistent results.</a:t>
            </a:r>
          </a:p>
        </p:txBody>
      </p:sp>
      <p:sp>
        <p:nvSpPr>
          <p:cNvPr id="13" name="Text Box 9">
            <a:extLst>
              <a:ext uri="{FF2B5EF4-FFF2-40B4-BE49-F238E27FC236}">
                <a16:creationId xmlns:a16="http://schemas.microsoft.com/office/drawing/2014/main" id="{A1419033-D6C8-4A14-A06F-4DD0079009BB}"/>
              </a:ext>
            </a:extLst>
          </p:cNvPr>
          <p:cNvSpPr txBox="1">
            <a:spLocks noChangeArrowheads="1"/>
          </p:cNvSpPr>
          <p:nvPr/>
        </p:nvSpPr>
        <p:spPr bwMode="auto">
          <a:xfrm>
            <a:off x="209550" y="3257550"/>
            <a:ext cx="8343900" cy="7571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400" b="1" i="1" dirty="0">
                <a:latin typeface="Calibri" panose="020F0502020204030204" pitchFamily="34" charset="0"/>
                <a:cs typeface="Calibri" panose="020F0502020204030204" pitchFamily="34" charset="0"/>
              </a:rPr>
              <a:t>The best way is to check whether a deterministic model produces unbiased results is to test against a stochastic model.</a:t>
            </a:r>
            <a:endParaRPr lang="en-GB" altLang="en-US" sz="2400" b="1" dirty="0">
              <a:latin typeface="Calibri" panose="020F0502020204030204" pitchFamily="34" charset="0"/>
              <a:cs typeface="Calibri" panose="020F0502020204030204" pitchFamily="34" charset="0"/>
            </a:endParaRPr>
          </a:p>
        </p:txBody>
      </p:sp>
      <p:sp>
        <p:nvSpPr>
          <p:cNvPr id="16" name="textruta 15">
            <a:extLst>
              <a:ext uri="{FF2B5EF4-FFF2-40B4-BE49-F238E27FC236}">
                <a16:creationId xmlns:a16="http://schemas.microsoft.com/office/drawing/2014/main" id="{2CAE2440-8B37-44E3-BDFF-0E515BEAAD30}"/>
              </a:ext>
            </a:extLst>
          </p:cNvPr>
          <p:cNvSpPr txBox="1"/>
          <p:nvPr/>
        </p:nvSpPr>
        <p:spPr>
          <a:xfrm>
            <a:off x="257175" y="4104144"/>
            <a:ext cx="8620126" cy="1200329"/>
          </a:xfrm>
          <a:prstGeom prst="rect">
            <a:avLst/>
          </a:prstGeom>
          <a:noFill/>
        </p:spPr>
        <p:txBody>
          <a:bodyPr wrap="square" rtlCol="0">
            <a:spAutoFit/>
          </a:bodyPr>
          <a:lstStyle/>
          <a:p>
            <a:r>
              <a:rPr lang="en-GB" sz="2400" dirty="0">
                <a:solidFill>
                  <a:srgbClr val="00B050"/>
                </a:solidFill>
                <a:latin typeface="Calibri" panose="020F0502020204030204" pitchFamily="34" charset="0"/>
                <a:cs typeface="Calibri" panose="020F0502020204030204" pitchFamily="34" charset="0"/>
              </a:rPr>
              <a:t>A </a:t>
            </a:r>
            <a:r>
              <a:rPr lang="en-GB" sz="2400" b="1" i="1" dirty="0">
                <a:solidFill>
                  <a:srgbClr val="00B050"/>
                </a:solidFill>
                <a:latin typeface="Calibri" panose="020F0502020204030204" pitchFamily="34" charset="0"/>
                <a:cs typeface="Calibri" panose="020F0502020204030204" pitchFamily="34" charset="0"/>
              </a:rPr>
              <a:t>deterministic model </a:t>
            </a:r>
            <a:r>
              <a:rPr lang="en-GB" sz="2400" dirty="0">
                <a:solidFill>
                  <a:srgbClr val="00B050"/>
                </a:solidFill>
                <a:latin typeface="Calibri" panose="020F0502020204030204" pitchFamily="34" charset="0"/>
                <a:cs typeface="Calibri" panose="020F0502020204030204" pitchFamily="34" charset="0"/>
              </a:rPr>
              <a:t>has some </a:t>
            </a:r>
            <a:r>
              <a:rPr lang="en-GB" sz="2400" u="sng" dirty="0">
                <a:solidFill>
                  <a:srgbClr val="00B050"/>
                </a:solidFill>
                <a:latin typeface="Calibri" panose="020F0502020204030204" pitchFamily="34" charset="0"/>
                <a:cs typeface="Calibri" panose="020F0502020204030204" pitchFamily="34" charset="0"/>
              </a:rPr>
              <a:t>advantages</a:t>
            </a:r>
            <a:r>
              <a:rPr lang="en-GB" sz="2400" dirty="0">
                <a:solidFill>
                  <a:srgbClr val="00B050"/>
                </a:solidFill>
                <a:latin typeface="Calibri" panose="020F0502020204030204" pitchFamily="34" charset="0"/>
                <a:cs typeface="Calibri" panose="020F0502020204030204" pitchFamily="34" charset="0"/>
              </a:rPr>
              <a:t>: It is </a:t>
            </a:r>
            <a:r>
              <a:rPr lang="en-GB" sz="2400" i="1" dirty="0">
                <a:solidFill>
                  <a:srgbClr val="00B050"/>
                </a:solidFill>
                <a:latin typeface="Calibri" panose="020F0502020204030204" pitchFamily="34" charset="0"/>
                <a:cs typeface="Calibri" panose="020F0502020204030204" pitchFamily="34" charset="0"/>
              </a:rPr>
              <a:t>simpler</a:t>
            </a:r>
            <a:r>
              <a:rPr lang="en-GB" sz="2400" dirty="0">
                <a:solidFill>
                  <a:srgbClr val="00B050"/>
                </a:solidFill>
                <a:latin typeface="Calibri" panose="020F0502020204030204" pitchFamily="34" charset="0"/>
                <a:cs typeface="Calibri" panose="020F0502020204030204" pitchFamily="34" charset="0"/>
              </a:rPr>
              <a:t>. It requires </a:t>
            </a:r>
            <a:r>
              <a:rPr lang="en-GB" sz="2400" i="1" dirty="0">
                <a:solidFill>
                  <a:srgbClr val="00B050"/>
                </a:solidFill>
                <a:latin typeface="Calibri" panose="020F0502020204030204" pitchFamily="34" charset="0"/>
                <a:cs typeface="Calibri" panose="020F0502020204030204" pitchFamily="34" charset="0"/>
              </a:rPr>
              <a:t>only one simulation</a:t>
            </a:r>
            <a:r>
              <a:rPr lang="en-GB" sz="2400" dirty="0">
                <a:solidFill>
                  <a:srgbClr val="00B050"/>
                </a:solidFill>
                <a:latin typeface="Calibri" panose="020F0502020204030204" pitchFamily="34" charset="0"/>
                <a:cs typeface="Calibri" panose="020F0502020204030204" pitchFamily="34" charset="0"/>
              </a:rPr>
              <a:t>. It strongly </a:t>
            </a:r>
            <a:r>
              <a:rPr lang="en-GB" altLang="en-US" sz="2400" i="1" dirty="0">
                <a:solidFill>
                  <a:srgbClr val="00B050"/>
                </a:solidFill>
                <a:latin typeface="Calibri" panose="020F0502020204030204" pitchFamily="34" charset="0"/>
                <a:cs typeface="Calibri" panose="020F0502020204030204" pitchFamily="34" charset="0"/>
              </a:rPr>
              <a:t>facilitate sensitivity analysis, parameter estimation and optimisation</a:t>
            </a:r>
            <a:r>
              <a:rPr lang="en-GB" altLang="en-US" sz="2400" dirty="0">
                <a:solidFill>
                  <a:srgbClr val="00B050"/>
                </a:solidFill>
                <a:latin typeface="Calibri" panose="020F0502020204030204" pitchFamily="34" charset="0"/>
                <a:cs typeface="Calibri" panose="020F0502020204030204" pitchFamily="34" charset="0"/>
              </a:rPr>
              <a:t>.</a:t>
            </a:r>
          </a:p>
        </p:txBody>
      </p:sp>
      <p:sp>
        <p:nvSpPr>
          <p:cNvPr id="4" name="Platshållare för bildnummer 3">
            <a:extLst>
              <a:ext uri="{FF2B5EF4-FFF2-40B4-BE49-F238E27FC236}">
                <a16:creationId xmlns:a16="http://schemas.microsoft.com/office/drawing/2014/main" id="{74BEDCCD-FBE2-43E4-A680-DC8C447FC927}"/>
              </a:ext>
            </a:extLst>
          </p:cNvPr>
          <p:cNvSpPr>
            <a:spLocks noGrp="1"/>
          </p:cNvSpPr>
          <p:nvPr>
            <p:ph type="sldNum" sz="quarter" idx="12"/>
          </p:nvPr>
        </p:nvSpPr>
        <p:spPr>
          <a:xfrm>
            <a:off x="8610600" y="6400800"/>
            <a:ext cx="381000" cy="304800"/>
          </a:xfrm>
        </p:spPr>
        <p:txBody>
          <a:bodyPr/>
          <a:lstStyle/>
          <a:p>
            <a:fld id="{B8F10257-E35C-4190-8DA3-659B1E6FC550}" type="slidenum">
              <a:rPr lang="en-GB" altLang="en-US" smtClean="0">
                <a:latin typeface="Calibri" panose="020F0502020204030204" pitchFamily="34" charset="0"/>
                <a:cs typeface="Calibri" panose="020F0502020204030204" pitchFamily="34" charset="0"/>
              </a:rPr>
              <a:pPr/>
              <a:t>6</a:t>
            </a:fld>
            <a:endParaRPr lang="en-GB" altLang="en-US" dirty="0">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5EA329ED-477C-4A46-8798-16B574312F34}"/>
              </a:ext>
            </a:extLst>
          </p:cNvPr>
          <p:cNvSpPr txBox="1"/>
          <p:nvPr/>
        </p:nvSpPr>
        <p:spPr>
          <a:xfrm>
            <a:off x="192133" y="5214117"/>
            <a:ext cx="8510724" cy="1569660"/>
          </a:xfrm>
          <a:prstGeom prst="rect">
            <a:avLst/>
          </a:prstGeom>
          <a:noFill/>
        </p:spPr>
        <p:txBody>
          <a:bodyPr wrap="square" rtlCol="0">
            <a:spAutoFit/>
          </a:bodyPr>
          <a:lstStyle/>
          <a:p>
            <a:r>
              <a:rPr lang="en-GB" altLang="en-US" sz="2400" dirty="0">
                <a:solidFill>
                  <a:srgbClr val="FF0000"/>
                </a:solidFill>
                <a:latin typeface="Calibri" panose="020F0502020204030204" pitchFamily="34" charset="0"/>
                <a:cs typeface="Calibri" panose="020F0502020204030204" pitchFamily="34" charset="0"/>
              </a:rPr>
              <a:t> And many </a:t>
            </a:r>
            <a:r>
              <a:rPr lang="en-GB" altLang="en-US" sz="2400" u="sng" dirty="0">
                <a:solidFill>
                  <a:srgbClr val="FF0000"/>
                </a:solidFill>
                <a:latin typeface="Calibri" panose="020F0502020204030204" pitchFamily="34" charset="0"/>
                <a:cs typeface="Calibri" panose="020F0502020204030204" pitchFamily="34" charset="0"/>
              </a:rPr>
              <a:t>hazards </a:t>
            </a:r>
            <a:r>
              <a:rPr lang="en-GB" altLang="en-US" sz="2400" dirty="0">
                <a:solidFill>
                  <a:srgbClr val="FF0000"/>
                </a:solidFill>
                <a:latin typeface="Calibri" panose="020F0502020204030204" pitchFamily="34" charset="0"/>
                <a:cs typeface="Calibri" panose="020F0502020204030204" pitchFamily="34" charset="0"/>
              </a:rPr>
              <a:t>and </a:t>
            </a:r>
            <a:r>
              <a:rPr lang="en-GB" altLang="en-US" sz="2400" u="sng" dirty="0">
                <a:solidFill>
                  <a:srgbClr val="FF0000"/>
                </a:solidFill>
                <a:latin typeface="Calibri" panose="020F0502020204030204" pitchFamily="34" charset="0"/>
                <a:cs typeface="Calibri" panose="020F0502020204030204" pitchFamily="34" charset="0"/>
              </a:rPr>
              <a:t>disadvantages</a:t>
            </a:r>
            <a:r>
              <a:rPr lang="en-GB" altLang="en-US" sz="2400" dirty="0">
                <a:solidFill>
                  <a:srgbClr val="FF0000"/>
                </a:solidFill>
                <a:latin typeface="Calibri" panose="020F0502020204030204" pitchFamily="34" charset="0"/>
                <a:cs typeface="Calibri" panose="020F0502020204030204" pitchFamily="34" charset="0"/>
              </a:rPr>
              <a:t>: It may </a:t>
            </a:r>
            <a:r>
              <a:rPr lang="en-GB" altLang="en-US" sz="2400" i="1" dirty="0">
                <a:solidFill>
                  <a:srgbClr val="FF0000"/>
                </a:solidFill>
                <a:latin typeface="Calibri" panose="020F0502020204030204" pitchFamily="34" charset="0"/>
                <a:cs typeface="Calibri" panose="020F0502020204030204" pitchFamily="34" charset="0"/>
              </a:rPr>
              <a:t>seriously distort the results and conclusions</a:t>
            </a:r>
            <a:r>
              <a:rPr lang="en-GB" altLang="en-US" sz="2400" dirty="0">
                <a:solidFill>
                  <a:srgbClr val="FF0000"/>
                </a:solidFill>
                <a:latin typeface="Calibri" panose="020F0502020204030204" pitchFamily="34" charset="0"/>
                <a:cs typeface="Calibri" panose="020F0502020204030204" pitchFamily="34" charset="0"/>
              </a:rPr>
              <a:t>. It </a:t>
            </a:r>
            <a:r>
              <a:rPr lang="en-GB" altLang="en-US" sz="2400" i="1" dirty="0">
                <a:solidFill>
                  <a:srgbClr val="FF0000"/>
                </a:solidFill>
                <a:latin typeface="Calibri" panose="020F0502020204030204" pitchFamily="34" charset="0"/>
                <a:cs typeface="Calibri" panose="020F0502020204030204" pitchFamily="34" charset="0"/>
              </a:rPr>
              <a:t>removes all variations </a:t>
            </a:r>
            <a:r>
              <a:rPr lang="en-GB" altLang="en-US" sz="2400" dirty="0">
                <a:solidFill>
                  <a:srgbClr val="FF0000"/>
                </a:solidFill>
                <a:latin typeface="Calibri" panose="020F0502020204030204" pitchFamily="34" charset="0"/>
                <a:cs typeface="Calibri" panose="020F0502020204030204" pitchFamily="34" charset="0"/>
              </a:rPr>
              <a:t>and thus all possibility to statistical estimates such as variations, confidence intervals, correlations, min or max values, etc. </a:t>
            </a:r>
            <a:endParaRPr lang="en-GB" sz="2400" dirty="0">
              <a:solidFill>
                <a:srgbClr val="FF0000"/>
              </a:solidFill>
            </a:endParaRPr>
          </a:p>
        </p:txBody>
      </p:sp>
    </p:spTree>
    <p:extLst>
      <p:ext uri="{BB962C8B-B14F-4D97-AF65-F5344CB8AC3E}">
        <p14:creationId xmlns:p14="http://schemas.microsoft.com/office/powerpoint/2010/main" val="262242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P spid="16"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7674965-5FE7-45D2-9114-EB732E5376EE}"/>
              </a:ext>
            </a:extLst>
          </p:cNvPr>
          <p:cNvSpPr>
            <a:spLocks noGrp="1"/>
          </p:cNvSpPr>
          <p:nvPr>
            <p:ph type="title"/>
          </p:nvPr>
        </p:nvSpPr>
        <p:spPr>
          <a:xfrm>
            <a:off x="865271" y="76200"/>
            <a:ext cx="7413458" cy="685800"/>
          </a:xfrm>
        </p:spPr>
        <p:txBody>
          <a:bodyPr/>
          <a:lstStyle/>
          <a:p>
            <a:r>
              <a:rPr lang="en-GB" altLang="en-US" b="1" dirty="0">
                <a:latin typeface="Calibri" panose="020F0502020204030204" pitchFamily="34" charset="0"/>
                <a:cs typeface="Calibri" panose="020F0502020204030204" pitchFamily="34" charset="0"/>
              </a:rPr>
              <a:t>III.  TYPES OF UNCERTAINTY</a:t>
            </a:r>
            <a:endParaRPr lang="en-GB" dirty="0">
              <a:latin typeface="Calibri" panose="020F0502020204030204" pitchFamily="34" charset="0"/>
              <a:cs typeface="Calibri" panose="020F0502020204030204" pitchFamily="34" charset="0"/>
            </a:endParaRPr>
          </a:p>
        </p:txBody>
      </p:sp>
      <p:sp>
        <p:nvSpPr>
          <p:cNvPr id="7" name="textruta 6">
            <a:extLst>
              <a:ext uri="{FF2B5EF4-FFF2-40B4-BE49-F238E27FC236}">
                <a16:creationId xmlns:a16="http://schemas.microsoft.com/office/drawing/2014/main" id="{18A73E8E-B0D6-4DEA-803E-836805DC7A8A}"/>
              </a:ext>
            </a:extLst>
          </p:cNvPr>
          <p:cNvSpPr txBox="1"/>
          <p:nvPr/>
        </p:nvSpPr>
        <p:spPr>
          <a:xfrm>
            <a:off x="598714" y="5486400"/>
            <a:ext cx="7870371" cy="954107"/>
          </a:xfrm>
          <a:prstGeom prst="rect">
            <a:avLst/>
          </a:prstGeom>
          <a:noFill/>
        </p:spPr>
        <p:txBody>
          <a:bodyPr wrap="square" rtlCol="0">
            <a:spAutoFit/>
          </a:bodyPr>
          <a:lstStyle/>
          <a:p>
            <a:r>
              <a:rPr lang="en-GB" dirty="0">
                <a:solidFill>
                  <a:srgbClr val="00B050"/>
                </a:solidFill>
                <a:latin typeface="Calibri" panose="020F0502020204030204" pitchFamily="34" charset="0"/>
                <a:cs typeface="Calibri" panose="020F0502020204030204" pitchFamily="34" charset="0"/>
              </a:rPr>
              <a:t>Below, we will demonstrate each type of uncertainty by an example using an epidemic SIR model. </a:t>
            </a:r>
          </a:p>
        </p:txBody>
      </p:sp>
      <p:sp>
        <p:nvSpPr>
          <p:cNvPr id="4" name="Platshållare för bildnummer 3">
            <a:extLst>
              <a:ext uri="{FF2B5EF4-FFF2-40B4-BE49-F238E27FC236}">
                <a16:creationId xmlns:a16="http://schemas.microsoft.com/office/drawing/2014/main" id="{6F931D70-15DB-4F69-B2A1-31563449D9E0}"/>
              </a:ext>
            </a:extLst>
          </p:cNvPr>
          <p:cNvSpPr>
            <a:spLocks noGrp="1"/>
          </p:cNvSpPr>
          <p:nvPr>
            <p:ph type="sldNum" sz="quarter" idx="12"/>
          </p:nvPr>
        </p:nvSpPr>
        <p:spPr>
          <a:xfrm>
            <a:off x="8595360" y="6324600"/>
            <a:ext cx="396240" cy="457200"/>
          </a:xfrm>
        </p:spPr>
        <p:txBody>
          <a:bodyPr/>
          <a:lstStyle/>
          <a:p>
            <a:fld id="{B8F10257-E35C-4190-8DA3-659B1E6FC550}" type="slidenum">
              <a:rPr lang="en-GB" altLang="en-US" smtClean="0">
                <a:latin typeface="Calibri" panose="020F0502020204030204" pitchFamily="34" charset="0"/>
                <a:cs typeface="Calibri" panose="020F0502020204030204" pitchFamily="34" charset="0"/>
              </a:rPr>
              <a:pPr/>
              <a:t>7</a:t>
            </a:fld>
            <a:endParaRPr lang="en-GB" altLang="en-US" dirty="0">
              <a:latin typeface="Calibri" panose="020F0502020204030204" pitchFamily="34" charset="0"/>
              <a:cs typeface="Calibri" panose="020F0502020204030204" pitchFamily="34" charset="0"/>
            </a:endParaRPr>
          </a:p>
        </p:txBody>
      </p:sp>
      <p:sp>
        <p:nvSpPr>
          <p:cNvPr id="3" name="textruta 2">
            <a:extLst>
              <a:ext uri="{FF2B5EF4-FFF2-40B4-BE49-F238E27FC236}">
                <a16:creationId xmlns:a16="http://schemas.microsoft.com/office/drawing/2014/main" id="{9F323BF3-795D-45E0-9666-16FB7648EE9D}"/>
              </a:ext>
            </a:extLst>
          </p:cNvPr>
          <p:cNvSpPr txBox="1"/>
          <p:nvPr/>
        </p:nvSpPr>
        <p:spPr>
          <a:xfrm>
            <a:off x="152399" y="713508"/>
            <a:ext cx="8930639" cy="492443"/>
          </a:xfrm>
          <a:prstGeom prst="rect">
            <a:avLst/>
          </a:prstGeom>
          <a:noFill/>
        </p:spPr>
        <p:txBody>
          <a:bodyPr wrap="square" rtlCol="0">
            <a:spAutoFit/>
          </a:bodyPr>
          <a:lstStyle/>
          <a:p>
            <a:r>
              <a:rPr lang="en-GB" sz="2600" i="1" dirty="0">
                <a:latin typeface="Calibri" panose="020F0502020204030204" pitchFamily="34" charset="0"/>
                <a:cs typeface="Calibri" panose="020F0502020204030204" pitchFamily="34" charset="0"/>
              </a:rPr>
              <a:t>Uncertainties</a:t>
            </a:r>
            <a:r>
              <a:rPr lang="en-GB" sz="2600" dirty="0">
                <a:latin typeface="Calibri" panose="020F0502020204030204" pitchFamily="34" charset="0"/>
                <a:cs typeface="Calibri" panose="020F0502020204030204" pitchFamily="34" charset="0"/>
              </a:rPr>
              <a:t> can be of two main types: </a:t>
            </a:r>
            <a:r>
              <a:rPr lang="en-GB" sz="2600" b="1" dirty="0">
                <a:solidFill>
                  <a:srgbClr val="0070C0"/>
                </a:solidFill>
                <a:latin typeface="Calibri" panose="020F0502020204030204" pitchFamily="34" charset="0"/>
                <a:cs typeface="Calibri" panose="020F0502020204030204" pitchFamily="34" charset="0"/>
              </a:rPr>
              <a:t>Structural</a:t>
            </a:r>
            <a:r>
              <a:rPr lang="en-GB" sz="2600" dirty="0">
                <a:latin typeface="Calibri" panose="020F0502020204030204" pitchFamily="34" charset="0"/>
                <a:cs typeface="Calibri" panose="020F0502020204030204" pitchFamily="34" charset="0"/>
              </a:rPr>
              <a:t> or </a:t>
            </a:r>
            <a:r>
              <a:rPr lang="en-GB" sz="2600" b="1" dirty="0">
                <a:solidFill>
                  <a:srgbClr val="00B050"/>
                </a:solidFill>
                <a:latin typeface="Calibri" panose="020F0502020204030204" pitchFamily="34" charset="0"/>
                <a:cs typeface="Calibri" panose="020F0502020204030204" pitchFamily="34" charset="0"/>
              </a:rPr>
              <a:t>Statistical</a:t>
            </a:r>
            <a:r>
              <a:rPr lang="en-GB" sz="2600" dirty="0">
                <a:latin typeface="Calibri" panose="020F0502020204030204" pitchFamily="34" charset="0"/>
                <a:cs typeface="Calibri" panose="020F0502020204030204" pitchFamily="34" charset="0"/>
              </a:rPr>
              <a:t>.</a:t>
            </a:r>
          </a:p>
        </p:txBody>
      </p:sp>
      <p:sp>
        <p:nvSpPr>
          <p:cNvPr id="5" name="textruta 4">
            <a:extLst>
              <a:ext uri="{FF2B5EF4-FFF2-40B4-BE49-F238E27FC236}">
                <a16:creationId xmlns:a16="http://schemas.microsoft.com/office/drawing/2014/main" id="{D16DC5B5-8061-4EE9-B82F-154BAE6C3B93}"/>
              </a:ext>
            </a:extLst>
          </p:cNvPr>
          <p:cNvSpPr txBox="1"/>
          <p:nvPr/>
        </p:nvSpPr>
        <p:spPr>
          <a:xfrm>
            <a:off x="152400" y="1223665"/>
            <a:ext cx="8763000" cy="830997"/>
          </a:xfrm>
          <a:prstGeom prst="rect">
            <a:avLst/>
          </a:prstGeom>
          <a:noFill/>
        </p:spPr>
        <p:txBody>
          <a:bodyPr wrap="square" rtlCol="0">
            <a:spAutoFit/>
          </a:bodyPr>
          <a:lstStyle/>
          <a:p>
            <a:pPr marL="342900" indent="-342900">
              <a:buFont typeface="Wingdings" panose="05000000000000000000" pitchFamily="2" charset="2"/>
              <a:buChar char="q"/>
            </a:pPr>
            <a:r>
              <a:rPr lang="en-GB" sz="2400" b="1" dirty="0">
                <a:latin typeface="Calibri" panose="020F0502020204030204" pitchFamily="34" charset="0"/>
                <a:cs typeface="Calibri" panose="020F0502020204030204" pitchFamily="34" charset="0"/>
              </a:rPr>
              <a:t>A) </a:t>
            </a:r>
            <a:r>
              <a:rPr lang="en-GB" sz="2400" b="1" dirty="0">
                <a:solidFill>
                  <a:srgbClr val="0070C0"/>
                </a:solidFill>
                <a:latin typeface="Calibri" panose="020F0502020204030204" pitchFamily="34" charset="0"/>
                <a:cs typeface="Calibri" panose="020F0502020204030204" pitchFamily="34" charset="0"/>
              </a:rPr>
              <a:t>Structural uncertainty </a:t>
            </a:r>
            <a:r>
              <a:rPr lang="en-GB" sz="2400" dirty="0">
                <a:latin typeface="Calibri" panose="020F0502020204030204" pitchFamily="34" charset="0"/>
                <a:cs typeface="Calibri" panose="020F0502020204030204" pitchFamily="34" charset="0"/>
              </a:rPr>
              <a:t>is modelled by testing different structures.</a:t>
            </a:r>
          </a:p>
        </p:txBody>
      </p:sp>
      <p:sp>
        <p:nvSpPr>
          <p:cNvPr id="6" name="textruta 5">
            <a:extLst>
              <a:ext uri="{FF2B5EF4-FFF2-40B4-BE49-F238E27FC236}">
                <a16:creationId xmlns:a16="http://schemas.microsoft.com/office/drawing/2014/main" id="{3B9C9B0B-DE98-4D87-85BD-06F2C08D7852}"/>
              </a:ext>
            </a:extLst>
          </p:cNvPr>
          <p:cNvSpPr txBox="1"/>
          <p:nvPr/>
        </p:nvSpPr>
        <p:spPr>
          <a:xfrm>
            <a:off x="124097" y="2189826"/>
            <a:ext cx="8958942" cy="1200329"/>
          </a:xfrm>
          <a:prstGeom prst="rect">
            <a:avLst/>
          </a:prstGeom>
          <a:noFill/>
        </p:spPr>
        <p:txBody>
          <a:bodyPr wrap="square" rtlCol="0">
            <a:spAutoFit/>
          </a:bodyPr>
          <a:lstStyle/>
          <a:p>
            <a:pPr marL="342900" indent="-342900">
              <a:buFont typeface="Wingdings" panose="05000000000000000000" pitchFamily="2" charset="2"/>
              <a:buChar char="q"/>
            </a:pPr>
            <a:r>
              <a:rPr lang="en-GB" sz="2400" b="1" dirty="0">
                <a:latin typeface="Calibri" panose="020F0502020204030204" pitchFamily="34" charset="0"/>
                <a:cs typeface="Calibri" panose="020F0502020204030204" pitchFamily="34" charset="0"/>
              </a:rPr>
              <a:t>B) </a:t>
            </a:r>
            <a:r>
              <a:rPr lang="en-GB" sz="2400" b="1" dirty="0">
                <a:solidFill>
                  <a:srgbClr val="FF0000"/>
                </a:solidFill>
                <a:latin typeface="Calibri" panose="020F0502020204030204" pitchFamily="34" charset="0"/>
                <a:cs typeface="Calibri" panose="020F0502020204030204" pitchFamily="34" charset="0"/>
              </a:rPr>
              <a:t>Statistical uncertainties</a:t>
            </a:r>
            <a:r>
              <a:rPr lang="en-GB" sz="2400" dirty="0">
                <a:solidFill>
                  <a:srgbClr val="FF0000"/>
                </a:solidFill>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are modelled by drawing random numbers from proper statistical distributions. </a:t>
            </a:r>
          </a:p>
          <a:p>
            <a:r>
              <a:rPr lang="en-GB" sz="2400" dirty="0">
                <a:latin typeface="Calibri" panose="020F0502020204030204" pitchFamily="34" charset="0"/>
                <a:cs typeface="Calibri" panose="020F0502020204030204" pitchFamily="34" charset="0"/>
              </a:rPr>
              <a:t>     Uncertainties refer to: </a:t>
            </a:r>
          </a:p>
        </p:txBody>
      </p:sp>
      <p:sp>
        <p:nvSpPr>
          <p:cNvPr id="8" name="textruta 7">
            <a:extLst>
              <a:ext uri="{FF2B5EF4-FFF2-40B4-BE49-F238E27FC236}">
                <a16:creationId xmlns:a16="http://schemas.microsoft.com/office/drawing/2014/main" id="{C4142B95-3D33-4453-94D7-7DDEE15DE093}"/>
              </a:ext>
            </a:extLst>
          </p:cNvPr>
          <p:cNvSpPr txBox="1"/>
          <p:nvPr/>
        </p:nvSpPr>
        <p:spPr>
          <a:xfrm>
            <a:off x="609600" y="3317438"/>
            <a:ext cx="6400800" cy="461665"/>
          </a:xfrm>
          <a:prstGeom prst="rect">
            <a:avLst/>
          </a:prstGeom>
          <a:noFill/>
        </p:spPr>
        <p:txBody>
          <a:bodyPr wrap="square" rtlCol="0">
            <a:spAutoFit/>
          </a:bodyPr>
          <a:lstStyle/>
          <a:p>
            <a:pPr marL="342900" indent="-342900">
              <a:buFont typeface="Arial" panose="020B0604020202020204" pitchFamily="34" charset="0"/>
              <a:buChar char="•"/>
            </a:pPr>
            <a:r>
              <a:rPr lang="en-GB" sz="2400" b="1" dirty="0">
                <a:solidFill>
                  <a:srgbClr val="FF0000"/>
                </a:solidFill>
                <a:latin typeface="Calibri" panose="020F0502020204030204" pitchFamily="34" charset="0"/>
                <a:cs typeface="Calibri" panose="020F0502020204030204" pitchFamily="34" charset="0"/>
              </a:rPr>
              <a:t>Initial values</a:t>
            </a:r>
            <a:r>
              <a:rPr lang="en-GB" sz="2400" dirty="0">
                <a:solidFill>
                  <a:srgbClr val="FF0000"/>
                </a:solidFill>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of stocks. </a:t>
            </a:r>
          </a:p>
        </p:txBody>
      </p:sp>
      <p:sp>
        <p:nvSpPr>
          <p:cNvPr id="9" name="textruta 8">
            <a:extLst>
              <a:ext uri="{FF2B5EF4-FFF2-40B4-BE49-F238E27FC236}">
                <a16:creationId xmlns:a16="http://schemas.microsoft.com/office/drawing/2014/main" id="{8CB54401-2A0A-44AC-A4AF-6272D0DEABBF}"/>
              </a:ext>
            </a:extLst>
          </p:cNvPr>
          <p:cNvSpPr txBox="1"/>
          <p:nvPr/>
        </p:nvSpPr>
        <p:spPr>
          <a:xfrm>
            <a:off x="613954" y="3783542"/>
            <a:ext cx="6548846" cy="461665"/>
          </a:xfrm>
          <a:prstGeom prst="rect">
            <a:avLst/>
          </a:prstGeom>
          <a:noFill/>
        </p:spPr>
        <p:txBody>
          <a:bodyPr wrap="square" rtlCol="0">
            <a:spAutoFit/>
          </a:bodyPr>
          <a:lstStyle/>
          <a:p>
            <a:pPr marL="342900" indent="-342900">
              <a:buFont typeface="Arial" panose="020B0604020202020204" pitchFamily="34" charset="0"/>
              <a:buChar char="•"/>
            </a:pPr>
            <a:r>
              <a:rPr lang="en-GB" sz="2400" b="1" dirty="0">
                <a:solidFill>
                  <a:srgbClr val="FF0000"/>
                </a:solidFill>
                <a:latin typeface="Calibri" panose="020F0502020204030204" pitchFamily="34" charset="0"/>
                <a:cs typeface="Calibri" panose="020F0502020204030204" pitchFamily="34" charset="0"/>
              </a:rPr>
              <a:t>Transitions</a:t>
            </a:r>
            <a:r>
              <a:rPr lang="en-GB" sz="2400" b="1"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(flows). (Only for discrete entities.)   </a:t>
            </a:r>
          </a:p>
        </p:txBody>
      </p:sp>
      <p:sp>
        <p:nvSpPr>
          <p:cNvPr id="10" name="textruta 9">
            <a:extLst>
              <a:ext uri="{FF2B5EF4-FFF2-40B4-BE49-F238E27FC236}">
                <a16:creationId xmlns:a16="http://schemas.microsoft.com/office/drawing/2014/main" id="{A0A5210B-6FF9-470D-BA5D-F39140F64D9C}"/>
              </a:ext>
            </a:extLst>
          </p:cNvPr>
          <p:cNvSpPr txBox="1"/>
          <p:nvPr/>
        </p:nvSpPr>
        <p:spPr>
          <a:xfrm>
            <a:off x="605246" y="4196715"/>
            <a:ext cx="6481354" cy="461665"/>
          </a:xfrm>
          <a:prstGeom prst="rect">
            <a:avLst/>
          </a:prstGeom>
          <a:noFill/>
        </p:spPr>
        <p:txBody>
          <a:bodyPr wrap="square" rtlCol="0">
            <a:spAutoFit/>
          </a:bodyPr>
          <a:lstStyle/>
          <a:p>
            <a:pPr marL="342900" indent="-342900">
              <a:buFont typeface="Arial" panose="020B0604020202020204" pitchFamily="34" charset="0"/>
              <a:buChar char="•"/>
            </a:pPr>
            <a:r>
              <a:rPr lang="en-GB" sz="2400" b="1" dirty="0">
                <a:solidFill>
                  <a:srgbClr val="FF0000"/>
                </a:solidFill>
                <a:latin typeface="Calibri" panose="020F0502020204030204" pitchFamily="34" charset="0"/>
                <a:cs typeface="Calibri" panose="020F0502020204030204" pitchFamily="34" charset="0"/>
              </a:rPr>
              <a:t>Parameter</a:t>
            </a:r>
            <a:r>
              <a:rPr lang="en-GB" sz="2400" b="1"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values. </a:t>
            </a:r>
          </a:p>
        </p:txBody>
      </p:sp>
      <p:sp>
        <p:nvSpPr>
          <p:cNvPr id="11" name="textruta 10">
            <a:extLst>
              <a:ext uri="{FF2B5EF4-FFF2-40B4-BE49-F238E27FC236}">
                <a16:creationId xmlns:a16="http://schemas.microsoft.com/office/drawing/2014/main" id="{667C1D6B-6CA0-439A-815A-DC3244BCD024}"/>
              </a:ext>
            </a:extLst>
          </p:cNvPr>
          <p:cNvSpPr txBox="1"/>
          <p:nvPr/>
        </p:nvSpPr>
        <p:spPr>
          <a:xfrm>
            <a:off x="618308" y="4643735"/>
            <a:ext cx="6315892" cy="461665"/>
          </a:xfrm>
          <a:prstGeom prst="rect">
            <a:avLst/>
          </a:prstGeom>
          <a:noFill/>
        </p:spPr>
        <p:txBody>
          <a:bodyPr wrap="square" rtlCol="0">
            <a:spAutoFit/>
          </a:bodyPr>
          <a:lstStyle/>
          <a:p>
            <a:pPr marL="342900" indent="-342900">
              <a:buFont typeface="Arial" panose="020B0604020202020204" pitchFamily="34" charset="0"/>
              <a:buChar char="•"/>
            </a:pPr>
            <a:r>
              <a:rPr lang="en-GB" sz="2400" b="1" dirty="0">
                <a:solidFill>
                  <a:srgbClr val="FF0000"/>
                </a:solidFill>
                <a:latin typeface="Calibri" panose="020F0502020204030204" pitchFamily="34" charset="0"/>
                <a:cs typeface="Calibri" panose="020F0502020204030204" pitchFamily="34" charset="0"/>
              </a:rPr>
              <a:t>Signals</a:t>
            </a:r>
            <a:r>
              <a:rPr lang="en-GB" sz="2400" b="1" dirty="0">
                <a:latin typeface="Calibri" panose="020F0502020204030204" pitchFamily="34" charset="0"/>
                <a:cs typeface="Calibri" panose="020F0502020204030204" pitchFamily="34" charset="0"/>
              </a:rPr>
              <a:t>.</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564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1+#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 calcmode="lin" valueType="num">
                                      <p:cBhvr additive="base">
                                        <p:cTn id="41"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1+#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P spid="8" grpId="0"/>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C325DC8-9B6E-4E21-9CB0-8F2BA720A3E9}"/>
              </a:ext>
            </a:extLst>
          </p:cNvPr>
          <p:cNvSpPr>
            <a:spLocks noGrp="1"/>
          </p:cNvSpPr>
          <p:nvPr>
            <p:ph type="title"/>
          </p:nvPr>
        </p:nvSpPr>
        <p:spPr>
          <a:xfrm>
            <a:off x="381000" y="40907"/>
            <a:ext cx="7772400" cy="609600"/>
          </a:xfrm>
        </p:spPr>
        <p:txBody>
          <a:bodyPr/>
          <a:lstStyle/>
          <a:p>
            <a:r>
              <a:rPr lang="en-GB" sz="3600" b="1" dirty="0">
                <a:latin typeface="Calibri" panose="020F0502020204030204" pitchFamily="34" charset="0"/>
                <a:cs typeface="Calibri" panose="020F0502020204030204" pitchFamily="34" charset="0"/>
              </a:rPr>
              <a:t>Example:</a:t>
            </a:r>
            <a:r>
              <a:rPr lang="en-GB" sz="3600" dirty="0">
                <a:latin typeface="Calibri" panose="020F0502020204030204" pitchFamily="34" charset="0"/>
                <a:cs typeface="Calibri" panose="020F0502020204030204" pitchFamily="34" charset="0"/>
              </a:rPr>
              <a:t> Epidemic SIR model</a:t>
            </a:r>
          </a:p>
        </p:txBody>
      </p:sp>
      <p:grpSp>
        <p:nvGrpSpPr>
          <p:cNvPr id="9" name="Grupp 8">
            <a:extLst>
              <a:ext uri="{FF2B5EF4-FFF2-40B4-BE49-F238E27FC236}">
                <a16:creationId xmlns:a16="http://schemas.microsoft.com/office/drawing/2014/main" id="{98E003D9-5F0E-40B7-9A1C-896CEBE6CFED}"/>
              </a:ext>
            </a:extLst>
          </p:cNvPr>
          <p:cNvGrpSpPr/>
          <p:nvPr/>
        </p:nvGrpSpPr>
        <p:grpSpPr>
          <a:xfrm>
            <a:off x="283645" y="4791999"/>
            <a:ext cx="7996975" cy="1989801"/>
            <a:chOff x="283645" y="4715799"/>
            <a:chExt cx="7996975" cy="1989801"/>
          </a:xfrm>
        </p:grpSpPr>
        <p:sp>
          <p:nvSpPr>
            <p:cNvPr id="13" name="textruta 12">
              <a:extLst>
                <a:ext uri="{FF2B5EF4-FFF2-40B4-BE49-F238E27FC236}">
                  <a16:creationId xmlns:a16="http://schemas.microsoft.com/office/drawing/2014/main" id="{2DD26C21-A5C7-4A36-82F5-46E8217F283B}"/>
                </a:ext>
              </a:extLst>
            </p:cNvPr>
            <p:cNvSpPr txBox="1"/>
            <p:nvPr/>
          </p:nvSpPr>
          <p:spPr>
            <a:xfrm>
              <a:off x="283645" y="4719081"/>
              <a:ext cx="4059756" cy="1569660"/>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To simplify, we assume that each of the </a:t>
              </a:r>
              <a:r>
                <a:rPr lang="en-GB" sz="2400" b="1" i="1" dirty="0">
                  <a:latin typeface="Calibri" panose="020F0502020204030204" pitchFamily="34" charset="0"/>
                  <a:cs typeface="Calibri" panose="020F0502020204030204" pitchFamily="34" charset="0"/>
                </a:rPr>
                <a:t>stages</a:t>
              </a:r>
              <a:r>
                <a:rPr lang="en-GB" sz="2400" dirty="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S</a:t>
              </a:r>
              <a:r>
                <a:rPr lang="en-GB" sz="2400" dirty="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I</a:t>
              </a:r>
              <a:r>
                <a:rPr lang="en-GB" sz="2400" dirty="0">
                  <a:latin typeface="Calibri" panose="020F0502020204030204" pitchFamily="34" charset="0"/>
                  <a:cs typeface="Calibri" panose="020F0502020204030204" pitchFamily="34" charset="0"/>
                </a:rPr>
                <a:t> &amp; </a:t>
              </a:r>
              <a:r>
                <a:rPr lang="en-GB" sz="2400" b="1" dirty="0">
                  <a:latin typeface="Calibri" panose="020F0502020204030204" pitchFamily="34" charset="0"/>
                  <a:cs typeface="Calibri" panose="020F0502020204030204" pitchFamily="34" charset="0"/>
                </a:rPr>
                <a:t>R</a:t>
              </a:r>
              <a:r>
                <a:rPr lang="en-GB" sz="2400" dirty="0">
                  <a:latin typeface="Calibri" panose="020F0502020204030204" pitchFamily="34" charset="0"/>
                  <a:cs typeface="Calibri" panose="020F0502020204030204" pitchFamily="34" charset="0"/>
                </a:rPr>
                <a:t> can be described by a </a:t>
              </a:r>
              <a:r>
                <a:rPr lang="en-GB" sz="2400" b="1" i="1" dirty="0">
                  <a:latin typeface="Calibri" panose="020F0502020204030204" pitchFamily="34" charset="0"/>
                  <a:cs typeface="Calibri" panose="020F0502020204030204" pitchFamily="34" charset="0"/>
                </a:rPr>
                <a:t>single</a:t>
              </a:r>
              <a:r>
                <a:rPr lang="en-GB" sz="2400" b="1" dirty="0">
                  <a:latin typeface="Calibri" panose="020F0502020204030204" pitchFamily="34" charset="0"/>
                  <a:cs typeface="Calibri" panose="020F0502020204030204" pitchFamily="34" charset="0"/>
                </a:rPr>
                <a:t> </a:t>
              </a:r>
              <a:r>
                <a:rPr lang="en-GB" sz="2400" b="1" i="1" dirty="0">
                  <a:latin typeface="Calibri" panose="020F0502020204030204" pitchFamily="34" charset="0"/>
                  <a:cs typeface="Calibri" panose="020F0502020204030204" pitchFamily="34" charset="0"/>
                </a:rPr>
                <a:t>stock</a:t>
              </a:r>
              <a:r>
                <a:rPr lang="en-GB" sz="2400" dirty="0">
                  <a:latin typeface="Calibri" panose="020F0502020204030204" pitchFamily="34" charset="0"/>
                  <a:cs typeface="Calibri" panose="020F0502020204030204" pitchFamily="34" charset="0"/>
                </a:rPr>
                <a:t>.</a:t>
              </a:r>
            </a:p>
          </p:txBody>
        </p:sp>
        <p:pic>
          <p:nvPicPr>
            <p:cNvPr id="7" name="Platshållare för innehåll 5">
              <a:extLst>
                <a:ext uri="{FF2B5EF4-FFF2-40B4-BE49-F238E27FC236}">
                  <a16:creationId xmlns:a16="http://schemas.microsoft.com/office/drawing/2014/main" id="{4682CD7A-CCC4-4AC0-B450-94CC4F563D7C}"/>
                </a:ext>
              </a:extLst>
            </p:cNvPr>
            <p:cNvPicPr>
              <a:picLocks noChangeAspect="1"/>
            </p:cNvPicPr>
            <p:nvPr/>
          </p:nvPicPr>
          <p:blipFill>
            <a:blip r:embed="rId2"/>
            <a:stretch>
              <a:fillRect/>
            </a:stretch>
          </p:blipFill>
          <p:spPr bwMode="auto">
            <a:xfrm>
              <a:off x="4580709" y="4715799"/>
              <a:ext cx="3699911" cy="1989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upp 7">
            <a:extLst>
              <a:ext uri="{FF2B5EF4-FFF2-40B4-BE49-F238E27FC236}">
                <a16:creationId xmlns:a16="http://schemas.microsoft.com/office/drawing/2014/main" id="{1EAD7B95-8D79-402F-8323-C261831CFA92}"/>
              </a:ext>
            </a:extLst>
          </p:cNvPr>
          <p:cNvGrpSpPr/>
          <p:nvPr/>
        </p:nvGrpSpPr>
        <p:grpSpPr>
          <a:xfrm>
            <a:off x="283644" y="626408"/>
            <a:ext cx="8479356" cy="2014546"/>
            <a:chOff x="283644" y="550208"/>
            <a:chExt cx="8479356" cy="2014546"/>
          </a:xfrm>
        </p:grpSpPr>
        <p:sp>
          <p:nvSpPr>
            <p:cNvPr id="5" name="textruta 4">
              <a:extLst>
                <a:ext uri="{FF2B5EF4-FFF2-40B4-BE49-F238E27FC236}">
                  <a16:creationId xmlns:a16="http://schemas.microsoft.com/office/drawing/2014/main" id="{D0DD1AAC-6561-49EA-985A-3DCD284CD755}"/>
                </a:ext>
              </a:extLst>
            </p:cNvPr>
            <p:cNvSpPr txBox="1"/>
            <p:nvPr/>
          </p:nvSpPr>
          <p:spPr>
            <a:xfrm>
              <a:off x="283644" y="625762"/>
              <a:ext cx="4876801" cy="1938992"/>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A simple epidemic model consists of three connected </a:t>
              </a:r>
              <a:r>
                <a:rPr lang="en-GB" sz="2400" b="1" i="1" dirty="0">
                  <a:latin typeface="Calibri" panose="020F0502020204030204" pitchFamily="34" charset="0"/>
                  <a:cs typeface="Calibri" panose="020F0502020204030204" pitchFamily="34" charset="0"/>
                </a:rPr>
                <a:t>stages</a:t>
              </a:r>
              <a:r>
                <a:rPr lang="en-GB" sz="2400" dirty="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S</a:t>
              </a:r>
              <a:r>
                <a:rPr lang="en-GB" sz="2400" dirty="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I</a:t>
              </a:r>
              <a:r>
                <a:rPr lang="en-GB" sz="2400" dirty="0">
                  <a:latin typeface="Calibri" panose="020F0502020204030204" pitchFamily="34" charset="0"/>
                  <a:cs typeface="Calibri" panose="020F0502020204030204" pitchFamily="34" charset="0"/>
                </a:rPr>
                <a:t> &amp; </a:t>
              </a:r>
              <a:r>
                <a:rPr lang="en-GB" sz="2400" b="1" dirty="0">
                  <a:latin typeface="Calibri" panose="020F0502020204030204" pitchFamily="34" charset="0"/>
                  <a:cs typeface="Calibri" panose="020F0502020204030204" pitchFamily="34" charset="0"/>
                </a:rPr>
                <a:t>R</a:t>
              </a:r>
              <a:r>
                <a:rPr lang="en-GB" sz="2400" dirty="0">
                  <a:latin typeface="Calibri" panose="020F0502020204030204" pitchFamily="34" charset="0"/>
                  <a:cs typeface="Calibri" panose="020F0502020204030204" pitchFamily="34" charset="0"/>
                </a:rPr>
                <a:t>.</a:t>
              </a:r>
            </a:p>
            <a:p>
              <a:r>
                <a:rPr lang="en-GB" sz="2400" dirty="0">
                  <a:latin typeface="Calibri" panose="020F0502020204030204" pitchFamily="34" charset="0"/>
                  <a:cs typeface="Calibri" panose="020F0502020204030204" pitchFamily="34" charset="0"/>
                </a:rPr>
                <a:t>These letters stand for the number of </a:t>
              </a:r>
              <a:r>
                <a:rPr lang="en-GB" sz="2400" b="1" dirty="0">
                  <a:latin typeface="Calibri" panose="020F0502020204030204" pitchFamily="34" charset="0"/>
                  <a:cs typeface="Calibri" panose="020F0502020204030204" pitchFamily="34" charset="0"/>
                </a:rPr>
                <a:t>S</a:t>
              </a:r>
              <a:r>
                <a:rPr lang="en-GB" sz="2400" dirty="0">
                  <a:latin typeface="Calibri" panose="020F0502020204030204" pitchFamily="34" charset="0"/>
                  <a:cs typeface="Calibri" panose="020F0502020204030204" pitchFamily="34" charset="0"/>
                </a:rPr>
                <a:t>usceptibles, </a:t>
              </a:r>
              <a:r>
                <a:rPr lang="en-GB" sz="2400" b="1" dirty="0">
                  <a:latin typeface="Calibri" panose="020F0502020204030204" pitchFamily="34" charset="0"/>
                  <a:cs typeface="Calibri" panose="020F0502020204030204" pitchFamily="34" charset="0"/>
                </a:rPr>
                <a:t>I</a:t>
              </a:r>
              <a:r>
                <a:rPr lang="en-GB" sz="2400" dirty="0">
                  <a:latin typeface="Calibri" panose="020F0502020204030204" pitchFamily="34" charset="0"/>
                  <a:cs typeface="Calibri" panose="020F0502020204030204" pitchFamily="34" charset="0"/>
                </a:rPr>
                <a:t>nfectious and </a:t>
              </a:r>
              <a:r>
                <a:rPr lang="en-GB" sz="2400" b="1" dirty="0">
                  <a:latin typeface="Calibri" panose="020F0502020204030204" pitchFamily="34" charset="0"/>
                  <a:cs typeface="Calibri" panose="020F0502020204030204" pitchFamily="34" charset="0"/>
                </a:rPr>
                <a:t>R</a:t>
              </a:r>
              <a:r>
                <a:rPr lang="en-GB" sz="2400" dirty="0">
                  <a:latin typeface="Calibri" panose="020F0502020204030204" pitchFamily="34" charset="0"/>
                  <a:cs typeface="Calibri" panose="020F0502020204030204" pitchFamily="34" charset="0"/>
                </a:rPr>
                <a:t>emoved, respectively. </a:t>
              </a:r>
            </a:p>
          </p:txBody>
        </p:sp>
        <p:pic>
          <p:nvPicPr>
            <p:cNvPr id="12" name="Bildobjekt 11">
              <a:extLst>
                <a:ext uri="{FF2B5EF4-FFF2-40B4-BE49-F238E27FC236}">
                  <a16:creationId xmlns:a16="http://schemas.microsoft.com/office/drawing/2014/main" id="{7B8E6344-3EDD-403C-BA86-6F269B68D9AE}"/>
                </a:ext>
              </a:extLst>
            </p:cNvPr>
            <p:cNvPicPr>
              <a:picLocks noChangeAspect="1"/>
            </p:cNvPicPr>
            <p:nvPr/>
          </p:nvPicPr>
          <p:blipFill>
            <a:blip r:embed="rId3"/>
            <a:stretch>
              <a:fillRect/>
            </a:stretch>
          </p:blipFill>
          <p:spPr>
            <a:xfrm>
              <a:off x="5063089" y="550208"/>
              <a:ext cx="3699911" cy="1989801"/>
            </a:xfrm>
            <a:prstGeom prst="rect">
              <a:avLst/>
            </a:prstGeom>
          </p:spPr>
        </p:pic>
      </p:grpSp>
      <p:sp>
        <p:nvSpPr>
          <p:cNvPr id="4" name="Platshållare för bildnummer 3">
            <a:extLst>
              <a:ext uri="{FF2B5EF4-FFF2-40B4-BE49-F238E27FC236}">
                <a16:creationId xmlns:a16="http://schemas.microsoft.com/office/drawing/2014/main" id="{EA41EEA6-3BEE-4283-944C-AD23CC2401C4}"/>
              </a:ext>
            </a:extLst>
          </p:cNvPr>
          <p:cNvSpPr>
            <a:spLocks noGrp="1"/>
          </p:cNvSpPr>
          <p:nvPr>
            <p:ph type="sldNum" sz="quarter" idx="12"/>
          </p:nvPr>
        </p:nvSpPr>
        <p:spPr>
          <a:xfrm>
            <a:off x="8753375" y="6265106"/>
            <a:ext cx="304800" cy="457200"/>
          </a:xfrm>
        </p:spPr>
        <p:txBody>
          <a:bodyPr/>
          <a:lstStyle/>
          <a:p>
            <a:fld id="{B8F10257-E35C-4190-8DA3-659B1E6FC550}" type="slidenum">
              <a:rPr lang="en-GB" altLang="en-US" smtClean="0">
                <a:latin typeface="Calibri" panose="020F0502020204030204" pitchFamily="34" charset="0"/>
                <a:cs typeface="Calibri" panose="020F0502020204030204" pitchFamily="34" charset="0"/>
              </a:rPr>
              <a:pPr/>
              <a:t>8</a:t>
            </a:fld>
            <a:endParaRPr lang="en-GB" altLang="en-US" dirty="0">
              <a:latin typeface="Calibri" panose="020F0502020204030204" pitchFamily="34" charset="0"/>
              <a:cs typeface="Calibri" panose="020F0502020204030204" pitchFamily="34" charset="0"/>
            </a:endParaRPr>
          </a:p>
        </p:txBody>
      </p:sp>
      <p:sp>
        <p:nvSpPr>
          <p:cNvPr id="3" name="textruta 2">
            <a:extLst>
              <a:ext uri="{FF2B5EF4-FFF2-40B4-BE49-F238E27FC236}">
                <a16:creationId xmlns:a16="http://schemas.microsoft.com/office/drawing/2014/main" id="{58EFF547-BFD5-4235-BC32-C8629288101F}"/>
              </a:ext>
            </a:extLst>
          </p:cNvPr>
          <p:cNvSpPr txBox="1"/>
          <p:nvPr/>
        </p:nvSpPr>
        <p:spPr>
          <a:xfrm>
            <a:off x="283644" y="2767563"/>
            <a:ext cx="8479356"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The </a:t>
            </a:r>
            <a:r>
              <a:rPr lang="en-GB" sz="2400" b="1" dirty="0">
                <a:latin typeface="Calibri" panose="020F0502020204030204" pitchFamily="34" charset="0"/>
                <a:cs typeface="Calibri" panose="020F0502020204030204" pitchFamily="34" charset="0"/>
              </a:rPr>
              <a:t>rate of new cases </a:t>
            </a:r>
            <a:r>
              <a:rPr lang="en-GB" sz="2400" dirty="0">
                <a:latin typeface="Calibri" panose="020F0502020204030204" pitchFamily="34" charset="0"/>
                <a:cs typeface="Calibri" panose="020F0502020204030204" pitchFamily="34" charset="0"/>
              </a:rPr>
              <a:t>being infected is proportional to the number of </a:t>
            </a:r>
            <a:r>
              <a:rPr lang="en-GB" sz="2400" b="1" dirty="0">
                <a:latin typeface="Calibri" panose="020F0502020204030204" pitchFamily="34" charset="0"/>
                <a:cs typeface="Calibri" panose="020F0502020204030204" pitchFamily="34" charset="0"/>
              </a:rPr>
              <a:t>S</a:t>
            </a:r>
            <a:r>
              <a:rPr lang="en-GB" sz="2400" dirty="0">
                <a:latin typeface="Calibri" panose="020F0502020204030204" pitchFamily="34" charset="0"/>
                <a:cs typeface="Calibri" panose="020F0502020204030204" pitchFamily="34" charset="0"/>
              </a:rPr>
              <a:t> and of </a:t>
            </a:r>
            <a:r>
              <a:rPr lang="en-GB" sz="2400" b="1" dirty="0">
                <a:latin typeface="Calibri" panose="020F0502020204030204" pitchFamily="34" charset="0"/>
                <a:cs typeface="Calibri" panose="020F0502020204030204" pitchFamily="34" charset="0"/>
              </a:rPr>
              <a:t>I</a:t>
            </a:r>
            <a:r>
              <a:rPr lang="en-GB" sz="2400" dirty="0">
                <a:latin typeface="Calibri" panose="020F0502020204030204" pitchFamily="34" charset="0"/>
                <a:cs typeface="Calibri" panose="020F0502020204030204" pitchFamily="34" charset="0"/>
              </a:rPr>
              <a:t>, where the proportional parameter is </a:t>
            </a:r>
            <a:r>
              <a:rPr lang="en-GB" sz="2400" b="1" dirty="0">
                <a:latin typeface="Calibri" panose="020F0502020204030204" pitchFamily="34" charset="0"/>
                <a:cs typeface="Calibri" panose="020F0502020204030204" pitchFamily="34" charset="0"/>
              </a:rPr>
              <a:t>p</a:t>
            </a:r>
            <a:r>
              <a:rPr lang="en-GB" sz="2400" dirty="0">
                <a:latin typeface="Calibri" panose="020F0502020204030204" pitchFamily="34" charset="0"/>
                <a:cs typeface="Calibri" panose="020F0502020204030204" pitchFamily="34" charset="0"/>
              </a:rPr>
              <a:t>.</a:t>
            </a:r>
          </a:p>
        </p:txBody>
      </p:sp>
      <p:sp>
        <p:nvSpPr>
          <p:cNvPr id="6" name="textruta 5">
            <a:extLst>
              <a:ext uri="{FF2B5EF4-FFF2-40B4-BE49-F238E27FC236}">
                <a16:creationId xmlns:a16="http://schemas.microsoft.com/office/drawing/2014/main" id="{BDB42AA8-6D49-4902-902D-BAE062E5F707}"/>
              </a:ext>
            </a:extLst>
          </p:cNvPr>
          <p:cNvSpPr txBox="1"/>
          <p:nvPr/>
        </p:nvSpPr>
        <p:spPr>
          <a:xfrm>
            <a:off x="290792" y="3769510"/>
            <a:ext cx="8795686"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However, The stage </a:t>
            </a:r>
            <a:r>
              <a:rPr lang="en-GB" sz="2400" b="1" dirty="0">
                <a:latin typeface="Calibri" panose="020F0502020204030204" pitchFamily="34" charset="0"/>
                <a:cs typeface="Calibri" panose="020F0502020204030204" pitchFamily="34" charset="0"/>
              </a:rPr>
              <a:t>I</a:t>
            </a:r>
            <a:r>
              <a:rPr lang="en-GB" sz="2400" dirty="0">
                <a:latin typeface="Calibri" panose="020F0502020204030204" pitchFamily="34" charset="0"/>
                <a:cs typeface="Calibri" panose="020F0502020204030204" pitchFamily="34" charset="0"/>
              </a:rPr>
              <a:t> will also lose cases to </a:t>
            </a:r>
            <a:r>
              <a:rPr lang="en-GB" sz="2400" b="1" dirty="0">
                <a:latin typeface="Calibri" panose="020F0502020204030204" pitchFamily="34" charset="0"/>
                <a:cs typeface="Calibri" panose="020F0502020204030204" pitchFamily="34" charset="0"/>
              </a:rPr>
              <a:t>R</a:t>
            </a:r>
            <a:r>
              <a:rPr lang="en-GB" sz="2400" dirty="0">
                <a:latin typeface="Calibri" panose="020F0502020204030204" pitchFamily="34" charset="0"/>
                <a:cs typeface="Calibri" panose="020F0502020204030204" pitchFamily="34" charset="0"/>
              </a:rPr>
              <a:t> because of </a:t>
            </a:r>
            <a:r>
              <a:rPr lang="en-GB" sz="2400" b="1" dirty="0">
                <a:latin typeface="Calibri" panose="020F0502020204030204" pitchFamily="34" charset="0"/>
                <a:cs typeface="Calibri" panose="020F0502020204030204" pitchFamily="34" charset="0"/>
              </a:rPr>
              <a:t>recovery</a:t>
            </a:r>
            <a:r>
              <a:rPr lang="en-GB" sz="2400" dirty="0">
                <a:latin typeface="Calibri" panose="020F0502020204030204" pitchFamily="34" charset="0"/>
                <a:cs typeface="Calibri" panose="020F0502020204030204" pitchFamily="34" charset="0"/>
              </a:rPr>
              <a:t> after on average </a:t>
            </a:r>
            <a:r>
              <a:rPr lang="en-GB" sz="2400" b="1" dirty="0">
                <a:latin typeface="Calibri" panose="020F0502020204030204" pitchFamily="34" charset="0"/>
                <a:cs typeface="Calibri" panose="020F0502020204030204" pitchFamily="34" charset="0"/>
              </a:rPr>
              <a:t>T</a:t>
            </a:r>
            <a:r>
              <a:rPr lang="en-GB" sz="2400" dirty="0">
                <a:latin typeface="Calibri" panose="020F0502020204030204" pitchFamily="34" charset="0"/>
                <a:cs typeface="Calibri" panose="020F0502020204030204" pitchFamily="34" charset="0"/>
              </a:rPr>
              <a:t> time units (i.e. </a:t>
            </a:r>
            <a:r>
              <a:rPr lang="en-GB" sz="2400" noProof="1">
                <a:latin typeface="Calibri" panose="020F0502020204030204" pitchFamily="34" charset="0"/>
                <a:cs typeface="Calibri" panose="020F0502020204030204" pitchFamily="34" charset="0"/>
              </a:rPr>
              <a:t>Recov</a:t>
            </a:r>
            <a:r>
              <a:rPr lang="en-GB" sz="2400" dirty="0">
                <a:latin typeface="Calibri" panose="020F0502020204030204" pitchFamily="34" charset="0"/>
                <a:cs typeface="Calibri" panose="020F0502020204030204" pitchFamily="34" charset="0"/>
              </a:rPr>
              <a:t>=I/T per time unit). </a:t>
            </a:r>
            <a:endParaRPr lang="en-GB"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936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18358CA-2A78-4252-8460-5E03ED409F76}"/>
              </a:ext>
            </a:extLst>
          </p:cNvPr>
          <p:cNvSpPr>
            <a:spLocks noGrp="1"/>
          </p:cNvSpPr>
          <p:nvPr>
            <p:ph type="title"/>
          </p:nvPr>
        </p:nvSpPr>
        <p:spPr>
          <a:xfrm>
            <a:off x="533400" y="152400"/>
            <a:ext cx="7772400" cy="533400"/>
          </a:xfrm>
        </p:spPr>
        <p:txBody>
          <a:bodyPr/>
          <a:lstStyle/>
          <a:p>
            <a:r>
              <a:rPr lang="en-GB" sz="3200" b="1" dirty="0">
                <a:latin typeface="Calibri" panose="020F0502020204030204" pitchFamily="34" charset="0"/>
                <a:cs typeface="Calibri" panose="020F0502020204030204" pitchFamily="34" charset="0"/>
              </a:rPr>
              <a:t>Basic SIR mode to be followed</a:t>
            </a:r>
          </a:p>
        </p:txBody>
      </p:sp>
      <p:sp>
        <p:nvSpPr>
          <p:cNvPr id="4" name="Platshållare för bildnummer 3">
            <a:extLst>
              <a:ext uri="{FF2B5EF4-FFF2-40B4-BE49-F238E27FC236}">
                <a16:creationId xmlns:a16="http://schemas.microsoft.com/office/drawing/2014/main" id="{F250B7F3-85F8-4537-8AA6-D256A2038FEB}"/>
              </a:ext>
            </a:extLst>
          </p:cNvPr>
          <p:cNvSpPr>
            <a:spLocks noGrp="1"/>
          </p:cNvSpPr>
          <p:nvPr>
            <p:ph type="sldNum" sz="quarter" idx="12"/>
          </p:nvPr>
        </p:nvSpPr>
        <p:spPr>
          <a:xfrm>
            <a:off x="8582024" y="6385172"/>
            <a:ext cx="485776" cy="415498"/>
          </a:xfrm>
        </p:spPr>
        <p:txBody>
          <a:bodyPr/>
          <a:lstStyle/>
          <a:p>
            <a:fld id="{B8F10257-E35C-4190-8DA3-659B1E6FC550}" type="slidenum">
              <a:rPr lang="en-GB" altLang="en-US" smtClean="0">
                <a:latin typeface="Calibri" panose="020F0502020204030204" pitchFamily="34" charset="0"/>
                <a:cs typeface="Calibri" panose="020F0502020204030204" pitchFamily="34" charset="0"/>
              </a:rPr>
              <a:pPr/>
              <a:t>9</a:t>
            </a:fld>
            <a:endParaRPr lang="en-GB" altLang="en-US" dirty="0">
              <a:latin typeface="Calibri" panose="020F0502020204030204" pitchFamily="34" charset="0"/>
              <a:cs typeface="Calibri" panose="020F0502020204030204" pitchFamily="34" charset="0"/>
            </a:endParaRPr>
          </a:p>
        </p:txBody>
      </p:sp>
      <p:sp>
        <p:nvSpPr>
          <p:cNvPr id="6" name="textruta 5">
            <a:extLst>
              <a:ext uri="{FF2B5EF4-FFF2-40B4-BE49-F238E27FC236}">
                <a16:creationId xmlns:a16="http://schemas.microsoft.com/office/drawing/2014/main" id="{070398C4-8757-4B02-AEF3-F430E4B7F466}"/>
              </a:ext>
            </a:extLst>
          </p:cNvPr>
          <p:cNvSpPr txBox="1"/>
          <p:nvPr/>
        </p:nvSpPr>
        <p:spPr>
          <a:xfrm>
            <a:off x="304800" y="796267"/>
            <a:ext cx="8763000" cy="830997"/>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We start with a </a:t>
            </a:r>
            <a:r>
              <a:rPr lang="en-GB" sz="2400" i="1" dirty="0">
                <a:latin typeface="Calibri" panose="020F0502020204030204" pitchFamily="34" charset="0"/>
                <a:cs typeface="Calibri" panose="020F0502020204030204" pitchFamily="34" charset="0"/>
              </a:rPr>
              <a:t>deterministic</a:t>
            </a:r>
            <a:r>
              <a:rPr lang="en-GB" sz="2400" dirty="0">
                <a:latin typeface="Calibri" panose="020F0502020204030204" pitchFamily="34" charset="0"/>
                <a:cs typeface="Calibri" panose="020F0502020204030204" pitchFamily="34" charset="0"/>
              </a:rPr>
              <a:t> SIR model with the following </a:t>
            </a:r>
            <a:r>
              <a:rPr lang="en-GB" sz="2400" dirty="0" err="1">
                <a:latin typeface="Calibri" panose="020F0502020204030204" pitchFamily="34" charset="0"/>
                <a:cs typeface="Calibri" panose="020F0502020204030204" pitchFamily="34" charset="0"/>
              </a:rPr>
              <a:t>specifi</a:t>
            </a:r>
            <a:r>
              <a:rPr lang="en-GB" sz="2400" dirty="0">
                <a:latin typeface="Calibri" panose="020F0502020204030204" pitchFamily="34" charset="0"/>
                <a:cs typeface="Calibri" panose="020F0502020204030204" pitchFamily="34" charset="0"/>
              </a:rPr>
              <a:t>-cation: </a:t>
            </a:r>
            <a:r>
              <a:rPr lang="en-GB" sz="2400" dirty="0">
                <a:solidFill>
                  <a:srgbClr val="0070C0"/>
                </a:solidFill>
                <a:latin typeface="Calibri" panose="020F0502020204030204" pitchFamily="34" charset="0"/>
                <a:cs typeface="Calibri" panose="020F0502020204030204" pitchFamily="34" charset="0"/>
              </a:rPr>
              <a:t>S</a:t>
            </a:r>
            <a:r>
              <a:rPr lang="en-GB" sz="2400" dirty="0">
                <a:latin typeface="Calibri" panose="020F0502020204030204" pitchFamily="34" charset="0"/>
                <a:cs typeface="Calibri" panose="020F0502020204030204" pitchFamily="34" charset="0"/>
              </a:rPr>
              <a:t>(0)=1000, </a:t>
            </a:r>
            <a:r>
              <a:rPr lang="en-GB" sz="2400" dirty="0">
                <a:solidFill>
                  <a:srgbClr val="FF0000"/>
                </a:solidFill>
                <a:latin typeface="Calibri" panose="020F0502020204030204" pitchFamily="34" charset="0"/>
                <a:cs typeface="Calibri" panose="020F0502020204030204" pitchFamily="34" charset="0"/>
              </a:rPr>
              <a:t>I</a:t>
            </a:r>
            <a:r>
              <a:rPr lang="en-GB" sz="2400" dirty="0">
                <a:latin typeface="Calibri" panose="020F0502020204030204" pitchFamily="34" charset="0"/>
                <a:cs typeface="Calibri" panose="020F0502020204030204" pitchFamily="34" charset="0"/>
              </a:rPr>
              <a:t>(0)=1, </a:t>
            </a:r>
            <a:r>
              <a:rPr lang="en-GB" sz="2400" dirty="0">
                <a:solidFill>
                  <a:srgbClr val="00B050"/>
                </a:solidFill>
                <a:latin typeface="Calibri" panose="020F0502020204030204" pitchFamily="34" charset="0"/>
                <a:cs typeface="Calibri" panose="020F0502020204030204" pitchFamily="34" charset="0"/>
              </a:rPr>
              <a:t>R</a:t>
            </a:r>
            <a:r>
              <a:rPr lang="en-GB" sz="2400" dirty="0">
                <a:latin typeface="Calibri" panose="020F0502020204030204" pitchFamily="34" charset="0"/>
                <a:cs typeface="Calibri" panose="020F0502020204030204" pitchFamily="34" charset="0"/>
              </a:rPr>
              <a:t>(0)=0, p=0.0003 &amp; T=4 (DT=0.1).</a:t>
            </a:r>
          </a:p>
        </p:txBody>
      </p:sp>
      <p:sp>
        <p:nvSpPr>
          <p:cNvPr id="9" name="textruta 8">
            <a:extLst>
              <a:ext uri="{FF2B5EF4-FFF2-40B4-BE49-F238E27FC236}">
                <a16:creationId xmlns:a16="http://schemas.microsoft.com/office/drawing/2014/main" id="{5BA07B63-7BBF-43F4-8A29-81AD663D1EF3}"/>
              </a:ext>
            </a:extLst>
          </p:cNvPr>
          <p:cNvSpPr txBox="1"/>
          <p:nvPr/>
        </p:nvSpPr>
        <p:spPr>
          <a:xfrm>
            <a:off x="184484" y="4495800"/>
            <a:ext cx="8807116" cy="1200329"/>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We see that the number of </a:t>
            </a:r>
            <a:r>
              <a:rPr lang="en-GB" sz="2400" dirty="0">
                <a:solidFill>
                  <a:srgbClr val="FF0000"/>
                </a:solidFill>
                <a:latin typeface="Calibri" panose="020F0502020204030204" pitchFamily="34" charset="0"/>
                <a:cs typeface="Calibri" panose="020F0502020204030204" pitchFamily="34" charset="0"/>
              </a:rPr>
              <a:t>infectious</a:t>
            </a:r>
            <a:r>
              <a:rPr lang="en-GB" sz="2400" dirty="0">
                <a:latin typeface="Calibri" panose="020F0502020204030204" pitchFamily="34" charset="0"/>
                <a:cs typeface="Calibri" panose="020F0502020204030204" pitchFamily="34" charset="0"/>
              </a:rPr>
              <a:t> (Right axes) rises to a peak and then decline (because of to few susceptibles to infect.) However, after the epidemic, there are still a number of susceptibles (Left axes).</a:t>
            </a:r>
          </a:p>
        </p:txBody>
      </p:sp>
      <p:sp>
        <p:nvSpPr>
          <p:cNvPr id="10" name="textruta 9">
            <a:extLst>
              <a:ext uri="{FF2B5EF4-FFF2-40B4-BE49-F238E27FC236}">
                <a16:creationId xmlns:a16="http://schemas.microsoft.com/office/drawing/2014/main" id="{CECC4CF9-2B93-4530-A9E8-9E8FA9971D97}"/>
              </a:ext>
            </a:extLst>
          </p:cNvPr>
          <p:cNvSpPr txBox="1"/>
          <p:nvPr/>
        </p:nvSpPr>
        <p:spPr>
          <a:xfrm>
            <a:off x="224990" y="5832901"/>
            <a:ext cx="8654716" cy="830997"/>
          </a:xfrm>
          <a:prstGeom prst="rect">
            <a:avLst/>
          </a:prstGeom>
          <a:noFill/>
        </p:spPr>
        <p:txBody>
          <a:bodyPr wrap="square" rtlCol="0">
            <a:spAutoFit/>
          </a:bodyPr>
          <a:lstStyle/>
          <a:p>
            <a:r>
              <a:rPr lang="en-GB" sz="2400" dirty="0">
                <a:solidFill>
                  <a:srgbClr val="00B050"/>
                </a:solidFill>
                <a:latin typeface="Calibri" panose="020F0502020204030204" pitchFamily="34" charset="0"/>
                <a:cs typeface="Calibri" panose="020F0502020204030204" pitchFamily="34" charset="0"/>
              </a:rPr>
              <a:t>This model and its behaviour will later be compared to what happens when different types of stochasticity enter the model.</a:t>
            </a:r>
          </a:p>
        </p:txBody>
      </p:sp>
      <p:pic>
        <p:nvPicPr>
          <p:cNvPr id="13" name="Bildobjekt 12">
            <a:extLst>
              <a:ext uri="{FF2B5EF4-FFF2-40B4-BE49-F238E27FC236}">
                <a16:creationId xmlns:a16="http://schemas.microsoft.com/office/drawing/2014/main" id="{555D25A3-29FC-48E1-A99A-681E891A53FF}"/>
              </a:ext>
            </a:extLst>
          </p:cNvPr>
          <p:cNvPicPr>
            <a:picLocks noChangeAspect="1"/>
          </p:cNvPicPr>
          <p:nvPr/>
        </p:nvPicPr>
        <p:blipFill>
          <a:blip r:embed="rId2"/>
          <a:stretch>
            <a:fillRect/>
          </a:stretch>
        </p:blipFill>
        <p:spPr>
          <a:xfrm>
            <a:off x="285409" y="2021399"/>
            <a:ext cx="4118951" cy="2183754"/>
          </a:xfrm>
          <a:prstGeom prst="rect">
            <a:avLst/>
          </a:prstGeom>
        </p:spPr>
      </p:pic>
      <p:pic>
        <p:nvPicPr>
          <p:cNvPr id="15" name="Bildobjekt 14">
            <a:extLst>
              <a:ext uri="{FF2B5EF4-FFF2-40B4-BE49-F238E27FC236}">
                <a16:creationId xmlns:a16="http://schemas.microsoft.com/office/drawing/2014/main" id="{E1AA9DDC-8168-4247-B614-51A816DDB986}"/>
              </a:ext>
            </a:extLst>
          </p:cNvPr>
          <p:cNvPicPr>
            <a:picLocks noChangeAspect="1"/>
          </p:cNvPicPr>
          <p:nvPr/>
        </p:nvPicPr>
        <p:blipFill>
          <a:blip r:embed="rId3"/>
          <a:stretch>
            <a:fillRect/>
          </a:stretch>
        </p:blipFill>
        <p:spPr>
          <a:xfrm>
            <a:off x="4572000" y="1799286"/>
            <a:ext cx="4118951" cy="2739237"/>
          </a:xfrm>
          <a:prstGeom prst="rect">
            <a:avLst/>
          </a:prstGeom>
        </p:spPr>
      </p:pic>
    </p:spTree>
    <p:extLst>
      <p:ext uri="{BB962C8B-B14F-4D97-AF65-F5344CB8AC3E}">
        <p14:creationId xmlns:p14="http://schemas.microsoft.com/office/powerpoint/2010/main" val="15553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theme/theme1.xml><?xml version="1.0" encoding="utf-8"?>
<a:theme xmlns:a="http://schemas.openxmlformats.org/drawingml/2006/main" name="Standardformgivning">
  <a:themeElements>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formgivn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35413</TotalTime>
  <Words>4543</Words>
  <Application>Microsoft Office PowerPoint</Application>
  <PresentationFormat>Bildspel på skärmen (4:3)</PresentationFormat>
  <Paragraphs>370</Paragraphs>
  <Slides>38</Slides>
  <Notes>1</Notes>
  <HiddenSlides>0</HiddenSlides>
  <MMClips>0</MMClips>
  <ScaleCrop>false</ScaleCrop>
  <HeadingPairs>
    <vt:vector size="8" baseType="variant">
      <vt:variant>
        <vt:lpstr>Använt teckensnitt</vt:lpstr>
      </vt:variant>
      <vt:variant>
        <vt:i4>4</vt:i4>
      </vt:variant>
      <vt:variant>
        <vt:lpstr>Tema</vt:lpstr>
      </vt:variant>
      <vt:variant>
        <vt:i4>1</vt:i4>
      </vt:variant>
      <vt:variant>
        <vt:lpstr>Serverprogram för OLE-inbäddning</vt:lpstr>
      </vt:variant>
      <vt:variant>
        <vt:i4>2</vt:i4>
      </vt:variant>
      <vt:variant>
        <vt:lpstr>Bildrubriker</vt:lpstr>
      </vt:variant>
      <vt:variant>
        <vt:i4>38</vt:i4>
      </vt:variant>
    </vt:vector>
  </HeadingPairs>
  <TitlesOfParts>
    <vt:vector size="45" baseType="lpstr">
      <vt:lpstr>Arial</vt:lpstr>
      <vt:lpstr>Calibri</vt:lpstr>
      <vt:lpstr>Times New Roman</vt:lpstr>
      <vt:lpstr>Wingdings</vt:lpstr>
      <vt:lpstr>Standardformgivning</vt:lpstr>
      <vt:lpstr>Bitmappsbild</vt:lpstr>
      <vt:lpstr>Kalkylblad</vt:lpstr>
      <vt:lpstr>L5.  STOCHASTIC MODELLING</vt:lpstr>
      <vt:lpstr>I.  CONTINUOUS MATTER     OR DISCRETE ENTITIES</vt:lpstr>
      <vt:lpstr>The discrete case</vt:lpstr>
      <vt:lpstr>II.  DETERMINISTIC OR STOCHASTIC MODEL</vt:lpstr>
      <vt:lpstr>PowerPoint-presentation</vt:lpstr>
      <vt:lpstr>When will a deterministic model produce the same results as the average of a stochastic one?</vt:lpstr>
      <vt:lpstr>III.  TYPES OF UNCERTAINTY</vt:lpstr>
      <vt:lpstr>Example: Epidemic SIR model</vt:lpstr>
      <vt:lpstr>Basic SIR mode to be followed</vt:lpstr>
      <vt:lpstr>A) Structural uncertainties</vt:lpstr>
      <vt:lpstr>The sojourn time in a stage – also a structural issue</vt:lpstr>
      <vt:lpstr>PowerPoint-presentation</vt:lpstr>
      <vt:lpstr>PowerPoint-presentation</vt:lpstr>
      <vt:lpstr>The SIR model with Initial Value stochasticity</vt:lpstr>
      <vt:lpstr>PowerPoint-presentation</vt:lpstr>
      <vt:lpstr>The Poisson distribution with intensity </vt:lpstr>
      <vt:lpstr>Realisation of the Poisson process</vt:lpstr>
      <vt:lpstr>All transition processes are not Poisson!</vt:lpstr>
      <vt:lpstr>PowerPoint-presentation</vt:lpstr>
      <vt:lpstr>PowerPoint-presentation</vt:lpstr>
      <vt:lpstr>PowerPoint-presentation</vt:lpstr>
      <vt:lpstr>PowerPoint-presentation</vt:lpstr>
      <vt:lpstr>PowerPoint-presentation</vt:lpstr>
      <vt:lpstr>IV. CONSEQUENCES OF NEGLECTING UNCERTAINTIES</vt:lpstr>
      <vt:lpstr>Deterministic models hide important information</vt:lpstr>
      <vt:lpstr>PowerPoint-presentation</vt:lpstr>
      <vt:lpstr>Example: Prey-predator model </vt:lpstr>
      <vt:lpstr>Deterministic prey-predator model </vt:lpstr>
      <vt:lpstr>PowerPoint-presentation</vt:lpstr>
      <vt:lpstr>SUMMARY of: Why transition stochasticity?</vt:lpstr>
      <vt:lpstr>2) Neglecting Initial-value stochastics</vt:lpstr>
      <vt:lpstr>3) Neglecting parameter stochastics</vt:lpstr>
      <vt:lpstr>4) Neglecting signal stochastics</vt:lpstr>
      <vt:lpstr>PowerPoint-presentation</vt:lpstr>
      <vt:lpstr>PowerPoint-presentation</vt:lpstr>
      <vt:lpstr>VII.  A cosmetic flaw</vt:lpstr>
      <vt:lpstr>References</vt:lpstr>
      <vt:lpstr>End L5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Stochastic Simulation</dc:title>
  <dc:creator>Leif Gustafsson</dc:creator>
  <cp:lastModifiedBy>leif.gunnar.gustafsson leif.gunnar.gustafsson</cp:lastModifiedBy>
  <cp:revision>1174</cp:revision>
  <cp:lastPrinted>2021-11-22T10:56:55Z</cp:lastPrinted>
  <dcterms:created xsi:type="dcterms:W3CDTF">2006-03-22T08:29:25Z</dcterms:created>
  <dcterms:modified xsi:type="dcterms:W3CDTF">2021-11-27T08:46:12Z</dcterms:modified>
</cp:coreProperties>
</file>