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64" r:id="rId3"/>
    <p:sldId id="365" r:id="rId4"/>
    <p:sldId id="396" r:id="rId5"/>
    <p:sldId id="349" r:id="rId6"/>
    <p:sldId id="348" r:id="rId7"/>
    <p:sldId id="399" r:id="rId8"/>
    <p:sldId id="398" r:id="rId9"/>
    <p:sldId id="329" r:id="rId10"/>
    <p:sldId id="400" r:id="rId11"/>
    <p:sldId id="395" r:id="rId12"/>
    <p:sldId id="402" r:id="rId13"/>
    <p:sldId id="407" r:id="rId14"/>
    <p:sldId id="403" r:id="rId15"/>
    <p:sldId id="330" r:id="rId16"/>
    <p:sldId id="401" r:id="rId17"/>
    <p:sldId id="404" r:id="rId18"/>
    <p:sldId id="405" r:id="rId19"/>
    <p:sldId id="368" r:id="rId20"/>
    <p:sldId id="392" r:id="rId21"/>
    <p:sldId id="397" r:id="rId22"/>
  </p:sldIdLst>
  <p:sldSz cx="9906000" cy="6858000" type="A4"/>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9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77D1F7B0-145A-4D5A-A83F-9D614CEB8D90}" type="datetimeFigureOut">
              <a:rPr lang="en-GB" smtClean="0"/>
              <a:t>25/11/2021</a:t>
            </a:fld>
            <a:endParaRPr lang="en-GB"/>
          </a:p>
        </p:txBody>
      </p:sp>
      <p:sp>
        <p:nvSpPr>
          <p:cNvPr id="4" name="Platshållare för bildobjekt 3"/>
          <p:cNvSpPr>
            <a:spLocks noGrp="1" noRot="1" noChangeAspect="1"/>
          </p:cNvSpPr>
          <p:nvPr>
            <p:ph type="sldImg" idx="2"/>
          </p:nvPr>
        </p:nvSpPr>
        <p:spPr>
          <a:xfrm>
            <a:off x="1239838" y="1162050"/>
            <a:ext cx="4530725" cy="31369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701040" y="4473892"/>
            <a:ext cx="5608320" cy="3660458"/>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6" name="Platshållare för sidfot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78D51995-13E9-4F04-B6F7-331B149685C3}" type="slidenum">
              <a:rPr lang="en-GB" smtClean="0"/>
              <a:t>‹#›</a:t>
            </a:fld>
            <a:endParaRPr lang="en-GB"/>
          </a:p>
        </p:txBody>
      </p:sp>
    </p:spTree>
    <p:extLst>
      <p:ext uri="{BB962C8B-B14F-4D97-AF65-F5344CB8AC3E}">
        <p14:creationId xmlns:p14="http://schemas.microsoft.com/office/powerpoint/2010/main" val="1684842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20FF8ED5-A27A-42E2-9722-605AC3625D03}"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368898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20FF8ED5-A27A-42E2-9722-605AC3625D03}"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39679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20FF8ED5-A27A-42E2-9722-605AC3625D03}"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24980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20FF8ED5-A27A-42E2-9722-605AC3625D03}"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422893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sv-SE"/>
              <a:t>Klicka här för att ändra mall för rubrikformat</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20FF8ED5-A27A-42E2-9722-605AC3625D03}"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1196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20FF8ED5-A27A-42E2-9722-605AC3625D03}"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86299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82329" y="2505075"/>
            <a:ext cx="4190702"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014913" y="2505075"/>
            <a:ext cx="4211340"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20FF8ED5-A27A-42E2-9722-605AC3625D03}" type="datetimeFigureOut">
              <a:rPr lang="en-GB" smtClean="0"/>
              <a:t>25/11/2021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54766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20FF8ED5-A27A-42E2-9722-605AC3625D03}" type="datetimeFigureOut">
              <a:rPr lang="en-GB" smtClean="0"/>
              <a:t>25/11/2021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187842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F8ED5-A27A-42E2-9722-605AC3625D03}" type="datetimeFigureOut">
              <a:rPr lang="en-GB" smtClean="0"/>
              <a:t>25/11/2021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316963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sv-SE"/>
              <a:t>Klicka här för att ändra mall för rubrikformat</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20FF8ED5-A27A-42E2-9722-605AC3625D03}"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216842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20FF8ED5-A27A-42E2-9722-605AC3625D03}"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1BA6FA-BF70-49D8-8553-0AF20D90B2BB}" type="slidenum">
              <a:rPr lang="en-GB" smtClean="0"/>
              <a:t>‹#›</a:t>
            </a:fld>
            <a:endParaRPr lang="en-GB"/>
          </a:p>
        </p:txBody>
      </p:sp>
    </p:spTree>
    <p:extLst>
      <p:ext uri="{BB962C8B-B14F-4D97-AF65-F5344CB8AC3E}">
        <p14:creationId xmlns:p14="http://schemas.microsoft.com/office/powerpoint/2010/main" val="48051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F8ED5-A27A-42E2-9722-605AC3625D03}" type="datetimeFigureOut">
              <a:rPr lang="en-GB" smtClean="0"/>
              <a:t>25/11/2021</a:t>
            </a:fld>
            <a:endParaRPr lang="en-GB"/>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BA6FA-BF70-49D8-8553-0AF20D90B2BB}" type="slidenum">
              <a:rPr lang="en-GB" smtClean="0"/>
              <a:t>‹#›</a:t>
            </a:fld>
            <a:endParaRPr lang="en-GB"/>
          </a:p>
        </p:txBody>
      </p:sp>
    </p:spTree>
    <p:extLst>
      <p:ext uri="{BB962C8B-B14F-4D97-AF65-F5344CB8AC3E}">
        <p14:creationId xmlns:p14="http://schemas.microsoft.com/office/powerpoint/2010/main" val="577268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0.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0.png"/><Relationship Id="rId7"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8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stochsd.sourceforge.io/"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D803890-6296-4C6B-B690-F79C2F978EF0}"/>
              </a:ext>
            </a:extLst>
          </p:cNvPr>
          <p:cNvSpPr>
            <a:spLocks noGrp="1"/>
          </p:cNvSpPr>
          <p:nvPr>
            <p:ph type="ctrTitle"/>
          </p:nvPr>
        </p:nvSpPr>
        <p:spPr>
          <a:xfrm>
            <a:off x="0" y="145088"/>
            <a:ext cx="9971314" cy="672214"/>
          </a:xfrm>
        </p:spPr>
        <p:txBody>
          <a:bodyPr>
            <a:noAutofit/>
          </a:bodyPr>
          <a:lstStyle/>
          <a:p>
            <a:r>
              <a:rPr lang="en-GB" altLang="en-US" sz="5000" b="1" dirty="0">
                <a:latin typeface="+mn-lt"/>
                <a:cs typeface="Times New Roman" panose="02020603050405020304" pitchFamily="18" charset="0"/>
              </a:rPr>
              <a:t>L6.  STATISTICAL OUTPUT ANALYSIS</a:t>
            </a:r>
            <a:endParaRPr lang="en-GB" sz="5000" b="1" dirty="0">
              <a:latin typeface="+mn-lt"/>
              <a:cs typeface="Times New Roman" panose="02020603050405020304" pitchFamily="18" charset="0"/>
            </a:endParaRPr>
          </a:p>
        </p:txBody>
      </p:sp>
      <p:sp>
        <p:nvSpPr>
          <p:cNvPr id="3" name="Underrubrik 2">
            <a:extLst>
              <a:ext uri="{FF2B5EF4-FFF2-40B4-BE49-F238E27FC236}">
                <a16:creationId xmlns:a16="http://schemas.microsoft.com/office/drawing/2014/main" id="{743820ED-99F4-428B-9F60-FFCBE998A175}"/>
              </a:ext>
            </a:extLst>
          </p:cNvPr>
          <p:cNvSpPr>
            <a:spLocks noGrp="1"/>
          </p:cNvSpPr>
          <p:nvPr>
            <p:ph type="subTitle" idx="1"/>
          </p:nvPr>
        </p:nvSpPr>
        <p:spPr>
          <a:xfrm>
            <a:off x="288835" y="2055945"/>
            <a:ext cx="4065451" cy="3029861"/>
          </a:xfrm>
        </p:spPr>
        <p:txBody>
          <a:bodyPr>
            <a:noAutofit/>
          </a:bodyPr>
          <a:lstStyle/>
          <a:p>
            <a:pPr algn="l">
              <a:lnSpc>
                <a:spcPct val="100000"/>
              </a:lnSpc>
              <a:spcBef>
                <a:spcPts val="0"/>
              </a:spcBef>
            </a:pPr>
            <a:r>
              <a:rPr lang="en-GB" altLang="en-US" sz="1600" b="1" dirty="0">
                <a:cs typeface="Times New Roman" panose="02020603050405020304" pitchFamily="18" charset="0"/>
              </a:rPr>
              <a:t>I</a:t>
            </a:r>
            <a:r>
              <a:rPr lang="en-GB" altLang="en-US" sz="1800" b="1" dirty="0">
                <a:cs typeface="Times New Roman" panose="02020603050405020304" pitchFamily="18" charset="0"/>
              </a:rPr>
              <a:t>.  RANDOM INPUT – RANDOM OUTPUT</a:t>
            </a:r>
          </a:p>
          <a:p>
            <a:pPr algn="l">
              <a:lnSpc>
                <a:spcPct val="100000"/>
              </a:lnSpc>
              <a:spcBef>
                <a:spcPts val="0"/>
              </a:spcBef>
            </a:pPr>
            <a:endParaRPr lang="en-GB" altLang="en-US" sz="1800" b="1" dirty="0">
              <a:cs typeface="Times New Roman" panose="02020603050405020304" pitchFamily="18" charset="0"/>
            </a:endParaRPr>
          </a:p>
          <a:p>
            <a:pPr algn="l">
              <a:lnSpc>
                <a:spcPct val="100000"/>
              </a:lnSpc>
              <a:spcBef>
                <a:spcPts val="0"/>
              </a:spcBef>
            </a:pPr>
            <a:r>
              <a:rPr lang="en-GB" altLang="en-US" sz="1800" b="1" dirty="0">
                <a:cs typeface="Times New Roman" panose="02020603050405020304" pitchFamily="18" charset="0"/>
              </a:rPr>
              <a:t>II. STATISTICAL OUTPUT ANALYSIS</a:t>
            </a:r>
          </a:p>
          <a:p>
            <a:pPr algn="l">
              <a:lnSpc>
                <a:spcPct val="100000"/>
              </a:lnSpc>
              <a:spcBef>
                <a:spcPts val="0"/>
              </a:spcBef>
            </a:pPr>
            <a:r>
              <a:rPr lang="en-GB" altLang="en-US" sz="1800" b="1" dirty="0">
                <a:cs typeface="Times New Roman" panose="02020603050405020304" pitchFamily="18" charset="0"/>
              </a:rPr>
              <a:t>   IIA. Internal statistics</a:t>
            </a:r>
          </a:p>
          <a:p>
            <a:pPr algn="l">
              <a:spcBef>
                <a:spcPts val="0"/>
              </a:spcBef>
            </a:pPr>
            <a:r>
              <a:rPr lang="en-GB" altLang="en-US" sz="1800" b="1" dirty="0">
                <a:cs typeface="Times New Roman" panose="02020603050405020304" pitchFamily="18" charset="0"/>
              </a:rPr>
              <a:t>   IIB. External statistics</a:t>
            </a:r>
          </a:p>
          <a:p>
            <a:pPr algn="l">
              <a:spcBef>
                <a:spcPts val="0"/>
              </a:spcBef>
            </a:pPr>
            <a:r>
              <a:rPr lang="en-GB" sz="1800" b="1" dirty="0">
                <a:cs typeface="Times New Roman" panose="02020603050405020304" pitchFamily="18" charset="0"/>
              </a:rPr>
              <a:t>           - </a:t>
            </a:r>
            <a:r>
              <a:rPr lang="en-GB" altLang="en-US" sz="1800" b="1" dirty="0">
                <a:cs typeface="Times New Roman" panose="02020603050405020304" pitchFamily="18" charset="0"/>
              </a:rPr>
              <a:t>The StatRes tool</a:t>
            </a:r>
            <a:endParaRPr lang="en-GB" sz="1800" b="1" dirty="0">
              <a:cs typeface="Times New Roman" panose="02020603050405020304" pitchFamily="18" charset="0"/>
            </a:endParaRPr>
          </a:p>
          <a:p>
            <a:pPr algn="l">
              <a:spcBef>
                <a:spcPts val="0"/>
              </a:spcBef>
            </a:pPr>
            <a:r>
              <a:rPr lang="en-GB" sz="1800" b="1" dirty="0">
                <a:cs typeface="Times New Roman" panose="02020603050405020304" pitchFamily="18" charset="0"/>
              </a:rPr>
              <a:t>   IIC. The treacherous confidence interval </a:t>
            </a:r>
          </a:p>
          <a:p>
            <a:pPr algn="l">
              <a:spcBef>
                <a:spcPts val="0"/>
              </a:spcBef>
            </a:pPr>
            <a:endParaRPr lang="en-GB" sz="1800" b="1" dirty="0">
              <a:cs typeface="Times New Roman" panose="02020603050405020304" pitchFamily="18" charset="0"/>
            </a:endParaRPr>
          </a:p>
          <a:p>
            <a:pPr algn="l">
              <a:spcBef>
                <a:spcPts val="0"/>
              </a:spcBef>
            </a:pPr>
            <a:r>
              <a:rPr lang="en-GB" sz="1800" b="1" dirty="0">
                <a:cs typeface="Times New Roman" panose="02020603050405020304" pitchFamily="18" charset="0"/>
              </a:rPr>
              <a:t>III. THE STATRES TOOL APPLIED TO</a:t>
            </a:r>
          </a:p>
          <a:p>
            <a:pPr algn="l">
              <a:spcBef>
                <a:spcPts val="0"/>
              </a:spcBef>
            </a:pPr>
            <a:r>
              <a:rPr lang="en-GB" sz="1800" b="1">
                <a:cs typeface="Times New Roman" panose="02020603050405020304" pitchFamily="18" charset="0"/>
              </a:rPr>
              <a:t>      </a:t>
            </a:r>
            <a:r>
              <a:rPr lang="en-GB" sz="1800" b="1" dirty="0">
                <a:cs typeface="Times New Roman" panose="02020603050405020304" pitchFamily="18" charset="0"/>
              </a:rPr>
              <a:t>A SIR MODEL</a:t>
            </a:r>
            <a:endParaRPr lang="en-GB" sz="1800" dirty="0">
              <a:cs typeface="Times New Roman" panose="02020603050405020304" pitchFamily="18" charset="0"/>
            </a:endParaRPr>
          </a:p>
          <a:p>
            <a:pPr algn="l">
              <a:lnSpc>
                <a:spcPct val="100000"/>
              </a:lnSpc>
              <a:spcBef>
                <a:spcPts val="0"/>
              </a:spcBef>
            </a:pPr>
            <a:endParaRPr lang="en-GB" sz="1600" dirty="0"/>
          </a:p>
          <a:p>
            <a:pPr algn="l">
              <a:lnSpc>
                <a:spcPct val="100000"/>
              </a:lnSpc>
              <a:spcBef>
                <a:spcPct val="0"/>
              </a:spcBef>
            </a:pPr>
            <a:endParaRPr lang="en-GB" altLang="en-US" sz="1600" b="1" dirty="0">
              <a:cs typeface="Times New Roman" panose="02020603050405020304" pitchFamily="18" charset="0"/>
            </a:endParaRPr>
          </a:p>
        </p:txBody>
      </p:sp>
      <p:sp>
        <p:nvSpPr>
          <p:cNvPr id="4" name="textruta 3">
            <a:extLst>
              <a:ext uri="{FF2B5EF4-FFF2-40B4-BE49-F238E27FC236}">
                <a16:creationId xmlns:a16="http://schemas.microsoft.com/office/drawing/2014/main" id="{67F4CBCB-6C19-4C8F-93EA-986D7854BA33}"/>
              </a:ext>
            </a:extLst>
          </p:cNvPr>
          <p:cNvSpPr txBox="1"/>
          <p:nvPr/>
        </p:nvSpPr>
        <p:spPr>
          <a:xfrm>
            <a:off x="186516" y="6219304"/>
            <a:ext cx="3291841" cy="523220"/>
          </a:xfrm>
          <a:prstGeom prst="rect">
            <a:avLst/>
          </a:prstGeom>
          <a:noFill/>
          <a:ln>
            <a:solidFill>
              <a:schemeClr val="tx1"/>
            </a:solidFill>
          </a:ln>
        </p:spPr>
        <p:txBody>
          <a:bodyPr wrap="square" rtlCol="0">
            <a:spAutoFit/>
          </a:bodyPr>
          <a:lstStyle/>
          <a:p>
            <a:pPr algn="ctr"/>
            <a:r>
              <a:rPr lang="en-GB" altLang="en-US" sz="1400" dirty="0">
                <a:cs typeface="Times New Roman" panose="02020603050405020304" pitchFamily="18" charset="0"/>
              </a:rPr>
              <a:t>© Leif Gustafsson,  211115</a:t>
            </a:r>
          </a:p>
          <a:p>
            <a:pPr algn="ctr"/>
            <a:r>
              <a:rPr lang="en-GB" altLang="en-US" sz="1400" dirty="0">
                <a:cs typeface="Times New Roman" panose="02020603050405020304" pitchFamily="18" charset="0"/>
              </a:rPr>
              <a:t>File: L6_Statistical_Output_Analysis.pptx</a:t>
            </a:r>
          </a:p>
        </p:txBody>
      </p:sp>
      <p:grpSp>
        <p:nvGrpSpPr>
          <p:cNvPr id="12" name="Grupp 11">
            <a:extLst>
              <a:ext uri="{FF2B5EF4-FFF2-40B4-BE49-F238E27FC236}">
                <a16:creationId xmlns:a16="http://schemas.microsoft.com/office/drawing/2014/main" id="{5F449031-B834-4221-AF1D-F65089FA7673}"/>
              </a:ext>
            </a:extLst>
          </p:cNvPr>
          <p:cNvGrpSpPr/>
          <p:nvPr/>
        </p:nvGrpSpPr>
        <p:grpSpPr>
          <a:xfrm>
            <a:off x="4595898" y="796977"/>
            <a:ext cx="4930370" cy="5969581"/>
            <a:chOff x="4377456" y="807139"/>
            <a:chExt cx="4930370" cy="5969581"/>
          </a:xfrm>
        </p:grpSpPr>
        <p:pic>
          <p:nvPicPr>
            <p:cNvPr id="6" name="Bildobjekt 5">
              <a:extLst>
                <a:ext uri="{FF2B5EF4-FFF2-40B4-BE49-F238E27FC236}">
                  <a16:creationId xmlns:a16="http://schemas.microsoft.com/office/drawing/2014/main" id="{DED2A135-2A71-48F7-A287-0E1B9A590A0F}"/>
                </a:ext>
              </a:extLst>
            </p:cNvPr>
            <p:cNvPicPr>
              <a:picLocks noChangeAspect="1"/>
            </p:cNvPicPr>
            <p:nvPr/>
          </p:nvPicPr>
          <p:blipFill>
            <a:blip r:embed="rId2"/>
            <a:stretch>
              <a:fillRect/>
            </a:stretch>
          </p:blipFill>
          <p:spPr>
            <a:xfrm>
              <a:off x="4377456" y="807139"/>
              <a:ext cx="4479162" cy="5243721"/>
            </a:xfrm>
            <a:prstGeom prst="rect">
              <a:avLst/>
            </a:prstGeom>
          </p:spPr>
        </p:pic>
        <p:sp>
          <p:nvSpPr>
            <p:cNvPr id="8" name="Vänster klammerparentes 7">
              <a:extLst>
                <a:ext uri="{FF2B5EF4-FFF2-40B4-BE49-F238E27FC236}">
                  <a16:creationId xmlns:a16="http://schemas.microsoft.com/office/drawing/2014/main" id="{E830B6FC-EA42-4283-B443-6DC9A249E2FE}"/>
                </a:ext>
              </a:extLst>
            </p:cNvPr>
            <p:cNvSpPr>
              <a:spLocks/>
            </p:cNvSpPr>
            <p:nvPr/>
          </p:nvSpPr>
          <p:spPr bwMode="auto">
            <a:xfrm flipH="1">
              <a:off x="8714476" y="3027680"/>
              <a:ext cx="175524" cy="3749040"/>
            </a:xfrm>
            <a:prstGeom prst="leftBrace">
              <a:avLst>
                <a:gd name="adj1" fmla="val 50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sz="2400"/>
            </a:p>
          </p:txBody>
        </p:sp>
        <p:sp>
          <p:nvSpPr>
            <p:cNvPr id="9" name="Vänster klammerparentes 8">
              <a:extLst>
                <a:ext uri="{FF2B5EF4-FFF2-40B4-BE49-F238E27FC236}">
                  <a16:creationId xmlns:a16="http://schemas.microsoft.com/office/drawing/2014/main" id="{0067BD73-EC19-4CEA-AD14-C765E537B0AD}"/>
                </a:ext>
              </a:extLst>
            </p:cNvPr>
            <p:cNvSpPr>
              <a:spLocks/>
            </p:cNvSpPr>
            <p:nvPr/>
          </p:nvSpPr>
          <p:spPr bwMode="auto">
            <a:xfrm rot="5400000" flipH="1">
              <a:off x="5901508" y="4540066"/>
              <a:ext cx="287386" cy="3291840"/>
            </a:xfrm>
            <a:prstGeom prst="leftBrace">
              <a:avLst>
                <a:gd name="adj1" fmla="val 50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sz="2400"/>
            </a:p>
          </p:txBody>
        </p:sp>
        <p:sp>
          <p:nvSpPr>
            <p:cNvPr id="10" name="textruta 9">
              <a:extLst>
                <a:ext uri="{FF2B5EF4-FFF2-40B4-BE49-F238E27FC236}">
                  <a16:creationId xmlns:a16="http://schemas.microsoft.com/office/drawing/2014/main" id="{64C168BD-79CE-4E53-B311-45A62B463917}"/>
                </a:ext>
              </a:extLst>
            </p:cNvPr>
            <p:cNvSpPr txBox="1"/>
            <p:nvPr/>
          </p:nvSpPr>
          <p:spPr>
            <a:xfrm>
              <a:off x="4891315" y="6254201"/>
              <a:ext cx="2796943" cy="461665"/>
            </a:xfrm>
            <a:prstGeom prst="rect">
              <a:avLst/>
            </a:prstGeom>
            <a:noFill/>
          </p:spPr>
          <p:txBody>
            <a:bodyPr wrap="square" rtlCol="0">
              <a:spAutoFit/>
            </a:bodyPr>
            <a:lstStyle/>
            <a:p>
              <a:r>
                <a:rPr lang="en-GB" sz="2400" b="1" dirty="0"/>
                <a:t>Internal statistics</a:t>
              </a:r>
            </a:p>
          </p:txBody>
        </p:sp>
        <p:sp>
          <p:nvSpPr>
            <p:cNvPr id="11" name="textruta 10">
              <a:extLst>
                <a:ext uri="{FF2B5EF4-FFF2-40B4-BE49-F238E27FC236}">
                  <a16:creationId xmlns:a16="http://schemas.microsoft.com/office/drawing/2014/main" id="{5608EA51-3490-4EA2-81FE-DD31ECA1F578}"/>
                </a:ext>
              </a:extLst>
            </p:cNvPr>
            <p:cNvSpPr txBox="1"/>
            <p:nvPr/>
          </p:nvSpPr>
          <p:spPr>
            <a:xfrm rot="16200000">
              <a:off x="7757687" y="4527636"/>
              <a:ext cx="2638613" cy="461665"/>
            </a:xfrm>
            <a:prstGeom prst="rect">
              <a:avLst/>
            </a:prstGeom>
            <a:noFill/>
          </p:spPr>
          <p:txBody>
            <a:bodyPr wrap="square" rtlCol="0">
              <a:spAutoFit/>
            </a:bodyPr>
            <a:lstStyle/>
            <a:p>
              <a:r>
                <a:rPr lang="en-GB" sz="2400" b="1" dirty="0"/>
                <a:t>External statistics</a:t>
              </a:r>
            </a:p>
          </p:txBody>
        </p:sp>
      </p:grpSp>
    </p:spTree>
    <p:extLst>
      <p:ext uri="{BB962C8B-B14F-4D97-AF65-F5344CB8AC3E}">
        <p14:creationId xmlns:p14="http://schemas.microsoft.com/office/powerpoint/2010/main" val="3995255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9C1129E-FA32-4B63-8979-CB6E776F3049}"/>
              </a:ext>
            </a:extLst>
          </p:cNvPr>
          <p:cNvSpPr>
            <a:spLocks noGrp="1"/>
          </p:cNvSpPr>
          <p:nvPr>
            <p:ph type="title"/>
          </p:nvPr>
        </p:nvSpPr>
        <p:spPr>
          <a:xfrm>
            <a:off x="201753" y="110306"/>
            <a:ext cx="9229634" cy="894715"/>
          </a:xfrm>
        </p:spPr>
        <p:txBody>
          <a:bodyPr>
            <a:noAutofit/>
          </a:bodyPr>
          <a:lstStyle/>
          <a:p>
            <a:pPr algn="ctr"/>
            <a:r>
              <a:rPr lang="en-GB" sz="3200" b="1" dirty="0">
                <a:latin typeface="+mn-lt"/>
                <a:cs typeface="Times New Roman" panose="02020603050405020304" pitchFamily="18" charset="0"/>
              </a:rPr>
              <a:t>StatRes runs the specified number of replications, makes statistical analyses and presents the results </a:t>
            </a:r>
          </a:p>
        </p:txBody>
      </p:sp>
      <p:sp>
        <p:nvSpPr>
          <p:cNvPr id="9" name="Platshållare för bildnummer 5">
            <a:extLst>
              <a:ext uri="{FF2B5EF4-FFF2-40B4-BE49-F238E27FC236}">
                <a16:creationId xmlns:a16="http://schemas.microsoft.com/office/drawing/2014/main" id="{06ED562E-5BF8-455C-A0BA-531BA7F55364}"/>
              </a:ext>
            </a:extLst>
          </p:cNvPr>
          <p:cNvSpPr>
            <a:spLocks noGrp="1"/>
          </p:cNvSpPr>
          <p:nvPr>
            <p:ph type="sldNum" sz="quarter" idx="12"/>
          </p:nvPr>
        </p:nvSpPr>
        <p:spPr>
          <a:xfrm>
            <a:off x="9412654" y="6345647"/>
            <a:ext cx="436130" cy="422275"/>
          </a:xfrm>
        </p:spPr>
        <p:txBody>
          <a:bodyPr/>
          <a:lstStyle/>
          <a:p>
            <a:fld id="{8AB0CEAB-2690-4F01-8096-287C8383F07B}" type="slidenum">
              <a:rPr lang="en-GB" altLang="en-US">
                <a:cs typeface="Times New Roman" panose="02020603050405020304" pitchFamily="18" charset="0"/>
              </a:rPr>
              <a:pPr/>
              <a:t>10</a:t>
            </a:fld>
            <a:endParaRPr lang="en-GB" altLang="en-US" dirty="0">
              <a:cs typeface="Times New Roman" panose="02020603050405020304" pitchFamily="18" charset="0"/>
            </a:endParaRPr>
          </a:p>
        </p:txBody>
      </p:sp>
      <p:sp>
        <p:nvSpPr>
          <p:cNvPr id="5" name="Text Box 11">
            <a:extLst>
              <a:ext uri="{FF2B5EF4-FFF2-40B4-BE49-F238E27FC236}">
                <a16:creationId xmlns:a16="http://schemas.microsoft.com/office/drawing/2014/main" id="{7E194445-FB44-41F6-955D-0B2543734259}"/>
              </a:ext>
            </a:extLst>
          </p:cNvPr>
          <p:cNvSpPr txBox="1">
            <a:spLocks noChangeArrowheads="1"/>
          </p:cNvSpPr>
          <p:nvPr/>
        </p:nvSpPr>
        <p:spPr bwMode="auto">
          <a:xfrm>
            <a:off x="201753" y="1326784"/>
            <a:ext cx="4065449"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 typeface="Symbol" panose="05050102010706020507" pitchFamily="18" charset="2"/>
              <a:buChar char="·"/>
            </a:pPr>
            <a:r>
              <a:rPr lang="en-US" altLang="en-US" sz="2400" dirty="0">
                <a:cs typeface="Times New Roman" panose="02020603050405020304" pitchFamily="18" charset="0"/>
                <a:sym typeface="Symbol" panose="05050102010706020507" pitchFamily="18" charset="2"/>
              </a:rPr>
              <a:t> </a:t>
            </a:r>
            <a:r>
              <a:rPr lang="en-US" altLang="en-US" sz="2200" dirty="0">
                <a:cs typeface="Times New Roman" panose="02020603050405020304" pitchFamily="18" charset="0"/>
                <a:sym typeface="Symbol" panose="05050102010706020507" pitchFamily="18" charset="2"/>
              </a:rPr>
              <a:t>The main statistical analysis of 1000 replications of the queuing model shows Averages, Standard Deviations, Confidence intervals around the estimated averages, Min, Max and Percentile (specified above. Here 50% gives the Median). </a:t>
            </a:r>
            <a:endParaRPr lang="en-GB" altLang="en-US" sz="2200" dirty="0">
              <a:cs typeface="Times New Roman" panose="02020603050405020304" pitchFamily="18" charset="0"/>
            </a:endParaRPr>
          </a:p>
        </p:txBody>
      </p:sp>
      <p:sp>
        <p:nvSpPr>
          <p:cNvPr id="6" name="Text Box 12">
            <a:extLst>
              <a:ext uri="{FF2B5EF4-FFF2-40B4-BE49-F238E27FC236}">
                <a16:creationId xmlns:a16="http://schemas.microsoft.com/office/drawing/2014/main" id="{1E624A92-1199-428C-910F-ED47414C6C8A}"/>
              </a:ext>
            </a:extLst>
          </p:cNvPr>
          <p:cNvSpPr txBox="1">
            <a:spLocks noChangeArrowheads="1"/>
          </p:cNvSpPr>
          <p:nvPr/>
        </p:nvSpPr>
        <p:spPr bwMode="auto">
          <a:xfrm>
            <a:off x="227149" y="4206170"/>
            <a:ext cx="380419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nSpc>
                <a:spcPct val="90000"/>
              </a:lnSpc>
            </a:pPr>
            <a:r>
              <a:rPr lang="en-US" altLang="en-US" sz="2200" dirty="0">
                <a:cs typeface="Times New Roman" panose="02020603050405020304" pitchFamily="18" charset="0"/>
                <a:sym typeface="Symbol" panose="05050102010706020507" pitchFamily="18" charset="2"/>
              </a:rPr>
              <a:t> By checking the boxes to the left of the Names you can make Histograms or Scatter plots of selected quantities.</a:t>
            </a:r>
            <a:endParaRPr lang="en-GB" altLang="en-US" sz="2200" dirty="0">
              <a:cs typeface="Times New Roman" panose="02020603050405020304" pitchFamily="18" charset="0"/>
              <a:sym typeface="Symbol" panose="05050102010706020507" pitchFamily="18" charset="2"/>
            </a:endParaRPr>
          </a:p>
        </p:txBody>
      </p:sp>
      <p:sp>
        <p:nvSpPr>
          <p:cNvPr id="10" name="Text Box 12">
            <a:extLst>
              <a:ext uri="{FF2B5EF4-FFF2-40B4-BE49-F238E27FC236}">
                <a16:creationId xmlns:a16="http://schemas.microsoft.com/office/drawing/2014/main" id="{49A272EF-0618-4158-9FBA-2423FC103506}"/>
              </a:ext>
            </a:extLst>
          </p:cNvPr>
          <p:cNvSpPr txBox="1">
            <a:spLocks noChangeArrowheads="1"/>
          </p:cNvSpPr>
          <p:nvPr/>
        </p:nvSpPr>
        <p:spPr bwMode="auto">
          <a:xfrm>
            <a:off x="227149" y="5822395"/>
            <a:ext cx="380419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nSpc>
                <a:spcPct val="90000"/>
              </a:lnSpc>
            </a:pPr>
            <a:r>
              <a:rPr lang="en-US" altLang="en-US" sz="2200" dirty="0">
                <a:cs typeface="Times New Roman" panose="02020603050405020304" pitchFamily="18" charset="0"/>
                <a:sym typeface="Symbol" panose="05050102010706020507" pitchFamily="18" charset="2"/>
              </a:rPr>
              <a:t> The 1000 replications with DT=0.125 took 7:23 minutes.</a:t>
            </a:r>
            <a:endParaRPr lang="en-GB" altLang="en-US" sz="2200" dirty="0">
              <a:cs typeface="Times New Roman" panose="02020603050405020304" pitchFamily="18" charset="0"/>
              <a:sym typeface="Symbol" panose="05050102010706020507" pitchFamily="18" charset="2"/>
            </a:endParaRPr>
          </a:p>
        </p:txBody>
      </p:sp>
      <p:pic>
        <p:nvPicPr>
          <p:cNvPr id="12" name="Bildobjekt 11">
            <a:extLst>
              <a:ext uri="{FF2B5EF4-FFF2-40B4-BE49-F238E27FC236}">
                <a16:creationId xmlns:a16="http://schemas.microsoft.com/office/drawing/2014/main" id="{20D0B473-4D91-4EB5-9555-746CD8713511}"/>
              </a:ext>
            </a:extLst>
          </p:cNvPr>
          <p:cNvPicPr>
            <a:picLocks noChangeAspect="1"/>
          </p:cNvPicPr>
          <p:nvPr/>
        </p:nvPicPr>
        <p:blipFill>
          <a:blip r:embed="rId2"/>
          <a:stretch>
            <a:fillRect/>
          </a:stretch>
        </p:blipFill>
        <p:spPr>
          <a:xfrm>
            <a:off x="4292597" y="1009477"/>
            <a:ext cx="5265994" cy="5738217"/>
          </a:xfrm>
          <a:prstGeom prst="rect">
            <a:avLst/>
          </a:prstGeom>
        </p:spPr>
      </p:pic>
    </p:spTree>
    <p:extLst>
      <p:ext uri="{BB962C8B-B14F-4D97-AF65-F5344CB8AC3E}">
        <p14:creationId xmlns:p14="http://schemas.microsoft.com/office/powerpoint/2010/main" val="172957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3F469969-93F4-4D92-B0F5-C78DDB456AAB}"/>
              </a:ext>
            </a:extLst>
          </p:cNvPr>
          <p:cNvSpPr>
            <a:spLocks noGrp="1"/>
          </p:cNvSpPr>
          <p:nvPr>
            <p:ph type="sldNum" sz="quarter" idx="12"/>
          </p:nvPr>
        </p:nvSpPr>
        <p:spPr>
          <a:xfrm>
            <a:off x="9264835" y="6356350"/>
            <a:ext cx="415834" cy="365125"/>
          </a:xfrm>
        </p:spPr>
        <p:txBody>
          <a:bodyPr/>
          <a:lstStyle/>
          <a:p>
            <a:fld id="{3302250F-444D-4E9B-9632-A23AE88E6D72}" type="slidenum">
              <a:rPr lang="en-GB" altLang="en-US">
                <a:cs typeface="Times New Roman" panose="02020603050405020304" pitchFamily="18" charset="0"/>
              </a:rPr>
              <a:pPr/>
              <a:t>11</a:t>
            </a:fld>
            <a:endParaRPr lang="en-GB" altLang="en-US"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9203" name="Text Box 3">
                <a:extLst>
                  <a:ext uri="{FF2B5EF4-FFF2-40B4-BE49-F238E27FC236}">
                    <a16:creationId xmlns:a16="http://schemas.microsoft.com/office/drawing/2014/main" id="{D9D0F494-D160-442C-90EB-8317A819B630}"/>
                  </a:ext>
                </a:extLst>
              </p:cNvPr>
              <p:cNvSpPr txBox="1">
                <a:spLocks noChangeArrowheads="1"/>
              </p:cNvSpPr>
              <p:nvPr/>
            </p:nvSpPr>
            <p:spPr bwMode="auto">
              <a:xfrm>
                <a:off x="225331" y="4326448"/>
                <a:ext cx="8979630" cy="24545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90000"/>
                  </a:lnSpc>
                </a:pPr>
                <a:r>
                  <a:rPr lang="en-GB" altLang="en-US" sz="2800" b="1" dirty="0">
                    <a:cs typeface="Times New Roman" panose="02020603050405020304" pitchFamily="18" charset="0"/>
                  </a:rPr>
                  <a:t>Standard Deviation</a:t>
                </a:r>
              </a:p>
              <a:p>
                <a:pPr>
                  <a:lnSpc>
                    <a:spcPct val="90000"/>
                  </a:lnSpc>
                </a:pPr>
                <a:r>
                  <a:rPr lang="en-GB" altLang="en-US" sz="2200" dirty="0">
                    <a:cs typeface="Times New Roman" panose="02020603050405020304" pitchFamily="18" charset="0"/>
                  </a:rPr>
                  <a:t>The standard deviation describes how the results Xi deviates from the average.</a:t>
                </a:r>
              </a:p>
              <a:p>
                <a:r>
                  <a:rPr lang="en-US" sz="2200" dirty="0">
                    <a:cs typeface="Arial" panose="020B0604020202020204" pitchFamily="34" charset="0"/>
                  </a:rPr>
                  <a:t>               </a:t>
                </a:r>
                <a:r>
                  <a:rPr lang="en-US" sz="2200" noProof="1">
                    <a:cs typeface="Arial" panose="020B0604020202020204" pitchFamily="34" charset="0"/>
                  </a:rPr>
                  <a:t>Std.Dev</a:t>
                </a:r>
                <a:r>
                  <a:rPr lang="en-US" sz="2200" dirty="0">
                    <a:cs typeface="Arial" panose="020B0604020202020204" pitchFamily="34" charset="0"/>
                  </a:rPr>
                  <a:t>. = s =</a:t>
                </a:r>
                <a14:m>
                  <m:oMath xmlns:m="http://schemas.openxmlformats.org/officeDocument/2006/math">
                    <m:rad>
                      <m:radPr>
                        <m:degHide m:val="on"/>
                        <m:ctrlPr>
                          <a:rPr lang="en-GB" sz="2000" i="1">
                            <a:latin typeface="Cambria Math" panose="02040503050406030204" pitchFamily="18" charset="0"/>
                          </a:rPr>
                        </m:ctrlPr>
                      </m:radPr>
                      <m:deg/>
                      <m:e>
                        <m:f>
                          <m:fPr>
                            <m:ctrlPr>
                              <a:rPr lang="en-GB" sz="2000" i="1">
                                <a:latin typeface="Cambria Math" panose="02040503050406030204" pitchFamily="18" charset="0"/>
                              </a:rPr>
                            </m:ctrlPr>
                          </m:fPr>
                          <m:num>
                            <m:nary>
                              <m:naryPr>
                                <m:chr m:val="∑"/>
                                <m:limLoc m:val="undOvr"/>
                                <m:ctrlPr>
                                  <a:rPr lang="en-GB" sz="2000" i="1">
                                    <a:latin typeface="Cambria Math" panose="02040503050406030204" pitchFamily="18" charset="0"/>
                                  </a:rPr>
                                </m:ctrlPr>
                              </m:naryPr>
                              <m:sub>
                                <m:r>
                                  <m:rPr>
                                    <m:brk/>
                                  </m:rPr>
                                  <a:rPr lang="sv-SE" sz="2000" i="1">
                                    <a:latin typeface="Cambria Math" panose="02040503050406030204" pitchFamily="18" charset="0"/>
                                  </a:rPr>
                                  <m:t>𝑖</m:t>
                                </m:r>
                                <m:r>
                                  <a:rPr lang="sv-SE"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𝑁</m:t>
                                </m:r>
                              </m:sup>
                              <m:e>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a:latin typeface="Cambria Math" panose="02040503050406030204" pitchFamily="18" charset="0"/>
                                      </a:rPr>
                                      <m:t> </m:t>
                                    </m:r>
                                    <m:acc>
                                      <m:accPr>
                                        <m:chr m:val="̂"/>
                                        <m:ctrlPr>
                                          <a:rPr lang="en-GB" sz="2000" i="1">
                                            <a:latin typeface="Cambria Math" panose="02040503050406030204" pitchFamily="18" charset="0"/>
                                          </a:rPr>
                                        </m:ctrlPr>
                                      </m:accPr>
                                      <m:e>
                                        <m:r>
                                          <m:rPr>
                                            <m:sty m:val="p"/>
                                          </m:rPr>
                                          <a:rPr lang="en-GB" sz="2000">
                                            <a:latin typeface="Cambria Math" panose="02040503050406030204" pitchFamily="18" charset="0"/>
                                          </a:rPr>
                                          <m:t>X</m:t>
                                        </m:r>
                                      </m:e>
                                    </m:acc>
                                  </m:e>
                                </m:d>
                                <m:r>
                                  <m:rPr>
                                    <m:nor/>
                                  </m:rPr>
                                  <a:rPr lang="en-GB" sz="2000" baseline="30000" dirty="0"/>
                                  <m:t>2 </m:t>
                                </m:r>
                              </m:e>
                            </m:nary>
                          </m:num>
                          <m:den>
                            <m:r>
                              <a:rPr lang="en-US" sz="2000" i="1">
                                <a:latin typeface="Cambria Math" panose="02040503050406030204" pitchFamily="18" charset="0"/>
                              </a:rPr>
                              <m:t>𝑁</m:t>
                            </m:r>
                            <m:r>
                              <a:rPr lang="en-US" sz="2000" i="1">
                                <a:latin typeface="Cambria Math" panose="02040503050406030204" pitchFamily="18" charset="0"/>
                              </a:rPr>
                              <m:t>−1</m:t>
                            </m:r>
                          </m:den>
                        </m:f>
                      </m:e>
                    </m:rad>
                  </m:oMath>
                </a14:m>
                <a:r>
                  <a:rPr lang="en-GB" sz="2200" dirty="0"/>
                  <a:t> . </a:t>
                </a:r>
                <a:endParaRPr lang="en-GB" sz="2200" baseline="30000" dirty="0"/>
              </a:p>
              <a:p>
                <a:endParaRPr lang="en-GB" sz="800" dirty="0"/>
              </a:p>
              <a:p>
                <a:r>
                  <a:rPr lang="en-GB" sz="2000" dirty="0"/>
                  <a:t>(The division by N-1,instead of N, which makes s somewhat larger, is because the average also includes some uncertainty.)</a:t>
                </a:r>
              </a:p>
            </p:txBody>
          </p:sp>
        </mc:Choice>
        <mc:Fallback xmlns="">
          <p:sp>
            <p:nvSpPr>
              <p:cNvPr id="179203" name="Text Box 3">
                <a:extLst>
                  <a:ext uri="{FF2B5EF4-FFF2-40B4-BE49-F238E27FC236}">
                    <a16:creationId xmlns:a16="http://schemas.microsoft.com/office/drawing/2014/main" id="{D9D0F494-D160-442C-90EB-8317A819B630}"/>
                  </a:ext>
                </a:extLst>
              </p:cNvPr>
              <p:cNvSpPr txBox="1">
                <a:spLocks noRot="1" noChangeAspect="1" noMove="1" noResize="1" noEditPoints="1" noAdjustHandles="1" noChangeArrowheads="1" noChangeShapeType="1" noTextEdit="1"/>
              </p:cNvSpPr>
              <p:nvPr/>
            </p:nvSpPr>
            <p:spPr bwMode="auto">
              <a:xfrm>
                <a:off x="225331" y="4326448"/>
                <a:ext cx="8979630" cy="2454518"/>
              </a:xfrm>
              <a:prstGeom prst="rect">
                <a:avLst/>
              </a:prstGeom>
              <a:blipFill>
                <a:blip r:embed="rId2"/>
                <a:stretch>
                  <a:fillRect l="-1426" t="-4229" b="-37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ruta 1">
                <a:extLst>
                  <a:ext uri="{FF2B5EF4-FFF2-40B4-BE49-F238E27FC236}">
                    <a16:creationId xmlns:a16="http://schemas.microsoft.com/office/drawing/2014/main" id="{019ECC61-9A4B-4483-9C26-04138A2D9B75}"/>
                  </a:ext>
                </a:extLst>
              </p:cNvPr>
              <p:cNvSpPr txBox="1"/>
              <p:nvPr/>
            </p:nvSpPr>
            <p:spPr>
              <a:xfrm>
                <a:off x="219891" y="2104259"/>
                <a:ext cx="9466217" cy="1557478"/>
              </a:xfrm>
              <a:prstGeom prst="rect">
                <a:avLst/>
              </a:prstGeom>
              <a:noFill/>
            </p:spPr>
            <p:txBody>
              <a:bodyPr wrap="square" rtlCol="0">
                <a:spAutoFit/>
              </a:bodyPr>
              <a:lstStyle/>
              <a:p>
                <a:r>
                  <a:rPr lang="en-GB" altLang="en-US" sz="2800" b="1" dirty="0">
                    <a:cs typeface="Times New Roman" panose="02020603050405020304" pitchFamily="18" charset="0"/>
                  </a:rPr>
                  <a:t>Average</a:t>
                </a:r>
              </a:p>
              <a:p>
                <a:r>
                  <a:rPr lang="en-GB" altLang="en-US" sz="2200" dirty="0">
                    <a:cs typeface="Times New Roman" panose="02020603050405020304" pitchFamily="18" charset="0"/>
                  </a:rPr>
                  <a:t>By running the model N times, you get N </a:t>
                </a:r>
                <a:r>
                  <a:rPr lang="en-GB" altLang="en-US" sz="2200" i="1" dirty="0">
                    <a:cs typeface="Times New Roman" panose="02020603050405020304" pitchFamily="18" charset="0"/>
                  </a:rPr>
                  <a:t>independent </a:t>
                </a:r>
                <a:r>
                  <a:rPr lang="en-GB" altLang="en-US" sz="2200" dirty="0">
                    <a:cs typeface="Times New Roman" panose="02020603050405020304" pitchFamily="18" charset="0"/>
                  </a:rPr>
                  <a:t>estimates of a quantity X. The average is the calculated as:  </a:t>
                </a:r>
              </a:p>
              <a:p>
                <a:r>
                  <a:rPr lang="en-GB" altLang="en-US" sz="2200" dirty="0">
                    <a:cs typeface="Times New Roman" panose="02020603050405020304" pitchFamily="18" charset="0"/>
                  </a:rPr>
                  <a:t>           </a:t>
                </a:r>
                <a:r>
                  <a:rPr lang="en-GB" altLang="en-US" sz="2200" dirty="0">
                    <a:cs typeface="Arial" panose="020B0604020202020204" pitchFamily="34" charset="0"/>
                  </a:rPr>
                  <a:t>Average =</a:t>
                </a:r>
                <a14:m>
                  <m:oMath xmlns:m="http://schemas.openxmlformats.org/officeDocument/2006/math">
                    <m:r>
                      <a:rPr lang="sv-SE" sz="2200">
                        <a:latin typeface="Cambria Math" panose="02040503050406030204" pitchFamily="18" charset="0"/>
                        <a:ea typeface="Calibri" panose="020F0502020204030204" pitchFamily="34" charset="0"/>
                        <a:cs typeface="Arial" panose="020B0604020202020204" pitchFamily="34" charset="0"/>
                      </a:rPr>
                      <m:t> </m:t>
                    </m:r>
                    <m:acc>
                      <m:accPr>
                        <m:chr m:val="̂"/>
                        <m:ctrlPr>
                          <a:rPr lang="en-GB" sz="22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200">
                            <a:latin typeface="Cambria Math" panose="02040503050406030204" pitchFamily="18" charset="0"/>
                            <a:ea typeface="Calibri" panose="020F0502020204030204" pitchFamily="34" charset="0"/>
                            <a:cs typeface="Arial" panose="020B0604020202020204" pitchFamily="34" charset="0"/>
                          </a:rPr>
                          <m:t>X</m:t>
                        </m:r>
                      </m:e>
                    </m:acc>
                    <m:r>
                      <a:rPr lang="en-GB" sz="2200">
                        <a:latin typeface="Cambria Math" panose="02040503050406030204" pitchFamily="18" charset="0"/>
                        <a:ea typeface="Calibri" panose="020F0502020204030204" pitchFamily="34" charset="0"/>
                        <a:cs typeface="Arial" panose="020B0604020202020204" pitchFamily="34" charset="0"/>
                      </a:rPr>
                      <m:t>=</m:t>
                    </m:r>
                  </m:oMath>
                </a14:m>
                <a:r>
                  <a:rPr lang="en-GB" sz="2200" dirty="0">
                    <a:ea typeface="Times New Roman" panose="02020603050405020304" pitchFamily="18" charset="0"/>
                    <a:cs typeface="Arial" panose="020B0604020202020204" pitchFamily="34" charset="0"/>
                  </a:rPr>
                  <a:t>(X</a:t>
                </a:r>
                <a:r>
                  <a:rPr lang="en-GB" sz="2200" baseline="-25000" dirty="0">
                    <a:ea typeface="Times New Roman" panose="02020603050405020304" pitchFamily="18" charset="0"/>
                    <a:cs typeface="Arial" panose="020B0604020202020204" pitchFamily="34" charset="0"/>
                  </a:rPr>
                  <a:t>1</a:t>
                </a:r>
                <a:r>
                  <a:rPr lang="en-GB" sz="2200" dirty="0">
                    <a:ea typeface="Times New Roman" panose="02020603050405020304" pitchFamily="18" charset="0"/>
                    <a:cs typeface="Arial" panose="020B0604020202020204" pitchFamily="34" charset="0"/>
                  </a:rPr>
                  <a:t>+X</a:t>
                </a:r>
                <a:r>
                  <a:rPr lang="en-GB" sz="2200" baseline="-25000" dirty="0">
                    <a:ea typeface="Times New Roman" panose="02020603050405020304" pitchFamily="18" charset="0"/>
                    <a:cs typeface="Arial" panose="020B0604020202020204" pitchFamily="34" charset="0"/>
                  </a:rPr>
                  <a:t>2</a:t>
                </a:r>
                <a:r>
                  <a:rPr lang="en-GB" sz="2200" dirty="0">
                    <a:ea typeface="Times New Roman" panose="02020603050405020304" pitchFamily="18" charset="0"/>
                    <a:cs typeface="Arial" panose="020B0604020202020204" pitchFamily="34" charset="0"/>
                  </a:rPr>
                  <a:t>+ … + X</a:t>
                </a:r>
                <a:r>
                  <a:rPr lang="en-GB" sz="2200" baseline="-25000" dirty="0">
                    <a:ea typeface="Times New Roman" panose="02020603050405020304" pitchFamily="18" charset="0"/>
                    <a:cs typeface="Arial" panose="020B0604020202020204" pitchFamily="34" charset="0"/>
                  </a:rPr>
                  <a:t>N</a:t>
                </a:r>
                <a:r>
                  <a:rPr lang="en-GB" sz="2200" dirty="0">
                    <a:ea typeface="Times New Roman" panose="02020603050405020304" pitchFamily="18" charset="0"/>
                    <a:cs typeface="Arial" panose="020B0604020202020204" pitchFamily="34" charset="0"/>
                  </a:rPr>
                  <a:t>) ⁄ N = </a:t>
                </a:r>
                <a14:m>
                  <m:oMath xmlns:m="http://schemas.openxmlformats.org/officeDocument/2006/math">
                    <m:nary>
                      <m:naryPr>
                        <m:chr m:val="∑"/>
                        <m:limLoc m:val="undOvr"/>
                        <m:ctrlPr>
                          <a:rPr lang="en-GB" sz="2200" i="1">
                            <a:latin typeface="Cambria Math" panose="02040503050406030204" pitchFamily="18" charset="0"/>
                            <a:ea typeface="Times New Roman" panose="02020603050405020304" pitchFamily="18" charset="0"/>
                            <a:cs typeface="Arial" panose="020B0604020202020204" pitchFamily="34" charset="0"/>
                          </a:rPr>
                        </m:ctrlPr>
                      </m:naryPr>
                      <m:sub>
                        <m:r>
                          <a:rPr lang="en-GB" sz="2200" i="1">
                            <a:latin typeface="Cambria Math" panose="02040503050406030204" pitchFamily="18" charset="0"/>
                            <a:ea typeface="Times New Roman" panose="02020603050405020304" pitchFamily="18" charset="0"/>
                            <a:cs typeface="Arial" panose="020B0604020202020204" pitchFamily="34" charset="0"/>
                          </a:rPr>
                          <m:t>𝑖</m:t>
                        </m:r>
                        <m:r>
                          <a:rPr lang="en-GB" sz="2200" i="1">
                            <a:latin typeface="Cambria Math" panose="02040503050406030204" pitchFamily="18" charset="0"/>
                            <a:ea typeface="Times New Roman" panose="02020603050405020304" pitchFamily="18" charset="0"/>
                            <a:cs typeface="Arial" panose="020B0604020202020204" pitchFamily="34" charset="0"/>
                          </a:rPr>
                          <m:t>=1</m:t>
                        </m:r>
                      </m:sub>
                      <m:sup>
                        <m:r>
                          <a:rPr lang="en-GB" sz="2200" i="1">
                            <a:latin typeface="Cambria Math" panose="02040503050406030204" pitchFamily="18" charset="0"/>
                            <a:ea typeface="Times New Roman" panose="02020603050405020304" pitchFamily="18" charset="0"/>
                            <a:cs typeface="Arial" panose="020B0604020202020204" pitchFamily="34" charset="0"/>
                          </a:rPr>
                          <m:t>𝑁</m:t>
                        </m:r>
                      </m:sup>
                      <m:e>
                        <m:sSub>
                          <m:sSubPr>
                            <m:ctrlPr>
                              <a:rPr lang="en-GB" sz="2200" i="1">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GB" sz="2200" i="0">
                                <a:latin typeface="Cambria Math" panose="02040503050406030204" pitchFamily="18" charset="0"/>
                                <a:ea typeface="Times New Roman" panose="02020603050405020304" pitchFamily="18" charset="0"/>
                                <a:cs typeface="Arial" panose="020B0604020202020204" pitchFamily="34" charset="0"/>
                              </a:rPr>
                              <m:t>X</m:t>
                            </m:r>
                          </m:e>
                          <m:sub>
                            <m:r>
                              <m:rPr>
                                <m:sty m:val="p"/>
                              </m:rPr>
                              <a:rPr lang="en-GB" sz="2200" i="0">
                                <a:latin typeface="Cambria Math" panose="02040503050406030204" pitchFamily="18" charset="0"/>
                                <a:ea typeface="Times New Roman" panose="02020603050405020304" pitchFamily="18" charset="0"/>
                                <a:cs typeface="Arial" panose="020B0604020202020204" pitchFamily="34" charset="0"/>
                              </a:rPr>
                              <m:t>i</m:t>
                            </m:r>
                          </m:sub>
                        </m:sSub>
                      </m:e>
                    </m:nary>
                  </m:oMath>
                </a14:m>
                <a:r>
                  <a:rPr lang="en-GB" altLang="en-US" sz="2200" dirty="0">
                    <a:cs typeface="Arial" panose="020B0604020202020204" pitchFamily="34" charset="0"/>
                  </a:rPr>
                  <a:t>/N. </a:t>
                </a:r>
              </a:p>
            </p:txBody>
          </p:sp>
        </mc:Choice>
        <mc:Fallback xmlns="">
          <p:sp>
            <p:nvSpPr>
              <p:cNvPr id="2" name="textruta 1">
                <a:extLst>
                  <a:ext uri="{FF2B5EF4-FFF2-40B4-BE49-F238E27FC236}">
                    <a16:creationId xmlns:a16="http://schemas.microsoft.com/office/drawing/2014/main" id="{019ECC61-9A4B-4483-9C26-04138A2D9B75}"/>
                  </a:ext>
                </a:extLst>
              </p:cNvPr>
              <p:cNvSpPr txBox="1">
                <a:spLocks noRot="1" noChangeAspect="1" noMove="1" noResize="1" noEditPoints="1" noAdjustHandles="1" noChangeArrowheads="1" noChangeShapeType="1" noTextEdit="1"/>
              </p:cNvSpPr>
              <p:nvPr/>
            </p:nvSpPr>
            <p:spPr>
              <a:xfrm>
                <a:off x="219891" y="2104259"/>
                <a:ext cx="9466217" cy="1557478"/>
              </a:xfrm>
              <a:prstGeom prst="rect">
                <a:avLst/>
              </a:prstGeom>
              <a:blipFill>
                <a:blip r:embed="rId3"/>
                <a:stretch>
                  <a:fillRect l="-1288" t="-3516" b="-51953"/>
                </a:stretch>
              </a:blipFill>
            </p:spPr>
            <p:txBody>
              <a:bodyPr/>
              <a:lstStyle/>
              <a:p>
                <a:r>
                  <a:rPr lang="en-GB">
                    <a:noFill/>
                  </a:rPr>
                  <a:t> </a:t>
                </a:r>
              </a:p>
            </p:txBody>
          </p:sp>
        </mc:Fallback>
      </mc:AlternateContent>
      <p:sp>
        <p:nvSpPr>
          <p:cNvPr id="4" name="textruta 3">
            <a:extLst>
              <a:ext uri="{FF2B5EF4-FFF2-40B4-BE49-F238E27FC236}">
                <a16:creationId xmlns:a16="http://schemas.microsoft.com/office/drawing/2014/main" id="{E37C5A1E-C5B6-4D01-9853-E114DC362D81}"/>
              </a:ext>
            </a:extLst>
          </p:cNvPr>
          <p:cNvSpPr txBox="1"/>
          <p:nvPr/>
        </p:nvSpPr>
        <p:spPr>
          <a:xfrm>
            <a:off x="2256063" y="224374"/>
            <a:ext cx="4353744" cy="584775"/>
          </a:xfrm>
          <a:prstGeom prst="rect">
            <a:avLst/>
          </a:prstGeom>
          <a:noFill/>
        </p:spPr>
        <p:txBody>
          <a:bodyPr wrap="square" rtlCol="0">
            <a:spAutoFit/>
          </a:bodyPr>
          <a:lstStyle/>
          <a:p>
            <a:r>
              <a:rPr lang="en-GB" sz="3200" b="1" dirty="0">
                <a:cs typeface="Times New Roman" panose="02020603050405020304" pitchFamily="18" charset="0"/>
              </a:rPr>
              <a:t>Statistics from StatRes</a:t>
            </a:r>
          </a:p>
        </p:txBody>
      </p:sp>
      <p:sp>
        <p:nvSpPr>
          <p:cNvPr id="8" name="textruta 7">
            <a:extLst>
              <a:ext uri="{FF2B5EF4-FFF2-40B4-BE49-F238E27FC236}">
                <a16:creationId xmlns:a16="http://schemas.microsoft.com/office/drawing/2014/main" id="{0ECEBE9C-0580-4C19-B6EC-E3522F94EF51}"/>
              </a:ext>
            </a:extLst>
          </p:cNvPr>
          <p:cNvSpPr txBox="1"/>
          <p:nvPr/>
        </p:nvSpPr>
        <p:spPr>
          <a:xfrm>
            <a:off x="354328" y="907815"/>
            <a:ext cx="9197344" cy="830997"/>
          </a:xfrm>
          <a:prstGeom prst="rect">
            <a:avLst/>
          </a:prstGeom>
          <a:noFill/>
        </p:spPr>
        <p:txBody>
          <a:bodyPr wrap="square" rtlCol="0">
            <a:spAutoFit/>
          </a:bodyPr>
          <a:lstStyle/>
          <a:p>
            <a:r>
              <a:rPr lang="en-GB" sz="2400" dirty="0">
                <a:solidFill>
                  <a:srgbClr val="00B050"/>
                </a:solidFill>
                <a:cs typeface="Times New Roman" panose="02020603050405020304" pitchFamily="18" charset="0"/>
              </a:rPr>
              <a:t>The following statistics are calculated for the specified model quantities from the N replications: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9203"/>
                                        </p:tgtEl>
                                        <p:attrNameLst>
                                          <p:attrName>style.visibility</p:attrName>
                                        </p:attrNameLst>
                                      </p:cBhvr>
                                      <p:to>
                                        <p:strVal val="visible"/>
                                      </p:to>
                                    </p:set>
                                    <p:anim calcmode="lin" valueType="num">
                                      <p:cBhvr additive="base">
                                        <p:cTn id="19" dur="500" fill="hold"/>
                                        <p:tgtEl>
                                          <p:spTgt spid="179203"/>
                                        </p:tgtEl>
                                        <p:attrNameLst>
                                          <p:attrName>ppt_x</p:attrName>
                                        </p:attrNameLst>
                                      </p:cBhvr>
                                      <p:tavLst>
                                        <p:tav tm="0">
                                          <p:val>
                                            <p:strVal val="#ppt_x"/>
                                          </p:val>
                                        </p:tav>
                                        <p:tav tm="100000">
                                          <p:val>
                                            <p:strVal val="#ppt_x"/>
                                          </p:val>
                                        </p:tav>
                                      </p:tavLst>
                                    </p:anim>
                                    <p:anim calcmode="lin" valueType="num">
                                      <p:cBhvr additive="base">
                                        <p:cTn id="20" dur="500" fill="hold"/>
                                        <p:tgtEl>
                                          <p:spTgt spid="179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ruta 2">
                <a:extLst>
                  <a:ext uri="{FF2B5EF4-FFF2-40B4-BE49-F238E27FC236}">
                    <a16:creationId xmlns:a16="http://schemas.microsoft.com/office/drawing/2014/main" id="{A3E65F23-763F-4302-82D2-EF6A2E4D1485}"/>
                  </a:ext>
                </a:extLst>
              </p:cNvPr>
              <p:cNvSpPr txBox="1"/>
              <p:nvPr/>
            </p:nvSpPr>
            <p:spPr>
              <a:xfrm>
                <a:off x="407673" y="3403117"/>
                <a:ext cx="6528835" cy="1947328"/>
              </a:xfrm>
              <a:prstGeom prst="rect">
                <a:avLst/>
              </a:prstGeom>
              <a:noFill/>
            </p:spPr>
            <p:txBody>
              <a:bodyPr wrap="square" rtlCol="0">
                <a:spAutoFit/>
              </a:bodyPr>
              <a:lstStyle/>
              <a:p>
                <a:r>
                  <a:rPr lang="en-US" altLang="en-US" sz="2000" dirty="0">
                    <a:solidFill>
                      <a:srgbClr val="333333"/>
                    </a:solidFill>
                    <a:cs typeface="Times New Roman" panose="02020603050405020304" pitchFamily="18" charset="0"/>
                  </a:rPr>
                  <a:t>We also select a </a:t>
                </a:r>
                <a:r>
                  <a:rPr lang="en-US" altLang="en-US" sz="2000" i="1" dirty="0">
                    <a:solidFill>
                      <a:srgbClr val="333333"/>
                    </a:solidFill>
                    <a:cs typeface="Times New Roman" panose="02020603050405020304" pitchFamily="18" charset="0"/>
                  </a:rPr>
                  <a:t>confidence level</a:t>
                </a:r>
                <a:r>
                  <a:rPr lang="en-US" altLang="en-US" sz="2000" dirty="0">
                    <a:solidFill>
                      <a:srgbClr val="333333"/>
                    </a:solidFill>
                    <a:cs typeface="Times New Roman" panose="02020603050405020304" pitchFamily="18" charset="0"/>
                  </a:rPr>
                  <a:t>, e.g. 90%, 95% or 99% if we want to be 90%, 95% or 99% secure to catch the true value of </a:t>
                </a:r>
                <a14:m>
                  <m:oMath xmlns:m="http://schemas.openxmlformats.org/officeDocument/2006/math">
                    <m:acc>
                      <m:accPr>
                        <m:chr m:val="̂"/>
                        <m:ctrlPr>
                          <a:rPr lang="en-GB" sz="20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000">
                            <a:latin typeface="Cambria Math" panose="02040503050406030204" pitchFamily="18" charset="0"/>
                            <a:ea typeface="Calibri" panose="020F0502020204030204" pitchFamily="34" charset="0"/>
                            <a:cs typeface="Arial" panose="020B0604020202020204" pitchFamily="34" charset="0"/>
                          </a:rPr>
                          <m:t>X</m:t>
                        </m:r>
                      </m:e>
                    </m:acc>
                  </m:oMath>
                </a14:m>
                <a:r>
                  <a:rPr lang="en-US" altLang="en-US" sz="2000" dirty="0">
                    <a:solidFill>
                      <a:srgbClr val="333333"/>
                    </a:solidFill>
                    <a:cs typeface="Times New Roman" panose="02020603050405020304" pitchFamily="18" charset="0"/>
                  </a:rPr>
                  <a:t> within the confidence interval (assuming the model is ‘correct’). Letting </a:t>
                </a:r>
                <a:r>
                  <a:rPr lang="en-US" altLang="en-US" sz="2000" b="1" dirty="0">
                    <a:solidFill>
                      <a:srgbClr val="333333"/>
                    </a:solidFill>
                    <a:cs typeface="Times New Roman" panose="02020603050405020304" pitchFamily="18" charset="0"/>
                  </a:rPr>
                  <a:t>α</a:t>
                </a:r>
                <a:r>
                  <a:rPr lang="en-US" altLang="en-US" sz="2000" dirty="0">
                    <a:solidFill>
                      <a:srgbClr val="333333"/>
                    </a:solidFill>
                    <a:cs typeface="Times New Roman" panose="02020603050405020304" pitchFamily="18" charset="0"/>
                  </a:rPr>
                  <a:t> denote the remaining probability (10%, 5% or 1%), meaning the true expected value of </a:t>
                </a:r>
                <a:r>
                  <a:rPr lang="en-US" altLang="en-US" sz="2000" noProof="1">
                    <a:solidFill>
                      <a:srgbClr val="333333"/>
                    </a:solidFill>
                    <a:cs typeface="Times New Roman" panose="02020603050405020304" pitchFamily="18" charset="0"/>
                  </a:rPr>
                  <a:t>X</a:t>
                </a:r>
                <a:r>
                  <a:rPr lang="en-US" altLang="en-US" sz="2000" dirty="0">
                    <a:solidFill>
                      <a:srgbClr val="333333"/>
                    </a:solidFill>
                    <a:cs typeface="Times New Roman" panose="02020603050405020304" pitchFamily="18" charset="0"/>
                  </a:rPr>
                  <a:t> is outside the </a:t>
                </a:r>
                <a:r>
                  <a:rPr lang="en-US" altLang="en-US" sz="2000" i="1" dirty="0">
                    <a:solidFill>
                      <a:srgbClr val="333333"/>
                    </a:solidFill>
                    <a:cs typeface="Times New Roman" panose="02020603050405020304" pitchFamily="18" charset="0"/>
                  </a:rPr>
                  <a:t>confidence interval</a:t>
                </a:r>
                <a:r>
                  <a:rPr lang="en-US" altLang="en-US" sz="2000" dirty="0">
                    <a:solidFill>
                      <a:srgbClr val="333333"/>
                    </a:solidFill>
                    <a:cs typeface="Times New Roman" panose="02020603050405020304" pitchFamily="18" charset="0"/>
                  </a:rPr>
                  <a:t>. </a:t>
                </a:r>
              </a:p>
            </p:txBody>
          </p:sp>
        </mc:Choice>
        <mc:Fallback xmlns="">
          <p:sp>
            <p:nvSpPr>
              <p:cNvPr id="3" name="textruta 2">
                <a:extLst>
                  <a:ext uri="{FF2B5EF4-FFF2-40B4-BE49-F238E27FC236}">
                    <a16:creationId xmlns:a16="http://schemas.microsoft.com/office/drawing/2014/main" id="{A3E65F23-763F-4302-82D2-EF6A2E4D1485}"/>
                  </a:ext>
                </a:extLst>
              </p:cNvPr>
              <p:cNvSpPr txBox="1">
                <a:spLocks noRot="1" noChangeAspect="1" noMove="1" noResize="1" noEditPoints="1" noAdjustHandles="1" noChangeArrowheads="1" noChangeShapeType="1" noTextEdit="1"/>
              </p:cNvSpPr>
              <p:nvPr/>
            </p:nvSpPr>
            <p:spPr>
              <a:xfrm>
                <a:off x="407673" y="3403117"/>
                <a:ext cx="6528835" cy="1947328"/>
              </a:xfrm>
              <a:prstGeom prst="rect">
                <a:avLst/>
              </a:prstGeom>
              <a:blipFill>
                <a:blip r:embed="rId2"/>
                <a:stretch>
                  <a:fillRect l="-1027" t="-1563" r="-1494" b="-4375"/>
                </a:stretch>
              </a:blipFill>
            </p:spPr>
            <p:txBody>
              <a:bodyPr/>
              <a:lstStyle/>
              <a:p>
                <a:r>
                  <a:rPr lang="en-GB">
                    <a:noFill/>
                  </a:rPr>
                  <a:t> </a:t>
                </a:r>
              </a:p>
            </p:txBody>
          </p:sp>
        </mc:Fallback>
      </mc:AlternateContent>
      <p:sp>
        <p:nvSpPr>
          <p:cNvPr id="16" name="Platshållare för bildnummer 5">
            <a:extLst>
              <a:ext uri="{FF2B5EF4-FFF2-40B4-BE49-F238E27FC236}">
                <a16:creationId xmlns:a16="http://schemas.microsoft.com/office/drawing/2014/main" id="{04959A6C-B4D1-4654-A454-4C58747C8608}"/>
              </a:ext>
            </a:extLst>
          </p:cNvPr>
          <p:cNvSpPr>
            <a:spLocks noGrp="1"/>
          </p:cNvSpPr>
          <p:nvPr>
            <p:ph type="sldNum" sz="quarter" idx="12"/>
          </p:nvPr>
        </p:nvSpPr>
        <p:spPr>
          <a:xfrm>
            <a:off x="9246326" y="6319329"/>
            <a:ext cx="389709" cy="365125"/>
          </a:xfrm>
        </p:spPr>
        <p:txBody>
          <a:bodyPr/>
          <a:lstStyle/>
          <a:p>
            <a:fld id="{A7D01DC2-BFB6-4BE5-A2D3-5689CE5D067D}" type="slidenum">
              <a:rPr lang="en-GB" altLang="en-US">
                <a:cs typeface="Times New Roman" panose="02020603050405020304" pitchFamily="18" charset="0"/>
              </a:rPr>
              <a:pPr/>
              <a:t>12</a:t>
            </a:fld>
            <a:endParaRPr lang="en-GB" altLang="en-US"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ruta 16">
                <a:extLst>
                  <a:ext uri="{FF2B5EF4-FFF2-40B4-BE49-F238E27FC236}">
                    <a16:creationId xmlns:a16="http://schemas.microsoft.com/office/drawing/2014/main" id="{47BB97ED-42DA-42A6-BD3B-1C655AF541A0}"/>
                  </a:ext>
                </a:extLst>
              </p:cNvPr>
              <p:cNvSpPr txBox="1"/>
              <p:nvPr/>
            </p:nvSpPr>
            <p:spPr>
              <a:xfrm>
                <a:off x="242207" y="56355"/>
                <a:ext cx="9421586" cy="519116"/>
              </a:xfrm>
              <a:prstGeom prst="rect">
                <a:avLst/>
              </a:prstGeom>
              <a:noFill/>
            </p:spPr>
            <p:txBody>
              <a:bodyPr wrap="square" rtlCol="0">
                <a:spAutoFit/>
              </a:bodyPr>
              <a:lstStyle/>
              <a:p>
                <a:pPr>
                  <a:lnSpc>
                    <a:spcPct val="90000"/>
                  </a:lnSpc>
                </a:pPr>
                <a:r>
                  <a:rPr lang="en-GB" altLang="en-US" sz="3000" b="1" dirty="0">
                    <a:cs typeface="Times New Roman" panose="02020603050405020304" pitchFamily="18" charset="0"/>
                  </a:rPr>
                  <a:t>  Confidence Intervals around the estimated average (</a:t>
                </a:r>
                <a14:m>
                  <m:oMath xmlns:m="http://schemas.openxmlformats.org/officeDocument/2006/math">
                    <m:acc>
                      <m:accPr>
                        <m:chr m:val="̂"/>
                        <m:ctrlPr>
                          <a:rPr lang="en-GB" sz="3000" b="1" i="1">
                            <a:latin typeface="Cambria Math" panose="02040503050406030204" pitchFamily="18" charset="0"/>
                            <a:ea typeface="Calibri" panose="020F0502020204030204" pitchFamily="34" charset="0"/>
                            <a:cs typeface="Arial" panose="020B0604020202020204" pitchFamily="34" charset="0"/>
                          </a:rPr>
                        </m:ctrlPr>
                      </m:accPr>
                      <m:e>
                        <m:r>
                          <a:rPr lang="en-GB" sz="3000" b="1" i="1">
                            <a:latin typeface="Cambria Math" panose="02040503050406030204" pitchFamily="18" charset="0"/>
                            <a:ea typeface="Calibri" panose="020F0502020204030204" pitchFamily="34" charset="0"/>
                            <a:cs typeface="Arial" panose="020B0604020202020204" pitchFamily="34" charset="0"/>
                          </a:rPr>
                          <m:t>𝐗</m:t>
                        </m:r>
                      </m:e>
                    </m:acc>
                  </m:oMath>
                </a14:m>
                <a:r>
                  <a:rPr lang="en-GB" altLang="en-US" sz="3000" dirty="0">
                    <a:cs typeface="Times New Roman" panose="02020603050405020304" pitchFamily="18" charset="0"/>
                  </a:rPr>
                  <a:t>)</a:t>
                </a:r>
              </a:p>
            </p:txBody>
          </p:sp>
        </mc:Choice>
        <mc:Fallback xmlns="">
          <p:sp>
            <p:nvSpPr>
              <p:cNvPr id="17" name="textruta 16">
                <a:extLst>
                  <a:ext uri="{FF2B5EF4-FFF2-40B4-BE49-F238E27FC236}">
                    <a16:creationId xmlns:a16="http://schemas.microsoft.com/office/drawing/2014/main" id="{47BB97ED-42DA-42A6-BD3B-1C655AF541A0}"/>
                  </a:ext>
                </a:extLst>
              </p:cNvPr>
              <p:cNvSpPr txBox="1">
                <a:spLocks noRot="1" noChangeAspect="1" noMove="1" noResize="1" noEditPoints="1" noAdjustHandles="1" noChangeArrowheads="1" noChangeShapeType="1" noTextEdit="1"/>
              </p:cNvSpPr>
              <p:nvPr/>
            </p:nvSpPr>
            <p:spPr>
              <a:xfrm>
                <a:off x="242207" y="56355"/>
                <a:ext cx="9421586" cy="519116"/>
              </a:xfrm>
              <a:prstGeom prst="rect">
                <a:avLst/>
              </a:prstGeom>
              <a:blipFill>
                <a:blip r:embed="rId3"/>
                <a:stretch>
                  <a:fillRect t="-21176" b="-364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ruta 21">
                <a:extLst>
                  <a:ext uri="{FF2B5EF4-FFF2-40B4-BE49-F238E27FC236}">
                    <a16:creationId xmlns:a16="http://schemas.microsoft.com/office/drawing/2014/main" id="{8C0A04ED-EC5B-4841-9770-4D64EDAB4B48}"/>
                  </a:ext>
                </a:extLst>
              </p:cNvPr>
              <p:cNvSpPr txBox="1"/>
              <p:nvPr/>
            </p:nvSpPr>
            <p:spPr>
              <a:xfrm>
                <a:off x="407673" y="536565"/>
                <a:ext cx="8980161" cy="1023998"/>
              </a:xfrm>
              <a:prstGeom prst="rect">
                <a:avLst/>
              </a:prstGeom>
              <a:noFill/>
            </p:spPr>
            <p:txBody>
              <a:bodyPr wrap="square" rtlCol="0">
                <a:spAutoFit/>
              </a:bodyPr>
              <a:lstStyle/>
              <a:p>
                <a:r>
                  <a:rPr lang="en-GB" altLang="en-US" sz="2000" dirty="0">
                    <a:solidFill>
                      <a:srgbClr val="00B050"/>
                    </a:solidFill>
                    <a:cs typeface="Times New Roman" panose="02020603050405020304" pitchFamily="18" charset="0"/>
                  </a:rPr>
                  <a:t>Because the </a:t>
                </a:r>
                <a:r>
                  <a:rPr lang="en-GB" altLang="en-US" sz="2000" dirty="0">
                    <a:solidFill>
                      <a:srgbClr val="00B050"/>
                    </a:solidFill>
                    <a:cs typeface="Arial" panose="020B0604020202020204" pitchFamily="34" charset="0"/>
                  </a:rPr>
                  <a:t>N</a:t>
                </a:r>
                <a:r>
                  <a:rPr lang="en-GB" altLang="en-US" sz="2000" dirty="0">
                    <a:solidFill>
                      <a:srgbClr val="00B050"/>
                    </a:solidFill>
                    <a:cs typeface="Times New Roman" panose="02020603050405020304" pitchFamily="18" charset="0"/>
                  </a:rPr>
                  <a:t> </a:t>
                </a:r>
                <a:r>
                  <a:rPr lang="en-GB" altLang="en-US" sz="2000" i="1" dirty="0">
                    <a:solidFill>
                      <a:srgbClr val="00B050"/>
                    </a:solidFill>
                    <a:cs typeface="Times New Roman" panose="02020603050405020304" pitchFamily="18" charset="0"/>
                  </a:rPr>
                  <a:t>replications </a:t>
                </a:r>
                <a:r>
                  <a:rPr lang="en-GB" altLang="en-US" sz="2000" dirty="0">
                    <a:solidFill>
                      <a:srgbClr val="00B050"/>
                    </a:solidFill>
                    <a:cs typeface="Times New Roman" panose="02020603050405020304" pitchFamily="18" charset="0"/>
                  </a:rPr>
                  <a:t>are independent experiments, the Central Limit Theorem applies. This means that the uncertainty about a model quantity X can be regarded as normally distributed around  </a:t>
                </a:r>
                <a14:m>
                  <m:oMath xmlns:m="http://schemas.openxmlformats.org/officeDocument/2006/math">
                    <m:acc>
                      <m:accPr>
                        <m:chr m:val="̂"/>
                        <m:ctrlPr>
                          <a:rPr lang="en-GB" sz="2000" i="1">
                            <a:solidFill>
                              <a:srgbClr val="00B050"/>
                            </a:solidFill>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000">
                            <a:solidFill>
                              <a:srgbClr val="00B050"/>
                            </a:solidFill>
                            <a:latin typeface="Cambria Math" panose="02040503050406030204" pitchFamily="18" charset="0"/>
                            <a:ea typeface="Calibri" panose="020F0502020204030204" pitchFamily="34" charset="0"/>
                            <a:cs typeface="Arial" panose="020B0604020202020204" pitchFamily="34" charset="0"/>
                          </a:rPr>
                          <m:t>X</m:t>
                        </m:r>
                      </m:e>
                    </m:acc>
                  </m:oMath>
                </a14:m>
                <a:r>
                  <a:rPr lang="en-GB" altLang="en-US" sz="2000" dirty="0">
                    <a:solidFill>
                      <a:srgbClr val="00B050"/>
                    </a:solidFill>
                    <a:cs typeface="Times New Roman" panose="02020603050405020304" pitchFamily="18" charset="0"/>
                  </a:rPr>
                  <a:t> (if N</a:t>
                </a:r>
                <a:r>
                  <a:rPr lang="en-GB" sz="2000" dirty="0">
                    <a:solidFill>
                      <a:srgbClr val="00B050"/>
                    </a:solidFill>
                    <a:cs typeface="Times New Roman" panose="02020603050405020304" pitchFamily="18" charset="0"/>
                  </a:rPr>
                  <a:t> ≥</a:t>
                </a:r>
                <a:r>
                  <a:rPr lang="en-GB" altLang="en-US" sz="2000" dirty="0">
                    <a:solidFill>
                      <a:srgbClr val="00B050"/>
                    </a:solidFill>
                    <a:cs typeface="Times New Roman" panose="02020603050405020304" pitchFamily="18" charset="0"/>
                    <a:sym typeface="Symbol" panose="05050102010706020507" pitchFamily="18" charset="2"/>
                  </a:rPr>
                  <a:t>20).</a:t>
                </a:r>
                <a:endParaRPr lang="en-GB" sz="2000" dirty="0">
                  <a:solidFill>
                    <a:srgbClr val="00B050"/>
                  </a:solidFill>
                </a:endParaRPr>
              </a:p>
            </p:txBody>
          </p:sp>
        </mc:Choice>
        <mc:Fallback xmlns="">
          <p:sp>
            <p:nvSpPr>
              <p:cNvPr id="22" name="textruta 21">
                <a:extLst>
                  <a:ext uri="{FF2B5EF4-FFF2-40B4-BE49-F238E27FC236}">
                    <a16:creationId xmlns:a16="http://schemas.microsoft.com/office/drawing/2014/main" id="{8C0A04ED-EC5B-4841-9770-4D64EDAB4B48}"/>
                  </a:ext>
                </a:extLst>
              </p:cNvPr>
              <p:cNvSpPr txBox="1">
                <a:spLocks noRot="1" noChangeAspect="1" noMove="1" noResize="1" noEditPoints="1" noAdjustHandles="1" noChangeArrowheads="1" noChangeShapeType="1" noTextEdit="1"/>
              </p:cNvSpPr>
              <p:nvPr/>
            </p:nvSpPr>
            <p:spPr>
              <a:xfrm>
                <a:off x="407673" y="536565"/>
                <a:ext cx="8980161" cy="1023998"/>
              </a:xfrm>
              <a:prstGeom prst="rect">
                <a:avLst/>
              </a:prstGeom>
              <a:blipFill>
                <a:blip r:embed="rId4"/>
                <a:stretch>
                  <a:fillRect l="-747" t="-2976" b="-10119"/>
                </a:stretch>
              </a:blipFill>
            </p:spPr>
            <p:txBody>
              <a:bodyPr/>
              <a:lstStyle/>
              <a:p>
                <a:r>
                  <a:rPr lang="en-GB">
                    <a:noFill/>
                  </a:rPr>
                  <a:t> </a:t>
                </a:r>
              </a:p>
            </p:txBody>
          </p:sp>
        </mc:Fallback>
      </mc:AlternateContent>
      <p:grpSp>
        <p:nvGrpSpPr>
          <p:cNvPr id="5" name="Grupp 4">
            <a:extLst>
              <a:ext uri="{FF2B5EF4-FFF2-40B4-BE49-F238E27FC236}">
                <a16:creationId xmlns:a16="http://schemas.microsoft.com/office/drawing/2014/main" id="{2823B99B-D220-41B6-8520-42FF9245B9D4}"/>
              </a:ext>
            </a:extLst>
          </p:cNvPr>
          <p:cNvGrpSpPr/>
          <p:nvPr/>
        </p:nvGrpSpPr>
        <p:grpSpPr>
          <a:xfrm>
            <a:off x="410116" y="1604677"/>
            <a:ext cx="9037635" cy="2013801"/>
            <a:chOff x="410116" y="1604677"/>
            <a:chExt cx="9037635" cy="2013801"/>
          </a:xfrm>
        </p:grpSpPr>
        <p:grpSp>
          <p:nvGrpSpPr>
            <p:cNvPr id="42" name="Grupp 41">
              <a:extLst>
                <a:ext uri="{FF2B5EF4-FFF2-40B4-BE49-F238E27FC236}">
                  <a16:creationId xmlns:a16="http://schemas.microsoft.com/office/drawing/2014/main" id="{BC0065B9-DDC2-4678-A9C2-B3E88135B139}"/>
                </a:ext>
              </a:extLst>
            </p:cNvPr>
            <p:cNvGrpSpPr/>
            <p:nvPr/>
          </p:nvGrpSpPr>
          <p:grpSpPr>
            <a:xfrm>
              <a:off x="6655367" y="1835405"/>
              <a:ext cx="2792384" cy="1783073"/>
              <a:chOff x="6943516" y="3635451"/>
              <a:chExt cx="2792384" cy="1783073"/>
            </a:xfrm>
          </p:grpSpPr>
          <p:grpSp>
            <p:nvGrpSpPr>
              <p:cNvPr id="41" name="Grupp 40">
                <a:extLst>
                  <a:ext uri="{FF2B5EF4-FFF2-40B4-BE49-F238E27FC236}">
                    <a16:creationId xmlns:a16="http://schemas.microsoft.com/office/drawing/2014/main" id="{11E73BCC-ACBB-426D-8518-5D040AE2FC3F}"/>
                  </a:ext>
                </a:extLst>
              </p:cNvPr>
              <p:cNvGrpSpPr/>
              <p:nvPr/>
            </p:nvGrpSpPr>
            <p:grpSpPr>
              <a:xfrm>
                <a:off x="6943516" y="3635451"/>
                <a:ext cx="2792384" cy="1783073"/>
                <a:chOff x="6885432" y="2099452"/>
                <a:chExt cx="2892968" cy="1786741"/>
              </a:xfrm>
            </p:grpSpPr>
            <p:pic>
              <p:nvPicPr>
                <p:cNvPr id="24" name="Bildobjekt 23">
                  <a:extLst>
                    <a:ext uri="{FF2B5EF4-FFF2-40B4-BE49-F238E27FC236}">
                      <a16:creationId xmlns:a16="http://schemas.microsoft.com/office/drawing/2014/main" id="{7E682F13-C82C-4791-9B69-AE1814A1924B}"/>
                    </a:ext>
                  </a:extLst>
                </p:cNvPr>
                <p:cNvPicPr>
                  <a:picLocks noChangeAspect="1"/>
                </p:cNvPicPr>
                <p:nvPr/>
              </p:nvPicPr>
              <p:blipFill>
                <a:blip r:embed="rId5"/>
                <a:stretch>
                  <a:fillRect/>
                </a:stretch>
              </p:blipFill>
              <p:spPr>
                <a:xfrm>
                  <a:off x="6969594" y="2103229"/>
                  <a:ext cx="2808806" cy="1177180"/>
                </a:xfrm>
                <a:prstGeom prst="rect">
                  <a:avLst/>
                </a:prstGeom>
                <a:solidFill>
                  <a:srgbClr val="333333"/>
                </a:solidFill>
              </p:spPr>
            </p:pic>
            <p:cxnSp>
              <p:nvCxnSpPr>
                <p:cNvPr id="30" name="Rak pilkoppling 29">
                  <a:extLst>
                    <a:ext uri="{FF2B5EF4-FFF2-40B4-BE49-F238E27FC236}">
                      <a16:creationId xmlns:a16="http://schemas.microsoft.com/office/drawing/2014/main" id="{FE1C15DA-65BC-48E4-AC2D-10D4FB68C45A}"/>
                    </a:ext>
                  </a:extLst>
                </p:cNvPr>
                <p:cNvCxnSpPr>
                  <a:cxnSpLocks/>
                </p:cNvCxnSpPr>
                <p:nvPr/>
              </p:nvCxnSpPr>
              <p:spPr>
                <a:xfrm flipH="1">
                  <a:off x="8926714" y="2765425"/>
                  <a:ext cx="172086" cy="3183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Rak koppling 32">
                  <a:extLst>
                    <a:ext uri="{FF2B5EF4-FFF2-40B4-BE49-F238E27FC236}">
                      <a16:creationId xmlns:a16="http://schemas.microsoft.com/office/drawing/2014/main" id="{7C71A6EE-B24E-4F41-BD7F-FB3C757C84B7}"/>
                    </a:ext>
                  </a:extLst>
                </p:cNvPr>
                <p:cNvCxnSpPr>
                  <a:cxnSpLocks/>
                </p:cNvCxnSpPr>
                <p:nvPr/>
              </p:nvCxnSpPr>
              <p:spPr>
                <a:xfrm>
                  <a:off x="8301010" y="2099452"/>
                  <a:ext cx="0" cy="129600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8" name="textruta 27">
                  <a:extLst>
                    <a:ext uri="{FF2B5EF4-FFF2-40B4-BE49-F238E27FC236}">
                      <a16:creationId xmlns:a16="http://schemas.microsoft.com/office/drawing/2014/main" id="{EA4E454E-33BF-4EA0-8295-CDBED61AF0C1}"/>
                    </a:ext>
                  </a:extLst>
                </p:cNvPr>
                <p:cNvSpPr txBox="1"/>
                <p:nvPr/>
              </p:nvSpPr>
              <p:spPr>
                <a:xfrm>
                  <a:off x="7717535" y="2802644"/>
                  <a:ext cx="1016028" cy="339250"/>
                </a:xfrm>
                <a:prstGeom prst="rect">
                  <a:avLst/>
                </a:prstGeom>
                <a:solidFill>
                  <a:schemeClr val="bg1"/>
                </a:solidFill>
              </p:spPr>
              <p:txBody>
                <a:bodyPr wrap="square" rtlCol="0">
                  <a:spAutoFit/>
                </a:bodyPr>
                <a:lstStyle/>
                <a:p>
                  <a:r>
                    <a:rPr lang="en-US" altLang="en-US" sz="1600" b="1" dirty="0">
                      <a:solidFill>
                        <a:srgbClr val="333333"/>
                      </a:solidFill>
                      <a:cs typeface="Times New Roman" panose="02020603050405020304" pitchFamily="18" charset="0"/>
                    </a:rPr>
                    <a:t>Area 1-α</a:t>
                  </a:r>
                  <a:endParaRPr lang="en-GB" sz="1600" dirty="0"/>
                </a:p>
              </p:txBody>
            </p:sp>
            <mc:AlternateContent xmlns:mc="http://schemas.openxmlformats.org/markup-compatibility/2006" xmlns:a14="http://schemas.microsoft.com/office/drawing/2010/main">
              <mc:Choice Requires="a14">
                <p:sp>
                  <p:nvSpPr>
                    <p:cNvPr id="34" name="textruta 33">
                      <a:extLst>
                        <a:ext uri="{FF2B5EF4-FFF2-40B4-BE49-F238E27FC236}">
                          <a16:creationId xmlns:a16="http://schemas.microsoft.com/office/drawing/2014/main" id="{FD680A5F-0040-433A-A5B3-EE661B661F5E}"/>
                        </a:ext>
                      </a:extLst>
                    </p:cNvPr>
                    <p:cNvSpPr txBox="1"/>
                    <p:nvPr/>
                  </p:nvSpPr>
                  <p:spPr>
                    <a:xfrm>
                      <a:off x="8095379" y="3212572"/>
                      <a:ext cx="397220" cy="376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18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1800">
                                    <a:latin typeface="Cambria Math" panose="02040503050406030204" pitchFamily="18" charset="0"/>
                                    <a:ea typeface="Calibri" panose="020F0502020204030204" pitchFamily="34" charset="0"/>
                                    <a:cs typeface="Arial" panose="020B0604020202020204" pitchFamily="34" charset="0"/>
                                  </a:rPr>
                                  <m:t>X</m:t>
                                </m:r>
                              </m:e>
                            </m:acc>
                          </m:oMath>
                        </m:oMathPara>
                      </a14:m>
                      <a:endParaRPr lang="en-GB" dirty="0"/>
                    </a:p>
                  </p:txBody>
                </p:sp>
              </mc:Choice>
              <mc:Fallback xmlns="">
                <p:sp>
                  <p:nvSpPr>
                    <p:cNvPr id="34" name="textruta 33">
                      <a:extLst>
                        <a:ext uri="{FF2B5EF4-FFF2-40B4-BE49-F238E27FC236}">
                          <a16:creationId xmlns:a16="http://schemas.microsoft.com/office/drawing/2014/main" id="{FD680A5F-0040-433A-A5B3-EE661B661F5E}"/>
                        </a:ext>
                      </a:extLst>
                    </p:cNvPr>
                    <p:cNvSpPr txBox="1">
                      <a:spLocks noRot="1" noChangeAspect="1" noMove="1" noResize="1" noEditPoints="1" noAdjustHandles="1" noChangeArrowheads="1" noChangeShapeType="1" noTextEdit="1"/>
                    </p:cNvSpPr>
                    <p:nvPr/>
                  </p:nvSpPr>
                  <p:spPr>
                    <a:xfrm>
                      <a:off x="8095379" y="3212572"/>
                      <a:ext cx="397220" cy="376770"/>
                    </a:xfrm>
                    <a:prstGeom prst="rect">
                      <a:avLst/>
                    </a:prstGeom>
                    <a:blipFill>
                      <a:blip r:embed="rId7"/>
                      <a:stretch>
                        <a:fillRect t="-1639" r="-4762"/>
                      </a:stretch>
                    </a:blipFill>
                  </p:spPr>
                  <p:txBody>
                    <a:bodyPr/>
                    <a:lstStyle/>
                    <a:p>
                      <a:r>
                        <a:rPr lang="en-GB">
                          <a:noFill/>
                        </a:rPr>
                        <a:t> </a:t>
                      </a:r>
                    </a:p>
                  </p:txBody>
                </p:sp>
              </mc:Fallback>
            </mc:AlternateContent>
            <p:cxnSp>
              <p:nvCxnSpPr>
                <p:cNvPr id="36" name="Rak pilkoppling 35">
                  <a:extLst>
                    <a:ext uri="{FF2B5EF4-FFF2-40B4-BE49-F238E27FC236}">
                      <a16:creationId xmlns:a16="http://schemas.microsoft.com/office/drawing/2014/main" id="{F196AC6E-AF70-4031-90AB-BC948FF543B2}"/>
                    </a:ext>
                  </a:extLst>
                </p:cNvPr>
                <p:cNvCxnSpPr>
                  <a:cxnSpLocks/>
                </p:cNvCxnSpPr>
                <p:nvPr/>
              </p:nvCxnSpPr>
              <p:spPr>
                <a:xfrm>
                  <a:off x="6885432" y="3523468"/>
                  <a:ext cx="1865374" cy="0"/>
                </a:xfrm>
                <a:prstGeom prst="straightConnector1">
                  <a:avLst/>
                </a:prstGeom>
                <a:ln w="9525">
                  <a:solidFill>
                    <a:srgbClr val="FF000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8" name="Rak koppling 37">
                  <a:extLst>
                    <a:ext uri="{FF2B5EF4-FFF2-40B4-BE49-F238E27FC236}">
                      <a16:creationId xmlns:a16="http://schemas.microsoft.com/office/drawing/2014/main" id="{89CCD427-1B3C-423D-A28B-3758538A654B}"/>
                    </a:ext>
                  </a:extLst>
                </p:cNvPr>
                <p:cNvCxnSpPr/>
                <p:nvPr/>
              </p:nvCxnSpPr>
              <p:spPr>
                <a:xfrm>
                  <a:off x="8742184" y="3152198"/>
                  <a:ext cx="0" cy="4210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ruta 39">
                      <a:extLst>
                        <a:ext uri="{FF2B5EF4-FFF2-40B4-BE49-F238E27FC236}">
                          <a16:creationId xmlns:a16="http://schemas.microsoft.com/office/drawing/2014/main" id="{6167C956-CD26-4E33-A244-1AE6EBFAE8CA}"/>
                        </a:ext>
                      </a:extLst>
                    </p:cNvPr>
                    <p:cNvSpPr txBox="1"/>
                    <p:nvPr/>
                  </p:nvSpPr>
                  <p:spPr>
                    <a:xfrm>
                      <a:off x="7156404" y="3477748"/>
                      <a:ext cx="1834317" cy="408445"/>
                    </a:xfrm>
                    <a:prstGeom prst="rect">
                      <a:avLst/>
                    </a:prstGeom>
                    <a:noFill/>
                  </p:spPr>
                  <p:txBody>
                    <a:bodyPr wrap="square" rtlCol="0">
                      <a:spAutoFit/>
                    </a:bodyPr>
                    <a:lstStyle/>
                    <a:p>
                      <a:r>
                        <a:rPr lang="en-GB" sz="2000" dirty="0">
                          <a:solidFill>
                            <a:srgbClr val="FF0000"/>
                          </a:solidFill>
                        </a:rPr>
                        <a:t>C.I. around</a:t>
                      </a:r>
                      <a14:m>
                        <m:oMath xmlns:m="http://schemas.openxmlformats.org/officeDocument/2006/math">
                          <m:acc>
                            <m:accPr>
                              <m:chr m:val="̂"/>
                              <m:ctrlPr>
                                <a:rPr lang="en-GB" sz="2000" i="1">
                                  <a:latin typeface="Cambria Math" panose="02040503050406030204" pitchFamily="18" charset="0"/>
                                  <a:ea typeface="Calibri" panose="020F0502020204030204" pitchFamily="34" charset="0"/>
                                  <a:cs typeface="Arial" panose="020B0604020202020204" pitchFamily="34" charset="0"/>
                                </a:rPr>
                              </m:ctrlPr>
                            </m:accPr>
                            <m:e>
                              <m:r>
                                <a:rPr lang="sv-SE" sz="2000"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GB" sz="2000">
                                  <a:latin typeface="Cambria Math" panose="02040503050406030204" pitchFamily="18" charset="0"/>
                                  <a:ea typeface="Calibri" panose="020F0502020204030204" pitchFamily="34" charset="0"/>
                                  <a:cs typeface="Arial" panose="020B0604020202020204" pitchFamily="34" charset="0"/>
                                </a:rPr>
                                <m:t>X</m:t>
                              </m:r>
                            </m:e>
                          </m:acc>
                        </m:oMath>
                      </a14:m>
                      <a:r>
                        <a:rPr lang="en-GB" sz="2000" dirty="0">
                          <a:solidFill>
                            <a:srgbClr val="FF0000"/>
                          </a:solidFill>
                        </a:rPr>
                        <a:t> </a:t>
                      </a:r>
                    </a:p>
                  </p:txBody>
                </p:sp>
              </mc:Choice>
              <mc:Fallback xmlns="">
                <p:sp>
                  <p:nvSpPr>
                    <p:cNvPr id="40" name="textruta 39">
                      <a:extLst>
                        <a:ext uri="{FF2B5EF4-FFF2-40B4-BE49-F238E27FC236}">
                          <a16:creationId xmlns:a16="http://schemas.microsoft.com/office/drawing/2014/main" id="{6167C956-CD26-4E33-A244-1AE6EBFAE8CA}"/>
                        </a:ext>
                      </a:extLst>
                    </p:cNvPr>
                    <p:cNvSpPr txBox="1">
                      <a:spLocks noRot="1" noChangeAspect="1" noMove="1" noResize="1" noEditPoints="1" noAdjustHandles="1" noChangeArrowheads="1" noChangeShapeType="1" noTextEdit="1"/>
                    </p:cNvSpPr>
                    <p:nvPr/>
                  </p:nvSpPr>
                  <p:spPr>
                    <a:xfrm>
                      <a:off x="7156404" y="3477748"/>
                      <a:ext cx="1834317" cy="408445"/>
                    </a:xfrm>
                    <a:prstGeom prst="rect">
                      <a:avLst/>
                    </a:prstGeom>
                    <a:blipFill>
                      <a:blip r:embed="rId8"/>
                      <a:stretch>
                        <a:fillRect l="-3793" t="-8955" r="-8621" b="-26866"/>
                      </a:stretch>
                    </a:blipFill>
                  </p:spPr>
                  <p:txBody>
                    <a:bodyPr/>
                    <a:lstStyle/>
                    <a:p>
                      <a:r>
                        <a:rPr lang="en-GB">
                          <a:noFill/>
                        </a:rPr>
                        <a:t> </a:t>
                      </a:r>
                    </a:p>
                  </p:txBody>
                </p:sp>
              </mc:Fallback>
            </mc:AlternateContent>
          </p:grpSp>
          <p:sp>
            <p:nvSpPr>
              <p:cNvPr id="27" name="textruta 26">
                <a:extLst>
                  <a:ext uri="{FF2B5EF4-FFF2-40B4-BE49-F238E27FC236}">
                    <a16:creationId xmlns:a16="http://schemas.microsoft.com/office/drawing/2014/main" id="{B8FA8060-0AB5-4987-BEF1-5DEBF18E915E}"/>
                  </a:ext>
                </a:extLst>
              </p:cNvPr>
              <p:cNvSpPr txBox="1"/>
              <p:nvPr/>
            </p:nvSpPr>
            <p:spPr>
              <a:xfrm>
                <a:off x="8789268" y="3919690"/>
                <a:ext cx="914116" cy="338554"/>
              </a:xfrm>
              <a:prstGeom prst="rect">
                <a:avLst/>
              </a:prstGeom>
              <a:noFill/>
            </p:spPr>
            <p:txBody>
              <a:bodyPr wrap="square" rtlCol="0">
                <a:spAutoFit/>
              </a:bodyPr>
              <a:lstStyle/>
              <a:p>
                <a:r>
                  <a:rPr lang="en-US" altLang="en-US" sz="1600" b="1" dirty="0">
                    <a:solidFill>
                      <a:srgbClr val="333333"/>
                    </a:solidFill>
                    <a:cs typeface="Times New Roman" panose="02020603050405020304" pitchFamily="18" charset="0"/>
                  </a:rPr>
                  <a:t>Area α</a:t>
                </a:r>
                <a:endParaRPr lang="en-GB" sz="1600" dirty="0"/>
              </a:p>
            </p:txBody>
          </p:sp>
        </p:grpSp>
        <p:sp>
          <p:nvSpPr>
            <p:cNvPr id="4" name="textruta 3">
              <a:extLst>
                <a:ext uri="{FF2B5EF4-FFF2-40B4-BE49-F238E27FC236}">
                  <a16:creationId xmlns:a16="http://schemas.microsoft.com/office/drawing/2014/main" id="{E4BDB3B3-F15B-4A19-A79E-9D6B3502F7FE}"/>
                </a:ext>
              </a:extLst>
            </p:cNvPr>
            <p:cNvSpPr txBox="1"/>
            <p:nvPr/>
          </p:nvSpPr>
          <p:spPr>
            <a:xfrm>
              <a:off x="410116" y="1604677"/>
              <a:ext cx="6262715" cy="1754326"/>
            </a:xfrm>
            <a:prstGeom prst="rect">
              <a:avLst/>
            </a:prstGeom>
            <a:noFill/>
          </p:spPr>
          <p:txBody>
            <a:bodyPr wrap="square" rtlCol="0">
              <a:spAutoFit/>
            </a:bodyPr>
            <a:lstStyle/>
            <a:p>
              <a:r>
                <a:rPr lang="en-US" altLang="en-US" sz="2800" b="1" dirty="0">
                  <a:solidFill>
                    <a:srgbClr val="00B050"/>
                  </a:solidFill>
                  <a:cs typeface="Times New Roman" panose="02020603050405020304" pitchFamily="18" charset="0"/>
                </a:rPr>
                <a:t>1-sided confidence interval (C.I.)</a:t>
              </a:r>
            </a:p>
            <a:p>
              <a:r>
                <a:rPr lang="en-US" altLang="en-US" sz="2000" dirty="0">
                  <a:cs typeface="Times New Roman" panose="02020603050405020304" pitchFamily="18" charset="0"/>
                </a:rPr>
                <a:t>If the uncertainty is </a:t>
              </a:r>
              <a:r>
                <a:rPr lang="en-US" altLang="en-US" sz="2000" i="1" dirty="0">
                  <a:cs typeface="Times New Roman" panose="02020603050405020304" pitchFamily="18" charset="0"/>
                </a:rPr>
                <a:t>one-sided</a:t>
              </a:r>
              <a:r>
                <a:rPr lang="en-US" altLang="en-US" sz="2000" dirty="0">
                  <a:cs typeface="Times New Roman" panose="02020603050405020304" pitchFamily="18" charset="0"/>
                </a:rPr>
                <a:t> (e.g. we know that it is larger than zero, or that the glass can not be more than full), we </a:t>
              </a:r>
              <a:r>
                <a:rPr lang="en-US" altLang="en-US" sz="2000" dirty="0">
                  <a:solidFill>
                    <a:srgbClr val="333333"/>
                  </a:solidFill>
                  <a:cs typeface="Times New Roman" panose="02020603050405020304" pitchFamily="18" charset="0"/>
                </a:rPr>
                <a:t>select the 1-sided confidence interval in StatRes. See Figure.</a:t>
              </a:r>
            </a:p>
          </p:txBody>
        </p:sp>
      </p:grpSp>
      <p:grpSp>
        <p:nvGrpSpPr>
          <p:cNvPr id="7" name="Grupp 6">
            <a:extLst>
              <a:ext uri="{FF2B5EF4-FFF2-40B4-BE49-F238E27FC236}">
                <a16:creationId xmlns:a16="http://schemas.microsoft.com/office/drawing/2014/main" id="{93BAA4EA-B160-44D9-8597-0A595761ADDF}"/>
              </a:ext>
            </a:extLst>
          </p:cNvPr>
          <p:cNvGrpSpPr/>
          <p:nvPr/>
        </p:nvGrpSpPr>
        <p:grpSpPr>
          <a:xfrm>
            <a:off x="350715" y="5324248"/>
            <a:ext cx="7107824" cy="1533752"/>
            <a:chOff x="350715" y="5439486"/>
            <a:chExt cx="7107824" cy="1533752"/>
          </a:xfrm>
        </p:grpSpPr>
        <mc:AlternateContent xmlns:mc="http://schemas.openxmlformats.org/markup-compatibility/2006" xmlns:a14="http://schemas.microsoft.com/office/drawing/2010/main">
          <mc:Choice Requires="a14">
            <p:sp>
              <p:nvSpPr>
                <p:cNvPr id="2" name="textruta 1">
                  <a:extLst>
                    <a:ext uri="{FF2B5EF4-FFF2-40B4-BE49-F238E27FC236}">
                      <a16:creationId xmlns:a16="http://schemas.microsoft.com/office/drawing/2014/main" id="{598E72DA-78B3-428A-A915-FCDF8F9690CA}"/>
                    </a:ext>
                  </a:extLst>
                </p:cNvPr>
                <p:cNvSpPr txBox="1"/>
                <p:nvPr/>
              </p:nvSpPr>
              <p:spPr>
                <a:xfrm>
                  <a:off x="350715" y="6030544"/>
                  <a:ext cx="7107824" cy="942694"/>
                </a:xfrm>
                <a:prstGeom prst="rect">
                  <a:avLst/>
                </a:prstGeom>
                <a:noFill/>
              </p:spPr>
              <p:txBody>
                <a:bodyPr wrap="square" rtlCol="0">
                  <a:spAutoFit/>
                </a:bodyPr>
                <a:lstStyle/>
                <a:p>
                  <a:br>
                    <a:rPr lang="en-US" altLang="en-US" sz="600" dirty="0"/>
                  </a:br>
                  <a:r>
                    <a:rPr lang="en-US" altLang="en-US" sz="2400" dirty="0">
                      <a:solidFill>
                        <a:srgbClr val="333333"/>
                      </a:solidFill>
                      <a:cs typeface="Arial" panose="020B0604020202020204" pitchFamily="34" charset="0"/>
                    </a:rPr>
                    <a:t>C.I. of X </a:t>
                  </a:r>
                  <a:r>
                    <a:rPr lang="en-US" altLang="en-US" sz="2400" dirty="0">
                      <a:solidFill>
                        <a:srgbClr val="333333"/>
                      </a:solidFill>
                      <a:cs typeface="Arial" panose="020B0604020202020204" pitchFamily="34" charset="0"/>
                      <a:sym typeface="Symbol" panose="05050102010706020507" pitchFamily="18" charset="2"/>
                    </a:rPr>
                    <a:t></a:t>
                  </a:r>
                  <a:r>
                    <a:rPr lang="en-US" altLang="en-US" sz="2400" dirty="0">
                      <a:solidFill>
                        <a:srgbClr val="333333"/>
                      </a:solidFill>
                      <a:cs typeface="Arial" panose="020B0604020202020204" pitchFamily="34" charset="0"/>
                    </a:rPr>
                    <a:t> </a:t>
                  </a:r>
                  <a14:m>
                    <m:oMath xmlns:m="http://schemas.openxmlformats.org/officeDocument/2006/math">
                      <m:acc>
                        <m:accPr>
                          <m:chr m:val="̂"/>
                          <m:ctrlPr>
                            <a:rPr lang="en-GB" sz="24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400">
                              <a:latin typeface="Cambria Math" panose="02040503050406030204" pitchFamily="18" charset="0"/>
                              <a:ea typeface="Calibri" panose="020F0502020204030204" pitchFamily="34" charset="0"/>
                              <a:cs typeface="Arial" panose="020B0604020202020204" pitchFamily="34" charset="0"/>
                            </a:rPr>
                            <m:t>X</m:t>
                          </m:r>
                        </m:e>
                      </m:acc>
                    </m:oMath>
                  </a14:m>
                  <a:r>
                    <a:rPr lang="en-US" altLang="en-US" sz="2400" dirty="0">
                      <a:solidFill>
                        <a:srgbClr val="333333"/>
                      </a:solidFill>
                      <a:cs typeface="Arial" panose="020B0604020202020204" pitchFamily="34" charset="0"/>
                    </a:rPr>
                    <a:t> + λ</a:t>
                  </a:r>
                  <a:r>
                    <a:rPr lang="en-US" altLang="en-US" sz="2400" baseline="-30000" dirty="0">
                      <a:solidFill>
                        <a:srgbClr val="333333"/>
                      </a:solidFill>
                      <a:cs typeface="Arial" panose="020B0604020202020204" pitchFamily="34" charset="0"/>
                    </a:rPr>
                    <a:t>α</a:t>
                  </a:r>
                  <a:r>
                    <a:rPr lang="en-GB" altLang="en-US" sz="2400" b="1" dirty="0">
                      <a:cs typeface="Arial" panose="020B0604020202020204" pitchFamily="34" charset="0"/>
                      <a:sym typeface="Symbol" panose="05050102010706020507" pitchFamily="18" charset="2"/>
                    </a:rPr>
                    <a:t></a:t>
                  </a:r>
                  <a14:m>
                    <m:oMath xmlns:m="http://schemas.openxmlformats.org/officeDocument/2006/math">
                      <m:r>
                        <m:rPr>
                          <m:sty m:val="p"/>
                        </m:rPr>
                        <a:rPr lang="en-GB" sz="2400">
                          <a:latin typeface="Cambria Math" panose="02040503050406030204" pitchFamily="18" charset="0"/>
                        </a:rPr>
                        <m:t>s</m:t>
                      </m:r>
                      <m:r>
                        <a:rPr lang="en-GB" sz="2400">
                          <a:latin typeface="Cambria Math" panose="02040503050406030204" pitchFamily="18" charset="0"/>
                        </a:rPr>
                        <m:t>/</m:t>
                      </m:r>
                      <m:rad>
                        <m:radPr>
                          <m:degHide m:val="on"/>
                          <m:ctrlPr>
                            <a:rPr lang="en-GB" sz="2400" i="1">
                              <a:latin typeface="Cambria Math" panose="02040503050406030204" pitchFamily="18" charset="0"/>
                            </a:rPr>
                          </m:ctrlPr>
                        </m:radPr>
                        <m:deg/>
                        <m:e>
                          <m:r>
                            <a:rPr lang="en-GB" sz="2400" i="1">
                              <a:latin typeface="Cambria Math" panose="02040503050406030204" pitchFamily="18" charset="0"/>
                            </a:rPr>
                            <m:t>𝑁</m:t>
                          </m:r>
                        </m:e>
                      </m:rad>
                    </m:oMath>
                  </a14:m>
                  <a:r>
                    <a:rPr lang="en-US" altLang="en-US" sz="2400" dirty="0">
                      <a:solidFill>
                        <a:srgbClr val="333333"/>
                      </a:solidFill>
                      <a:cs typeface="Arial" panose="020B0604020202020204" pitchFamily="34" charset="0"/>
                    </a:rPr>
                    <a:t>    ( or C.I. of X </a:t>
                  </a:r>
                  <a:r>
                    <a:rPr lang="en-US" altLang="en-US" sz="2400" dirty="0">
                      <a:solidFill>
                        <a:srgbClr val="333333"/>
                      </a:solidFill>
                      <a:cs typeface="Arial" panose="020B0604020202020204" pitchFamily="34" charset="0"/>
                      <a:sym typeface="Symbol" panose="05050102010706020507" pitchFamily="18" charset="2"/>
                    </a:rPr>
                    <a:t></a:t>
                  </a:r>
                  <a:r>
                    <a:rPr lang="en-US" altLang="en-US" sz="2400" dirty="0">
                      <a:solidFill>
                        <a:srgbClr val="333333"/>
                      </a:solidFill>
                      <a:cs typeface="Arial" panose="020B0604020202020204" pitchFamily="34" charset="0"/>
                    </a:rPr>
                    <a:t> </a:t>
                  </a:r>
                  <a14:m>
                    <m:oMath xmlns:m="http://schemas.openxmlformats.org/officeDocument/2006/math">
                      <m:acc>
                        <m:accPr>
                          <m:chr m:val="̂"/>
                          <m:ctrlPr>
                            <a:rPr lang="en-GB" sz="24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400">
                              <a:latin typeface="Cambria Math" panose="02040503050406030204" pitchFamily="18" charset="0"/>
                              <a:ea typeface="Calibri" panose="020F0502020204030204" pitchFamily="34" charset="0"/>
                              <a:cs typeface="Arial" panose="020B0604020202020204" pitchFamily="34" charset="0"/>
                            </a:rPr>
                            <m:t>X</m:t>
                          </m:r>
                        </m:e>
                      </m:acc>
                    </m:oMath>
                  </a14:m>
                  <a:r>
                    <a:rPr lang="en-US" altLang="en-US" sz="2400" dirty="0">
                      <a:solidFill>
                        <a:srgbClr val="333333"/>
                      </a:solidFill>
                      <a:cs typeface="Arial" panose="020B0604020202020204" pitchFamily="34" charset="0"/>
                    </a:rPr>
                    <a:t> - λ</a:t>
                  </a:r>
                  <a:r>
                    <a:rPr lang="en-US" altLang="en-US" sz="2400" baseline="-30000" dirty="0">
                      <a:solidFill>
                        <a:srgbClr val="333333"/>
                      </a:solidFill>
                      <a:cs typeface="Arial" panose="020B0604020202020204" pitchFamily="34" charset="0"/>
                    </a:rPr>
                    <a:t>α</a:t>
                  </a:r>
                  <a:r>
                    <a:rPr lang="en-GB" altLang="en-US" sz="2400" b="1" dirty="0">
                      <a:cs typeface="Arial" panose="020B0604020202020204" pitchFamily="34" charset="0"/>
                      <a:sym typeface="Symbol" panose="05050102010706020507" pitchFamily="18" charset="2"/>
                    </a:rPr>
                    <a:t></a:t>
                  </a:r>
                  <a:r>
                    <a:rPr lang="en-US" altLang="en-US" sz="2400" dirty="0">
                      <a:solidFill>
                        <a:srgbClr val="333333"/>
                      </a:solidFill>
                      <a:cs typeface="Arial" panose="020B0604020202020204" pitchFamily="34" charset="0"/>
                    </a:rPr>
                    <a:t>s/</a:t>
                  </a:r>
                  <a14:m>
                    <m:oMath xmlns:m="http://schemas.openxmlformats.org/officeDocument/2006/math">
                      <m:rad>
                        <m:radPr>
                          <m:degHide m:val="on"/>
                          <m:ctrlPr>
                            <a:rPr lang="en-GB" sz="2400" i="1">
                              <a:latin typeface="Cambria Math" panose="02040503050406030204" pitchFamily="18" charset="0"/>
                            </a:rPr>
                          </m:ctrlPr>
                        </m:radPr>
                        <m:deg/>
                        <m:e>
                          <m:r>
                            <a:rPr lang="en-GB" sz="2400" i="1">
                              <a:latin typeface="Cambria Math" panose="02040503050406030204" pitchFamily="18" charset="0"/>
                            </a:rPr>
                            <m:t>𝑁</m:t>
                          </m:r>
                        </m:e>
                      </m:rad>
                      <m:r>
                        <a:rPr lang="sv-SE" sz="2400" i="1">
                          <a:latin typeface="Cambria Math" panose="02040503050406030204" pitchFamily="18" charset="0"/>
                        </a:rPr>
                        <m:t> )</m:t>
                      </m:r>
                      <m:r>
                        <a:rPr lang="sv-SE" sz="2400" b="0" i="1" smtClean="0">
                          <a:latin typeface="Cambria Math" panose="02040503050406030204" pitchFamily="18" charset="0"/>
                        </a:rPr>
                        <m:t>;</m:t>
                      </m:r>
                    </m:oMath>
                  </a14:m>
                  <a:endParaRPr lang="en-US" altLang="en-US" sz="2400" dirty="0">
                    <a:cs typeface="Arial" panose="020B0604020202020204" pitchFamily="34" charset="0"/>
                  </a:endParaRPr>
                </a:p>
                <a:p>
                  <a:endParaRPr lang="en-GB" altLang="en-US" sz="300" dirty="0">
                    <a:cs typeface="Times New Roman" panose="02020603050405020304" pitchFamily="18" charset="0"/>
                    <a:sym typeface="Symbol" panose="05050102010706020507" pitchFamily="18" charset="2"/>
                  </a:endParaRPr>
                </a:p>
                <a:p>
                  <a:r>
                    <a:rPr lang="en-GB" altLang="en-US" sz="2000" dirty="0">
                      <a:cs typeface="Times New Roman" panose="02020603050405020304" pitchFamily="18" charset="0"/>
                      <a:sym typeface="Symbol" panose="05050102010706020507" pitchFamily="18" charset="2"/>
                    </a:rPr>
                    <a:t>for the chosen </a:t>
                  </a:r>
                  <a:r>
                    <a:rPr lang="en-GB" altLang="en-US" sz="2000" i="1" dirty="0">
                      <a:cs typeface="Times New Roman" panose="02020603050405020304" pitchFamily="18" charset="0"/>
                      <a:sym typeface="Symbol" panose="05050102010706020507" pitchFamily="18" charset="2"/>
                    </a:rPr>
                    <a:t>confidence level </a:t>
                  </a:r>
                  <a:r>
                    <a:rPr lang="en-GB" altLang="en-US" sz="2000" dirty="0">
                      <a:cs typeface="Times New Roman" panose="02020603050405020304" pitchFamily="18" charset="0"/>
                      <a:sym typeface="Symbol" panose="05050102010706020507" pitchFamily="18" charset="2"/>
                    </a:rPr>
                    <a:t>(</a:t>
                  </a:r>
                  <a:r>
                    <a:rPr lang="en-GB" altLang="en-US" sz="2000" dirty="0">
                      <a:cs typeface="Arial" panose="020B0604020202020204" pitchFamily="34" charset="0"/>
                      <a:sym typeface="Symbol" panose="05050102010706020507" pitchFamily="18" charset="2"/>
                    </a:rPr>
                    <a:t>1-</a:t>
                  </a:r>
                  <a:r>
                    <a:rPr lang="en-GB" altLang="en-US" sz="2000" dirty="0">
                      <a:cs typeface="Times New Roman" panose="02020603050405020304" pitchFamily="18" charset="0"/>
                      <a:sym typeface="Symbol" panose="05050102010706020507" pitchFamily="18" charset="2"/>
                    </a:rPr>
                    <a:t>).</a:t>
                  </a:r>
                </a:p>
              </p:txBody>
            </p:sp>
          </mc:Choice>
          <mc:Fallback xmlns="">
            <p:sp>
              <p:nvSpPr>
                <p:cNvPr id="2" name="textruta 1">
                  <a:extLst>
                    <a:ext uri="{FF2B5EF4-FFF2-40B4-BE49-F238E27FC236}">
                      <a16:creationId xmlns:a16="http://schemas.microsoft.com/office/drawing/2014/main" id="{598E72DA-78B3-428A-A915-FCDF8F9690CA}"/>
                    </a:ext>
                  </a:extLst>
                </p:cNvPr>
                <p:cNvSpPr txBox="1">
                  <a:spLocks noRot="1" noChangeAspect="1" noMove="1" noResize="1" noEditPoints="1" noAdjustHandles="1" noChangeArrowheads="1" noChangeShapeType="1" noTextEdit="1"/>
                </p:cNvSpPr>
                <p:nvPr/>
              </p:nvSpPr>
              <p:spPr>
                <a:xfrm>
                  <a:off x="350715" y="6030544"/>
                  <a:ext cx="7107824" cy="942694"/>
                </a:xfrm>
                <a:prstGeom prst="rect">
                  <a:avLst/>
                </a:prstGeom>
                <a:blipFill>
                  <a:blip r:embed="rId9"/>
                  <a:stretch>
                    <a:fillRect l="-1372" b="-1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ruta 5">
                  <a:extLst>
                    <a:ext uri="{FF2B5EF4-FFF2-40B4-BE49-F238E27FC236}">
                      <a16:creationId xmlns:a16="http://schemas.microsoft.com/office/drawing/2014/main" id="{2E1F4C35-AD2E-49AC-851D-1238DD9CC7CD}"/>
                    </a:ext>
                  </a:extLst>
                </p:cNvPr>
                <p:cNvSpPr txBox="1"/>
                <p:nvPr/>
              </p:nvSpPr>
              <p:spPr>
                <a:xfrm>
                  <a:off x="407673" y="5439486"/>
                  <a:ext cx="6654978" cy="716222"/>
                </a:xfrm>
                <a:prstGeom prst="rect">
                  <a:avLst/>
                </a:prstGeom>
                <a:noFill/>
              </p:spPr>
              <p:txBody>
                <a:bodyPr wrap="square" rtlCol="0">
                  <a:spAutoFit/>
                </a:bodyPr>
                <a:lstStyle/>
                <a:p>
                  <a:r>
                    <a:rPr lang="en-US" altLang="en-US" sz="2000" dirty="0">
                      <a:cs typeface="Times New Roman" panose="02020603050405020304" pitchFamily="18" charset="0"/>
                    </a:rPr>
                    <a:t>The limit value</a:t>
                  </a:r>
                  <a:r>
                    <a:rPr lang="en-US" altLang="en-US" sz="2000" baseline="-30000" dirty="0">
                      <a:cs typeface="Arial" panose="020B0604020202020204" pitchFamily="34" charset="0"/>
                    </a:rPr>
                    <a:t> </a:t>
                  </a:r>
                  <a:r>
                    <a:rPr lang="en-US" altLang="en-US" sz="2000" dirty="0">
                      <a:cs typeface="Times New Roman" panose="02020603050405020304" pitchFamily="18" charset="0"/>
                    </a:rPr>
                    <a:t>on the x-axis is calculated f</a:t>
                  </a:r>
                  <a:r>
                    <a:rPr lang="en-US" altLang="en-US" sz="2000" dirty="0">
                      <a:solidFill>
                        <a:srgbClr val="333333"/>
                      </a:solidFill>
                      <a:cs typeface="Times New Roman" panose="02020603050405020304" pitchFamily="18" charset="0"/>
                    </a:rPr>
                    <a:t>or the </a:t>
                  </a:r>
                  <a:r>
                    <a:rPr lang="en-US" altLang="en-US" sz="2000" dirty="0">
                      <a:solidFill>
                        <a:srgbClr val="333333"/>
                      </a:solidFill>
                      <a:cs typeface="Arial" panose="020B0604020202020204" pitchFamily="34" charset="0"/>
                    </a:rPr>
                    <a:t>Normal( </a:t>
                  </a:r>
                  <a14:m>
                    <m:oMath xmlns:m="http://schemas.openxmlformats.org/officeDocument/2006/math">
                      <m:acc>
                        <m:accPr>
                          <m:chr m:val="̂"/>
                          <m:ctrlPr>
                            <a:rPr lang="en-GB" sz="20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000">
                              <a:latin typeface="Cambria Math" panose="02040503050406030204" pitchFamily="18" charset="0"/>
                              <a:ea typeface="Calibri" panose="020F0502020204030204" pitchFamily="34" charset="0"/>
                              <a:cs typeface="Arial" panose="020B0604020202020204" pitchFamily="34" charset="0"/>
                            </a:rPr>
                            <m:t>X</m:t>
                          </m:r>
                        </m:e>
                      </m:acc>
                    </m:oMath>
                  </a14:m>
                  <a:r>
                    <a:rPr lang="en-US" altLang="en-US" sz="2000" dirty="0">
                      <a:solidFill>
                        <a:srgbClr val="333333"/>
                      </a:solidFill>
                      <a:cs typeface="Arial" panose="020B0604020202020204" pitchFamily="34" charset="0"/>
                    </a:rPr>
                    <a:t> , s) </a:t>
                  </a:r>
                  <a:r>
                    <a:rPr lang="en-US" altLang="en-US" sz="2000" dirty="0">
                      <a:solidFill>
                        <a:srgbClr val="333333"/>
                      </a:solidFill>
                      <a:cs typeface="Times New Roman" panose="02020603050405020304" pitchFamily="18" charset="0"/>
                    </a:rPr>
                    <a:t>distribution, (where </a:t>
                  </a:r>
                  <a:r>
                    <a:rPr lang="en-US" altLang="en-US" sz="2000" dirty="0">
                      <a:solidFill>
                        <a:srgbClr val="333333"/>
                      </a:solidFill>
                      <a:cs typeface="Arial" panose="020B0604020202020204" pitchFamily="34" charset="0"/>
                    </a:rPr>
                    <a:t>s</a:t>
                  </a:r>
                  <a:r>
                    <a:rPr lang="en-US" altLang="en-US" sz="2000" dirty="0">
                      <a:solidFill>
                        <a:srgbClr val="333333"/>
                      </a:solidFill>
                      <a:cs typeface="Times New Roman" panose="02020603050405020304" pitchFamily="18" charset="0"/>
                    </a:rPr>
                    <a:t> is the standard deviation) as: </a:t>
                  </a:r>
                </a:p>
              </p:txBody>
            </p:sp>
          </mc:Choice>
          <mc:Fallback xmlns="">
            <p:sp>
              <p:nvSpPr>
                <p:cNvPr id="6" name="textruta 5">
                  <a:extLst>
                    <a:ext uri="{FF2B5EF4-FFF2-40B4-BE49-F238E27FC236}">
                      <a16:creationId xmlns:a16="http://schemas.microsoft.com/office/drawing/2014/main" id="{2E1F4C35-AD2E-49AC-851D-1238DD9CC7CD}"/>
                    </a:ext>
                  </a:extLst>
                </p:cNvPr>
                <p:cNvSpPr txBox="1">
                  <a:spLocks noRot="1" noChangeAspect="1" noMove="1" noResize="1" noEditPoints="1" noAdjustHandles="1" noChangeArrowheads="1" noChangeShapeType="1" noTextEdit="1"/>
                </p:cNvSpPr>
                <p:nvPr/>
              </p:nvSpPr>
              <p:spPr>
                <a:xfrm>
                  <a:off x="407673" y="5439486"/>
                  <a:ext cx="6654978" cy="716222"/>
                </a:xfrm>
                <a:prstGeom prst="rect">
                  <a:avLst/>
                </a:prstGeom>
                <a:blipFill>
                  <a:blip r:embed="rId10"/>
                  <a:stretch>
                    <a:fillRect l="-1007" t="-5085" r="-641" b="-13559"/>
                  </a:stretch>
                </a:blipFill>
              </p:spPr>
              <p:txBody>
                <a:bodyPr/>
                <a:lstStyle/>
                <a:p>
                  <a:r>
                    <a:rPr lang="en-GB">
                      <a:noFill/>
                    </a:rPr>
                    <a:t> </a:t>
                  </a:r>
                </a:p>
              </p:txBody>
            </p:sp>
          </mc:Fallback>
        </mc:AlternateContent>
      </p:grpSp>
    </p:spTree>
    <p:extLst>
      <p:ext uri="{BB962C8B-B14F-4D97-AF65-F5344CB8AC3E}">
        <p14:creationId xmlns:p14="http://schemas.microsoft.com/office/powerpoint/2010/main" val="517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bildnummer 4">
            <a:extLst>
              <a:ext uri="{FF2B5EF4-FFF2-40B4-BE49-F238E27FC236}">
                <a16:creationId xmlns:a16="http://schemas.microsoft.com/office/drawing/2014/main" id="{DE3517EF-67D5-4F7C-AA51-C3F4A1DE6E3C}"/>
              </a:ext>
            </a:extLst>
          </p:cNvPr>
          <p:cNvSpPr>
            <a:spLocks noGrp="1"/>
          </p:cNvSpPr>
          <p:nvPr>
            <p:ph type="sldNum" sz="quarter" idx="12"/>
          </p:nvPr>
        </p:nvSpPr>
        <p:spPr>
          <a:xfrm flipH="1">
            <a:off x="9239794" y="6174377"/>
            <a:ext cx="531222" cy="478973"/>
          </a:xfrm>
        </p:spPr>
        <p:txBody>
          <a:bodyPr/>
          <a:lstStyle/>
          <a:p>
            <a:fld id="{C1C954F0-AA57-4CD0-9609-DCEB72AC5FB2}" type="slidenum">
              <a:rPr lang="en-GB" altLang="en-US">
                <a:latin typeface="Times New Roman" panose="02020603050405020304" pitchFamily="18" charset="0"/>
                <a:cs typeface="Times New Roman" panose="02020603050405020304" pitchFamily="18" charset="0"/>
              </a:rPr>
              <a:pPr/>
              <a:t>13</a:t>
            </a:fld>
            <a:endParaRPr lang="en-GB"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ruta 6">
                <a:extLst>
                  <a:ext uri="{FF2B5EF4-FFF2-40B4-BE49-F238E27FC236}">
                    <a16:creationId xmlns:a16="http://schemas.microsoft.com/office/drawing/2014/main" id="{67653D21-04E7-4645-B669-432A38B34244}"/>
                  </a:ext>
                </a:extLst>
              </p:cNvPr>
              <p:cNvSpPr txBox="1"/>
              <p:nvPr/>
            </p:nvSpPr>
            <p:spPr>
              <a:xfrm>
                <a:off x="949234" y="217714"/>
                <a:ext cx="7097486" cy="598177"/>
              </a:xfrm>
              <a:prstGeom prst="rect">
                <a:avLst/>
              </a:prstGeom>
              <a:noFill/>
            </p:spPr>
            <p:txBody>
              <a:bodyPr wrap="square" rtlCol="0">
                <a:spAutoFit/>
              </a:bodyPr>
              <a:lstStyle/>
              <a:p>
                <a:r>
                  <a:rPr lang="en-GB" altLang="en-US" sz="3200" b="1" dirty="0">
                    <a:cs typeface="Times New Roman" panose="02020603050405020304" pitchFamily="18" charset="0"/>
                  </a:rPr>
                  <a:t>Confidence Intervals around</a:t>
                </a:r>
                <a14:m>
                  <m:oMath xmlns:m="http://schemas.openxmlformats.org/officeDocument/2006/math">
                    <m:acc>
                      <m:accPr>
                        <m:chr m:val="̂"/>
                        <m:ctrlPr>
                          <a:rPr lang="en-GB" sz="3200" b="1" i="1">
                            <a:latin typeface="Cambria Math" panose="02040503050406030204" pitchFamily="18" charset="0"/>
                            <a:ea typeface="Calibri" panose="020F0502020204030204" pitchFamily="34" charset="0"/>
                            <a:cs typeface="Arial" panose="020B0604020202020204" pitchFamily="34" charset="0"/>
                          </a:rPr>
                        </m:ctrlPr>
                      </m:accPr>
                      <m:e>
                        <m:r>
                          <a:rPr lang="sv-SE" sz="3200" b="1">
                            <a:latin typeface="Cambria Math" panose="02040503050406030204" pitchFamily="18" charset="0"/>
                            <a:ea typeface="Calibri" panose="020F0502020204030204" pitchFamily="34" charset="0"/>
                            <a:cs typeface="Arial" panose="020B0604020202020204" pitchFamily="34" charset="0"/>
                          </a:rPr>
                          <m:t> </m:t>
                        </m:r>
                        <m:r>
                          <a:rPr lang="en-GB" sz="3200" b="1" i="1">
                            <a:latin typeface="Cambria Math" panose="02040503050406030204" pitchFamily="18" charset="0"/>
                            <a:ea typeface="Calibri" panose="020F0502020204030204" pitchFamily="34" charset="0"/>
                            <a:cs typeface="Arial" panose="020B0604020202020204" pitchFamily="34" charset="0"/>
                          </a:rPr>
                          <m:t>𝐗</m:t>
                        </m:r>
                      </m:e>
                    </m:acc>
                  </m:oMath>
                </a14:m>
                <a:r>
                  <a:rPr lang="en-GB" sz="2800" dirty="0">
                    <a:cs typeface="Times New Roman" panose="02020603050405020304" pitchFamily="18" charset="0"/>
                  </a:rPr>
                  <a:t> - continued</a:t>
                </a:r>
              </a:p>
            </p:txBody>
          </p:sp>
        </mc:Choice>
        <mc:Fallback xmlns="">
          <p:sp>
            <p:nvSpPr>
              <p:cNvPr id="7" name="textruta 6">
                <a:extLst>
                  <a:ext uri="{FF2B5EF4-FFF2-40B4-BE49-F238E27FC236}">
                    <a16:creationId xmlns:a16="http://schemas.microsoft.com/office/drawing/2014/main" id="{67653D21-04E7-4645-B669-432A38B34244}"/>
                  </a:ext>
                </a:extLst>
              </p:cNvPr>
              <p:cNvSpPr txBox="1">
                <a:spLocks noRot="1" noChangeAspect="1" noMove="1" noResize="1" noEditPoints="1" noAdjustHandles="1" noChangeArrowheads="1" noChangeShapeType="1" noTextEdit="1"/>
              </p:cNvSpPr>
              <p:nvPr/>
            </p:nvSpPr>
            <p:spPr>
              <a:xfrm>
                <a:off x="949234" y="217714"/>
                <a:ext cx="7097486" cy="598177"/>
              </a:xfrm>
              <a:prstGeom prst="rect">
                <a:avLst/>
              </a:prstGeom>
              <a:blipFill>
                <a:blip r:embed="rId3"/>
                <a:stretch>
                  <a:fillRect l="-2234" t="-10204" r="-86" b="-33673"/>
                </a:stretch>
              </a:blipFill>
            </p:spPr>
            <p:txBody>
              <a:bodyPr/>
              <a:lstStyle/>
              <a:p>
                <a:r>
                  <a:rPr lang="en-GB">
                    <a:noFill/>
                  </a:rPr>
                  <a:t> </a:t>
                </a:r>
              </a:p>
            </p:txBody>
          </p:sp>
        </mc:Fallback>
      </mc:AlternateContent>
      <p:grpSp>
        <p:nvGrpSpPr>
          <p:cNvPr id="4" name="Grupp 3">
            <a:extLst>
              <a:ext uri="{FF2B5EF4-FFF2-40B4-BE49-F238E27FC236}">
                <a16:creationId xmlns:a16="http://schemas.microsoft.com/office/drawing/2014/main" id="{B6FB2367-BDC9-4B8A-AA32-5D6567612BE6}"/>
              </a:ext>
            </a:extLst>
          </p:cNvPr>
          <p:cNvGrpSpPr/>
          <p:nvPr/>
        </p:nvGrpSpPr>
        <p:grpSpPr>
          <a:xfrm>
            <a:off x="601296" y="1044860"/>
            <a:ext cx="8641584" cy="2724347"/>
            <a:chOff x="601296" y="1044860"/>
            <a:chExt cx="8641584" cy="2724347"/>
          </a:xfrm>
        </p:grpSpPr>
        <p:sp>
          <p:nvSpPr>
            <p:cNvPr id="5" name="textruta 4">
              <a:extLst>
                <a:ext uri="{FF2B5EF4-FFF2-40B4-BE49-F238E27FC236}">
                  <a16:creationId xmlns:a16="http://schemas.microsoft.com/office/drawing/2014/main" id="{CF40A345-8ECA-4F29-91CD-26BB930FB4AC}"/>
                </a:ext>
              </a:extLst>
            </p:cNvPr>
            <p:cNvSpPr txBox="1"/>
            <p:nvPr/>
          </p:nvSpPr>
          <p:spPr>
            <a:xfrm>
              <a:off x="601296" y="1044860"/>
              <a:ext cx="4953171" cy="2369880"/>
            </a:xfrm>
            <a:prstGeom prst="rect">
              <a:avLst/>
            </a:prstGeom>
            <a:noFill/>
          </p:spPr>
          <p:txBody>
            <a:bodyPr wrap="square">
              <a:spAutoFit/>
            </a:bodyPr>
            <a:lstStyle/>
            <a:p>
              <a:r>
                <a:rPr lang="en-US" altLang="en-US" sz="2800" b="1" dirty="0">
                  <a:solidFill>
                    <a:srgbClr val="00B050"/>
                  </a:solidFill>
                  <a:cs typeface="Times New Roman" panose="02020603050405020304" pitchFamily="18" charset="0"/>
                </a:rPr>
                <a:t>2-sided confidence interval (C.I.)</a:t>
              </a:r>
              <a:br>
                <a:rPr lang="en-US" altLang="en-US" sz="2000" dirty="0">
                  <a:cs typeface="Times New Roman" panose="02020603050405020304" pitchFamily="18" charset="0"/>
                </a:rPr>
              </a:br>
              <a:r>
                <a:rPr lang="en-US" altLang="en-US" sz="2000" dirty="0">
                  <a:cs typeface="Times New Roman" panose="02020603050405020304" pitchFamily="18" charset="0"/>
                </a:rPr>
                <a:t>If the uncertainty is </a:t>
              </a:r>
              <a:r>
                <a:rPr lang="en-US" altLang="en-US" sz="2000" i="1" dirty="0">
                  <a:cs typeface="Times New Roman" panose="02020603050405020304" pitchFamily="18" charset="0"/>
                </a:rPr>
                <a:t>two-sided</a:t>
              </a:r>
              <a:r>
                <a:rPr lang="en-US" altLang="en-US" sz="2000" dirty="0">
                  <a:cs typeface="Times New Roman" panose="02020603050405020304" pitchFamily="18" charset="0"/>
                </a:rPr>
                <a:t>, we </a:t>
              </a:r>
              <a:r>
                <a:rPr lang="en-US" altLang="en-US" sz="2000" dirty="0">
                  <a:solidFill>
                    <a:srgbClr val="333333"/>
                  </a:solidFill>
                  <a:cs typeface="Times New Roman" panose="02020603050405020304" pitchFamily="18" charset="0"/>
                </a:rPr>
                <a:t>choose the 2-sided confidence interval in StatRes. Then the uncertainty </a:t>
              </a:r>
              <a:r>
                <a:rPr lang="en-US" altLang="en-US" sz="2000" b="1" dirty="0">
                  <a:solidFill>
                    <a:srgbClr val="333333"/>
                  </a:solidFill>
                  <a:cs typeface="Times New Roman" panose="02020603050405020304" pitchFamily="18" charset="0"/>
                </a:rPr>
                <a:t>α</a:t>
              </a:r>
              <a:r>
                <a:rPr lang="en-US" altLang="en-US" sz="2000" dirty="0">
                  <a:solidFill>
                    <a:srgbClr val="333333"/>
                  </a:solidFill>
                  <a:cs typeface="Times New Roman" panose="02020603050405020304" pitchFamily="18" charset="0"/>
                </a:rPr>
                <a:t> to be excluded is divided into </a:t>
              </a:r>
              <a:r>
                <a:rPr lang="en-US" altLang="en-US" sz="2000" b="1" dirty="0">
                  <a:solidFill>
                    <a:srgbClr val="333333"/>
                  </a:solidFill>
                  <a:cs typeface="Arial" panose="020B0604020202020204" pitchFamily="34" charset="0"/>
                </a:rPr>
                <a:t>α/2</a:t>
              </a:r>
              <a:r>
                <a:rPr lang="en-US" altLang="en-US" sz="2000" dirty="0">
                  <a:solidFill>
                    <a:srgbClr val="333333"/>
                  </a:solidFill>
                  <a:cs typeface="Times New Roman" panose="02020603050405020304" pitchFamily="18" charset="0"/>
                </a:rPr>
                <a:t> on the left side and </a:t>
              </a:r>
              <a:r>
                <a:rPr lang="en-US" altLang="en-US" sz="2000" b="1" dirty="0">
                  <a:solidFill>
                    <a:srgbClr val="333333"/>
                  </a:solidFill>
                  <a:cs typeface="Arial" panose="020B0604020202020204" pitchFamily="34" charset="0"/>
                </a:rPr>
                <a:t>α/2</a:t>
              </a:r>
              <a:r>
                <a:rPr lang="en-US" altLang="en-US" sz="2000" dirty="0">
                  <a:solidFill>
                    <a:srgbClr val="333333"/>
                  </a:solidFill>
                  <a:cs typeface="Times New Roman" panose="02020603050405020304" pitchFamily="18" charset="0"/>
                </a:rPr>
                <a:t> on the right side, giving a </a:t>
              </a:r>
              <a:r>
                <a:rPr lang="en-US" altLang="en-US" sz="2000" i="1" dirty="0">
                  <a:solidFill>
                    <a:srgbClr val="333333"/>
                  </a:solidFill>
                  <a:cs typeface="Times New Roman" panose="02020603050405020304" pitchFamily="18" charset="0"/>
                </a:rPr>
                <a:t>confidence level </a:t>
              </a:r>
              <a:r>
                <a:rPr lang="en-US" altLang="en-US" sz="2000" b="1" dirty="0">
                  <a:solidFill>
                    <a:srgbClr val="333333"/>
                  </a:solidFill>
                  <a:cs typeface="Arial" panose="020B0604020202020204" pitchFamily="34" charset="0"/>
                </a:rPr>
                <a:t>1- α</a:t>
              </a:r>
              <a:r>
                <a:rPr lang="en-US" altLang="en-US" sz="2000" dirty="0">
                  <a:solidFill>
                    <a:srgbClr val="333333"/>
                  </a:solidFill>
                  <a:cs typeface="Times New Roman" panose="02020603050405020304" pitchFamily="18" charset="0"/>
                </a:rPr>
                <a:t>  for the area in between, See Figure. </a:t>
              </a:r>
              <a:endParaRPr lang="en-US" altLang="en-US" sz="2000" b="1" dirty="0">
                <a:solidFill>
                  <a:srgbClr val="333333"/>
                </a:solidFill>
                <a:cs typeface="Times New Roman" panose="02020603050405020304" pitchFamily="18" charset="0"/>
              </a:endParaRPr>
            </a:p>
          </p:txBody>
        </p:sp>
        <p:grpSp>
          <p:nvGrpSpPr>
            <p:cNvPr id="57" name="Grupp 56">
              <a:extLst>
                <a:ext uri="{FF2B5EF4-FFF2-40B4-BE49-F238E27FC236}">
                  <a16:creationId xmlns:a16="http://schemas.microsoft.com/office/drawing/2014/main" id="{2F589C1D-F9D6-4F8F-9D8A-FE2AD3B987B8}"/>
                </a:ext>
              </a:extLst>
            </p:cNvPr>
            <p:cNvGrpSpPr/>
            <p:nvPr/>
          </p:nvGrpSpPr>
          <p:grpSpPr>
            <a:xfrm>
              <a:off x="5569804" y="1591943"/>
              <a:ext cx="3673076" cy="2177264"/>
              <a:chOff x="5889844" y="2404888"/>
              <a:chExt cx="3673076" cy="2177264"/>
            </a:xfrm>
          </p:grpSpPr>
          <p:pic>
            <p:nvPicPr>
              <p:cNvPr id="13" name="Bildobjekt 12">
                <a:extLst>
                  <a:ext uri="{FF2B5EF4-FFF2-40B4-BE49-F238E27FC236}">
                    <a16:creationId xmlns:a16="http://schemas.microsoft.com/office/drawing/2014/main" id="{F5283657-8E7C-4481-919A-89DB80B5419C}"/>
                  </a:ext>
                </a:extLst>
              </p:cNvPr>
              <p:cNvPicPr>
                <a:picLocks noChangeAspect="1"/>
              </p:cNvPicPr>
              <p:nvPr/>
            </p:nvPicPr>
            <p:blipFill>
              <a:blip r:embed="rId4"/>
              <a:stretch>
                <a:fillRect/>
              </a:stretch>
            </p:blipFill>
            <p:spPr>
              <a:xfrm>
                <a:off x="5995807" y="2478593"/>
                <a:ext cx="3567113" cy="1404938"/>
              </a:xfrm>
              <a:prstGeom prst="rect">
                <a:avLst/>
              </a:prstGeom>
            </p:spPr>
          </p:pic>
          <p:grpSp>
            <p:nvGrpSpPr>
              <p:cNvPr id="14" name="Grupp 13">
                <a:extLst>
                  <a:ext uri="{FF2B5EF4-FFF2-40B4-BE49-F238E27FC236}">
                    <a16:creationId xmlns:a16="http://schemas.microsoft.com/office/drawing/2014/main" id="{ACA2F2B4-F467-4634-B927-13F438FCA759}"/>
                  </a:ext>
                </a:extLst>
              </p:cNvPr>
              <p:cNvGrpSpPr/>
              <p:nvPr/>
            </p:nvGrpSpPr>
            <p:grpSpPr>
              <a:xfrm>
                <a:off x="5889844" y="2404888"/>
                <a:ext cx="3543694" cy="2177264"/>
                <a:chOff x="5553847" y="6556680"/>
                <a:chExt cx="3543694" cy="1843694"/>
              </a:xfrm>
            </p:grpSpPr>
            <p:grpSp>
              <p:nvGrpSpPr>
                <p:cNvPr id="15" name="Grupp 14">
                  <a:extLst>
                    <a:ext uri="{FF2B5EF4-FFF2-40B4-BE49-F238E27FC236}">
                      <a16:creationId xmlns:a16="http://schemas.microsoft.com/office/drawing/2014/main" id="{AEA1D6DE-EB82-4BD6-8652-54E2731D06D5}"/>
                    </a:ext>
                  </a:extLst>
                </p:cNvPr>
                <p:cNvGrpSpPr/>
                <p:nvPr/>
              </p:nvGrpSpPr>
              <p:grpSpPr>
                <a:xfrm>
                  <a:off x="6135150" y="6556680"/>
                  <a:ext cx="2227474" cy="1843694"/>
                  <a:chOff x="6047953" y="5026680"/>
                  <a:chExt cx="2307712" cy="1847484"/>
                </a:xfrm>
              </p:grpSpPr>
              <p:cxnSp>
                <p:nvCxnSpPr>
                  <p:cNvPr id="22" name="Rak pilkoppling 21">
                    <a:extLst>
                      <a:ext uri="{FF2B5EF4-FFF2-40B4-BE49-F238E27FC236}">
                        <a16:creationId xmlns:a16="http://schemas.microsoft.com/office/drawing/2014/main" id="{92BC6901-EEEB-4A51-9314-118A7EC30DEA}"/>
                      </a:ext>
                    </a:extLst>
                  </p:cNvPr>
                  <p:cNvCxnSpPr>
                    <a:cxnSpLocks/>
                  </p:cNvCxnSpPr>
                  <p:nvPr/>
                </p:nvCxnSpPr>
                <p:spPr>
                  <a:xfrm>
                    <a:off x="6568715" y="6460784"/>
                    <a:ext cx="1417276" cy="0"/>
                  </a:xfrm>
                  <a:prstGeom prst="straightConnector1">
                    <a:avLst/>
                  </a:prstGeom>
                  <a:ln w="9525">
                    <a:solidFill>
                      <a:srgbClr val="FF0000"/>
                    </a:solidFill>
                    <a:headEnd type="arrow"/>
                    <a:tailEnd type="arrow" w="med" len="lg"/>
                  </a:ln>
                </p:spPr>
                <p:style>
                  <a:lnRef idx="1">
                    <a:schemeClr val="accent1"/>
                  </a:lnRef>
                  <a:fillRef idx="0">
                    <a:schemeClr val="accent1"/>
                  </a:fillRef>
                  <a:effectRef idx="0">
                    <a:schemeClr val="accent1"/>
                  </a:effectRef>
                  <a:fontRef idx="minor">
                    <a:schemeClr val="tx1"/>
                  </a:fontRef>
                </p:style>
              </p:cxnSp>
              <p:cxnSp>
                <p:nvCxnSpPr>
                  <p:cNvPr id="23" name="Rak koppling 22">
                    <a:extLst>
                      <a:ext uri="{FF2B5EF4-FFF2-40B4-BE49-F238E27FC236}">
                        <a16:creationId xmlns:a16="http://schemas.microsoft.com/office/drawing/2014/main" id="{861E8EC0-9A05-4D35-A89F-7592F7A74F63}"/>
                      </a:ext>
                    </a:extLst>
                  </p:cNvPr>
                  <p:cNvCxnSpPr/>
                  <p:nvPr/>
                </p:nvCxnSpPr>
                <p:spPr>
                  <a:xfrm>
                    <a:off x="7944625" y="6059787"/>
                    <a:ext cx="0" cy="458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ak pilkoppling 24">
                    <a:extLst>
                      <a:ext uri="{FF2B5EF4-FFF2-40B4-BE49-F238E27FC236}">
                        <a16:creationId xmlns:a16="http://schemas.microsoft.com/office/drawing/2014/main" id="{4E04C6C0-3F5C-497A-AB27-1BD58AFE44A7}"/>
                      </a:ext>
                    </a:extLst>
                  </p:cNvPr>
                  <p:cNvCxnSpPr>
                    <a:cxnSpLocks/>
                  </p:cNvCxnSpPr>
                  <p:nvPr/>
                </p:nvCxnSpPr>
                <p:spPr>
                  <a:xfrm flipH="1">
                    <a:off x="8087209" y="5744408"/>
                    <a:ext cx="195715" cy="3288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Rak pilkoppling 27">
                    <a:extLst>
                      <a:ext uri="{FF2B5EF4-FFF2-40B4-BE49-F238E27FC236}">
                        <a16:creationId xmlns:a16="http://schemas.microsoft.com/office/drawing/2014/main" id="{600D8272-37AE-45A8-9A33-411D57285FD6}"/>
                      </a:ext>
                    </a:extLst>
                  </p:cNvPr>
                  <p:cNvCxnSpPr>
                    <a:cxnSpLocks/>
                  </p:cNvCxnSpPr>
                  <p:nvPr/>
                </p:nvCxnSpPr>
                <p:spPr>
                  <a:xfrm>
                    <a:off x="6047953" y="5721950"/>
                    <a:ext cx="326444" cy="3474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ruta 31">
                        <a:extLst>
                          <a:ext uri="{FF2B5EF4-FFF2-40B4-BE49-F238E27FC236}">
                            <a16:creationId xmlns:a16="http://schemas.microsoft.com/office/drawing/2014/main" id="{D669EF28-20BF-47B4-BB25-5AD1BCD52A22}"/>
                          </a:ext>
                        </a:extLst>
                      </p:cNvPr>
                      <p:cNvSpPr txBox="1"/>
                      <p:nvPr/>
                    </p:nvSpPr>
                    <p:spPr>
                      <a:xfrm>
                        <a:off x="7076691" y="6179291"/>
                        <a:ext cx="397220" cy="376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18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1800">
                                      <a:latin typeface="Cambria Math" panose="02040503050406030204" pitchFamily="18" charset="0"/>
                                      <a:ea typeface="Calibri" panose="020F0502020204030204" pitchFamily="34" charset="0"/>
                                      <a:cs typeface="Arial" panose="020B0604020202020204" pitchFamily="34" charset="0"/>
                                    </a:rPr>
                                    <m:t>X</m:t>
                                  </m:r>
                                </m:e>
                              </m:acc>
                            </m:oMath>
                          </m:oMathPara>
                        </a14:m>
                        <a:endParaRPr lang="en-GB" dirty="0"/>
                      </a:p>
                    </p:txBody>
                  </p:sp>
                </mc:Choice>
                <mc:Fallback xmlns="">
                  <p:sp>
                    <p:nvSpPr>
                      <p:cNvPr id="32" name="textruta 31">
                        <a:extLst>
                          <a:ext uri="{FF2B5EF4-FFF2-40B4-BE49-F238E27FC236}">
                            <a16:creationId xmlns:a16="http://schemas.microsoft.com/office/drawing/2014/main" id="{D669EF28-20BF-47B4-BB25-5AD1BCD52A22}"/>
                          </a:ext>
                        </a:extLst>
                      </p:cNvPr>
                      <p:cNvSpPr txBox="1">
                        <a:spLocks noRot="1" noChangeAspect="1" noMove="1" noResize="1" noEditPoints="1" noAdjustHandles="1" noChangeArrowheads="1" noChangeShapeType="1" noTextEdit="1"/>
                      </p:cNvSpPr>
                      <p:nvPr/>
                    </p:nvSpPr>
                    <p:spPr>
                      <a:xfrm>
                        <a:off x="7076691" y="6179291"/>
                        <a:ext cx="397220" cy="376770"/>
                      </a:xfrm>
                      <a:prstGeom prst="rect">
                        <a:avLst/>
                      </a:prstGeom>
                      <a:blipFill>
                        <a:blip r:embed="rId6"/>
                        <a:stretch>
                          <a:fillRect t="-1370" r="-3175"/>
                        </a:stretch>
                      </a:blipFill>
                    </p:spPr>
                    <p:txBody>
                      <a:bodyPr/>
                      <a:lstStyle/>
                      <a:p>
                        <a:r>
                          <a:rPr lang="en-GB">
                            <a:noFill/>
                          </a:rPr>
                          <a:t> </a:t>
                        </a:r>
                      </a:p>
                    </p:txBody>
                  </p:sp>
                </mc:Fallback>
              </mc:AlternateContent>
              <p:cxnSp>
                <p:nvCxnSpPr>
                  <p:cNvPr id="33" name="Rak koppling 32">
                    <a:extLst>
                      <a:ext uri="{FF2B5EF4-FFF2-40B4-BE49-F238E27FC236}">
                        <a16:creationId xmlns:a16="http://schemas.microsoft.com/office/drawing/2014/main" id="{49BF073C-9745-45DA-8901-1BACEBD5A752}"/>
                      </a:ext>
                    </a:extLst>
                  </p:cNvPr>
                  <p:cNvCxnSpPr>
                    <a:cxnSpLocks/>
                  </p:cNvCxnSpPr>
                  <p:nvPr/>
                </p:nvCxnSpPr>
                <p:spPr>
                  <a:xfrm>
                    <a:off x="7272753" y="5026680"/>
                    <a:ext cx="0" cy="122189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ruta 33">
                        <a:extLst>
                          <a:ext uri="{FF2B5EF4-FFF2-40B4-BE49-F238E27FC236}">
                            <a16:creationId xmlns:a16="http://schemas.microsoft.com/office/drawing/2014/main" id="{57AF5E64-B95F-4AEB-B6BD-2C3961FEDE82}"/>
                          </a:ext>
                        </a:extLst>
                      </p:cNvPr>
                      <p:cNvSpPr txBox="1"/>
                      <p:nvPr/>
                    </p:nvSpPr>
                    <p:spPr>
                      <a:xfrm>
                        <a:off x="6521349" y="6465718"/>
                        <a:ext cx="1834316" cy="408446"/>
                      </a:xfrm>
                      <a:prstGeom prst="rect">
                        <a:avLst/>
                      </a:prstGeom>
                      <a:noFill/>
                    </p:spPr>
                    <p:txBody>
                      <a:bodyPr wrap="square" rtlCol="0">
                        <a:spAutoFit/>
                      </a:bodyPr>
                      <a:lstStyle/>
                      <a:p>
                        <a:r>
                          <a:rPr lang="en-GB" sz="2000" dirty="0">
                            <a:solidFill>
                              <a:srgbClr val="FF0000"/>
                            </a:solidFill>
                          </a:rPr>
                          <a:t>C.I. around</a:t>
                        </a:r>
                        <a14:m>
                          <m:oMath xmlns:m="http://schemas.openxmlformats.org/officeDocument/2006/math">
                            <m:acc>
                              <m:accPr>
                                <m:chr m:val="̂"/>
                                <m:ctrlPr>
                                  <a:rPr lang="en-GB" sz="2000" i="1">
                                    <a:latin typeface="Cambria Math" panose="02040503050406030204" pitchFamily="18" charset="0"/>
                                    <a:ea typeface="Calibri" panose="020F0502020204030204" pitchFamily="34" charset="0"/>
                                    <a:cs typeface="Arial" panose="020B0604020202020204" pitchFamily="34" charset="0"/>
                                  </a:rPr>
                                </m:ctrlPr>
                              </m:accPr>
                              <m:e>
                                <m:r>
                                  <a:rPr lang="sv-SE" sz="2000"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GB" sz="2000">
                                    <a:latin typeface="Cambria Math" panose="02040503050406030204" pitchFamily="18" charset="0"/>
                                    <a:ea typeface="Calibri" panose="020F0502020204030204" pitchFamily="34" charset="0"/>
                                    <a:cs typeface="Arial" panose="020B0604020202020204" pitchFamily="34" charset="0"/>
                                  </a:rPr>
                                  <m:t>X</m:t>
                                </m:r>
                              </m:e>
                            </m:acc>
                          </m:oMath>
                        </a14:m>
                        <a:r>
                          <a:rPr lang="en-GB" sz="2000" dirty="0">
                            <a:solidFill>
                              <a:srgbClr val="FF0000"/>
                            </a:solidFill>
                          </a:rPr>
                          <a:t> </a:t>
                        </a:r>
                      </a:p>
                    </p:txBody>
                  </p:sp>
                </mc:Choice>
                <mc:Fallback xmlns="">
                  <p:sp>
                    <p:nvSpPr>
                      <p:cNvPr id="34" name="textruta 33">
                        <a:extLst>
                          <a:ext uri="{FF2B5EF4-FFF2-40B4-BE49-F238E27FC236}">
                            <a16:creationId xmlns:a16="http://schemas.microsoft.com/office/drawing/2014/main" id="{57AF5E64-B95F-4AEB-B6BD-2C3961FEDE82}"/>
                          </a:ext>
                        </a:extLst>
                      </p:cNvPr>
                      <p:cNvSpPr txBox="1">
                        <a:spLocks noRot="1" noChangeAspect="1" noMove="1" noResize="1" noEditPoints="1" noAdjustHandles="1" noChangeArrowheads="1" noChangeShapeType="1" noTextEdit="1"/>
                      </p:cNvSpPr>
                      <p:nvPr/>
                    </p:nvSpPr>
                    <p:spPr>
                      <a:xfrm>
                        <a:off x="6521349" y="6465718"/>
                        <a:ext cx="1834316" cy="408446"/>
                      </a:xfrm>
                      <a:prstGeom prst="rect">
                        <a:avLst/>
                      </a:prstGeom>
                      <a:blipFill>
                        <a:blip r:embed="rId7"/>
                        <a:stretch>
                          <a:fillRect l="-3793" t="-7595" r="-8621" b="-7595"/>
                        </a:stretch>
                      </a:blipFill>
                    </p:spPr>
                    <p:txBody>
                      <a:bodyPr/>
                      <a:lstStyle/>
                      <a:p>
                        <a:r>
                          <a:rPr lang="en-GB">
                            <a:noFill/>
                          </a:rPr>
                          <a:t> </a:t>
                        </a:r>
                      </a:p>
                    </p:txBody>
                  </p:sp>
                </mc:Fallback>
              </mc:AlternateContent>
              <p:cxnSp>
                <p:nvCxnSpPr>
                  <p:cNvPr id="55" name="Rak koppling 54">
                    <a:extLst>
                      <a:ext uri="{FF2B5EF4-FFF2-40B4-BE49-F238E27FC236}">
                        <a16:creationId xmlns:a16="http://schemas.microsoft.com/office/drawing/2014/main" id="{C910CD84-E51A-4262-9CA1-04AB448F3C0F}"/>
                      </a:ext>
                    </a:extLst>
                  </p:cNvPr>
                  <p:cNvCxnSpPr/>
                  <p:nvPr/>
                </p:nvCxnSpPr>
                <p:spPr>
                  <a:xfrm>
                    <a:off x="6566872" y="6050623"/>
                    <a:ext cx="0" cy="458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ruta 30">
                    <a:extLst>
                      <a:ext uri="{FF2B5EF4-FFF2-40B4-BE49-F238E27FC236}">
                        <a16:creationId xmlns:a16="http://schemas.microsoft.com/office/drawing/2014/main" id="{7B1576E4-F15F-4907-93C8-508000D71DFC}"/>
                      </a:ext>
                    </a:extLst>
                  </p:cNvPr>
                  <p:cNvSpPr txBox="1"/>
                  <p:nvPr/>
                </p:nvSpPr>
                <p:spPr>
                  <a:xfrm>
                    <a:off x="6732398" y="5668876"/>
                    <a:ext cx="1016028" cy="339250"/>
                  </a:xfrm>
                  <a:prstGeom prst="rect">
                    <a:avLst/>
                  </a:prstGeom>
                  <a:solidFill>
                    <a:schemeClr val="bg1"/>
                  </a:solidFill>
                </p:spPr>
                <p:txBody>
                  <a:bodyPr wrap="square" rtlCol="0">
                    <a:spAutoFit/>
                  </a:bodyPr>
                  <a:lstStyle/>
                  <a:p>
                    <a:r>
                      <a:rPr lang="en-US" altLang="en-US" sz="1600" b="1" dirty="0">
                        <a:solidFill>
                          <a:srgbClr val="333333"/>
                        </a:solidFill>
                        <a:latin typeface="Times New Roman" panose="02020603050405020304" pitchFamily="18" charset="0"/>
                        <a:cs typeface="Times New Roman" panose="02020603050405020304" pitchFamily="18" charset="0"/>
                      </a:rPr>
                      <a:t>Area 1-α</a:t>
                    </a:r>
                    <a:endParaRPr lang="en-GB" sz="1600" dirty="0"/>
                  </a:p>
                </p:txBody>
              </p:sp>
            </p:grpSp>
            <p:sp>
              <p:nvSpPr>
                <p:cNvPr id="26" name="textruta 25">
                  <a:extLst>
                    <a:ext uri="{FF2B5EF4-FFF2-40B4-BE49-F238E27FC236}">
                      <a16:creationId xmlns:a16="http://schemas.microsoft.com/office/drawing/2014/main" id="{7760EF43-E2FA-4A23-B5A1-D3BC2807A096}"/>
                    </a:ext>
                  </a:extLst>
                </p:cNvPr>
                <p:cNvSpPr txBox="1"/>
                <p:nvPr/>
              </p:nvSpPr>
              <p:spPr>
                <a:xfrm>
                  <a:off x="8011605" y="6943804"/>
                  <a:ext cx="1085936" cy="338554"/>
                </a:xfrm>
                <a:prstGeom prst="rect">
                  <a:avLst/>
                </a:prstGeom>
                <a:noFill/>
              </p:spPr>
              <p:txBody>
                <a:bodyPr wrap="square" rtlCol="0">
                  <a:spAutoFit/>
                </a:bodyPr>
                <a:lstStyle/>
                <a:p>
                  <a:r>
                    <a:rPr lang="en-US" altLang="en-US" sz="1600" b="1" dirty="0">
                      <a:solidFill>
                        <a:srgbClr val="333333"/>
                      </a:solidFill>
                      <a:latin typeface="Times New Roman" panose="02020603050405020304" pitchFamily="18" charset="0"/>
                      <a:cs typeface="Times New Roman" panose="02020603050405020304" pitchFamily="18" charset="0"/>
                    </a:rPr>
                    <a:t>Area α/2</a:t>
                  </a:r>
                  <a:endParaRPr lang="en-GB" sz="1600" dirty="0"/>
                </a:p>
              </p:txBody>
            </p:sp>
            <p:sp>
              <p:nvSpPr>
                <p:cNvPr id="27" name="textruta 26">
                  <a:extLst>
                    <a:ext uri="{FF2B5EF4-FFF2-40B4-BE49-F238E27FC236}">
                      <a16:creationId xmlns:a16="http://schemas.microsoft.com/office/drawing/2014/main" id="{7BB1B5C3-505F-4042-890D-69192D04CDFE}"/>
                    </a:ext>
                  </a:extLst>
                </p:cNvPr>
                <p:cNvSpPr txBox="1"/>
                <p:nvPr/>
              </p:nvSpPr>
              <p:spPr>
                <a:xfrm>
                  <a:off x="5553847" y="6980987"/>
                  <a:ext cx="1085936" cy="338554"/>
                </a:xfrm>
                <a:prstGeom prst="rect">
                  <a:avLst/>
                </a:prstGeom>
                <a:noFill/>
              </p:spPr>
              <p:txBody>
                <a:bodyPr wrap="square" rtlCol="0">
                  <a:spAutoFit/>
                </a:bodyPr>
                <a:lstStyle/>
                <a:p>
                  <a:r>
                    <a:rPr lang="en-US" altLang="en-US" sz="1600" b="1" dirty="0">
                      <a:solidFill>
                        <a:srgbClr val="333333"/>
                      </a:solidFill>
                      <a:latin typeface="Times New Roman" panose="02020603050405020304" pitchFamily="18" charset="0"/>
                      <a:cs typeface="Times New Roman" panose="02020603050405020304" pitchFamily="18" charset="0"/>
                    </a:rPr>
                    <a:t>Area α/2</a:t>
                  </a:r>
                  <a:endParaRPr lang="en-GB" sz="1600" dirty="0"/>
                </a:p>
              </p:txBody>
            </p:sp>
          </p:grpSp>
        </p:grpSp>
      </p:grpSp>
      <mc:AlternateContent xmlns:mc="http://schemas.openxmlformats.org/markup-compatibility/2006" xmlns:a14="http://schemas.microsoft.com/office/drawing/2010/main">
        <mc:Choice Requires="a14">
          <p:sp>
            <p:nvSpPr>
              <p:cNvPr id="2" name="textruta 1">
                <a:extLst>
                  <a:ext uri="{FF2B5EF4-FFF2-40B4-BE49-F238E27FC236}">
                    <a16:creationId xmlns:a16="http://schemas.microsoft.com/office/drawing/2014/main" id="{A451648C-310C-40FF-876D-59EEDD70FB4F}"/>
                  </a:ext>
                </a:extLst>
              </p:cNvPr>
              <p:cNvSpPr txBox="1"/>
              <p:nvPr/>
            </p:nvSpPr>
            <p:spPr>
              <a:xfrm>
                <a:off x="601296" y="3676939"/>
                <a:ext cx="4867498" cy="1158138"/>
              </a:xfrm>
              <a:prstGeom prst="rect">
                <a:avLst/>
              </a:prstGeom>
              <a:noFill/>
            </p:spPr>
            <p:txBody>
              <a:bodyPr wrap="square" rtlCol="0">
                <a:spAutoFit/>
              </a:bodyPr>
              <a:lstStyle/>
              <a:p>
                <a:r>
                  <a:rPr lang="en-GB" altLang="en-US" sz="2000" dirty="0">
                    <a:cs typeface="Times New Roman" panose="02020603050405020304" pitchFamily="18" charset="0"/>
                    <a:sym typeface="Symbol" panose="05050102010706020507" pitchFamily="18" charset="2"/>
                  </a:rPr>
                  <a:t>A two-sided interval can then be obtained as:</a:t>
                </a:r>
              </a:p>
              <a:p>
                <a:r>
                  <a:rPr lang="en-US" altLang="en-US" sz="1800" dirty="0">
                    <a:solidFill>
                      <a:srgbClr val="333333"/>
                    </a:solidFill>
                    <a:cs typeface="Arial" panose="020B0604020202020204" pitchFamily="34" charset="0"/>
                  </a:rPr>
                  <a:t>    </a:t>
                </a:r>
                <a:r>
                  <a:rPr lang="en-US" altLang="en-US" sz="2400" dirty="0">
                    <a:solidFill>
                      <a:srgbClr val="333333"/>
                    </a:solidFill>
                    <a:cs typeface="Arial" panose="020B0604020202020204" pitchFamily="34" charset="0"/>
                  </a:rPr>
                  <a:t>C.I. of X is between </a:t>
                </a:r>
                <a14:m>
                  <m:oMath xmlns:m="http://schemas.openxmlformats.org/officeDocument/2006/math">
                    <m:acc>
                      <m:accPr>
                        <m:chr m:val="̂"/>
                        <m:ctrlPr>
                          <a:rPr lang="en-GB" sz="24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400">
                            <a:latin typeface="Cambria Math" panose="02040503050406030204" pitchFamily="18" charset="0"/>
                            <a:ea typeface="Calibri" panose="020F0502020204030204" pitchFamily="34" charset="0"/>
                            <a:cs typeface="Arial" panose="020B0604020202020204" pitchFamily="34" charset="0"/>
                          </a:rPr>
                          <m:t>X</m:t>
                        </m:r>
                      </m:e>
                    </m:acc>
                  </m:oMath>
                </a14:m>
                <a:r>
                  <a:rPr lang="en-US" altLang="en-US" sz="2400" dirty="0">
                    <a:solidFill>
                      <a:srgbClr val="333333"/>
                    </a:solidFill>
                    <a:cs typeface="Arial" panose="020B0604020202020204" pitchFamily="34" charset="0"/>
                  </a:rPr>
                  <a:t> </a:t>
                </a:r>
                <a:r>
                  <a:rPr lang="en-GB" altLang="en-US" sz="2400" b="1" dirty="0">
                    <a:cs typeface="Times New Roman" panose="02020603050405020304" pitchFamily="18" charset="0"/>
                    <a:sym typeface="Symbol" panose="05050102010706020507" pitchFamily="18" charset="2"/>
                  </a:rPr>
                  <a:t></a:t>
                </a:r>
                <a:r>
                  <a:rPr lang="en-US" altLang="en-US" sz="2400" dirty="0">
                    <a:solidFill>
                      <a:srgbClr val="333333"/>
                    </a:solidFill>
                    <a:cs typeface="Arial" panose="020B0604020202020204" pitchFamily="34" charset="0"/>
                  </a:rPr>
                  <a:t> λ</a:t>
                </a:r>
                <a:r>
                  <a:rPr lang="en-US" altLang="en-US" sz="2400" baseline="-30000" dirty="0">
                    <a:solidFill>
                      <a:srgbClr val="333333"/>
                    </a:solidFill>
                    <a:cs typeface="Arial" panose="020B0604020202020204" pitchFamily="34" charset="0"/>
                  </a:rPr>
                  <a:t>α/2 </a:t>
                </a:r>
                <a:r>
                  <a:rPr lang="en-GB" altLang="en-US" sz="2400" b="1" dirty="0">
                    <a:cs typeface="Times New Roman" panose="02020603050405020304" pitchFamily="18" charset="0"/>
                    <a:sym typeface="Symbol" panose="05050102010706020507" pitchFamily="18" charset="2"/>
                  </a:rPr>
                  <a:t> </a:t>
                </a:r>
                <a14:m>
                  <m:oMath xmlns:m="http://schemas.openxmlformats.org/officeDocument/2006/math">
                    <m:r>
                      <m:rPr>
                        <m:sty m:val="p"/>
                      </m:rPr>
                      <a:rPr lang="en-GB" sz="2400">
                        <a:latin typeface="Cambria Math" panose="02040503050406030204" pitchFamily="18" charset="0"/>
                      </a:rPr>
                      <m:t>s</m:t>
                    </m:r>
                    <m:r>
                      <a:rPr lang="en-GB" sz="2400">
                        <a:latin typeface="Cambria Math" panose="02040503050406030204" pitchFamily="18" charset="0"/>
                      </a:rPr>
                      <m:t>/</m:t>
                    </m:r>
                    <m:rad>
                      <m:radPr>
                        <m:degHide m:val="on"/>
                        <m:ctrlPr>
                          <a:rPr lang="en-GB" sz="2400" i="1">
                            <a:latin typeface="Cambria Math" panose="02040503050406030204" pitchFamily="18" charset="0"/>
                          </a:rPr>
                        </m:ctrlPr>
                      </m:radPr>
                      <m:deg/>
                      <m:e>
                        <m:r>
                          <a:rPr lang="en-GB" sz="2400" i="1">
                            <a:latin typeface="Cambria Math" panose="02040503050406030204" pitchFamily="18" charset="0"/>
                          </a:rPr>
                          <m:t>𝑁</m:t>
                        </m:r>
                      </m:e>
                    </m:rad>
                  </m:oMath>
                </a14:m>
                <a:r>
                  <a:rPr lang="en-US" altLang="en-US" sz="2400" dirty="0"/>
                  <a:t>;  </a:t>
                </a:r>
              </a:p>
              <a:p>
                <a:endParaRPr lang="en-US" altLang="en-US" sz="300" dirty="0"/>
              </a:p>
              <a:p>
                <a:r>
                  <a:rPr lang="en-GB" altLang="en-US" sz="2000" dirty="0">
                    <a:cs typeface="Times New Roman" panose="02020603050405020304" pitchFamily="18" charset="0"/>
                    <a:sym typeface="Symbol" panose="05050102010706020507" pitchFamily="18" charset="2"/>
                  </a:rPr>
                  <a:t>for the chosen </a:t>
                </a:r>
                <a:r>
                  <a:rPr lang="en-GB" altLang="en-US" sz="2000" i="1" dirty="0">
                    <a:cs typeface="Times New Roman" panose="02020603050405020304" pitchFamily="18" charset="0"/>
                    <a:sym typeface="Symbol" panose="05050102010706020507" pitchFamily="18" charset="2"/>
                  </a:rPr>
                  <a:t>confidence level </a:t>
                </a:r>
                <a:r>
                  <a:rPr lang="en-GB" altLang="en-US" sz="2000" dirty="0">
                    <a:cs typeface="Arial" panose="020B0604020202020204" pitchFamily="34" charset="0"/>
                    <a:sym typeface="Symbol" panose="05050102010706020507" pitchFamily="18" charset="2"/>
                  </a:rPr>
                  <a:t>1-</a:t>
                </a:r>
                <a:r>
                  <a:rPr lang="en-US" altLang="en-US" sz="2000" dirty="0">
                    <a:solidFill>
                      <a:srgbClr val="333333"/>
                    </a:solidFill>
                    <a:cs typeface="Arial" panose="020B0604020202020204" pitchFamily="34" charset="0"/>
                  </a:rPr>
                  <a:t> α</a:t>
                </a:r>
                <a:r>
                  <a:rPr lang="en-GB" altLang="en-US" sz="2000" dirty="0">
                    <a:cs typeface="Times New Roman" panose="02020603050405020304" pitchFamily="18" charset="0"/>
                    <a:sym typeface="Symbol" panose="05050102010706020507" pitchFamily="18" charset="2"/>
                  </a:rPr>
                  <a:t>.</a:t>
                </a:r>
              </a:p>
            </p:txBody>
          </p:sp>
        </mc:Choice>
        <mc:Fallback xmlns="">
          <p:sp>
            <p:nvSpPr>
              <p:cNvPr id="2" name="textruta 1">
                <a:extLst>
                  <a:ext uri="{FF2B5EF4-FFF2-40B4-BE49-F238E27FC236}">
                    <a16:creationId xmlns:a16="http://schemas.microsoft.com/office/drawing/2014/main" id="{A451648C-310C-40FF-876D-59EEDD70FB4F}"/>
                  </a:ext>
                </a:extLst>
              </p:cNvPr>
              <p:cNvSpPr txBox="1">
                <a:spLocks noRot="1" noChangeAspect="1" noMove="1" noResize="1" noEditPoints="1" noAdjustHandles="1" noChangeArrowheads="1" noChangeShapeType="1" noTextEdit="1"/>
              </p:cNvSpPr>
              <p:nvPr/>
            </p:nvSpPr>
            <p:spPr>
              <a:xfrm>
                <a:off x="601296" y="3676939"/>
                <a:ext cx="4867498" cy="1158138"/>
              </a:xfrm>
              <a:prstGeom prst="rect">
                <a:avLst/>
              </a:prstGeom>
              <a:blipFill>
                <a:blip r:embed="rId8"/>
                <a:stretch>
                  <a:fillRect l="-1378" t="-2632" r="-1629" b="-8421"/>
                </a:stretch>
              </a:blipFill>
            </p:spPr>
            <p:txBody>
              <a:bodyPr/>
              <a:lstStyle/>
              <a:p>
                <a:r>
                  <a:rPr lang="en-GB">
                    <a:noFill/>
                  </a:rPr>
                  <a:t> </a:t>
                </a:r>
              </a:p>
            </p:txBody>
          </p:sp>
        </mc:Fallback>
      </mc:AlternateContent>
    </p:spTree>
    <p:extLst>
      <p:ext uri="{BB962C8B-B14F-4D97-AF65-F5344CB8AC3E}">
        <p14:creationId xmlns:p14="http://schemas.microsoft.com/office/powerpoint/2010/main" val="129483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26A4F699-5BA3-43CA-B4E1-D10ECEEB6212}"/>
              </a:ext>
            </a:extLst>
          </p:cNvPr>
          <p:cNvSpPr txBox="1">
            <a:spLocks noChangeArrowheads="1"/>
          </p:cNvSpPr>
          <p:nvPr/>
        </p:nvSpPr>
        <p:spPr bwMode="auto">
          <a:xfrm>
            <a:off x="323295" y="1868905"/>
            <a:ext cx="9396714" cy="180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800" b="1" dirty="0">
                <a:cs typeface="Times New Roman" panose="02020603050405020304" pitchFamily="18" charset="0"/>
              </a:rPr>
              <a:t>Percentiles</a:t>
            </a:r>
          </a:p>
          <a:p>
            <a:pPr>
              <a:lnSpc>
                <a:spcPct val="90000"/>
              </a:lnSpc>
            </a:pPr>
            <a:endParaRPr lang="en-GB" altLang="en-US" sz="600" dirty="0">
              <a:cs typeface="Times New Roman" panose="02020603050405020304" pitchFamily="18" charset="0"/>
            </a:endParaRPr>
          </a:p>
          <a:p>
            <a:pPr>
              <a:lnSpc>
                <a:spcPct val="90000"/>
              </a:lnSpc>
            </a:pPr>
            <a:r>
              <a:rPr lang="en-GB" altLang="en-US" sz="2000" dirty="0">
                <a:cs typeface="Times New Roman" panose="02020603050405020304" pitchFamily="18" charset="0"/>
              </a:rPr>
              <a:t>To obtain values of the cumulated distribution function (</a:t>
            </a:r>
            <a:r>
              <a:rPr lang="en-GB" altLang="en-US" sz="2000" noProof="1">
                <a:cs typeface="Times New Roman" panose="02020603050405020304" pitchFamily="18" charset="0"/>
              </a:rPr>
              <a:t>c.d.f.) </a:t>
            </a:r>
            <a:r>
              <a:rPr lang="en-GB" altLang="en-US" sz="2000" dirty="0">
                <a:cs typeface="Times New Roman" panose="02020603050405020304" pitchFamily="18" charset="0"/>
              </a:rPr>
              <a:t>F(X) you can specify the percentile for when F(X)</a:t>
            </a:r>
            <a:r>
              <a:rPr lang="en-GB" sz="2000" dirty="0">
                <a:cs typeface="Times New Roman" panose="02020603050405020304" pitchFamily="18" charset="0"/>
                <a:sym typeface="Symbol" panose="05050102010706020507" pitchFamily="18" charset="2"/>
              </a:rPr>
              <a:t>  50% (median) or any other percentile.</a:t>
            </a:r>
            <a:endParaRPr lang="en-GB" sz="2000" dirty="0">
              <a:cs typeface="Times New Roman" panose="02020603050405020304" pitchFamily="18" charset="0"/>
            </a:endParaRPr>
          </a:p>
          <a:p>
            <a:pPr>
              <a:lnSpc>
                <a:spcPct val="90000"/>
              </a:lnSpc>
            </a:pPr>
            <a:endParaRPr lang="en-GB" altLang="en-US" sz="800" dirty="0">
              <a:cs typeface="Times New Roman" panose="02020603050405020304" pitchFamily="18" charset="0"/>
            </a:endParaRPr>
          </a:p>
          <a:p>
            <a:pPr>
              <a:lnSpc>
                <a:spcPct val="90000"/>
              </a:lnSpc>
            </a:pPr>
            <a:r>
              <a:rPr lang="en-GB" altLang="en-US" sz="2000" dirty="0">
                <a:cs typeface="Times New Roman" panose="02020603050405020304" pitchFamily="18" charset="0"/>
              </a:rPr>
              <a:t>By reading the percentiles for 2.5% and 97.5% you find an interval where 95% of the outcome values of X are located.</a:t>
            </a:r>
          </a:p>
        </p:txBody>
      </p:sp>
      <p:sp>
        <p:nvSpPr>
          <p:cNvPr id="5" name="textruta 4">
            <a:extLst>
              <a:ext uri="{FF2B5EF4-FFF2-40B4-BE49-F238E27FC236}">
                <a16:creationId xmlns:a16="http://schemas.microsoft.com/office/drawing/2014/main" id="{6856166D-FF1A-4D39-9AFF-898AF472708E}"/>
              </a:ext>
            </a:extLst>
          </p:cNvPr>
          <p:cNvSpPr txBox="1"/>
          <p:nvPr/>
        </p:nvSpPr>
        <p:spPr>
          <a:xfrm>
            <a:off x="375553" y="36515"/>
            <a:ext cx="9154893" cy="1809726"/>
          </a:xfrm>
          <a:prstGeom prst="rect">
            <a:avLst/>
          </a:prstGeom>
          <a:noFill/>
        </p:spPr>
        <p:txBody>
          <a:bodyPr wrap="square">
            <a:spAutoFit/>
          </a:bodyPr>
          <a:lstStyle/>
          <a:p>
            <a:pPr>
              <a:lnSpc>
                <a:spcPct val="90000"/>
              </a:lnSpc>
            </a:pPr>
            <a:r>
              <a:rPr lang="en-GB" altLang="en-US" sz="2800" b="1" dirty="0">
                <a:cs typeface="Times New Roman" panose="02020603050405020304" pitchFamily="18" charset="0"/>
              </a:rPr>
              <a:t>Min and Max</a:t>
            </a:r>
            <a:endParaRPr lang="en-GB" altLang="en-US" sz="2000" dirty="0">
              <a:cs typeface="Times New Roman" panose="02020603050405020304" pitchFamily="18" charset="0"/>
            </a:endParaRPr>
          </a:p>
          <a:p>
            <a:pPr>
              <a:lnSpc>
                <a:spcPct val="90000"/>
              </a:lnSpc>
            </a:pPr>
            <a:endParaRPr lang="en-GB" altLang="en-US" sz="600" dirty="0">
              <a:cs typeface="Times New Roman" panose="02020603050405020304" pitchFamily="18" charset="0"/>
            </a:endParaRPr>
          </a:p>
          <a:p>
            <a:pPr>
              <a:lnSpc>
                <a:spcPct val="90000"/>
              </a:lnSpc>
            </a:pPr>
            <a:r>
              <a:rPr lang="en-GB" altLang="en-US" sz="2000" dirty="0">
                <a:cs typeface="Times New Roman" panose="02020603050405020304" pitchFamily="18" charset="0"/>
              </a:rPr>
              <a:t>The minimal and maximal values of a quantity X from the N replications are calculated.  </a:t>
            </a:r>
            <a:br>
              <a:rPr lang="en-GB" altLang="en-US" sz="2000" dirty="0">
                <a:cs typeface="Times New Roman" panose="02020603050405020304" pitchFamily="18" charset="0"/>
              </a:rPr>
            </a:br>
            <a:endParaRPr lang="en-GB" altLang="en-US" sz="800" dirty="0">
              <a:cs typeface="Times New Roman" panose="02020603050405020304" pitchFamily="18" charset="0"/>
            </a:endParaRPr>
          </a:p>
          <a:p>
            <a:pPr>
              <a:lnSpc>
                <a:spcPct val="90000"/>
              </a:lnSpc>
            </a:pPr>
            <a:r>
              <a:rPr lang="en-GB" altLang="en-US" sz="2000" dirty="0">
                <a:cs typeface="Times New Roman" panose="02020603050405020304" pitchFamily="18" charset="0"/>
              </a:rPr>
              <a:t>Note that the values compared are the end values of each replication. If you want the largest or smallest value within each of the N replications, you use the X=</a:t>
            </a:r>
            <a:r>
              <a:rPr lang="en-GB" altLang="en-US" sz="2000" noProof="1">
                <a:cs typeface="Times New Roman" panose="02020603050405020304" pitchFamily="18" charset="0"/>
              </a:rPr>
              <a:t>PastMin() and X=PastMax()</a:t>
            </a:r>
            <a:r>
              <a:rPr lang="en-GB" altLang="en-US" sz="2000" dirty="0">
                <a:cs typeface="Times New Roman" panose="02020603050405020304" pitchFamily="18" charset="0"/>
              </a:rPr>
              <a:t> functions in StochSD. </a:t>
            </a:r>
          </a:p>
        </p:txBody>
      </p:sp>
      <p:sp>
        <p:nvSpPr>
          <p:cNvPr id="6" name="Platshållare för bildnummer 5">
            <a:extLst>
              <a:ext uri="{FF2B5EF4-FFF2-40B4-BE49-F238E27FC236}">
                <a16:creationId xmlns:a16="http://schemas.microsoft.com/office/drawing/2014/main" id="{3CC4BFD4-25C5-4591-B1E5-A929B76F3234}"/>
              </a:ext>
            </a:extLst>
          </p:cNvPr>
          <p:cNvSpPr>
            <a:spLocks noGrp="1"/>
          </p:cNvSpPr>
          <p:nvPr>
            <p:ph type="sldNum" sz="quarter" idx="12"/>
          </p:nvPr>
        </p:nvSpPr>
        <p:spPr>
          <a:xfrm>
            <a:off x="9407440" y="6342295"/>
            <a:ext cx="389709" cy="365125"/>
          </a:xfrm>
        </p:spPr>
        <p:txBody>
          <a:bodyPr/>
          <a:lstStyle/>
          <a:p>
            <a:fld id="{A7D01DC2-BFB6-4BE5-A2D3-5689CE5D067D}" type="slidenum">
              <a:rPr lang="en-GB" altLang="en-US">
                <a:cs typeface="Times New Roman" panose="02020603050405020304" pitchFamily="18" charset="0"/>
              </a:rPr>
              <a:pPr/>
              <a:t>14</a:t>
            </a:fld>
            <a:endParaRPr lang="en-GB" altLang="en-US" dirty="0">
              <a:cs typeface="Times New Roman" panose="02020603050405020304" pitchFamily="18" charset="0"/>
            </a:endParaRPr>
          </a:p>
        </p:txBody>
      </p:sp>
      <p:sp>
        <p:nvSpPr>
          <p:cNvPr id="8" name="textruta 7">
            <a:extLst>
              <a:ext uri="{FF2B5EF4-FFF2-40B4-BE49-F238E27FC236}">
                <a16:creationId xmlns:a16="http://schemas.microsoft.com/office/drawing/2014/main" id="{6F5B51AA-5156-4271-8F7A-8E6CE800C371}"/>
              </a:ext>
            </a:extLst>
          </p:cNvPr>
          <p:cNvSpPr txBox="1"/>
          <p:nvPr/>
        </p:nvSpPr>
        <p:spPr>
          <a:xfrm>
            <a:off x="332009" y="3647545"/>
            <a:ext cx="8353229" cy="1089529"/>
          </a:xfrm>
          <a:prstGeom prst="rect">
            <a:avLst/>
          </a:prstGeom>
          <a:noFill/>
        </p:spPr>
        <p:txBody>
          <a:bodyPr wrap="square" rtlCol="0">
            <a:spAutoFit/>
          </a:bodyPr>
          <a:lstStyle/>
          <a:p>
            <a:pPr>
              <a:lnSpc>
                <a:spcPct val="90000"/>
              </a:lnSpc>
            </a:pPr>
            <a:r>
              <a:rPr lang="en-GB" altLang="en-US" sz="2800" b="1" dirty="0">
                <a:cs typeface="Times New Roman" panose="02020603050405020304" pitchFamily="18" charset="0"/>
              </a:rPr>
              <a:t>Histogram</a:t>
            </a:r>
          </a:p>
          <a:p>
            <a:pPr>
              <a:lnSpc>
                <a:spcPct val="90000"/>
              </a:lnSpc>
            </a:pPr>
            <a:endParaRPr lang="en-GB" altLang="en-US" sz="600" dirty="0">
              <a:cs typeface="Times New Roman" panose="02020603050405020304" pitchFamily="18" charset="0"/>
            </a:endParaRPr>
          </a:p>
          <a:p>
            <a:pPr>
              <a:lnSpc>
                <a:spcPct val="90000"/>
              </a:lnSpc>
            </a:pPr>
            <a:r>
              <a:rPr lang="en-GB" altLang="en-US" dirty="0">
                <a:cs typeface="Times New Roman" panose="02020603050405020304" pitchFamily="18" charset="0"/>
              </a:rPr>
              <a:t>You may also display a distribution or density function f(X) as a Histogram. Here you can select the number and intervals of the bars. See an example at the next Slide.</a:t>
            </a:r>
          </a:p>
        </p:txBody>
      </p:sp>
      <p:sp>
        <p:nvSpPr>
          <p:cNvPr id="9" name="textruta 8">
            <a:extLst>
              <a:ext uri="{FF2B5EF4-FFF2-40B4-BE49-F238E27FC236}">
                <a16:creationId xmlns:a16="http://schemas.microsoft.com/office/drawing/2014/main" id="{45DC24F7-898E-4432-A7E8-2EEE937216F1}"/>
              </a:ext>
            </a:extLst>
          </p:cNvPr>
          <p:cNvSpPr txBox="1"/>
          <p:nvPr/>
        </p:nvSpPr>
        <p:spPr>
          <a:xfrm>
            <a:off x="332010" y="4759738"/>
            <a:ext cx="9465139" cy="1089529"/>
          </a:xfrm>
          <a:prstGeom prst="rect">
            <a:avLst/>
          </a:prstGeom>
          <a:noFill/>
        </p:spPr>
        <p:txBody>
          <a:bodyPr wrap="square" rtlCol="0">
            <a:spAutoFit/>
          </a:bodyPr>
          <a:lstStyle/>
          <a:p>
            <a:pPr>
              <a:lnSpc>
                <a:spcPct val="90000"/>
              </a:lnSpc>
            </a:pPr>
            <a:r>
              <a:rPr lang="en-GB" altLang="en-US" sz="2800" b="1" dirty="0">
                <a:cs typeface="Times New Roman" panose="02020603050405020304" pitchFamily="18" charset="0"/>
              </a:rPr>
              <a:t>Scatter Plot (X-Y diagram)</a:t>
            </a:r>
          </a:p>
          <a:p>
            <a:pPr>
              <a:lnSpc>
                <a:spcPct val="90000"/>
              </a:lnSpc>
            </a:pPr>
            <a:endParaRPr lang="en-GB" altLang="en-US" sz="600" dirty="0">
              <a:cs typeface="Times New Roman" panose="02020603050405020304" pitchFamily="18" charset="0"/>
            </a:endParaRPr>
          </a:p>
          <a:p>
            <a:pPr>
              <a:lnSpc>
                <a:spcPct val="90000"/>
              </a:lnSpc>
            </a:pPr>
            <a:r>
              <a:rPr lang="en-GB" altLang="en-US" dirty="0">
                <a:cs typeface="Times New Roman" panose="02020603050405020304" pitchFamily="18" charset="0"/>
              </a:rPr>
              <a:t>You may also use a Scatter Plot to display the correlation between </a:t>
            </a:r>
            <a:r>
              <a:rPr lang="en-GB" altLang="en-US" b="1" i="1" dirty="0">
                <a:cs typeface="Times New Roman" panose="02020603050405020304" pitchFamily="18" charset="0"/>
              </a:rPr>
              <a:t>two</a:t>
            </a:r>
            <a:r>
              <a:rPr lang="en-GB" altLang="en-US" dirty="0">
                <a:cs typeface="Times New Roman" panose="02020603050405020304" pitchFamily="18" charset="0"/>
              </a:rPr>
              <a:t> quantities X and Y. Here you also get the </a:t>
            </a:r>
            <a:r>
              <a:rPr lang="en-GB" altLang="en-US" b="1" dirty="0">
                <a:cs typeface="Times New Roman" panose="02020603050405020304" pitchFamily="18" charset="0"/>
              </a:rPr>
              <a:t>correlation coefficient </a:t>
            </a:r>
            <a:r>
              <a:rPr lang="en-GB" altLang="en-US" dirty="0">
                <a:cs typeface="Times New Roman" panose="02020603050405020304" pitchFamily="18" charset="0"/>
              </a:rPr>
              <a:t>calculated. See an example at the next, next Slide.</a:t>
            </a:r>
            <a:endParaRPr lang="en-GB" dirty="0"/>
          </a:p>
        </p:txBody>
      </p:sp>
      <p:sp>
        <p:nvSpPr>
          <p:cNvPr id="10" name="textruta 9">
            <a:extLst>
              <a:ext uri="{FF2B5EF4-FFF2-40B4-BE49-F238E27FC236}">
                <a16:creationId xmlns:a16="http://schemas.microsoft.com/office/drawing/2014/main" id="{CD0176DE-0C5B-4121-A2F8-91D93FA0EC87}"/>
              </a:ext>
            </a:extLst>
          </p:cNvPr>
          <p:cNvSpPr txBox="1"/>
          <p:nvPr/>
        </p:nvSpPr>
        <p:spPr>
          <a:xfrm>
            <a:off x="323295" y="5805168"/>
            <a:ext cx="8793273" cy="1089529"/>
          </a:xfrm>
          <a:prstGeom prst="rect">
            <a:avLst/>
          </a:prstGeom>
          <a:noFill/>
        </p:spPr>
        <p:txBody>
          <a:bodyPr wrap="square" rtlCol="0">
            <a:spAutoFit/>
          </a:bodyPr>
          <a:lstStyle/>
          <a:p>
            <a:pPr>
              <a:lnSpc>
                <a:spcPct val="90000"/>
              </a:lnSpc>
            </a:pPr>
            <a:r>
              <a:rPr lang="en-GB" altLang="en-US" sz="2800" b="1" dirty="0">
                <a:cs typeface="Times New Roman" panose="02020603050405020304" pitchFamily="18" charset="0"/>
              </a:rPr>
              <a:t>Export the data</a:t>
            </a:r>
          </a:p>
          <a:p>
            <a:pPr>
              <a:lnSpc>
                <a:spcPct val="90000"/>
              </a:lnSpc>
            </a:pPr>
            <a:endParaRPr lang="en-GB" altLang="en-US" sz="600" dirty="0">
              <a:cs typeface="Times New Roman" panose="02020603050405020304" pitchFamily="18" charset="0"/>
            </a:endParaRPr>
          </a:p>
          <a:p>
            <a:pPr>
              <a:lnSpc>
                <a:spcPct val="90000"/>
              </a:lnSpc>
            </a:pPr>
            <a:r>
              <a:rPr lang="en-GB" altLang="en-US" dirty="0">
                <a:cs typeface="Times New Roman" panose="02020603050405020304" pitchFamily="18" charset="0"/>
              </a:rPr>
              <a:t>The StatRes data can also be exported in CSV format (Comma Separated Values) as sorted or unsorted tables. These data can then be further analysed in e.g. a spreadsheet.</a:t>
            </a:r>
          </a:p>
        </p:txBody>
      </p:sp>
    </p:spTree>
    <p:extLst>
      <p:ext uri="{BB962C8B-B14F-4D97-AF65-F5344CB8AC3E}">
        <p14:creationId xmlns:p14="http://schemas.microsoft.com/office/powerpoint/2010/main" val="353158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5E32A4A-8E31-4B60-8158-77D38852EAF6}"/>
              </a:ext>
            </a:extLst>
          </p:cNvPr>
          <p:cNvSpPr>
            <a:spLocks noGrp="1" noChangeArrowheads="1"/>
          </p:cNvSpPr>
          <p:nvPr>
            <p:ph type="title"/>
          </p:nvPr>
        </p:nvSpPr>
        <p:spPr>
          <a:xfrm>
            <a:off x="2114005" y="143216"/>
            <a:ext cx="4870269" cy="381000"/>
          </a:xfrm>
        </p:spPr>
        <p:txBody>
          <a:bodyPr>
            <a:noAutofit/>
          </a:bodyPr>
          <a:lstStyle/>
          <a:p>
            <a:r>
              <a:rPr lang="en-GB" altLang="en-US" sz="3200" b="1" dirty="0">
                <a:latin typeface="+mn-lt"/>
                <a:cs typeface="Times New Roman" panose="02020603050405020304" pitchFamily="18" charset="0"/>
              </a:rPr>
              <a:t>Histograms from </a:t>
            </a:r>
            <a:r>
              <a:rPr lang="en-GB" altLang="en-US" sz="3200" b="1" noProof="1">
                <a:latin typeface="+mn-lt"/>
                <a:cs typeface="Times New Roman" panose="02020603050405020304" pitchFamily="18" charset="0"/>
              </a:rPr>
              <a:t>StatRes</a:t>
            </a:r>
          </a:p>
        </p:txBody>
      </p:sp>
      <p:pic>
        <p:nvPicPr>
          <p:cNvPr id="3" name="Bildobjekt 2">
            <a:extLst>
              <a:ext uri="{FF2B5EF4-FFF2-40B4-BE49-F238E27FC236}">
                <a16:creationId xmlns:a16="http://schemas.microsoft.com/office/drawing/2014/main" id="{A9E8942A-77DF-4FE9-889F-FA7871DD7393}"/>
              </a:ext>
            </a:extLst>
          </p:cNvPr>
          <p:cNvPicPr>
            <a:picLocks noChangeAspect="1"/>
          </p:cNvPicPr>
          <p:nvPr/>
        </p:nvPicPr>
        <p:blipFill>
          <a:blip r:embed="rId2"/>
          <a:stretch>
            <a:fillRect/>
          </a:stretch>
        </p:blipFill>
        <p:spPr>
          <a:xfrm>
            <a:off x="118193" y="600198"/>
            <a:ext cx="9669614" cy="5210568"/>
          </a:xfrm>
          <a:prstGeom prst="rect">
            <a:avLst/>
          </a:prstGeom>
        </p:spPr>
      </p:pic>
      <p:sp>
        <p:nvSpPr>
          <p:cNvPr id="6" name="textruta 5">
            <a:extLst>
              <a:ext uri="{FF2B5EF4-FFF2-40B4-BE49-F238E27FC236}">
                <a16:creationId xmlns:a16="http://schemas.microsoft.com/office/drawing/2014/main" id="{B9A86262-3052-4AEF-800F-0428032EC1E7}"/>
              </a:ext>
            </a:extLst>
          </p:cNvPr>
          <p:cNvSpPr txBox="1"/>
          <p:nvPr/>
        </p:nvSpPr>
        <p:spPr>
          <a:xfrm>
            <a:off x="118193" y="5945343"/>
            <a:ext cx="9504778" cy="769441"/>
          </a:xfrm>
          <a:prstGeom prst="rect">
            <a:avLst/>
          </a:prstGeom>
          <a:noFill/>
        </p:spPr>
        <p:txBody>
          <a:bodyPr wrap="square" rtlCol="0">
            <a:spAutoFit/>
          </a:bodyPr>
          <a:lstStyle/>
          <a:p>
            <a:r>
              <a:rPr lang="en-GB" sz="2200" dirty="0"/>
              <a:t>Histogram of Average Queue Time. Here you can set number of bars and their intervals.</a:t>
            </a:r>
          </a:p>
        </p:txBody>
      </p:sp>
      <p:sp>
        <p:nvSpPr>
          <p:cNvPr id="25" name="Platshållare för bildnummer 5">
            <a:extLst>
              <a:ext uri="{FF2B5EF4-FFF2-40B4-BE49-F238E27FC236}">
                <a16:creationId xmlns:a16="http://schemas.microsoft.com/office/drawing/2014/main" id="{D81EDE56-F68E-482B-B821-91CCA32F8722}"/>
              </a:ext>
            </a:extLst>
          </p:cNvPr>
          <p:cNvSpPr>
            <a:spLocks noGrp="1"/>
          </p:cNvSpPr>
          <p:nvPr>
            <p:ph type="sldNum" sz="quarter" idx="12"/>
          </p:nvPr>
        </p:nvSpPr>
        <p:spPr>
          <a:xfrm>
            <a:off x="9398097" y="6461041"/>
            <a:ext cx="389709" cy="365125"/>
          </a:xfrm>
        </p:spPr>
        <p:txBody>
          <a:bodyPr/>
          <a:lstStyle/>
          <a:p>
            <a:fld id="{A7D01DC2-BFB6-4BE5-A2D3-5689CE5D067D}" type="slidenum">
              <a:rPr lang="en-GB" altLang="en-US">
                <a:cs typeface="Times New Roman" panose="02020603050405020304" pitchFamily="18" charset="0"/>
              </a:rPr>
              <a:pPr/>
              <a:t>15</a:t>
            </a:fld>
            <a:endParaRPr lang="en-GB" altLang="en-US" dirty="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AC4AE4E-D562-45C1-B078-1AB41A4B98F1}"/>
              </a:ext>
            </a:extLst>
          </p:cNvPr>
          <p:cNvSpPr>
            <a:spLocks noGrp="1" noChangeArrowheads="1"/>
          </p:cNvSpPr>
          <p:nvPr>
            <p:ph type="title"/>
          </p:nvPr>
        </p:nvSpPr>
        <p:spPr>
          <a:xfrm>
            <a:off x="1819107" y="127385"/>
            <a:ext cx="5066937" cy="409773"/>
          </a:xfrm>
        </p:spPr>
        <p:txBody>
          <a:bodyPr>
            <a:noAutofit/>
          </a:bodyPr>
          <a:lstStyle/>
          <a:p>
            <a:pPr algn="ctr"/>
            <a:r>
              <a:rPr lang="en-GB" altLang="en-US" sz="3200" b="1" dirty="0">
                <a:latin typeface="+mn-lt"/>
                <a:cs typeface="Times New Roman" panose="02020603050405020304" pitchFamily="18" charset="0"/>
              </a:rPr>
              <a:t>Scatter plot from </a:t>
            </a:r>
            <a:r>
              <a:rPr lang="en-GB" altLang="en-US" sz="3200" b="1" noProof="1">
                <a:latin typeface="+mn-lt"/>
                <a:cs typeface="Times New Roman" panose="02020603050405020304" pitchFamily="18" charset="0"/>
              </a:rPr>
              <a:t>StatRes</a:t>
            </a:r>
          </a:p>
        </p:txBody>
      </p:sp>
      <p:sp>
        <p:nvSpPr>
          <p:cNvPr id="8" name="Platshållare för bildnummer 5">
            <a:extLst>
              <a:ext uri="{FF2B5EF4-FFF2-40B4-BE49-F238E27FC236}">
                <a16:creationId xmlns:a16="http://schemas.microsoft.com/office/drawing/2014/main" id="{D13E359F-8DFF-4E70-8172-41A5850ADC04}"/>
              </a:ext>
            </a:extLst>
          </p:cNvPr>
          <p:cNvSpPr>
            <a:spLocks noGrp="1"/>
          </p:cNvSpPr>
          <p:nvPr>
            <p:ph type="sldNum" sz="quarter" idx="12"/>
          </p:nvPr>
        </p:nvSpPr>
        <p:spPr>
          <a:xfrm>
            <a:off x="9298577" y="6356351"/>
            <a:ext cx="389709" cy="365125"/>
          </a:xfrm>
        </p:spPr>
        <p:txBody>
          <a:bodyPr/>
          <a:lstStyle/>
          <a:p>
            <a:pPr algn="ctr"/>
            <a:fld id="{A7D01DC2-BFB6-4BE5-A2D3-5689CE5D067D}" type="slidenum">
              <a:rPr lang="en-GB" altLang="en-US">
                <a:cs typeface="Times New Roman" panose="02020603050405020304" pitchFamily="18" charset="0"/>
              </a:rPr>
              <a:pPr algn="ctr"/>
              <a:t>16</a:t>
            </a:fld>
            <a:endParaRPr lang="en-GB" altLang="en-US" dirty="0">
              <a:cs typeface="Times New Roman" panose="02020603050405020304" pitchFamily="18" charset="0"/>
            </a:endParaRPr>
          </a:p>
        </p:txBody>
      </p:sp>
      <p:sp>
        <p:nvSpPr>
          <p:cNvPr id="6" name="textruta 5">
            <a:extLst>
              <a:ext uri="{FF2B5EF4-FFF2-40B4-BE49-F238E27FC236}">
                <a16:creationId xmlns:a16="http://schemas.microsoft.com/office/drawing/2014/main" id="{10BE6C82-2B4D-485F-9B72-D1AACD48106C}"/>
              </a:ext>
            </a:extLst>
          </p:cNvPr>
          <p:cNvSpPr txBox="1"/>
          <p:nvPr/>
        </p:nvSpPr>
        <p:spPr>
          <a:xfrm>
            <a:off x="7076440" y="954959"/>
            <a:ext cx="2738120" cy="2554545"/>
          </a:xfrm>
          <a:prstGeom prst="rect">
            <a:avLst/>
          </a:prstGeom>
          <a:noFill/>
        </p:spPr>
        <p:txBody>
          <a:bodyPr wrap="square" rtlCol="0">
            <a:spAutoFit/>
          </a:bodyPr>
          <a:lstStyle/>
          <a:p>
            <a:r>
              <a:rPr lang="en-GB" sz="2000" dirty="0"/>
              <a:t>Scatter Plot of Average Queue  Length vs. Utilization (i.e. Busy time of the server).</a:t>
            </a:r>
          </a:p>
          <a:p>
            <a:endParaRPr lang="en-GB" sz="2000" dirty="0"/>
          </a:p>
          <a:p>
            <a:r>
              <a:rPr lang="en-GB" sz="2000" dirty="0"/>
              <a:t>The coefficient of correlation was here 0.667.</a:t>
            </a:r>
          </a:p>
        </p:txBody>
      </p:sp>
      <p:pic>
        <p:nvPicPr>
          <p:cNvPr id="7" name="Bildobjekt 6">
            <a:extLst>
              <a:ext uri="{FF2B5EF4-FFF2-40B4-BE49-F238E27FC236}">
                <a16:creationId xmlns:a16="http://schemas.microsoft.com/office/drawing/2014/main" id="{0675BDF9-87AA-4032-A335-0087CB947A5A}"/>
              </a:ext>
            </a:extLst>
          </p:cNvPr>
          <p:cNvPicPr>
            <a:picLocks noChangeAspect="1"/>
          </p:cNvPicPr>
          <p:nvPr/>
        </p:nvPicPr>
        <p:blipFill>
          <a:blip r:embed="rId2"/>
          <a:stretch>
            <a:fillRect/>
          </a:stretch>
        </p:blipFill>
        <p:spPr>
          <a:xfrm>
            <a:off x="217714" y="930325"/>
            <a:ext cx="6668330" cy="5426026"/>
          </a:xfrm>
          <a:prstGeom prst="rect">
            <a:avLst/>
          </a:prstGeom>
        </p:spPr>
      </p:pic>
    </p:spTree>
    <p:extLst>
      <p:ext uri="{BB962C8B-B14F-4D97-AF65-F5344CB8AC3E}">
        <p14:creationId xmlns:p14="http://schemas.microsoft.com/office/powerpoint/2010/main" val="258411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1">
            <a:extLst>
              <a:ext uri="{FF2B5EF4-FFF2-40B4-BE49-F238E27FC236}">
                <a16:creationId xmlns:a16="http://schemas.microsoft.com/office/drawing/2014/main" id="{D100BCEC-98BA-4B02-BF52-1D3F8ECF0A2B}"/>
              </a:ext>
            </a:extLst>
          </p:cNvPr>
          <p:cNvSpPr txBox="1">
            <a:spLocks/>
          </p:cNvSpPr>
          <p:nvPr/>
        </p:nvSpPr>
        <p:spPr>
          <a:xfrm>
            <a:off x="694509" y="76202"/>
            <a:ext cx="8725988" cy="4550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mn-lt"/>
                <a:cs typeface="Times New Roman" panose="02020603050405020304" pitchFamily="18" charset="0"/>
              </a:rPr>
              <a:t>IIC. The treacherous confidence interval </a:t>
            </a:r>
          </a:p>
        </p:txBody>
      </p:sp>
      <p:sp>
        <p:nvSpPr>
          <p:cNvPr id="9" name="textruta 8">
            <a:extLst>
              <a:ext uri="{FF2B5EF4-FFF2-40B4-BE49-F238E27FC236}">
                <a16:creationId xmlns:a16="http://schemas.microsoft.com/office/drawing/2014/main" id="{45A96295-9ABF-43E4-8D84-03DAA6FA60F3}"/>
              </a:ext>
            </a:extLst>
          </p:cNvPr>
          <p:cNvSpPr txBox="1"/>
          <p:nvPr/>
        </p:nvSpPr>
        <p:spPr>
          <a:xfrm>
            <a:off x="94700" y="473611"/>
            <a:ext cx="9599026" cy="2246769"/>
          </a:xfrm>
          <a:prstGeom prst="rect">
            <a:avLst/>
          </a:prstGeom>
          <a:noFill/>
        </p:spPr>
        <p:txBody>
          <a:bodyPr wrap="square" rtlCol="0">
            <a:spAutoFit/>
          </a:bodyPr>
          <a:lstStyle/>
          <a:p>
            <a:r>
              <a:rPr lang="en-GB" sz="2000" dirty="0">
                <a:cs typeface="Times New Roman" panose="02020603050405020304" pitchFamily="18" charset="0"/>
              </a:rPr>
              <a:t>The question ‘How much can I trust my estimates?’ is crucial. For this purpose the confidence interval was constructed for a number (N) of observations/experiments on a studied system where it works well. </a:t>
            </a:r>
          </a:p>
          <a:p>
            <a:r>
              <a:rPr lang="en-GB" sz="2000" dirty="0">
                <a:cs typeface="Times New Roman" panose="02020603050405020304" pitchFamily="18" charset="0"/>
              </a:rPr>
              <a:t>   However, confidence intervals around estimates from a </a:t>
            </a:r>
            <a:r>
              <a:rPr lang="en-GB" sz="2000" i="1" dirty="0">
                <a:cs typeface="Times New Roman" panose="02020603050405020304" pitchFamily="18" charset="0"/>
              </a:rPr>
              <a:t>model </a:t>
            </a:r>
            <a:r>
              <a:rPr lang="en-GB" sz="2000" dirty="0">
                <a:cs typeface="Times New Roman" panose="02020603050405020304" pitchFamily="18" charset="0"/>
              </a:rPr>
              <a:t>of the systemus is a complicated issue with many pitfalls! First you must understand that in simulation, </a:t>
            </a:r>
            <a:r>
              <a:rPr lang="en-GB" sz="2000" i="1" dirty="0">
                <a:cs typeface="Times New Roman" panose="02020603050405020304" pitchFamily="18" charset="0"/>
              </a:rPr>
              <a:t>the confidence interval is a measure of the model’s behaviour – not of the of the behaviour of the systemus</a:t>
            </a:r>
            <a:r>
              <a:rPr lang="en-GB" sz="2000" dirty="0">
                <a:cs typeface="Times New Roman" panose="02020603050405020304" pitchFamily="18" charset="0"/>
              </a:rPr>
              <a:t>.</a:t>
            </a:r>
            <a:endParaRPr lang="en-GB" sz="2000" i="1" dirty="0">
              <a:cs typeface="Times New Roman" panose="02020603050405020304" pitchFamily="18" charset="0"/>
            </a:endParaRPr>
          </a:p>
        </p:txBody>
      </p:sp>
      <p:sp>
        <p:nvSpPr>
          <p:cNvPr id="10" name="textruta 9">
            <a:extLst>
              <a:ext uri="{FF2B5EF4-FFF2-40B4-BE49-F238E27FC236}">
                <a16:creationId xmlns:a16="http://schemas.microsoft.com/office/drawing/2014/main" id="{8C10C30E-7AE1-445B-AE9A-71E2A9A9CF97}"/>
              </a:ext>
            </a:extLst>
          </p:cNvPr>
          <p:cNvSpPr txBox="1"/>
          <p:nvPr/>
        </p:nvSpPr>
        <p:spPr>
          <a:xfrm>
            <a:off x="94699" y="2654870"/>
            <a:ext cx="9599027" cy="1938992"/>
          </a:xfrm>
          <a:prstGeom prst="rect">
            <a:avLst/>
          </a:prstGeom>
          <a:noFill/>
        </p:spPr>
        <p:txBody>
          <a:bodyPr wrap="square" rtlCol="0">
            <a:spAutoFit/>
          </a:bodyPr>
          <a:lstStyle/>
          <a:p>
            <a:r>
              <a:rPr lang="en-US" altLang="en-US" sz="2000" b="1" dirty="0">
                <a:solidFill>
                  <a:srgbClr val="FF0000"/>
                </a:solidFill>
                <a:cs typeface="Times New Roman" panose="02020603050405020304" pitchFamily="18" charset="0"/>
              </a:rPr>
              <a:t>Problem 1</a:t>
            </a:r>
            <a:r>
              <a:rPr lang="en-US" altLang="en-US" sz="2000" dirty="0">
                <a:solidFill>
                  <a:srgbClr val="FF0000"/>
                </a:solidFill>
                <a:cs typeface="Times New Roman" panose="02020603050405020304" pitchFamily="18" charset="0"/>
              </a:rPr>
              <a:t>:</a:t>
            </a:r>
            <a:r>
              <a:rPr lang="en-US" altLang="en-US" sz="2000" dirty="0">
                <a:solidFill>
                  <a:srgbClr val="333333"/>
                </a:solidFill>
                <a:cs typeface="Times New Roman" panose="02020603050405020304" pitchFamily="18" charset="0"/>
              </a:rPr>
              <a:t> A model is usually a huge simplification of the systemus. Left out parts, and variations replaced by averages may significantly make the model less variable than the systemus. Further, uncertainties about the </a:t>
            </a:r>
            <a:r>
              <a:rPr lang="en-GB" altLang="en-US" sz="2000" dirty="0">
                <a:solidFill>
                  <a:srgbClr val="333333"/>
                </a:solidFill>
                <a:cs typeface="Times New Roman" panose="02020603050405020304" pitchFamily="18" charset="0"/>
              </a:rPr>
              <a:t>structure of the systemus is not included, and data are not perfect. </a:t>
            </a:r>
            <a:r>
              <a:rPr lang="en-US" altLang="en-US" sz="2000" i="1" dirty="0">
                <a:solidFill>
                  <a:srgbClr val="333333"/>
                </a:solidFill>
                <a:cs typeface="Times New Roman" panose="02020603050405020304" pitchFamily="18" charset="0"/>
              </a:rPr>
              <a:t>This implies that the confidence intervals around the model estimates become smaller than corresponding confidence intervals in a real study on the systemus, and they may also be biased.</a:t>
            </a:r>
            <a:endParaRPr lang="en-GB" sz="2000" i="1" dirty="0">
              <a:cs typeface="Times New Roman" panose="02020603050405020304" pitchFamily="18" charset="0"/>
            </a:endParaRPr>
          </a:p>
        </p:txBody>
      </p:sp>
      <p:sp>
        <p:nvSpPr>
          <p:cNvPr id="13" name="textruta 12">
            <a:extLst>
              <a:ext uri="{FF2B5EF4-FFF2-40B4-BE49-F238E27FC236}">
                <a16:creationId xmlns:a16="http://schemas.microsoft.com/office/drawing/2014/main" id="{AA012CDA-4576-4CD1-97F2-B7572A99BCC8}"/>
              </a:ext>
            </a:extLst>
          </p:cNvPr>
          <p:cNvSpPr txBox="1"/>
          <p:nvPr/>
        </p:nvSpPr>
        <p:spPr>
          <a:xfrm>
            <a:off x="16324" y="4518691"/>
            <a:ext cx="9599027" cy="1631216"/>
          </a:xfrm>
          <a:prstGeom prst="rect">
            <a:avLst/>
          </a:prstGeom>
          <a:noFill/>
        </p:spPr>
        <p:txBody>
          <a:bodyPr wrap="square" rtlCol="0">
            <a:spAutoFit/>
          </a:bodyPr>
          <a:lstStyle/>
          <a:p>
            <a:r>
              <a:rPr lang="en-GB" altLang="en-US" sz="2000" b="1" dirty="0">
                <a:solidFill>
                  <a:srgbClr val="FF0000"/>
                </a:solidFill>
                <a:cs typeface="Times New Roman" panose="02020603050405020304" pitchFamily="18" charset="0"/>
              </a:rPr>
              <a:t>Problem 2:</a:t>
            </a:r>
            <a:r>
              <a:rPr lang="en-GB" altLang="en-US" sz="2000" dirty="0">
                <a:solidFill>
                  <a:srgbClr val="333333"/>
                </a:solidFill>
                <a:cs typeface="Times New Roman" panose="02020603050405020304" pitchFamily="18" charset="0"/>
              </a:rPr>
              <a:t> If you have a stochastic model with initial value, transition, parameter and signal stochasticities you get a certain C.I. around an estimate. At the removal of each of these uncertainties, the C.I. will become smaller (and falser) and you will end up with a deterministic model where the C.I. interval is zero. </a:t>
            </a:r>
            <a:r>
              <a:rPr lang="en-GB" altLang="en-US" sz="2000" i="1" dirty="0">
                <a:solidFill>
                  <a:srgbClr val="333333"/>
                </a:solidFill>
                <a:cs typeface="Times New Roman" panose="02020603050405020304" pitchFamily="18" charset="0"/>
              </a:rPr>
              <a:t>The more you hide or neglect the more precise your model results.</a:t>
            </a:r>
            <a:r>
              <a:rPr lang="en-GB" altLang="en-US" sz="2000" dirty="0">
                <a:solidFill>
                  <a:srgbClr val="333333"/>
                </a:solidFill>
                <a:cs typeface="Times New Roman" panose="02020603050405020304" pitchFamily="18" charset="0"/>
              </a:rPr>
              <a:t> (In an ideal world, it should be the opposite!)</a:t>
            </a:r>
          </a:p>
        </p:txBody>
      </p:sp>
      <p:sp>
        <p:nvSpPr>
          <p:cNvPr id="4" name="Platshållare för bildnummer 5">
            <a:extLst>
              <a:ext uri="{FF2B5EF4-FFF2-40B4-BE49-F238E27FC236}">
                <a16:creationId xmlns:a16="http://schemas.microsoft.com/office/drawing/2014/main" id="{52F086DF-A6C6-4461-90D1-1726C33B17D1}"/>
              </a:ext>
            </a:extLst>
          </p:cNvPr>
          <p:cNvSpPr>
            <a:spLocks noGrp="1"/>
          </p:cNvSpPr>
          <p:nvPr>
            <p:ph type="sldNum" sz="quarter" idx="12"/>
          </p:nvPr>
        </p:nvSpPr>
        <p:spPr>
          <a:xfrm>
            <a:off x="9420497" y="6356351"/>
            <a:ext cx="389709" cy="365125"/>
          </a:xfrm>
        </p:spPr>
        <p:txBody>
          <a:bodyPr/>
          <a:lstStyle/>
          <a:p>
            <a:fld id="{A7D01DC2-BFB6-4BE5-A2D3-5689CE5D067D}" type="slidenum">
              <a:rPr lang="en-GB" altLang="en-US">
                <a:cs typeface="Times New Roman" panose="02020603050405020304" pitchFamily="18" charset="0"/>
              </a:rPr>
              <a:pPr/>
              <a:t>17</a:t>
            </a:fld>
            <a:endParaRPr lang="en-GB" altLang="en-US" dirty="0">
              <a:cs typeface="Times New Roman" panose="02020603050405020304" pitchFamily="18" charset="0"/>
            </a:endParaRPr>
          </a:p>
        </p:txBody>
      </p:sp>
      <p:sp>
        <p:nvSpPr>
          <p:cNvPr id="2" name="textruta 1">
            <a:extLst>
              <a:ext uri="{FF2B5EF4-FFF2-40B4-BE49-F238E27FC236}">
                <a16:creationId xmlns:a16="http://schemas.microsoft.com/office/drawing/2014/main" id="{54451A43-8355-44C2-9C9C-8F2087AD72B9}"/>
              </a:ext>
            </a:extLst>
          </p:cNvPr>
          <p:cNvSpPr txBox="1"/>
          <p:nvPr/>
        </p:nvSpPr>
        <p:spPr>
          <a:xfrm>
            <a:off x="94699" y="6042184"/>
            <a:ext cx="9397644" cy="830997"/>
          </a:xfrm>
          <a:prstGeom prst="rect">
            <a:avLst/>
          </a:prstGeom>
          <a:noFill/>
        </p:spPr>
        <p:txBody>
          <a:bodyPr wrap="square" rtlCol="0">
            <a:spAutoFit/>
          </a:bodyPr>
          <a:lstStyle/>
          <a:p>
            <a:r>
              <a:rPr lang="en-GB" sz="2400" dirty="0">
                <a:solidFill>
                  <a:srgbClr val="FF0000"/>
                </a:solidFill>
                <a:cs typeface="Times New Roman" panose="02020603050405020304" pitchFamily="18" charset="0"/>
              </a:rPr>
              <a:t>Still this is correct. The simpler the model the more precise you know the behaviour </a:t>
            </a:r>
            <a:r>
              <a:rPr lang="en-GB" sz="2400" b="1" i="1" dirty="0">
                <a:solidFill>
                  <a:srgbClr val="FF0000"/>
                </a:solidFill>
                <a:cs typeface="Times New Roman" panose="02020603050405020304" pitchFamily="18" charset="0"/>
              </a:rPr>
              <a:t>of the model</a:t>
            </a:r>
            <a:r>
              <a:rPr lang="en-GB" sz="2400" dirty="0">
                <a:solidFill>
                  <a:srgbClr val="FF0000"/>
                </a:solidFill>
                <a:cs typeface="Times New Roman" panose="02020603050405020304" pitchFamily="18" charset="0"/>
              </a:rPr>
              <a:t> – but </a:t>
            </a:r>
            <a:r>
              <a:rPr lang="en-GB" sz="2400" b="1" i="1" dirty="0">
                <a:solidFill>
                  <a:srgbClr val="FF0000"/>
                </a:solidFill>
                <a:cs typeface="Times New Roman" panose="02020603050405020304" pitchFamily="18" charset="0"/>
              </a:rPr>
              <a:t>not</a:t>
            </a:r>
            <a:r>
              <a:rPr lang="en-GB" sz="2400" dirty="0">
                <a:solidFill>
                  <a:srgbClr val="FF0000"/>
                </a:solidFill>
                <a:cs typeface="Times New Roman" panose="02020603050405020304" pitchFamily="18" charset="0"/>
              </a:rPr>
              <a:t> of the systemus! </a:t>
            </a:r>
            <a:endParaRPr lang="en-GB" sz="2400" dirty="0">
              <a:solidFill>
                <a:srgbClr val="FF0000"/>
              </a:solidFill>
              <a:highlight>
                <a:srgbClr val="FFFF00"/>
              </a:highlight>
              <a:cs typeface="Times New Roman" panose="02020603050405020304" pitchFamily="18" charset="0"/>
            </a:endParaRPr>
          </a:p>
        </p:txBody>
      </p:sp>
    </p:spTree>
    <p:extLst>
      <p:ext uri="{BB962C8B-B14F-4D97-AF65-F5344CB8AC3E}">
        <p14:creationId xmlns:p14="http://schemas.microsoft.com/office/powerpoint/2010/main" val="5660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ruta 4">
                <a:extLst>
                  <a:ext uri="{FF2B5EF4-FFF2-40B4-BE49-F238E27FC236}">
                    <a16:creationId xmlns:a16="http://schemas.microsoft.com/office/drawing/2014/main" id="{15459B3C-5A4B-42A3-BF46-C3ECFED574D9}"/>
                  </a:ext>
                </a:extLst>
              </p:cNvPr>
              <p:cNvSpPr txBox="1"/>
              <p:nvPr/>
            </p:nvSpPr>
            <p:spPr>
              <a:xfrm>
                <a:off x="200837" y="126681"/>
                <a:ext cx="9648558" cy="1689309"/>
              </a:xfrm>
              <a:prstGeom prst="rect">
                <a:avLst/>
              </a:prstGeom>
              <a:noFill/>
            </p:spPr>
            <p:txBody>
              <a:bodyPr wrap="square" rtlCol="0">
                <a:spAutoFit/>
              </a:bodyPr>
              <a:lstStyle/>
              <a:p>
                <a:r>
                  <a:rPr lang="en-US" altLang="en-US" sz="2000" b="1" dirty="0">
                    <a:solidFill>
                      <a:srgbClr val="FF0000"/>
                    </a:solidFill>
                    <a:cs typeface="Times New Roman" panose="02020603050405020304" pitchFamily="18" charset="0"/>
                  </a:rPr>
                  <a:t>Problem 3:</a:t>
                </a:r>
                <a:r>
                  <a:rPr lang="en-US" altLang="en-US" sz="2000" dirty="0">
                    <a:solidFill>
                      <a:srgbClr val="333333"/>
                    </a:solidFill>
                    <a:cs typeface="Times New Roman" panose="02020603050405020304" pitchFamily="18" charset="0"/>
                  </a:rPr>
                  <a:t> The formulas of a C.I. around an estimate of X has the form:  </a:t>
                </a:r>
                <a:r>
                  <a:rPr lang="en-US" altLang="en-US" sz="2000" dirty="0">
                    <a:solidFill>
                      <a:srgbClr val="333333"/>
                    </a:solidFill>
                    <a:cs typeface="Arial" panose="020B0604020202020204" pitchFamily="34" charset="0"/>
                  </a:rPr>
                  <a:t>X </a:t>
                </a:r>
                <a:r>
                  <a:rPr lang="en-US" altLang="en-US" sz="2000" dirty="0">
                    <a:solidFill>
                      <a:srgbClr val="333333"/>
                    </a:solidFill>
                    <a:cs typeface="Arial" panose="020B0604020202020204" pitchFamily="34" charset="0"/>
                    <a:sym typeface="Symbol" panose="05050102010706020507" pitchFamily="18" charset="2"/>
                  </a:rPr>
                  <a:t></a:t>
                </a:r>
                <a:r>
                  <a:rPr lang="en-US" altLang="en-US" sz="2000" dirty="0">
                    <a:solidFill>
                      <a:srgbClr val="333333"/>
                    </a:solidFill>
                    <a:cs typeface="Arial" panose="020B0604020202020204" pitchFamily="34" charset="0"/>
                  </a:rPr>
                  <a:t> </a:t>
                </a:r>
                <a14:m>
                  <m:oMath xmlns:m="http://schemas.openxmlformats.org/officeDocument/2006/math">
                    <m:acc>
                      <m:accPr>
                        <m:chr m:val="̂"/>
                        <m:ctrlPr>
                          <a:rPr lang="en-GB" sz="20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000">
                            <a:latin typeface="Cambria Math" panose="02040503050406030204" pitchFamily="18" charset="0"/>
                            <a:ea typeface="Calibri" panose="020F0502020204030204" pitchFamily="34" charset="0"/>
                            <a:cs typeface="Arial" panose="020B0604020202020204" pitchFamily="34" charset="0"/>
                          </a:rPr>
                          <m:t>X</m:t>
                        </m:r>
                      </m:e>
                    </m:acc>
                  </m:oMath>
                </a14:m>
                <a:r>
                  <a:rPr lang="en-US" altLang="en-US" sz="2000" dirty="0">
                    <a:solidFill>
                      <a:srgbClr val="333333"/>
                    </a:solidFill>
                    <a:cs typeface="Arial" panose="020B0604020202020204" pitchFamily="34" charset="0"/>
                  </a:rPr>
                  <a:t> </a:t>
                </a:r>
                <a:r>
                  <a:rPr lang="en-GB" altLang="en-US" sz="2000" dirty="0">
                    <a:cs typeface="Arial" panose="020B0604020202020204" pitchFamily="34" charset="0"/>
                    <a:sym typeface="Symbol" panose="05050102010706020507" pitchFamily="18" charset="2"/>
                  </a:rPr>
                  <a:t>+</a:t>
                </a:r>
                <a:r>
                  <a:rPr lang="en-US" altLang="en-US" sz="2000" dirty="0">
                    <a:solidFill>
                      <a:srgbClr val="333333"/>
                    </a:solidFill>
                    <a:cs typeface="Arial" panose="020B0604020202020204" pitchFamily="34" charset="0"/>
                  </a:rPr>
                  <a:t> λ</a:t>
                </a:r>
                <a:r>
                  <a:rPr lang="en-US" altLang="en-US" sz="2000" baseline="-30000" dirty="0">
                    <a:solidFill>
                      <a:srgbClr val="333333"/>
                    </a:solidFill>
                    <a:cs typeface="Arial" panose="020B0604020202020204" pitchFamily="34" charset="0"/>
                  </a:rPr>
                  <a:t>α</a:t>
                </a:r>
                <a:r>
                  <a:rPr lang="en-GB" altLang="en-US" sz="2000" b="1" dirty="0">
                    <a:cs typeface="Arial" panose="020B0604020202020204" pitchFamily="34" charset="0"/>
                    <a:sym typeface="Symbol" panose="05050102010706020507" pitchFamily="18" charset="2"/>
                  </a:rPr>
                  <a:t>  </a:t>
                </a:r>
                <a14:m>
                  <m:oMath xmlns:m="http://schemas.openxmlformats.org/officeDocument/2006/math">
                    <m:r>
                      <m:rPr>
                        <m:sty m:val="p"/>
                      </m:rPr>
                      <a:rPr lang="en-GB" sz="2000">
                        <a:latin typeface="Cambria Math" panose="02040503050406030204" pitchFamily="18" charset="0"/>
                      </a:rPr>
                      <m:t>s</m:t>
                    </m:r>
                    <m:r>
                      <a:rPr lang="en-GB" sz="2000">
                        <a:latin typeface="Cambria Math" panose="02040503050406030204" pitchFamily="18" charset="0"/>
                      </a:rPr>
                      <m:t>/</m:t>
                    </m:r>
                    <m:rad>
                      <m:radPr>
                        <m:degHide m:val="on"/>
                        <m:ctrlPr>
                          <a:rPr lang="en-GB" sz="2000" i="1">
                            <a:latin typeface="Cambria Math" panose="02040503050406030204" pitchFamily="18" charset="0"/>
                          </a:rPr>
                        </m:ctrlPr>
                      </m:radPr>
                      <m:deg/>
                      <m:e>
                        <m:r>
                          <a:rPr lang="en-GB" sz="2000" i="1">
                            <a:latin typeface="Cambria Math" panose="02040503050406030204" pitchFamily="18" charset="0"/>
                          </a:rPr>
                          <m:t>𝑁</m:t>
                        </m:r>
                      </m:e>
                    </m:rad>
                  </m:oMath>
                </a14:m>
                <a:r>
                  <a:rPr lang="en-US" altLang="en-US" sz="2000" dirty="0">
                    <a:solidFill>
                      <a:srgbClr val="333333"/>
                    </a:solidFill>
                    <a:cs typeface="Arial" panose="020B0604020202020204" pitchFamily="34" charset="0"/>
                  </a:rPr>
                  <a:t> </a:t>
                </a:r>
                <a:r>
                  <a:rPr lang="en-US" altLang="en-US" sz="2000" dirty="0">
                    <a:solidFill>
                      <a:srgbClr val="333333"/>
                    </a:solidFill>
                    <a:cs typeface="Times New Roman" panose="02020603050405020304" pitchFamily="18" charset="0"/>
                  </a:rPr>
                  <a:t>or </a:t>
                </a:r>
                <a:r>
                  <a:rPr lang="en-US" altLang="en-US" sz="2000" dirty="0">
                    <a:solidFill>
                      <a:srgbClr val="333333"/>
                    </a:solidFill>
                    <a:cs typeface="Arial" panose="020B0604020202020204" pitchFamily="34" charset="0"/>
                  </a:rPr>
                  <a:t>X between </a:t>
                </a:r>
                <a14:m>
                  <m:oMath xmlns:m="http://schemas.openxmlformats.org/officeDocument/2006/math">
                    <m:acc>
                      <m:accPr>
                        <m:chr m:val="̂"/>
                        <m:ctrlPr>
                          <a:rPr lang="en-GB" sz="2000" i="1">
                            <a:latin typeface="Cambria Math" panose="02040503050406030204" pitchFamily="18" charset="0"/>
                            <a:ea typeface="Calibri" panose="020F0502020204030204" pitchFamily="34" charset="0"/>
                            <a:cs typeface="Arial" panose="020B0604020202020204" pitchFamily="34" charset="0"/>
                          </a:rPr>
                        </m:ctrlPr>
                      </m:accPr>
                      <m:e>
                        <m:r>
                          <m:rPr>
                            <m:sty m:val="p"/>
                          </m:rPr>
                          <a:rPr lang="en-GB" sz="2000">
                            <a:latin typeface="Cambria Math" panose="02040503050406030204" pitchFamily="18" charset="0"/>
                            <a:ea typeface="Calibri" panose="020F0502020204030204" pitchFamily="34" charset="0"/>
                            <a:cs typeface="Arial" panose="020B0604020202020204" pitchFamily="34" charset="0"/>
                          </a:rPr>
                          <m:t>X</m:t>
                        </m:r>
                      </m:e>
                    </m:acc>
                  </m:oMath>
                </a14:m>
                <a:r>
                  <a:rPr lang="en-US" altLang="en-US" sz="2000" dirty="0">
                    <a:solidFill>
                      <a:srgbClr val="333333"/>
                    </a:solidFill>
                    <a:cs typeface="Arial" panose="020B0604020202020204" pitchFamily="34" charset="0"/>
                  </a:rPr>
                  <a:t> </a:t>
                </a:r>
                <a:r>
                  <a:rPr lang="en-GB" altLang="en-US" sz="2000" b="1" dirty="0">
                    <a:cs typeface="Arial" panose="020B0604020202020204" pitchFamily="34" charset="0"/>
                    <a:sym typeface="Symbol" panose="05050102010706020507" pitchFamily="18" charset="2"/>
                  </a:rPr>
                  <a:t></a:t>
                </a:r>
                <a:r>
                  <a:rPr lang="en-US" altLang="en-US" sz="2000" dirty="0">
                    <a:solidFill>
                      <a:srgbClr val="333333"/>
                    </a:solidFill>
                    <a:cs typeface="Arial" panose="020B0604020202020204" pitchFamily="34" charset="0"/>
                  </a:rPr>
                  <a:t> λ</a:t>
                </a:r>
                <a:r>
                  <a:rPr lang="en-US" altLang="en-US" sz="2000" baseline="-30000" dirty="0">
                    <a:solidFill>
                      <a:srgbClr val="333333"/>
                    </a:solidFill>
                    <a:cs typeface="Arial" panose="020B0604020202020204" pitchFamily="34" charset="0"/>
                  </a:rPr>
                  <a:t>α/2</a:t>
                </a:r>
                <a:r>
                  <a:rPr lang="en-GB" altLang="en-US" sz="2000" b="1" dirty="0">
                    <a:cs typeface="Arial" panose="020B0604020202020204" pitchFamily="34" charset="0"/>
                    <a:sym typeface="Symbol" panose="05050102010706020507" pitchFamily="18" charset="2"/>
                  </a:rPr>
                  <a:t>  </a:t>
                </a:r>
                <a14:m>
                  <m:oMath xmlns:m="http://schemas.openxmlformats.org/officeDocument/2006/math">
                    <m:r>
                      <m:rPr>
                        <m:sty m:val="p"/>
                      </m:rPr>
                      <a:rPr lang="en-GB" sz="2000">
                        <a:latin typeface="Cambria Math" panose="02040503050406030204" pitchFamily="18" charset="0"/>
                      </a:rPr>
                      <m:t>s</m:t>
                    </m:r>
                    <m:r>
                      <a:rPr lang="en-GB" sz="2000">
                        <a:latin typeface="Cambria Math" panose="02040503050406030204" pitchFamily="18" charset="0"/>
                      </a:rPr>
                      <m:t>/</m:t>
                    </m:r>
                    <m:rad>
                      <m:radPr>
                        <m:degHide m:val="on"/>
                        <m:ctrlPr>
                          <a:rPr lang="en-GB" sz="2000" i="1">
                            <a:latin typeface="Cambria Math" panose="02040503050406030204" pitchFamily="18" charset="0"/>
                          </a:rPr>
                        </m:ctrlPr>
                      </m:radPr>
                      <m:deg/>
                      <m:e>
                        <m:r>
                          <a:rPr lang="en-GB" sz="2000" i="1">
                            <a:latin typeface="Cambria Math" panose="02040503050406030204" pitchFamily="18" charset="0"/>
                          </a:rPr>
                          <m:t>𝑁</m:t>
                        </m:r>
                      </m:e>
                    </m:rad>
                  </m:oMath>
                </a14:m>
                <a:r>
                  <a:rPr lang="en-US" altLang="en-US" sz="2000" dirty="0">
                    <a:cs typeface="Times New Roman" panose="02020603050405020304" pitchFamily="18" charset="0"/>
                  </a:rPr>
                  <a:t>. This means that you can decrease the length of a confidence interval just by increasing the number of replications </a:t>
                </a:r>
                <a:r>
                  <a:rPr lang="en-US" altLang="en-US" sz="2000" dirty="0">
                    <a:cs typeface="Arial" panose="020B0604020202020204" pitchFamily="34" charset="0"/>
                  </a:rPr>
                  <a:t>N</a:t>
                </a:r>
                <a:r>
                  <a:rPr lang="en-US" altLang="en-US" sz="2000" dirty="0">
                    <a:cs typeface="Times New Roman" panose="02020603050405020304" pitchFamily="18" charset="0"/>
                  </a:rPr>
                  <a:t>. Yes this is true for the model. </a:t>
                </a:r>
                <a:r>
                  <a:rPr lang="en-US" altLang="en-US" sz="2000" i="1" dirty="0">
                    <a:cs typeface="Times New Roman" panose="02020603050405020304" pitchFamily="18" charset="0"/>
                  </a:rPr>
                  <a:t>But it does </a:t>
                </a:r>
                <a:r>
                  <a:rPr lang="en-US" altLang="en-US" sz="2000" b="1" i="1" dirty="0">
                    <a:cs typeface="Times New Roman" panose="02020603050405020304" pitchFamily="18" charset="0"/>
                  </a:rPr>
                  <a:t>not</a:t>
                </a:r>
                <a:r>
                  <a:rPr lang="en-US" altLang="en-US" sz="2000" i="1" dirty="0">
                    <a:cs typeface="Times New Roman" panose="02020603050405020304" pitchFamily="18" charset="0"/>
                  </a:rPr>
                  <a:t> apply to the systemus</a:t>
                </a:r>
                <a:r>
                  <a:rPr lang="en-US" altLang="en-US" sz="2000" dirty="0">
                    <a:cs typeface="Times New Roman" panose="02020603050405020304" pitchFamily="18" charset="0"/>
                  </a:rPr>
                  <a:t>! A larger number of simulation runs does </a:t>
                </a:r>
                <a:r>
                  <a:rPr lang="en-US" altLang="en-US" sz="2000" b="1" i="1" dirty="0">
                    <a:cs typeface="Times New Roman" panose="02020603050405020304" pitchFamily="18" charset="0"/>
                  </a:rPr>
                  <a:t>not</a:t>
                </a:r>
                <a:r>
                  <a:rPr lang="en-US" altLang="en-US" sz="2000" dirty="0">
                    <a:cs typeface="Times New Roman" panose="02020603050405020304" pitchFamily="18" charset="0"/>
                  </a:rPr>
                  <a:t> increase the information about the systemus.</a:t>
                </a:r>
              </a:p>
            </p:txBody>
          </p:sp>
        </mc:Choice>
        <mc:Fallback xmlns="">
          <p:sp>
            <p:nvSpPr>
              <p:cNvPr id="5" name="textruta 4">
                <a:extLst>
                  <a:ext uri="{FF2B5EF4-FFF2-40B4-BE49-F238E27FC236}">
                    <a16:creationId xmlns:a16="http://schemas.microsoft.com/office/drawing/2014/main" id="{15459B3C-5A4B-42A3-BF46-C3ECFED574D9}"/>
                  </a:ext>
                </a:extLst>
              </p:cNvPr>
              <p:cNvSpPr txBox="1">
                <a:spLocks noRot="1" noChangeAspect="1" noMove="1" noResize="1" noEditPoints="1" noAdjustHandles="1" noChangeArrowheads="1" noChangeShapeType="1" noTextEdit="1"/>
              </p:cNvSpPr>
              <p:nvPr/>
            </p:nvSpPr>
            <p:spPr>
              <a:xfrm>
                <a:off x="200837" y="126681"/>
                <a:ext cx="9648558" cy="1689309"/>
              </a:xfrm>
              <a:prstGeom prst="rect">
                <a:avLst/>
              </a:prstGeom>
              <a:blipFill>
                <a:blip r:embed="rId2"/>
                <a:stretch>
                  <a:fillRect l="-695" t="-1083" r="-442" b="-5415"/>
                </a:stretch>
              </a:blipFill>
            </p:spPr>
            <p:txBody>
              <a:bodyPr/>
              <a:lstStyle/>
              <a:p>
                <a:r>
                  <a:rPr lang="en-GB">
                    <a:noFill/>
                  </a:rPr>
                  <a:t> </a:t>
                </a:r>
              </a:p>
            </p:txBody>
          </p:sp>
        </mc:Fallback>
      </mc:AlternateContent>
      <p:sp>
        <p:nvSpPr>
          <p:cNvPr id="9" name="textruta 8">
            <a:extLst>
              <a:ext uri="{FF2B5EF4-FFF2-40B4-BE49-F238E27FC236}">
                <a16:creationId xmlns:a16="http://schemas.microsoft.com/office/drawing/2014/main" id="{4E7D1BA7-41EF-4208-A9C3-DDBBAF85A664}"/>
              </a:ext>
            </a:extLst>
          </p:cNvPr>
          <p:cNvSpPr txBox="1"/>
          <p:nvPr/>
        </p:nvSpPr>
        <p:spPr>
          <a:xfrm>
            <a:off x="200837" y="1767061"/>
            <a:ext cx="9309468" cy="1015663"/>
          </a:xfrm>
          <a:prstGeom prst="rect">
            <a:avLst/>
          </a:prstGeom>
          <a:noFill/>
        </p:spPr>
        <p:txBody>
          <a:bodyPr wrap="square" rtlCol="0">
            <a:spAutoFit/>
          </a:bodyPr>
          <a:lstStyle/>
          <a:p>
            <a:r>
              <a:rPr lang="en-GB" sz="2000" i="1" dirty="0">
                <a:cs typeface="Times New Roman" panose="02020603050405020304" pitchFamily="18" charset="0"/>
              </a:rPr>
              <a:t>An estimate of a C.I. for a quantity in the system under study must be based on knowledge from experiments on/observations of the system under study – not on the model. </a:t>
            </a:r>
          </a:p>
        </p:txBody>
      </p:sp>
      <p:sp>
        <p:nvSpPr>
          <p:cNvPr id="10" name="textruta 9">
            <a:extLst>
              <a:ext uri="{FF2B5EF4-FFF2-40B4-BE49-F238E27FC236}">
                <a16:creationId xmlns:a16="http://schemas.microsoft.com/office/drawing/2014/main" id="{6D82B89C-B3F8-401A-BF30-57E77A9822D0}"/>
              </a:ext>
            </a:extLst>
          </p:cNvPr>
          <p:cNvSpPr txBox="1"/>
          <p:nvPr/>
        </p:nvSpPr>
        <p:spPr>
          <a:xfrm>
            <a:off x="200837" y="2733794"/>
            <a:ext cx="9661077" cy="4308872"/>
          </a:xfrm>
          <a:prstGeom prst="rect">
            <a:avLst/>
          </a:prstGeom>
          <a:noFill/>
        </p:spPr>
        <p:txBody>
          <a:bodyPr wrap="square" rtlCol="0">
            <a:spAutoFit/>
          </a:bodyPr>
          <a:lstStyle/>
          <a:p>
            <a:r>
              <a:rPr lang="en-GB" sz="2400" b="1" dirty="0">
                <a:cs typeface="Times New Roman" panose="02020603050405020304" pitchFamily="18" charset="0"/>
              </a:rPr>
              <a:t>Why then are confidence intervals included in StatRes?</a:t>
            </a:r>
          </a:p>
          <a:p>
            <a:endParaRPr lang="en-GB" sz="300" dirty="0">
              <a:cs typeface="Times New Roman" panose="02020603050405020304" pitchFamily="18" charset="0"/>
            </a:endParaRPr>
          </a:p>
          <a:p>
            <a:r>
              <a:rPr lang="en-GB" sz="2000" dirty="0">
                <a:solidFill>
                  <a:srgbClr val="00B050"/>
                </a:solidFill>
                <a:cs typeface="Times New Roman" panose="02020603050405020304" pitchFamily="18" charset="0"/>
              </a:rPr>
              <a:t>The answer is that you must also understand your</a:t>
            </a:r>
            <a:r>
              <a:rPr lang="en-GB" sz="2000" i="1" dirty="0">
                <a:solidFill>
                  <a:srgbClr val="00B050"/>
                </a:solidFill>
                <a:cs typeface="Times New Roman" panose="02020603050405020304" pitchFamily="18" charset="0"/>
              </a:rPr>
              <a:t> model and its properties</a:t>
            </a:r>
            <a:r>
              <a:rPr lang="en-GB" sz="2000" dirty="0">
                <a:solidFill>
                  <a:srgbClr val="00B050"/>
                </a:solidFill>
                <a:cs typeface="Times New Roman" panose="02020603050405020304" pitchFamily="18" charset="0"/>
              </a:rPr>
              <a:t>! </a:t>
            </a:r>
          </a:p>
          <a:p>
            <a:endParaRPr lang="en-GB" sz="600" dirty="0">
              <a:cs typeface="Times New Roman" panose="02020603050405020304" pitchFamily="18" charset="0"/>
            </a:endParaRPr>
          </a:p>
          <a:p>
            <a:r>
              <a:rPr lang="en-GB" sz="2000" dirty="0">
                <a:cs typeface="Times New Roman" panose="02020603050405020304" pitchFamily="18" charset="0"/>
              </a:rPr>
              <a:t>Further, say that you want to compare two models of a planned store to tell how you should allocate the personal resources between (pay desk, service to help the customers, administrative work, etc.) for the store to function well? You then want to compare estimates of the alternative configurations and see if one (model) solution is significantly better. </a:t>
            </a:r>
          </a:p>
          <a:p>
            <a:endParaRPr lang="en-GB" sz="600" dirty="0">
              <a:cs typeface="Times New Roman" panose="02020603050405020304" pitchFamily="18" charset="0"/>
            </a:endParaRPr>
          </a:p>
          <a:p>
            <a:r>
              <a:rPr lang="en-GB" sz="2000" dirty="0">
                <a:cs typeface="Times New Roman" panose="02020603050405020304" pitchFamily="18" charset="0"/>
              </a:rPr>
              <a:t>Confidence intervals is also a base for test of a hypothesis. It decides with what confidence you can reject a hypothesis. </a:t>
            </a:r>
          </a:p>
          <a:p>
            <a:endParaRPr lang="en-GB" sz="600" dirty="0">
              <a:cs typeface="Times New Roman" panose="02020603050405020304" pitchFamily="18" charset="0"/>
            </a:endParaRPr>
          </a:p>
          <a:p>
            <a:r>
              <a:rPr lang="en-GB" sz="2000" dirty="0">
                <a:solidFill>
                  <a:srgbClr val="00B050"/>
                </a:solidFill>
                <a:cs typeface="Times New Roman" panose="02020603050405020304" pitchFamily="18" charset="0"/>
              </a:rPr>
              <a:t>As long as you keep in mind that </a:t>
            </a:r>
            <a:r>
              <a:rPr lang="en-GB" sz="2000" b="1" dirty="0">
                <a:solidFill>
                  <a:srgbClr val="00B050"/>
                </a:solidFill>
                <a:cs typeface="Times New Roman" panose="02020603050405020304" pitchFamily="18" charset="0"/>
              </a:rPr>
              <a:t>statistics from simulation </a:t>
            </a:r>
            <a:r>
              <a:rPr lang="en-GB" sz="2000" dirty="0">
                <a:solidFill>
                  <a:srgbClr val="00B050"/>
                </a:solidFill>
                <a:cs typeface="Times New Roman" panose="02020603050405020304" pitchFamily="18" charset="0"/>
              </a:rPr>
              <a:t>(= experiments on a model) tells about the model (and not about the systemus) it’s OK! BUT THE VALIDITY OF THE MODEL REMAINS TO BE SHOWN! This will be discussed in lectures L8 and L9. </a:t>
            </a:r>
            <a:endParaRPr lang="en-GB" sz="2300" dirty="0">
              <a:solidFill>
                <a:srgbClr val="00B050"/>
              </a:solidFill>
              <a:cs typeface="Times New Roman" panose="02020603050405020304" pitchFamily="18" charset="0"/>
            </a:endParaRPr>
          </a:p>
        </p:txBody>
      </p:sp>
      <p:sp>
        <p:nvSpPr>
          <p:cNvPr id="3" name="Platshållare för bildnummer 5">
            <a:extLst>
              <a:ext uri="{FF2B5EF4-FFF2-40B4-BE49-F238E27FC236}">
                <a16:creationId xmlns:a16="http://schemas.microsoft.com/office/drawing/2014/main" id="{79AC57FA-1AFF-4F67-9557-BA4B71623AD8}"/>
              </a:ext>
            </a:extLst>
          </p:cNvPr>
          <p:cNvSpPr>
            <a:spLocks noGrp="1"/>
          </p:cNvSpPr>
          <p:nvPr>
            <p:ph type="sldNum" sz="quarter" idx="12"/>
          </p:nvPr>
        </p:nvSpPr>
        <p:spPr>
          <a:xfrm>
            <a:off x="9411791" y="6408601"/>
            <a:ext cx="402769" cy="365125"/>
          </a:xfrm>
        </p:spPr>
        <p:txBody>
          <a:bodyPr/>
          <a:lstStyle/>
          <a:p>
            <a:fld id="{A7D01DC2-BFB6-4BE5-A2D3-5689CE5D067D}" type="slidenum">
              <a:rPr lang="en-GB" altLang="en-US">
                <a:cs typeface="Times New Roman" panose="02020603050405020304" pitchFamily="18" charset="0"/>
              </a:rPr>
              <a:pPr/>
              <a:t>18</a:t>
            </a:fld>
            <a:endParaRPr lang="en-GB" altLang="en-US" dirty="0">
              <a:cs typeface="Times New Roman" panose="02020603050405020304" pitchFamily="18" charset="0"/>
            </a:endParaRPr>
          </a:p>
        </p:txBody>
      </p:sp>
    </p:spTree>
    <p:extLst>
      <p:ext uri="{BB962C8B-B14F-4D97-AF65-F5344CB8AC3E}">
        <p14:creationId xmlns:p14="http://schemas.microsoft.com/office/powerpoint/2010/main" val="66301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282E29B-5B6E-4447-8D92-291B1E83EF2A}"/>
              </a:ext>
            </a:extLst>
          </p:cNvPr>
          <p:cNvSpPr>
            <a:spLocks noGrp="1"/>
          </p:cNvSpPr>
          <p:nvPr>
            <p:ph type="title"/>
          </p:nvPr>
        </p:nvSpPr>
        <p:spPr>
          <a:xfrm>
            <a:off x="0" y="68827"/>
            <a:ext cx="9823264" cy="457200"/>
          </a:xfrm>
        </p:spPr>
        <p:txBody>
          <a:bodyPr>
            <a:noAutofit/>
          </a:bodyPr>
          <a:lstStyle/>
          <a:p>
            <a:pPr algn="ctr"/>
            <a:r>
              <a:rPr lang="en-GB" sz="4200" b="1" dirty="0">
                <a:latin typeface="+mn-lt"/>
              </a:rPr>
              <a:t>III. The StatRes tool applied to a SIR model</a:t>
            </a:r>
          </a:p>
        </p:txBody>
      </p:sp>
      <p:sp>
        <p:nvSpPr>
          <p:cNvPr id="3" name="Platshållare för bildnummer 2">
            <a:extLst>
              <a:ext uri="{FF2B5EF4-FFF2-40B4-BE49-F238E27FC236}">
                <a16:creationId xmlns:a16="http://schemas.microsoft.com/office/drawing/2014/main" id="{FFCE45E8-228F-4089-8323-531BF604D086}"/>
              </a:ext>
            </a:extLst>
          </p:cNvPr>
          <p:cNvSpPr>
            <a:spLocks noGrp="1"/>
          </p:cNvSpPr>
          <p:nvPr>
            <p:ph type="sldNum" sz="quarter" idx="12"/>
          </p:nvPr>
        </p:nvSpPr>
        <p:spPr>
          <a:xfrm>
            <a:off x="9367036" y="6429310"/>
            <a:ext cx="456228" cy="367727"/>
          </a:xfrm>
        </p:spPr>
        <p:txBody>
          <a:bodyPr/>
          <a:lstStyle/>
          <a:p>
            <a:fld id="{62331F5D-633F-49ED-A97B-B15B429491BB}" type="slidenum">
              <a:rPr lang="en-GB" altLang="en-US" smtClean="0"/>
              <a:pPr/>
              <a:t>19</a:t>
            </a:fld>
            <a:endParaRPr lang="en-GB" altLang="en-US" dirty="0"/>
          </a:p>
        </p:txBody>
      </p:sp>
      <p:sp>
        <p:nvSpPr>
          <p:cNvPr id="4" name="textruta 3">
            <a:extLst>
              <a:ext uri="{FF2B5EF4-FFF2-40B4-BE49-F238E27FC236}">
                <a16:creationId xmlns:a16="http://schemas.microsoft.com/office/drawing/2014/main" id="{C3BB5CFD-F029-4FA1-8A5C-1B1D18D2DF11}"/>
              </a:ext>
            </a:extLst>
          </p:cNvPr>
          <p:cNvSpPr txBox="1"/>
          <p:nvPr/>
        </p:nvSpPr>
        <p:spPr>
          <a:xfrm>
            <a:off x="239162" y="560335"/>
            <a:ext cx="9466206" cy="1107996"/>
          </a:xfrm>
          <a:prstGeom prst="rect">
            <a:avLst/>
          </a:prstGeom>
          <a:noFill/>
        </p:spPr>
        <p:txBody>
          <a:bodyPr wrap="square" rtlCol="0">
            <a:spAutoFit/>
          </a:bodyPr>
          <a:lstStyle/>
          <a:p>
            <a:r>
              <a:rPr lang="en-GB" sz="2200" dirty="0">
                <a:solidFill>
                  <a:srgbClr val="00B050"/>
                </a:solidFill>
              </a:rPr>
              <a:t>Because a stochastic model gives a new result for every replication, you need to perform </a:t>
            </a:r>
            <a:r>
              <a:rPr lang="en-GB" sz="2200" i="1" dirty="0">
                <a:solidFill>
                  <a:srgbClr val="00B050"/>
                </a:solidFill>
              </a:rPr>
              <a:t>many replications </a:t>
            </a:r>
            <a:r>
              <a:rPr lang="en-GB" sz="2200" dirty="0">
                <a:solidFill>
                  <a:srgbClr val="00B050"/>
                </a:solidFill>
              </a:rPr>
              <a:t>(simulation runs) so that the model can </a:t>
            </a:r>
            <a:r>
              <a:rPr lang="en-GB" sz="2200" i="1" dirty="0">
                <a:solidFill>
                  <a:srgbClr val="00B050"/>
                </a:solidFill>
              </a:rPr>
              <a:t>display “all” aspects</a:t>
            </a:r>
            <a:r>
              <a:rPr lang="en-GB" sz="2200" dirty="0">
                <a:solidFill>
                  <a:srgbClr val="00B050"/>
                </a:solidFill>
              </a:rPr>
              <a:t> of its behaviour. So the </a:t>
            </a:r>
            <a:r>
              <a:rPr lang="en-GB" sz="2200" i="1" dirty="0">
                <a:solidFill>
                  <a:srgbClr val="00B050"/>
                </a:solidFill>
              </a:rPr>
              <a:t>statistical analysis </a:t>
            </a:r>
            <a:r>
              <a:rPr lang="en-GB" sz="2200" dirty="0">
                <a:solidFill>
                  <a:srgbClr val="00B050"/>
                </a:solidFill>
              </a:rPr>
              <a:t>must be based on many trials.</a:t>
            </a:r>
          </a:p>
        </p:txBody>
      </p:sp>
      <p:pic>
        <p:nvPicPr>
          <p:cNvPr id="10" name="Bildobjekt 9">
            <a:extLst>
              <a:ext uri="{FF2B5EF4-FFF2-40B4-BE49-F238E27FC236}">
                <a16:creationId xmlns:a16="http://schemas.microsoft.com/office/drawing/2014/main" id="{265025FA-80FC-4BCB-A2F3-D41C2A1BBDE7}"/>
              </a:ext>
            </a:extLst>
          </p:cNvPr>
          <p:cNvPicPr>
            <a:picLocks noChangeAspect="1"/>
          </p:cNvPicPr>
          <p:nvPr/>
        </p:nvPicPr>
        <p:blipFill>
          <a:blip r:embed="rId2"/>
          <a:stretch>
            <a:fillRect/>
          </a:stretch>
        </p:blipFill>
        <p:spPr>
          <a:xfrm>
            <a:off x="4906950" y="2075664"/>
            <a:ext cx="4665952" cy="4414609"/>
          </a:xfrm>
          <a:prstGeom prst="rect">
            <a:avLst/>
          </a:prstGeom>
        </p:spPr>
      </p:pic>
      <p:sp>
        <p:nvSpPr>
          <p:cNvPr id="11" name="textruta 10">
            <a:extLst>
              <a:ext uri="{FF2B5EF4-FFF2-40B4-BE49-F238E27FC236}">
                <a16:creationId xmlns:a16="http://schemas.microsoft.com/office/drawing/2014/main" id="{A3935017-693C-4526-B1A1-469BDA490D94}"/>
              </a:ext>
            </a:extLst>
          </p:cNvPr>
          <p:cNvSpPr txBox="1"/>
          <p:nvPr/>
        </p:nvSpPr>
        <p:spPr>
          <a:xfrm>
            <a:off x="304815" y="5296456"/>
            <a:ext cx="4507968" cy="1323439"/>
          </a:xfrm>
          <a:prstGeom prst="rect">
            <a:avLst/>
          </a:prstGeom>
          <a:noFill/>
        </p:spPr>
        <p:txBody>
          <a:bodyPr wrap="square" rtlCol="0">
            <a:spAutoFit/>
          </a:bodyPr>
          <a:lstStyle/>
          <a:p>
            <a:r>
              <a:rPr lang="en-GB" sz="2000" dirty="0">
                <a:solidFill>
                  <a:srgbClr val="FF0000"/>
                </a:solidFill>
              </a:rPr>
              <a:t>Nothing more can happen in a SIR model when stage I is depleted. </a:t>
            </a:r>
            <a:r>
              <a:rPr lang="en-GB" sz="2000" noProof="1">
                <a:solidFill>
                  <a:srgbClr val="FF0000"/>
                </a:solidFill>
                <a:cs typeface="Arial" panose="020B0604020202020204" pitchFamily="34" charset="0"/>
              </a:rPr>
              <a:t>StopIf</a:t>
            </a:r>
            <a:r>
              <a:rPr lang="en-GB" sz="2000" noProof="1">
                <a:solidFill>
                  <a:srgbClr val="FF0000"/>
                </a:solidFill>
              </a:rPr>
              <a:t> </a:t>
            </a:r>
            <a:r>
              <a:rPr lang="en-GB" sz="2000" dirty="0">
                <a:solidFill>
                  <a:srgbClr val="FF0000"/>
                </a:solidFill>
              </a:rPr>
              <a:t> then breaks the replication. </a:t>
            </a:r>
            <a:r>
              <a:rPr lang="en-GB" sz="2000" dirty="0"/>
              <a:t>The Duration primitive just includes time </a:t>
            </a:r>
            <a:r>
              <a:rPr lang="en-GB" sz="2000" dirty="0">
                <a:cs typeface="Arial" panose="020B0604020202020204" pitchFamily="34" charset="0"/>
              </a:rPr>
              <a:t>T()</a:t>
            </a:r>
            <a:r>
              <a:rPr lang="en-GB" sz="2000" dirty="0"/>
              <a:t>.</a:t>
            </a:r>
          </a:p>
        </p:txBody>
      </p:sp>
      <p:grpSp>
        <p:nvGrpSpPr>
          <p:cNvPr id="6" name="Grupp 5">
            <a:extLst>
              <a:ext uri="{FF2B5EF4-FFF2-40B4-BE49-F238E27FC236}">
                <a16:creationId xmlns:a16="http://schemas.microsoft.com/office/drawing/2014/main" id="{EDEC92EB-3A1C-477F-B7C2-417406365152}"/>
              </a:ext>
            </a:extLst>
          </p:cNvPr>
          <p:cNvGrpSpPr/>
          <p:nvPr/>
        </p:nvGrpSpPr>
        <p:grpSpPr>
          <a:xfrm>
            <a:off x="239162" y="1736948"/>
            <a:ext cx="4776651" cy="3585263"/>
            <a:chOff x="239162" y="1736948"/>
            <a:chExt cx="4776651" cy="3585263"/>
          </a:xfrm>
        </p:grpSpPr>
        <p:pic>
          <p:nvPicPr>
            <p:cNvPr id="8" name="Bildobjekt 7">
              <a:extLst>
                <a:ext uri="{FF2B5EF4-FFF2-40B4-BE49-F238E27FC236}">
                  <a16:creationId xmlns:a16="http://schemas.microsoft.com/office/drawing/2014/main" id="{A6A8CEAD-D469-4348-894A-E1768897BB38}"/>
                </a:ext>
              </a:extLst>
            </p:cNvPr>
            <p:cNvPicPr>
              <a:picLocks noChangeAspect="1"/>
            </p:cNvPicPr>
            <p:nvPr/>
          </p:nvPicPr>
          <p:blipFill>
            <a:blip r:embed="rId3"/>
            <a:stretch>
              <a:fillRect/>
            </a:stretch>
          </p:blipFill>
          <p:spPr>
            <a:xfrm>
              <a:off x="457364" y="2167835"/>
              <a:ext cx="4050605" cy="3154376"/>
            </a:xfrm>
            <a:prstGeom prst="rect">
              <a:avLst/>
            </a:prstGeom>
          </p:spPr>
        </p:pic>
        <p:sp>
          <p:nvSpPr>
            <p:cNvPr id="5" name="textruta 4">
              <a:extLst>
                <a:ext uri="{FF2B5EF4-FFF2-40B4-BE49-F238E27FC236}">
                  <a16:creationId xmlns:a16="http://schemas.microsoft.com/office/drawing/2014/main" id="{CCAD7BCB-B95A-43D9-A0E8-2F797825226F}"/>
                </a:ext>
              </a:extLst>
            </p:cNvPr>
            <p:cNvSpPr txBox="1"/>
            <p:nvPr/>
          </p:nvSpPr>
          <p:spPr>
            <a:xfrm>
              <a:off x="239162" y="1736948"/>
              <a:ext cx="4776651" cy="430887"/>
            </a:xfrm>
            <a:prstGeom prst="rect">
              <a:avLst/>
            </a:prstGeom>
            <a:noFill/>
          </p:spPr>
          <p:txBody>
            <a:bodyPr wrap="square" rtlCol="0">
              <a:spAutoFit/>
            </a:bodyPr>
            <a:lstStyle/>
            <a:p>
              <a:r>
                <a:rPr lang="en-GB" sz="2200" b="1" dirty="0"/>
                <a:t>SIR model with Transition stochasticity</a:t>
              </a:r>
            </a:p>
          </p:txBody>
        </p:sp>
      </p:grpSp>
    </p:spTree>
    <p:extLst>
      <p:ext uri="{BB962C8B-B14F-4D97-AF65-F5344CB8AC3E}">
        <p14:creationId xmlns:p14="http://schemas.microsoft.com/office/powerpoint/2010/main" val="114322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3535D239-9DCA-40B2-946D-083D35E291C1}"/>
              </a:ext>
            </a:extLst>
          </p:cNvPr>
          <p:cNvSpPr>
            <a:spLocks noGrp="1" noChangeArrowheads="1"/>
          </p:cNvSpPr>
          <p:nvPr>
            <p:ph type="title"/>
          </p:nvPr>
        </p:nvSpPr>
        <p:spPr>
          <a:xfrm>
            <a:off x="174171" y="76200"/>
            <a:ext cx="9657806" cy="457200"/>
          </a:xfrm>
        </p:spPr>
        <p:txBody>
          <a:bodyPr vert="horz" lIns="18000" tIns="45720" rIns="18000" bIns="45720" rtlCol="0" anchor="ctr">
            <a:noAutofit/>
          </a:bodyPr>
          <a:lstStyle/>
          <a:p>
            <a:pPr algn="ctr"/>
            <a:r>
              <a:rPr lang="en-GB" altLang="en-US" b="1" dirty="0">
                <a:latin typeface="+mn-lt"/>
                <a:cs typeface="Times New Roman" panose="02020603050405020304" pitchFamily="18" charset="0"/>
              </a:rPr>
              <a:t>I.  RANDOM INPUT – RANDOM OUTPUT</a:t>
            </a:r>
          </a:p>
        </p:txBody>
      </p:sp>
      <p:sp>
        <p:nvSpPr>
          <p:cNvPr id="133123" name="Text Box 3">
            <a:extLst>
              <a:ext uri="{FF2B5EF4-FFF2-40B4-BE49-F238E27FC236}">
                <a16:creationId xmlns:a16="http://schemas.microsoft.com/office/drawing/2014/main" id="{A2B6AD4D-0D84-4990-8DAE-44153BFE1F09}"/>
              </a:ext>
            </a:extLst>
          </p:cNvPr>
          <p:cNvSpPr txBox="1">
            <a:spLocks noChangeArrowheads="1"/>
          </p:cNvSpPr>
          <p:nvPr/>
        </p:nvSpPr>
        <p:spPr bwMode="auto">
          <a:xfrm>
            <a:off x="518161" y="5986891"/>
            <a:ext cx="8712925"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200" dirty="0">
                <a:solidFill>
                  <a:srgbClr val="FF0000"/>
                </a:solidFill>
              </a:rPr>
              <a:t>Each replication of a </a:t>
            </a:r>
            <a:r>
              <a:rPr lang="en-GB" altLang="en-US" sz="2200" b="1" dirty="0">
                <a:solidFill>
                  <a:srgbClr val="FF0000"/>
                </a:solidFill>
              </a:rPr>
              <a:t>stochastic model </a:t>
            </a:r>
            <a:r>
              <a:rPr lang="en-GB" altLang="en-US" sz="2200" dirty="0">
                <a:solidFill>
                  <a:srgbClr val="FF0000"/>
                </a:solidFill>
              </a:rPr>
              <a:t>gives a different result. </a:t>
            </a:r>
            <a:r>
              <a:rPr lang="en-GB" altLang="en-US" sz="2200" b="1" dirty="0">
                <a:solidFill>
                  <a:srgbClr val="FF0000"/>
                </a:solidFill>
              </a:rPr>
              <a:t>Many replications</a:t>
            </a:r>
            <a:r>
              <a:rPr lang="en-GB" altLang="en-US" sz="2200" dirty="0">
                <a:solidFill>
                  <a:srgbClr val="FF0000"/>
                </a:solidFill>
              </a:rPr>
              <a:t> must then be performed - </a:t>
            </a:r>
            <a:r>
              <a:rPr lang="en-GB" altLang="en-US" sz="2200" i="1" u="sng" dirty="0">
                <a:solidFill>
                  <a:srgbClr val="FF0000"/>
                </a:solidFill>
              </a:rPr>
              <a:t>followed by statistical analysis</a:t>
            </a:r>
            <a:r>
              <a:rPr lang="en-GB" altLang="en-US" sz="2200" dirty="0">
                <a:solidFill>
                  <a:srgbClr val="FF0000"/>
                </a:solidFill>
              </a:rPr>
              <a:t>!</a:t>
            </a:r>
          </a:p>
        </p:txBody>
      </p:sp>
      <p:sp>
        <p:nvSpPr>
          <p:cNvPr id="10" name="Platshållare för bildnummer 4">
            <a:extLst>
              <a:ext uri="{FF2B5EF4-FFF2-40B4-BE49-F238E27FC236}">
                <a16:creationId xmlns:a16="http://schemas.microsoft.com/office/drawing/2014/main" id="{83DB3CA8-41C5-481A-B783-A1ADBB0AB1A1}"/>
              </a:ext>
            </a:extLst>
          </p:cNvPr>
          <p:cNvSpPr>
            <a:spLocks noGrp="1"/>
          </p:cNvSpPr>
          <p:nvPr>
            <p:ph type="sldNum" sz="quarter" idx="12"/>
          </p:nvPr>
        </p:nvSpPr>
        <p:spPr>
          <a:xfrm>
            <a:off x="9326887" y="6400800"/>
            <a:ext cx="357051" cy="457200"/>
          </a:xfrm>
        </p:spPr>
        <p:txBody>
          <a:bodyPr/>
          <a:lstStyle/>
          <a:p>
            <a:fld id="{6A0F8014-7AB9-4955-B28F-584A9E9C0D04}" type="slidenum">
              <a:rPr lang="en-GB" altLang="en-US"/>
              <a:pPr/>
              <a:t>2</a:t>
            </a:fld>
            <a:endParaRPr lang="en-GB" altLang="en-US" dirty="0"/>
          </a:p>
        </p:txBody>
      </p:sp>
      <p:pic>
        <p:nvPicPr>
          <p:cNvPr id="3" name="Bildobjekt 2">
            <a:extLst>
              <a:ext uri="{FF2B5EF4-FFF2-40B4-BE49-F238E27FC236}">
                <a16:creationId xmlns:a16="http://schemas.microsoft.com/office/drawing/2014/main" id="{3A951E32-D97C-4BB4-9E8B-098D87A7DC38}"/>
              </a:ext>
            </a:extLst>
          </p:cNvPr>
          <p:cNvPicPr>
            <a:picLocks noChangeAspect="1"/>
          </p:cNvPicPr>
          <p:nvPr/>
        </p:nvPicPr>
        <p:blipFill>
          <a:blip r:embed="rId2"/>
          <a:stretch>
            <a:fillRect/>
          </a:stretch>
        </p:blipFill>
        <p:spPr>
          <a:xfrm>
            <a:off x="625474" y="649220"/>
            <a:ext cx="3048000" cy="2495550"/>
          </a:xfrm>
          <a:prstGeom prst="rect">
            <a:avLst/>
          </a:prstGeom>
        </p:spPr>
      </p:pic>
      <p:grpSp>
        <p:nvGrpSpPr>
          <p:cNvPr id="15" name="Grupp 14">
            <a:extLst>
              <a:ext uri="{FF2B5EF4-FFF2-40B4-BE49-F238E27FC236}">
                <a16:creationId xmlns:a16="http://schemas.microsoft.com/office/drawing/2014/main" id="{818B836C-497E-41D4-B407-7615592C72F8}"/>
              </a:ext>
            </a:extLst>
          </p:cNvPr>
          <p:cNvGrpSpPr/>
          <p:nvPr/>
        </p:nvGrpSpPr>
        <p:grpSpPr>
          <a:xfrm>
            <a:off x="3751262" y="788816"/>
            <a:ext cx="5754150" cy="2514600"/>
            <a:chOff x="3751262" y="788816"/>
            <a:chExt cx="5754150" cy="2514600"/>
          </a:xfrm>
        </p:grpSpPr>
        <p:sp>
          <p:nvSpPr>
            <p:cNvPr id="133125" name="Text Box 5">
              <a:extLst>
                <a:ext uri="{FF2B5EF4-FFF2-40B4-BE49-F238E27FC236}">
                  <a16:creationId xmlns:a16="http://schemas.microsoft.com/office/drawing/2014/main" id="{FEEDB240-5202-45F8-B0A1-C7EB58F52575}"/>
                </a:ext>
              </a:extLst>
            </p:cNvPr>
            <p:cNvSpPr txBox="1">
              <a:spLocks noChangeArrowheads="1"/>
            </p:cNvSpPr>
            <p:nvPr/>
          </p:nvSpPr>
          <p:spPr bwMode="auto">
            <a:xfrm>
              <a:off x="6686012" y="894486"/>
              <a:ext cx="28194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200" dirty="0"/>
                <a:t>50 replications of a deterministic SIR model – all giving the same value of R=Recovered(after an epidemic)!</a:t>
              </a:r>
            </a:p>
          </p:txBody>
        </p:sp>
        <p:pic>
          <p:nvPicPr>
            <p:cNvPr id="9" name="Bildobjekt 8">
              <a:extLst>
                <a:ext uri="{FF2B5EF4-FFF2-40B4-BE49-F238E27FC236}">
                  <a16:creationId xmlns:a16="http://schemas.microsoft.com/office/drawing/2014/main" id="{60FE0FE2-4239-4706-B1C2-E1784F7ABEA2}"/>
                </a:ext>
              </a:extLst>
            </p:cNvPr>
            <p:cNvPicPr>
              <a:picLocks noChangeAspect="1"/>
            </p:cNvPicPr>
            <p:nvPr/>
          </p:nvPicPr>
          <p:blipFill>
            <a:blip r:embed="rId3"/>
            <a:stretch>
              <a:fillRect/>
            </a:stretch>
          </p:blipFill>
          <p:spPr>
            <a:xfrm>
              <a:off x="3751262" y="788816"/>
              <a:ext cx="2781300" cy="2514600"/>
            </a:xfrm>
            <a:prstGeom prst="rect">
              <a:avLst/>
            </a:prstGeom>
          </p:spPr>
        </p:pic>
      </p:grpSp>
      <p:pic>
        <p:nvPicPr>
          <p:cNvPr id="12" name="Bildobjekt 11">
            <a:extLst>
              <a:ext uri="{FF2B5EF4-FFF2-40B4-BE49-F238E27FC236}">
                <a16:creationId xmlns:a16="http://schemas.microsoft.com/office/drawing/2014/main" id="{31DFCD26-D0B9-48AC-8D15-988DE963AB95}"/>
              </a:ext>
            </a:extLst>
          </p:cNvPr>
          <p:cNvPicPr>
            <a:picLocks noChangeAspect="1"/>
          </p:cNvPicPr>
          <p:nvPr/>
        </p:nvPicPr>
        <p:blipFill>
          <a:blip r:embed="rId4"/>
          <a:stretch>
            <a:fillRect/>
          </a:stretch>
        </p:blipFill>
        <p:spPr>
          <a:xfrm>
            <a:off x="598487" y="3281515"/>
            <a:ext cx="3028950" cy="2571750"/>
          </a:xfrm>
          <a:prstGeom prst="rect">
            <a:avLst/>
          </a:prstGeom>
        </p:spPr>
      </p:pic>
      <p:grpSp>
        <p:nvGrpSpPr>
          <p:cNvPr id="16" name="Grupp 15">
            <a:extLst>
              <a:ext uri="{FF2B5EF4-FFF2-40B4-BE49-F238E27FC236}">
                <a16:creationId xmlns:a16="http://schemas.microsoft.com/office/drawing/2014/main" id="{1AAF51DF-9BAE-413E-AD99-A8358E7A15C2}"/>
              </a:ext>
            </a:extLst>
          </p:cNvPr>
          <p:cNvGrpSpPr/>
          <p:nvPr/>
        </p:nvGrpSpPr>
        <p:grpSpPr>
          <a:xfrm>
            <a:off x="3760787" y="3334724"/>
            <a:ext cx="5744625" cy="2585354"/>
            <a:chOff x="3760787" y="3334724"/>
            <a:chExt cx="5744625" cy="2585354"/>
          </a:xfrm>
        </p:grpSpPr>
        <p:sp>
          <p:nvSpPr>
            <p:cNvPr id="133126" name="Text Box 6">
              <a:extLst>
                <a:ext uri="{FF2B5EF4-FFF2-40B4-BE49-F238E27FC236}">
                  <a16:creationId xmlns:a16="http://schemas.microsoft.com/office/drawing/2014/main" id="{B4CF7A6D-767C-4774-90F9-2747F69BB89E}"/>
                </a:ext>
              </a:extLst>
            </p:cNvPr>
            <p:cNvSpPr txBox="1">
              <a:spLocks noChangeArrowheads="1"/>
            </p:cNvSpPr>
            <p:nvPr/>
          </p:nvSpPr>
          <p:spPr bwMode="auto">
            <a:xfrm>
              <a:off x="6686012" y="3334724"/>
              <a:ext cx="2819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200" dirty="0"/>
                <a:t>50 replications of a stochastic SIR model – 9 created an epidemic and in 41 the initially infectious recovered before spreading the disease!</a:t>
              </a:r>
            </a:p>
          </p:txBody>
        </p:sp>
        <p:pic>
          <p:nvPicPr>
            <p:cNvPr id="14" name="Bildobjekt 13">
              <a:extLst>
                <a:ext uri="{FF2B5EF4-FFF2-40B4-BE49-F238E27FC236}">
                  <a16:creationId xmlns:a16="http://schemas.microsoft.com/office/drawing/2014/main" id="{0DC1F0AA-06A0-4790-B8D1-7A037E79B6D6}"/>
                </a:ext>
              </a:extLst>
            </p:cNvPr>
            <p:cNvPicPr>
              <a:picLocks noChangeAspect="1"/>
            </p:cNvPicPr>
            <p:nvPr/>
          </p:nvPicPr>
          <p:blipFill>
            <a:blip r:embed="rId5"/>
            <a:stretch>
              <a:fillRect/>
            </a:stretch>
          </p:blipFill>
          <p:spPr>
            <a:xfrm>
              <a:off x="3760787" y="3357853"/>
              <a:ext cx="2771775" cy="256222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23"/>
                                        </p:tgtEl>
                                        <p:attrNameLst>
                                          <p:attrName>style.visibility</p:attrName>
                                        </p:attrNameLst>
                                      </p:cBhvr>
                                      <p:to>
                                        <p:strVal val="visible"/>
                                      </p:to>
                                    </p:set>
                                    <p:anim calcmode="lin" valueType="num">
                                      <p:cBhvr additive="base">
                                        <p:cTn id="31" dur="500" fill="hold"/>
                                        <p:tgtEl>
                                          <p:spTgt spid="133123"/>
                                        </p:tgtEl>
                                        <p:attrNameLst>
                                          <p:attrName>ppt_x</p:attrName>
                                        </p:attrNameLst>
                                      </p:cBhvr>
                                      <p:tavLst>
                                        <p:tav tm="0">
                                          <p:val>
                                            <p:strVal val="#ppt_x"/>
                                          </p:val>
                                        </p:tav>
                                        <p:tav tm="100000">
                                          <p:val>
                                            <p:strVal val="#ppt_x"/>
                                          </p:val>
                                        </p:tav>
                                      </p:tavLst>
                                    </p:anim>
                                    <p:anim calcmode="lin" valueType="num">
                                      <p:cBhvr additive="base">
                                        <p:cTn id="32" dur="500" fill="hold"/>
                                        <p:tgtEl>
                                          <p:spTgt spid="133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4">
            <a:extLst>
              <a:ext uri="{FF2B5EF4-FFF2-40B4-BE49-F238E27FC236}">
                <a16:creationId xmlns:a16="http://schemas.microsoft.com/office/drawing/2014/main" id="{0A6C3EFA-9FE2-46B9-8012-B3CD7708D219}"/>
              </a:ext>
            </a:extLst>
          </p:cNvPr>
          <p:cNvSpPr>
            <a:spLocks noGrp="1"/>
          </p:cNvSpPr>
          <p:nvPr>
            <p:ph type="sldNum" sz="quarter" idx="12"/>
          </p:nvPr>
        </p:nvSpPr>
        <p:spPr>
          <a:xfrm>
            <a:off x="9264128" y="6309320"/>
            <a:ext cx="429816" cy="457200"/>
          </a:xfrm>
        </p:spPr>
        <p:txBody>
          <a:bodyPr/>
          <a:lstStyle/>
          <a:p>
            <a:fld id="{7359B806-7E2E-46BA-AB2A-BC416F51329E}" type="slidenum">
              <a:rPr lang="en-GB" altLang="en-US"/>
              <a:pPr/>
              <a:t>20</a:t>
            </a:fld>
            <a:endParaRPr lang="en-GB" altLang="en-US" dirty="0"/>
          </a:p>
        </p:txBody>
      </p:sp>
      <p:sp>
        <p:nvSpPr>
          <p:cNvPr id="174082" name="Rectangle 2">
            <a:extLst>
              <a:ext uri="{FF2B5EF4-FFF2-40B4-BE49-F238E27FC236}">
                <a16:creationId xmlns:a16="http://schemas.microsoft.com/office/drawing/2014/main" id="{4E2AD128-FD5C-4656-BFFB-9C8CECFC20C8}"/>
              </a:ext>
            </a:extLst>
          </p:cNvPr>
          <p:cNvSpPr>
            <a:spLocks noGrp="1" noChangeArrowheads="1"/>
          </p:cNvSpPr>
          <p:nvPr>
            <p:ph type="title"/>
          </p:nvPr>
        </p:nvSpPr>
        <p:spPr>
          <a:xfrm>
            <a:off x="1856656" y="332656"/>
            <a:ext cx="5829300" cy="457200"/>
          </a:xfrm>
        </p:spPr>
        <p:txBody>
          <a:bodyPr>
            <a:noAutofit/>
          </a:bodyPr>
          <a:lstStyle/>
          <a:p>
            <a:pPr algn="ctr"/>
            <a:r>
              <a:rPr lang="en-GB" altLang="en-US" b="1" dirty="0">
                <a:latin typeface="+mn-lt"/>
                <a:cs typeface="Times New Roman" panose="02020603050405020304" pitchFamily="18" charset="0"/>
              </a:rPr>
              <a:t>References</a:t>
            </a:r>
          </a:p>
        </p:txBody>
      </p:sp>
      <p:sp>
        <p:nvSpPr>
          <p:cNvPr id="174083" name="Text Box 3">
            <a:extLst>
              <a:ext uri="{FF2B5EF4-FFF2-40B4-BE49-F238E27FC236}">
                <a16:creationId xmlns:a16="http://schemas.microsoft.com/office/drawing/2014/main" id="{7E64DC7B-2BBA-412D-AE65-2C66534998C7}"/>
              </a:ext>
            </a:extLst>
          </p:cNvPr>
          <p:cNvSpPr txBox="1">
            <a:spLocks noChangeArrowheads="1"/>
          </p:cNvSpPr>
          <p:nvPr/>
        </p:nvSpPr>
        <p:spPr bwMode="auto">
          <a:xfrm>
            <a:off x="611759" y="905609"/>
            <a:ext cx="868248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buFont typeface="Wingdings" panose="05000000000000000000" pitchFamily="2" charset="2"/>
              <a:buChar char="q"/>
            </a:pPr>
            <a:r>
              <a:rPr lang="sv-SE" altLang="en-US" sz="2000" noProof="1"/>
              <a:t>StatRes: A StochSD tool for external statistical analysis and result presentation. 2021. (At </a:t>
            </a:r>
            <a:r>
              <a:rPr lang="en-GB" sz="2000" dirty="0">
                <a:effectLst/>
                <a:ea typeface="Calibri" panose="020F0502020204030204" pitchFamily="34" charset="0"/>
                <a:cs typeface="Calibri" panose="020F0502020204030204" pitchFamily="34" charset="0"/>
              </a:rPr>
              <a:t>StochSD’s Home Page, </a:t>
            </a:r>
            <a:r>
              <a:rPr lang="en-GB" sz="2000" u="sng" dirty="0">
                <a:solidFill>
                  <a:srgbClr val="0070C0"/>
                </a:solidFill>
                <a:effectLst/>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https://stochsd.sourceforge.io</a:t>
            </a:r>
            <a:r>
              <a:rPr lang="sv-SE" altLang="en-US" sz="2000" noProof="1"/>
              <a:t>.)</a:t>
            </a:r>
          </a:p>
          <a:p>
            <a:pPr eaLnBrk="0" hangingPunct="0"/>
            <a:endParaRPr lang="sv-SE" altLang="en-US" sz="2000" noProof="1"/>
          </a:p>
          <a:p>
            <a:pPr marL="342900" indent="-342900" eaLnBrk="0" hangingPunct="0">
              <a:buFont typeface="Wingdings" panose="05000000000000000000" pitchFamily="2" charset="2"/>
              <a:buChar char="q"/>
            </a:pPr>
            <a:r>
              <a:rPr lang="sv-SE" altLang="en-US" sz="2000" noProof="1"/>
              <a:t>Bratley</a:t>
            </a:r>
            <a:r>
              <a:rPr lang="en-GB" altLang="en-US" sz="2000" dirty="0"/>
              <a:t>, P. Fox, B.L. Schrage, L.E. A Guide to Simulation, Springer-</a:t>
            </a:r>
            <a:r>
              <a:rPr lang="en-GB" altLang="en-US" sz="2000" noProof="1"/>
              <a:t>Verlag</a:t>
            </a:r>
            <a:r>
              <a:rPr lang="en-GB" altLang="en-US" sz="2000" dirty="0"/>
              <a:t>, NY, 1983. [Chapter 2: Variance Reduction, Chapter 3: Output Analysis]</a:t>
            </a:r>
          </a:p>
          <a:p>
            <a:pPr eaLnBrk="0" hangingPunct="0"/>
            <a:endParaRPr lang="en-GB" altLang="en-US" sz="2000" dirty="0"/>
          </a:p>
          <a:p>
            <a:pPr marL="342900" indent="-342900" eaLnBrk="0" hangingPunct="0">
              <a:buFont typeface="Wingdings" panose="05000000000000000000" pitchFamily="2" charset="2"/>
              <a:buChar char="q"/>
            </a:pPr>
            <a:r>
              <a:rPr lang="en-US" sz="2000" b="0" i="0" u="none" strike="noStrike" baseline="0" dirty="0"/>
              <a:t>Devore, J.L. (2004) Probability and Statistics for Engineering and the Sciences. 6th Edition, </a:t>
            </a:r>
            <a:r>
              <a:rPr lang="en-GB" sz="2000" b="0" i="0" u="none" strike="noStrike" baseline="0" dirty="0"/>
              <a:t>Thomson Learning, Inc., Toronto.</a:t>
            </a:r>
          </a:p>
          <a:p>
            <a:pPr eaLnBrk="0" hangingPunct="0"/>
            <a:endParaRPr lang="en-GB" sz="2000" b="0" i="0" u="none" strike="noStrike" baseline="0" dirty="0"/>
          </a:p>
          <a:p>
            <a:pPr marL="342900" indent="-342900" eaLnBrk="0" hangingPunct="0">
              <a:buFont typeface="Wingdings" panose="05000000000000000000" pitchFamily="2" charset="2"/>
              <a:buChar char="q"/>
            </a:pPr>
            <a:r>
              <a:rPr lang="en-GB" sz="2000" dirty="0">
                <a:effectLst/>
                <a:ea typeface="Times New Roman" panose="02020603050405020304" pitchFamily="18" charset="0"/>
              </a:rPr>
              <a:t>Gross, D. and Harris,  C.M. Fundamentals of Queueing Theory. John Wiley &amp; Sons, Inc. 1998. </a:t>
            </a:r>
          </a:p>
          <a:p>
            <a:pPr eaLnBrk="0" hangingPunct="0"/>
            <a:endParaRPr lang="sv-SE" altLang="en-US" sz="2000" noProof="1">
              <a:highlight>
                <a:srgbClr val="FFFF00"/>
              </a:highlight>
            </a:endParaRPr>
          </a:p>
          <a:p>
            <a:pPr marL="342900" lvl="0" indent="-342900">
              <a:buFont typeface="Wingdings" panose="05000000000000000000" pitchFamily="2" charset="2"/>
              <a:buChar char="q"/>
              <a:tabLst>
                <a:tab pos="457200" algn="l"/>
              </a:tabLst>
            </a:pPr>
            <a:r>
              <a:rPr lang="en-GB" sz="2000" dirty="0">
                <a:effectLst/>
                <a:ea typeface="Times New Roman" panose="02020603050405020304" pitchFamily="18" charset="0"/>
              </a:rPr>
              <a:t>Gustafsson L., Sternad M., Gustafsson E., The Full Potential of Continuous System Simulation Modelling, Open Journal of Modelling and Simulation, 5, 253-299, 2017.</a:t>
            </a:r>
          </a:p>
          <a:p>
            <a:pPr lvl="0">
              <a:tabLst>
                <a:tab pos="457200" algn="l"/>
              </a:tabLst>
            </a:pPr>
            <a:endParaRPr lang="en-GB" sz="2000" dirty="0">
              <a:effectLst/>
              <a:ea typeface="Times New Roman" panose="02020603050405020304" pitchFamily="18" charset="0"/>
            </a:endParaRPr>
          </a:p>
          <a:p>
            <a:pPr marL="342900" lvl="0" indent="-342900">
              <a:buFont typeface="Wingdings" panose="05000000000000000000" pitchFamily="2" charset="2"/>
              <a:buChar char="q"/>
              <a:tabLst>
                <a:tab pos="457200" algn="l"/>
              </a:tabLst>
            </a:pPr>
            <a:r>
              <a:rPr lang="en-GB" altLang="en-US" sz="2000" dirty="0"/>
              <a:t>Law AM and </a:t>
            </a:r>
            <a:r>
              <a:rPr lang="en-GB" altLang="en-US" sz="2000" noProof="1"/>
              <a:t>Kelton</a:t>
            </a:r>
            <a:r>
              <a:rPr lang="en-GB" altLang="en-US" sz="2000" dirty="0"/>
              <a:t> WD. </a:t>
            </a:r>
            <a:r>
              <a:rPr lang="en-GB" altLang="en-US" sz="2000" i="1" dirty="0"/>
              <a:t>Simulation Modelling and Analysis</a:t>
            </a:r>
            <a:r>
              <a:rPr lang="en-GB" altLang="en-US" sz="2000" dirty="0"/>
              <a:t>, 2d ed. McGraw-Hill, New York, 1991. [Chapter 9: Output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A796D1-EFFD-4A52-9326-7AC389903730}"/>
              </a:ext>
            </a:extLst>
          </p:cNvPr>
          <p:cNvSpPr>
            <a:spLocks noGrp="1"/>
          </p:cNvSpPr>
          <p:nvPr>
            <p:ph type="title"/>
          </p:nvPr>
        </p:nvSpPr>
        <p:spPr>
          <a:xfrm>
            <a:off x="3511368" y="2566942"/>
            <a:ext cx="2656840" cy="1325563"/>
          </a:xfrm>
        </p:spPr>
        <p:txBody>
          <a:bodyPr>
            <a:normAutofit/>
          </a:bodyPr>
          <a:lstStyle/>
          <a:p>
            <a:r>
              <a:rPr lang="en-GB" sz="6600" b="1" dirty="0">
                <a:latin typeface="+mn-lt"/>
                <a:cs typeface="Times New Roman" panose="02020603050405020304" pitchFamily="18" charset="0"/>
              </a:rPr>
              <a:t>End L6</a:t>
            </a:r>
          </a:p>
        </p:txBody>
      </p:sp>
      <p:sp>
        <p:nvSpPr>
          <p:cNvPr id="3" name="Platshållare för bildnummer 5">
            <a:extLst>
              <a:ext uri="{FF2B5EF4-FFF2-40B4-BE49-F238E27FC236}">
                <a16:creationId xmlns:a16="http://schemas.microsoft.com/office/drawing/2014/main" id="{A1291FDE-3286-4BDD-B228-0ACD84EBCD77}"/>
              </a:ext>
            </a:extLst>
          </p:cNvPr>
          <p:cNvSpPr>
            <a:spLocks noGrp="1"/>
          </p:cNvSpPr>
          <p:nvPr>
            <p:ph type="sldNum" sz="quarter" idx="12"/>
          </p:nvPr>
        </p:nvSpPr>
        <p:spPr>
          <a:xfrm>
            <a:off x="9298577" y="6277974"/>
            <a:ext cx="389709" cy="365125"/>
          </a:xfrm>
        </p:spPr>
        <p:txBody>
          <a:bodyPr/>
          <a:lstStyle/>
          <a:p>
            <a:fld id="{A7D01DC2-BFB6-4BE5-A2D3-5689CE5D067D}" type="slidenum">
              <a:rPr lang="en-GB" altLang="en-US">
                <a:latin typeface="Times New Roman" panose="02020603050405020304" pitchFamily="18" charset="0"/>
                <a:cs typeface="Times New Roman" panose="02020603050405020304" pitchFamily="18" charset="0"/>
              </a:rPr>
              <a:pPr/>
              <a:t>21</a:t>
            </a:fld>
            <a:endParaRPr lang="en-GB"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4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74609F1-06E4-4351-9A18-03D800E5C045}"/>
              </a:ext>
            </a:extLst>
          </p:cNvPr>
          <p:cNvSpPr>
            <a:spLocks noGrp="1" noChangeArrowheads="1"/>
          </p:cNvSpPr>
          <p:nvPr>
            <p:ph type="title"/>
          </p:nvPr>
        </p:nvSpPr>
        <p:spPr>
          <a:xfrm>
            <a:off x="457200" y="152400"/>
            <a:ext cx="8991600" cy="533400"/>
          </a:xfrm>
        </p:spPr>
        <p:txBody>
          <a:bodyPr vert="horz" lIns="18000" tIns="45720" rIns="18000" bIns="45720" rtlCol="0" anchor="ctr">
            <a:noAutofit/>
          </a:bodyPr>
          <a:lstStyle/>
          <a:p>
            <a:pPr algn="ctr"/>
            <a:r>
              <a:rPr lang="en-GB" altLang="en-US" b="1" dirty="0">
                <a:latin typeface="+mn-lt"/>
                <a:cs typeface="Times New Roman" panose="02020603050405020304" pitchFamily="18" charset="0"/>
              </a:rPr>
              <a:t>II.  STATISTICAL OUTPUT ANALYSIS</a:t>
            </a:r>
            <a:endParaRPr lang="en-GB" altLang="en-US" dirty="0">
              <a:latin typeface="+mn-lt"/>
              <a:cs typeface="Times New Roman" panose="02020603050405020304" pitchFamily="18" charset="0"/>
            </a:endParaRPr>
          </a:p>
        </p:txBody>
      </p:sp>
      <p:sp>
        <p:nvSpPr>
          <p:cNvPr id="32" name="Platshållare för bildnummer 4">
            <a:extLst>
              <a:ext uri="{FF2B5EF4-FFF2-40B4-BE49-F238E27FC236}">
                <a16:creationId xmlns:a16="http://schemas.microsoft.com/office/drawing/2014/main" id="{000D6208-12C7-4D05-94EA-6F072935C965}"/>
              </a:ext>
            </a:extLst>
          </p:cNvPr>
          <p:cNvSpPr>
            <a:spLocks noGrp="1"/>
          </p:cNvSpPr>
          <p:nvPr>
            <p:ph type="sldNum" sz="quarter" idx="12"/>
          </p:nvPr>
        </p:nvSpPr>
        <p:spPr>
          <a:xfrm>
            <a:off x="9292039" y="6382477"/>
            <a:ext cx="468086" cy="365125"/>
          </a:xfrm>
        </p:spPr>
        <p:txBody>
          <a:bodyPr/>
          <a:lstStyle/>
          <a:p>
            <a:fld id="{5C86F88B-092E-4030-9CCB-75A848247BFE}" type="slidenum">
              <a:rPr lang="en-GB" altLang="en-US">
                <a:cs typeface="Times New Roman" panose="02020603050405020304" pitchFamily="18" charset="0"/>
              </a:rPr>
              <a:pPr/>
              <a:t>3</a:t>
            </a:fld>
            <a:endParaRPr lang="en-GB" altLang="en-US" dirty="0">
              <a:cs typeface="Times New Roman" panose="02020603050405020304" pitchFamily="18" charset="0"/>
            </a:endParaRPr>
          </a:p>
        </p:txBody>
      </p:sp>
      <p:sp>
        <p:nvSpPr>
          <p:cNvPr id="145434" name="Text Box 26">
            <a:extLst>
              <a:ext uri="{FF2B5EF4-FFF2-40B4-BE49-F238E27FC236}">
                <a16:creationId xmlns:a16="http://schemas.microsoft.com/office/drawing/2014/main" id="{7AE08EB9-61FF-435B-A247-5BF4BCF7752D}"/>
              </a:ext>
            </a:extLst>
          </p:cNvPr>
          <p:cNvSpPr txBox="1">
            <a:spLocks noChangeArrowheads="1"/>
          </p:cNvSpPr>
          <p:nvPr/>
        </p:nvSpPr>
        <p:spPr bwMode="auto">
          <a:xfrm>
            <a:off x="924198" y="5689810"/>
            <a:ext cx="753182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400" b="1" i="1" dirty="0">
                <a:solidFill>
                  <a:srgbClr val="FF0000"/>
                </a:solidFill>
                <a:cs typeface="Times New Roman" panose="02020603050405020304" pitchFamily="18" charset="0"/>
              </a:rPr>
              <a:t>Random numbers </a:t>
            </a:r>
            <a:r>
              <a:rPr lang="en-GB" altLang="en-US" sz="2400" dirty="0">
                <a:solidFill>
                  <a:srgbClr val="FF0000"/>
                </a:solidFill>
                <a:cs typeface="Times New Roman" panose="02020603050405020304" pitchFamily="18" charset="0"/>
              </a:rPr>
              <a:t>produce </a:t>
            </a:r>
            <a:r>
              <a:rPr lang="en-GB" altLang="en-US" sz="2400" b="1" i="1" dirty="0">
                <a:solidFill>
                  <a:srgbClr val="FF0000"/>
                </a:solidFill>
                <a:cs typeface="Times New Roman" panose="02020603050405020304" pitchFamily="18" charset="0"/>
              </a:rPr>
              <a:t>random outputs </a:t>
            </a:r>
            <a:r>
              <a:rPr lang="en-GB" altLang="en-US" sz="2400" dirty="0">
                <a:solidFill>
                  <a:srgbClr val="FF0000"/>
                </a:solidFill>
                <a:cs typeface="Times New Roman" panose="02020603050405020304" pitchFamily="18" charset="0"/>
              </a:rPr>
              <a:t>which require </a:t>
            </a:r>
            <a:r>
              <a:rPr lang="en-GB" altLang="en-US" sz="2400" i="1" dirty="0">
                <a:solidFill>
                  <a:srgbClr val="FF0000"/>
                </a:solidFill>
                <a:cs typeface="Times New Roman" panose="02020603050405020304" pitchFamily="18" charset="0"/>
              </a:rPr>
              <a:t>statistical analyses </a:t>
            </a:r>
            <a:r>
              <a:rPr lang="en-GB" altLang="en-US" sz="2400" dirty="0">
                <a:solidFill>
                  <a:srgbClr val="FF0000"/>
                </a:solidFill>
                <a:cs typeface="Times New Roman" panose="02020603050405020304" pitchFamily="18" charset="0"/>
              </a:rPr>
              <a:t>and </a:t>
            </a:r>
            <a:r>
              <a:rPr lang="en-GB" altLang="en-US" sz="2400" i="1" dirty="0">
                <a:solidFill>
                  <a:srgbClr val="FF0000"/>
                </a:solidFill>
                <a:cs typeface="Times New Roman" panose="02020603050405020304" pitchFamily="18" charset="0"/>
              </a:rPr>
              <a:t>result presentation</a:t>
            </a:r>
            <a:r>
              <a:rPr lang="en-GB" altLang="en-US" sz="2400" dirty="0">
                <a:solidFill>
                  <a:srgbClr val="FF0000"/>
                </a:solidFill>
                <a:cs typeface="Times New Roman" panose="02020603050405020304" pitchFamily="18" charset="0"/>
              </a:rPr>
              <a:t>.</a:t>
            </a:r>
            <a:endParaRPr lang="en-GB" altLang="en-US" sz="2400" u="sng" dirty="0">
              <a:solidFill>
                <a:srgbClr val="FF0000"/>
              </a:solidFill>
              <a:cs typeface="Times New Roman" panose="02020603050405020304" pitchFamily="18" charset="0"/>
            </a:endParaRPr>
          </a:p>
        </p:txBody>
      </p:sp>
      <p:grpSp>
        <p:nvGrpSpPr>
          <p:cNvPr id="145451" name="Group 43">
            <a:extLst>
              <a:ext uri="{FF2B5EF4-FFF2-40B4-BE49-F238E27FC236}">
                <a16:creationId xmlns:a16="http://schemas.microsoft.com/office/drawing/2014/main" id="{3F1FED57-A097-4E92-B18F-5A8697FC5CC2}"/>
              </a:ext>
            </a:extLst>
          </p:cNvPr>
          <p:cNvGrpSpPr>
            <a:grpSpLocks/>
          </p:cNvGrpSpPr>
          <p:nvPr/>
        </p:nvGrpSpPr>
        <p:grpSpPr bwMode="auto">
          <a:xfrm>
            <a:off x="7097471" y="2456460"/>
            <a:ext cx="2173417" cy="2625725"/>
            <a:chOff x="4380" y="1366"/>
            <a:chExt cx="1140" cy="1654"/>
          </a:xfrm>
        </p:grpSpPr>
        <p:sp>
          <p:nvSpPr>
            <p:cNvPr id="145426" name="Text Box 18">
              <a:extLst>
                <a:ext uri="{FF2B5EF4-FFF2-40B4-BE49-F238E27FC236}">
                  <a16:creationId xmlns:a16="http://schemas.microsoft.com/office/drawing/2014/main" id="{C397264C-90EC-4A4B-8D4C-3BCC9A3F9360}"/>
                </a:ext>
              </a:extLst>
            </p:cNvPr>
            <p:cNvSpPr txBox="1">
              <a:spLocks noChangeArrowheads="1"/>
            </p:cNvSpPr>
            <p:nvPr/>
          </p:nvSpPr>
          <p:spPr bwMode="auto">
            <a:xfrm>
              <a:off x="4380" y="1366"/>
              <a:ext cx="1140" cy="1654"/>
            </a:xfrm>
            <a:prstGeom prst="rect">
              <a:avLst/>
            </a:prstGeom>
            <a:solidFill>
              <a:srgbClr val="FFFFFF"/>
            </a:solidFill>
            <a:ln w="25400">
              <a:solidFill>
                <a:srgbClr val="000000"/>
              </a:solidFill>
              <a:miter lim="800000"/>
              <a:headEnd/>
              <a:tailEnd/>
            </a:ln>
          </p:spPr>
          <p:txBody>
            <a:bodyPr/>
            <a:lstStyle/>
            <a:p>
              <a:pPr eaLnBrk="0" hangingPunct="0"/>
              <a:r>
                <a:rPr lang="en-GB" altLang="en-US" b="1" u="sng" dirty="0">
                  <a:solidFill>
                    <a:srgbClr val="00B050"/>
                  </a:solidFill>
                  <a:cs typeface="Times New Roman" panose="02020603050405020304" pitchFamily="18" charset="0"/>
                </a:rPr>
                <a:t>Statistical analyses</a:t>
              </a:r>
              <a:r>
                <a:rPr lang="en-GB" altLang="en-US" b="1" dirty="0">
                  <a:cs typeface="Times New Roman" panose="02020603050405020304" pitchFamily="18" charset="0"/>
                </a:rPr>
                <a:t>:</a:t>
              </a:r>
              <a:endParaRPr lang="en-GB" altLang="en-US" noProof="1">
                <a:cs typeface="Times New Roman" panose="02020603050405020304" pitchFamily="18" charset="0"/>
              </a:endParaRPr>
            </a:p>
            <a:p>
              <a:pPr eaLnBrk="0" hangingPunct="0">
                <a:buFont typeface="Symbol" panose="05050102010706020507" pitchFamily="18" charset="2"/>
                <a:buNone/>
              </a:pPr>
              <a:endParaRPr lang="en-GB" altLang="en-US" sz="1600" dirty="0">
                <a:cs typeface="Times New Roman" panose="02020603050405020304" pitchFamily="18" charset="0"/>
              </a:endParaRPr>
            </a:p>
            <a:p>
              <a:pPr eaLnBrk="0" hangingPunct="0">
                <a:buFont typeface="Symbol" panose="05050102010706020507" pitchFamily="18" charset="2"/>
                <a:buNone/>
              </a:pPr>
              <a:endParaRPr lang="en-GB" altLang="en-US" sz="1600" dirty="0">
                <a:cs typeface="Times New Roman" panose="02020603050405020304" pitchFamily="18" charset="0"/>
              </a:endParaRPr>
            </a:p>
            <a:p>
              <a:pPr eaLnBrk="0" hangingPunct="0"/>
              <a:r>
                <a:rPr lang="en-GB" altLang="en-US" sz="1600" dirty="0">
                  <a:cs typeface="Times New Roman" panose="02020603050405020304" pitchFamily="18" charset="0"/>
                  <a:sym typeface="Symbol" panose="05050102010706020507" pitchFamily="18" charset="2"/>
                </a:rPr>
                <a:t></a:t>
              </a:r>
              <a:r>
                <a:rPr lang="en-GB" altLang="en-US" sz="1600" dirty="0">
                  <a:cs typeface="Times New Roman" panose="02020603050405020304" pitchFamily="18" charset="0"/>
                </a:rPr>
                <a:t> Statist. Distributions</a:t>
              </a:r>
            </a:p>
            <a:p>
              <a:pPr eaLnBrk="0" hangingPunct="0"/>
              <a:r>
                <a:rPr lang="en-GB" altLang="en-US" sz="1600" dirty="0">
                  <a:cs typeface="Times New Roman" panose="02020603050405020304" pitchFamily="18" charset="0"/>
                  <a:sym typeface="Symbol" panose="05050102010706020507" pitchFamily="18" charset="2"/>
                </a:rPr>
                <a:t></a:t>
              </a:r>
              <a:r>
                <a:rPr lang="en-GB" altLang="en-US" sz="1600" dirty="0">
                  <a:cs typeface="Times New Roman" panose="02020603050405020304" pitchFamily="18" charset="0"/>
                </a:rPr>
                <a:t> Averages</a:t>
              </a:r>
            </a:p>
            <a:p>
              <a:pPr eaLnBrk="0" hangingPunct="0"/>
              <a:r>
                <a:rPr lang="en-GB" altLang="en-US" sz="1600" dirty="0">
                  <a:cs typeface="Times New Roman" panose="02020603050405020304" pitchFamily="18" charset="0"/>
                  <a:sym typeface="Symbol" panose="05050102010706020507" pitchFamily="18" charset="2"/>
                </a:rPr>
                <a:t></a:t>
              </a:r>
              <a:r>
                <a:rPr lang="en-GB" altLang="en-US" sz="1600" dirty="0">
                  <a:cs typeface="Times New Roman" panose="02020603050405020304" pitchFamily="18" charset="0"/>
                </a:rPr>
                <a:t> Standard deviations</a:t>
              </a:r>
            </a:p>
            <a:p>
              <a:pPr eaLnBrk="0" hangingPunct="0"/>
              <a:r>
                <a:rPr lang="en-GB" altLang="en-US" sz="1600" dirty="0">
                  <a:cs typeface="Times New Roman" panose="02020603050405020304" pitchFamily="18" charset="0"/>
                  <a:sym typeface="Symbol" panose="05050102010706020507" pitchFamily="18" charset="2"/>
                </a:rPr>
                <a:t></a:t>
              </a:r>
              <a:r>
                <a:rPr lang="en-GB" altLang="en-US" sz="1600" dirty="0">
                  <a:cs typeface="Times New Roman" panose="02020603050405020304" pitchFamily="18" charset="0"/>
                </a:rPr>
                <a:t> Min, Max</a:t>
              </a:r>
            </a:p>
            <a:p>
              <a:pPr eaLnBrk="0" hangingPunct="0"/>
              <a:r>
                <a:rPr lang="en-GB" altLang="en-US" sz="1600" dirty="0">
                  <a:cs typeface="Times New Roman" panose="02020603050405020304" pitchFamily="18" charset="0"/>
                  <a:sym typeface="Symbol" panose="05050102010706020507" pitchFamily="18" charset="2"/>
                </a:rPr>
                <a:t></a:t>
              </a:r>
              <a:r>
                <a:rPr lang="en-GB" altLang="en-US" sz="1600" dirty="0">
                  <a:cs typeface="Times New Roman" panose="02020603050405020304" pitchFamily="18" charset="0"/>
                </a:rPr>
                <a:t> Conf. Intervals</a:t>
              </a:r>
            </a:p>
            <a:p>
              <a:pPr eaLnBrk="0" hangingPunct="0"/>
              <a:r>
                <a:rPr lang="en-GB" altLang="en-US" sz="1600" dirty="0">
                  <a:cs typeface="Times New Roman" panose="02020603050405020304" pitchFamily="18" charset="0"/>
                  <a:sym typeface="Symbol" panose="05050102010706020507" pitchFamily="18" charset="2"/>
                </a:rPr>
                <a:t></a:t>
              </a:r>
              <a:r>
                <a:rPr lang="en-GB" altLang="en-US" sz="1600" dirty="0">
                  <a:cs typeface="Times New Roman" panose="02020603050405020304" pitchFamily="18" charset="0"/>
                </a:rPr>
                <a:t> Correlations</a:t>
              </a:r>
            </a:p>
            <a:p>
              <a:pPr eaLnBrk="0" hangingPunct="0"/>
              <a:r>
                <a:rPr lang="en-GB" altLang="en-US" sz="1600" dirty="0">
                  <a:cs typeface="Times New Roman" panose="02020603050405020304" pitchFamily="18" charset="0"/>
                  <a:sym typeface="Symbol" panose="05050102010706020507" pitchFamily="18" charset="2"/>
                </a:rPr>
                <a:t></a:t>
              </a:r>
              <a:r>
                <a:rPr lang="en-GB" altLang="en-US" sz="1600" dirty="0">
                  <a:cs typeface="Times New Roman" panose="02020603050405020304" pitchFamily="18" charset="0"/>
                </a:rPr>
                <a:t> ...</a:t>
              </a:r>
            </a:p>
          </p:txBody>
        </p:sp>
        <p:sp>
          <p:nvSpPr>
            <p:cNvPr id="145428" name="AutoShape 20">
              <a:extLst>
                <a:ext uri="{FF2B5EF4-FFF2-40B4-BE49-F238E27FC236}">
                  <a16:creationId xmlns:a16="http://schemas.microsoft.com/office/drawing/2014/main" id="{63C666D2-D29A-4625-A65E-E75D4DE2083D}"/>
                </a:ext>
              </a:extLst>
            </p:cNvPr>
            <p:cNvSpPr>
              <a:spLocks noChangeAspect="1" noChangeArrowheads="1"/>
            </p:cNvSpPr>
            <p:nvPr/>
          </p:nvSpPr>
          <p:spPr bwMode="auto">
            <a:xfrm>
              <a:off x="4592" y="1628"/>
              <a:ext cx="218" cy="218"/>
            </a:xfrm>
            <a:prstGeom prst="downArrow">
              <a:avLst>
                <a:gd name="adj1" fmla="val 50000"/>
                <a:gd name="adj2" fmla="val 25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cs typeface="Times New Roman" panose="02020603050405020304" pitchFamily="18" charset="0"/>
              </a:endParaRPr>
            </a:p>
          </p:txBody>
        </p:sp>
      </p:grpSp>
      <p:grpSp>
        <p:nvGrpSpPr>
          <p:cNvPr id="5" name="Grupp 4">
            <a:extLst>
              <a:ext uri="{FF2B5EF4-FFF2-40B4-BE49-F238E27FC236}">
                <a16:creationId xmlns:a16="http://schemas.microsoft.com/office/drawing/2014/main" id="{9E2DF949-3208-43AB-9424-733ACD4F7A7A}"/>
              </a:ext>
            </a:extLst>
          </p:cNvPr>
          <p:cNvGrpSpPr/>
          <p:nvPr/>
        </p:nvGrpSpPr>
        <p:grpSpPr>
          <a:xfrm>
            <a:off x="928897" y="2407791"/>
            <a:ext cx="6010511" cy="2819400"/>
            <a:chOff x="816653" y="1301799"/>
            <a:chExt cx="6010511" cy="2819400"/>
          </a:xfrm>
        </p:grpSpPr>
        <p:grpSp>
          <p:nvGrpSpPr>
            <p:cNvPr id="3" name="Grupp 2">
              <a:extLst>
                <a:ext uri="{FF2B5EF4-FFF2-40B4-BE49-F238E27FC236}">
                  <a16:creationId xmlns:a16="http://schemas.microsoft.com/office/drawing/2014/main" id="{7D34F853-86A9-4AF2-A8BD-0BE5AE039D6F}"/>
                </a:ext>
              </a:extLst>
            </p:cNvPr>
            <p:cNvGrpSpPr/>
            <p:nvPr/>
          </p:nvGrpSpPr>
          <p:grpSpPr>
            <a:xfrm>
              <a:off x="816653" y="1301799"/>
              <a:ext cx="4534036" cy="2819400"/>
              <a:chOff x="1722347" y="1719813"/>
              <a:chExt cx="4534036" cy="2819400"/>
            </a:xfrm>
          </p:grpSpPr>
          <p:sp>
            <p:nvSpPr>
              <p:cNvPr id="145449" name="Text Box 41">
                <a:extLst>
                  <a:ext uri="{FF2B5EF4-FFF2-40B4-BE49-F238E27FC236}">
                    <a16:creationId xmlns:a16="http://schemas.microsoft.com/office/drawing/2014/main" id="{8CF63E15-8ED7-4B8D-B0EF-74D55D124F98}"/>
                  </a:ext>
                </a:extLst>
              </p:cNvPr>
              <p:cNvSpPr txBox="1">
                <a:spLocks noChangeArrowheads="1"/>
              </p:cNvSpPr>
              <p:nvPr/>
            </p:nvSpPr>
            <p:spPr bwMode="auto">
              <a:xfrm>
                <a:off x="1722347" y="1719813"/>
                <a:ext cx="4495800" cy="28194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spcBef>
                    <a:spcPts val="200"/>
                  </a:spcBef>
                </a:pPr>
                <a:r>
                  <a:rPr lang="en-US" altLang="en-US" b="1" dirty="0">
                    <a:solidFill>
                      <a:srgbClr val="FF0000"/>
                    </a:solidFill>
                    <a:cs typeface="Times New Roman" panose="02020603050405020304" pitchFamily="18" charset="0"/>
                  </a:rPr>
                  <a:t>Stochastic MODEL</a:t>
                </a:r>
              </a:p>
            </p:txBody>
          </p:sp>
          <p:grpSp>
            <p:nvGrpSpPr>
              <p:cNvPr id="2" name="Grupp 1">
                <a:extLst>
                  <a:ext uri="{FF2B5EF4-FFF2-40B4-BE49-F238E27FC236}">
                    <a16:creationId xmlns:a16="http://schemas.microsoft.com/office/drawing/2014/main" id="{89BBBC49-00E2-4136-9BBB-D88E024E88CE}"/>
                  </a:ext>
                </a:extLst>
              </p:cNvPr>
              <p:cNvGrpSpPr/>
              <p:nvPr/>
            </p:nvGrpSpPr>
            <p:grpSpPr>
              <a:xfrm>
                <a:off x="1915231" y="2137281"/>
                <a:ext cx="4341152" cy="2401932"/>
                <a:chOff x="1915231" y="2137281"/>
                <a:chExt cx="4341152" cy="2401932"/>
              </a:xfrm>
            </p:grpSpPr>
            <p:sp>
              <p:nvSpPr>
                <p:cNvPr id="145438" name="Text Box 30">
                  <a:extLst>
                    <a:ext uri="{FF2B5EF4-FFF2-40B4-BE49-F238E27FC236}">
                      <a16:creationId xmlns:a16="http://schemas.microsoft.com/office/drawing/2014/main" id="{1C4BED32-4FFA-40A4-8B3E-C08B1D1B74F4}"/>
                    </a:ext>
                  </a:extLst>
                </p:cNvPr>
                <p:cNvSpPr txBox="1">
                  <a:spLocks noChangeArrowheads="1"/>
                </p:cNvSpPr>
                <p:nvPr/>
              </p:nvSpPr>
              <p:spPr bwMode="auto">
                <a:xfrm>
                  <a:off x="1915231" y="2975565"/>
                  <a:ext cx="917621" cy="56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eaLnBrk="0" hangingPunct="0">
                    <a:lnSpc>
                      <a:spcPct val="90000"/>
                    </a:lnSpc>
                  </a:pPr>
                  <a:r>
                    <a:rPr lang="en-GB" altLang="en-US" dirty="0">
                      <a:solidFill>
                        <a:srgbClr val="FF0000"/>
                      </a:solidFill>
                      <a:cs typeface="Times New Roman" panose="02020603050405020304" pitchFamily="18" charset="0"/>
                    </a:rPr>
                    <a:t>Random</a:t>
                  </a:r>
                </a:p>
                <a:p>
                  <a:pPr eaLnBrk="0" hangingPunct="0">
                    <a:lnSpc>
                      <a:spcPct val="90000"/>
                    </a:lnSpc>
                  </a:pPr>
                  <a:r>
                    <a:rPr lang="en-GB" altLang="en-US" dirty="0">
                      <a:solidFill>
                        <a:srgbClr val="FF0000"/>
                      </a:solidFill>
                      <a:cs typeface="Times New Roman" panose="02020603050405020304" pitchFamily="18" charset="0"/>
                    </a:rPr>
                    <a:t>numbers</a:t>
                  </a:r>
                </a:p>
              </p:txBody>
            </p:sp>
            <p:sp>
              <p:nvSpPr>
                <p:cNvPr id="145439" name="Text Box 31">
                  <a:extLst>
                    <a:ext uri="{FF2B5EF4-FFF2-40B4-BE49-F238E27FC236}">
                      <a16:creationId xmlns:a16="http://schemas.microsoft.com/office/drawing/2014/main" id="{75AF2D03-FE7D-440E-A67C-4B25E3ACFC10}"/>
                    </a:ext>
                  </a:extLst>
                </p:cNvPr>
                <p:cNvSpPr txBox="1">
                  <a:spLocks noChangeArrowheads="1"/>
                </p:cNvSpPr>
                <p:nvPr/>
              </p:nvSpPr>
              <p:spPr bwMode="auto">
                <a:xfrm>
                  <a:off x="3527425" y="3338855"/>
                  <a:ext cx="1196976" cy="61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eaLnBrk="0" hangingPunct="0">
                    <a:lnSpc>
                      <a:spcPct val="90000"/>
                    </a:lnSpc>
                  </a:pPr>
                  <a:r>
                    <a:rPr lang="en-GB" altLang="en-US" dirty="0">
                      <a:cs typeface="Times New Roman" panose="02020603050405020304" pitchFamily="18" charset="0"/>
                    </a:rPr>
                    <a:t>Parameter stochasticity</a:t>
                  </a:r>
                </a:p>
              </p:txBody>
            </p:sp>
            <p:sp>
              <p:nvSpPr>
                <p:cNvPr id="145440" name="Text Box 32">
                  <a:extLst>
                    <a:ext uri="{FF2B5EF4-FFF2-40B4-BE49-F238E27FC236}">
                      <a16:creationId xmlns:a16="http://schemas.microsoft.com/office/drawing/2014/main" id="{CCEFB8D8-7FC8-419E-ACD5-8BDC9D27623D}"/>
                    </a:ext>
                  </a:extLst>
                </p:cNvPr>
                <p:cNvSpPr txBox="1">
                  <a:spLocks noChangeArrowheads="1"/>
                </p:cNvSpPr>
                <p:nvPr/>
              </p:nvSpPr>
              <p:spPr bwMode="auto">
                <a:xfrm>
                  <a:off x="3532099" y="2137281"/>
                  <a:ext cx="1303338" cy="55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eaLnBrk="0" hangingPunct="0">
                    <a:lnSpc>
                      <a:spcPct val="90000"/>
                    </a:lnSpc>
                  </a:pPr>
                  <a:r>
                    <a:rPr lang="en-GB" altLang="en-US" noProof="1">
                      <a:cs typeface="Times New Roman" panose="02020603050405020304" pitchFamily="18" charset="0"/>
                    </a:rPr>
                    <a:t>Initial value  stochasticity</a:t>
                  </a:r>
                </a:p>
              </p:txBody>
            </p:sp>
            <p:sp>
              <p:nvSpPr>
                <p:cNvPr id="145441" name="Text Box 33">
                  <a:extLst>
                    <a:ext uri="{FF2B5EF4-FFF2-40B4-BE49-F238E27FC236}">
                      <a16:creationId xmlns:a16="http://schemas.microsoft.com/office/drawing/2014/main" id="{E8B9DD42-5854-4369-90B7-5D7F2AF255A8}"/>
                    </a:ext>
                  </a:extLst>
                </p:cNvPr>
                <p:cNvSpPr txBox="1">
                  <a:spLocks noChangeArrowheads="1"/>
                </p:cNvSpPr>
                <p:nvPr/>
              </p:nvSpPr>
              <p:spPr bwMode="auto">
                <a:xfrm>
                  <a:off x="3519078" y="2747840"/>
                  <a:ext cx="1281521" cy="5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eaLnBrk="0" hangingPunct="0">
                    <a:lnSpc>
                      <a:spcPct val="90000"/>
                    </a:lnSpc>
                  </a:pPr>
                  <a:r>
                    <a:rPr lang="en-GB" altLang="en-US" dirty="0">
                      <a:cs typeface="Times New Roman" panose="02020603050405020304" pitchFamily="18" charset="0"/>
                    </a:rPr>
                    <a:t>Transition </a:t>
                  </a:r>
                  <a:r>
                    <a:rPr lang="en-GB" altLang="en-US" noProof="1">
                      <a:cs typeface="Times New Roman" panose="02020603050405020304" pitchFamily="18" charset="0"/>
                    </a:rPr>
                    <a:t>stochasticity</a:t>
                  </a:r>
                </a:p>
              </p:txBody>
            </p:sp>
            <p:sp>
              <p:nvSpPr>
                <p:cNvPr id="145442" name="Text Box 34">
                  <a:extLst>
                    <a:ext uri="{FF2B5EF4-FFF2-40B4-BE49-F238E27FC236}">
                      <a16:creationId xmlns:a16="http://schemas.microsoft.com/office/drawing/2014/main" id="{D50111F7-C69C-4FD8-ABCA-9993F8539B77}"/>
                    </a:ext>
                  </a:extLst>
                </p:cNvPr>
                <p:cNvSpPr txBox="1">
                  <a:spLocks noChangeArrowheads="1"/>
                </p:cNvSpPr>
                <p:nvPr/>
              </p:nvSpPr>
              <p:spPr bwMode="auto">
                <a:xfrm>
                  <a:off x="5476920" y="2838763"/>
                  <a:ext cx="779463" cy="59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eaLnBrk="0" hangingPunct="0">
                    <a:lnSpc>
                      <a:spcPct val="90000"/>
                    </a:lnSpc>
                  </a:pPr>
                  <a:r>
                    <a:rPr lang="en-GB" altLang="en-US" noProof="1">
                      <a:cs typeface="Times New Roman" panose="02020603050405020304" pitchFamily="18" charset="0"/>
                    </a:rPr>
                    <a:t>Calcu-</a:t>
                  </a:r>
                </a:p>
                <a:p>
                  <a:pPr eaLnBrk="0" hangingPunct="0">
                    <a:lnSpc>
                      <a:spcPct val="90000"/>
                    </a:lnSpc>
                  </a:pPr>
                  <a:r>
                    <a:rPr lang="en-GB" altLang="en-US" noProof="1">
                      <a:cs typeface="Times New Roman" panose="02020603050405020304" pitchFamily="18" charset="0"/>
                    </a:rPr>
                    <a:t>lations</a:t>
                  </a:r>
                </a:p>
              </p:txBody>
            </p:sp>
            <p:sp>
              <p:nvSpPr>
                <p:cNvPr id="145443" name="Line 35">
                  <a:extLst>
                    <a:ext uri="{FF2B5EF4-FFF2-40B4-BE49-F238E27FC236}">
                      <a16:creationId xmlns:a16="http://schemas.microsoft.com/office/drawing/2014/main" id="{0AEA6516-9AD3-49A1-8FB8-20B03C43C221}"/>
                    </a:ext>
                  </a:extLst>
                </p:cNvPr>
                <p:cNvSpPr>
                  <a:spLocks noChangeShapeType="1"/>
                </p:cNvSpPr>
                <p:nvPr/>
              </p:nvSpPr>
              <p:spPr bwMode="auto">
                <a:xfrm flipV="1">
                  <a:off x="2957513" y="2376489"/>
                  <a:ext cx="415925" cy="3524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sp>
              <p:nvSpPr>
                <p:cNvPr id="145444" name="Line 36">
                  <a:extLst>
                    <a:ext uri="{FF2B5EF4-FFF2-40B4-BE49-F238E27FC236}">
                      <a16:creationId xmlns:a16="http://schemas.microsoft.com/office/drawing/2014/main" id="{4EE28BE7-BF33-44CA-BE74-1E584FED8905}"/>
                    </a:ext>
                  </a:extLst>
                </p:cNvPr>
                <p:cNvSpPr>
                  <a:spLocks noChangeShapeType="1"/>
                </p:cNvSpPr>
                <p:nvPr/>
              </p:nvSpPr>
              <p:spPr bwMode="auto">
                <a:xfrm flipV="1">
                  <a:off x="2957513" y="2966856"/>
                  <a:ext cx="463140" cy="156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sp>
              <p:nvSpPr>
                <p:cNvPr id="145445" name="Line 37">
                  <a:extLst>
                    <a:ext uri="{FF2B5EF4-FFF2-40B4-BE49-F238E27FC236}">
                      <a16:creationId xmlns:a16="http://schemas.microsoft.com/office/drawing/2014/main" id="{0B900DFE-C257-4691-B748-A789EFC25939}"/>
                    </a:ext>
                  </a:extLst>
                </p:cNvPr>
                <p:cNvSpPr>
                  <a:spLocks noChangeShapeType="1"/>
                </p:cNvSpPr>
                <p:nvPr/>
              </p:nvSpPr>
              <p:spPr bwMode="auto">
                <a:xfrm>
                  <a:off x="4781462" y="2319133"/>
                  <a:ext cx="565150" cy="4841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sp>
              <p:nvSpPr>
                <p:cNvPr id="145446" name="Line 38">
                  <a:extLst>
                    <a:ext uri="{FF2B5EF4-FFF2-40B4-BE49-F238E27FC236}">
                      <a16:creationId xmlns:a16="http://schemas.microsoft.com/office/drawing/2014/main" id="{0C43E61D-D2B4-4938-BA8C-8502DB2E3B49}"/>
                    </a:ext>
                  </a:extLst>
                </p:cNvPr>
                <p:cNvSpPr>
                  <a:spLocks noChangeShapeType="1"/>
                </p:cNvSpPr>
                <p:nvPr/>
              </p:nvSpPr>
              <p:spPr bwMode="auto">
                <a:xfrm>
                  <a:off x="4743450" y="2959100"/>
                  <a:ext cx="565150" cy="1158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sp>
              <p:nvSpPr>
                <p:cNvPr id="145447" name="Line 39">
                  <a:extLst>
                    <a:ext uri="{FF2B5EF4-FFF2-40B4-BE49-F238E27FC236}">
                      <a16:creationId xmlns:a16="http://schemas.microsoft.com/office/drawing/2014/main" id="{0DD36336-DA9C-4535-A012-518521F25018}"/>
                    </a:ext>
                  </a:extLst>
                </p:cNvPr>
                <p:cNvSpPr>
                  <a:spLocks noChangeShapeType="1"/>
                </p:cNvSpPr>
                <p:nvPr/>
              </p:nvSpPr>
              <p:spPr bwMode="auto">
                <a:xfrm flipV="1">
                  <a:off x="4776878" y="3286126"/>
                  <a:ext cx="587286" cy="1904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sp>
              <p:nvSpPr>
                <p:cNvPr id="145450" name="Line 42">
                  <a:extLst>
                    <a:ext uri="{FF2B5EF4-FFF2-40B4-BE49-F238E27FC236}">
                      <a16:creationId xmlns:a16="http://schemas.microsoft.com/office/drawing/2014/main" id="{5DCE3733-DC4C-4660-A33D-9BE6D239721B}"/>
                    </a:ext>
                  </a:extLst>
                </p:cNvPr>
                <p:cNvSpPr>
                  <a:spLocks noChangeShapeType="1"/>
                </p:cNvSpPr>
                <p:nvPr/>
              </p:nvSpPr>
              <p:spPr bwMode="auto">
                <a:xfrm>
                  <a:off x="2975088" y="3333201"/>
                  <a:ext cx="463438" cy="1904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sp>
              <p:nvSpPr>
                <p:cNvPr id="35" name="Text Box 31">
                  <a:extLst>
                    <a:ext uri="{FF2B5EF4-FFF2-40B4-BE49-F238E27FC236}">
                      <a16:creationId xmlns:a16="http://schemas.microsoft.com/office/drawing/2014/main" id="{73749B1C-B958-47D0-8C5F-D4F2A6646FAC}"/>
                    </a:ext>
                  </a:extLst>
                </p:cNvPr>
                <p:cNvSpPr txBox="1">
                  <a:spLocks noChangeArrowheads="1"/>
                </p:cNvSpPr>
                <p:nvPr/>
              </p:nvSpPr>
              <p:spPr bwMode="auto">
                <a:xfrm>
                  <a:off x="3509962" y="3921122"/>
                  <a:ext cx="1303338" cy="61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eaLnBrk="0" hangingPunct="0">
                    <a:lnSpc>
                      <a:spcPct val="90000"/>
                    </a:lnSpc>
                  </a:pPr>
                  <a:r>
                    <a:rPr lang="en-GB" altLang="en-US" dirty="0">
                      <a:cs typeface="Times New Roman" panose="02020603050405020304" pitchFamily="18" charset="0"/>
                    </a:rPr>
                    <a:t>Signal stochasticity</a:t>
                  </a:r>
                </a:p>
              </p:txBody>
            </p:sp>
            <p:sp>
              <p:nvSpPr>
                <p:cNvPr id="36" name="Line 36">
                  <a:extLst>
                    <a:ext uri="{FF2B5EF4-FFF2-40B4-BE49-F238E27FC236}">
                      <a16:creationId xmlns:a16="http://schemas.microsoft.com/office/drawing/2014/main" id="{2C14EA9B-F6B6-4F2F-9871-228F80382EEC}"/>
                    </a:ext>
                  </a:extLst>
                </p:cNvPr>
                <p:cNvSpPr>
                  <a:spLocks noChangeShapeType="1"/>
                </p:cNvSpPr>
                <p:nvPr/>
              </p:nvSpPr>
              <p:spPr bwMode="auto">
                <a:xfrm flipV="1">
                  <a:off x="4877731" y="3465298"/>
                  <a:ext cx="565149" cy="533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sp>
              <p:nvSpPr>
                <p:cNvPr id="37" name="Line 42">
                  <a:extLst>
                    <a:ext uri="{FF2B5EF4-FFF2-40B4-BE49-F238E27FC236}">
                      <a16:creationId xmlns:a16="http://schemas.microsoft.com/office/drawing/2014/main" id="{9040B1A4-B8F9-4574-82C5-90B2AC9CF821}"/>
                    </a:ext>
                  </a:extLst>
                </p:cNvPr>
                <p:cNvSpPr>
                  <a:spLocks noChangeShapeType="1"/>
                </p:cNvSpPr>
                <p:nvPr/>
              </p:nvSpPr>
              <p:spPr bwMode="auto">
                <a:xfrm>
                  <a:off x="2972547" y="3684500"/>
                  <a:ext cx="347663" cy="260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cs typeface="Times New Roman" panose="02020603050405020304" pitchFamily="18" charset="0"/>
                  </a:endParaRPr>
                </a:p>
              </p:txBody>
            </p:sp>
          </p:grpSp>
        </p:grpSp>
        <p:grpSp>
          <p:nvGrpSpPr>
            <p:cNvPr id="4" name="Grupp 3">
              <a:extLst>
                <a:ext uri="{FF2B5EF4-FFF2-40B4-BE49-F238E27FC236}">
                  <a16:creationId xmlns:a16="http://schemas.microsoft.com/office/drawing/2014/main" id="{2577F6AC-64D5-4F25-B551-0944EFB539E1}"/>
                </a:ext>
              </a:extLst>
            </p:cNvPr>
            <p:cNvGrpSpPr/>
            <p:nvPr/>
          </p:nvGrpSpPr>
          <p:grpSpPr>
            <a:xfrm>
              <a:off x="5470516" y="2132647"/>
              <a:ext cx="1356648" cy="1055642"/>
              <a:chOff x="5522770" y="1897512"/>
              <a:chExt cx="1356648" cy="1055642"/>
            </a:xfrm>
          </p:grpSpPr>
          <p:sp>
            <p:nvSpPr>
              <p:cNvPr id="40" name="AutoShape 27">
                <a:extLst>
                  <a:ext uri="{FF2B5EF4-FFF2-40B4-BE49-F238E27FC236}">
                    <a16:creationId xmlns:a16="http://schemas.microsoft.com/office/drawing/2014/main" id="{B49BA92E-D2C0-4AA4-B249-DABD2A9BFA1F}"/>
                  </a:ext>
                </a:extLst>
              </p:cNvPr>
              <p:cNvSpPr>
                <a:spLocks noChangeArrowheads="1"/>
              </p:cNvSpPr>
              <p:nvPr/>
            </p:nvSpPr>
            <p:spPr bwMode="auto">
              <a:xfrm>
                <a:off x="5522770" y="1897512"/>
                <a:ext cx="1356648" cy="1055642"/>
              </a:xfrm>
              <a:prstGeom prst="rightArrow">
                <a:avLst>
                  <a:gd name="adj1" fmla="val 50000"/>
                  <a:gd name="adj2" fmla="val 40000"/>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cs typeface="Times New Roman" panose="02020603050405020304" pitchFamily="18" charset="0"/>
                </a:endParaRPr>
              </a:p>
            </p:txBody>
          </p:sp>
          <p:sp>
            <p:nvSpPr>
              <p:cNvPr id="145437" name="Text Box 29">
                <a:extLst>
                  <a:ext uri="{FF2B5EF4-FFF2-40B4-BE49-F238E27FC236}">
                    <a16:creationId xmlns:a16="http://schemas.microsoft.com/office/drawing/2014/main" id="{9265AB20-31C2-425C-82A4-C81C20096246}"/>
                  </a:ext>
                </a:extLst>
              </p:cNvPr>
              <p:cNvSpPr txBox="1">
                <a:spLocks noChangeArrowheads="1"/>
              </p:cNvSpPr>
              <p:nvPr/>
            </p:nvSpPr>
            <p:spPr bwMode="auto">
              <a:xfrm>
                <a:off x="5637963" y="2175233"/>
                <a:ext cx="11207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eaLnBrk="0" hangingPunct="0">
                  <a:lnSpc>
                    <a:spcPct val="90000"/>
                  </a:lnSpc>
                </a:pPr>
                <a:r>
                  <a:rPr lang="en-GB" altLang="en-US" dirty="0">
                    <a:solidFill>
                      <a:srgbClr val="FF0000"/>
                    </a:solidFill>
                    <a:cs typeface="Times New Roman" panose="02020603050405020304" pitchFamily="18" charset="0"/>
                  </a:rPr>
                  <a:t>Stochastic outputs</a:t>
                </a:r>
              </a:p>
            </p:txBody>
          </p:sp>
        </p:grpSp>
      </p:grpSp>
      <p:sp>
        <p:nvSpPr>
          <p:cNvPr id="44" name="Text Box 34">
            <a:extLst>
              <a:ext uri="{FF2B5EF4-FFF2-40B4-BE49-F238E27FC236}">
                <a16:creationId xmlns:a16="http://schemas.microsoft.com/office/drawing/2014/main" id="{D97589A9-5467-4CED-8145-A9B3DEEF7CBA}"/>
              </a:ext>
            </a:extLst>
          </p:cNvPr>
          <p:cNvSpPr txBox="1">
            <a:spLocks noChangeArrowheads="1"/>
          </p:cNvSpPr>
          <p:nvPr/>
        </p:nvSpPr>
        <p:spPr bwMode="auto">
          <a:xfrm>
            <a:off x="354875" y="862139"/>
            <a:ext cx="9285515" cy="1034129"/>
          </a:xfrm>
          <a:prstGeom prst="rect">
            <a:avLst/>
          </a:prstGeom>
          <a:solidFill>
            <a:schemeClr val="bg1"/>
          </a:solidFill>
          <a:ln w="254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rIns="18000">
            <a:spAutoFit/>
          </a:bodyPr>
          <a:lstStyle/>
          <a:p>
            <a:pPr>
              <a:lnSpc>
                <a:spcPct val="90000"/>
              </a:lnSpc>
            </a:pPr>
            <a:r>
              <a:rPr lang="en-GB" altLang="en-US" sz="2400" b="1" dirty="0">
                <a:cs typeface="Times New Roman" panose="02020603050405020304" pitchFamily="18" charset="0"/>
              </a:rPr>
              <a:t>Randomness has two main aspects:</a:t>
            </a:r>
          </a:p>
          <a:p>
            <a:pPr>
              <a:lnSpc>
                <a:spcPct val="90000"/>
              </a:lnSpc>
            </a:pPr>
            <a:r>
              <a:rPr lang="en-GB" altLang="en-US" sz="1600" dirty="0">
                <a:cs typeface="Times New Roman" panose="02020603050405020304" pitchFamily="18" charset="0"/>
                <a:sym typeface="Wingdings" panose="05000000000000000000" pitchFamily="2" charset="2"/>
              </a:rPr>
              <a:t> </a:t>
            </a:r>
            <a:r>
              <a:rPr lang="en-GB" altLang="en-US" sz="2000" dirty="0">
                <a:cs typeface="Times New Roman" panose="02020603050405020304" pitchFamily="18" charset="0"/>
              </a:rPr>
              <a:t>Random </a:t>
            </a:r>
            <a:r>
              <a:rPr lang="en-GB" altLang="en-US" sz="2000" b="1" dirty="0">
                <a:cs typeface="Times New Roman" panose="02020603050405020304" pitchFamily="18" charset="0"/>
              </a:rPr>
              <a:t>input</a:t>
            </a:r>
            <a:r>
              <a:rPr lang="en-GB" altLang="en-US" sz="2000" dirty="0">
                <a:cs typeface="Times New Roman" panose="02020603050405020304" pitchFamily="18" charset="0"/>
              </a:rPr>
              <a:t> must be modelled by drawing numbers from appropriate distributions.</a:t>
            </a:r>
          </a:p>
          <a:p>
            <a:pPr>
              <a:lnSpc>
                <a:spcPct val="90000"/>
              </a:lnSpc>
            </a:pPr>
            <a:r>
              <a:rPr lang="en-GB" altLang="en-US" sz="1600" dirty="0">
                <a:cs typeface="Times New Roman" panose="02020603050405020304" pitchFamily="18" charset="0"/>
                <a:sym typeface="Wingdings" panose="05000000000000000000" pitchFamily="2" charset="2"/>
              </a:rPr>
              <a:t></a:t>
            </a:r>
            <a:r>
              <a:rPr lang="en-GB" altLang="en-US" sz="2200" dirty="0">
                <a:cs typeface="Times New Roman" panose="02020603050405020304" pitchFamily="18" charset="0"/>
                <a:sym typeface="Wingdings" panose="05000000000000000000" pitchFamily="2" charset="2"/>
              </a:rPr>
              <a:t> </a:t>
            </a:r>
            <a:r>
              <a:rPr lang="en-GB" altLang="en-US" sz="2000" dirty="0">
                <a:cs typeface="Times New Roman" panose="02020603050405020304" pitchFamily="18" charset="0"/>
              </a:rPr>
              <a:t>Random </a:t>
            </a:r>
            <a:r>
              <a:rPr lang="en-GB" altLang="en-US" sz="2000" b="1" dirty="0">
                <a:cs typeface="Times New Roman" panose="02020603050405020304" pitchFamily="18" charset="0"/>
              </a:rPr>
              <a:t>output</a:t>
            </a:r>
            <a:r>
              <a:rPr lang="en-GB" altLang="en-US" sz="2000" dirty="0">
                <a:cs typeface="Times New Roman" panose="02020603050405020304" pitchFamily="18" charset="0"/>
              </a:rPr>
              <a:t> must be analysed to get the results on a statistical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5451"/>
                                        </p:tgtEl>
                                        <p:attrNameLst>
                                          <p:attrName>style.visibility</p:attrName>
                                        </p:attrNameLst>
                                      </p:cBhvr>
                                      <p:to>
                                        <p:strVal val="visible"/>
                                      </p:to>
                                    </p:set>
                                    <p:anim calcmode="lin" valueType="num">
                                      <p:cBhvr additive="base">
                                        <p:cTn id="19" dur="500" fill="hold"/>
                                        <p:tgtEl>
                                          <p:spTgt spid="145451"/>
                                        </p:tgtEl>
                                        <p:attrNameLst>
                                          <p:attrName>ppt_x</p:attrName>
                                        </p:attrNameLst>
                                      </p:cBhvr>
                                      <p:tavLst>
                                        <p:tav tm="0">
                                          <p:val>
                                            <p:strVal val="1+#ppt_w/2"/>
                                          </p:val>
                                        </p:tav>
                                        <p:tav tm="100000">
                                          <p:val>
                                            <p:strVal val="#ppt_x"/>
                                          </p:val>
                                        </p:tav>
                                      </p:tavLst>
                                    </p:anim>
                                    <p:anim calcmode="lin" valueType="num">
                                      <p:cBhvr additive="base">
                                        <p:cTn id="20" dur="500" fill="hold"/>
                                        <p:tgtEl>
                                          <p:spTgt spid="1454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434"/>
                                        </p:tgtEl>
                                        <p:attrNameLst>
                                          <p:attrName>style.visibility</p:attrName>
                                        </p:attrNameLst>
                                      </p:cBhvr>
                                      <p:to>
                                        <p:strVal val="visible"/>
                                      </p:to>
                                    </p:set>
                                    <p:anim calcmode="lin" valueType="num">
                                      <p:cBhvr additive="base">
                                        <p:cTn id="25" dur="500" fill="hold"/>
                                        <p:tgtEl>
                                          <p:spTgt spid="145434"/>
                                        </p:tgtEl>
                                        <p:attrNameLst>
                                          <p:attrName>ppt_x</p:attrName>
                                        </p:attrNameLst>
                                      </p:cBhvr>
                                      <p:tavLst>
                                        <p:tav tm="0">
                                          <p:val>
                                            <p:strVal val="#ppt_x"/>
                                          </p:val>
                                        </p:tav>
                                        <p:tav tm="100000">
                                          <p:val>
                                            <p:strVal val="#ppt_x"/>
                                          </p:val>
                                        </p:tav>
                                      </p:tavLst>
                                    </p:anim>
                                    <p:anim calcmode="lin" valueType="num">
                                      <p:cBhvr additive="base">
                                        <p:cTn id="26" dur="500" fill="hold"/>
                                        <p:tgtEl>
                                          <p:spTgt spid="145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4" grpId="0"/>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699367E-758B-48D8-9897-A3CCDC7D64CE}"/>
              </a:ext>
            </a:extLst>
          </p:cNvPr>
          <p:cNvSpPr>
            <a:spLocks noGrp="1"/>
          </p:cNvSpPr>
          <p:nvPr>
            <p:ph type="title"/>
          </p:nvPr>
        </p:nvSpPr>
        <p:spPr>
          <a:xfrm>
            <a:off x="1001493" y="-7264"/>
            <a:ext cx="8697678" cy="447040"/>
          </a:xfrm>
        </p:spPr>
        <p:txBody>
          <a:bodyPr>
            <a:noAutofit/>
          </a:bodyPr>
          <a:lstStyle/>
          <a:p>
            <a:r>
              <a:rPr lang="en-GB" sz="3600" b="1" dirty="0">
                <a:latin typeface="+mn-lt"/>
                <a:cs typeface="Times New Roman" panose="02020603050405020304" pitchFamily="18" charset="0"/>
              </a:rPr>
              <a:t>Example: A queuing system* </a:t>
            </a:r>
            <a:r>
              <a:rPr lang="en-GB" sz="3200" b="1" dirty="0">
                <a:latin typeface="+mn-lt"/>
                <a:cs typeface="Times New Roman" panose="02020603050405020304" pitchFamily="18" charset="0"/>
              </a:rPr>
              <a:t>(</a:t>
            </a:r>
            <a:r>
              <a:rPr lang="en-GB" sz="3200" i="1" dirty="0">
                <a:latin typeface="+mn-lt"/>
                <a:cs typeface="Times New Roman" panose="02020603050405020304" pitchFamily="18" charset="0"/>
              </a:rPr>
              <a:t>to be discussed</a:t>
            </a:r>
            <a:r>
              <a:rPr lang="en-GB" sz="3200" dirty="0">
                <a:latin typeface="+mn-lt"/>
                <a:cs typeface="Times New Roman" panose="02020603050405020304" pitchFamily="18" charset="0"/>
              </a:rPr>
              <a:t>)</a:t>
            </a:r>
          </a:p>
        </p:txBody>
      </p:sp>
      <p:grpSp>
        <p:nvGrpSpPr>
          <p:cNvPr id="24" name="Grupp 23">
            <a:extLst>
              <a:ext uri="{FF2B5EF4-FFF2-40B4-BE49-F238E27FC236}">
                <a16:creationId xmlns:a16="http://schemas.microsoft.com/office/drawing/2014/main" id="{661F0F92-ACED-4858-86A9-87371321E87B}"/>
              </a:ext>
            </a:extLst>
          </p:cNvPr>
          <p:cNvGrpSpPr/>
          <p:nvPr/>
        </p:nvGrpSpPr>
        <p:grpSpPr>
          <a:xfrm>
            <a:off x="102326" y="5161326"/>
            <a:ext cx="8725989" cy="1720877"/>
            <a:chOff x="102326" y="5161326"/>
            <a:chExt cx="8725989" cy="1720877"/>
          </a:xfrm>
        </p:grpSpPr>
        <p:sp>
          <p:nvSpPr>
            <p:cNvPr id="12" name="textruta 11">
              <a:extLst>
                <a:ext uri="{FF2B5EF4-FFF2-40B4-BE49-F238E27FC236}">
                  <a16:creationId xmlns:a16="http://schemas.microsoft.com/office/drawing/2014/main" id="{DE984011-D361-467A-B8AA-B11033C3FAA3}"/>
                </a:ext>
              </a:extLst>
            </p:cNvPr>
            <p:cNvSpPr txBox="1"/>
            <p:nvPr/>
          </p:nvSpPr>
          <p:spPr>
            <a:xfrm>
              <a:off x="102326" y="5189432"/>
              <a:ext cx="8725989" cy="1692771"/>
            </a:xfrm>
            <a:prstGeom prst="rect">
              <a:avLst/>
            </a:prstGeom>
            <a:noFill/>
            <a:ln>
              <a:noFill/>
              <a:prstDash val="dash"/>
            </a:ln>
          </p:spPr>
          <p:txBody>
            <a:bodyPr wrap="square" rtlCol="0">
              <a:spAutoFit/>
            </a:bodyPr>
            <a:lstStyle/>
            <a:p>
              <a:r>
                <a:rPr lang="en-GB" sz="1400" dirty="0"/>
                <a:t>*) This very simple model is similar to an ideal M/M/1/</a:t>
              </a:r>
              <a:r>
                <a:rPr lang="en-GB" sz="1400" dirty="0">
                  <a:sym typeface="Symbol" panose="05050102010706020507" pitchFamily="18" charset="2"/>
                </a:rPr>
                <a:t> model, but it differs in some aspects.</a:t>
              </a:r>
            </a:p>
            <a:p>
              <a:r>
                <a:rPr lang="en-GB" altLang="en-US" sz="1400" dirty="0">
                  <a:cs typeface="Times New Roman" panose="02020603050405020304" pitchFamily="18" charset="0"/>
                  <a:sym typeface="Symbol" panose="05050102010706020507" pitchFamily="18" charset="2"/>
                </a:rPr>
                <a:t>    </a:t>
              </a:r>
              <a:r>
                <a:rPr lang="en-GB" altLang="en-US" sz="1400" dirty="0">
                  <a:cs typeface="Times New Roman" panose="02020603050405020304" pitchFamily="18" charset="0"/>
                </a:rPr>
                <a:t> </a:t>
              </a:r>
              <a:r>
                <a:rPr lang="en-US" sz="1400" dirty="0"/>
                <a:t>We don't handle the customers after closure time.</a:t>
              </a:r>
            </a:p>
            <a:p>
              <a:r>
                <a:rPr lang="en-GB" altLang="en-US" sz="1400" dirty="0">
                  <a:cs typeface="Times New Roman" panose="02020603050405020304" pitchFamily="18" charset="0"/>
                  <a:sym typeface="Symbol" panose="05050102010706020507" pitchFamily="18" charset="2"/>
                </a:rPr>
                <a:t>    </a:t>
              </a:r>
              <a:r>
                <a:rPr lang="en-GB" altLang="en-US" sz="1400" dirty="0">
                  <a:cs typeface="Times New Roman" panose="02020603050405020304" pitchFamily="18" charset="0"/>
                </a:rPr>
                <a:t> </a:t>
              </a:r>
              <a:r>
                <a:rPr lang="en-US" sz="1400" dirty="0"/>
                <a:t>Theory assumes ‘equilibrium’ at start, We have Q=S=0.</a:t>
              </a:r>
            </a:p>
            <a:p>
              <a:r>
                <a:rPr lang="en-GB" altLang="en-US" sz="1400" dirty="0">
                  <a:cs typeface="Times New Roman" panose="02020603050405020304" pitchFamily="18" charset="0"/>
                  <a:sym typeface="Symbol" panose="05050102010706020507" pitchFamily="18" charset="2"/>
                </a:rPr>
                <a:t>    </a:t>
              </a:r>
              <a:r>
                <a:rPr lang="en-GB" altLang="en-US" sz="1400" dirty="0">
                  <a:cs typeface="Times New Roman" panose="02020603050405020304" pitchFamily="18" charset="0"/>
                </a:rPr>
                <a:t> </a:t>
              </a:r>
              <a:r>
                <a:rPr lang="en-US" sz="1400" dirty="0"/>
                <a:t>Theory is based on a very long time period (</a:t>
              </a:r>
              <a:r>
                <a:rPr lang="en-US" sz="1400" noProof="1"/>
                <a:t>lim</a:t>
              </a:r>
              <a:r>
                <a:rPr lang="en-US" sz="1400" dirty="0"/>
                <a:t> t</a:t>
              </a:r>
              <a:r>
                <a:rPr lang="en-US" sz="1400" dirty="0">
                  <a:sym typeface="Symbol" panose="05050102010706020507" pitchFamily="18" charset="2"/>
                </a:rPr>
                <a:t>).</a:t>
              </a:r>
              <a:endParaRPr lang="en-US" sz="1400" dirty="0"/>
            </a:p>
            <a:p>
              <a:r>
                <a:rPr lang="en-GB" altLang="en-US" sz="1400" dirty="0">
                  <a:cs typeface="Times New Roman" panose="02020603050405020304" pitchFamily="18" charset="0"/>
                  <a:sym typeface="Symbol" panose="05050102010706020507" pitchFamily="18" charset="2"/>
                </a:rPr>
                <a:t>    </a:t>
              </a:r>
              <a:r>
                <a:rPr lang="en-GB" altLang="en-US" sz="1400" dirty="0">
                  <a:cs typeface="Times New Roman" panose="02020603050405020304" pitchFamily="18" charset="0"/>
                </a:rPr>
                <a:t> </a:t>
              </a:r>
              <a:r>
                <a:rPr lang="en-US" sz="1400" dirty="0"/>
                <a:t>One DT is required for transition into Q and another from Q to S.</a:t>
              </a:r>
              <a:br>
                <a:rPr lang="en-US" sz="1400" dirty="0"/>
              </a:br>
              <a:r>
                <a:rPr lang="en-US" sz="1400" dirty="0"/>
                <a:t>    </a:t>
              </a:r>
              <a:r>
                <a:rPr lang="en-GB" altLang="en-US" sz="1400" dirty="0">
                  <a:cs typeface="Times New Roman" panose="02020603050405020304" pitchFamily="18" charset="0"/>
                  <a:sym typeface="Symbol" panose="05050102010706020507" pitchFamily="18" charset="2"/>
                </a:rPr>
                <a:t></a:t>
              </a:r>
              <a:r>
                <a:rPr lang="en-GB" altLang="en-US" sz="1400" dirty="0">
                  <a:cs typeface="Times New Roman" panose="02020603050405020304" pitchFamily="18" charset="0"/>
                </a:rPr>
                <a:t> It does not </a:t>
              </a:r>
              <a:r>
                <a:rPr lang="en-US" sz="1400" dirty="0"/>
                <a:t>allows more than one service per DT.</a:t>
              </a:r>
              <a:br>
                <a:rPr lang="en-US" sz="2200" dirty="0"/>
              </a:br>
              <a:br>
                <a:rPr lang="en-US" sz="300" dirty="0"/>
              </a:br>
              <a:r>
                <a:rPr lang="en-US" sz="1400" dirty="0"/>
                <a:t>In simulation we are mainly interested in describing a real system rather than an idealized mathematical construction.</a:t>
              </a:r>
            </a:p>
          </p:txBody>
        </p:sp>
        <p:cxnSp>
          <p:nvCxnSpPr>
            <p:cNvPr id="15" name="Rak koppling 14">
              <a:extLst>
                <a:ext uri="{FF2B5EF4-FFF2-40B4-BE49-F238E27FC236}">
                  <a16:creationId xmlns:a16="http://schemas.microsoft.com/office/drawing/2014/main" id="{F5766571-27D3-4EE7-A90E-7905A24A9C7D}"/>
                </a:ext>
              </a:extLst>
            </p:cNvPr>
            <p:cNvCxnSpPr>
              <a:cxnSpLocks/>
            </p:cNvCxnSpPr>
            <p:nvPr/>
          </p:nvCxnSpPr>
          <p:spPr>
            <a:xfrm flipV="1">
              <a:off x="172925" y="5161326"/>
              <a:ext cx="6663299" cy="19404"/>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4" name="Platshållare för bildnummer 4">
            <a:extLst>
              <a:ext uri="{FF2B5EF4-FFF2-40B4-BE49-F238E27FC236}">
                <a16:creationId xmlns:a16="http://schemas.microsoft.com/office/drawing/2014/main" id="{8EF2F268-32A9-447F-80A6-06EE20E8B58A}"/>
              </a:ext>
            </a:extLst>
          </p:cNvPr>
          <p:cNvSpPr>
            <a:spLocks noGrp="1"/>
          </p:cNvSpPr>
          <p:nvPr>
            <p:ph type="sldNum" sz="quarter" idx="12"/>
          </p:nvPr>
        </p:nvSpPr>
        <p:spPr>
          <a:xfrm>
            <a:off x="9257211" y="6365348"/>
            <a:ext cx="441960" cy="365125"/>
          </a:xfrm>
        </p:spPr>
        <p:txBody>
          <a:bodyPr/>
          <a:lstStyle/>
          <a:p>
            <a:fld id="{5E31A89E-7362-4288-A3D7-335D8BF18C22}" type="slidenum">
              <a:rPr lang="en-GB" altLang="en-US">
                <a:cs typeface="Times New Roman" panose="02020603050405020304" pitchFamily="18" charset="0"/>
              </a:rPr>
              <a:pPr/>
              <a:t>4</a:t>
            </a:fld>
            <a:endParaRPr lang="en-GB" altLang="en-US" dirty="0">
              <a:cs typeface="Times New Roman" panose="02020603050405020304" pitchFamily="18" charset="0"/>
            </a:endParaRPr>
          </a:p>
        </p:txBody>
      </p:sp>
      <p:grpSp>
        <p:nvGrpSpPr>
          <p:cNvPr id="23" name="Grupp 22">
            <a:extLst>
              <a:ext uri="{FF2B5EF4-FFF2-40B4-BE49-F238E27FC236}">
                <a16:creationId xmlns:a16="http://schemas.microsoft.com/office/drawing/2014/main" id="{2F764B83-1034-4C75-B8EB-CF4A8BB06C5B}"/>
              </a:ext>
            </a:extLst>
          </p:cNvPr>
          <p:cNvGrpSpPr/>
          <p:nvPr/>
        </p:nvGrpSpPr>
        <p:grpSpPr>
          <a:xfrm>
            <a:off x="296528" y="487989"/>
            <a:ext cx="9575883" cy="4494804"/>
            <a:chOff x="296528" y="487989"/>
            <a:chExt cx="9575883" cy="4494804"/>
          </a:xfrm>
        </p:grpSpPr>
        <p:sp>
          <p:nvSpPr>
            <p:cNvPr id="13" name="textruta 12">
              <a:extLst>
                <a:ext uri="{FF2B5EF4-FFF2-40B4-BE49-F238E27FC236}">
                  <a16:creationId xmlns:a16="http://schemas.microsoft.com/office/drawing/2014/main" id="{26610A74-F56B-48E2-AE80-D915387260F5}"/>
                </a:ext>
              </a:extLst>
            </p:cNvPr>
            <p:cNvSpPr txBox="1"/>
            <p:nvPr/>
          </p:nvSpPr>
          <p:spPr>
            <a:xfrm>
              <a:off x="4416264" y="2828357"/>
              <a:ext cx="4412051" cy="2154436"/>
            </a:xfrm>
            <a:prstGeom prst="rect">
              <a:avLst/>
            </a:prstGeom>
            <a:noFill/>
            <a:ln w="15875">
              <a:solidFill>
                <a:srgbClr val="000000"/>
              </a:solidFill>
              <a:prstDash val="dash"/>
            </a:ln>
          </p:spPr>
          <p:txBody>
            <a:bodyPr wrap="square" rtlCol="0">
              <a:spAutoFit/>
            </a:bodyPr>
            <a:lstStyle/>
            <a:p>
              <a:r>
                <a:rPr lang="en-GB" b="1" dirty="0"/>
                <a:t>Queuing model in StochSD</a:t>
              </a:r>
            </a:p>
            <a:p>
              <a:endParaRPr lang="en-GB" sz="800" noProof="1"/>
            </a:p>
            <a:p>
              <a:r>
                <a:rPr lang="en-GB" noProof="1"/>
                <a:t>Q = Q + DT*(In - Serv)</a:t>
              </a:r>
            </a:p>
            <a:p>
              <a:r>
                <a:rPr lang="en-GB" noProof="1"/>
                <a:t>S = S + DT*(Serv - Out)</a:t>
              </a:r>
            </a:p>
            <a:p>
              <a:r>
                <a:rPr lang="en-GB" noProof="1"/>
                <a:t>In = PoFlow([lambda])</a:t>
              </a:r>
            </a:p>
            <a:p>
              <a:r>
                <a:rPr lang="en-GB" noProof="1"/>
                <a:t>Serv = Min([Q], 1-[S])/DT</a:t>
              </a:r>
            </a:p>
            <a:p>
              <a:r>
                <a:rPr lang="en-GB" noProof="1"/>
                <a:t>Out = Min(PoFlow([mu]*[S]),1/DT)</a:t>
              </a:r>
            </a:p>
            <a:p>
              <a:r>
                <a:rPr lang="en-GB" noProof="1"/>
                <a:t>lambda=1/6, mu=1/5, Q(0)=0, S(0)=0</a:t>
              </a:r>
            </a:p>
          </p:txBody>
        </p:sp>
        <p:grpSp>
          <p:nvGrpSpPr>
            <p:cNvPr id="22" name="Grupp 21">
              <a:extLst>
                <a:ext uri="{FF2B5EF4-FFF2-40B4-BE49-F238E27FC236}">
                  <a16:creationId xmlns:a16="http://schemas.microsoft.com/office/drawing/2014/main" id="{5AE653E0-497C-44CD-8BA0-17E3413485A2}"/>
                </a:ext>
              </a:extLst>
            </p:cNvPr>
            <p:cNvGrpSpPr/>
            <p:nvPr/>
          </p:nvGrpSpPr>
          <p:grpSpPr>
            <a:xfrm>
              <a:off x="296528" y="487989"/>
              <a:ext cx="9575883" cy="2369880"/>
              <a:chOff x="296528" y="487989"/>
              <a:chExt cx="9575883" cy="2369880"/>
            </a:xfrm>
          </p:grpSpPr>
          <p:sp>
            <p:nvSpPr>
              <p:cNvPr id="9" name="textruta 8">
                <a:extLst>
                  <a:ext uri="{FF2B5EF4-FFF2-40B4-BE49-F238E27FC236}">
                    <a16:creationId xmlns:a16="http://schemas.microsoft.com/office/drawing/2014/main" id="{DACF4DFE-2ABC-48A3-BD51-5E8721357C6C}"/>
                  </a:ext>
                </a:extLst>
              </p:cNvPr>
              <p:cNvSpPr txBox="1"/>
              <p:nvPr/>
            </p:nvSpPr>
            <p:spPr>
              <a:xfrm>
                <a:off x="4224723" y="487989"/>
                <a:ext cx="5647688" cy="2369880"/>
              </a:xfrm>
              <a:prstGeom prst="rect">
                <a:avLst/>
              </a:prstGeom>
              <a:noFill/>
            </p:spPr>
            <p:txBody>
              <a:bodyPr wrap="square" rtlCol="0">
                <a:spAutoFit/>
              </a:bodyPr>
              <a:lstStyle/>
              <a:p>
                <a:r>
                  <a:rPr lang="en-GB" sz="2000" dirty="0">
                    <a:cs typeface="Times New Roman" panose="02020603050405020304" pitchFamily="18" charset="0"/>
                  </a:rPr>
                  <a:t>A simplified model of a shop with a single server to which customers arrive with an intensity of </a:t>
                </a:r>
                <a:r>
                  <a:rPr lang="en-GB" sz="2000" dirty="0">
                    <a:cs typeface="Times New Roman" panose="02020603050405020304" pitchFamily="18" charset="0"/>
                    <a:sym typeface="Symbol" panose="05050102010706020507" pitchFamily="18" charset="2"/>
                  </a:rPr>
                  <a:t>=1/6 customers per minute, and the service rate is =1/5 per minute. (I.e. one customer each 6 minutes on average and service time on average 5 minutes, why no queues would form in a deterministic model.)</a:t>
                </a:r>
              </a:p>
              <a:p>
                <a:endParaRPr lang="en-GB" sz="600" dirty="0">
                  <a:cs typeface="Times New Roman" panose="02020603050405020304" pitchFamily="18" charset="0"/>
                  <a:sym typeface="Symbol" panose="05050102010706020507" pitchFamily="18" charset="2"/>
                </a:endParaRPr>
              </a:p>
              <a:p>
                <a:r>
                  <a:rPr lang="en-GB" sz="2000" dirty="0">
                    <a:cs typeface="Times New Roman" panose="02020603050405020304" pitchFamily="18" charset="0"/>
                    <a:sym typeface="Symbol" panose="05050102010706020507" pitchFamily="18" charset="2"/>
                  </a:rPr>
                  <a:t>The shop is open for 8 hours = 480 minutes.</a:t>
                </a:r>
              </a:p>
            </p:txBody>
          </p:sp>
          <p:pic>
            <p:nvPicPr>
              <p:cNvPr id="16" name="Bildobjekt 15">
                <a:extLst>
                  <a:ext uri="{FF2B5EF4-FFF2-40B4-BE49-F238E27FC236}">
                    <a16:creationId xmlns:a16="http://schemas.microsoft.com/office/drawing/2014/main" id="{68F73140-48AA-420A-89E4-4C59F8EF1A57}"/>
                  </a:ext>
                </a:extLst>
              </p:cNvPr>
              <p:cNvPicPr>
                <a:picLocks noChangeAspect="1"/>
              </p:cNvPicPr>
              <p:nvPr/>
            </p:nvPicPr>
            <p:blipFill>
              <a:blip r:embed="rId2"/>
              <a:stretch>
                <a:fillRect/>
              </a:stretch>
            </p:blipFill>
            <p:spPr>
              <a:xfrm>
                <a:off x="296528" y="550394"/>
                <a:ext cx="3448050" cy="1352550"/>
              </a:xfrm>
              <a:prstGeom prst="rect">
                <a:avLst/>
              </a:prstGeom>
            </p:spPr>
          </p:pic>
        </p:grpSp>
      </p:grpSp>
      <p:grpSp>
        <p:nvGrpSpPr>
          <p:cNvPr id="21" name="Grupp 20">
            <a:extLst>
              <a:ext uri="{FF2B5EF4-FFF2-40B4-BE49-F238E27FC236}">
                <a16:creationId xmlns:a16="http://schemas.microsoft.com/office/drawing/2014/main" id="{7D1F5709-6FF7-4601-889E-766FFF10747E}"/>
              </a:ext>
            </a:extLst>
          </p:cNvPr>
          <p:cNvGrpSpPr/>
          <p:nvPr/>
        </p:nvGrpSpPr>
        <p:grpSpPr>
          <a:xfrm>
            <a:off x="350988" y="1946482"/>
            <a:ext cx="3765175" cy="3154075"/>
            <a:chOff x="350988" y="1963900"/>
            <a:chExt cx="3765175" cy="3154075"/>
          </a:xfrm>
        </p:grpSpPr>
        <p:pic>
          <p:nvPicPr>
            <p:cNvPr id="20" name="Bildobjekt 19">
              <a:extLst>
                <a:ext uri="{FF2B5EF4-FFF2-40B4-BE49-F238E27FC236}">
                  <a16:creationId xmlns:a16="http://schemas.microsoft.com/office/drawing/2014/main" id="{3A6F38B5-AB95-4874-924E-2F1BB8B2375F}"/>
                </a:ext>
              </a:extLst>
            </p:cNvPr>
            <p:cNvPicPr>
              <a:picLocks noChangeAspect="1"/>
            </p:cNvPicPr>
            <p:nvPr/>
          </p:nvPicPr>
          <p:blipFill>
            <a:blip r:embed="rId3"/>
            <a:stretch>
              <a:fillRect/>
            </a:stretch>
          </p:blipFill>
          <p:spPr>
            <a:xfrm>
              <a:off x="350988" y="1963900"/>
              <a:ext cx="3457575" cy="2647950"/>
            </a:xfrm>
            <a:prstGeom prst="rect">
              <a:avLst/>
            </a:prstGeom>
          </p:spPr>
        </p:pic>
        <p:grpSp>
          <p:nvGrpSpPr>
            <p:cNvPr id="10" name="Grupp 9">
              <a:extLst>
                <a:ext uri="{FF2B5EF4-FFF2-40B4-BE49-F238E27FC236}">
                  <a16:creationId xmlns:a16="http://schemas.microsoft.com/office/drawing/2014/main" id="{BCB23154-F1DC-4B19-8A8C-FC6CC76D551A}"/>
                </a:ext>
              </a:extLst>
            </p:cNvPr>
            <p:cNvGrpSpPr/>
            <p:nvPr/>
          </p:nvGrpSpPr>
          <p:grpSpPr>
            <a:xfrm>
              <a:off x="369061" y="2373020"/>
              <a:ext cx="3747102" cy="2744955"/>
              <a:chOff x="369061" y="2373020"/>
              <a:chExt cx="3747102" cy="2744955"/>
            </a:xfrm>
          </p:grpSpPr>
          <p:sp>
            <p:nvSpPr>
              <p:cNvPr id="6" name="Vänster klammerparentes 5">
                <a:extLst>
                  <a:ext uri="{FF2B5EF4-FFF2-40B4-BE49-F238E27FC236}">
                    <a16:creationId xmlns:a16="http://schemas.microsoft.com/office/drawing/2014/main" id="{75F242F7-6252-441B-8188-36ED02A2EFFF}"/>
                  </a:ext>
                </a:extLst>
              </p:cNvPr>
              <p:cNvSpPr>
                <a:spLocks/>
              </p:cNvSpPr>
              <p:nvPr/>
            </p:nvSpPr>
            <p:spPr bwMode="auto">
              <a:xfrm rot="5400000" flipH="1">
                <a:off x="1483462" y="3445195"/>
                <a:ext cx="245067" cy="2473870"/>
              </a:xfrm>
              <a:prstGeom prst="leftBrace">
                <a:avLst>
                  <a:gd name="adj1" fmla="val 50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sz="2200"/>
              </a:p>
            </p:txBody>
          </p:sp>
          <p:sp>
            <p:nvSpPr>
              <p:cNvPr id="7" name="textruta 6">
                <a:extLst>
                  <a:ext uri="{FF2B5EF4-FFF2-40B4-BE49-F238E27FC236}">
                    <a16:creationId xmlns:a16="http://schemas.microsoft.com/office/drawing/2014/main" id="{1A9E36AC-D517-44FC-8C71-46755154FB26}"/>
                  </a:ext>
                </a:extLst>
              </p:cNvPr>
              <p:cNvSpPr txBox="1"/>
              <p:nvPr/>
            </p:nvSpPr>
            <p:spPr>
              <a:xfrm>
                <a:off x="844512" y="4779421"/>
                <a:ext cx="2096014" cy="338554"/>
              </a:xfrm>
              <a:prstGeom prst="rect">
                <a:avLst/>
              </a:prstGeom>
              <a:noFill/>
            </p:spPr>
            <p:txBody>
              <a:bodyPr wrap="square" rtlCol="0">
                <a:spAutoFit/>
              </a:bodyPr>
              <a:lstStyle/>
              <a:p>
                <a:r>
                  <a:rPr lang="en-GB" sz="1600" b="1" dirty="0">
                    <a:solidFill>
                      <a:srgbClr val="0070C0"/>
                    </a:solidFill>
                  </a:rPr>
                  <a:t>Internal statistics</a:t>
                </a:r>
              </a:p>
            </p:txBody>
          </p:sp>
          <p:sp>
            <p:nvSpPr>
              <p:cNvPr id="8" name="textruta 7">
                <a:extLst>
                  <a:ext uri="{FF2B5EF4-FFF2-40B4-BE49-F238E27FC236}">
                    <a16:creationId xmlns:a16="http://schemas.microsoft.com/office/drawing/2014/main" id="{152B855F-CF0A-4B50-BEE7-7556411A4A91}"/>
                  </a:ext>
                </a:extLst>
              </p:cNvPr>
              <p:cNvSpPr txBox="1"/>
              <p:nvPr/>
            </p:nvSpPr>
            <p:spPr>
              <a:xfrm rot="16200000">
                <a:off x="2927891" y="3254216"/>
                <a:ext cx="2037990" cy="338554"/>
              </a:xfrm>
              <a:prstGeom prst="rect">
                <a:avLst/>
              </a:prstGeom>
              <a:noFill/>
            </p:spPr>
            <p:txBody>
              <a:bodyPr wrap="square" rtlCol="0">
                <a:spAutoFit/>
              </a:bodyPr>
              <a:lstStyle/>
              <a:p>
                <a:r>
                  <a:rPr lang="en-GB" sz="1600" b="1" dirty="0">
                    <a:solidFill>
                      <a:srgbClr val="00B050"/>
                    </a:solidFill>
                  </a:rPr>
                  <a:t>External statistics</a:t>
                </a:r>
              </a:p>
            </p:txBody>
          </p:sp>
          <p:sp>
            <p:nvSpPr>
              <p:cNvPr id="5" name="Vänster klammerparentes 4">
                <a:extLst>
                  <a:ext uri="{FF2B5EF4-FFF2-40B4-BE49-F238E27FC236}">
                    <a16:creationId xmlns:a16="http://schemas.microsoft.com/office/drawing/2014/main" id="{0053E567-2A98-4864-8F37-AC77933B25CC}"/>
                  </a:ext>
                </a:extLst>
              </p:cNvPr>
              <p:cNvSpPr>
                <a:spLocks/>
              </p:cNvSpPr>
              <p:nvPr/>
            </p:nvSpPr>
            <p:spPr bwMode="auto">
              <a:xfrm flipH="1">
                <a:off x="3680594" y="2373020"/>
                <a:ext cx="127969" cy="2485250"/>
              </a:xfrm>
              <a:prstGeom prst="leftBrace">
                <a:avLst>
                  <a:gd name="adj1" fmla="val 50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sz="2200"/>
              </a:p>
            </p:txBody>
          </p:sp>
        </p:grpSp>
      </p:grpSp>
    </p:spTree>
    <p:extLst>
      <p:ext uri="{BB962C8B-B14F-4D97-AF65-F5344CB8AC3E}">
        <p14:creationId xmlns:p14="http://schemas.microsoft.com/office/powerpoint/2010/main" val="213601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a:extLst>
              <a:ext uri="{FF2B5EF4-FFF2-40B4-BE49-F238E27FC236}">
                <a16:creationId xmlns:a16="http://schemas.microsoft.com/office/drawing/2014/main" id="{81F2D7A7-2E8D-4A03-B912-EF749E22A489}"/>
              </a:ext>
            </a:extLst>
          </p:cNvPr>
          <p:cNvSpPr>
            <a:spLocks noGrp="1" noChangeArrowheads="1"/>
          </p:cNvSpPr>
          <p:nvPr>
            <p:ph type="title"/>
          </p:nvPr>
        </p:nvSpPr>
        <p:spPr>
          <a:xfrm>
            <a:off x="1432559" y="89558"/>
            <a:ext cx="6962503" cy="533400"/>
          </a:xfrm>
        </p:spPr>
        <p:txBody>
          <a:bodyPr>
            <a:noAutofit/>
          </a:bodyPr>
          <a:lstStyle/>
          <a:p>
            <a:pPr algn="ctr"/>
            <a:r>
              <a:rPr lang="en-GB" altLang="en-US" sz="3600" b="1" dirty="0">
                <a:latin typeface="+mn-lt"/>
                <a:cs typeface="Times New Roman" panose="02020603050405020304" pitchFamily="18" charset="0"/>
              </a:rPr>
              <a:t>Internal and external statistics</a:t>
            </a:r>
          </a:p>
        </p:txBody>
      </p:sp>
      <p:sp>
        <p:nvSpPr>
          <p:cNvPr id="6" name="Platshållare för bildnummer 4">
            <a:extLst>
              <a:ext uri="{FF2B5EF4-FFF2-40B4-BE49-F238E27FC236}">
                <a16:creationId xmlns:a16="http://schemas.microsoft.com/office/drawing/2014/main" id="{11AD9AB1-A5D1-4AD7-81C2-BE7E0372B5B1}"/>
              </a:ext>
            </a:extLst>
          </p:cNvPr>
          <p:cNvSpPr>
            <a:spLocks noGrp="1"/>
          </p:cNvSpPr>
          <p:nvPr>
            <p:ph type="sldNum" sz="quarter" idx="12"/>
          </p:nvPr>
        </p:nvSpPr>
        <p:spPr>
          <a:xfrm>
            <a:off x="9307285" y="6399892"/>
            <a:ext cx="441960" cy="365125"/>
          </a:xfrm>
        </p:spPr>
        <p:txBody>
          <a:bodyPr/>
          <a:lstStyle/>
          <a:p>
            <a:fld id="{5E31A89E-7362-4288-A3D7-335D8BF18C22}" type="slidenum">
              <a:rPr lang="en-GB" altLang="en-US">
                <a:cs typeface="Times New Roman" panose="02020603050405020304" pitchFamily="18" charset="0"/>
              </a:rPr>
              <a:pPr/>
              <a:t>5</a:t>
            </a:fld>
            <a:endParaRPr lang="en-GB" altLang="en-US" dirty="0">
              <a:cs typeface="Times New Roman" panose="02020603050405020304" pitchFamily="18" charset="0"/>
            </a:endParaRPr>
          </a:p>
        </p:txBody>
      </p:sp>
      <p:sp>
        <p:nvSpPr>
          <p:cNvPr id="122883" name="Rectangle 1027">
            <a:extLst>
              <a:ext uri="{FF2B5EF4-FFF2-40B4-BE49-F238E27FC236}">
                <a16:creationId xmlns:a16="http://schemas.microsoft.com/office/drawing/2014/main" id="{69BDDE7A-141C-4FCA-9972-9367DB0354A6}"/>
              </a:ext>
            </a:extLst>
          </p:cNvPr>
          <p:cNvSpPr>
            <a:spLocks noChangeArrowheads="1"/>
          </p:cNvSpPr>
          <p:nvPr/>
        </p:nvSpPr>
        <p:spPr bwMode="auto">
          <a:xfrm>
            <a:off x="165829" y="585284"/>
            <a:ext cx="8525325"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828675" algn="r"/>
              </a:tabLst>
              <a:defRPr sz="2400">
                <a:solidFill>
                  <a:schemeClr val="tx1"/>
                </a:solidFill>
                <a:latin typeface="Times New Roman" panose="02020603050405020304" pitchFamily="18" charset="0"/>
              </a:defRPr>
            </a:lvl1pPr>
            <a:lvl2pPr>
              <a:tabLst>
                <a:tab pos="828675" algn="r"/>
              </a:tabLst>
              <a:defRPr sz="2400">
                <a:solidFill>
                  <a:schemeClr val="tx1"/>
                </a:solidFill>
                <a:latin typeface="Times New Roman" panose="02020603050405020304" pitchFamily="18" charset="0"/>
              </a:defRPr>
            </a:lvl2pPr>
            <a:lvl3pPr>
              <a:tabLst>
                <a:tab pos="828675" algn="r"/>
              </a:tabLst>
              <a:defRPr sz="2400">
                <a:solidFill>
                  <a:schemeClr val="tx1"/>
                </a:solidFill>
                <a:latin typeface="Times New Roman" panose="02020603050405020304" pitchFamily="18" charset="0"/>
              </a:defRPr>
            </a:lvl3pPr>
            <a:lvl4pPr>
              <a:tabLst>
                <a:tab pos="828675" algn="r"/>
              </a:tabLst>
              <a:defRPr sz="2400">
                <a:solidFill>
                  <a:schemeClr val="tx1"/>
                </a:solidFill>
                <a:latin typeface="Times New Roman" panose="02020603050405020304" pitchFamily="18" charset="0"/>
              </a:defRPr>
            </a:lvl4pPr>
            <a:lvl5pPr>
              <a:tabLst>
                <a:tab pos="828675" algn="r"/>
              </a:tabLst>
              <a:defRPr sz="2400">
                <a:solidFill>
                  <a:schemeClr val="tx1"/>
                </a:solidFill>
                <a:latin typeface="Times New Roman" panose="02020603050405020304" pitchFamily="18" charset="0"/>
              </a:defRPr>
            </a:lvl5pPr>
            <a:lvl6pPr fontAlgn="base">
              <a:spcBef>
                <a:spcPct val="0"/>
              </a:spcBef>
              <a:spcAft>
                <a:spcPct val="0"/>
              </a:spcAft>
              <a:tabLst>
                <a:tab pos="828675" algn="r"/>
              </a:tabLst>
              <a:defRPr sz="2400">
                <a:solidFill>
                  <a:schemeClr val="tx1"/>
                </a:solidFill>
                <a:latin typeface="Times New Roman" panose="02020603050405020304" pitchFamily="18" charset="0"/>
              </a:defRPr>
            </a:lvl6pPr>
            <a:lvl7pPr fontAlgn="base">
              <a:spcBef>
                <a:spcPct val="0"/>
              </a:spcBef>
              <a:spcAft>
                <a:spcPct val="0"/>
              </a:spcAft>
              <a:tabLst>
                <a:tab pos="828675" algn="r"/>
              </a:tabLst>
              <a:defRPr sz="2400">
                <a:solidFill>
                  <a:schemeClr val="tx1"/>
                </a:solidFill>
                <a:latin typeface="Times New Roman" panose="02020603050405020304" pitchFamily="18" charset="0"/>
              </a:defRPr>
            </a:lvl7pPr>
            <a:lvl8pPr fontAlgn="base">
              <a:spcBef>
                <a:spcPct val="0"/>
              </a:spcBef>
              <a:spcAft>
                <a:spcPct val="0"/>
              </a:spcAft>
              <a:tabLst>
                <a:tab pos="828675" algn="r"/>
              </a:tabLst>
              <a:defRPr sz="2400">
                <a:solidFill>
                  <a:schemeClr val="tx1"/>
                </a:solidFill>
                <a:latin typeface="Times New Roman" panose="02020603050405020304" pitchFamily="18" charset="0"/>
              </a:defRPr>
            </a:lvl8pPr>
            <a:lvl9pPr fontAlgn="base">
              <a:spcBef>
                <a:spcPct val="0"/>
              </a:spcBef>
              <a:spcAft>
                <a:spcPct val="0"/>
              </a:spcAft>
              <a:tabLst>
                <a:tab pos="828675" algn="r"/>
              </a:tabLst>
              <a:defRPr sz="2400">
                <a:solidFill>
                  <a:schemeClr val="tx1"/>
                </a:solidFill>
                <a:latin typeface="Times New Roman" panose="02020603050405020304" pitchFamily="18" charset="0"/>
              </a:defRPr>
            </a:lvl9pPr>
          </a:lstStyle>
          <a:p>
            <a:pPr>
              <a:lnSpc>
                <a:spcPct val="90000"/>
              </a:lnSpc>
            </a:pPr>
            <a:r>
              <a:rPr lang="en-GB" altLang="en-US" sz="2200" dirty="0">
                <a:latin typeface="+mn-lt"/>
                <a:cs typeface="Times New Roman" panose="02020603050405020304" pitchFamily="18" charset="0"/>
              </a:rPr>
              <a:t>Two kinds of statistics can be obtained from stochastic simulation.</a:t>
            </a:r>
          </a:p>
        </p:txBody>
      </p:sp>
      <p:sp>
        <p:nvSpPr>
          <p:cNvPr id="122884" name="Text Box 1028">
            <a:extLst>
              <a:ext uri="{FF2B5EF4-FFF2-40B4-BE49-F238E27FC236}">
                <a16:creationId xmlns:a16="http://schemas.microsoft.com/office/drawing/2014/main" id="{F3C3271A-A4F4-4241-99C0-6A6E1B7DDC75}"/>
              </a:ext>
            </a:extLst>
          </p:cNvPr>
          <p:cNvSpPr txBox="1">
            <a:spLocks noChangeArrowheads="1"/>
          </p:cNvSpPr>
          <p:nvPr/>
        </p:nvSpPr>
        <p:spPr bwMode="auto">
          <a:xfrm>
            <a:off x="262346" y="982316"/>
            <a:ext cx="9560923" cy="316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90000"/>
              </a:lnSpc>
            </a:pPr>
            <a:r>
              <a:rPr lang="en-GB" altLang="en-US" sz="2400" b="1" dirty="0">
                <a:cs typeface="Times New Roman" panose="02020603050405020304" pitchFamily="18" charset="0"/>
              </a:rPr>
              <a:t>A) </a:t>
            </a:r>
            <a:r>
              <a:rPr lang="en-GB" altLang="en-US" sz="2400" b="1" i="1" dirty="0">
                <a:solidFill>
                  <a:srgbClr val="0070C0"/>
                </a:solidFill>
                <a:cs typeface="Times New Roman" panose="02020603050405020304" pitchFamily="18" charset="0"/>
              </a:rPr>
              <a:t>Internal statistics</a:t>
            </a:r>
            <a:r>
              <a:rPr lang="en-GB" altLang="en-US" sz="2400" dirty="0">
                <a:solidFill>
                  <a:srgbClr val="0070C0"/>
                </a:solidFill>
                <a:cs typeface="Times New Roman" panose="02020603050405020304" pitchFamily="18" charset="0"/>
              </a:rPr>
              <a:t> </a:t>
            </a:r>
            <a:r>
              <a:rPr lang="en-GB" altLang="en-US" sz="2400" dirty="0">
                <a:cs typeface="Times New Roman" panose="02020603050405020304" pitchFamily="18" charset="0"/>
              </a:rPr>
              <a:t>concerns the stochastic variations </a:t>
            </a:r>
            <a:r>
              <a:rPr lang="en-GB" altLang="en-US" sz="2400" b="1" i="1" dirty="0">
                <a:cs typeface="Times New Roman" panose="02020603050405020304" pitchFamily="18" charset="0"/>
              </a:rPr>
              <a:t>within a replication</a:t>
            </a:r>
            <a:r>
              <a:rPr lang="en-GB" altLang="en-US" sz="2400" dirty="0">
                <a:cs typeface="Times New Roman" panose="02020603050405020304" pitchFamily="18" charset="0"/>
              </a:rPr>
              <a:t>. </a:t>
            </a:r>
          </a:p>
          <a:p>
            <a:pPr eaLnBrk="0" hangingPunct="0">
              <a:lnSpc>
                <a:spcPct val="90000"/>
              </a:lnSpc>
            </a:pPr>
            <a:r>
              <a:rPr lang="en-GB" altLang="en-US" dirty="0">
                <a:cs typeface="Times New Roman" panose="02020603050405020304" pitchFamily="18" charset="0"/>
              </a:rPr>
              <a:t>It is often convenient to make these statistical calculations (average, standard deviation, min, max, etc.) </a:t>
            </a:r>
            <a:r>
              <a:rPr lang="en-GB" altLang="en-US" i="1" dirty="0">
                <a:cs typeface="Times New Roman" panose="02020603050405020304" pitchFamily="18" charset="0"/>
              </a:rPr>
              <a:t>during </a:t>
            </a:r>
            <a:r>
              <a:rPr lang="en-GB" altLang="en-US" dirty="0">
                <a:cs typeface="Times New Roman" panose="02020603050405020304" pitchFamily="18" charset="0"/>
              </a:rPr>
              <a:t>the replication by counting events, summing up quantities </a:t>
            </a:r>
            <a:r>
              <a:rPr lang="en-GB" altLang="en-US" i="1" dirty="0">
                <a:cs typeface="Times New Roman" panose="02020603050405020304" pitchFamily="18" charset="0"/>
              </a:rPr>
              <a:t>X</a:t>
            </a:r>
            <a:r>
              <a:rPr lang="en-GB" altLang="en-US" dirty="0">
                <a:cs typeface="Times New Roman" panose="02020603050405020304" pitchFamily="18" charset="0"/>
              </a:rPr>
              <a:t> and their squares </a:t>
            </a:r>
            <a:r>
              <a:rPr lang="en-GB" altLang="en-US" i="1" dirty="0">
                <a:cs typeface="Times New Roman" panose="02020603050405020304" pitchFamily="18" charset="0"/>
              </a:rPr>
              <a:t>X</a:t>
            </a:r>
            <a:r>
              <a:rPr lang="en-GB" altLang="en-US" i="1" baseline="30000" dirty="0">
                <a:cs typeface="Times New Roman" panose="02020603050405020304" pitchFamily="18" charset="0"/>
              </a:rPr>
              <a:t>2</a:t>
            </a:r>
            <a:r>
              <a:rPr lang="en-GB" altLang="en-US" dirty="0">
                <a:cs typeface="Times New Roman" panose="02020603050405020304" pitchFamily="18" charset="0"/>
              </a:rPr>
              <a:t>, testing if </a:t>
            </a:r>
            <a:r>
              <a:rPr lang="en-GB" altLang="en-US" i="1" dirty="0">
                <a:cs typeface="Times New Roman" panose="02020603050405020304" pitchFamily="18" charset="0"/>
              </a:rPr>
              <a:t>X</a:t>
            </a:r>
            <a:r>
              <a:rPr lang="en-GB" altLang="en-US" dirty="0">
                <a:cs typeface="Times New Roman" panose="02020603050405020304" pitchFamily="18" charset="0"/>
              </a:rPr>
              <a:t> is the largest or smallest value, etc. However, in StochSD you have direct access to functions such as: </a:t>
            </a:r>
            <a:br>
              <a:rPr lang="en-GB" altLang="en-US" dirty="0">
                <a:cs typeface="Times New Roman" panose="02020603050405020304" pitchFamily="18" charset="0"/>
              </a:rPr>
            </a:br>
            <a:r>
              <a:rPr lang="en-GB" altLang="en-US" dirty="0">
                <a:cs typeface="Arial" panose="020B0604020202020204" pitchFamily="34" charset="0"/>
                <a:sym typeface="Symbol" panose="05050102010706020507" pitchFamily="18" charset="2"/>
              </a:rPr>
              <a:t></a:t>
            </a:r>
            <a:r>
              <a:rPr lang="en-GB" altLang="en-US" dirty="0">
                <a:cs typeface="Arial" panose="020B0604020202020204" pitchFamily="34" charset="0"/>
              </a:rPr>
              <a:t> </a:t>
            </a:r>
            <a:r>
              <a:rPr lang="en-US" altLang="en-US" noProof="1">
                <a:cs typeface="Arial" panose="020B0604020202020204" pitchFamily="34" charset="0"/>
              </a:rPr>
              <a:t>PastMean([X])</a:t>
            </a:r>
          </a:p>
          <a:p>
            <a:pPr eaLnBrk="0" hangingPunct="0">
              <a:lnSpc>
                <a:spcPct val="90000"/>
              </a:lnSpc>
            </a:pPr>
            <a:r>
              <a:rPr lang="en-US" altLang="en-US" noProof="1">
                <a:cs typeface="Arial" panose="020B0604020202020204" pitchFamily="34" charset="0"/>
                <a:sym typeface="Symbol" panose="05050102010706020507" pitchFamily="18" charset="2"/>
              </a:rPr>
              <a:t></a:t>
            </a:r>
            <a:r>
              <a:rPr lang="en-US" altLang="en-US" noProof="1">
                <a:cs typeface="Arial" panose="020B0604020202020204" pitchFamily="34" charset="0"/>
              </a:rPr>
              <a:t> PastMedian([X])</a:t>
            </a:r>
          </a:p>
          <a:p>
            <a:pPr eaLnBrk="0" hangingPunct="0">
              <a:lnSpc>
                <a:spcPct val="90000"/>
              </a:lnSpc>
            </a:pPr>
            <a:r>
              <a:rPr lang="en-US" altLang="en-US" noProof="1">
                <a:cs typeface="Arial" panose="020B0604020202020204" pitchFamily="34" charset="0"/>
                <a:sym typeface="Symbol" panose="05050102010706020507" pitchFamily="18" charset="2"/>
              </a:rPr>
              <a:t></a:t>
            </a:r>
            <a:r>
              <a:rPr lang="en-US" altLang="en-US" noProof="1">
                <a:cs typeface="Arial" panose="020B0604020202020204" pitchFamily="34" charset="0"/>
              </a:rPr>
              <a:t> PastStdDev([X])</a:t>
            </a:r>
          </a:p>
          <a:p>
            <a:pPr eaLnBrk="0" hangingPunct="0">
              <a:lnSpc>
                <a:spcPct val="90000"/>
              </a:lnSpc>
            </a:pPr>
            <a:r>
              <a:rPr lang="en-US" altLang="en-US" noProof="1">
                <a:cs typeface="Times New Roman" panose="02020603050405020304" pitchFamily="18" charset="0"/>
                <a:sym typeface="Symbol" panose="05050102010706020507" pitchFamily="18" charset="2"/>
              </a:rPr>
              <a:t></a:t>
            </a:r>
            <a:r>
              <a:rPr lang="en-US" altLang="en-US" noProof="1">
                <a:cs typeface="Times New Roman" panose="02020603050405020304" pitchFamily="18" charset="0"/>
              </a:rPr>
              <a:t> </a:t>
            </a:r>
            <a:r>
              <a:rPr lang="en-US" altLang="en-US" noProof="1">
                <a:cs typeface="Arial" panose="020B0604020202020204" pitchFamily="34" charset="0"/>
              </a:rPr>
              <a:t>PastMax([X])</a:t>
            </a:r>
          </a:p>
          <a:p>
            <a:pPr eaLnBrk="0" hangingPunct="0">
              <a:lnSpc>
                <a:spcPct val="90000"/>
              </a:lnSpc>
            </a:pPr>
            <a:r>
              <a:rPr lang="en-US" altLang="en-US" noProof="1">
                <a:cs typeface="Arial" panose="020B0604020202020204" pitchFamily="34" charset="0"/>
                <a:sym typeface="Symbol" panose="05050102010706020507" pitchFamily="18" charset="2"/>
              </a:rPr>
              <a:t></a:t>
            </a:r>
            <a:r>
              <a:rPr lang="en-US" altLang="en-US" noProof="1">
                <a:cs typeface="Arial" panose="020B0604020202020204" pitchFamily="34" charset="0"/>
              </a:rPr>
              <a:t> PastMin([X])</a:t>
            </a:r>
          </a:p>
          <a:p>
            <a:pPr eaLnBrk="0" hangingPunct="0">
              <a:lnSpc>
                <a:spcPct val="90000"/>
              </a:lnSpc>
            </a:pPr>
            <a:r>
              <a:rPr lang="en-US" altLang="en-US" noProof="1">
                <a:cs typeface="Arial" panose="020B0604020202020204" pitchFamily="34" charset="0"/>
                <a:sym typeface="Symbol" panose="05050102010706020507" pitchFamily="18" charset="2"/>
              </a:rPr>
              <a:t></a:t>
            </a:r>
            <a:r>
              <a:rPr lang="en-US" altLang="en-US" noProof="1">
                <a:cs typeface="Arial" panose="020B0604020202020204" pitchFamily="34" charset="0"/>
              </a:rPr>
              <a:t> PastCorrelation([X], [Y])</a:t>
            </a:r>
          </a:p>
          <a:p>
            <a:pPr eaLnBrk="0" hangingPunct="0">
              <a:lnSpc>
                <a:spcPct val="90000"/>
              </a:lnSpc>
            </a:pPr>
            <a:r>
              <a:rPr lang="en-US" altLang="en-US" dirty="0">
                <a:cs typeface="Times New Roman" panose="02020603050405020304" pitchFamily="18" charset="0"/>
              </a:rPr>
              <a:t>Where you also can specify part of the replication (default is the whole replication).</a:t>
            </a:r>
          </a:p>
        </p:txBody>
      </p:sp>
      <p:sp>
        <p:nvSpPr>
          <p:cNvPr id="122885" name="Text Box 1029">
            <a:extLst>
              <a:ext uri="{FF2B5EF4-FFF2-40B4-BE49-F238E27FC236}">
                <a16:creationId xmlns:a16="http://schemas.microsoft.com/office/drawing/2014/main" id="{03FD7290-366A-4EDB-BDA5-DB10658620FC}"/>
              </a:ext>
            </a:extLst>
          </p:cNvPr>
          <p:cNvSpPr txBox="1">
            <a:spLocks noChangeArrowheads="1"/>
          </p:cNvSpPr>
          <p:nvPr/>
        </p:nvSpPr>
        <p:spPr bwMode="auto">
          <a:xfrm>
            <a:off x="310609" y="4350413"/>
            <a:ext cx="9353002" cy="89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90000"/>
              </a:lnSpc>
            </a:pPr>
            <a:r>
              <a:rPr lang="en-GB" altLang="en-US" sz="2200" b="1" dirty="0">
                <a:cs typeface="Times New Roman" panose="02020603050405020304" pitchFamily="18" charset="0"/>
              </a:rPr>
              <a:t>B) </a:t>
            </a:r>
            <a:r>
              <a:rPr lang="en-GB" altLang="en-US" sz="2200" b="1" i="1" dirty="0">
                <a:solidFill>
                  <a:srgbClr val="00B050"/>
                </a:solidFill>
                <a:cs typeface="Times New Roman" panose="02020603050405020304" pitchFamily="18" charset="0"/>
              </a:rPr>
              <a:t>External statistics</a:t>
            </a:r>
            <a:r>
              <a:rPr lang="en-GB" altLang="en-US" sz="2200" dirty="0">
                <a:cs typeface="Times New Roman" panose="02020603050405020304" pitchFamily="18" charset="0"/>
              </a:rPr>
              <a:t> concerns the stochastic variations </a:t>
            </a:r>
            <a:r>
              <a:rPr lang="en-GB" altLang="en-US" sz="2200" b="1" i="1" dirty="0">
                <a:cs typeface="Times New Roman" panose="02020603050405020304" pitchFamily="18" charset="0"/>
              </a:rPr>
              <a:t>over many replications</a:t>
            </a:r>
            <a:r>
              <a:rPr lang="en-GB" altLang="en-US" sz="2200" dirty="0">
                <a:cs typeface="Times New Roman" panose="02020603050405020304" pitchFamily="18" charset="0"/>
              </a:rPr>
              <a:t>. </a:t>
            </a:r>
          </a:p>
          <a:p>
            <a:pPr eaLnBrk="0" hangingPunct="0">
              <a:lnSpc>
                <a:spcPct val="90000"/>
              </a:lnSpc>
            </a:pPr>
            <a:r>
              <a:rPr lang="en-GB" altLang="en-US" dirty="0">
                <a:cs typeface="Times New Roman" panose="02020603050405020304" pitchFamily="18" charset="0"/>
              </a:rPr>
              <a:t>In StochSD, data collection from many independent replications, followed by a statistical analysis and presentation is handled by the </a:t>
            </a:r>
            <a:r>
              <a:rPr lang="en-GB" altLang="en-US" b="1" dirty="0">
                <a:cs typeface="Times New Roman" panose="02020603050405020304" pitchFamily="18" charset="0"/>
              </a:rPr>
              <a:t>StatRes</a:t>
            </a:r>
            <a:r>
              <a:rPr lang="en-GB" altLang="en-US" dirty="0">
                <a:cs typeface="Times New Roman" panose="02020603050405020304" pitchFamily="18" charset="0"/>
              </a:rPr>
              <a:t> tool. </a:t>
            </a:r>
          </a:p>
        </p:txBody>
      </p:sp>
      <p:sp>
        <p:nvSpPr>
          <p:cNvPr id="2" name="textruta 1">
            <a:extLst>
              <a:ext uri="{FF2B5EF4-FFF2-40B4-BE49-F238E27FC236}">
                <a16:creationId xmlns:a16="http://schemas.microsoft.com/office/drawing/2014/main" id="{42BE6163-3D1F-4FA6-B11C-C9EB1373CF14}"/>
              </a:ext>
            </a:extLst>
          </p:cNvPr>
          <p:cNvSpPr txBox="1"/>
          <p:nvPr/>
        </p:nvSpPr>
        <p:spPr>
          <a:xfrm>
            <a:off x="310609" y="5534562"/>
            <a:ext cx="9103357" cy="1323439"/>
          </a:xfrm>
          <a:prstGeom prst="rect">
            <a:avLst/>
          </a:prstGeom>
          <a:noFill/>
        </p:spPr>
        <p:txBody>
          <a:bodyPr wrap="square" rtlCol="0">
            <a:spAutoFit/>
          </a:bodyPr>
          <a:lstStyle/>
          <a:p>
            <a:r>
              <a:rPr lang="en-GB" sz="2000" dirty="0">
                <a:cs typeface="Times New Roman" panose="02020603050405020304" pitchFamily="18" charset="0"/>
              </a:rPr>
              <a:t>There is on important difference between the statistics within a replication and over many replications. </a:t>
            </a:r>
            <a:r>
              <a:rPr lang="en-GB" sz="2000" dirty="0">
                <a:solidFill>
                  <a:srgbClr val="FF0000"/>
                </a:solidFill>
                <a:cs typeface="Times New Roman" panose="02020603050405020304" pitchFamily="18" charset="0"/>
              </a:rPr>
              <a:t>Within a replications you will usually have a strong dependence between the values X(t) and e.g. X(</a:t>
            </a:r>
            <a:r>
              <a:rPr lang="en-GB" sz="2000" noProof="1">
                <a:solidFill>
                  <a:srgbClr val="FF0000"/>
                </a:solidFill>
                <a:cs typeface="Times New Roman" panose="02020603050405020304" pitchFamily="18" charset="0"/>
              </a:rPr>
              <a:t>t+DT</a:t>
            </a:r>
            <a:r>
              <a:rPr lang="en-GB" sz="2000" dirty="0">
                <a:solidFill>
                  <a:srgbClr val="FF0000"/>
                </a:solidFill>
                <a:cs typeface="Times New Roman" panose="02020603050405020304" pitchFamily="18" charset="0"/>
              </a:rPr>
              <a:t>)</a:t>
            </a:r>
            <a:r>
              <a:rPr lang="en-GB" sz="2000" dirty="0">
                <a:cs typeface="Times New Roman" panose="02020603050405020304" pitchFamily="18" charset="0"/>
              </a:rPr>
              <a:t>, while </a:t>
            </a:r>
            <a:r>
              <a:rPr lang="en-GB" sz="2000" dirty="0">
                <a:solidFill>
                  <a:srgbClr val="00B050"/>
                </a:solidFill>
                <a:cs typeface="Times New Roman" panose="02020603050405020304" pitchFamily="18" charset="0"/>
              </a:rPr>
              <a:t>the values from different replications are </a:t>
            </a:r>
            <a:r>
              <a:rPr lang="en-GB" sz="2000" b="1" i="1" dirty="0">
                <a:solidFill>
                  <a:srgbClr val="00B050"/>
                </a:solidFill>
                <a:cs typeface="Times New Roman" panose="02020603050405020304" pitchFamily="18" charset="0"/>
              </a:rPr>
              <a:t>independent </a:t>
            </a:r>
            <a:r>
              <a:rPr lang="en-GB" sz="2000" i="1" dirty="0">
                <a:solidFill>
                  <a:srgbClr val="00B050"/>
                </a:solidFill>
                <a:cs typeface="Times New Roman" panose="02020603050405020304" pitchFamily="18" charset="0"/>
              </a:rPr>
              <a:t>experiments</a:t>
            </a:r>
            <a:r>
              <a:rPr lang="en-GB" sz="2000" dirty="0">
                <a:cs typeface="Times New Roman" panose="02020603050405020304" pitchFamily="18" charset="0"/>
              </a:rPr>
              <a:t>. (We will return to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 calcmode="lin" valueType="num">
                                      <p:cBhvr additive="base">
                                        <p:cTn id="7" dur="500" fill="hold"/>
                                        <p:tgtEl>
                                          <p:spTgt spid="122883"/>
                                        </p:tgtEl>
                                        <p:attrNameLst>
                                          <p:attrName>ppt_x</p:attrName>
                                        </p:attrNameLst>
                                      </p:cBhvr>
                                      <p:tavLst>
                                        <p:tav tm="0">
                                          <p:val>
                                            <p:strVal val="#ppt_x"/>
                                          </p:val>
                                        </p:tav>
                                        <p:tav tm="100000">
                                          <p:val>
                                            <p:strVal val="#ppt_x"/>
                                          </p:val>
                                        </p:tav>
                                      </p:tavLst>
                                    </p:anim>
                                    <p:anim calcmode="lin" valueType="num">
                                      <p:cBhvr additive="base">
                                        <p:cTn id="8" dur="500" fill="hold"/>
                                        <p:tgtEl>
                                          <p:spTgt spid="1228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4"/>
                                        </p:tgtEl>
                                        <p:attrNameLst>
                                          <p:attrName>style.visibility</p:attrName>
                                        </p:attrNameLst>
                                      </p:cBhvr>
                                      <p:to>
                                        <p:strVal val="visible"/>
                                      </p:to>
                                    </p:set>
                                    <p:anim calcmode="lin" valueType="num">
                                      <p:cBhvr additive="base">
                                        <p:cTn id="13" dur="500" fill="hold"/>
                                        <p:tgtEl>
                                          <p:spTgt spid="122884"/>
                                        </p:tgtEl>
                                        <p:attrNameLst>
                                          <p:attrName>ppt_x</p:attrName>
                                        </p:attrNameLst>
                                      </p:cBhvr>
                                      <p:tavLst>
                                        <p:tav tm="0">
                                          <p:val>
                                            <p:strVal val="#ppt_x"/>
                                          </p:val>
                                        </p:tav>
                                        <p:tav tm="100000">
                                          <p:val>
                                            <p:strVal val="#ppt_x"/>
                                          </p:val>
                                        </p:tav>
                                      </p:tavLst>
                                    </p:anim>
                                    <p:anim calcmode="lin" valueType="num">
                                      <p:cBhvr additive="base">
                                        <p:cTn id="14"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885"/>
                                        </p:tgtEl>
                                        <p:attrNameLst>
                                          <p:attrName>style.visibility</p:attrName>
                                        </p:attrNameLst>
                                      </p:cBhvr>
                                      <p:to>
                                        <p:strVal val="visible"/>
                                      </p:to>
                                    </p:set>
                                    <p:anim calcmode="lin" valueType="num">
                                      <p:cBhvr additive="base">
                                        <p:cTn id="19" dur="500" fill="hold"/>
                                        <p:tgtEl>
                                          <p:spTgt spid="122885"/>
                                        </p:tgtEl>
                                        <p:attrNameLst>
                                          <p:attrName>ppt_x</p:attrName>
                                        </p:attrNameLst>
                                      </p:cBhvr>
                                      <p:tavLst>
                                        <p:tav tm="0">
                                          <p:val>
                                            <p:strVal val="#ppt_x"/>
                                          </p:val>
                                        </p:tav>
                                        <p:tav tm="100000">
                                          <p:val>
                                            <p:strVal val="#ppt_x"/>
                                          </p:val>
                                        </p:tav>
                                      </p:tavLst>
                                    </p:anim>
                                    <p:anim calcmode="lin" valueType="num">
                                      <p:cBhvr additive="base">
                                        <p:cTn id="20" dur="500" fill="hold"/>
                                        <p:tgtEl>
                                          <p:spTgt spid="1228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utoUpdateAnimBg="0"/>
      <p:bldP spid="122884" grpId="0" autoUpdateAnimBg="0"/>
      <p:bldP spid="122885" grpId="0" autoUpdateAnimBg="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a:extLst>
              <a:ext uri="{FF2B5EF4-FFF2-40B4-BE49-F238E27FC236}">
                <a16:creationId xmlns:a16="http://schemas.microsoft.com/office/drawing/2014/main" id="{BE2CB322-368B-4DDE-AC28-0357218FD4FA}"/>
              </a:ext>
            </a:extLst>
          </p:cNvPr>
          <p:cNvSpPr>
            <a:spLocks noGrp="1" noChangeArrowheads="1"/>
          </p:cNvSpPr>
          <p:nvPr>
            <p:ph type="title"/>
          </p:nvPr>
        </p:nvSpPr>
        <p:spPr>
          <a:xfrm>
            <a:off x="287386" y="54910"/>
            <a:ext cx="9431380" cy="457200"/>
          </a:xfrm>
        </p:spPr>
        <p:txBody>
          <a:bodyPr>
            <a:noAutofit/>
          </a:bodyPr>
          <a:lstStyle/>
          <a:p>
            <a:r>
              <a:rPr lang="en-GB" altLang="en-US" sz="3600" b="1" dirty="0">
                <a:latin typeface="+mn-lt"/>
                <a:cs typeface="Times New Roman" panose="02020603050405020304" pitchFamily="18" charset="0"/>
              </a:rPr>
              <a:t>IIA. </a:t>
            </a:r>
            <a:r>
              <a:rPr lang="en-GB" altLang="en-US" sz="3600" b="1" dirty="0">
                <a:solidFill>
                  <a:srgbClr val="0070C0"/>
                </a:solidFill>
                <a:latin typeface="+mn-lt"/>
                <a:cs typeface="Times New Roman" panose="02020603050405020304" pitchFamily="18" charset="0"/>
              </a:rPr>
              <a:t>Internal statistics </a:t>
            </a:r>
            <a:r>
              <a:rPr lang="en-GB" altLang="en-US" sz="3600" dirty="0">
                <a:latin typeface="+mn-lt"/>
                <a:cs typeface="Times New Roman" panose="02020603050405020304" pitchFamily="18" charset="0"/>
              </a:rPr>
              <a:t>(from the queuing model)</a:t>
            </a:r>
          </a:p>
        </p:txBody>
      </p:sp>
      <p:sp>
        <p:nvSpPr>
          <p:cNvPr id="5" name="Platshållare för bildnummer 4">
            <a:extLst>
              <a:ext uri="{FF2B5EF4-FFF2-40B4-BE49-F238E27FC236}">
                <a16:creationId xmlns:a16="http://schemas.microsoft.com/office/drawing/2014/main" id="{7C50BCE5-33DB-47A7-AD91-1B1A51ABDD16}"/>
              </a:ext>
            </a:extLst>
          </p:cNvPr>
          <p:cNvSpPr>
            <a:spLocks noGrp="1"/>
          </p:cNvSpPr>
          <p:nvPr>
            <p:ph type="sldNum" sz="quarter" idx="12"/>
          </p:nvPr>
        </p:nvSpPr>
        <p:spPr>
          <a:xfrm flipH="1">
            <a:off x="9422674" y="6357257"/>
            <a:ext cx="296092" cy="296093"/>
          </a:xfrm>
        </p:spPr>
        <p:txBody>
          <a:bodyPr/>
          <a:lstStyle/>
          <a:p>
            <a:fld id="{C1C954F0-AA57-4CD0-9609-DCEB72AC5FB2}" type="slidenum">
              <a:rPr lang="en-GB" altLang="en-US">
                <a:cs typeface="Times New Roman" panose="02020603050405020304" pitchFamily="18" charset="0"/>
              </a:rPr>
              <a:pPr/>
              <a:t>6</a:t>
            </a:fld>
            <a:endParaRPr lang="en-GB" altLang="en-US" dirty="0">
              <a:cs typeface="Times New Roman" panose="02020603050405020304" pitchFamily="18" charset="0"/>
            </a:endParaRPr>
          </a:p>
        </p:txBody>
      </p:sp>
      <p:pic>
        <p:nvPicPr>
          <p:cNvPr id="3" name="Bildobjekt 2">
            <a:extLst>
              <a:ext uri="{FF2B5EF4-FFF2-40B4-BE49-F238E27FC236}">
                <a16:creationId xmlns:a16="http://schemas.microsoft.com/office/drawing/2014/main" id="{5BA908AC-474E-4065-9833-6D589C08ABB0}"/>
              </a:ext>
            </a:extLst>
          </p:cNvPr>
          <p:cNvPicPr>
            <a:picLocks noChangeAspect="1"/>
          </p:cNvPicPr>
          <p:nvPr/>
        </p:nvPicPr>
        <p:blipFill>
          <a:blip r:embed="rId2"/>
          <a:stretch>
            <a:fillRect/>
          </a:stretch>
        </p:blipFill>
        <p:spPr>
          <a:xfrm>
            <a:off x="287384" y="819856"/>
            <a:ext cx="4665615" cy="5042482"/>
          </a:xfrm>
          <a:prstGeom prst="rect">
            <a:avLst/>
          </a:prstGeom>
        </p:spPr>
      </p:pic>
      <p:sp>
        <p:nvSpPr>
          <p:cNvPr id="4" name="textruta 3">
            <a:extLst>
              <a:ext uri="{FF2B5EF4-FFF2-40B4-BE49-F238E27FC236}">
                <a16:creationId xmlns:a16="http://schemas.microsoft.com/office/drawing/2014/main" id="{8FE90B91-44E7-4518-BC26-655A0B14FBD9}"/>
              </a:ext>
            </a:extLst>
          </p:cNvPr>
          <p:cNvSpPr txBox="1"/>
          <p:nvPr/>
        </p:nvSpPr>
        <p:spPr>
          <a:xfrm>
            <a:off x="5145518" y="3076311"/>
            <a:ext cx="3806893" cy="3323987"/>
          </a:xfrm>
          <a:prstGeom prst="rect">
            <a:avLst/>
          </a:prstGeom>
          <a:noFill/>
          <a:ln w="12700">
            <a:solidFill>
              <a:schemeClr val="tx1"/>
            </a:solidFill>
            <a:prstDash val="lgDash"/>
          </a:ln>
        </p:spPr>
        <p:txBody>
          <a:bodyPr wrap="square" rtlCol="0">
            <a:spAutoFit/>
          </a:bodyPr>
          <a:lstStyle/>
          <a:p>
            <a:r>
              <a:rPr lang="en-US" b="1" dirty="0">
                <a:solidFill>
                  <a:srgbClr val="0070C0"/>
                </a:solidFill>
              </a:rPr>
              <a:t>MEASURING DEVICES</a:t>
            </a:r>
          </a:p>
          <a:p>
            <a:r>
              <a:rPr lang="en-GB" noProof="1"/>
              <a:t>in = In</a:t>
            </a:r>
          </a:p>
          <a:p>
            <a:r>
              <a:rPr lang="en-GB" noProof="1"/>
              <a:t>busy = S</a:t>
            </a:r>
          </a:p>
          <a:p>
            <a:r>
              <a:rPr lang="en-GB" noProof="1"/>
              <a:t>out = Out</a:t>
            </a:r>
          </a:p>
          <a:p>
            <a:r>
              <a:rPr lang="en-GB" noProof="1"/>
              <a:t>Measuring Stocks initiated to 0.</a:t>
            </a:r>
          </a:p>
          <a:p>
            <a:endParaRPr lang="en-GB" sz="600" noProof="1"/>
          </a:p>
          <a:p>
            <a:r>
              <a:rPr lang="en-GB" noProof="1"/>
              <a:t>Av_Q_Time = [Cum_Q_Time]/([Out_Counter]+eps)</a:t>
            </a:r>
          </a:p>
          <a:p>
            <a:r>
              <a:rPr lang="en-GB" noProof="1"/>
              <a:t>Av_Q = [Cum_Q_Time]/(T()+eps)</a:t>
            </a:r>
          </a:p>
          <a:p>
            <a:r>
              <a:rPr lang="en-GB" noProof="1"/>
              <a:t>Utilization = [Cum_Busy]/(T()+eps)</a:t>
            </a:r>
          </a:p>
          <a:p>
            <a:endParaRPr lang="en-GB" sz="600" noProof="1"/>
          </a:p>
          <a:p>
            <a:r>
              <a:rPr lang="en-GB" noProof="1"/>
              <a:t>eps </a:t>
            </a:r>
            <a:r>
              <a:rPr lang="en-GB" noProof="1">
                <a:sym typeface="Symbol" panose="05050102010706020507" pitchFamily="18" charset="2"/>
              </a:rPr>
              <a:t> 2</a:t>
            </a:r>
            <a:r>
              <a:rPr lang="en-GB" noProof="1"/>
              <a:t>e-16 protects the denominator to be zero when the stock is empty.</a:t>
            </a:r>
          </a:p>
        </p:txBody>
      </p:sp>
      <p:sp>
        <p:nvSpPr>
          <p:cNvPr id="7" name="textruta 6">
            <a:extLst>
              <a:ext uri="{FF2B5EF4-FFF2-40B4-BE49-F238E27FC236}">
                <a16:creationId xmlns:a16="http://schemas.microsoft.com/office/drawing/2014/main" id="{36A8D7F3-FF44-459D-AA89-0FB51D74CCE9}"/>
              </a:ext>
            </a:extLst>
          </p:cNvPr>
          <p:cNvSpPr txBox="1"/>
          <p:nvPr/>
        </p:nvSpPr>
        <p:spPr>
          <a:xfrm>
            <a:off x="5067505" y="698102"/>
            <a:ext cx="4551111" cy="2246769"/>
          </a:xfrm>
          <a:prstGeom prst="rect">
            <a:avLst/>
          </a:prstGeom>
          <a:noFill/>
        </p:spPr>
        <p:txBody>
          <a:bodyPr wrap="square" rtlCol="0">
            <a:spAutoFit/>
          </a:bodyPr>
          <a:lstStyle/>
          <a:p>
            <a:r>
              <a:rPr lang="en-GB" sz="2000" dirty="0">
                <a:solidFill>
                  <a:srgbClr val="0070C0"/>
                </a:solidFill>
                <a:cs typeface="Times New Roman" panose="02020603050405020304" pitchFamily="18" charset="0"/>
              </a:rPr>
              <a:t>Sometimes you have to construct your own devices for measuring the outcomes from a stochastic model. </a:t>
            </a:r>
            <a:r>
              <a:rPr lang="en-GB" sz="2000" dirty="0">
                <a:cs typeface="Times New Roman" panose="02020603050405020304" pitchFamily="18" charset="0"/>
              </a:rPr>
              <a:t>For example, to measure the consequences of queuing    </a:t>
            </a:r>
            <a:r>
              <a:rPr lang="en-GB" sz="2000" dirty="0">
                <a:cs typeface="Times New Roman" panose="02020603050405020304" pitchFamily="18" charset="0"/>
                <a:sym typeface="Symbol" panose="05050102010706020507" pitchFamily="18" charset="2"/>
              </a:rPr>
              <a:t>Number of arriving and served customers, Queue length, Waiting times, Utilization of the server,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731742E-7A46-46A3-B649-CD80958B7549}"/>
              </a:ext>
            </a:extLst>
          </p:cNvPr>
          <p:cNvSpPr>
            <a:spLocks noGrp="1"/>
          </p:cNvSpPr>
          <p:nvPr>
            <p:ph type="title"/>
          </p:nvPr>
        </p:nvSpPr>
        <p:spPr>
          <a:xfrm>
            <a:off x="0" y="89354"/>
            <a:ext cx="9906000" cy="681355"/>
          </a:xfrm>
        </p:spPr>
        <p:txBody>
          <a:bodyPr>
            <a:normAutofit/>
          </a:bodyPr>
          <a:lstStyle/>
          <a:p>
            <a:r>
              <a:rPr lang="en-GB" sz="3000" b="1" dirty="0">
                <a:latin typeface="+mn-lt"/>
                <a:cs typeface="Times New Roman" panose="02020603050405020304" pitchFamily="18" charset="0"/>
              </a:rPr>
              <a:t>The observations within a replication are NOT independent</a:t>
            </a:r>
          </a:p>
        </p:txBody>
      </p:sp>
      <p:sp>
        <p:nvSpPr>
          <p:cNvPr id="3" name="textruta 2">
            <a:extLst>
              <a:ext uri="{FF2B5EF4-FFF2-40B4-BE49-F238E27FC236}">
                <a16:creationId xmlns:a16="http://schemas.microsoft.com/office/drawing/2014/main" id="{C8203577-DEF4-4BA4-B360-2A43BF970DEB}"/>
              </a:ext>
            </a:extLst>
          </p:cNvPr>
          <p:cNvSpPr txBox="1"/>
          <p:nvPr/>
        </p:nvSpPr>
        <p:spPr>
          <a:xfrm>
            <a:off x="280488" y="862148"/>
            <a:ext cx="9345023" cy="1938992"/>
          </a:xfrm>
          <a:prstGeom prst="rect">
            <a:avLst/>
          </a:prstGeom>
          <a:noFill/>
        </p:spPr>
        <p:txBody>
          <a:bodyPr wrap="square" rtlCol="0">
            <a:spAutoFit/>
          </a:bodyPr>
          <a:lstStyle/>
          <a:p>
            <a:r>
              <a:rPr lang="en-GB" sz="2400" dirty="0">
                <a:cs typeface="Times New Roman" panose="02020603050405020304" pitchFamily="18" charset="0"/>
              </a:rPr>
              <a:t>The sequence of values in a time series are seldom independent – especially if they are close in time. For example the temperature at 12:00 and 12:01 are probably very close. This dependence is, of course, usually true for a dynamic model. X(t) and X(</a:t>
            </a:r>
            <a:r>
              <a:rPr lang="en-GB" sz="2400" noProof="1">
                <a:cs typeface="Times New Roman" panose="02020603050405020304" pitchFamily="18" charset="0"/>
              </a:rPr>
              <a:t>t+DT</a:t>
            </a:r>
            <a:r>
              <a:rPr lang="en-GB" sz="2400" dirty="0">
                <a:cs typeface="Times New Roman" panose="02020603050405020304" pitchFamily="18" charset="0"/>
              </a:rPr>
              <a:t>) are often very close (dependent). </a:t>
            </a:r>
          </a:p>
        </p:txBody>
      </p:sp>
      <p:sp>
        <p:nvSpPr>
          <p:cNvPr id="4" name="Platshållare för bildnummer 4">
            <a:extLst>
              <a:ext uri="{FF2B5EF4-FFF2-40B4-BE49-F238E27FC236}">
                <a16:creationId xmlns:a16="http://schemas.microsoft.com/office/drawing/2014/main" id="{350FBA33-3A7D-49EC-9825-400BC5129E66}"/>
              </a:ext>
            </a:extLst>
          </p:cNvPr>
          <p:cNvSpPr>
            <a:spLocks noGrp="1"/>
          </p:cNvSpPr>
          <p:nvPr>
            <p:ph type="sldNum" sz="quarter" idx="12"/>
          </p:nvPr>
        </p:nvSpPr>
        <p:spPr>
          <a:xfrm flipH="1">
            <a:off x="9422674" y="6357257"/>
            <a:ext cx="296092" cy="296093"/>
          </a:xfrm>
        </p:spPr>
        <p:txBody>
          <a:bodyPr/>
          <a:lstStyle/>
          <a:p>
            <a:fld id="{C1C954F0-AA57-4CD0-9609-DCEB72AC5FB2}" type="slidenum">
              <a:rPr lang="en-GB" altLang="en-US">
                <a:cs typeface="Times New Roman" panose="02020603050405020304" pitchFamily="18" charset="0"/>
              </a:rPr>
              <a:pPr/>
              <a:t>7</a:t>
            </a:fld>
            <a:endParaRPr lang="en-GB" altLang="en-US" dirty="0">
              <a:cs typeface="Times New Roman" panose="02020603050405020304" pitchFamily="18" charset="0"/>
            </a:endParaRPr>
          </a:p>
        </p:txBody>
      </p:sp>
      <p:sp>
        <p:nvSpPr>
          <p:cNvPr id="5" name="textruta 4">
            <a:extLst>
              <a:ext uri="{FF2B5EF4-FFF2-40B4-BE49-F238E27FC236}">
                <a16:creationId xmlns:a16="http://schemas.microsoft.com/office/drawing/2014/main" id="{87AC13E4-39D1-4090-95F1-E73CA111D4A3}"/>
              </a:ext>
            </a:extLst>
          </p:cNvPr>
          <p:cNvSpPr txBox="1"/>
          <p:nvPr/>
        </p:nvSpPr>
        <p:spPr>
          <a:xfrm>
            <a:off x="330926" y="3056709"/>
            <a:ext cx="9292045" cy="830997"/>
          </a:xfrm>
          <a:prstGeom prst="rect">
            <a:avLst/>
          </a:prstGeom>
          <a:noFill/>
        </p:spPr>
        <p:txBody>
          <a:bodyPr wrap="square" rtlCol="0">
            <a:spAutoFit/>
          </a:bodyPr>
          <a:lstStyle/>
          <a:p>
            <a:r>
              <a:rPr lang="en-GB" sz="2400" dirty="0">
                <a:solidFill>
                  <a:srgbClr val="00B050"/>
                </a:solidFill>
                <a:cs typeface="Times New Roman" panose="02020603050405020304" pitchFamily="18" charset="0"/>
              </a:rPr>
              <a:t>This is not a problem when calculating the average, min, max, standard deviation etc.</a:t>
            </a:r>
          </a:p>
        </p:txBody>
      </p:sp>
      <p:sp>
        <p:nvSpPr>
          <p:cNvPr id="6" name="textruta 5">
            <a:extLst>
              <a:ext uri="{FF2B5EF4-FFF2-40B4-BE49-F238E27FC236}">
                <a16:creationId xmlns:a16="http://schemas.microsoft.com/office/drawing/2014/main" id="{AA8FF2AD-9354-445E-BEE7-18D5A7D32CAC}"/>
              </a:ext>
            </a:extLst>
          </p:cNvPr>
          <p:cNvSpPr txBox="1"/>
          <p:nvPr/>
        </p:nvSpPr>
        <p:spPr>
          <a:xfrm>
            <a:off x="330926" y="4056861"/>
            <a:ext cx="9345023" cy="1200329"/>
          </a:xfrm>
          <a:prstGeom prst="rect">
            <a:avLst/>
          </a:prstGeom>
          <a:noFill/>
        </p:spPr>
        <p:txBody>
          <a:bodyPr wrap="square" rtlCol="0">
            <a:spAutoFit/>
          </a:bodyPr>
          <a:lstStyle/>
          <a:p>
            <a:r>
              <a:rPr lang="en-GB" sz="2400" dirty="0">
                <a:solidFill>
                  <a:srgbClr val="FF0000"/>
                </a:solidFill>
                <a:cs typeface="Times New Roman" panose="02020603050405020304" pitchFamily="18" charset="0"/>
              </a:rPr>
              <a:t>However, when calculating a </a:t>
            </a:r>
            <a:r>
              <a:rPr lang="en-GB" sz="2400" b="1" dirty="0">
                <a:solidFill>
                  <a:srgbClr val="FF0000"/>
                </a:solidFill>
                <a:cs typeface="Times New Roman" panose="02020603050405020304" pitchFamily="18" charset="0"/>
              </a:rPr>
              <a:t>confidence interval </a:t>
            </a:r>
            <a:r>
              <a:rPr lang="en-GB" sz="2400" dirty="0">
                <a:solidFill>
                  <a:srgbClr val="FF0000"/>
                </a:solidFill>
                <a:cs typeface="Times New Roman" panose="02020603050405020304" pitchFamily="18" charset="0"/>
              </a:rPr>
              <a:t>around an estimate X, you use a formula that assumes a Normal distribution, which in turn is based on the Central Limit Theorem that assumes independence. </a:t>
            </a:r>
          </a:p>
        </p:txBody>
      </p:sp>
    </p:spTree>
    <p:extLst>
      <p:ext uri="{BB962C8B-B14F-4D97-AF65-F5344CB8AC3E}">
        <p14:creationId xmlns:p14="http://schemas.microsoft.com/office/powerpoint/2010/main" val="211915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4B3881C-C5F7-40F5-8836-732F17E3AD7C}"/>
              </a:ext>
            </a:extLst>
          </p:cNvPr>
          <p:cNvSpPr>
            <a:spLocks noGrp="1"/>
          </p:cNvSpPr>
          <p:nvPr>
            <p:ph type="title"/>
          </p:nvPr>
        </p:nvSpPr>
        <p:spPr>
          <a:xfrm>
            <a:off x="8710" y="139534"/>
            <a:ext cx="9710056" cy="559435"/>
          </a:xfrm>
        </p:spPr>
        <p:txBody>
          <a:bodyPr>
            <a:noAutofit/>
          </a:bodyPr>
          <a:lstStyle/>
          <a:p>
            <a:pPr algn="ctr"/>
            <a:r>
              <a:rPr lang="en-GB" altLang="en-US" sz="3600" b="1" dirty="0">
                <a:latin typeface="+mn-lt"/>
                <a:cs typeface="Times New Roman" panose="02020603050405020304" pitchFamily="18" charset="0"/>
              </a:rPr>
              <a:t>IIB. </a:t>
            </a:r>
            <a:r>
              <a:rPr lang="en-GB" altLang="en-US" sz="3600" b="1" dirty="0">
                <a:solidFill>
                  <a:srgbClr val="00B050"/>
                </a:solidFill>
                <a:latin typeface="+mn-lt"/>
                <a:cs typeface="Times New Roman" panose="02020603050405020304" pitchFamily="18" charset="0"/>
              </a:rPr>
              <a:t>External statistics </a:t>
            </a:r>
            <a:r>
              <a:rPr lang="en-GB" altLang="en-US" sz="3600" b="1" dirty="0">
                <a:latin typeface="+mn-lt"/>
                <a:cs typeface="Times New Roman" panose="02020603050405020304" pitchFamily="18" charset="0"/>
              </a:rPr>
              <a:t>- over many replications</a:t>
            </a:r>
            <a:endParaRPr lang="en-GB" sz="3600" dirty="0">
              <a:latin typeface="+mn-lt"/>
            </a:endParaRPr>
          </a:p>
        </p:txBody>
      </p:sp>
      <p:sp>
        <p:nvSpPr>
          <p:cNvPr id="3" name="textruta 2">
            <a:extLst>
              <a:ext uri="{FF2B5EF4-FFF2-40B4-BE49-F238E27FC236}">
                <a16:creationId xmlns:a16="http://schemas.microsoft.com/office/drawing/2014/main" id="{1F3402AB-857F-4794-9DE9-F8A38C4928F7}"/>
              </a:ext>
            </a:extLst>
          </p:cNvPr>
          <p:cNvSpPr txBox="1"/>
          <p:nvPr/>
        </p:nvSpPr>
        <p:spPr>
          <a:xfrm>
            <a:off x="555897" y="981165"/>
            <a:ext cx="8941525" cy="830997"/>
          </a:xfrm>
          <a:prstGeom prst="rect">
            <a:avLst/>
          </a:prstGeom>
          <a:noFill/>
        </p:spPr>
        <p:txBody>
          <a:bodyPr wrap="square" rtlCol="0">
            <a:spAutoFit/>
          </a:bodyPr>
          <a:lstStyle/>
          <a:p>
            <a:r>
              <a:rPr lang="en-GB" sz="2400" dirty="0">
                <a:cs typeface="Times New Roman" panose="02020603050405020304" pitchFamily="18" charset="0"/>
              </a:rPr>
              <a:t>The external statistics are collected from the </a:t>
            </a:r>
            <a:r>
              <a:rPr lang="en-GB" sz="2400" b="1" i="1" dirty="0">
                <a:solidFill>
                  <a:srgbClr val="FF0000"/>
                </a:solidFill>
                <a:cs typeface="Times New Roman" panose="02020603050405020304" pitchFamily="18" charset="0"/>
              </a:rPr>
              <a:t>end results</a:t>
            </a:r>
            <a:r>
              <a:rPr lang="en-GB" sz="2400" b="1" i="1" dirty="0">
                <a:cs typeface="Times New Roman" panose="02020603050405020304" pitchFamily="18" charset="0"/>
              </a:rPr>
              <a:t> </a:t>
            </a:r>
            <a:r>
              <a:rPr lang="en-GB" sz="2400" dirty="0">
                <a:cs typeface="Times New Roman" panose="02020603050405020304" pitchFamily="18" charset="0"/>
              </a:rPr>
              <a:t>of the individual replications.</a:t>
            </a:r>
          </a:p>
        </p:txBody>
      </p:sp>
      <p:sp>
        <p:nvSpPr>
          <p:cNvPr id="4" name="Platshållare för bildnummer 4">
            <a:extLst>
              <a:ext uri="{FF2B5EF4-FFF2-40B4-BE49-F238E27FC236}">
                <a16:creationId xmlns:a16="http://schemas.microsoft.com/office/drawing/2014/main" id="{BBB47E2F-40EE-42E7-9EA5-72C5BF427DBB}"/>
              </a:ext>
            </a:extLst>
          </p:cNvPr>
          <p:cNvSpPr>
            <a:spLocks noGrp="1"/>
          </p:cNvSpPr>
          <p:nvPr>
            <p:ph type="sldNum" sz="quarter" idx="12"/>
          </p:nvPr>
        </p:nvSpPr>
        <p:spPr>
          <a:xfrm flipH="1">
            <a:off x="9422674" y="6357257"/>
            <a:ext cx="296092" cy="296093"/>
          </a:xfrm>
        </p:spPr>
        <p:txBody>
          <a:bodyPr/>
          <a:lstStyle/>
          <a:p>
            <a:fld id="{C1C954F0-AA57-4CD0-9609-DCEB72AC5FB2}" type="slidenum">
              <a:rPr lang="en-GB" altLang="en-US">
                <a:cs typeface="Times New Roman" panose="02020603050405020304" pitchFamily="18" charset="0"/>
              </a:rPr>
              <a:pPr/>
              <a:t>8</a:t>
            </a:fld>
            <a:endParaRPr lang="en-GB" altLang="en-US" dirty="0">
              <a:cs typeface="Times New Roman" panose="02020603050405020304" pitchFamily="18" charset="0"/>
            </a:endParaRPr>
          </a:p>
        </p:txBody>
      </p:sp>
      <p:sp>
        <p:nvSpPr>
          <p:cNvPr id="5" name="textruta 4">
            <a:extLst>
              <a:ext uri="{FF2B5EF4-FFF2-40B4-BE49-F238E27FC236}">
                <a16:creationId xmlns:a16="http://schemas.microsoft.com/office/drawing/2014/main" id="{D09E216B-D7C8-4003-8261-72814EDF7468}"/>
              </a:ext>
            </a:extLst>
          </p:cNvPr>
          <p:cNvSpPr txBox="1"/>
          <p:nvPr/>
        </p:nvSpPr>
        <p:spPr>
          <a:xfrm>
            <a:off x="522514" y="2177143"/>
            <a:ext cx="8839200" cy="1569660"/>
          </a:xfrm>
          <a:prstGeom prst="rect">
            <a:avLst/>
          </a:prstGeom>
          <a:noFill/>
        </p:spPr>
        <p:txBody>
          <a:bodyPr wrap="square" rtlCol="0">
            <a:spAutoFit/>
          </a:bodyPr>
          <a:lstStyle/>
          <a:p>
            <a:r>
              <a:rPr lang="en-GB" sz="2400" dirty="0">
                <a:cs typeface="Times New Roman" panose="02020603050405020304" pitchFamily="18" charset="0"/>
              </a:rPr>
              <a:t>‘</a:t>
            </a:r>
            <a:r>
              <a:rPr lang="en-GB" sz="2400" dirty="0">
                <a:solidFill>
                  <a:srgbClr val="FF0000"/>
                </a:solidFill>
                <a:cs typeface="Times New Roman" panose="02020603050405020304" pitchFamily="18" charset="0"/>
              </a:rPr>
              <a:t>End result</a:t>
            </a:r>
            <a:r>
              <a:rPr lang="en-GB" sz="2400" dirty="0">
                <a:cs typeface="Times New Roman" panose="02020603050405020304" pitchFamily="18" charset="0"/>
              </a:rPr>
              <a:t>’ is not a limitation because </a:t>
            </a:r>
            <a:r>
              <a:rPr lang="en-GB" sz="2400" i="1" dirty="0">
                <a:cs typeface="Times New Roman" panose="02020603050405020304" pitchFamily="18" charset="0"/>
              </a:rPr>
              <a:t>in the model </a:t>
            </a:r>
            <a:r>
              <a:rPr lang="en-GB" sz="2400" dirty="0">
                <a:cs typeface="Times New Roman" panose="02020603050405020304" pitchFamily="18" charset="0"/>
              </a:rPr>
              <a:t>you can ‘</a:t>
            </a:r>
            <a:r>
              <a:rPr lang="en-GB" sz="2400" i="1" dirty="0">
                <a:cs typeface="Times New Roman" panose="02020603050405020304" pitchFamily="18" charset="0"/>
              </a:rPr>
              <a:t>sample and hold</a:t>
            </a:r>
            <a:r>
              <a:rPr lang="en-GB" sz="2400" dirty="0">
                <a:cs typeface="Times New Roman" panose="02020603050405020304" pitchFamily="18" charset="0"/>
              </a:rPr>
              <a:t>’ a value from any point in time. For example, you can preserve the half-time value of the queue length by [</a:t>
            </a:r>
            <a:r>
              <a:rPr lang="en-GB" sz="2400" noProof="1">
                <a:cs typeface="Arial" panose="020B0604020202020204" pitchFamily="34" charset="0"/>
              </a:rPr>
              <a:t>Q_halftime</a:t>
            </a:r>
            <a:r>
              <a:rPr lang="en-GB" sz="2400" dirty="0">
                <a:cs typeface="Arial" panose="020B0604020202020204" pitchFamily="34" charset="0"/>
              </a:rPr>
              <a:t>] = Fix([Q], 240)</a:t>
            </a:r>
            <a:r>
              <a:rPr lang="en-GB" sz="2400" dirty="0">
                <a:cs typeface="Times New Roman" panose="02020603050405020304" pitchFamily="18" charset="0"/>
              </a:rPr>
              <a:t> and study </a:t>
            </a:r>
            <a:r>
              <a:rPr lang="en-GB" sz="2400" noProof="1">
                <a:cs typeface="Times New Roman" panose="02020603050405020304" pitchFamily="18" charset="0"/>
              </a:rPr>
              <a:t>Q_halftime</a:t>
            </a:r>
            <a:r>
              <a:rPr lang="en-GB" sz="2400" dirty="0">
                <a:cs typeface="Times New Roman" panose="02020603050405020304" pitchFamily="18" charset="0"/>
              </a:rPr>
              <a:t> from the replications.</a:t>
            </a:r>
          </a:p>
        </p:txBody>
      </p:sp>
      <p:sp>
        <p:nvSpPr>
          <p:cNvPr id="6" name="textruta 5">
            <a:extLst>
              <a:ext uri="{FF2B5EF4-FFF2-40B4-BE49-F238E27FC236}">
                <a16:creationId xmlns:a16="http://schemas.microsoft.com/office/drawing/2014/main" id="{26E9148C-F72B-4A1C-BA71-93D0A0556928}"/>
              </a:ext>
            </a:extLst>
          </p:cNvPr>
          <p:cNvSpPr txBox="1"/>
          <p:nvPr/>
        </p:nvSpPr>
        <p:spPr>
          <a:xfrm>
            <a:off x="555897" y="4005944"/>
            <a:ext cx="8752114" cy="1569660"/>
          </a:xfrm>
          <a:prstGeom prst="rect">
            <a:avLst/>
          </a:prstGeom>
          <a:noFill/>
        </p:spPr>
        <p:txBody>
          <a:bodyPr wrap="square" rtlCol="0">
            <a:spAutoFit/>
          </a:bodyPr>
          <a:lstStyle/>
          <a:p>
            <a:r>
              <a:rPr lang="en-GB" sz="2400" dirty="0">
                <a:cs typeface="Times New Roman" panose="02020603050405020304" pitchFamily="18" charset="0"/>
              </a:rPr>
              <a:t>You can also use </a:t>
            </a:r>
            <a:r>
              <a:rPr lang="en-GB" sz="2400" dirty="0">
                <a:solidFill>
                  <a:srgbClr val="FF0000"/>
                </a:solidFill>
                <a:cs typeface="Times New Roman" panose="02020603050405020304" pitchFamily="18" charset="0"/>
              </a:rPr>
              <a:t>cumulated values</a:t>
            </a:r>
            <a:r>
              <a:rPr lang="en-GB" sz="2400" dirty="0">
                <a:cs typeface="Times New Roman" panose="02020603050405020304" pitchFamily="18" charset="0"/>
              </a:rPr>
              <a:t> calculated in the model such as </a:t>
            </a:r>
            <a:r>
              <a:rPr lang="en-GB" sz="2400" noProof="1">
                <a:cs typeface="Arial" panose="020B0604020202020204" pitchFamily="34" charset="0"/>
              </a:rPr>
              <a:t>In_Counter</a:t>
            </a:r>
            <a:r>
              <a:rPr lang="en-GB" sz="2400" dirty="0">
                <a:cs typeface="Times New Roman" panose="02020603050405020304" pitchFamily="18" charset="0"/>
              </a:rPr>
              <a:t>, </a:t>
            </a:r>
            <a:r>
              <a:rPr lang="en-GB" sz="2400" noProof="1">
                <a:cs typeface="Arial" panose="020B0604020202020204" pitchFamily="34" charset="0"/>
              </a:rPr>
              <a:t>Cum_Busy </a:t>
            </a:r>
            <a:r>
              <a:rPr lang="en-GB" sz="2400" dirty="0">
                <a:cs typeface="Times New Roman" panose="02020603050405020304" pitchFamily="18" charset="0"/>
              </a:rPr>
              <a:t>or calculated values such as </a:t>
            </a:r>
            <a:r>
              <a:rPr lang="en-GB" sz="2400" noProof="1">
                <a:cs typeface="Arial" panose="020B0604020202020204" pitchFamily="34" charset="0"/>
              </a:rPr>
              <a:t>Av_Q</a:t>
            </a:r>
            <a:r>
              <a:rPr lang="en-GB" sz="2400" dirty="0">
                <a:cs typeface="Times New Roman" panose="02020603050405020304" pitchFamily="18" charset="0"/>
              </a:rPr>
              <a:t> and </a:t>
            </a:r>
            <a:r>
              <a:rPr lang="en-GB" sz="2400" noProof="1">
                <a:cs typeface="Arial" panose="020B0604020202020204" pitchFamily="34" charset="0"/>
              </a:rPr>
              <a:t>Av_Q_Time </a:t>
            </a:r>
            <a:r>
              <a:rPr lang="en-GB" sz="2400" dirty="0">
                <a:cs typeface="Times New Roman" panose="02020603050405020304" pitchFamily="18" charset="0"/>
              </a:rPr>
              <a:t>that represent what happened during the whole (or part of) the replications. (See Slide 6.)</a:t>
            </a:r>
          </a:p>
        </p:txBody>
      </p:sp>
    </p:spTree>
    <p:extLst>
      <p:ext uri="{BB962C8B-B14F-4D97-AF65-F5344CB8AC3E}">
        <p14:creationId xmlns:p14="http://schemas.microsoft.com/office/powerpoint/2010/main" val="172799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FCD7379-38AD-4635-A16C-87110788C4FD}"/>
              </a:ext>
            </a:extLst>
          </p:cNvPr>
          <p:cNvSpPr>
            <a:spLocks noGrp="1" noChangeArrowheads="1"/>
          </p:cNvSpPr>
          <p:nvPr>
            <p:ph type="title"/>
          </p:nvPr>
        </p:nvSpPr>
        <p:spPr>
          <a:xfrm>
            <a:off x="3026228" y="102871"/>
            <a:ext cx="3454400" cy="457200"/>
          </a:xfrm>
        </p:spPr>
        <p:txBody>
          <a:bodyPr vert="horz" lIns="18000" tIns="45720" rIns="18000" bIns="45720" rtlCol="0" anchor="ctr">
            <a:noAutofit/>
          </a:bodyPr>
          <a:lstStyle/>
          <a:p>
            <a:pPr algn="ctr"/>
            <a:r>
              <a:rPr lang="en-GB" altLang="en-US" sz="3600" b="1" noProof="1">
                <a:solidFill>
                  <a:schemeClr val="tx2"/>
                </a:solidFill>
                <a:latin typeface="+mn-lt"/>
                <a:cs typeface="Times New Roman" panose="02020603050405020304" pitchFamily="18" charset="0"/>
              </a:rPr>
              <a:t>The StatRes tool</a:t>
            </a:r>
            <a:endParaRPr lang="en-GB" altLang="en-US" sz="3600" b="1" dirty="0">
              <a:latin typeface="+mn-lt"/>
              <a:cs typeface="Times New Roman" panose="02020603050405020304" pitchFamily="18" charset="0"/>
            </a:endParaRPr>
          </a:p>
        </p:txBody>
      </p:sp>
      <p:sp>
        <p:nvSpPr>
          <p:cNvPr id="16" name="Platshållare för bildnummer 5">
            <a:extLst>
              <a:ext uri="{FF2B5EF4-FFF2-40B4-BE49-F238E27FC236}">
                <a16:creationId xmlns:a16="http://schemas.microsoft.com/office/drawing/2014/main" id="{4B258CC0-61AA-435F-A723-02BBD1753B83}"/>
              </a:ext>
            </a:extLst>
          </p:cNvPr>
          <p:cNvSpPr>
            <a:spLocks noGrp="1"/>
          </p:cNvSpPr>
          <p:nvPr>
            <p:ph type="sldNum" sz="quarter" idx="12"/>
          </p:nvPr>
        </p:nvSpPr>
        <p:spPr>
          <a:xfrm>
            <a:off x="9325750" y="6381207"/>
            <a:ext cx="436130" cy="422275"/>
          </a:xfrm>
        </p:spPr>
        <p:txBody>
          <a:bodyPr/>
          <a:lstStyle/>
          <a:p>
            <a:fld id="{8AB0CEAB-2690-4F01-8096-287C8383F07B}" type="slidenum">
              <a:rPr lang="en-GB" altLang="en-US">
                <a:cs typeface="Times New Roman" panose="02020603050405020304" pitchFamily="18" charset="0"/>
              </a:rPr>
              <a:pPr/>
              <a:t>9</a:t>
            </a:fld>
            <a:endParaRPr lang="en-GB" altLang="en-US" dirty="0">
              <a:cs typeface="Times New Roman" panose="02020603050405020304" pitchFamily="18" charset="0"/>
            </a:endParaRPr>
          </a:p>
        </p:txBody>
      </p:sp>
      <p:sp>
        <p:nvSpPr>
          <p:cNvPr id="4" name="textruta 3">
            <a:extLst>
              <a:ext uri="{FF2B5EF4-FFF2-40B4-BE49-F238E27FC236}">
                <a16:creationId xmlns:a16="http://schemas.microsoft.com/office/drawing/2014/main" id="{621F1153-DFDD-439E-A6B5-7270B33F4AA8}"/>
              </a:ext>
            </a:extLst>
          </p:cNvPr>
          <p:cNvSpPr txBox="1"/>
          <p:nvPr/>
        </p:nvSpPr>
        <p:spPr>
          <a:xfrm>
            <a:off x="247160" y="524543"/>
            <a:ext cx="3834082" cy="830997"/>
          </a:xfrm>
          <a:prstGeom prst="rect">
            <a:avLst/>
          </a:prstGeom>
          <a:noFill/>
        </p:spPr>
        <p:txBody>
          <a:bodyPr wrap="square" rtlCol="0">
            <a:spAutoFit/>
          </a:bodyPr>
          <a:lstStyle/>
          <a:p>
            <a:r>
              <a:rPr lang="en-GB" sz="2400" i="1" dirty="0">
                <a:solidFill>
                  <a:srgbClr val="00B050"/>
                </a:solidFill>
                <a:cs typeface="Times New Roman" panose="02020603050405020304" pitchFamily="18" charset="0"/>
              </a:rPr>
              <a:t>The StatRes tool is found in the StochSD’s Tools menu. </a:t>
            </a:r>
          </a:p>
        </p:txBody>
      </p:sp>
      <p:pic>
        <p:nvPicPr>
          <p:cNvPr id="3" name="Bildobjekt 2">
            <a:extLst>
              <a:ext uri="{FF2B5EF4-FFF2-40B4-BE49-F238E27FC236}">
                <a16:creationId xmlns:a16="http://schemas.microsoft.com/office/drawing/2014/main" id="{A84CB123-63EB-4E63-B8DF-138EF96A7065}"/>
              </a:ext>
            </a:extLst>
          </p:cNvPr>
          <p:cNvPicPr>
            <a:picLocks noChangeAspect="1"/>
          </p:cNvPicPr>
          <p:nvPr/>
        </p:nvPicPr>
        <p:blipFill>
          <a:blip r:embed="rId2"/>
          <a:stretch>
            <a:fillRect/>
          </a:stretch>
        </p:blipFill>
        <p:spPr>
          <a:xfrm>
            <a:off x="4184283" y="773104"/>
            <a:ext cx="5577597" cy="5596128"/>
          </a:xfrm>
          <a:prstGeom prst="rect">
            <a:avLst/>
          </a:prstGeom>
        </p:spPr>
      </p:pic>
      <p:grpSp>
        <p:nvGrpSpPr>
          <p:cNvPr id="6" name="Grupp 5">
            <a:extLst>
              <a:ext uri="{FF2B5EF4-FFF2-40B4-BE49-F238E27FC236}">
                <a16:creationId xmlns:a16="http://schemas.microsoft.com/office/drawing/2014/main" id="{019945EE-EDB9-4272-8E35-65AEE7856F33}"/>
              </a:ext>
            </a:extLst>
          </p:cNvPr>
          <p:cNvGrpSpPr/>
          <p:nvPr/>
        </p:nvGrpSpPr>
        <p:grpSpPr>
          <a:xfrm>
            <a:off x="217486" y="3377085"/>
            <a:ext cx="4063858" cy="646331"/>
            <a:chOff x="217486" y="3377085"/>
            <a:chExt cx="4063858" cy="646331"/>
          </a:xfrm>
        </p:grpSpPr>
        <p:sp>
          <p:nvSpPr>
            <p:cNvPr id="23" name="Text Box 11">
              <a:extLst>
                <a:ext uri="{FF2B5EF4-FFF2-40B4-BE49-F238E27FC236}">
                  <a16:creationId xmlns:a16="http://schemas.microsoft.com/office/drawing/2014/main" id="{EC819C28-ED40-4382-90A6-71A866DE7AA8}"/>
                </a:ext>
              </a:extLst>
            </p:cNvPr>
            <p:cNvSpPr txBox="1">
              <a:spLocks noChangeArrowheads="1"/>
            </p:cNvSpPr>
            <p:nvPr/>
          </p:nvSpPr>
          <p:spPr bwMode="auto">
            <a:xfrm>
              <a:off x="217486" y="3377085"/>
              <a:ext cx="24973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 typeface="Symbol" panose="05050102010706020507" pitchFamily="18" charset="2"/>
                <a:buChar char="·"/>
              </a:pPr>
              <a:r>
                <a:rPr lang="en-US" altLang="en-US" sz="2000" dirty="0">
                  <a:cs typeface="Times New Roman" panose="02020603050405020304" pitchFamily="18" charset="0"/>
                  <a:sym typeface="Symbol" panose="05050102010706020507" pitchFamily="18" charset="2"/>
                </a:rPr>
                <a:t> </a:t>
              </a:r>
              <a:r>
                <a:rPr lang="en-US" altLang="en-US" sz="2000" b="1" dirty="0">
                  <a:cs typeface="Times New Roman" panose="02020603050405020304" pitchFamily="18" charset="0"/>
                  <a:sym typeface="Symbol" panose="05050102010706020507" pitchFamily="18" charset="2"/>
                </a:rPr>
                <a:t>Specify</a:t>
              </a:r>
              <a:r>
                <a:rPr lang="en-US" altLang="en-US" sz="2000" dirty="0">
                  <a:cs typeface="Times New Roman" panose="02020603050405020304" pitchFamily="18" charset="0"/>
                  <a:sym typeface="Symbol" panose="05050102010706020507" pitchFamily="18" charset="2"/>
                </a:rPr>
                <a:t> the number of replications.</a:t>
              </a:r>
              <a:endParaRPr lang="en-GB" altLang="en-US" sz="2000" dirty="0">
                <a:cs typeface="Times New Roman" panose="02020603050405020304" pitchFamily="18" charset="0"/>
                <a:sym typeface="Symbol" panose="05050102010706020507" pitchFamily="18" charset="2"/>
              </a:endParaRPr>
            </a:p>
          </p:txBody>
        </p:sp>
        <p:cxnSp>
          <p:nvCxnSpPr>
            <p:cNvPr id="7" name="Rak pilkoppling 6">
              <a:extLst>
                <a:ext uri="{FF2B5EF4-FFF2-40B4-BE49-F238E27FC236}">
                  <a16:creationId xmlns:a16="http://schemas.microsoft.com/office/drawing/2014/main" id="{BA9B80E5-57B6-4BFA-9F98-9F15B8AF8E76}"/>
                </a:ext>
              </a:extLst>
            </p:cNvPr>
            <p:cNvCxnSpPr>
              <a:cxnSpLocks/>
            </p:cNvCxnSpPr>
            <p:nvPr/>
          </p:nvCxnSpPr>
          <p:spPr>
            <a:xfrm>
              <a:off x="2726864" y="3562752"/>
              <a:ext cx="155448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 name="Grupp 7">
            <a:extLst>
              <a:ext uri="{FF2B5EF4-FFF2-40B4-BE49-F238E27FC236}">
                <a16:creationId xmlns:a16="http://schemas.microsoft.com/office/drawing/2014/main" id="{9DAE2691-4C76-45EC-A2C9-0E6EA6BC94BC}"/>
              </a:ext>
            </a:extLst>
          </p:cNvPr>
          <p:cNvGrpSpPr/>
          <p:nvPr/>
        </p:nvGrpSpPr>
        <p:grpSpPr>
          <a:xfrm>
            <a:off x="217486" y="4702544"/>
            <a:ext cx="4110963" cy="646331"/>
            <a:chOff x="217486" y="4702544"/>
            <a:chExt cx="4110963" cy="646331"/>
          </a:xfrm>
        </p:grpSpPr>
        <p:sp>
          <p:nvSpPr>
            <p:cNvPr id="21" name="Text Box 11">
              <a:extLst>
                <a:ext uri="{FF2B5EF4-FFF2-40B4-BE49-F238E27FC236}">
                  <a16:creationId xmlns:a16="http://schemas.microsoft.com/office/drawing/2014/main" id="{31E40A69-A8ED-4895-9E5C-71CD47AD4CCC}"/>
                </a:ext>
              </a:extLst>
            </p:cNvPr>
            <p:cNvSpPr txBox="1">
              <a:spLocks noChangeArrowheads="1"/>
            </p:cNvSpPr>
            <p:nvPr/>
          </p:nvSpPr>
          <p:spPr bwMode="auto">
            <a:xfrm>
              <a:off x="217486" y="4702544"/>
              <a:ext cx="22731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 typeface="Symbol" panose="05050102010706020507" pitchFamily="18" charset="2"/>
                <a:buChar char="·"/>
              </a:pPr>
              <a:r>
                <a:rPr lang="en-US" altLang="en-US" sz="2000" dirty="0">
                  <a:cs typeface="Times New Roman" panose="02020603050405020304" pitchFamily="18" charset="0"/>
                  <a:sym typeface="Symbol" panose="05050102010706020507" pitchFamily="18" charset="2"/>
                </a:rPr>
                <a:t> Press the </a:t>
              </a:r>
            </a:p>
            <a:p>
              <a:pPr>
                <a:lnSpc>
                  <a:spcPct val="90000"/>
                </a:lnSpc>
              </a:pPr>
              <a:r>
                <a:rPr lang="en-US" altLang="en-US" sz="2000" dirty="0">
                  <a:cs typeface="Times New Roman" panose="02020603050405020304" pitchFamily="18" charset="0"/>
                  <a:sym typeface="Symbol" panose="05050102010706020507" pitchFamily="18" charset="2"/>
                </a:rPr>
                <a:t>   </a:t>
              </a:r>
              <a:r>
                <a:rPr lang="en-US" altLang="en-US" sz="2000" b="1" dirty="0">
                  <a:cs typeface="Times New Roman" panose="02020603050405020304" pitchFamily="18" charset="0"/>
                  <a:sym typeface="Symbol" panose="05050102010706020507" pitchFamily="18" charset="2"/>
                </a:rPr>
                <a:t>RUN</a:t>
              </a:r>
              <a:r>
                <a:rPr lang="en-US" altLang="en-US" sz="2000" dirty="0">
                  <a:cs typeface="Times New Roman" panose="02020603050405020304" pitchFamily="18" charset="0"/>
                  <a:sym typeface="Symbol" panose="05050102010706020507" pitchFamily="18" charset="2"/>
                </a:rPr>
                <a:t> button.</a:t>
              </a:r>
              <a:endParaRPr lang="en-GB" altLang="en-US" sz="2000" dirty="0">
                <a:cs typeface="Times New Roman" panose="02020603050405020304" pitchFamily="18" charset="0"/>
              </a:endParaRPr>
            </a:p>
          </p:txBody>
        </p:sp>
        <p:cxnSp>
          <p:nvCxnSpPr>
            <p:cNvPr id="28" name="Rak pilkoppling 27">
              <a:extLst>
                <a:ext uri="{FF2B5EF4-FFF2-40B4-BE49-F238E27FC236}">
                  <a16:creationId xmlns:a16="http://schemas.microsoft.com/office/drawing/2014/main" id="{4853CF38-D892-4DCF-B2D4-9F8C88325652}"/>
                </a:ext>
              </a:extLst>
            </p:cNvPr>
            <p:cNvCxnSpPr>
              <a:cxnSpLocks/>
            </p:cNvCxnSpPr>
            <p:nvPr/>
          </p:nvCxnSpPr>
          <p:spPr>
            <a:xfrm flipV="1">
              <a:off x="2061014" y="5025710"/>
              <a:ext cx="226743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 name="Grupp 8">
            <a:extLst>
              <a:ext uri="{FF2B5EF4-FFF2-40B4-BE49-F238E27FC236}">
                <a16:creationId xmlns:a16="http://schemas.microsoft.com/office/drawing/2014/main" id="{25A4B905-E1C7-47E0-B314-214FABAA5EAC}"/>
              </a:ext>
            </a:extLst>
          </p:cNvPr>
          <p:cNvGrpSpPr/>
          <p:nvPr/>
        </p:nvGrpSpPr>
        <p:grpSpPr>
          <a:xfrm>
            <a:off x="196480" y="5907096"/>
            <a:ext cx="4088097" cy="646331"/>
            <a:chOff x="196480" y="5907096"/>
            <a:chExt cx="4088097" cy="646331"/>
          </a:xfrm>
        </p:grpSpPr>
        <p:sp>
          <p:nvSpPr>
            <p:cNvPr id="22" name="Text Box 11">
              <a:extLst>
                <a:ext uri="{FF2B5EF4-FFF2-40B4-BE49-F238E27FC236}">
                  <a16:creationId xmlns:a16="http://schemas.microsoft.com/office/drawing/2014/main" id="{9778DE85-0EA2-4229-9CDF-685366F24ECB}"/>
                </a:ext>
              </a:extLst>
            </p:cNvPr>
            <p:cNvSpPr txBox="1">
              <a:spLocks noChangeArrowheads="1"/>
            </p:cNvSpPr>
            <p:nvPr/>
          </p:nvSpPr>
          <p:spPr bwMode="auto">
            <a:xfrm>
              <a:off x="196480" y="5907096"/>
              <a:ext cx="33838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 typeface="Symbol" panose="05050102010706020507" pitchFamily="18" charset="2"/>
                <a:buChar char="·"/>
              </a:pPr>
              <a:r>
                <a:rPr lang="en-GB" altLang="en-US" sz="2000" dirty="0">
                  <a:cs typeface="Times New Roman" panose="02020603050405020304" pitchFamily="18" charset="0"/>
                </a:rPr>
                <a:t> </a:t>
              </a:r>
              <a:r>
                <a:rPr lang="en-GB" altLang="en-US" sz="2000" b="1" dirty="0">
                  <a:cs typeface="Times New Roman" panose="02020603050405020304" pitchFamily="18" charset="0"/>
                </a:rPr>
                <a:t>Comments</a:t>
              </a:r>
              <a:r>
                <a:rPr lang="en-GB" altLang="en-US" sz="2000" dirty="0">
                  <a:cs typeface="Times New Roman" panose="02020603050405020304" pitchFamily="18" charset="0"/>
                </a:rPr>
                <a:t> can be made as</a:t>
              </a:r>
            </a:p>
            <a:p>
              <a:pPr>
                <a:lnSpc>
                  <a:spcPct val="90000"/>
                </a:lnSpc>
              </a:pPr>
              <a:r>
                <a:rPr lang="en-GB" altLang="en-US" sz="2000" dirty="0">
                  <a:cs typeface="Times New Roman" panose="02020603050405020304" pitchFamily="18" charset="0"/>
                </a:rPr>
                <a:t>   free text.</a:t>
              </a:r>
            </a:p>
          </p:txBody>
        </p:sp>
        <p:cxnSp>
          <p:nvCxnSpPr>
            <p:cNvPr id="31" name="Rak pilkoppling 30">
              <a:extLst>
                <a:ext uri="{FF2B5EF4-FFF2-40B4-BE49-F238E27FC236}">
                  <a16:creationId xmlns:a16="http://schemas.microsoft.com/office/drawing/2014/main" id="{AA8F6D2F-0500-4C72-9831-50AD96CC3E0D}"/>
                </a:ext>
              </a:extLst>
            </p:cNvPr>
            <p:cNvCxnSpPr>
              <a:cxnSpLocks/>
            </p:cNvCxnSpPr>
            <p:nvPr/>
          </p:nvCxnSpPr>
          <p:spPr>
            <a:xfrm>
              <a:off x="3370177" y="6131677"/>
              <a:ext cx="91440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 name="Grupp 4">
            <a:extLst>
              <a:ext uri="{FF2B5EF4-FFF2-40B4-BE49-F238E27FC236}">
                <a16:creationId xmlns:a16="http://schemas.microsoft.com/office/drawing/2014/main" id="{A6FCEC47-741D-4ACF-BC6D-118339B35F4D}"/>
              </a:ext>
            </a:extLst>
          </p:cNvPr>
          <p:cNvGrpSpPr/>
          <p:nvPr/>
        </p:nvGrpSpPr>
        <p:grpSpPr>
          <a:xfrm>
            <a:off x="162208" y="1279605"/>
            <a:ext cx="3989789" cy="1922800"/>
            <a:chOff x="162208" y="1279605"/>
            <a:chExt cx="3989789" cy="1922800"/>
          </a:xfrm>
        </p:grpSpPr>
        <p:sp>
          <p:nvSpPr>
            <p:cNvPr id="24" name="Text Box 11">
              <a:extLst>
                <a:ext uri="{FF2B5EF4-FFF2-40B4-BE49-F238E27FC236}">
                  <a16:creationId xmlns:a16="http://schemas.microsoft.com/office/drawing/2014/main" id="{5C260F21-92E8-4020-AD95-E87EA8AB67A3}"/>
                </a:ext>
              </a:extLst>
            </p:cNvPr>
            <p:cNvSpPr txBox="1">
              <a:spLocks noChangeArrowheads="1"/>
            </p:cNvSpPr>
            <p:nvPr/>
          </p:nvSpPr>
          <p:spPr bwMode="auto">
            <a:xfrm>
              <a:off x="162208" y="1364354"/>
              <a:ext cx="366516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 typeface="Symbol" panose="05050102010706020507" pitchFamily="18" charset="2"/>
                <a:buChar char="·"/>
              </a:pPr>
              <a:r>
                <a:rPr lang="en-US" altLang="en-US" sz="2000" noProof="1">
                  <a:cs typeface="Times New Roman" panose="02020603050405020304" pitchFamily="18" charset="0"/>
                  <a:sym typeface="Symbol" panose="05050102010706020507" pitchFamily="18" charset="2"/>
                </a:rPr>
                <a:t> </a:t>
              </a:r>
              <a:r>
                <a:rPr lang="en-US" sz="2000" noProof="1">
                  <a:cs typeface="Times New Roman" panose="02020603050405020304" pitchFamily="18" charset="0"/>
                </a:rPr>
                <a:t>After opening it from the queuing model you can e.g. </a:t>
              </a:r>
              <a:r>
                <a:rPr lang="en-US" sz="2000" b="1" noProof="1">
                  <a:cs typeface="Times New Roman" panose="02020603050405020304" pitchFamily="18" charset="0"/>
                </a:rPr>
                <a:t>specify</a:t>
              </a:r>
              <a:r>
                <a:rPr lang="en-US" sz="2000" noProof="1">
                  <a:cs typeface="Times New Roman" panose="02020603050405020304" pitchFamily="18" charset="0"/>
                </a:rPr>
                <a:t> and </a:t>
              </a:r>
              <a:r>
                <a:rPr lang="en-US" sz="2000" b="1" noProof="1">
                  <a:cs typeface="Times New Roman" panose="02020603050405020304" pitchFamily="18" charset="0"/>
                </a:rPr>
                <a:t>add </a:t>
              </a:r>
              <a:r>
                <a:rPr lang="en-US" sz="2000" noProof="1">
                  <a:cs typeface="Arial" panose="020B0604020202020204" pitchFamily="34" charset="0"/>
                </a:rPr>
                <a:t>Q</a:t>
              </a:r>
              <a:r>
                <a:rPr lang="en-US" sz="2000" noProof="1">
                  <a:cs typeface="Times New Roman" panose="02020603050405020304" pitchFamily="18" charset="0"/>
                </a:rPr>
                <a:t> and </a:t>
              </a:r>
              <a:r>
                <a:rPr lang="en-US" sz="2000" noProof="1">
                  <a:cs typeface="Arial" panose="020B0604020202020204" pitchFamily="34" charset="0"/>
                </a:rPr>
                <a:t>S</a:t>
              </a:r>
              <a:r>
                <a:rPr lang="en-US" sz="2000" noProof="1">
                  <a:cs typeface="Times New Roman" panose="02020603050405020304" pitchFamily="18" charset="0"/>
                </a:rPr>
                <a:t> (end values of each replication), </a:t>
              </a:r>
              <a:r>
                <a:rPr lang="en-US" sz="2000" noProof="1">
                  <a:cs typeface="Arial" panose="020B0604020202020204" pitchFamily="34" charset="0"/>
                </a:rPr>
                <a:t>In_Counter</a:t>
              </a:r>
              <a:r>
                <a:rPr lang="en-US" sz="2000" noProof="1">
                  <a:cs typeface="Times New Roman" panose="02020603050405020304" pitchFamily="18" charset="0"/>
                </a:rPr>
                <a:t>, </a:t>
              </a:r>
              <a:r>
                <a:rPr lang="en-US" sz="2000" noProof="1">
                  <a:cs typeface="Arial" panose="020B0604020202020204" pitchFamily="34" charset="0"/>
                </a:rPr>
                <a:t>Out_Counter</a:t>
              </a:r>
              <a:r>
                <a:rPr lang="en-US" sz="2000" noProof="1">
                  <a:cs typeface="Times New Roman" panose="02020603050405020304" pitchFamily="18" charset="0"/>
                </a:rPr>
                <a:t>, </a:t>
              </a:r>
              <a:r>
                <a:rPr lang="en-US" sz="2000" noProof="1">
                  <a:cs typeface="Arial" panose="020B0604020202020204" pitchFamily="34" charset="0"/>
                </a:rPr>
                <a:t>Av_Q</a:t>
              </a:r>
              <a:r>
                <a:rPr lang="en-US" sz="2000" noProof="1">
                  <a:cs typeface="Times New Roman" panose="02020603050405020304" pitchFamily="18" charset="0"/>
                </a:rPr>
                <a:t>, </a:t>
              </a:r>
              <a:r>
                <a:rPr lang="en-US" sz="2000" noProof="1">
                  <a:cs typeface="Arial" panose="020B0604020202020204" pitchFamily="34" charset="0"/>
                </a:rPr>
                <a:t>Av_Q_Time</a:t>
              </a:r>
              <a:r>
                <a:rPr lang="en-US" sz="2000" noProof="1">
                  <a:cs typeface="Times New Roman" panose="02020603050405020304" pitchFamily="18" charset="0"/>
                </a:rPr>
                <a:t> and </a:t>
              </a:r>
              <a:r>
                <a:rPr lang="en-US" sz="2000" noProof="1">
                  <a:cs typeface="Arial" panose="020B0604020202020204" pitchFamily="34" charset="0"/>
                </a:rPr>
                <a:t>Utilization</a:t>
              </a:r>
              <a:r>
                <a:rPr lang="en-US" sz="2000" noProof="1">
                  <a:cs typeface="Times New Roman" panose="02020603050405020304" pitchFamily="18" charset="0"/>
                </a:rPr>
                <a:t>. </a:t>
              </a:r>
            </a:p>
          </p:txBody>
        </p:sp>
        <p:cxnSp>
          <p:nvCxnSpPr>
            <p:cNvPr id="35" name="Rak pilkoppling 34">
              <a:extLst>
                <a:ext uri="{FF2B5EF4-FFF2-40B4-BE49-F238E27FC236}">
                  <a16:creationId xmlns:a16="http://schemas.microsoft.com/office/drawing/2014/main" id="{F42A7899-55CB-469C-8DDE-8C6851DF7F52}"/>
                </a:ext>
              </a:extLst>
            </p:cNvPr>
            <p:cNvCxnSpPr>
              <a:cxnSpLocks/>
            </p:cNvCxnSpPr>
            <p:nvPr/>
          </p:nvCxnSpPr>
          <p:spPr>
            <a:xfrm>
              <a:off x="3469191" y="2246273"/>
              <a:ext cx="54864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Vänster klammerparentes 35">
              <a:extLst>
                <a:ext uri="{FF2B5EF4-FFF2-40B4-BE49-F238E27FC236}">
                  <a16:creationId xmlns:a16="http://schemas.microsoft.com/office/drawing/2014/main" id="{E8307991-F644-4D51-B9D9-DED0E34A4E24}"/>
                </a:ext>
              </a:extLst>
            </p:cNvPr>
            <p:cNvSpPr>
              <a:spLocks/>
            </p:cNvSpPr>
            <p:nvPr/>
          </p:nvSpPr>
          <p:spPr bwMode="auto">
            <a:xfrm>
              <a:off x="4010488" y="1279605"/>
              <a:ext cx="141509" cy="1922800"/>
            </a:xfrm>
            <a:prstGeom prst="leftBrace">
              <a:avLst>
                <a:gd name="adj1" fmla="val 50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sz="2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27817</TotalTime>
  <Words>3026</Words>
  <Application>Microsoft Office PowerPoint</Application>
  <PresentationFormat>A4 (210 x 297 mm)</PresentationFormat>
  <Paragraphs>221</Paragraphs>
  <Slides>21</Slides>
  <Notes>0</Notes>
  <HiddenSlides>0</HiddenSlides>
  <MMClips>0</MMClips>
  <ScaleCrop>false</ScaleCrop>
  <HeadingPairs>
    <vt:vector size="6" baseType="variant">
      <vt:variant>
        <vt:lpstr>Använt teckensnitt</vt:lpstr>
      </vt:variant>
      <vt:variant>
        <vt:i4>7</vt:i4>
      </vt:variant>
      <vt:variant>
        <vt:lpstr>Tema</vt:lpstr>
      </vt:variant>
      <vt:variant>
        <vt:i4>1</vt:i4>
      </vt:variant>
      <vt:variant>
        <vt:lpstr>Bildrubriker</vt:lpstr>
      </vt:variant>
      <vt:variant>
        <vt:i4>21</vt:i4>
      </vt:variant>
    </vt:vector>
  </HeadingPairs>
  <TitlesOfParts>
    <vt:vector size="29" baseType="lpstr">
      <vt:lpstr>Arial</vt:lpstr>
      <vt:lpstr>Calibri</vt:lpstr>
      <vt:lpstr>Calibri Light</vt:lpstr>
      <vt:lpstr>Cambria Math</vt:lpstr>
      <vt:lpstr>Symbol</vt:lpstr>
      <vt:lpstr>Times New Roman</vt:lpstr>
      <vt:lpstr>Wingdings</vt:lpstr>
      <vt:lpstr>Office-tema</vt:lpstr>
      <vt:lpstr>L6.  STATISTICAL OUTPUT ANALYSIS</vt:lpstr>
      <vt:lpstr>I.  RANDOM INPUT – RANDOM OUTPUT</vt:lpstr>
      <vt:lpstr>II.  STATISTICAL OUTPUT ANALYSIS</vt:lpstr>
      <vt:lpstr>Example: A queuing system* (to be discussed)</vt:lpstr>
      <vt:lpstr>Internal and external statistics</vt:lpstr>
      <vt:lpstr>IIA. Internal statistics (from the queuing model)</vt:lpstr>
      <vt:lpstr>The observations within a replication are NOT independent</vt:lpstr>
      <vt:lpstr>IIB. External statistics - over many replications</vt:lpstr>
      <vt:lpstr>The StatRes tool</vt:lpstr>
      <vt:lpstr>StatRes runs the specified number of replications, makes statistical analyses and presents the results </vt:lpstr>
      <vt:lpstr>PowerPoint-presentation</vt:lpstr>
      <vt:lpstr>PowerPoint-presentation</vt:lpstr>
      <vt:lpstr>PowerPoint-presentation</vt:lpstr>
      <vt:lpstr>PowerPoint-presentation</vt:lpstr>
      <vt:lpstr>Histograms from StatRes</vt:lpstr>
      <vt:lpstr>Scatter plot from StatRes</vt:lpstr>
      <vt:lpstr>PowerPoint-presentation</vt:lpstr>
      <vt:lpstr>PowerPoint-presentation</vt:lpstr>
      <vt:lpstr>III. The StatRes tool applied to a SIR model</vt:lpstr>
      <vt:lpstr>References</vt:lpstr>
      <vt:lpstr>End L6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L6. STOCHASTIC OUTPUTS</dc:title>
  <dc:creator>leif.gunnar.gustafsson leif.gunnar.gustafsson</dc:creator>
  <cp:lastModifiedBy>leif.gunnar.gustafsson leif.gunnar.gustafsson</cp:lastModifiedBy>
  <cp:revision>254</cp:revision>
  <cp:lastPrinted>2021-10-21T14:33:13Z</cp:lastPrinted>
  <dcterms:created xsi:type="dcterms:W3CDTF">2021-06-10T08:44:43Z</dcterms:created>
  <dcterms:modified xsi:type="dcterms:W3CDTF">2021-11-27T08:47:02Z</dcterms:modified>
</cp:coreProperties>
</file>