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6" r:id="rId2"/>
    <p:sldId id="333" r:id="rId3"/>
    <p:sldId id="335" r:id="rId4"/>
    <p:sldId id="334" r:id="rId5"/>
    <p:sldId id="257" r:id="rId6"/>
    <p:sldId id="336" r:id="rId7"/>
    <p:sldId id="337" r:id="rId8"/>
    <p:sldId id="338" r:id="rId9"/>
    <p:sldId id="339" r:id="rId10"/>
    <p:sldId id="340" r:id="rId11"/>
    <p:sldId id="341" r:id="rId12"/>
    <p:sldId id="342" r:id="rId13"/>
    <p:sldId id="393" r:id="rId14"/>
    <p:sldId id="343" r:id="rId15"/>
    <p:sldId id="344" r:id="rId16"/>
    <p:sldId id="394" r:id="rId17"/>
    <p:sldId id="345" r:id="rId18"/>
    <p:sldId id="365" r:id="rId19"/>
    <p:sldId id="392" r:id="rId20"/>
    <p:sldId id="396" r:id="rId21"/>
  </p:sldIdLst>
  <p:sldSz cx="9144000" cy="6858000" type="screen4x3"/>
  <p:notesSz cx="7010400" cy="9296400"/>
  <p:defaultTextStyle>
    <a:defPPr>
      <a:defRPr lang="sv-SE"/>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3399"/>
    <a:srgbClr val="DDDDDD"/>
    <a:srgbClr val="0099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llanmörkt format 2 - Dekorfär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llanmörkt forma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llanmörkt format 2 - Dekorfärg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Inget format, inget rutnät">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Inget format, tabellrutnät">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just format 2 - Dekorfärg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16" autoAdjust="0"/>
    <p:restoredTop sz="90929"/>
  </p:normalViewPr>
  <p:slideViewPr>
    <p:cSldViewPr>
      <p:cViewPr varScale="1">
        <p:scale>
          <a:sx n="73" d="100"/>
          <a:sy n="73" d="100"/>
        </p:scale>
        <p:origin x="396" y="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1D64D987-3046-4E53-B85E-6B76F408AAEC}"/>
              </a:ext>
            </a:extLst>
          </p:cNvPr>
          <p:cNvSpPr>
            <a:spLocks noGrp="1" noChangeArrowheads="1"/>
          </p:cNvSpPr>
          <p:nvPr>
            <p:ph type="hdr" sz="quarter"/>
          </p:nvPr>
        </p:nvSpPr>
        <p:spPr bwMode="auto">
          <a:xfrm>
            <a:off x="0" y="0"/>
            <a:ext cx="3037117" cy="465341"/>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anose="02020603050405020304" pitchFamily="18" charset="0"/>
              </a:defRPr>
            </a:lvl1pPr>
          </a:lstStyle>
          <a:p>
            <a:pPr>
              <a:defRPr/>
            </a:pPr>
            <a:endParaRPr lang="en-GB" altLang="en-US"/>
          </a:p>
        </p:txBody>
      </p:sp>
      <p:sp>
        <p:nvSpPr>
          <p:cNvPr id="29699" name="Rectangle 3">
            <a:extLst>
              <a:ext uri="{FF2B5EF4-FFF2-40B4-BE49-F238E27FC236}">
                <a16:creationId xmlns:a16="http://schemas.microsoft.com/office/drawing/2014/main" id="{C4EBDE91-A1D7-46C9-B8F1-8217695EBD54}"/>
              </a:ext>
            </a:extLst>
          </p:cNvPr>
          <p:cNvSpPr>
            <a:spLocks noGrp="1" noChangeArrowheads="1"/>
          </p:cNvSpPr>
          <p:nvPr>
            <p:ph type="dt" sz="quarter" idx="1"/>
          </p:nvPr>
        </p:nvSpPr>
        <p:spPr bwMode="auto">
          <a:xfrm>
            <a:off x="3973283" y="0"/>
            <a:ext cx="3037117" cy="465341"/>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anose="02020603050405020304" pitchFamily="18" charset="0"/>
              </a:defRPr>
            </a:lvl1pPr>
          </a:lstStyle>
          <a:p>
            <a:pPr>
              <a:defRPr/>
            </a:pPr>
            <a:endParaRPr lang="en-GB" altLang="en-US"/>
          </a:p>
        </p:txBody>
      </p:sp>
      <p:sp>
        <p:nvSpPr>
          <p:cNvPr id="29700" name="Rectangle 4">
            <a:extLst>
              <a:ext uri="{FF2B5EF4-FFF2-40B4-BE49-F238E27FC236}">
                <a16:creationId xmlns:a16="http://schemas.microsoft.com/office/drawing/2014/main" id="{BA45043B-FDD7-4A7F-96EA-FD466936FF02}"/>
              </a:ext>
            </a:extLst>
          </p:cNvPr>
          <p:cNvSpPr>
            <a:spLocks noGrp="1" noChangeArrowheads="1"/>
          </p:cNvSpPr>
          <p:nvPr>
            <p:ph type="ftr" sz="quarter" idx="2"/>
          </p:nvPr>
        </p:nvSpPr>
        <p:spPr bwMode="auto">
          <a:xfrm>
            <a:off x="0" y="8831059"/>
            <a:ext cx="3037117" cy="465341"/>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anose="02020603050405020304" pitchFamily="18" charset="0"/>
              </a:defRPr>
            </a:lvl1pPr>
          </a:lstStyle>
          <a:p>
            <a:pPr>
              <a:defRPr/>
            </a:pPr>
            <a:endParaRPr lang="en-GB" altLang="en-US"/>
          </a:p>
        </p:txBody>
      </p:sp>
      <p:sp>
        <p:nvSpPr>
          <p:cNvPr id="29701" name="Rectangle 5">
            <a:extLst>
              <a:ext uri="{FF2B5EF4-FFF2-40B4-BE49-F238E27FC236}">
                <a16:creationId xmlns:a16="http://schemas.microsoft.com/office/drawing/2014/main" id="{72EBB07D-C94F-4653-A405-03AFAFA26B6C}"/>
              </a:ext>
            </a:extLst>
          </p:cNvPr>
          <p:cNvSpPr>
            <a:spLocks noGrp="1" noChangeArrowheads="1"/>
          </p:cNvSpPr>
          <p:nvPr>
            <p:ph type="sldNum" sz="quarter" idx="3"/>
          </p:nvPr>
        </p:nvSpPr>
        <p:spPr bwMode="auto">
          <a:xfrm>
            <a:off x="3973283" y="8831059"/>
            <a:ext cx="3037117" cy="465341"/>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pPr>
              <a:defRPr/>
            </a:pPr>
            <a:fld id="{38F8D51C-6AF9-45F2-BB5A-2A53C5843965}" type="slidenum">
              <a:rPr lang="en-GB" altLang="en-US"/>
              <a:pPr>
                <a:defRPr/>
              </a:pPr>
              <a:t>‹#›</a:t>
            </a:fld>
            <a:endParaRPr lang="en-GB"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72BB8726-DC03-43ED-A01E-097E655180F8}"/>
              </a:ext>
            </a:extLst>
          </p:cNvPr>
          <p:cNvSpPr>
            <a:spLocks noGrp="1" noChangeArrowheads="1"/>
          </p:cNvSpPr>
          <p:nvPr>
            <p:ph type="hdr" sz="quarter"/>
          </p:nvPr>
        </p:nvSpPr>
        <p:spPr bwMode="auto">
          <a:xfrm>
            <a:off x="0" y="0"/>
            <a:ext cx="3037117" cy="465341"/>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anose="02020603050405020304" pitchFamily="18" charset="0"/>
              </a:defRPr>
            </a:lvl1pPr>
          </a:lstStyle>
          <a:p>
            <a:pPr>
              <a:defRPr/>
            </a:pPr>
            <a:endParaRPr lang="sv-SE" altLang="en-US"/>
          </a:p>
        </p:txBody>
      </p:sp>
      <p:sp>
        <p:nvSpPr>
          <p:cNvPr id="3075" name="Rectangle 3">
            <a:extLst>
              <a:ext uri="{FF2B5EF4-FFF2-40B4-BE49-F238E27FC236}">
                <a16:creationId xmlns:a16="http://schemas.microsoft.com/office/drawing/2014/main" id="{0BC088E5-8A1D-4175-96E5-CF30674981AD}"/>
              </a:ext>
            </a:extLst>
          </p:cNvPr>
          <p:cNvSpPr>
            <a:spLocks noGrp="1" noChangeArrowheads="1"/>
          </p:cNvSpPr>
          <p:nvPr>
            <p:ph type="dt" idx="1"/>
          </p:nvPr>
        </p:nvSpPr>
        <p:spPr bwMode="auto">
          <a:xfrm>
            <a:off x="3973283" y="0"/>
            <a:ext cx="3037117" cy="465341"/>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anose="02020603050405020304" pitchFamily="18" charset="0"/>
              </a:defRPr>
            </a:lvl1pPr>
          </a:lstStyle>
          <a:p>
            <a:pPr>
              <a:defRPr/>
            </a:pPr>
            <a:endParaRPr lang="sv-SE" altLang="en-US"/>
          </a:p>
        </p:txBody>
      </p:sp>
      <p:sp>
        <p:nvSpPr>
          <p:cNvPr id="2052" name="Rectangle 4">
            <a:extLst>
              <a:ext uri="{FF2B5EF4-FFF2-40B4-BE49-F238E27FC236}">
                <a16:creationId xmlns:a16="http://schemas.microsoft.com/office/drawing/2014/main" id="{BAD26C3F-1E29-4A69-9002-1FC284889A1A}"/>
              </a:ext>
            </a:extLst>
          </p:cNvPr>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a:extLst>
              <a:ext uri="{FF2B5EF4-FFF2-40B4-BE49-F238E27FC236}">
                <a16:creationId xmlns:a16="http://schemas.microsoft.com/office/drawing/2014/main" id="{4B3164C9-38FA-49E3-8616-CCF9F0B7C3E8}"/>
              </a:ext>
            </a:extLst>
          </p:cNvPr>
          <p:cNvSpPr>
            <a:spLocks noGrp="1" noChangeArrowheads="1"/>
          </p:cNvSpPr>
          <p:nvPr>
            <p:ph type="body" sz="quarter" idx="3"/>
          </p:nvPr>
        </p:nvSpPr>
        <p:spPr bwMode="auto">
          <a:xfrm>
            <a:off x="934498" y="4415530"/>
            <a:ext cx="5141405" cy="4183603"/>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sv-SE" altLang="en-US" noProof="0"/>
              <a:t>Klicka här för att ändra format på bakgrundstexten</a:t>
            </a:r>
          </a:p>
          <a:p>
            <a:pPr lvl="1"/>
            <a:r>
              <a:rPr lang="sv-SE" altLang="en-US" noProof="0"/>
              <a:t>Nivå två</a:t>
            </a:r>
          </a:p>
          <a:p>
            <a:pPr lvl="2"/>
            <a:r>
              <a:rPr lang="sv-SE" altLang="en-US" noProof="0"/>
              <a:t>Nivå tre</a:t>
            </a:r>
          </a:p>
          <a:p>
            <a:pPr lvl="3"/>
            <a:r>
              <a:rPr lang="sv-SE" altLang="en-US" noProof="0"/>
              <a:t>Nivå fyra</a:t>
            </a:r>
          </a:p>
          <a:p>
            <a:pPr lvl="4"/>
            <a:r>
              <a:rPr lang="sv-SE" altLang="en-US" noProof="0"/>
              <a:t>Nivå fem</a:t>
            </a:r>
          </a:p>
        </p:txBody>
      </p:sp>
      <p:sp>
        <p:nvSpPr>
          <p:cNvPr id="3078" name="Rectangle 6">
            <a:extLst>
              <a:ext uri="{FF2B5EF4-FFF2-40B4-BE49-F238E27FC236}">
                <a16:creationId xmlns:a16="http://schemas.microsoft.com/office/drawing/2014/main" id="{67DF3CCA-A0A1-4E51-A232-206087266069}"/>
              </a:ext>
            </a:extLst>
          </p:cNvPr>
          <p:cNvSpPr>
            <a:spLocks noGrp="1" noChangeArrowheads="1"/>
          </p:cNvSpPr>
          <p:nvPr>
            <p:ph type="ftr" sz="quarter" idx="4"/>
          </p:nvPr>
        </p:nvSpPr>
        <p:spPr bwMode="auto">
          <a:xfrm>
            <a:off x="0" y="8831059"/>
            <a:ext cx="3037117" cy="465341"/>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anose="02020603050405020304" pitchFamily="18" charset="0"/>
              </a:defRPr>
            </a:lvl1pPr>
          </a:lstStyle>
          <a:p>
            <a:pPr>
              <a:defRPr/>
            </a:pPr>
            <a:endParaRPr lang="sv-SE" altLang="en-US"/>
          </a:p>
        </p:txBody>
      </p:sp>
      <p:sp>
        <p:nvSpPr>
          <p:cNvPr id="3079" name="Rectangle 7">
            <a:extLst>
              <a:ext uri="{FF2B5EF4-FFF2-40B4-BE49-F238E27FC236}">
                <a16:creationId xmlns:a16="http://schemas.microsoft.com/office/drawing/2014/main" id="{A6B7DD92-EF04-4C7E-92FF-4C0392959B1E}"/>
              </a:ext>
            </a:extLst>
          </p:cNvPr>
          <p:cNvSpPr>
            <a:spLocks noGrp="1" noChangeArrowheads="1"/>
          </p:cNvSpPr>
          <p:nvPr>
            <p:ph type="sldNum" sz="quarter" idx="5"/>
          </p:nvPr>
        </p:nvSpPr>
        <p:spPr bwMode="auto">
          <a:xfrm>
            <a:off x="3973283" y="8831059"/>
            <a:ext cx="3037117" cy="465341"/>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pPr>
              <a:defRPr/>
            </a:pPr>
            <a:fld id="{1274657B-6F9E-40F5-94BA-E182D45C0AC5}" type="slidenum">
              <a:rPr lang="sv-SE" altLang="en-US"/>
              <a:pPr>
                <a:defRPr/>
              </a:pPr>
              <a:t>‹#›</a:t>
            </a:fld>
            <a:endParaRPr lang="sv-SE"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4AC9695A-271A-4453-AE5F-D21F239D512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865BAF7E-644E-4771-A0AA-230E1DE37A0C}" type="slidenum">
              <a:rPr lang="sv-SE" altLang="en-US" sz="1200" smtClean="0">
                <a:latin typeface="Times New Roman" panose="02020603050405020304" pitchFamily="18" charset="0"/>
              </a:rPr>
              <a:pPr/>
              <a:t>1</a:t>
            </a:fld>
            <a:endParaRPr lang="sv-SE" altLang="en-US" sz="1200">
              <a:latin typeface="Times New Roman" panose="02020603050405020304" pitchFamily="18" charset="0"/>
            </a:endParaRPr>
          </a:p>
        </p:txBody>
      </p:sp>
      <p:sp>
        <p:nvSpPr>
          <p:cNvPr id="5123" name="Rectangle 2">
            <a:extLst>
              <a:ext uri="{FF2B5EF4-FFF2-40B4-BE49-F238E27FC236}">
                <a16:creationId xmlns:a16="http://schemas.microsoft.com/office/drawing/2014/main" id="{8387B329-8C52-4707-9B1A-535BE0F8BE97}"/>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411C01E3-197F-4B5F-80F4-A2AB92BDAEE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GB"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D6522EE-E2BB-4EEE-B071-F148FB2A9192}"/>
              </a:ext>
            </a:extLst>
          </p:cNvPr>
          <p:cNvSpPr>
            <a:spLocks noGrp="1" noChangeArrowheads="1"/>
          </p:cNvSpPr>
          <p:nvPr>
            <p:ph type="sldNum" sz="quarter" idx="5"/>
          </p:nvPr>
        </p:nvSpPr>
        <p:spPr>
          <a:ln/>
        </p:spPr>
        <p:txBody>
          <a:bodyPr/>
          <a:lstStyle/>
          <a:p>
            <a:fld id="{B784B84E-F7D4-48FC-B8A7-CBF69AC26314}" type="slidenum">
              <a:rPr lang="en-GB" altLang="en-US"/>
              <a:pPr/>
              <a:t>2</a:t>
            </a:fld>
            <a:endParaRPr lang="en-GB" altLang="en-US"/>
          </a:p>
        </p:txBody>
      </p:sp>
      <p:sp>
        <p:nvSpPr>
          <p:cNvPr id="88066" name="Rectangle 2">
            <a:extLst>
              <a:ext uri="{FF2B5EF4-FFF2-40B4-BE49-F238E27FC236}">
                <a16:creationId xmlns:a16="http://schemas.microsoft.com/office/drawing/2014/main" id="{EB3C64BE-8634-4D7C-83AE-9E68ADAEF47B}"/>
              </a:ext>
            </a:extLst>
          </p:cNvPr>
          <p:cNvSpPr>
            <a:spLocks noGrp="1" noRot="1" noChangeAspect="1" noChangeArrowheads="1" noTextEdit="1"/>
          </p:cNvSpPr>
          <p:nvPr>
            <p:ph type="sldImg"/>
          </p:nvPr>
        </p:nvSpPr>
        <p:spPr>
          <a:xfrm>
            <a:off x="1222375" y="709613"/>
            <a:ext cx="4719638" cy="3540125"/>
          </a:xfrm>
          <a:ln w="12700" cap="flat">
            <a:solidFill>
              <a:schemeClr val="tx1"/>
            </a:solidFill>
          </a:ln>
          <a:extLst>
            <a:ext uri="{909E8E84-426E-40DD-AFC4-6F175D3DCCD1}">
              <a14:hiddenFill xmlns:a14="http://schemas.microsoft.com/office/drawing/2010/main">
                <a:noFill/>
              </a14:hiddenFill>
            </a:ext>
          </a:extLst>
        </p:spPr>
      </p:sp>
      <p:sp>
        <p:nvSpPr>
          <p:cNvPr id="88067" name="Rectangle 3">
            <a:extLst>
              <a:ext uri="{FF2B5EF4-FFF2-40B4-BE49-F238E27FC236}">
                <a16:creationId xmlns:a16="http://schemas.microsoft.com/office/drawing/2014/main" id="{D61D0ABC-2101-4804-AE66-B169CE1BF963}"/>
              </a:ext>
            </a:extLst>
          </p:cNvPr>
          <p:cNvSpPr>
            <a:spLocks noGrp="1" noChangeArrowheads="1"/>
          </p:cNvSpPr>
          <p:nvPr>
            <p:ph type="body" idx="1"/>
          </p:nvPr>
        </p:nvSpPr>
        <p:spPr>
          <a:xfrm>
            <a:off x="953560" y="4489124"/>
            <a:ext cx="5257365" cy="4253329"/>
          </a:xfrm>
          <a:ln/>
        </p:spPr>
        <p:txBody>
          <a:bodyPr lIns="91548" tIns="45775" rIns="91548" bIns="45775"/>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21975F8-4574-47AE-867D-70AE346590EC}"/>
              </a:ext>
            </a:extLst>
          </p:cNvPr>
          <p:cNvSpPr>
            <a:spLocks noGrp="1" noChangeArrowheads="1"/>
          </p:cNvSpPr>
          <p:nvPr>
            <p:ph type="sldNum" sz="quarter" idx="5"/>
          </p:nvPr>
        </p:nvSpPr>
        <p:spPr>
          <a:ln/>
        </p:spPr>
        <p:txBody>
          <a:bodyPr/>
          <a:lstStyle/>
          <a:p>
            <a:fld id="{79752684-5FD6-4C9C-91F9-C8AA01EE09BE}" type="slidenum">
              <a:rPr lang="en-GB" altLang="en-US"/>
              <a:pPr/>
              <a:t>12</a:t>
            </a:fld>
            <a:endParaRPr lang="en-GB" altLang="en-US"/>
          </a:p>
        </p:txBody>
      </p:sp>
      <p:sp>
        <p:nvSpPr>
          <p:cNvPr id="90114" name="Rectangle 2">
            <a:extLst>
              <a:ext uri="{FF2B5EF4-FFF2-40B4-BE49-F238E27FC236}">
                <a16:creationId xmlns:a16="http://schemas.microsoft.com/office/drawing/2014/main" id="{327A872E-6962-4070-B4E4-542EB2FE72AE}"/>
              </a:ext>
            </a:extLst>
          </p:cNvPr>
          <p:cNvSpPr>
            <a:spLocks noGrp="1" noRot="1" noChangeAspect="1" noChangeArrowheads="1" noTextEdit="1"/>
          </p:cNvSpPr>
          <p:nvPr>
            <p:ph type="sldImg"/>
          </p:nvPr>
        </p:nvSpPr>
        <p:spPr>
          <a:xfrm>
            <a:off x="1222375" y="709613"/>
            <a:ext cx="4719638" cy="3540125"/>
          </a:xfrm>
          <a:ln w="12700" cap="flat">
            <a:solidFill>
              <a:schemeClr val="tx1"/>
            </a:solidFill>
          </a:ln>
          <a:extLst>
            <a:ext uri="{909E8E84-426E-40DD-AFC4-6F175D3DCCD1}">
              <a14:hiddenFill xmlns:a14="http://schemas.microsoft.com/office/drawing/2010/main">
                <a:noFill/>
              </a14:hiddenFill>
            </a:ext>
          </a:extLst>
        </p:spPr>
      </p:sp>
      <p:sp>
        <p:nvSpPr>
          <p:cNvPr id="90115" name="Rectangle 3">
            <a:extLst>
              <a:ext uri="{FF2B5EF4-FFF2-40B4-BE49-F238E27FC236}">
                <a16:creationId xmlns:a16="http://schemas.microsoft.com/office/drawing/2014/main" id="{7D9DA550-CD8B-48D7-8680-F4E56E533FF4}"/>
              </a:ext>
            </a:extLst>
          </p:cNvPr>
          <p:cNvSpPr>
            <a:spLocks noGrp="1" noChangeArrowheads="1"/>
          </p:cNvSpPr>
          <p:nvPr>
            <p:ph type="body" idx="1"/>
          </p:nvPr>
        </p:nvSpPr>
        <p:spPr>
          <a:xfrm>
            <a:off x="953560" y="4489124"/>
            <a:ext cx="5257365" cy="4253329"/>
          </a:xfrm>
          <a:ln/>
        </p:spPr>
        <p:txBody>
          <a:bodyPr lIns="91548" tIns="45775" rIns="91548" bIns="45775"/>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143000" y="1122363"/>
            <a:ext cx="6858000" cy="2387600"/>
          </a:xfrm>
        </p:spPr>
        <p:txBody>
          <a:bodyPr anchor="b"/>
          <a:lstStyle>
            <a:lvl1pPr algn="ctr">
              <a:defRPr sz="6000"/>
            </a:lvl1pPr>
          </a:lstStyle>
          <a:p>
            <a:r>
              <a:rPr lang="sv-SE"/>
              <a:t>Klicka här för att ändra mall för rubrikformat</a:t>
            </a:r>
            <a:endParaRPr lang="en-GB"/>
          </a:p>
        </p:txBody>
      </p:sp>
      <p:sp>
        <p:nvSpPr>
          <p:cNvPr id="3" name="Underrubrik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mall för underrubrikformat</a:t>
            </a:r>
            <a:endParaRPr lang="en-GB"/>
          </a:p>
        </p:txBody>
      </p:sp>
      <p:sp>
        <p:nvSpPr>
          <p:cNvPr id="4" name="Rectangle 4">
            <a:extLst>
              <a:ext uri="{FF2B5EF4-FFF2-40B4-BE49-F238E27FC236}">
                <a16:creationId xmlns:a16="http://schemas.microsoft.com/office/drawing/2014/main" id="{E7F22157-ADD4-4F5A-8F9B-F6776DA1110B}"/>
              </a:ext>
            </a:extLst>
          </p:cNvPr>
          <p:cNvSpPr>
            <a:spLocks noGrp="1" noChangeArrowheads="1"/>
          </p:cNvSpPr>
          <p:nvPr>
            <p:ph type="dt" sz="half" idx="10"/>
          </p:nvPr>
        </p:nvSpPr>
        <p:spPr>
          <a:ln/>
        </p:spPr>
        <p:txBody>
          <a:bodyPr/>
          <a:lstStyle>
            <a:lvl1pPr>
              <a:defRPr/>
            </a:lvl1pPr>
          </a:lstStyle>
          <a:p>
            <a:pPr>
              <a:defRPr/>
            </a:pPr>
            <a:endParaRPr lang="sv-SE" altLang="en-US"/>
          </a:p>
        </p:txBody>
      </p:sp>
      <p:sp>
        <p:nvSpPr>
          <p:cNvPr id="5" name="Rectangle 5">
            <a:extLst>
              <a:ext uri="{FF2B5EF4-FFF2-40B4-BE49-F238E27FC236}">
                <a16:creationId xmlns:a16="http://schemas.microsoft.com/office/drawing/2014/main" id="{9217F7D4-D2C0-4C65-A8DF-CABAC223B4FD}"/>
              </a:ext>
            </a:extLst>
          </p:cNvPr>
          <p:cNvSpPr>
            <a:spLocks noGrp="1" noChangeArrowheads="1"/>
          </p:cNvSpPr>
          <p:nvPr>
            <p:ph type="ftr" sz="quarter" idx="11"/>
          </p:nvPr>
        </p:nvSpPr>
        <p:spPr>
          <a:ln/>
        </p:spPr>
        <p:txBody>
          <a:bodyPr/>
          <a:lstStyle>
            <a:lvl1pPr>
              <a:defRPr/>
            </a:lvl1pPr>
          </a:lstStyle>
          <a:p>
            <a:pPr>
              <a:defRPr/>
            </a:pPr>
            <a:endParaRPr lang="sv-SE" altLang="en-US"/>
          </a:p>
        </p:txBody>
      </p:sp>
      <p:sp>
        <p:nvSpPr>
          <p:cNvPr id="6" name="Rectangle 6">
            <a:extLst>
              <a:ext uri="{FF2B5EF4-FFF2-40B4-BE49-F238E27FC236}">
                <a16:creationId xmlns:a16="http://schemas.microsoft.com/office/drawing/2014/main" id="{4729FA6B-A32E-4687-AF8C-AB3A84524303}"/>
              </a:ext>
            </a:extLst>
          </p:cNvPr>
          <p:cNvSpPr>
            <a:spLocks noGrp="1" noChangeArrowheads="1"/>
          </p:cNvSpPr>
          <p:nvPr>
            <p:ph type="sldNum" sz="quarter" idx="12"/>
          </p:nvPr>
        </p:nvSpPr>
        <p:spPr>
          <a:ln/>
        </p:spPr>
        <p:txBody>
          <a:bodyPr/>
          <a:lstStyle>
            <a:lvl1pPr>
              <a:defRPr/>
            </a:lvl1pPr>
          </a:lstStyle>
          <a:p>
            <a:pPr>
              <a:defRPr/>
            </a:pPr>
            <a:fld id="{B3C4E34C-DE83-4E3C-B30C-D206987A334A}" type="slidenum">
              <a:rPr lang="sv-SE" altLang="en-US"/>
              <a:pPr>
                <a:defRPr/>
              </a:pPr>
              <a:t>‹#›</a:t>
            </a:fld>
            <a:endParaRPr lang="sv-SE" altLang="en-US"/>
          </a:p>
        </p:txBody>
      </p:sp>
    </p:spTree>
    <p:extLst>
      <p:ext uri="{BB962C8B-B14F-4D97-AF65-F5344CB8AC3E}">
        <p14:creationId xmlns:p14="http://schemas.microsoft.com/office/powerpoint/2010/main" val="3307378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mall för rubrikformat</a:t>
            </a:r>
            <a:endParaRPr lang="en-GB"/>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a:p>
        </p:txBody>
      </p:sp>
      <p:sp>
        <p:nvSpPr>
          <p:cNvPr id="4" name="Rectangle 4">
            <a:extLst>
              <a:ext uri="{FF2B5EF4-FFF2-40B4-BE49-F238E27FC236}">
                <a16:creationId xmlns:a16="http://schemas.microsoft.com/office/drawing/2014/main" id="{F1DA7F2E-6281-47A2-9239-F9A4DE5F68DC}"/>
              </a:ext>
            </a:extLst>
          </p:cNvPr>
          <p:cNvSpPr>
            <a:spLocks noGrp="1" noChangeArrowheads="1"/>
          </p:cNvSpPr>
          <p:nvPr>
            <p:ph type="dt" sz="half" idx="10"/>
          </p:nvPr>
        </p:nvSpPr>
        <p:spPr>
          <a:ln/>
        </p:spPr>
        <p:txBody>
          <a:bodyPr/>
          <a:lstStyle>
            <a:lvl1pPr>
              <a:defRPr/>
            </a:lvl1pPr>
          </a:lstStyle>
          <a:p>
            <a:pPr>
              <a:defRPr/>
            </a:pPr>
            <a:endParaRPr lang="sv-SE" altLang="en-US"/>
          </a:p>
        </p:txBody>
      </p:sp>
      <p:sp>
        <p:nvSpPr>
          <p:cNvPr id="5" name="Rectangle 5">
            <a:extLst>
              <a:ext uri="{FF2B5EF4-FFF2-40B4-BE49-F238E27FC236}">
                <a16:creationId xmlns:a16="http://schemas.microsoft.com/office/drawing/2014/main" id="{AD1A3F84-FA30-486B-BC5D-71595400AEFD}"/>
              </a:ext>
            </a:extLst>
          </p:cNvPr>
          <p:cNvSpPr>
            <a:spLocks noGrp="1" noChangeArrowheads="1"/>
          </p:cNvSpPr>
          <p:nvPr>
            <p:ph type="ftr" sz="quarter" idx="11"/>
          </p:nvPr>
        </p:nvSpPr>
        <p:spPr>
          <a:ln/>
        </p:spPr>
        <p:txBody>
          <a:bodyPr/>
          <a:lstStyle>
            <a:lvl1pPr>
              <a:defRPr/>
            </a:lvl1pPr>
          </a:lstStyle>
          <a:p>
            <a:pPr>
              <a:defRPr/>
            </a:pPr>
            <a:endParaRPr lang="sv-SE" altLang="en-US"/>
          </a:p>
        </p:txBody>
      </p:sp>
      <p:sp>
        <p:nvSpPr>
          <p:cNvPr id="6" name="Rectangle 6">
            <a:extLst>
              <a:ext uri="{FF2B5EF4-FFF2-40B4-BE49-F238E27FC236}">
                <a16:creationId xmlns:a16="http://schemas.microsoft.com/office/drawing/2014/main" id="{151E0DA4-2FFF-4848-958C-FF80A7ED0EDF}"/>
              </a:ext>
            </a:extLst>
          </p:cNvPr>
          <p:cNvSpPr>
            <a:spLocks noGrp="1" noChangeArrowheads="1"/>
          </p:cNvSpPr>
          <p:nvPr>
            <p:ph type="sldNum" sz="quarter" idx="12"/>
          </p:nvPr>
        </p:nvSpPr>
        <p:spPr>
          <a:ln/>
        </p:spPr>
        <p:txBody>
          <a:bodyPr/>
          <a:lstStyle>
            <a:lvl1pPr>
              <a:defRPr/>
            </a:lvl1pPr>
          </a:lstStyle>
          <a:p>
            <a:pPr>
              <a:defRPr/>
            </a:pPr>
            <a:fld id="{469C864D-56C5-495B-A845-9066A63A65EF}" type="slidenum">
              <a:rPr lang="sv-SE" altLang="en-US"/>
              <a:pPr>
                <a:defRPr/>
              </a:pPr>
              <a:t>‹#›</a:t>
            </a:fld>
            <a:endParaRPr lang="sv-SE" altLang="en-US"/>
          </a:p>
        </p:txBody>
      </p:sp>
    </p:spTree>
    <p:extLst>
      <p:ext uri="{BB962C8B-B14F-4D97-AF65-F5344CB8AC3E}">
        <p14:creationId xmlns:p14="http://schemas.microsoft.com/office/powerpoint/2010/main" val="2840583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6515100" y="609600"/>
            <a:ext cx="1943100" cy="5486400"/>
          </a:xfrm>
        </p:spPr>
        <p:txBody>
          <a:bodyPr vert="eaVert"/>
          <a:lstStyle/>
          <a:p>
            <a:r>
              <a:rPr lang="sv-SE"/>
              <a:t>Klicka här för att ändra mall för rubrikformat</a:t>
            </a:r>
            <a:endParaRPr lang="en-GB"/>
          </a:p>
        </p:txBody>
      </p:sp>
      <p:sp>
        <p:nvSpPr>
          <p:cNvPr id="3" name="Platshållare för lodrät text 2"/>
          <p:cNvSpPr>
            <a:spLocks noGrp="1"/>
          </p:cNvSpPr>
          <p:nvPr>
            <p:ph type="body" orient="vert" idx="1"/>
          </p:nvPr>
        </p:nvSpPr>
        <p:spPr>
          <a:xfrm>
            <a:off x="685800" y="609600"/>
            <a:ext cx="5676900" cy="5486400"/>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a:p>
        </p:txBody>
      </p:sp>
      <p:sp>
        <p:nvSpPr>
          <p:cNvPr id="4" name="Rectangle 4">
            <a:extLst>
              <a:ext uri="{FF2B5EF4-FFF2-40B4-BE49-F238E27FC236}">
                <a16:creationId xmlns:a16="http://schemas.microsoft.com/office/drawing/2014/main" id="{FD2F4C41-65C1-4DB2-8A09-3DABC4749BC8}"/>
              </a:ext>
            </a:extLst>
          </p:cNvPr>
          <p:cNvSpPr>
            <a:spLocks noGrp="1" noChangeArrowheads="1"/>
          </p:cNvSpPr>
          <p:nvPr>
            <p:ph type="dt" sz="half" idx="10"/>
          </p:nvPr>
        </p:nvSpPr>
        <p:spPr>
          <a:ln/>
        </p:spPr>
        <p:txBody>
          <a:bodyPr/>
          <a:lstStyle>
            <a:lvl1pPr>
              <a:defRPr/>
            </a:lvl1pPr>
          </a:lstStyle>
          <a:p>
            <a:pPr>
              <a:defRPr/>
            </a:pPr>
            <a:endParaRPr lang="sv-SE" altLang="en-US"/>
          </a:p>
        </p:txBody>
      </p:sp>
      <p:sp>
        <p:nvSpPr>
          <p:cNvPr id="5" name="Rectangle 5">
            <a:extLst>
              <a:ext uri="{FF2B5EF4-FFF2-40B4-BE49-F238E27FC236}">
                <a16:creationId xmlns:a16="http://schemas.microsoft.com/office/drawing/2014/main" id="{4B6C6A97-0B1C-43B7-9F5E-949A3D11DCE3}"/>
              </a:ext>
            </a:extLst>
          </p:cNvPr>
          <p:cNvSpPr>
            <a:spLocks noGrp="1" noChangeArrowheads="1"/>
          </p:cNvSpPr>
          <p:nvPr>
            <p:ph type="ftr" sz="quarter" idx="11"/>
          </p:nvPr>
        </p:nvSpPr>
        <p:spPr>
          <a:ln/>
        </p:spPr>
        <p:txBody>
          <a:bodyPr/>
          <a:lstStyle>
            <a:lvl1pPr>
              <a:defRPr/>
            </a:lvl1pPr>
          </a:lstStyle>
          <a:p>
            <a:pPr>
              <a:defRPr/>
            </a:pPr>
            <a:endParaRPr lang="sv-SE" altLang="en-US"/>
          </a:p>
        </p:txBody>
      </p:sp>
      <p:sp>
        <p:nvSpPr>
          <p:cNvPr id="6" name="Rectangle 6">
            <a:extLst>
              <a:ext uri="{FF2B5EF4-FFF2-40B4-BE49-F238E27FC236}">
                <a16:creationId xmlns:a16="http://schemas.microsoft.com/office/drawing/2014/main" id="{2AF0DC91-9D72-4FA6-B06A-40BDDBE15AD9}"/>
              </a:ext>
            </a:extLst>
          </p:cNvPr>
          <p:cNvSpPr>
            <a:spLocks noGrp="1" noChangeArrowheads="1"/>
          </p:cNvSpPr>
          <p:nvPr>
            <p:ph type="sldNum" sz="quarter" idx="12"/>
          </p:nvPr>
        </p:nvSpPr>
        <p:spPr>
          <a:ln/>
        </p:spPr>
        <p:txBody>
          <a:bodyPr/>
          <a:lstStyle>
            <a:lvl1pPr>
              <a:defRPr/>
            </a:lvl1pPr>
          </a:lstStyle>
          <a:p>
            <a:pPr>
              <a:defRPr/>
            </a:pPr>
            <a:fld id="{94C44216-19B7-4332-9B44-27B09D640A7F}" type="slidenum">
              <a:rPr lang="sv-SE" altLang="en-US"/>
              <a:pPr>
                <a:defRPr/>
              </a:pPr>
              <a:t>‹#›</a:t>
            </a:fld>
            <a:endParaRPr lang="sv-SE" altLang="en-US"/>
          </a:p>
        </p:txBody>
      </p:sp>
    </p:spTree>
    <p:extLst>
      <p:ext uri="{BB962C8B-B14F-4D97-AF65-F5344CB8AC3E}">
        <p14:creationId xmlns:p14="http://schemas.microsoft.com/office/powerpoint/2010/main" val="2049357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mall för rubrikformat</a:t>
            </a:r>
            <a:endParaRPr lang="en-GB"/>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a:p>
        </p:txBody>
      </p:sp>
      <p:sp>
        <p:nvSpPr>
          <p:cNvPr id="4" name="Rectangle 4">
            <a:extLst>
              <a:ext uri="{FF2B5EF4-FFF2-40B4-BE49-F238E27FC236}">
                <a16:creationId xmlns:a16="http://schemas.microsoft.com/office/drawing/2014/main" id="{A6BBF62C-4FCC-406B-9921-809B39FC7D9B}"/>
              </a:ext>
            </a:extLst>
          </p:cNvPr>
          <p:cNvSpPr>
            <a:spLocks noGrp="1" noChangeArrowheads="1"/>
          </p:cNvSpPr>
          <p:nvPr>
            <p:ph type="dt" sz="half" idx="10"/>
          </p:nvPr>
        </p:nvSpPr>
        <p:spPr>
          <a:ln/>
        </p:spPr>
        <p:txBody>
          <a:bodyPr/>
          <a:lstStyle>
            <a:lvl1pPr>
              <a:defRPr/>
            </a:lvl1pPr>
          </a:lstStyle>
          <a:p>
            <a:pPr>
              <a:defRPr/>
            </a:pPr>
            <a:endParaRPr lang="sv-SE" altLang="en-US"/>
          </a:p>
        </p:txBody>
      </p:sp>
      <p:sp>
        <p:nvSpPr>
          <p:cNvPr id="5" name="Rectangle 5">
            <a:extLst>
              <a:ext uri="{FF2B5EF4-FFF2-40B4-BE49-F238E27FC236}">
                <a16:creationId xmlns:a16="http://schemas.microsoft.com/office/drawing/2014/main" id="{FBB7F131-FFE6-477E-8047-D97501E0FB94}"/>
              </a:ext>
            </a:extLst>
          </p:cNvPr>
          <p:cNvSpPr>
            <a:spLocks noGrp="1" noChangeArrowheads="1"/>
          </p:cNvSpPr>
          <p:nvPr>
            <p:ph type="ftr" sz="quarter" idx="11"/>
          </p:nvPr>
        </p:nvSpPr>
        <p:spPr>
          <a:ln/>
        </p:spPr>
        <p:txBody>
          <a:bodyPr/>
          <a:lstStyle>
            <a:lvl1pPr>
              <a:defRPr/>
            </a:lvl1pPr>
          </a:lstStyle>
          <a:p>
            <a:pPr>
              <a:defRPr/>
            </a:pPr>
            <a:endParaRPr lang="sv-SE" altLang="en-US"/>
          </a:p>
        </p:txBody>
      </p:sp>
      <p:sp>
        <p:nvSpPr>
          <p:cNvPr id="6" name="Rectangle 6">
            <a:extLst>
              <a:ext uri="{FF2B5EF4-FFF2-40B4-BE49-F238E27FC236}">
                <a16:creationId xmlns:a16="http://schemas.microsoft.com/office/drawing/2014/main" id="{759DEB23-E49C-4425-99FF-B44C88A12F91}"/>
              </a:ext>
            </a:extLst>
          </p:cNvPr>
          <p:cNvSpPr>
            <a:spLocks noGrp="1" noChangeArrowheads="1"/>
          </p:cNvSpPr>
          <p:nvPr>
            <p:ph type="sldNum" sz="quarter" idx="12"/>
          </p:nvPr>
        </p:nvSpPr>
        <p:spPr>
          <a:ln/>
        </p:spPr>
        <p:txBody>
          <a:bodyPr/>
          <a:lstStyle>
            <a:lvl1pPr>
              <a:defRPr/>
            </a:lvl1pPr>
          </a:lstStyle>
          <a:p>
            <a:pPr>
              <a:defRPr/>
            </a:pPr>
            <a:fld id="{C99330ED-0C47-4042-BD72-525C52D4FF39}" type="slidenum">
              <a:rPr lang="sv-SE" altLang="en-US"/>
              <a:pPr>
                <a:defRPr/>
              </a:pPr>
              <a:t>‹#›</a:t>
            </a:fld>
            <a:endParaRPr lang="sv-SE" altLang="en-US"/>
          </a:p>
        </p:txBody>
      </p:sp>
    </p:spTree>
    <p:extLst>
      <p:ext uri="{BB962C8B-B14F-4D97-AF65-F5344CB8AC3E}">
        <p14:creationId xmlns:p14="http://schemas.microsoft.com/office/powerpoint/2010/main" val="3490947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623888" y="1709738"/>
            <a:ext cx="7886700" cy="2852737"/>
          </a:xfrm>
        </p:spPr>
        <p:txBody>
          <a:bodyPr anchor="b"/>
          <a:lstStyle>
            <a:lvl1pPr>
              <a:defRPr sz="6000"/>
            </a:lvl1pPr>
          </a:lstStyle>
          <a:p>
            <a:r>
              <a:rPr lang="sv-SE"/>
              <a:t>Klicka här för att ändra mall för rubrikformat</a:t>
            </a:r>
            <a:endParaRPr lang="en-GB"/>
          </a:p>
        </p:txBody>
      </p:sp>
      <p:sp>
        <p:nvSpPr>
          <p:cNvPr id="3" name="Platshållare för text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sv-SE"/>
              <a:t>Klicka här för att ändra format på bakgrundstexten</a:t>
            </a:r>
          </a:p>
        </p:txBody>
      </p:sp>
      <p:sp>
        <p:nvSpPr>
          <p:cNvPr id="4" name="Rectangle 4">
            <a:extLst>
              <a:ext uri="{FF2B5EF4-FFF2-40B4-BE49-F238E27FC236}">
                <a16:creationId xmlns:a16="http://schemas.microsoft.com/office/drawing/2014/main" id="{ED291730-1E4E-4862-99E7-904A3A9628A0}"/>
              </a:ext>
            </a:extLst>
          </p:cNvPr>
          <p:cNvSpPr>
            <a:spLocks noGrp="1" noChangeArrowheads="1"/>
          </p:cNvSpPr>
          <p:nvPr>
            <p:ph type="dt" sz="half" idx="10"/>
          </p:nvPr>
        </p:nvSpPr>
        <p:spPr>
          <a:ln/>
        </p:spPr>
        <p:txBody>
          <a:bodyPr/>
          <a:lstStyle>
            <a:lvl1pPr>
              <a:defRPr/>
            </a:lvl1pPr>
          </a:lstStyle>
          <a:p>
            <a:pPr>
              <a:defRPr/>
            </a:pPr>
            <a:endParaRPr lang="sv-SE" altLang="en-US"/>
          </a:p>
        </p:txBody>
      </p:sp>
      <p:sp>
        <p:nvSpPr>
          <p:cNvPr id="5" name="Rectangle 5">
            <a:extLst>
              <a:ext uri="{FF2B5EF4-FFF2-40B4-BE49-F238E27FC236}">
                <a16:creationId xmlns:a16="http://schemas.microsoft.com/office/drawing/2014/main" id="{9F909EEF-CE75-49A2-8FA7-218D74B61ADE}"/>
              </a:ext>
            </a:extLst>
          </p:cNvPr>
          <p:cNvSpPr>
            <a:spLocks noGrp="1" noChangeArrowheads="1"/>
          </p:cNvSpPr>
          <p:nvPr>
            <p:ph type="ftr" sz="quarter" idx="11"/>
          </p:nvPr>
        </p:nvSpPr>
        <p:spPr>
          <a:ln/>
        </p:spPr>
        <p:txBody>
          <a:bodyPr/>
          <a:lstStyle>
            <a:lvl1pPr>
              <a:defRPr/>
            </a:lvl1pPr>
          </a:lstStyle>
          <a:p>
            <a:pPr>
              <a:defRPr/>
            </a:pPr>
            <a:endParaRPr lang="sv-SE" altLang="en-US"/>
          </a:p>
        </p:txBody>
      </p:sp>
      <p:sp>
        <p:nvSpPr>
          <p:cNvPr id="6" name="Rectangle 6">
            <a:extLst>
              <a:ext uri="{FF2B5EF4-FFF2-40B4-BE49-F238E27FC236}">
                <a16:creationId xmlns:a16="http://schemas.microsoft.com/office/drawing/2014/main" id="{A1DB5393-E3B9-4005-AE3C-E69181FB4A8E}"/>
              </a:ext>
            </a:extLst>
          </p:cNvPr>
          <p:cNvSpPr>
            <a:spLocks noGrp="1" noChangeArrowheads="1"/>
          </p:cNvSpPr>
          <p:nvPr>
            <p:ph type="sldNum" sz="quarter" idx="12"/>
          </p:nvPr>
        </p:nvSpPr>
        <p:spPr>
          <a:ln/>
        </p:spPr>
        <p:txBody>
          <a:bodyPr/>
          <a:lstStyle>
            <a:lvl1pPr>
              <a:defRPr/>
            </a:lvl1pPr>
          </a:lstStyle>
          <a:p>
            <a:pPr>
              <a:defRPr/>
            </a:pPr>
            <a:fld id="{B6B68F9A-A75B-4E54-8296-D0C64A8D2CE9}" type="slidenum">
              <a:rPr lang="sv-SE" altLang="en-US"/>
              <a:pPr>
                <a:defRPr/>
              </a:pPr>
              <a:t>‹#›</a:t>
            </a:fld>
            <a:endParaRPr lang="sv-SE" altLang="en-US"/>
          </a:p>
        </p:txBody>
      </p:sp>
    </p:spTree>
    <p:extLst>
      <p:ext uri="{BB962C8B-B14F-4D97-AF65-F5344CB8AC3E}">
        <p14:creationId xmlns:p14="http://schemas.microsoft.com/office/powerpoint/2010/main" val="3954786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mall för rubrikformat</a:t>
            </a:r>
            <a:endParaRPr lang="en-GB"/>
          </a:p>
        </p:txBody>
      </p:sp>
      <p:sp>
        <p:nvSpPr>
          <p:cNvPr id="3" name="Platshållare för innehåll 2"/>
          <p:cNvSpPr>
            <a:spLocks noGrp="1"/>
          </p:cNvSpPr>
          <p:nvPr>
            <p:ph sz="half" idx="1"/>
          </p:nvPr>
        </p:nvSpPr>
        <p:spPr>
          <a:xfrm>
            <a:off x="685800" y="1981200"/>
            <a:ext cx="3810000" cy="4114800"/>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a:p>
        </p:txBody>
      </p:sp>
      <p:sp>
        <p:nvSpPr>
          <p:cNvPr id="4" name="Platshållare för innehåll 3"/>
          <p:cNvSpPr>
            <a:spLocks noGrp="1"/>
          </p:cNvSpPr>
          <p:nvPr>
            <p:ph sz="half" idx="2"/>
          </p:nvPr>
        </p:nvSpPr>
        <p:spPr>
          <a:xfrm>
            <a:off x="4648200" y="1981200"/>
            <a:ext cx="3810000" cy="4114800"/>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a:p>
        </p:txBody>
      </p:sp>
      <p:sp>
        <p:nvSpPr>
          <p:cNvPr id="5" name="Rectangle 4">
            <a:extLst>
              <a:ext uri="{FF2B5EF4-FFF2-40B4-BE49-F238E27FC236}">
                <a16:creationId xmlns:a16="http://schemas.microsoft.com/office/drawing/2014/main" id="{F63B1E69-2731-40AD-A4CF-A115768D1B11}"/>
              </a:ext>
            </a:extLst>
          </p:cNvPr>
          <p:cNvSpPr>
            <a:spLocks noGrp="1" noChangeArrowheads="1"/>
          </p:cNvSpPr>
          <p:nvPr>
            <p:ph type="dt" sz="half" idx="10"/>
          </p:nvPr>
        </p:nvSpPr>
        <p:spPr>
          <a:ln/>
        </p:spPr>
        <p:txBody>
          <a:bodyPr/>
          <a:lstStyle>
            <a:lvl1pPr>
              <a:defRPr/>
            </a:lvl1pPr>
          </a:lstStyle>
          <a:p>
            <a:pPr>
              <a:defRPr/>
            </a:pPr>
            <a:endParaRPr lang="sv-SE" altLang="en-US"/>
          </a:p>
        </p:txBody>
      </p:sp>
      <p:sp>
        <p:nvSpPr>
          <p:cNvPr id="6" name="Rectangle 5">
            <a:extLst>
              <a:ext uri="{FF2B5EF4-FFF2-40B4-BE49-F238E27FC236}">
                <a16:creationId xmlns:a16="http://schemas.microsoft.com/office/drawing/2014/main" id="{EEA905F0-921F-47A7-95E8-50D1DDCC9250}"/>
              </a:ext>
            </a:extLst>
          </p:cNvPr>
          <p:cNvSpPr>
            <a:spLocks noGrp="1" noChangeArrowheads="1"/>
          </p:cNvSpPr>
          <p:nvPr>
            <p:ph type="ftr" sz="quarter" idx="11"/>
          </p:nvPr>
        </p:nvSpPr>
        <p:spPr>
          <a:ln/>
        </p:spPr>
        <p:txBody>
          <a:bodyPr/>
          <a:lstStyle>
            <a:lvl1pPr>
              <a:defRPr/>
            </a:lvl1pPr>
          </a:lstStyle>
          <a:p>
            <a:pPr>
              <a:defRPr/>
            </a:pPr>
            <a:endParaRPr lang="sv-SE" altLang="en-US"/>
          </a:p>
        </p:txBody>
      </p:sp>
      <p:sp>
        <p:nvSpPr>
          <p:cNvPr id="7" name="Rectangle 6">
            <a:extLst>
              <a:ext uri="{FF2B5EF4-FFF2-40B4-BE49-F238E27FC236}">
                <a16:creationId xmlns:a16="http://schemas.microsoft.com/office/drawing/2014/main" id="{72A231E3-8EBD-46B0-B35E-A227C4022313}"/>
              </a:ext>
            </a:extLst>
          </p:cNvPr>
          <p:cNvSpPr>
            <a:spLocks noGrp="1" noChangeArrowheads="1"/>
          </p:cNvSpPr>
          <p:nvPr>
            <p:ph type="sldNum" sz="quarter" idx="12"/>
          </p:nvPr>
        </p:nvSpPr>
        <p:spPr>
          <a:ln/>
        </p:spPr>
        <p:txBody>
          <a:bodyPr/>
          <a:lstStyle>
            <a:lvl1pPr>
              <a:defRPr/>
            </a:lvl1pPr>
          </a:lstStyle>
          <a:p>
            <a:pPr>
              <a:defRPr/>
            </a:pPr>
            <a:fld id="{2D3A933C-763C-4EDA-B14F-5F5FC7E48AC1}" type="slidenum">
              <a:rPr lang="sv-SE" altLang="en-US"/>
              <a:pPr>
                <a:defRPr/>
              </a:pPr>
              <a:t>‹#›</a:t>
            </a:fld>
            <a:endParaRPr lang="sv-SE" altLang="en-US"/>
          </a:p>
        </p:txBody>
      </p:sp>
    </p:spTree>
    <p:extLst>
      <p:ext uri="{BB962C8B-B14F-4D97-AF65-F5344CB8AC3E}">
        <p14:creationId xmlns:p14="http://schemas.microsoft.com/office/powerpoint/2010/main" val="3312043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630238" y="365125"/>
            <a:ext cx="7886700" cy="1325563"/>
          </a:xfrm>
        </p:spPr>
        <p:txBody>
          <a:bodyPr/>
          <a:lstStyle/>
          <a:p>
            <a:r>
              <a:rPr lang="sv-SE"/>
              <a:t>Klicka här för att ändra mall för rubrikformat</a:t>
            </a:r>
            <a:endParaRPr lang="en-GB"/>
          </a:p>
        </p:txBody>
      </p:sp>
      <p:sp>
        <p:nvSpPr>
          <p:cNvPr id="3" name="Platshållare för text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630238" y="2505075"/>
            <a:ext cx="386873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a:p>
        </p:txBody>
      </p:sp>
      <p:sp>
        <p:nvSpPr>
          <p:cNvPr id="5" name="Platshållare för text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4629150" y="2505075"/>
            <a:ext cx="38877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a:p>
        </p:txBody>
      </p:sp>
      <p:sp>
        <p:nvSpPr>
          <p:cNvPr id="7" name="Rectangle 4">
            <a:extLst>
              <a:ext uri="{FF2B5EF4-FFF2-40B4-BE49-F238E27FC236}">
                <a16:creationId xmlns:a16="http://schemas.microsoft.com/office/drawing/2014/main" id="{34B9DC6B-22D0-4571-8ACC-AF7900F430A2}"/>
              </a:ext>
            </a:extLst>
          </p:cNvPr>
          <p:cNvSpPr>
            <a:spLocks noGrp="1" noChangeArrowheads="1"/>
          </p:cNvSpPr>
          <p:nvPr>
            <p:ph type="dt" sz="half" idx="10"/>
          </p:nvPr>
        </p:nvSpPr>
        <p:spPr>
          <a:ln/>
        </p:spPr>
        <p:txBody>
          <a:bodyPr/>
          <a:lstStyle>
            <a:lvl1pPr>
              <a:defRPr/>
            </a:lvl1pPr>
          </a:lstStyle>
          <a:p>
            <a:pPr>
              <a:defRPr/>
            </a:pPr>
            <a:endParaRPr lang="sv-SE" altLang="en-US"/>
          </a:p>
        </p:txBody>
      </p:sp>
      <p:sp>
        <p:nvSpPr>
          <p:cNvPr id="8" name="Rectangle 5">
            <a:extLst>
              <a:ext uri="{FF2B5EF4-FFF2-40B4-BE49-F238E27FC236}">
                <a16:creationId xmlns:a16="http://schemas.microsoft.com/office/drawing/2014/main" id="{89D48C4D-B65E-4380-BF32-958D36CC7CE0}"/>
              </a:ext>
            </a:extLst>
          </p:cNvPr>
          <p:cNvSpPr>
            <a:spLocks noGrp="1" noChangeArrowheads="1"/>
          </p:cNvSpPr>
          <p:nvPr>
            <p:ph type="ftr" sz="quarter" idx="11"/>
          </p:nvPr>
        </p:nvSpPr>
        <p:spPr>
          <a:ln/>
        </p:spPr>
        <p:txBody>
          <a:bodyPr/>
          <a:lstStyle>
            <a:lvl1pPr>
              <a:defRPr/>
            </a:lvl1pPr>
          </a:lstStyle>
          <a:p>
            <a:pPr>
              <a:defRPr/>
            </a:pPr>
            <a:endParaRPr lang="sv-SE" altLang="en-US"/>
          </a:p>
        </p:txBody>
      </p:sp>
      <p:sp>
        <p:nvSpPr>
          <p:cNvPr id="9" name="Rectangle 6">
            <a:extLst>
              <a:ext uri="{FF2B5EF4-FFF2-40B4-BE49-F238E27FC236}">
                <a16:creationId xmlns:a16="http://schemas.microsoft.com/office/drawing/2014/main" id="{33B74F20-AA04-4E5B-A1D4-D4B44C4516F2}"/>
              </a:ext>
            </a:extLst>
          </p:cNvPr>
          <p:cNvSpPr>
            <a:spLocks noGrp="1" noChangeArrowheads="1"/>
          </p:cNvSpPr>
          <p:nvPr>
            <p:ph type="sldNum" sz="quarter" idx="12"/>
          </p:nvPr>
        </p:nvSpPr>
        <p:spPr>
          <a:ln/>
        </p:spPr>
        <p:txBody>
          <a:bodyPr/>
          <a:lstStyle>
            <a:lvl1pPr>
              <a:defRPr/>
            </a:lvl1pPr>
          </a:lstStyle>
          <a:p>
            <a:pPr>
              <a:defRPr/>
            </a:pPr>
            <a:fld id="{35717159-0006-49BA-9045-386E37FD4D75}" type="slidenum">
              <a:rPr lang="sv-SE" altLang="en-US"/>
              <a:pPr>
                <a:defRPr/>
              </a:pPr>
              <a:t>‹#›</a:t>
            </a:fld>
            <a:endParaRPr lang="sv-SE" altLang="en-US"/>
          </a:p>
        </p:txBody>
      </p:sp>
    </p:spTree>
    <p:extLst>
      <p:ext uri="{BB962C8B-B14F-4D97-AF65-F5344CB8AC3E}">
        <p14:creationId xmlns:p14="http://schemas.microsoft.com/office/powerpoint/2010/main" val="2948929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mall för rubrikformat</a:t>
            </a:r>
            <a:endParaRPr lang="en-GB"/>
          </a:p>
        </p:txBody>
      </p:sp>
      <p:sp>
        <p:nvSpPr>
          <p:cNvPr id="3" name="Rectangle 4">
            <a:extLst>
              <a:ext uri="{FF2B5EF4-FFF2-40B4-BE49-F238E27FC236}">
                <a16:creationId xmlns:a16="http://schemas.microsoft.com/office/drawing/2014/main" id="{E4A6A46B-94F0-4649-88DF-C8D5354974F7}"/>
              </a:ext>
            </a:extLst>
          </p:cNvPr>
          <p:cNvSpPr>
            <a:spLocks noGrp="1" noChangeArrowheads="1"/>
          </p:cNvSpPr>
          <p:nvPr>
            <p:ph type="dt" sz="half" idx="10"/>
          </p:nvPr>
        </p:nvSpPr>
        <p:spPr>
          <a:ln/>
        </p:spPr>
        <p:txBody>
          <a:bodyPr/>
          <a:lstStyle>
            <a:lvl1pPr>
              <a:defRPr/>
            </a:lvl1pPr>
          </a:lstStyle>
          <a:p>
            <a:pPr>
              <a:defRPr/>
            </a:pPr>
            <a:endParaRPr lang="sv-SE" altLang="en-US"/>
          </a:p>
        </p:txBody>
      </p:sp>
      <p:sp>
        <p:nvSpPr>
          <p:cNvPr id="4" name="Rectangle 5">
            <a:extLst>
              <a:ext uri="{FF2B5EF4-FFF2-40B4-BE49-F238E27FC236}">
                <a16:creationId xmlns:a16="http://schemas.microsoft.com/office/drawing/2014/main" id="{C181726F-D2E5-424E-B5FF-BFE04CF4075C}"/>
              </a:ext>
            </a:extLst>
          </p:cNvPr>
          <p:cNvSpPr>
            <a:spLocks noGrp="1" noChangeArrowheads="1"/>
          </p:cNvSpPr>
          <p:nvPr>
            <p:ph type="ftr" sz="quarter" idx="11"/>
          </p:nvPr>
        </p:nvSpPr>
        <p:spPr>
          <a:ln/>
        </p:spPr>
        <p:txBody>
          <a:bodyPr/>
          <a:lstStyle>
            <a:lvl1pPr>
              <a:defRPr/>
            </a:lvl1pPr>
          </a:lstStyle>
          <a:p>
            <a:pPr>
              <a:defRPr/>
            </a:pPr>
            <a:endParaRPr lang="sv-SE" altLang="en-US"/>
          </a:p>
        </p:txBody>
      </p:sp>
      <p:sp>
        <p:nvSpPr>
          <p:cNvPr id="5" name="Rectangle 6">
            <a:extLst>
              <a:ext uri="{FF2B5EF4-FFF2-40B4-BE49-F238E27FC236}">
                <a16:creationId xmlns:a16="http://schemas.microsoft.com/office/drawing/2014/main" id="{E722C887-FDC9-4629-81DD-5CE51D785790}"/>
              </a:ext>
            </a:extLst>
          </p:cNvPr>
          <p:cNvSpPr>
            <a:spLocks noGrp="1" noChangeArrowheads="1"/>
          </p:cNvSpPr>
          <p:nvPr>
            <p:ph type="sldNum" sz="quarter" idx="12"/>
          </p:nvPr>
        </p:nvSpPr>
        <p:spPr>
          <a:ln/>
        </p:spPr>
        <p:txBody>
          <a:bodyPr/>
          <a:lstStyle>
            <a:lvl1pPr>
              <a:defRPr/>
            </a:lvl1pPr>
          </a:lstStyle>
          <a:p>
            <a:pPr>
              <a:defRPr/>
            </a:pPr>
            <a:fld id="{21AE80A0-DF87-4D4C-B10A-7A493C824DCA}" type="slidenum">
              <a:rPr lang="sv-SE" altLang="en-US"/>
              <a:pPr>
                <a:defRPr/>
              </a:pPr>
              <a:t>‹#›</a:t>
            </a:fld>
            <a:endParaRPr lang="sv-SE" altLang="en-US"/>
          </a:p>
        </p:txBody>
      </p:sp>
    </p:spTree>
    <p:extLst>
      <p:ext uri="{BB962C8B-B14F-4D97-AF65-F5344CB8AC3E}">
        <p14:creationId xmlns:p14="http://schemas.microsoft.com/office/powerpoint/2010/main" val="2281148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1A009CA-96E4-4471-B33E-E68031FBB966}"/>
              </a:ext>
            </a:extLst>
          </p:cNvPr>
          <p:cNvSpPr>
            <a:spLocks noGrp="1" noChangeArrowheads="1"/>
          </p:cNvSpPr>
          <p:nvPr>
            <p:ph type="dt" sz="half" idx="10"/>
          </p:nvPr>
        </p:nvSpPr>
        <p:spPr>
          <a:ln/>
        </p:spPr>
        <p:txBody>
          <a:bodyPr/>
          <a:lstStyle>
            <a:lvl1pPr>
              <a:defRPr/>
            </a:lvl1pPr>
          </a:lstStyle>
          <a:p>
            <a:pPr>
              <a:defRPr/>
            </a:pPr>
            <a:endParaRPr lang="sv-SE" altLang="en-US"/>
          </a:p>
        </p:txBody>
      </p:sp>
      <p:sp>
        <p:nvSpPr>
          <p:cNvPr id="3" name="Rectangle 5">
            <a:extLst>
              <a:ext uri="{FF2B5EF4-FFF2-40B4-BE49-F238E27FC236}">
                <a16:creationId xmlns:a16="http://schemas.microsoft.com/office/drawing/2014/main" id="{D6DA4255-1AB7-41E6-B6F5-D370C6BDD503}"/>
              </a:ext>
            </a:extLst>
          </p:cNvPr>
          <p:cNvSpPr>
            <a:spLocks noGrp="1" noChangeArrowheads="1"/>
          </p:cNvSpPr>
          <p:nvPr>
            <p:ph type="ftr" sz="quarter" idx="11"/>
          </p:nvPr>
        </p:nvSpPr>
        <p:spPr>
          <a:ln/>
        </p:spPr>
        <p:txBody>
          <a:bodyPr/>
          <a:lstStyle>
            <a:lvl1pPr>
              <a:defRPr/>
            </a:lvl1pPr>
          </a:lstStyle>
          <a:p>
            <a:pPr>
              <a:defRPr/>
            </a:pPr>
            <a:endParaRPr lang="sv-SE" altLang="en-US"/>
          </a:p>
        </p:txBody>
      </p:sp>
      <p:sp>
        <p:nvSpPr>
          <p:cNvPr id="4" name="Rectangle 6">
            <a:extLst>
              <a:ext uri="{FF2B5EF4-FFF2-40B4-BE49-F238E27FC236}">
                <a16:creationId xmlns:a16="http://schemas.microsoft.com/office/drawing/2014/main" id="{F075D6E0-6C74-4074-AC24-7810B754C5A3}"/>
              </a:ext>
            </a:extLst>
          </p:cNvPr>
          <p:cNvSpPr>
            <a:spLocks noGrp="1" noChangeArrowheads="1"/>
          </p:cNvSpPr>
          <p:nvPr>
            <p:ph type="sldNum" sz="quarter" idx="12"/>
          </p:nvPr>
        </p:nvSpPr>
        <p:spPr>
          <a:ln/>
        </p:spPr>
        <p:txBody>
          <a:bodyPr/>
          <a:lstStyle>
            <a:lvl1pPr>
              <a:defRPr/>
            </a:lvl1pPr>
          </a:lstStyle>
          <a:p>
            <a:pPr>
              <a:defRPr/>
            </a:pPr>
            <a:fld id="{784B19EB-78BD-4DA5-96F5-BA0A4D4A8A5C}" type="slidenum">
              <a:rPr lang="sv-SE" altLang="en-US"/>
              <a:pPr>
                <a:defRPr/>
              </a:pPr>
              <a:t>‹#›</a:t>
            </a:fld>
            <a:endParaRPr lang="sv-SE" altLang="en-US"/>
          </a:p>
        </p:txBody>
      </p:sp>
    </p:spTree>
    <p:extLst>
      <p:ext uri="{BB962C8B-B14F-4D97-AF65-F5344CB8AC3E}">
        <p14:creationId xmlns:p14="http://schemas.microsoft.com/office/powerpoint/2010/main" val="3434972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ext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630238" y="457200"/>
            <a:ext cx="2949575" cy="1600200"/>
          </a:xfrm>
        </p:spPr>
        <p:txBody>
          <a:bodyPr anchor="b"/>
          <a:lstStyle>
            <a:lvl1pPr>
              <a:defRPr sz="3200"/>
            </a:lvl1pPr>
          </a:lstStyle>
          <a:p>
            <a:r>
              <a:rPr lang="sv-SE"/>
              <a:t>Klicka här för att ändra mall för rubrikformat</a:t>
            </a:r>
            <a:endParaRPr lang="en-GB"/>
          </a:p>
        </p:txBody>
      </p:sp>
      <p:sp>
        <p:nvSpPr>
          <p:cNvPr id="3" name="Platshållare för innehåll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a:p>
        </p:txBody>
      </p:sp>
      <p:sp>
        <p:nvSpPr>
          <p:cNvPr id="4" name="Platshållare för text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Rectangle 4">
            <a:extLst>
              <a:ext uri="{FF2B5EF4-FFF2-40B4-BE49-F238E27FC236}">
                <a16:creationId xmlns:a16="http://schemas.microsoft.com/office/drawing/2014/main" id="{CE9C5E5D-298C-487B-8C0A-B708101E2675}"/>
              </a:ext>
            </a:extLst>
          </p:cNvPr>
          <p:cNvSpPr>
            <a:spLocks noGrp="1" noChangeArrowheads="1"/>
          </p:cNvSpPr>
          <p:nvPr>
            <p:ph type="dt" sz="half" idx="10"/>
          </p:nvPr>
        </p:nvSpPr>
        <p:spPr>
          <a:ln/>
        </p:spPr>
        <p:txBody>
          <a:bodyPr/>
          <a:lstStyle>
            <a:lvl1pPr>
              <a:defRPr/>
            </a:lvl1pPr>
          </a:lstStyle>
          <a:p>
            <a:pPr>
              <a:defRPr/>
            </a:pPr>
            <a:endParaRPr lang="sv-SE" altLang="en-US"/>
          </a:p>
        </p:txBody>
      </p:sp>
      <p:sp>
        <p:nvSpPr>
          <p:cNvPr id="6" name="Rectangle 5">
            <a:extLst>
              <a:ext uri="{FF2B5EF4-FFF2-40B4-BE49-F238E27FC236}">
                <a16:creationId xmlns:a16="http://schemas.microsoft.com/office/drawing/2014/main" id="{797C54D9-16EB-41BB-B019-01414B2A2581}"/>
              </a:ext>
            </a:extLst>
          </p:cNvPr>
          <p:cNvSpPr>
            <a:spLocks noGrp="1" noChangeArrowheads="1"/>
          </p:cNvSpPr>
          <p:nvPr>
            <p:ph type="ftr" sz="quarter" idx="11"/>
          </p:nvPr>
        </p:nvSpPr>
        <p:spPr>
          <a:ln/>
        </p:spPr>
        <p:txBody>
          <a:bodyPr/>
          <a:lstStyle>
            <a:lvl1pPr>
              <a:defRPr/>
            </a:lvl1pPr>
          </a:lstStyle>
          <a:p>
            <a:pPr>
              <a:defRPr/>
            </a:pPr>
            <a:endParaRPr lang="sv-SE" altLang="en-US"/>
          </a:p>
        </p:txBody>
      </p:sp>
      <p:sp>
        <p:nvSpPr>
          <p:cNvPr id="7" name="Rectangle 6">
            <a:extLst>
              <a:ext uri="{FF2B5EF4-FFF2-40B4-BE49-F238E27FC236}">
                <a16:creationId xmlns:a16="http://schemas.microsoft.com/office/drawing/2014/main" id="{44ADB561-E114-4EF4-A1D8-73871CC25399}"/>
              </a:ext>
            </a:extLst>
          </p:cNvPr>
          <p:cNvSpPr>
            <a:spLocks noGrp="1" noChangeArrowheads="1"/>
          </p:cNvSpPr>
          <p:nvPr>
            <p:ph type="sldNum" sz="quarter" idx="12"/>
          </p:nvPr>
        </p:nvSpPr>
        <p:spPr>
          <a:ln/>
        </p:spPr>
        <p:txBody>
          <a:bodyPr/>
          <a:lstStyle>
            <a:lvl1pPr>
              <a:defRPr/>
            </a:lvl1pPr>
          </a:lstStyle>
          <a:p>
            <a:pPr>
              <a:defRPr/>
            </a:pPr>
            <a:fld id="{0FAB756E-FC6C-4D3B-A51A-35602FF4C08E}" type="slidenum">
              <a:rPr lang="sv-SE" altLang="en-US"/>
              <a:pPr>
                <a:defRPr/>
              </a:pPr>
              <a:t>‹#›</a:t>
            </a:fld>
            <a:endParaRPr lang="sv-SE" altLang="en-US"/>
          </a:p>
        </p:txBody>
      </p:sp>
    </p:spTree>
    <p:extLst>
      <p:ext uri="{BB962C8B-B14F-4D97-AF65-F5344CB8AC3E}">
        <p14:creationId xmlns:p14="http://schemas.microsoft.com/office/powerpoint/2010/main" val="3686504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630238" y="457200"/>
            <a:ext cx="2949575" cy="1600200"/>
          </a:xfrm>
        </p:spPr>
        <p:txBody>
          <a:bodyPr anchor="b"/>
          <a:lstStyle>
            <a:lvl1pPr>
              <a:defRPr sz="3200"/>
            </a:lvl1pPr>
          </a:lstStyle>
          <a:p>
            <a:r>
              <a:rPr lang="sv-SE"/>
              <a:t>Klicka här för att ändra mall för rubrikformat</a:t>
            </a:r>
            <a:endParaRPr lang="en-GB"/>
          </a:p>
        </p:txBody>
      </p:sp>
      <p:sp>
        <p:nvSpPr>
          <p:cNvPr id="3" name="Platshållare för bild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Platshållare för text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Rectangle 4">
            <a:extLst>
              <a:ext uri="{FF2B5EF4-FFF2-40B4-BE49-F238E27FC236}">
                <a16:creationId xmlns:a16="http://schemas.microsoft.com/office/drawing/2014/main" id="{A24953DB-CDAF-456F-943E-643C6456E4CE}"/>
              </a:ext>
            </a:extLst>
          </p:cNvPr>
          <p:cNvSpPr>
            <a:spLocks noGrp="1" noChangeArrowheads="1"/>
          </p:cNvSpPr>
          <p:nvPr>
            <p:ph type="dt" sz="half" idx="10"/>
          </p:nvPr>
        </p:nvSpPr>
        <p:spPr>
          <a:ln/>
        </p:spPr>
        <p:txBody>
          <a:bodyPr/>
          <a:lstStyle>
            <a:lvl1pPr>
              <a:defRPr/>
            </a:lvl1pPr>
          </a:lstStyle>
          <a:p>
            <a:pPr>
              <a:defRPr/>
            </a:pPr>
            <a:endParaRPr lang="sv-SE" altLang="en-US"/>
          </a:p>
        </p:txBody>
      </p:sp>
      <p:sp>
        <p:nvSpPr>
          <p:cNvPr id="6" name="Rectangle 5">
            <a:extLst>
              <a:ext uri="{FF2B5EF4-FFF2-40B4-BE49-F238E27FC236}">
                <a16:creationId xmlns:a16="http://schemas.microsoft.com/office/drawing/2014/main" id="{B37E2E5F-C713-4C3B-BC9F-5ABE75878249}"/>
              </a:ext>
            </a:extLst>
          </p:cNvPr>
          <p:cNvSpPr>
            <a:spLocks noGrp="1" noChangeArrowheads="1"/>
          </p:cNvSpPr>
          <p:nvPr>
            <p:ph type="ftr" sz="quarter" idx="11"/>
          </p:nvPr>
        </p:nvSpPr>
        <p:spPr>
          <a:ln/>
        </p:spPr>
        <p:txBody>
          <a:bodyPr/>
          <a:lstStyle>
            <a:lvl1pPr>
              <a:defRPr/>
            </a:lvl1pPr>
          </a:lstStyle>
          <a:p>
            <a:pPr>
              <a:defRPr/>
            </a:pPr>
            <a:endParaRPr lang="sv-SE" altLang="en-US"/>
          </a:p>
        </p:txBody>
      </p:sp>
      <p:sp>
        <p:nvSpPr>
          <p:cNvPr id="7" name="Rectangle 6">
            <a:extLst>
              <a:ext uri="{FF2B5EF4-FFF2-40B4-BE49-F238E27FC236}">
                <a16:creationId xmlns:a16="http://schemas.microsoft.com/office/drawing/2014/main" id="{D0C310E1-6055-4402-B781-15993B0D1F76}"/>
              </a:ext>
            </a:extLst>
          </p:cNvPr>
          <p:cNvSpPr>
            <a:spLocks noGrp="1" noChangeArrowheads="1"/>
          </p:cNvSpPr>
          <p:nvPr>
            <p:ph type="sldNum" sz="quarter" idx="12"/>
          </p:nvPr>
        </p:nvSpPr>
        <p:spPr>
          <a:ln/>
        </p:spPr>
        <p:txBody>
          <a:bodyPr/>
          <a:lstStyle>
            <a:lvl1pPr>
              <a:defRPr/>
            </a:lvl1pPr>
          </a:lstStyle>
          <a:p>
            <a:pPr>
              <a:defRPr/>
            </a:pPr>
            <a:fld id="{8401EF07-9F82-430E-B24D-553A43806C97}" type="slidenum">
              <a:rPr lang="sv-SE" altLang="en-US"/>
              <a:pPr>
                <a:defRPr/>
              </a:pPr>
              <a:t>‹#›</a:t>
            </a:fld>
            <a:endParaRPr lang="sv-SE" altLang="en-US"/>
          </a:p>
        </p:txBody>
      </p:sp>
    </p:spTree>
    <p:extLst>
      <p:ext uri="{BB962C8B-B14F-4D97-AF65-F5344CB8AC3E}">
        <p14:creationId xmlns:p14="http://schemas.microsoft.com/office/powerpoint/2010/main" val="682981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634735B3-6C9B-45CF-BBBF-B626D6A88AEC}"/>
              </a:ext>
            </a:extLst>
          </p:cNvPr>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sv-SE" altLang="en-US"/>
              <a:t>Klicka här för att ändra format på bakgrundsrubriken</a:t>
            </a:r>
          </a:p>
        </p:txBody>
      </p:sp>
      <p:sp>
        <p:nvSpPr>
          <p:cNvPr id="1027" name="Rectangle 3">
            <a:extLst>
              <a:ext uri="{FF2B5EF4-FFF2-40B4-BE49-F238E27FC236}">
                <a16:creationId xmlns:a16="http://schemas.microsoft.com/office/drawing/2014/main" id="{CD276B43-B829-4FCD-982F-99D0F23C7E33}"/>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sv-SE" altLang="en-US"/>
              <a:t>Klicka här för att ändra format på bakgrundstexten</a:t>
            </a:r>
          </a:p>
          <a:p>
            <a:pPr lvl="1"/>
            <a:r>
              <a:rPr lang="sv-SE" altLang="en-US"/>
              <a:t>Nivå två</a:t>
            </a:r>
          </a:p>
          <a:p>
            <a:pPr lvl="2"/>
            <a:r>
              <a:rPr lang="sv-SE" altLang="en-US"/>
              <a:t>Nivå tre</a:t>
            </a:r>
          </a:p>
          <a:p>
            <a:pPr lvl="3"/>
            <a:r>
              <a:rPr lang="sv-SE" altLang="en-US"/>
              <a:t>Nivå fyra</a:t>
            </a:r>
          </a:p>
          <a:p>
            <a:pPr lvl="4"/>
            <a:r>
              <a:rPr lang="sv-SE" altLang="en-US"/>
              <a:t>Nivå fem</a:t>
            </a:r>
          </a:p>
        </p:txBody>
      </p:sp>
      <p:sp>
        <p:nvSpPr>
          <p:cNvPr id="1028" name="Rectangle 4">
            <a:extLst>
              <a:ext uri="{FF2B5EF4-FFF2-40B4-BE49-F238E27FC236}">
                <a16:creationId xmlns:a16="http://schemas.microsoft.com/office/drawing/2014/main" id="{030EE65D-A7B7-4935-A9E3-DAA6BD79AA22}"/>
              </a:ext>
            </a:extLst>
          </p:cNvPr>
          <p:cNvSpPr>
            <a:spLocks noGrp="1" noChangeArrowheads="1"/>
          </p:cNvSpPr>
          <p:nvPr>
            <p:ph type="dt" sz="half" idx="2"/>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400">
                <a:latin typeface="+mn-lt"/>
              </a:defRPr>
            </a:lvl1pPr>
          </a:lstStyle>
          <a:p>
            <a:pPr>
              <a:defRPr/>
            </a:pPr>
            <a:endParaRPr lang="sv-SE" altLang="en-US"/>
          </a:p>
        </p:txBody>
      </p:sp>
      <p:sp>
        <p:nvSpPr>
          <p:cNvPr id="1029" name="Rectangle 5">
            <a:extLst>
              <a:ext uri="{FF2B5EF4-FFF2-40B4-BE49-F238E27FC236}">
                <a16:creationId xmlns:a16="http://schemas.microsoft.com/office/drawing/2014/main" id="{5B35BDBE-9C90-400C-962E-F0D5FDA6E78F}"/>
              </a:ext>
            </a:extLst>
          </p:cNvPr>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400">
                <a:latin typeface="+mn-lt"/>
              </a:defRPr>
            </a:lvl1pPr>
          </a:lstStyle>
          <a:p>
            <a:pPr>
              <a:defRPr/>
            </a:pPr>
            <a:endParaRPr lang="sv-SE" altLang="en-US"/>
          </a:p>
        </p:txBody>
      </p:sp>
      <p:sp>
        <p:nvSpPr>
          <p:cNvPr id="1030" name="Rectangle 6">
            <a:extLst>
              <a:ext uri="{FF2B5EF4-FFF2-40B4-BE49-F238E27FC236}">
                <a16:creationId xmlns:a16="http://schemas.microsoft.com/office/drawing/2014/main" id="{E43ED415-E451-4C7B-8BDE-02E757C9840C}"/>
              </a:ext>
            </a:extLst>
          </p:cNvPr>
          <p:cNvSpPr>
            <a:spLocks noGrp="1" noChangeArrowheads="1"/>
          </p:cNvSpPr>
          <p:nvPr>
            <p:ph type="sldNum" sz="quarter" idx="4"/>
          </p:nvPr>
        </p:nvSpPr>
        <p:spPr bwMode="auto">
          <a:xfrm>
            <a:off x="65532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a:latin typeface="+mn-lt"/>
              </a:defRPr>
            </a:lvl1pPr>
          </a:lstStyle>
          <a:p>
            <a:pPr>
              <a:defRPr/>
            </a:pPr>
            <a:fld id="{F8D41E9D-BDA1-455B-B88F-33BD45BB7D6D}" type="slidenum">
              <a:rPr lang="sv-SE" altLang="en-US"/>
              <a:pPr>
                <a:defRPr/>
              </a:pPr>
              <a:t>‹#›</a:t>
            </a:fld>
            <a:endParaRPr lang="sv-SE"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fontAlgn="base">
        <a:spcBef>
          <a:spcPct val="0"/>
        </a:spcBef>
        <a:spcAft>
          <a:spcPct val="0"/>
        </a:spcAft>
        <a:defRPr sz="4400">
          <a:solidFill>
            <a:schemeClr val="tx2"/>
          </a:solidFill>
          <a:latin typeface="Times New Roman" panose="02020603050405020304" pitchFamily="18" charset="0"/>
        </a:defRPr>
      </a:lvl6pPr>
      <a:lvl7pPr marL="914400" algn="ctr" rtl="0" fontAlgn="base">
        <a:spcBef>
          <a:spcPct val="0"/>
        </a:spcBef>
        <a:spcAft>
          <a:spcPct val="0"/>
        </a:spcAft>
        <a:defRPr sz="4400">
          <a:solidFill>
            <a:schemeClr val="tx2"/>
          </a:solidFill>
          <a:latin typeface="Times New Roman" panose="02020603050405020304" pitchFamily="18" charset="0"/>
        </a:defRPr>
      </a:lvl7pPr>
      <a:lvl8pPr marL="1371600" algn="ctr" rtl="0" fontAlgn="base">
        <a:spcBef>
          <a:spcPct val="0"/>
        </a:spcBef>
        <a:spcAft>
          <a:spcPct val="0"/>
        </a:spcAft>
        <a:defRPr sz="4400">
          <a:solidFill>
            <a:schemeClr val="tx2"/>
          </a:solidFill>
          <a:latin typeface="Times New Roman" panose="02020603050405020304" pitchFamily="18" charset="0"/>
        </a:defRPr>
      </a:lvl8pPr>
      <a:lvl9pPr marL="1828800" algn="ctr" rtl="0" fontAlgn="base">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a:extLst>
              <a:ext uri="{FF2B5EF4-FFF2-40B4-BE49-F238E27FC236}">
                <a16:creationId xmlns:a16="http://schemas.microsoft.com/office/drawing/2014/main" id="{52393584-52D7-4DEE-87E6-60DD4D7BB4AB}"/>
              </a:ext>
            </a:extLst>
          </p:cNvPr>
          <p:cNvSpPr>
            <a:spLocks noGrp="1" noChangeArrowheads="1"/>
          </p:cNvSpPr>
          <p:nvPr>
            <p:ph type="ctrTitle"/>
          </p:nvPr>
        </p:nvSpPr>
        <p:spPr>
          <a:xfrm>
            <a:off x="107504" y="86419"/>
            <a:ext cx="9073008" cy="1973403"/>
          </a:xfrm>
        </p:spPr>
        <p:txBody>
          <a:bodyPr anchor="ctr"/>
          <a:lstStyle/>
          <a:p>
            <a:pPr eaLnBrk="1" hangingPunct="1"/>
            <a:r>
              <a:rPr lang="en-GB" altLang="en-US" sz="5800" b="1" dirty="0">
                <a:latin typeface="Calibri" panose="020F0502020204030204" pitchFamily="34" charset="0"/>
                <a:cs typeface="Calibri" panose="020F0502020204030204" pitchFamily="34" charset="0"/>
              </a:rPr>
              <a:t>L7.  EXPERIMENTAL DESIGN AND VARIANCE REDUCTION</a:t>
            </a:r>
            <a:br>
              <a:rPr lang="en-GB" altLang="en-US" sz="4400" dirty="0">
                <a:latin typeface="Calibri" panose="020F0502020204030204" pitchFamily="34" charset="0"/>
                <a:cs typeface="Calibri" panose="020F0502020204030204" pitchFamily="34" charset="0"/>
              </a:rPr>
            </a:br>
            <a:r>
              <a:rPr lang="en-GB" altLang="en-US" sz="3600" dirty="0">
                <a:latin typeface="Calibri" panose="020F0502020204030204" pitchFamily="34" charset="0"/>
                <a:cs typeface="Calibri" panose="020F0502020204030204" pitchFamily="34" charset="0"/>
              </a:rPr>
              <a:t>(an orientation about more advanced aspects)</a:t>
            </a:r>
          </a:p>
        </p:txBody>
      </p:sp>
      <p:sp>
        <p:nvSpPr>
          <p:cNvPr id="4100" name="Rectangle 3">
            <a:extLst>
              <a:ext uri="{FF2B5EF4-FFF2-40B4-BE49-F238E27FC236}">
                <a16:creationId xmlns:a16="http://schemas.microsoft.com/office/drawing/2014/main" id="{70FEB52D-3A89-4EBF-9EBB-6B5C8493B21D}"/>
              </a:ext>
            </a:extLst>
          </p:cNvPr>
          <p:cNvSpPr>
            <a:spLocks noGrp="1" noChangeArrowheads="1"/>
          </p:cNvSpPr>
          <p:nvPr>
            <p:ph type="subTitle" idx="1"/>
          </p:nvPr>
        </p:nvSpPr>
        <p:spPr>
          <a:xfrm>
            <a:off x="5977324" y="6147886"/>
            <a:ext cx="3023939" cy="609600"/>
          </a:xfrm>
          <a:ln>
            <a:solidFill>
              <a:schemeClr val="tx1"/>
            </a:solidFill>
          </a:ln>
        </p:spPr>
        <p:txBody>
          <a:bodyPr/>
          <a:lstStyle/>
          <a:p>
            <a:pPr eaLnBrk="1" hangingPunct="1"/>
            <a:r>
              <a:rPr lang="sv-SE" altLang="en-US" sz="1400" dirty="0">
                <a:latin typeface="Calibri" panose="020F0502020204030204" pitchFamily="34" charset="0"/>
                <a:cs typeface="Calibri" panose="020F0502020204030204" pitchFamily="34" charset="0"/>
              </a:rPr>
              <a:t>© Leif Gustafsson  211119</a:t>
            </a:r>
          </a:p>
          <a:p>
            <a:pPr eaLnBrk="1" hangingPunct="1"/>
            <a:r>
              <a:rPr lang="sv-SE" altLang="en-US" sz="1400" dirty="0">
                <a:latin typeface="Calibri" panose="020F0502020204030204" pitchFamily="34" charset="0"/>
                <a:cs typeface="Calibri" panose="020F0502020204030204" pitchFamily="34" charset="0"/>
              </a:rPr>
              <a:t>(File: L7_Exp_Design_&amp; Var_Red.pptx)</a:t>
            </a:r>
          </a:p>
        </p:txBody>
      </p:sp>
      <p:sp>
        <p:nvSpPr>
          <p:cNvPr id="2" name="textruta 1">
            <a:extLst>
              <a:ext uri="{FF2B5EF4-FFF2-40B4-BE49-F238E27FC236}">
                <a16:creationId xmlns:a16="http://schemas.microsoft.com/office/drawing/2014/main" id="{CD86ED9E-BF37-4F50-9105-FD5C163AB6A2}"/>
              </a:ext>
            </a:extLst>
          </p:cNvPr>
          <p:cNvSpPr txBox="1"/>
          <p:nvPr/>
        </p:nvSpPr>
        <p:spPr>
          <a:xfrm>
            <a:off x="107504" y="2652588"/>
            <a:ext cx="3908052" cy="1631216"/>
          </a:xfrm>
          <a:prstGeom prst="rect">
            <a:avLst/>
          </a:prstGeom>
          <a:noFill/>
        </p:spPr>
        <p:txBody>
          <a:bodyPr wrap="square" rtlCol="0">
            <a:spAutoFit/>
          </a:bodyPr>
          <a:lstStyle/>
          <a:p>
            <a:r>
              <a:rPr lang="en-GB" altLang="en-US" sz="2400" b="1" dirty="0">
                <a:latin typeface="Calibri" panose="020F0502020204030204" pitchFamily="34" charset="0"/>
                <a:cs typeface="Calibri" panose="020F0502020204030204" pitchFamily="34" charset="0"/>
              </a:rPr>
              <a:t>I.   Experimental design</a:t>
            </a:r>
          </a:p>
          <a:p>
            <a:endParaRPr lang="en-GB" altLang="en-US" sz="800" b="1" dirty="0">
              <a:latin typeface="Calibri" panose="020F0502020204030204" pitchFamily="34" charset="0"/>
              <a:cs typeface="Calibri" panose="020F0502020204030204" pitchFamily="34" charset="0"/>
            </a:endParaRPr>
          </a:p>
          <a:p>
            <a:pPr marL="514350" indent="-514350">
              <a:buAutoNum type="romanUcPeriod" startAt="2"/>
            </a:pPr>
            <a:r>
              <a:rPr lang="en-GB" altLang="en-US" b="1" dirty="0">
                <a:latin typeface="Calibri" panose="020F0502020204030204" pitchFamily="34" charset="0"/>
                <a:cs typeface="Calibri" panose="020F0502020204030204" pitchFamily="34" charset="0"/>
              </a:rPr>
              <a:t>V</a:t>
            </a:r>
            <a:r>
              <a:rPr lang="en-GB" altLang="en-US" sz="2400" b="1" dirty="0">
                <a:latin typeface="Calibri" panose="020F0502020204030204" pitchFamily="34" charset="0"/>
                <a:cs typeface="Calibri" panose="020F0502020204030204" pitchFamily="34" charset="0"/>
              </a:rPr>
              <a:t>ariance reduction</a:t>
            </a:r>
          </a:p>
          <a:p>
            <a:r>
              <a:rPr lang="en-GB" altLang="en-US" sz="2400" b="1" dirty="0">
                <a:latin typeface="Calibri" panose="020F0502020204030204" pitchFamily="34" charset="0"/>
                <a:cs typeface="Calibri" panose="020F0502020204030204" pitchFamily="34" charset="0"/>
              </a:rPr>
              <a:t>    </a:t>
            </a:r>
            <a:r>
              <a:rPr lang="en-GB" altLang="en-US" sz="2000" b="1" dirty="0">
                <a:latin typeface="Calibri" panose="020F0502020204030204" pitchFamily="34" charset="0"/>
                <a:cs typeface="Calibri" panose="020F0502020204030204" pitchFamily="34" charset="0"/>
              </a:rPr>
              <a:t>IIA.  Common random numbers</a:t>
            </a:r>
          </a:p>
          <a:p>
            <a:r>
              <a:rPr lang="en-GB" altLang="en-US" sz="2000" b="1" dirty="0">
                <a:latin typeface="Calibri" panose="020F0502020204030204" pitchFamily="34" charset="0"/>
                <a:cs typeface="Calibri" panose="020F0502020204030204" pitchFamily="34" charset="0"/>
              </a:rPr>
              <a:t>     IIB.  Antithetic sampling</a:t>
            </a:r>
          </a:p>
        </p:txBody>
      </p:sp>
      <p:graphicFrame>
        <p:nvGraphicFramePr>
          <p:cNvPr id="6" name="Tabell 5">
            <a:extLst>
              <a:ext uri="{FF2B5EF4-FFF2-40B4-BE49-F238E27FC236}">
                <a16:creationId xmlns:a16="http://schemas.microsoft.com/office/drawing/2014/main" id="{BA07E434-276C-45D5-A7C2-6C7AE47969CD}"/>
              </a:ext>
            </a:extLst>
          </p:cNvPr>
          <p:cNvGraphicFramePr>
            <a:graphicFrameLocks/>
          </p:cNvGraphicFramePr>
          <p:nvPr>
            <p:extLst>
              <p:ext uri="{D42A27DB-BD31-4B8C-83A1-F6EECF244321}">
                <p14:modId xmlns:p14="http://schemas.microsoft.com/office/powerpoint/2010/main" val="742260801"/>
              </p:ext>
            </p:extLst>
          </p:nvPr>
        </p:nvGraphicFramePr>
        <p:xfrm>
          <a:off x="4159574" y="2420888"/>
          <a:ext cx="4608510" cy="3535680"/>
        </p:xfrm>
        <a:graphic>
          <a:graphicData uri="http://schemas.openxmlformats.org/drawingml/2006/table">
            <a:tbl>
              <a:tblPr firstRow="1">
                <a:tableStyleId>{5940675A-B579-460E-94D1-54222C63F5DA}</a:tableStyleId>
              </a:tblPr>
              <a:tblGrid>
                <a:gridCol w="921702">
                  <a:extLst>
                    <a:ext uri="{9D8B030D-6E8A-4147-A177-3AD203B41FA5}">
                      <a16:colId xmlns:a16="http://schemas.microsoft.com/office/drawing/2014/main" val="1392624665"/>
                    </a:ext>
                  </a:extLst>
                </a:gridCol>
                <a:gridCol w="921702">
                  <a:extLst>
                    <a:ext uri="{9D8B030D-6E8A-4147-A177-3AD203B41FA5}">
                      <a16:colId xmlns:a16="http://schemas.microsoft.com/office/drawing/2014/main" val="2653928271"/>
                    </a:ext>
                  </a:extLst>
                </a:gridCol>
                <a:gridCol w="921702">
                  <a:extLst>
                    <a:ext uri="{9D8B030D-6E8A-4147-A177-3AD203B41FA5}">
                      <a16:colId xmlns:a16="http://schemas.microsoft.com/office/drawing/2014/main" val="232750120"/>
                    </a:ext>
                  </a:extLst>
                </a:gridCol>
                <a:gridCol w="921702">
                  <a:extLst>
                    <a:ext uri="{9D8B030D-6E8A-4147-A177-3AD203B41FA5}">
                      <a16:colId xmlns:a16="http://schemas.microsoft.com/office/drawing/2014/main" val="2101997346"/>
                    </a:ext>
                  </a:extLst>
                </a:gridCol>
                <a:gridCol w="921702">
                  <a:extLst>
                    <a:ext uri="{9D8B030D-6E8A-4147-A177-3AD203B41FA5}">
                      <a16:colId xmlns:a16="http://schemas.microsoft.com/office/drawing/2014/main" val="2897450859"/>
                    </a:ext>
                  </a:extLst>
                </a:gridCol>
              </a:tblGrid>
              <a:tr h="243561">
                <a:tc gridSpan="5">
                  <a:txBody>
                    <a:bodyPr/>
                    <a:lstStyle/>
                    <a:p>
                      <a:pPr algn="ctr"/>
                      <a:r>
                        <a:rPr lang="en-GB" sz="1800" b="1" dirty="0">
                          <a:solidFill>
                            <a:srgbClr val="FF0000"/>
                          </a:solidFill>
                        </a:rPr>
                        <a:t>Design matrix for a</a:t>
                      </a:r>
                      <a:r>
                        <a:rPr lang="en-GB" sz="1800" b="1" dirty="0">
                          <a:solidFill>
                            <a:srgbClr val="FF0000"/>
                          </a:solidFill>
                          <a:latin typeface="+mn-lt"/>
                        </a:rPr>
                        <a:t> 2</a:t>
                      </a:r>
                      <a:r>
                        <a:rPr lang="en-GB" sz="1800" b="1" baseline="30000" dirty="0">
                          <a:solidFill>
                            <a:srgbClr val="FF0000"/>
                          </a:solidFill>
                          <a:latin typeface="+mn-lt"/>
                        </a:rPr>
                        <a:t>3</a:t>
                      </a:r>
                      <a:r>
                        <a:rPr lang="en-GB" sz="1800" b="1" dirty="0">
                          <a:solidFill>
                            <a:srgbClr val="FF0000"/>
                          </a:solidFill>
                          <a:latin typeface="+mn-lt"/>
                        </a:rPr>
                        <a:t> factorial design</a:t>
                      </a:r>
                      <a:endParaRPr lang="en-GB" sz="1800" dirty="0">
                        <a:solidFill>
                          <a:srgbClr val="FF0000"/>
                        </a:solidFill>
                      </a:endParaRP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832582302"/>
                  </a:ext>
                </a:extLst>
              </a:tr>
              <a:tr h="487121">
                <a:tc>
                  <a:txBody>
                    <a:bodyPr/>
                    <a:lstStyle/>
                    <a:p>
                      <a:pPr algn="ctr"/>
                      <a:r>
                        <a:rPr lang="en-GB" sz="1400" b="1" dirty="0"/>
                        <a:t>Factor combi-</a:t>
                      </a:r>
                    </a:p>
                    <a:p>
                      <a:pPr algn="ctr"/>
                      <a:r>
                        <a:rPr lang="en-GB" sz="1400" b="1" dirty="0"/>
                        <a:t>nation</a:t>
                      </a:r>
                    </a:p>
                  </a:txBody>
                  <a:tcPr/>
                </a:tc>
                <a:tc>
                  <a:txBody>
                    <a:bodyPr/>
                    <a:lstStyle/>
                    <a:p>
                      <a:pPr algn="ctr"/>
                      <a:r>
                        <a:rPr lang="en-GB" sz="1400" b="1" dirty="0"/>
                        <a:t>Factor A</a:t>
                      </a:r>
                    </a:p>
                  </a:txBody>
                  <a:tcPr/>
                </a:tc>
                <a:tc>
                  <a:txBody>
                    <a:bodyPr/>
                    <a:lstStyle/>
                    <a:p>
                      <a:pPr algn="ctr"/>
                      <a:r>
                        <a:rPr lang="en-GB" sz="1400" b="1" dirty="0"/>
                        <a:t>Factor B</a:t>
                      </a:r>
                    </a:p>
                  </a:txBody>
                  <a:tcPr/>
                </a:tc>
                <a:tc>
                  <a:txBody>
                    <a:bodyPr/>
                    <a:lstStyle/>
                    <a:p>
                      <a:pPr algn="ctr"/>
                      <a:r>
                        <a:rPr lang="en-GB" sz="1400" b="1" dirty="0"/>
                        <a:t>Factor C</a:t>
                      </a:r>
                    </a:p>
                  </a:txBody>
                  <a:tcPr/>
                </a:tc>
                <a:tc>
                  <a:txBody>
                    <a:bodyPr/>
                    <a:lstStyle/>
                    <a:p>
                      <a:pPr algn="ctr"/>
                      <a:r>
                        <a:rPr lang="en-GB" sz="1400" b="1" dirty="0"/>
                        <a:t>Response</a:t>
                      </a:r>
                    </a:p>
                  </a:txBody>
                  <a:tcPr/>
                </a:tc>
                <a:extLst>
                  <a:ext uri="{0D108BD9-81ED-4DB2-BD59-A6C34878D82A}">
                    <a16:rowId xmlns:a16="http://schemas.microsoft.com/office/drawing/2014/main" val="1284851477"/>
                  </a:ext>
                </a:extLst>
              </a:tr>
              <a:tr h="202967">
                <a:tc>
                  <a:txBody>
                    <a:bodyPr/>
                    <a:lstStyle/>
                    <a:p>
                      <a:pPr algn="ctr"/>
                      <a:r>
                        <a:rPr lang="en-GB" sz="1400" b="1" dirty="0"/>
                        <a:t>1</a:t>
                      </a:r>
                    </a:p>
                  </a:txBody>
                  <a:tcPr/>
                </a:tc>
                <a:tc>
                  <a:txBody>
                    <a:bodyPr/>
                    <a:lstStyle/>
                    <a:p>
                      <a:pPr algn="ctr"/>
                      <a:r>
                        <a:rPr lang="en-GB" sz="1400" dirty="0"/>
                        <a:t>-</a:t>
                      </a:r>
                    </a:p>
                  </a:txBody>
                  <a:tcPr/>
                </a:tc>
                <a:tc>
                  <a:txBody>
                    <a:bodyPr/>
                    <a:lstStyle/>
                    <a:p>
                      <a:pPr algn="ctr"/>
                      <a:r>
                        <a:rPr lang="en-GB" sz="1400" dirty="0"/>
                        <a:t>-</a:t>
                      </a:r>
                    </a:p>
                  </a:txBody>
                  <a:tcPr/>
                </a:tc>
                <a:tc>
                  <a:txBody>
                    <a:bodyPr/>
                    <a:lstStyle/>
                    <a:p>
                      <a:pPr algn="ctr"/>
                      <a:r>
                        <a:rPr lang="en-GB" sz="1400" dirty="0"/>
                        <a:t>-</a:t>
                      </a:r>
                    </a:p>
                  </a:txBody>
                  <a:tcPr/>
                </a:tc>
                <a:tc>
                  <a:txBody>
                    <a:bodyPr/>
                    <a:lstStyle/>
                    <a:p>
                      <a:pPr algn="ctr"/>
                      <a:r>
                        <a:rPr lang="en-GB" sz="1400" dirty="0"/>
                        <a:t>R1</a:t>
                      </a:r>
                    </a:p>
                  </a:txBody>
                  <a:tcPr/>
                </a:tc>
                <a:extLst>
                  <a:ext uri="{0D108BD9-81ED-4DB2-BD59-A6C34878D82A}">
                    <a16:rowId xmlns:a16="http://schemas.microsoft.com/office/drawing/2014/main" val="268102168"/>
                  </a:ext>
                </a:extLst>
              </a:tr>
              <a:tr h="202967">
                <a:tc>
                  <a:txBody>
                    <a:bodyPr/>
                    <a:lstStyle/>
                    <a:p>
                      <a:pPr algn="ctr"/>
                      <a:r>
                        <a:rPr lang="en-GB" sz="1400" b="1" dirty="0"/>
                        <a:t>2</a:t>
                      </a:r>
                    </a:p>
                  </a:txBody>
                  <a:tcPr/>
                </a:tc>
                <a:tc>
                  <a:txBody>
                    <a:bodyPr/>
                    <a:lstStyle/>
                    <a:p>
                      <a:pPr algn="ctr"/>
                      <a:r>
                        <a:rPr lang="en-GB" sz="1400" dirty="0"/>
                        <a:t>+</a:t>
                      </a:r>
                    </a:p>
                  </a:txBody>
                  <a:tcPr/>
                </a:tc>
                <a:tc>
                  <a:txBody>
                    <a:bodyPr/>
                    <a:lstStyle/>
                    <a:p>
                      <a:pPr algn="ctr"/>
                      <a:r>
                        <a:rPr lang="en-GB" sz="1400" dirty="0"/>
                        <a:t>-</a:t>
                      </a:r>
                    </a:p>
                  </a:txBody>
                  <a:tcPr/>
                </a:tc>
                <a:tc>
                  <a:txBody>
                    <a:bodyPr/>
                    <a:lstStyle/>
                    <a:p>
                      <a:pPr algn="ctr"/>
                      <a:r>
                        <a:rPr lang="en-GB" sz="1400" dirty="0"/>
                        <a:t>-</a:t>
                      </a:r>
                    </a:p>
                  </a:txBody>
                  <a:tcPr/>
                </a:tc>
                <a:tc>
                  <a:txBody>
                    <a:bodyPr/>
                    <a:lstStyle/>
                    <a:p>
                      <a:pPr algn="ctr"/>
                      <a:r>
                        <a:rPr lang="en-GB" sz="1400" dirty="0"/>
                        <a:t>R2</a:t>
                      </a:r>
                    </a:p>
                  </a:txBody>
                  <a:tcPr/>
                </a:tc>
                <a:extLst>
                  <a:ext uri="{0D108BD9-81ED-4DB2-BD59-A6C34878D82A}">
                    <a16:rowId xmlns:a16="http://schemas.microsoft.com/office/drawing/2014/main" val="1115847985"/>
                  </a:ext>
                </a:extLst>
              </a:tr>
              <a:tr h="202967">
                <a:tc>
                  <a:txBody>
                    <a:bodyPr/>
                    <a:lstStyle/>
                    <a:p>
                      <a:pPr algn="ctr"/>
                      <a:r>
                        <a:rPr lang="en-GB" sz="1400" b="1" dirty="0"/>
                        <a:t>3</a:t>
                      </a:r>
                    </a:p>
                  </a:txBody>
                  <a:tcPr/>
                </a:tc>
                <a:tc>
                  <a:txBody>
                    <a:bodyPr/>
                    <a:lstStyle/>
                    <a:p>
                      <a:pPr algn="ctr"/>
                      <a:r>
                        <a:rPr lang="en-GB" sz="1400" dirty="0"/>
                        <a:t>-</a:t>
                      </a:r>
                    </a:p>
                  </a:txBody>
                  <a:tcPr/>
                </a:tc>
                <a:tc>
                  <a:txBody>
                    <a:bodyPr/>
                    <a:lstStyle/>
                    <a:p>
                      <a:pPr algn="ctr"/>
                      <a:r>
                        <a:rPr lang="en-GB" sz="1400" dirty="0"/>
                        <a:t>+</a:t>
                      </a:r>
                    </a:p>
                  </a:txBody>
                  <a:tcPr/>
                </a:tc>
                <a:tc>
                  <a:txBody>
                    <a:bodyPr/>
                    <a:lstStyle/>
                    <a:p>
                      <a:pPr algn="ctr"/>
                      <a:r>
                        <a:rPr lang="en-GB" sz="1400" dirty="0"/>
                        <a:t>-</a:t>
                      </a:r>
                    </a:p>
                  </a:txBody>
                  <a:tcPr/>
                </a:tc>
                <a:tc>
                  <a:txBody>
                    <a:bodyPr/>
                    <a:lstStyle/>
                    <a:p>
                      <a:pPr algn="ctr"/>
                      <a:r>
                        <a:rPr lang="en-GB" sz="1400" dirty="0"/>
                        <a:t>R3</a:t>
                      </a:r>
                    </a:p>
                  </a:txBody>
                  <a:tcPr/>
                </a:tc>
                <a:extLst>
                  <a:ext uri="{0D108BD9-81ED-4DB2-BD59-A6C34878D82A}">
                    <a16:rowId xmlns:a16="http://schemas.microsoft.com/office/drawing/2014/main" val="3870536987"/>
                  </a:ext>
                </a:extLst>
              </a:tr>
              <a:tr h="202967">
                <a:tc>
                  <a:txBody>
                    <a:bodyPr/>
                    <a:lstStyle/>
                    <a:p>
                      <a:pPr algn="ctr"/>
                      <a:r>
                        <a:rPr lang="en-GB" sz="1400" b="1" dirty="0"/>
                        <a:t>4</a:t>
                      </a:r>
                    </a:p>
                  </a:txBody>
                  <a:tcPr/>
                </a:tc>
                <a:tc>
                  <a:txBody>
                    <a:bodyPr/>
                    <a:lstStyle/>
                    <a:p>
                      <a:pPr algn="ctr"/>
                      <a:r>
                        <a:rPr lang="en-GB" sz="1400" dirty="0"/>
                        <a:t>+</a:t>
                      </a:r>
                    </a:p>
                  </a:txBody>
                  <a:tcPr/>
                </a:tc>
                <a:tc>
                  <a:txBody>
                    <a:bodyPr/>
                    <a:lstStyle/>
                    <a:p>
                      <a:pPr algn="ctr"/>
                      <a:r>
                        <a:rPr lang="en-GB" sz="1400" dirty="0"/>
                        <a:t>+</a:t>
                      </a:r>
                    </a:p>
                  </a:txBody>
                  <a:tcPr/>
                </a:tc>
                <a:tc>
                  <a:txBody>
                    <a:bodyPr/>
                    <a:lstStyle/>
                    <a:p>
                      <a:pPr algn="ctr"/>
                      <a:r>
                        <a:rPr lang="en-GB" sz="1400" dirty="0"/>
                        <a:t>-</a:t>
                      </a:r>
                    </a:p>
                  </a:txBody>
                  <a:tcPr/>
                </a:tc>
                <a:tc>
                  <a:txBody>
                    <a:bodyPr/>
                    <a:lstStyle/>
                    <a:p>
                      <a:pPr algn="ctr"/>
                      <a:r>
                        <a:rPr lang="en-GB" sz="1400" dirty="0"/>
                        <a:t>R4</a:t>
                      </a:r>
                    </a:p>
                  </a:txBody>
                  <a:tcPr/>
                </a:tc>
                <a:extLst>
                  <a:ext uri="{0D108BD9-81ED-4DB2-BD59-A6C34878D82A}">
                    <a16:rowId xmlns:a16="http://schemas.microsoft.com/office/drawing/2014/main" val="1835186302"/>
                  </a:ext>
                </a:extLst>
              </a:tr>
              <a:tr h="202967">
                <a:tc>
                  <a:txBody>
                    <a:bodyPr/>
                    <a:lstStyle/>
                    <a:p>
                      <a:pPr algn="ctr"/>
                      <a:r>
                        <a:rPr lang="en-GB" sz="1400" b="1" dirty="0"/>
                        <a:t>5</a:t>
                      </a:r>
                    </a:p>
                  </a:txBody>
                  <a:tcPr/>
                </a:tc>
                <a:tc>
                  <a:txBody>
                    <a:bodyPr/>
                    <a:lstStyle/>
                    <a:p>
                      <a:pPr algn="ctr"/>
                      <a:r>
                        <a:rPr lang="en-GB" sz="1400" dirty="0"/>
                        <a:t>-</a:t>
                      </a:r>
                    </a:p>
                  </a:txBody>
                  <a:tcPr/>
                </a:tc>
                <a:tc>
                  <a:txBody>
                    <a:bodyPr/>
                    <a:lstStyle/>
                    <a:p>
                      <a:pPr algn="ctr"/>
                      <a:r>
                        <a:rPr lang="en-GB" sz="1400" dirty="0"/>
                        <a:t>-</a:t>
                      </a:r>
                    </a:p>
                  </a:txBody>
                  <a:tcPr/>
                </a:tc>
                <a:tc>
                  <a:txBody>
                    <a:bodyPr/>
                    <a:lstStyle/>
                    <a:p>
                      <a:pPr algn="ctr"/>
                      <a:r>
                        <a:rPr lang="en-GB" sz="1400" dirty="0"/>
                        <a:t>+</a:t>
                      </a:r>
                    </a:p>
                  </a:txBody>
                  <a:tcPr/>
                </a:tc>
                <a:tc>
                  <a:txBody>
                    <a:bodyPr/>
                    <a:lstStyle/>
                    <a:p>
                      <a:pPr algn="ctr"/>
                      <a:r>
                        <a:rPr lang="en-GB" sz="1400" dirty="0"/>
                        <a:t>R5</a:t>
                      </a:r>
                    </a:p>
                  </a:txBody>
                  <a:tcPr/>
                </a:tc>
                <a:extLst>
                  <a:ext uri="{0D108BD9-81ED-4DB2-BD59-A6C34878D82A}">
                    <a16:rowId xmlns:a16="http://schemas.microsoft.com/office/drawing/2014/main" val="1828429576"/>
                  </a:ext>
                </a:extLst>
              </a:tr>
              <a:tr h="202967">
                <a:tc>
                  <a:txBody>
                    <a:bodyPr/>
                    <a:lstStyle/>
                    <a:p>
                      <a:pPr algn="ctr"/>
                      <a:r>
                        <a:rPr lang="en-GB" sz="1400" b="1" dirty="0"/>
                        <a:t>6</a:t>
                      </a:r>
                    </a:p>
                  </a:txBody>
                  <a:tcPr/>
                </a:tc>
                <a:tc>
                  <a:txBody>
                    <a:bodyPr/>
                    <a:lstStyle/>
                    <a:p>
                      <a:pPr algn="ctr"/>
                      <a:r>
                        <a:rPr lang="en-GB" sz="1400" dirty="0"/>
                        <a:t>+</a:t>
                      </a:r>
                    </a:p>
                  </a:txBody>
                  <a:tcPr/>
                </a:tc>
                <a:tc>
                  <a:txBody>
                    <a:bodyPr/>
                    <a:lstStyle/>
                    <a:p>
                      <a:pPr algn="ctr"/>
                      <a:r>
                        <a:rPr lang="en-GB" sz="1400" dirty="0"/>
                        <a:t>-</a:t>
                      </a:r>
                    </a:p>
                  </a:txBody>
                  <a:tcPr/>
                </a:tc>
                <a:tc>
                  <a:txBody>
                    <a:bodyPr/>
                    <a:lstStyle/>
                    <a:p>
                      <a:pPr algn="ctr"/>
                      <a:r>
                        <a:rPr lang="en-GB" sz="1400" dirty="0"/>
                        <a:t>+</a:t>
                      </a:r>
                    </a:p>
                  </a:txBody>
                  <a:tcPr/>
                </a:tc>
                <a:tc>
                  <a:txBody>
                    <a:bodyPr/>
                    <a:lstStyle/>
                    <a:p>
                      <a:pPr algn="ctr"/>
                      <a:r>
                        <a:rPr lang="en-GB" sz="1400" dirty="0"/>
                        <a:t>R6</a:t>
                      </a:r>
                    </a:p>
                  </a:txBody>
                  <a:tcPr/>
                </a:tc>
                <a:extLst>
                  <a:ext uri="{0D108BD9-81ED-4DB2-BD59-A6C34878D82A}">
                    <a16:rowId xmlns:a16="http://schemas.microsoft.com/office/drawing/2014/main" val="3973715543"/>
                  </a:ext>
                </a:extLst>
              </a:tr>
              <a:tr h="202967">
                <a:tc>
                  <a:txBody>
                    <a:bodyPr/>
                    <a:lstStyle/>
                    <a:p>
                      <a:pPr algn="ctr"/>
                      <a:r>
                        <a:rPr lang="en-GB" sz="1400" b="1" dirty="0"/>
                        <a:t>7</a:t>
                      </a:r>
                    </a:p>
                  </a:txBody>
                  <a:tcPr/>
                </a:tc>
                <a:tc>
                  <a:txBody>
                    <a:bodyPr/>
                    <a:lstStyle/>
                    <a:p>
                      <a:pPr algn="ctr"/>
                      <a:r>
                        <a:rPr lang="en-GB" sz="1400" dirty="0"/>
                        <a:t>-</a:t>
                      </a:r>
                    </a:p>
                  </a:txBody>
                  <a:tcPr/>
                </a:tc>
                <a:tc>
                  <a:txBody>
                    <a:bodyPr/>
                    <a:lstStyle/>
                    <a:p>
                      <a:pPr algn="ctr"/>
                      <a:r>
                        <a:rPr lang="en-GB" sz="1400" dirty="0"/>
                        <a:t>+</a:t>
                      </a:r>
                    </a:p>
                  </a:txBody>
                  <a:tcPr/>
                </a:tc>
                <a:tc>
                  <a:txBody>
                    <a:bodyPr/>
                    <a:lstStyle/>
                    <a:p>
                      <a:pPr algn="ctr"/>
                      <a:r>
                        <a:rPr lang="en-GB" sz="1400" dirty="0"/>
                        <a:t>+</a:t>
                      </a:r>
                    </a:p>
                  </a:txBody>
                  <a:tcPr/>
                </a:tc>
                <a:tc>
                  <a:txBody>
                    <a:bodyPr/>
                    <a:lstStyle/>
                    <a:p>
                      <a:pPr algn="ctr"/>
                      <a:r>
                        <a:rPr lang="en-GB" sz="1400" dirty="0"/>
                        <a:t>R7</a:t>
                      </a:r>
                    </a:p>
                  </a:txBody>
                  <a:tcPr/>
                </a:tc>
                <a:extLst>
                  <a:ext uri="{0D108BD9-81ED-4DB2-BD59-A6C34878D82A}">
                    <a16:rowId xmlns:a16="http://schemas.microsoft.com/office/drawing/2014/main" val="1930851843"/>
                  </a:ext>
                </a:extLst>
              </a:tr>
              <a:tr h="202967">
                <a:tc>
                  <a:txBody>
                    <a:bodyPr/>
                    <a:lstStyle/>
                    <a:p>
                      <a:pPr algn="ctr"/>
                      <a:r>
                        <a:rPr lang="en-GB" sz="1400" b="1" dirty="0"/>
                        <a:t>8</a:t>
                      </a:r>
                    </a:p>
                  </a:txBody>
                  <a:tcPr/>
                </a:tc>
                <a:tc>
                  <a:txBody>
                    <a:bodyPr/>
                    <a:lstStyle/>
                    <a:p>
                      <a:pPr algn="ctr"/>
                      <a:r>
                        <a:rPr lang="en-GB" sz="1400" dirty="0"/>
                        <a:t>+</a:t>
                      </a:r>
                    </a:p>
                  </a:txBody>
                  <a:tcPr/>
                </a:tc>
                <a:tc>
                  <a:txBody>
                    <a:bodyPr/>
                    <a:lstStyle/>
                    <a:p>
                      <a:pPr algn="ctr"/>
                      <a:r>
                        <a:rPr lang="en-GB" sz="1400" dirty="0"/>
                        <a:t>+</a:t>
                      </a:r>
                    </a:p>
                  </a:txBody>
                  <a:tcPr/>
                </a:tc>
                <a:tc>
                  <a:txBody>
                    <a:bodyPr/>
                    <a:lstStyle/>
                    <a:p>
                      <a:pPr algn="ctr"/>
                      <a:r>
                        <a:rPr lang="en-GB" sz="1400" dirty="0"/>
                        <a:t>+</a:t>
                      </a:r>
                    </a:p>
                  </a:txBody>
                  <a:tcPr/>
                </a:tc>
                <a:tc>
                  <a:txBody>
                    <a:bodyPr/>
                    <a:lstStyle/>
                    <a:p>
                      <a:pPr algn="ctr"/>
                      <a:r>
                        <a:rPr lang="en-GB" sz="1400" dirty="0"/>
                        <a:t>R8</a:t>
                      </a:r>
                    </a:p>
                  </a:txBody>
                  <a:tcPr/>
                </a:tc>
                <a:extLst>
                  <a:ext uri="{0D108BD9-81ED-4DB2-BD59-A6C34878D82A}">
                    <a16:rowId xmlns:a16="http://schemas.microsoft.com/office/drawing/2014/main" val="2936223025"/>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90FD4A63-4DD3-4A91-8DF8-C23A1F0A9BF4}"/>
              </a:ext>
            </a:extLst>
          </p:cNvPr>
          <p:cNvSpPr>
            <a:spLocks noGrp="1"/>
          </p:cNvSpPr>
          <p:nvPr>
            <p:ph type="title"/>
          </p:nvPr>
        </p:nvSpPr>
        <p:spPr>
          <a:xfrm>
            <a:off x="107504" y="260648"/>
            <a:ext cx="8906290" cy="457200"/>
          </a:xfrm>
        </p:spPr>
        <p:txBody>
          <a:bodyPr/>
          <a:lstStyle/>
          <a:p>
            <a:r>
              <a:rPr lang="en-GB" sz="3200" b="1" dirty="0">
                <a:latin typeface="Calibri" panose="020F0502020204030204" pitchFamily="34" charset="0"/>
                <a:cs typeface="Calibri" panose="020F0502020204030204" pitchFamily="34" charset="0"/>
              </a:rPr>
              <a:t>Further analysis of factorially designed experiments</a:t>
            </a:r>
          </a:p>
        </p:txBody>
      </p:sp>
      <p:sp>
        <p:nvSpPr>
          <p:cNvPr id="3" name="Platshållare för innehåll 2">
            <a:extLst>
              <a:ext uri="{FF2B5EF4-FFF2-40B4-BE49-F238E27FC236}">
                <a16:creationId xmlns:a16="http://schemas.microsoft.com/office/drawing/2014/main" id="{6B10D66A-7A53-437D-9681-9801081F2274}"/>
              </a:ext>
            </a:extLst>
          </p:cNvPr>
          <p:cNvSpPr>
            <a:spLocks noGrp="1"/>
          </p:cNvSpPr>
          <p:nvPr>
            <p:ph idx="1"/>
          </p:nvPr>
        </p:nvSpPr>
        <p:spPr>
          <a:xfrm>
            <a:off x="384185" y="4877841"/>
            <a:ext cx="8352928" cy="1478335"/>
          </a:xfrm>
        </p:spPr>
        <p:txBody>
          <a:bodyPr/>
          <a:lstStyle/>
          <a:p>
            <a:pPr marL="0" indent="0">
              <a:buNone/>
            </a:pPr>
            <a:r>
              <a:rPr lang="en-GB" sz="2200" dirty="0">
                <a:latin typeface="Calibri" panose="020F0502020204030204" pitchFamily="34" charset="0"/>
                <a:cs typeface="Calibri" panose="020F0502020204030204" pitchFamily="34" charset="0"/>
              </a:rPr>
              <a:t>This requires statistical knowledge and there are some pitfalls. This presentation is only meant as an overview to show that there exist powerful methods to extract much information from a limited number of simulations. </a:t>
            </a:r>
          </a:p>
        </p:txBody>
      </p:sp>
      <p:sp>
        <p:nvSpPr>
          <p:cNvPr id="5" name="textruta 4">
            <a:extLst>
              <a:ext uri="{FF2B5EF4-FFF2-40B4-BE49-F238E27FC236}">
                <a16:creationId xmlns:a16="http://schemas.microsoft.com/office/drawing/2014/main" id="{6E59E06E-93E9-45C1-ACB2-0DE83897BF8F}"/>
              </a:ext>
            </a:extLst>
          </p:cNvPr>
          <p:cNvSpPr txBox="1"/>
          <p:nvPr/>
        </p:nvSpPr>
        <p:spPr>
          <a:xfrm>
            <a:off x="323528" y="836712"/>
            <a:ext cx="8496944" cy="1107996"/>
          </a:xfrm>
          <a:prstGeom prst="rect">
            <a:avLst/>
          </a:prstGeom>
          <a:noFill/>
        </p:spPr>
        <p:txBody>
          <a:bodyPr wrap="square" rtlCol="0">
            <a:spAutoFit/>
          </a:bodyPr>
          <a:lstStyle/>
          <a:p>
            <a:r>
              <a:rPr lang="en-GB" sz="2200" dirty="0">
                <a:latin typeface="Calibri" panose="020F0502020204030204" pitchFamily="34" charset="0"/>
                <a:cs typeface="Calibri" panose="020F0502020204030204" pitchFamily="34" charset="0"/>
              </a:rPr>
              <a:t>With factorial design you can estimate </a:t>
            </a:r>
            <a:r>
              <a:rPr lang="en-GB" sz="2200" b="1" dirty="0">
                <a:latin typeface="Calibri" panose="020F0502020204030204" pitchFamily="34" charset="0"/>
                <a:cs typeface="Calibri" panose="020F0502020204030204" pitchFamily="34" charset="0"/>
              </a:rPr>
              <a:t>main effects</a:t>
            </a:r>
            <a:r>
              <a:rPr lang="en-GB" sz="2200" dirty="0">
                <a:latin typeface="Calibri" panose="020F0502020204030204" pitchFamily="34" charset="0"/>
                <a:cs typeface="Calibri" panose="020F0502020204030204" pitchFamily="34" charset="0"/>
              </a:rPr>
              <a:t> of the results for the factors as well as </a:t>
            </a:r>
            <a:r>
              <a:rPr lang="en-GB" sz="2200" b="1" dirty="0">
                <a:latin typeface="Calibri" panose="020F0502020204030204" pitchFamily="34" charset="0"/>
                <a:cs typeface="Calibri" panose="020F0502020204030204" pitchFamily="34" charset="0"/>
              </a:rPr>
              <a:t>interactions</a:t>
            </a:r>
            <a:r>
              <a:rPr lang="en-GB" sz="2200" dirty="0">
                <a:latin typeface="Calibri" panose="020F0502020204030204" pitchFamily="34" charset="0"/>
                <a:cs typeface="Calibri" panose="020F0502020204030204" pitchFamily="34" charset="0"/>
              </a:rPr>
              <a:t> between them. However, you also want to know </a:t>
            </a:r>
            <a:r>
              <a:rPr lang="en-GB" sz="2200" b="1" dirty="0">
                <a:latin typeface="Calibri" panose="020F0502020204030204" pitchFamily="34" charset="0"/>
                <a:cs typeface="Calibri" panose="020F0502020204030204" pitchFamily="34" charset="0"/>
              </a:rPr>
              <a:t>if these estimates are </a:t>
            </a:r>
            <a:r>
              <a:rPr lang="en-GB" sz="2200" b="1" i="1" dirty="0">
                <a:latin typeface="Calibri" panose="020F0502020204030204" pitchFamily="34" charset="0"/>
                <a:cs typeface="Calibri" panose="020F0502020204030204" pitchFamily="34" charset="0"/>
              </a:rPr>
              <a:t>statistically significant</a:t>
            </a:r>
            <a:r>
              <a:rPr lang="en-GB" sz="2200" dirty="0">
                <a:latin typeface="Calibri" panose="020F0502020204030204" pitchFamily="34" charset="0"/>
                <a:cs typeface="Calibri" panose="020F0502020204030204" pitchFamily="34" charset="0"/>
              </a:rPr>
              <a:t>. </a:t>
            </a:r>
          </a:p>
        </p:txBody>
      </p:sp>
      <p:sp>
        <p:nvSpPr>
          <p:cNvPr id="6" name="textruta 5">
            <a:extLst>
              <a:ext uri="{FF2B5EF4-FFF2-40B4-BE49-F238E27FC236}">
                <a16:creationId xmlns:a16="http://schemas.microsoft.com/office/drawing/2014/main" id="{57AC3E85-246B-4A3B-9D8A-63DE991FC1B3}"/>
              </a:ext>
            </a:extLst>
          </p:cNvPr>
          <p:cNvSpPr txBox="1"/>
          <p:nvPr/>
        </p:nvSpPr>
        <p:spPr>
          <a:xfrm>
            <a:off x="374827" y="2230658"/>
            <a:ext cx="8208912" cy="2462213"/>
          </a:xfrm>
          <a:prstGeom prst="rect">
            <a:avLst/>
          </a:prstGeom>
          <a:noFill/>
        </p:spPr>
        <p:txBody>
          <a:bodyPr wrap="square" rtlCol="0">
            <a:spAutoFit/>
          </a:bodyPr>
          <a:lstStyle/>
          <a:p>
            <a:r>
              <a:rPr lang="en-GB" sz="2200" dirty="0">
                <a:latin typeface="Calibri" panose="020F0502020204030204" pitchFamily="34" charset="0"/>
                <a:cs typeface="Calibri" panose="020F0502020204030204" pitchFamily="34" charset="0"/>
              </a:rPr>
              <a:t>To answer this question you can use </a:t>
            </a:r>
            <a:r>
              <a:rPr lang="en-GB" sz="2200" b="1" i="1" dirty="0">
                <a:latin typeface="Calibri" panose="020F0502020204030204" pitchFamily="34" charset="0"/>
                <a:cs typeface="Calibri" panose="020F0502020204030204" pitchFamily="34" charset="0"/>
              </a:rPr>
              <a:t>variance analysis</a:t>
            </a:r>
            <a:r>
              <a:rPr lang="en-GB" sz="2200" b="1" dirty="0">
                <a:latin typeface="Calibri" panose="020F0502020204030204" pitchFamily="34" charset="0"/>
                <a:cs typeface="Calibri" panose="020F0502020204030204" pitchFamily="34" charset="0"/>
              </a:rPr>
              <a:t> </a:t>
            </a:r>
            <a:r>
              <a:rPr lang="en-GB" sz="2200" dirty="0">
                <a:latin typeface="Calibri" panose="020F0502020204030204" pitchFamily="34" charset="0"/>
                <a:cs typeface="Calibri" panose="020F0502020204030204" pitchFamily="34" charset="0"/>
              </a:rPr>
              <a:t>(ANOVA from </a:t>
            </a:r>
            <a:r>
              <a:rPr lang="en-GB" sz="2200" dirty="0" err="1">
                <a:latin typeface="Calibri" panose="020F0502020204030204" pitchFamily="34" charset="0"/>
                <a:cs typeface="Calibri" panose="020F0502020204030204" pitchFamily="34" charset="0"/>
              </a:rPr>
              <a:t>ANalysis</a:t>
            </a:r>
            <a:r>
              <a:rPr lang="en-GB" sz="2200" dirty="0">
                <a:latin typeface="Calibri" panose="020F0502020204030204" pitchFamily="34" charset="0"/>
                <a:cs typeface="Calibri" panose="020F0502020204030204" pitchFamily="34" charset="0"/>
              </a:rPr>
              <a:t> Of </a:t>
            </a:r>
            <a:r>
              <a:rPr lang="en-GB" sz="2200" dirty="0" err="1">
                <a:latin typeface="Calibri" panose="020F0502020204030204" pitchFamily="34" charset="0"/>
                <a:cs typeface="Calibri" panose="020F0502020204030204" pitchFamily="34" charset="0"/>
              </a:rPr>
              <a:t>VAriance</a:t>
            </a:r>
            <a:r>
              <a:rPr lang="en-GB" sz="2200" dirty="0">
                <a:latin typeface="Calibri" panose="020F0502020204030204" pitchFamily="34" charset="0"/>
                <a:cs typeface="Calibri" panose="020F0502020204030204" pitchFamily="34" charset="0"/>
              </a:rPr>
              <a:t>)</a:t>
            </a:r>
            <a:r>
              <a:rPr lang="en-GB" sz="2200" i="1" dirty="0">
                <a:latin typeface="Calibri" panose="020F0502020204030204" pitchFamily="34" charset="0"/>
                <a:cs typeface="Calibri" panose="020F0502020204030204" pitchFamily="34" charset="0"/>
              </a:rPr>
              <a:t>.</a:t>
            </a:r>
            <a:r>
              <a:rPr lang="en-GB" sz="2200" dirty="0">
                <a:latin typeface="Calibri" panose="020F0502020204030204" pitchFamily="34" charset="0"/>
                <a:cs typeface="Calibri" panose="020F0502020204030204" pitchFamily="34" charset="0"/>
              </a:rPr>
              <a:t> This,</a:t>
            </a:r>
            <a:r>
              <a:rPr lang="en-GB" sz="2200" i="1" dirty="0">
                <a:latin typeface="Calibri" panose="020F0502020204030204" pitchFamily="34" charset="0"/>
                <a:cs typeface="Calibri" panose="020F0502020204030204" pitchFamily="34" charset="0"/>
              </a:rPr>
              <a:t> </a:t>
            </a:r>
            <a:r>
              <a:rPr lang="en-GB" sz="2200" dirty="0">
                <a:latin typeface="Calibri" panose="020F0502020204030204" pitchFamily="34" charset="0"/>
                <a:cs typeface="Calibri" panose="020F0502020204030204" pitchFamily="34" charset="0"/>
              </a:rPr>
              <a:t>roughly speaking, means that you make two (or more) replications of each factor combination to obtain an error term. You also calculate the variances of the estimates from the design matrix. Then you can make confidence intervals (one- or two-sided on a preferred confidence level). Finally, you test which estimates are statistical significant. </a:t>
            </a:r>
          </a:p>
        </p:txBody>
      </p:sp>
      <p:sp>
        <p:nvSpPr>
          <p:cNvPr id="4" name="Platshållare för bildnummer 3">
            <a:extLst>
              <a:ext uri="{FF2B5EF4-FFF2-40B4-BE49-F238E27FC236}">
                <a16:creationId xmlns:a16="http://schemas.microsoft.com/office/drawing/2014/main" id="{F556DD0B-58FF-4E5D-AD8A-5153ADA5A15E}"/>
              </a:ext>
            </a:extLst>
          </p:cNvPr>
          <p:cNvSpPr>
            <a:spLocks noGrp="1"/>
          </p:cNvSpPr>
          <p:nvPr>
            <p:ph type="sldNum" sz="quarter" idx="12"/>
          </p:nvPr>
        </p:nvSpPr>
        <p:spPr>
          <a:xfrm>
            <a:off x="8534672" y="6356176"/>
            <a:ext cx="501824" cy="457200"/>
          </a:xfrm>
        </p:spPr>
        <p:txBody>
          <a:bodyPr/>
          <a:lstStyle/>
          <a:p>
            <a:pPr>
              <a:defRPr/>
            </a:pPr>
            <a:fld id="{C99330ED-0C47-4042-BD72-525C52D4FF39}" type="slidenum">
              <a:rPr lang="sv-SE" altLang="en-US" smtClean="0">
                <a:latin typeface="Calibri" panose="020F0502020204030204" pitchFamily="34" charset="0"/>
                <a:cs typeface="Calibri" panose="020F0502020204030204" pitchFamily="34" charset="0"/>
              </a:rPr>
              <a:pPr>
                <a:defRPr/>
              </a:pPr>
              <a:t>10</a:t>
            </a:fld>
            <a:endParaRPr lang="sv-SE"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38895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A3848EF7-01A6-4E9A-A525-051DB5E82A44}"/>
              </a:ext>
            </a:extLst>
          </p:cNvPr>
          <p:cNvSpPr>
            <a:spLocks noGrp="1"/>
          </p:cNvSpPr>
          <p:nvPr>
            <p:ph type="title"/>
          </p:nvPr>
        </p:nvSpPr>
        <p:spPr>
          <a:xfrm>
            <a:off x="662127" y="260648"/>
            <a:ext cx="7772400" cy="659160"/>
          </a:xfrm>
        </p:spPr>
        <p:txBody>
          <a:bodyPr/>
          <a:lstStyle/>
          <a:p>
            <a:r>
              <a:rPr lang="en-GB" sz="3600" b="1" dirty="0">
                <a:latin typeface="Calibri" panose="020F0502020204030204" pitchFamily="34" charset="0"/>
                <a:cs typeface="Calibri" panose="020F0502020204030204" pitchFamily="34" charset="0"/>
              </a:rPr>
              <a:t>Practical advice for factorial designs</a:t>
            </a:r>
          </a:p>
        </p:txBody>
      </p:sp>
      <p:sp>
        <p:nvSpPr>
          <p:cNvPr id="3" name="Platshållare för innehåll 2">
            <a:extLst>
              <a:ext uri="{FF2B5EF4-FFF2-40B4-BE49-F238E27FC236}">
                <a16:creationId xmlns:a16="http://schemas.microsoft.com/office/drawing/2014/main" id="{096CE677-F84D-4448-861B-CA01EBBFFB65}"/>
              </a:ext>
            </a:extLst>
          </p:cNvPr>
          <p:cNvSpPr>
            <a:spLocks noGrp="1"/>
          </p:cNvSpPr>
          <p:nvPr>
            <p:ph idx="1"/>
          </p:nvPr>
        </p:nvSpPr>
        <p:spPr>
          <a:xfrm>
            <a:off x="755576" y="1027584"/>
            <a:ext cx="7772400" cy="5256584"/>
          </a:xfrm>
        </p:spPr>
        <p:txBody>
          <a:bodyPr/>
          <a:lstStyle/>
          <a:p>
            <a:r>
              <a:rPr lang="en-GB" sz="2400" dirty="0">
                <a:latin typeface="Calibri" panose="020F0502020204030204" pitchFamily="34" charset="0"/>
                <a:cs typeface="Calibri" panose="020F0502020204030204" pitchFamily="34" charset="0"/>
              </a:rPr>
              <a:t>Get to know the model before you design the investigation, perhaps with a pilot study.</a:t>
            </a:r>
          </a:p>
          <a:p>
            <a:r>
              <a:rPr lang="en-GB" sz="2400" dirty="0">
                <a:latin typeface="Calibri" panose="020F0502020204030204" pitchFamily="34" charset="0"/>
                <a:cs typeface="Calibri" panose="020F0502020204030204" pitchFamily="34" charset="0"/>
              </a:rPr>
              <a:t>Don't include more factors (and levels) than necessary. The number of simulations growths exponentially with the number of factors.</a:t>
            </a:r>
          </a:p>
          <a:p>
            <a:r>
              <a:rPr lang="en-GB" sz="2400" dirty="0">
                <a:latin typeface="Calibri" panose="020F0502020204030204" pitchFamily="34" charset="0"/>
                <a:cs typeface="Calibri" panose="020F0502020204030204" pitchFamily="34" charset="0"/>
              </a:rPr>
              <a:t>You can always extend the design matrix by introducing a new factor (without wasting the already made simulations.)</a:t>
            </a:r>
          </a:p>
          <a:p>
            <a:r>
              <a:rPr lang="en-GB" sz="2400" dirty="0">
                <a:latin typeface="Calibri" panose="020F0502020204030204" pitchFamily="34" charset="0"/>
                <a:cs typeface="Calibri" panose="020F0502020204030204" pitchFamily="34" charset="0"/>
              </a:rPr>
              <a:t>When you find that some factors or interactions are of less interest, they can be removed.</a:t>
            </a:r>
          </a:p>
          <a:p>
            <a:r>
              <a:rPr lang="en-GB" sz="2400" dirty="0">
                <a:latin typeface="Calibri" panose="020F0502020204030204" pitchFamily="34" charset="0"/>
                <a:cs typeface="Calibri" panose="020F0502020204030204" pitchFamily="34" charset="0"/>
              </a:rPr>
              <a:t>Variance analysis can tell about the significance of the estimates.</a:t>
            </a:r>
          </a:p>
          <a:p>
            <a:r>
              <a:rPr lang="en-GB" sz="2400" dirty="0">
                <a:latin typeface="Calibri" panose="020F0502020204030204" pitchFamily="34" charset="0"/>
                <a:cs typeface="Calibri" panose="020F0502020204030204" pitchFamily="34" charset="0"/>
              </a:rPr>
              <a:t>A design matrix is often a sound and flexible base for performing a complicated simulation study.</a:t>
            </a:r>
          </a:p>
          <a:p>
            <a:pPr marL="0" indent="0">
              <a:buNone/>
            </a:pPr>
            <a:endParaRPr lang="en-GB" sz="2400" dirty="0">
              <a:latin typeface="Calibri" panose="020F0502020204030204" pitchFamily="34" charset="0"/>
              <a:cs typeface="Calibri" panose="020F0502020204030204" pitchFamily="34" charset="0"/>
            </a:endParaRPr>
          </a:p>
        </p:txBody>
      </p:sp>
      <p:sp>
        <p:nvSpPr>
          <p:cNvPr id="4" name="Platshållare för bildnummer 3">
            <a:extLst>
              <a:ext uri="{FF2B5EF4-FFF2-40B4-BE49-F238E27FC236}">
                <a16:creationId xmlns:a16="http://schemas.microsoft.com/office/drawing/2014/main" id="{D6C3E7B1-7DCB-4D10-87BE-CBD5C3486FE8}"/>
              </a:ext>
            </a:extLst>
          </p:cNvPr>
          <p:cNvSpPr>
            <a:spLocks noGrp="1"/>
          </p:cNvSpPr>
          <p:nvPr>
            <p:ph type="sldNum" sz="quarter" idx="12"/>
          </p:nvPr>
        </p:nvSpPr>
        <p:spPr>
          <a:xfrm>
            <a:off x="8527976" y="6284168"/>
            <a:ext cx="508520" cy="457200"/>
          </a:xfrm>
        </p:spPr>
        <p:txBody>
          <a:bodyPr/>
          <a:lstStyle/>
          <a:p>
            <a:pPr>
              <a:defRPr/>
            </a:pPr>
            <a:fld id="{C99330ED-0C47-4042-BD72-525C52D4FF39}" type="slidenum">
              <a:rPr lang="sv-SE" altLang="en-US" smtClean="0">
                <a:latin typeface="Calibri" panose="020F0502020204030204" pitchFamily="34" charset="0"/>
                <a:cs typeface="Calibri" panose="020F0502020204030204" pitchFamily="34" charset="0"/>
              </a:rPr>
              <a:pPr>
                <a:defRPr/>
              </a:pPr>
              <a:t>11</a:t>
            </a:fld>
            <a:endParaRPr lang="sv-SE"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67561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1826CD55-91E0-48B9-A1C5-B8C75077D1E5}"/>
              </a:ext>
            </a:extLst>
          </p:cNvPr>
          <p:cNvSpPr>
            <a:spLocks noGrp="1" noChangeArrowheads="1"/>
          </p:cNvSpPr>
          <p:nvPr>
            <p:ph type="title"/>
          </p:nvPr>
        </p:nvSpPr>
        <p:spPr>
          <a:xfrm>
            <a:off x="1059195" y="44624"/>
            <a:ext cx="7366972" cy="618801"/>
          </a:xfrm>
          <a:noFill/>
          <a:ln/>
        </p:spPr>
        <p:txBody>
          <a:bodyPr vert="horz" wrap="square" lIns="63744" tIns="31873" rIns="63744" bIns="31873" numCol="1" rtlCol="0" anchor="b" anchorCtr="0" compatLnSpc="1">
            <a:prstTxWarp prst="textNoShape">
              <a:avLst/>
            </a:prstTxWarp>
            <a:noAutofit/>
          </a:bodyPr>
          <a:lstStyle/>
          <a:p>
            <a:r>
              <a:rPr lang="en-GB" altLang="en-US" b="1" dirty="0">
                <a:latin typeface="Calibri" panose="020F0502020204030204" pitchFamily="34" charset="0"/>
                <a:cs typeface="Calibri" panose="020F0502020204030204" pitchFamily="34" charset="0"/>
              </a:rPr>
              <a:t>II.  Variance reduction</a:t>
            </a:r>
          </a:p>
        </p:txBody>
      </p:sp>
      <mc:AlternateContent xmlns:mc="http://schemas.openxmlformats.org/markup-compatibility/2006" xmlns:a14="http://schemas.microsoft.com/office/drawing/2010/main">
        <mc:Choice Requires="a14">
          <p:sp>
            <p:nvSpPr>
              <p:cNvPr id="89091" name="Rectangle 3">
                <a:extLst>
                  <a:ext uri="{FF2B5EF4-FFF2-40B4-BE49-F238E27FC236}">
                    <a16:creationId xmlns:a16="http://schemas.microsoft.com/office/drawing/2014/main" id="{6E4CDA1F-7334-4A1B-B7E3-B1F3FB4F5E05}"/>
                  </a:ext>
                </a:extLst>
              </p:cNvPr>
              <p:cNvSpPr>
                <a:spLocks noGrp="1" noChangeArrowheads="1"/>
              </p:cNvSpPr>
              <p:nvPr>
                <p:ph type="body" idx="1"/>
              </p:nvPr>
            </p:nvSpPr>
            <p:spPr>
              <a:xfrm>
                <a:off x="405590" y="933466"/>
                <a:ext cx="8433867" cy="3201827"/>
              </a:xfrm>
              <a:noFill/>
              <a:ln/>
            </p:spPr>
            <p:txBody>
              <a:bodyPr vert="horz" wrap="square" lIns="63744" tIns="31873" rIns="63744" bIns="31873" numCol="1" rtlCol="0" anchor="t" anchorCtr="0" compatLnSpc="1">
                <a:prstTxWarp prst="textNoShape">
                  <a:avLst/>
                </a:prstTxWarp>
                <a:noAutofit/>
              </a:bodyPr>
              <a:lstStyle/>
              <a:p>
                <a:pPr marL="0" indent="0">
                  <a:spcBef>
                    <a:spcPct val="0"/>
                  </a:spcBef>
                  <a:buNone/>
                </a:pPr>
                <a:r>
                  <a:rPr lang="en-GB" altLang="en-US" sz="2000" dirty="0">
                    <a:latin typeface="Calibri" panose="020F0502020204030204" pitchFamily="34" charset="0"/>
                    <a:cs typeface="Calibri" panose="020F0502020204030204" pitchFamily="34" charset="0"/>
                  </a:rPr>
                  <a:t>The </a:t>
                </a:r>
                <a:r>
                  <a:rPr lang="en-GB" altLang="en-US" sz="2000" b="1" i="1" dirty="0">
                    <a:latin typeface="Calibri" panose="020F0502020204030204" pitchFamily="34" charset="0"/>
                    <a:cs typeface="Calibri" panose="020F0502020204030204" pitchFamily="34" charset="0"/>
                  </a:rPr>
                  <a:t>precision</a:t>
                </a:r>
                <a:r>
                  <a:rPr lang="en-GB" altLang="en-US" sz="2000" dirty="0">
                    <a:latin typeface="Calibri" panose="020F0502020204030204" pitchFamily="34" charset="0"/>
                    <a:cs typeface="Calibri" panose="020F0502020204030204" pitchFamily="34" charset="0"/>
                  </a:rPr>
                  <a:t> of an estimate of </a:t>
                </a:r>
                <a:r>
                  <a:rPr lang="en-GB" altLang="en-US" sz="2000" i="1" dirty="0">
                    <a:latin typeface="Calibri" panose="020F0502020204030204" pitchFamily="34" charset="0"/>
                    <a:cs typeface="Calibri" panose="020F0502020204030204" pitchFamily="34" charset="0"/>
                  </a:rPr>
                  <a:t>X</a:t>
                </a:r>
                <a:r>
                  <a:rPr lang="en-GB" altLang="en-US" sz="2000" dirty="0">
                    <a:latin typeface="Calibri" panose="020F0502020204030204" pitchFamily="34" charset="0"/>
                    <a:cs typeface="Calibri" panose="020F0502020204030204" pitchFamily="34" charset="0"/>
                  </a:rPr>
                  <a:t> from a stochastic model can be measured by e.g. a</a:t>
                </a:r>
                <a:r>
                  <a:rPr lang="en-GB" sz="2000" dirty="0">
                    <a:latin typeface="Calibri" panose="020F0502020204030204" pitchFamily="34" charset="0"/>
                    <a:cs typeface="Calibri" panose="020F0502020204030204" pitchFamily="34" charset="0"/>
                  </a:rPr>
                  <a:t> two-sided confidence interval. After </a:t>
                </a:r>
                <a:r>
                  <a:rPr lang="en-GB" sz="2000" i="1" dirty="0">
                    <a:latin typeface="Calibri" panose="020F0502020204030204" pitchFamily="34" charset="0"/>
                    <a:cs typeface="Calibri" panose="020F0502020204030204" pitchFamily="34" charset="0"/>
                  </a:rPr>
                  <a:t>N</a:t>
                </a:r>
                <a:r>
                  <a:rPr lang="en-GB" sz="2000" dirty="0">
                    <a:latin typeface="Calibri" panose="020F0502020204030204" pitchFamily="34" charset="0"/>
                    <a:cs typeface="Calibri" panose="020F0502020204030204" pitchFamily="34" charset="0"/>
                  </a:rPr>
                  <a:t> replications the average </a:t>
                </a:r>
                <a14:m>
                  <m:oMath xmlns:m="http://schemas.openxmlformats.org/officeDocument/2006/math">
                    <m:acc>
                      <m:accPr>
                        <m:chr m:val="̂"/>
                        <m:ctrlPr>
                          <a:rPr lang="en-GB" sz="2000" i="1">
                            <a:latin typeface="Cambria Math" panose="02040503050406030204" pitchFamily="18" charset="0"/>
                          </a:rPr>
                        </m:ctrlPr>
                      </m:accPr>
                      <m:e>
                        <m:r>
                          <m:rPr>
                            <m:sty m:val="p"/>
                          </m:rPr>
                          <a:rPr lang="en-GB" sz="2000">
                            <a:latin typeface="Cambria Math" panose="02040503050406030204" pitchFamily="18" charset="0"/>
                          </a:rPr>
                          <m:t>X</m:t>
                        </m:r>
                      </m:e>
                    </m:acc>
                  </m:oMath>
                </a14:m>
                <a:r>
                  <a:rPr lang="en-GB" sz="2000" dirty="0">
                    <a:latin typeface="Calibri" panose="020F0502020204030204" pitchFamily="34" charset="0"/>
                    <a:cs typeface="Calibri" panose="020F0502020204030204" pitchFamily="34" charset="0"/>
                  </a:rPr>
                  <a:t> and the standard deviation </a:t>
                </a:r>
                <a:r>
                  <a:rPr lang="en-GB" sz="2000" i="1" dirty="0">
                    <a:latin typeface="Calibri" panose="020F0502020204030204" pitchFamily="34" charset="0"/>
                    <a:cs typeface="Calibri" panose="020F0502020204030204" pitchFamily="34" charset="0"/>
                  </a:rPr>
                  <a:t>s</a:t>
                </a:r>
                <a:r>
                  <a:rPr lang="en-GB" sz="2000" dirty="0">
                    <a:latin typeface="Calibri" panose="020F0502020204030204" pitchFamily="34" charset="0"/>
                    <a:cs typeface="Calibri" panose="020F0502020204030204" pitchFamily="34" charset="0"/>
                  </a:rPr>
                  <a:t> can be estimated. At a confidence level 1-</a:t>
                </a:r>
                <a:r>
                  <a:rPr lang="en-GB" sz="2000" dirty="0">
                    <a:latin typeface="Calibri" panose="020F0502020204030204" pitchFamily="34" charset="0"/>
                    <a:cs typeface="Calibri" panose="020F0502020204030204" pitchFamily="34" charset="0"/>
                    <a:sym typeface="Symbol" panose="05050102010706020507" pitchFamily="18" charset="2"/>
                  </a:rPr>
                  <a:t> (e.g. 90, 95 or 99%) the confidence interval around </a:t>
                </a:r>
                <a:r>
                  <a:rPr lang="en-GB" sz="2000" i="1" dirty="0">
                    <a:latin typeface="Calibri" panose="020F0502020204030204" pitchFamily="34" charset="0"/>
                    <a:cs typeface="Calibri" panose="020F0502020204030204" pitchFamily="34" charset="0"/>
                    <a:sym typeface="Symbol" panose="05050102010706020507" pitchFamily="18" charset="2"/>
                  </a:rPr>
                  <a:t>X</a:t>
                </a:r>
                <a:r>
                  <a:rPr lang="en-GB" sz="2000" dirty="0">
                    <a:latin typeface="Calibri" panose="020F0502020204030204" pitchFamily="34" charset="0"/>
                    <a:cs typeface="Calibri" panose="020F0502020204030204" pitchFamily="34" charset="0"/>
                    <a:sym typeface="Symbol" panose="05050102010706020507" pitchFamily="18" charset="2"/>
                  </a:rPr>
                  <a:t> is: </a:t>
                </a:r>
                <a14:m>
                  <m:oMath xmlns:m="http://schemas.openxmlformats.org/officeDocument/2006/math">
                    <m:acc>
                      <m:accPr>
                        <m:chr m:val="̂"/>
                        <m:ctrlPr>
                          <a:rPr lang="en-GB" sz="2000" i="1">
                            <a:latin typeface="Cambria Math" panose="02040503050406030204" pitchFamily="18" charset="0"/>
                          </a:rPr>
                        </m:ctrlPr>
                      </m:accPr>
                      <m:e>
                        <m:r>
                          <a:rPr lang="en-GB" sz="2000" i="1">
                            <a:latin typeface="Cambria Math" panose="02040503050406030204" pitchFamily="18" charset="0"/>
                          </a:rPr>
                          <m:t>𝑋</m:t>
                        </m:r>
                      </m:e>
                    </m:acc>
                    <m:r>
                      <a:rPr lang="en-GB" sz="2000">
                        <a:latin typeface="Cambria Math" panose="02040503050406030204" pitchFamily="18" charset="0"/>
                      </a:rPr>
                      <m:t> </m:t>
                    </m:r>
                    <m:r>
                      <a:rPr lang="en-GB" sz="2000">
                        <a:latin typeface="Cambria Math" panose="02040503050406030204" pitchFamily="18" charset="0"/>
                        <a:sym typeface="Symbol" panose="05050102010706020507" pitchFamily="18" charset="2"/>
                      </a:rPr>
                      <m:t></m:t>
                    </m:r>
                    <m:r>
                      <a:rPr lang="en-GB" sz="2000">
                        <a:latin typeface="Cambria Math" panose="02040503050406030204" pitchFamily="18" charset="0"/>
                      </a:rPr>
                      <m:t> </m:t>
                    </m:r>
                    <m:sSub>
                      <m:sSubPr>
                        <m:ctrlPr>
                          <a:rPr lang="en-GB" sz="2000" i="1">
                            <a:latin typeface="Cambria Math" panose="02040503050406030204" pitchFamily="18" charset="0"/>
                          </a:rPr>
                        </m:ctrlPr>
                      </m:sSubPr>
                      <m:e>
                        <m:r>
                          <a:rPr lang="en-GB" sz="2000">
                            <a:latin typeface="Cambria Math" panose="02040503050406030204" pitchFamily="18" charset="0"/>
                            <a:sym typeface="Symbol" panose="05050102010706020507" pitchFamily="18" charset="2"/>
                          </a:rPr>
                          <m:t></m:t>
                        </m:r>
                      </m:e>
                      <m:sub>
                        <m:r>
                          <a:rPr lang="en-GB" sz="2000" i="1">
                            <a:latin typeface="Cambria Math" panose="02040503050406030204" pitchFamily="18" charset="0"/>
                            <a:sym typeface="Symbol" panose="05050102010706020507" pitchFamily="18" charset="2"/>
                          </a:rPr>
                          <m:t>/2</m:t>
                        </m:r>
                      </m:sub>
                    </m:sSub>
                    <m:r>
                      <a:rPr lang="en-GB" sz="2000">
                        <a:latin typeface="Cambria Math" panose="02040503050406030204" pitchFamily="18" charset="0"/>
                        <a:sym typeface="Symbol" panose="05050102010706020507" pitchFamily="18" charset="2"/>
                      </a:rPr>
                      <m:t></m:t>
                    </m:r>
                    <m:r>
                      <a:rPr lang="en-GB" sz="2000" i="1">
                        <a:latin typeface="Cambria Math" panose="02040503050406030204" pitchFamily="18" charset="0"/>
                      </a:rPr>
                      <m:t>𝑠</m:t>
                    </m:r>
                    <m:r>
                      <a:rPr lang="en-GB" sz="2000">
                        <a:latin typeface="Cambria Math" panose="02040503050406030204" pitchFamily="18" charset="0"/>
                      </a:rPr>
                      <m:t>/</m:t>
                    </m:r>
                    <m:rad>
                      <m:radPr>
                        <m:degHide m:val="on"/>
                        <m:ctrlPr>
                          <a:rPr lang="en-GB" sz="2000" i="1">
                            <a:latin typeface="Cambria Math" panose="02040503050406030204" pitchFamily="18" charset="0"/>
                          </a:rPr>
                        </m:ctrlPr>
                      </m:radPr>
                      <m:deg/>
                      <m:e>
                        <m:r>
                          <a:rPr lang="en-GB" sz="2000" i="1">
                            <a:latin typeface="Cambria Math" panose="02040503050406030204" pitchFamily="18" charset="0"/>
                          </a:rPr>
                          <m:t>𝑁</m:t>
                        </m:r>
                      </m:e>
                    </m:rad>
                  </m:oMath>
                </a14:m>
                <a:r>
                  <a:rPr lang="en-GB" altLang="en-US" sz="2000" dirty="0">
                    <a:latin typeface="Calibri" panose="020F0502020204030204" pitchFamily="34" charset="0"/>
                    <a:cs typeface="Calibri" panose="020F0502020204030204" pitchFamily="34" charset="0"/>
                  </a:rPr>
                  <a:t>; where </a:t>
                </a:r>
                <a:r>
                  <a:rPr lang="en-GB" altLang="en-US" sz="2000" dirty="0">
                    <a:latin typeface="Calibri" panose="020F0502020204030204" pitchFamily="34" charset="0"/>
                    <a:cs typeface="Calibri" panose="020F0502020204030204" pitchFamily="34" charset="0"/>
                    <a:sym typeface="Symbol" panose="05050102010706020507" pitchFamily="18" charset="2"/>
                  </a:rPr>
                  <a:t></a:t>
                </a:r>
                <a:r>
                  <a:rPr lang="en-GB" altLang="en-US" sz="2000" baseline="-25000" dirty="0">
                    <a:latin typeface="Calibri" panose="020F0502020204030204" pitchFamily="34" charset="0"/>
                    <a:cs typeface="Calibri" panose="020F0502020204030204" pitchFamily="34" charset="0"/>
                    <a:sym typeface="Symbol" panose="05050102010706020507" pitchFamily="18" charset="2"/>
                  </a:rPr>
                  <a:t>/2</a:t>
                </a:r>
                <a:r>
                  <a:rPr lang="en-GB" altLang="en-US" sz="2000" dirty="0">
                    <a:latin typeface="Calibri" panose="020F0502020204030204" pitchFamily="34" charset="0"/>
                    <a:cs typeface="Calibri" panose="020F0502020204030204" pitchFamily="34" charset="0"/>
                    <a:sym typeface="Symbol" panose="05050102010706020507" pitchFamily="18" charset="2"/>
                  </a:rPr>
                  <a:t> is the confidence level (having the value: 1.645, 1.960 or 2.58 for </a:t>
                </a:r>
                <a:r>
                  <a:rPr lang="en-GB" sz="2000" dirty="0">
                    <a:latin typeface="Calibri" panose="020F0502020204030204" pitchFamily="34" charset="0"/>
                    <a:cs typeface="Calibri" panose="020F0502020204030204" pitchFamily="34" charset="0"/>
                  </a:rPr>
                  <a:t>1-</a:t>
                </a:r>
                <a:r>
                  <a:rPr lang="en-GB" sz="2000" dirty="0">
                    <a:latin typeface="Calibri" panose="020F0502020204030204" pitchFamily="34" charset="0"/>
                    <a:cs typeface="Calibri" panose="020F0502020204030204" pitchFamily="34" charset="0"/>
                    <a:sym typeface="Symbol" panose="05050102010706020507" pitchFamily="18" charset="2"/>
                  </a:rPr>
                  <a:t> = 90, 95 and 99%</a:t>
                </a:r>
                <a:r>
                  <a:rPr lang="en-GB" altLang="en-US" sz="2000" dirty="0">
                    <a:latin typeface="Calibri" panose="020F0502020204030204" pitchFamily="34" charset="0"/>
                    <a:cs typeface="Calibri" panose="020F0502020204030204" pitchFamily="34" charset="0"/>
                    <a:sym typeface="Symbol" panose="05050102010706020507" pitchFamily="18" charset="2"/>
                  </a:rPr>
                  <a:t>), </a:t>
                </a:r>
                <a:r>
                  <a:rPr lang="en-GB" altLang="en-US" sz="2000" i="1" dirty="0">
                    <a:latin typeface="Calibri" panose="020F0502020204030204" pitchFamily="34" charset="0"/>
                    <a:cs typeface="Calibri" panose="020F0502020204030204" pitchFamily="34" charset="0"/>
                    <a:sym typeface="Symbol" panose="05050102010706020507" pitchFamily="18" charset="2"/>
                  </a:rPr>
                  <a:t>s</a:t>
                </a:r>
                <a:r>
                  <a:rPr lang="en-GB" altLang="en-US" sz="2000" dirty="0">
                    <a:latin typeface="Calibri" panose="020F0502020204030204" pitchFamily="34" charset="0"/>
                    <a:cs typeface="Calibri" panose="020F0502020204030204" pitchFamily="34" charset="0"/>
                    <a:sym typeface="Symbol" panose="05050102010706020507" pitchFamily="18" charset="2"/>
                  </a:rPr>
                  <a:t> is</a:t>
                </a:r>
                <a:r>
                  <a:rPr lang="en-GB" sz="2000" dirty="0">
                    <a:latin typeface="Calibri" panose="020F0502020204030204" pitchFamily="34" charset="0"/>
                    <a:cs typeface="Calibri" panose="020F0502020204030204" pitchFamily="34" charset="0"/>
                  </a:rPr>
                  <a:t> </a:t>
                </a:r>
                <a14:m>
                  <m:oMath xmlns:m="http://schemas.openxmlformats.org/officeDocument/2006/math">
                    <m:r>
                      <m:rPr>
                        <m:sty m:val="p"/>
                      </m:rPr>
                      <a:rPr lang="en-GB" sz="2000">
                        <a:latin typeface="Cambria Math" panose="02040503050406030204" pitchFamily="18" charset="0"/>
                      </a:rPr>
                      <m:t>the</m:t>
                    </m:r>
                    <m:r>
                      <a:rPr lang="en-GB" sz="2000">
                        <a:latin typeface="Cambria Math" panose="02040503050406030204" pitchFamily="18" charset="0"/>
                      </a:rPr>
                      <m:t> </m:t>
                    </m:r>
                    <m:r>
                      <m:rPr>
                        <m:sty m:val="p"/>
                      </m:rPr>
                      <a:rPr lang="en-GB" sz="2000">
                        <a:latin typeface="Cambria Math" panose="02040503050406030204" pitchFamily="18" charset="0"/>
                      </a:rPr>
                      <m:t>estimated</m:t>
                    </m:r>
                    <m:r>
                      <a:rPr lang="en-GB" sz="2000">
                        <a:latin typeface="Cambria Math" panose="02040503050406030204" pitchFamily="18" charset="0"/>
                      </a:rPr>
                      <m:t> </m:t>
                    </m:r>
                    <m:r>
                      <m:rPr>
                        <m:sty m:val="p"/>
                      </m:rPr>
                      <a:rPr lang="en-GB" sz="2000">
                        <a:latin typeface="Cambria Math" panose="02040503050406030204" pitchFamily="18" charset="0"/>
                      </a:rPr>
                      <m:t>standard</m:t>
                    </m:r>
                    <m:r>
                      <a:rPr lang="en-GB" sz="2000">
                        <a:latin typeface="Cambria Math" panose="02040503050406030204" pitchFamily="18" charset="0"/>
                      </a:rPr>
                      <m:t> </m:t>
                    </m:r>
                    <m:r>
                      <m:rPr>
                        <m:sty m:val="p"/>
                      </m:rPr>
                      <a:rPr lang="en-GB" sz="2000">
                        <a:latin typeface="Cambria Math" panose="02040503050406030204" pitchFamily="18" charset="0"/>
                      </a:rPr>
                      <m:t>deviation</m:t>
                    </m:r>
                    <m:r>
                      <a:rPr lang="en-GB" sz="2000">
                        <a:latin typeface="Cambria Math" panose="02040503050406030204" pitchFamily="18" charset="0"/>
                      </a:rPr>
                      <m:t> </m:t>
                    </m:r>
                    <m:r>
                      <m:rPr>
                        <m:sty m:val="p"/>
                      </m:rPr>
                      <a:rPr lang="en-GB" sz="2000">
                        <a:latin typeface="Cambria Math" panose="02040503050406030204" pitchFamily="18" charset="0"/>
                      </a:rPr>
                      <m:t>and</m:t>
                    </m:r>
                  </m:oMath>
                </a14:m>
                <a:r>
                  <a:rPr lang="en-GB" sz="2000" dirty="0">
                    <a:latin typeface="Calibri" panose="020F0502020204030204" pitchFamily="34" charset="0"/>
                    <a:cs typeface="Calibri" panose="020F0502020204030204" pitchFamily="34" charset="0"/>
                  </a:rPr>
                  <a:t> </a:t>
                </a:r>
                <a:r>
                  <a:rPr lang="en-GB" sz="2000" i="1" dirty="0">
                    <a:latin typeface="Calibri" panose="020F0502020204030204" pitchFamily="34" charset="0"/>
                    <a:cs typeface="Calibri" panose="020F0502020204030204" pitchFamily="34" charset="0"/>
                  </a:rPr>
                  <a:t>N</a:t>
                </a:r>
                <a:r>
                  <a:rPr lang="en-GB" sz="2000" dirty="0">
                    <a:latin typeface="Calibri" panose="020F0502020204030204" pitchFamily="34" charset="0"/>
                    <a:cs typeface="Calibri" panose="020F0502020204030204" pitchFamily="34" charset="0"/>
                  </a:rPr>
                  <a:t> is the number of replications. (</a:t>
                </a:r>
                <a:r>
                  <a:rPr lang="en-GB" sz="2000" i="1" dirty="0">
                    <a:latin typeface="Calibri" panose="020F0502020204030204" pitchFamily="34" charset="0"/>
                    <a:cs typeface="Calibri" panose="020F0502020204030204" pitchFamily="34" charset="0"/>
                  </a:rPr>
                  <a:t>N </a:t>
                </a:r>
                <a:r>
                  <a:rPr lang="en-GB" sz="2000" i="1" dirty="0">
                    <a:latin typeface="Calibri" panose="020F0502020204030204" pitchFamily="34" charset="0"/>
                    <a:cs typeface="Calibri" panose="020F0502020204030204" pitchFamily="34" charset="0"/>
                    <a:sym typeface="Symbol" panose="05050102010706020507" pitchFamily="18" charset="2"/>
                  </a:rPr>
                  <a:t> </a:t>
                </a:r>
                <a:r>
                  <a:rPr lang="en-GB" sz="2000" i="1" dirty="0">
                    <a:latin typeface="Calibri" panose="020F0502020204030204" pitchFamily="34" charset="0"/>
                    <a:cs typeface="Calibri" panose="020F0502020204030204" pitchFamily="34" charset="0"/>
                  </a:rPr>
                  <a:t>20 is required </a:t>
                </a:r>
                <a:r>
                  <a:rPr lang="en-GB" sz="2000" dirty="0">
                    <a:latin typeface="Calibri" panose="020F0502020204030204" pitchFamily="34" charset="0"/>
                    <a:cs typeface="Calibri" panose="020F0502020204030204" pitchFamily="34" charset="0"/>
                  </a:rPr>
                  <a:t>so that the normal approximation is valid.) </a:t>
                </a:r>
              </a:p>
              <a:p>
                <a:pPr marL="0" indent="0">
                  <a:spcBef>
                    <a:spcPct val="0"/>
                  </a:spcBef>
                  <a:buNone/>
                </a:pPr>
                <a:endParaRPr lang="en-GB" sz="600" dirty="0">
                  <a:latin typeface="Calibri" panose="020F0502020204030204" pitchFamily="34" charset="0"/>
                  <a:cs typeface="Calibri" panose="020F0502020204030204" pitchFamily="34" charset="0"/>
                </a:endParaRPr>
              </a:p>
              <a:p>
                <a:pPr marL="0" indent="0">
                  <a:spcBef>
                    <a:spcPct val="0"/>
                  </a:spcBef>
                  <a:buNone/>
                </a:pPr>
                <a:r>
                  <a:rPr lang="en-GB" sz="2000" dirty="0">
                    <a:latin typeface="Calibri" panose="020F0502020204030204" pitchFamily="34" charset="0"/>
                    <a:cs typeface="Calibri" panose="020F0502020204030204" pitchFamily="34" charset="0"/>
                  </a:rPr>
                  <a:t>T</a:t>
                </a:r>
                <a:r>
                  <a:rPr lang="en-GB" altLang="en-US" sz="2000" dirty="0">
                    <a:latin typeface="Calibri" panose="020F0502020204030204" pitchFamily="34" charset="0"/>
                    <a:cs typeface="Calibri" panose="020F0502020204030204" pitchFamily="34" charset="0"/>
                  </a:rPr>
                  <a:t>he </a:t>
                </a:r>
                <a:r>
                  <a:rPr lang="en-GB" altLang="en-US" sz="2000" i="1" dirty="0">
                    <a:latin typeface="Calibri" panose="020F0502020204030204" pitchFamily="34" charset="0"/>
                    <a:cs typeface="Calibri" panose="020F0502020204030204" pitchFamily="34" charset="0"/>
                  </a:rPr>
                  <a:t>precision</a:t>
                </a:r>
                <a:r>
                  <a:rPr lang="en-GB" altLang="en-US" sz="2000" dirty="0">
                    <a:latin typeface="Calibri" panose="020F0502020204030204" pitchFamily="34" charset="0"/>
                    <a:cs typeface="Calibri" panose="020F0502020204030204" pitchFamily="34" charset="0"/>
                  </a:rPr>
                  <a:t> in a </a:t>
                </a:r>
                <a:r>
                  <a:rPr lang="en-GB" altLang="en-US" sz="2000" i="1" dirty="0">
                    <a:latin typeface="Calibri" panose="020F0502020204030204" pitchFamily="34" charset="0"/>
                    <a:cs typeface="Calibri" panose="020F0502020204030204" pitchFamily="34" charset="0"/>
                  </a:rPr>
                  <a:t>model estimate </a:t>
                </a:r>
                <a:r>
                  <a:rPr lang="en-GB" altLang="en-US" sz="2000" dirty="0">
                    <a:latin typeface="Calibri" panose="020F0502020204030204" pitchFamily="34" charset="0"/>
                    <a:cs typeface="Calibri" panose="020F0502020204030204" pitchFamily="34" charset="0"/>
                  </a:rPr>
                  <a:t>can always be increased by doing more replications. </a:t>
                </a:r>
                <a:r>
                  <a:rPr lang="en-GB" altLang="en-US" sz="2000" i="1" dirty="0">
                    <a:solidFill>
                      <a:srgbClr val="FF0000"/>
                    </a:solidFill>
                    <a:latin typeface="Calibri" panose="020F0502020204030204" pitchFamily="34" charset="0"/>
                    <a:cs typeface="Calibri" panose="020F0502020204030204" pitchFamily="34" charset="0"/>
                  </a:rPr>
                  <a:t>However, the precision only improves as 1/</a:t>
                </a:r>
                <a14:m>
                  <m:oMath xmlns:m="http://schemas.openxmlformats.org/officeDocument/2006/math">
                    <m:rad>
                      <m:radPr>
                        <m:degHide m:val="on"/>
                        <m:ctrlPr>
                          <a:rPr lang="en-GB" sz="2000" i="1">
                            <a:solidFill>
                              <a:srgbClr val="FF0000"/>
                            </a:solidFill>
                            <a:latin typeface="Cambria Math" panose="02040503050406030204" pitchFamily="18" charset="0"/>
                          </a:rPr>
                        </m:ctrlPr>
                      </m:radPr>
                      <m:deg/>
                      <m:e>
                        <m:r>
                          <a:rPr lang="en-GB" sz="2000" i="1">
                            <a:solidFill>
                              <a:srgbClr val="FF0000"/>
                            </a:solidFill>
                            <a:latin typeface="Cambria Math" panose="02040503050406030204" pitchFamily="18" charset="0"/>
                          </a:rPr>
                          <m:t>𝑁</m:t>
                        </m:r>
                      </m:e>
                    </m:rad>
                  </m:oMath>
                </a14:m>
                <a:r>
                  <a:rPr lang="en-GB" altLang="en-US" sz="2000" i="1" dirty="0">
                    <a:solidFill>
                      <a:srgbClr val="FF0000"/>
                    </a:solidFill>
                    <a:latin typeface="Calibri" panose="020F0502020204030204" pitchFamily="34" charset="0"/>
                    <a:cs typeface="Calibri" panose="020F0502020204030204" pitchFamily="34" charset="0"/>
                    <a:sym typeface="Symbol" panose="05050102010706020507" pitchFamily="18" charset="2"/>
                  </a:rPr>
                  <a:t>, why</a:t>
                </a:r>
                <a:r>
                  <a:rPr lang="en-GB" altLang="en-US" sz="2000" i="1" dirty="0">
                    <a:solidFill>
                      <a:srgbClr val="FF0000"/>
                    </a:solidFill>
                    <a:latin typeface="Calibri" panose="020F0502020204030204" pitchFamily="34" charset="0"/>
                    <a:cs typeface="Calibri" panose="020F0502020204030204" pitchFamily="34" charset="0"/>
                  </a:rPr>
                  <a:t> this is a very time consuming method! </a:t>
                </a:r>
                <a:endParaRPr lang="en-GB" sz="2000" i="1" dirty="0">
                  <a:latin typeface="Calibri" panose="020F0502020204030204" pitchFamily="34" charset="0"/>
                  <a:cs typeface="Calibri" panose="020F0502020204030204" pitchFamily="34" charset="0"/>
                </a:endParaRPr>
              </a:p>
            </p:txBody>
          </p:sp>
        </mc:Choice>
        <mc:Fallback xmlns="">
          <p:sp>
            <p:nvSpPr>
              <p:cNvPr id="89091" name="Rectangle 3">
                <a:extLst>
                  <a:ext uri="{FF2B5EF4-FFF2-40B4-BE49-F238E27FC236}">
                    <a16:creationId xmlns:a16="http://schemas.microsoft.com/office/drawing/2014/main" id="{6E4CDA1F-7334-4A1B-B7E3-B1F3FB4F5E05}"/>
                  </a:ext>
                </a:extLst>
              </p:cNvPr>
              <p:cNvSpPr>
                <a:spLocks noGrp="1" noRot="1" noChangeAspect="1" noMove="1" noResize="1" noEditPoints="1" noAdjustHandles="1" noChangeArrowheads="1" noChangeShapeType="1" noTextEdit="1"/>
              </p:cNvSpPr>
              <p:nvPr>
                <p:ph type="body" idx="1"/>
              </p:nvPr>
            </p:nvSpPr>
            <p:spPr>
              <a:xfrm>
                <a:off x="405590" y="933466"/>
                <a:ext cx="8433867" cy="3201827"/>
              </a:xfrm>
              <a:blipFill>
                <a:blip r:embed="rId3"/>
                <a:stretch>
                  <a:fillRect l="-1157" t="-1524" b="-7048"/>
                </a:stretch>
              </a:blipFill>
              <a:ln/>
            </p:spPr>
            <p:txBody>
              <a:bodyPr/>
              <a:lstStyle/>
              <a:p>
                <a:r>
                  <a:rPr lang="en-GB">
                    <a:noFill/>
                  </a:rPr>
                  <a:t> </a:t>
                </a:r>
              </a:p>
            </p:txBody>
          </p:sp>
        </mc:Fallback>
      </mc:AlternateContent>
      <p:sp>
        <p:nvSpPr>
          <p:cNvPr id="89093" name="Text Box 5">
            <a:extLst>
              <a:ext uri="{FF2B5EF4-FFF2-40B4-BE49-F238E27FC236}">
                <a16:creationId xmlns:a16="http://schemas.microsoft.com/office/drawing/2014/main" id="{ED281128-C514-4594-B3D8-DFF9C35A09B5}"/>
              </a:ext>
            </a:extLst>
          </p:cNvPr>
          <p:cNvSpPr txBox="1">
            <a:spLocks noChangeArrowheads="1"/>
          </p:cNvSpPr>
          <p:nvPr/>
        </p:nvSpPr>
        <p:spPr bwMode="auto">
          <a:xfrm>
            <a:off x="405590" y="4212615"/>
            <a:ext cx="824019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GB" altLang="en-US" sz="1800" b="1" dirty="0">
                <a:latin typeface="Calibri" panose="020F0502020204030204" pitchFamily="34" charset="0"/>
                <a:cs typeface="Calibri" panose="020F0502020204030204" pitchFamily="34" charset="0"/>
              </a:rPr>
              <a:t>Example: </a:t>
            </a:r>
            <a:r>
              <a:rPr lang="en-GB" altLang="en-US" sz="1800" dirty="0">
                <a:latin typeface="Calibri" panose="020F0502020204030204" pitchFamily="34" charset="0"/>
                <a:cs typeface="Calibri" panose="020F0502020204030204" pitchFamily="34" charset="0"/>
              </a:rPr>
              <a:t>Assume that  you have estimated the </a:t>
            </a:r>
            <a:r>
              <a:rPr lang="en-GB" altLang="en-US" sz="1800" i="1" dirty="0">
                <a:latin typeface="Calibri" panose="020F0502020204030204" pitchFamily="34" charset="0"/>
                <a:cs typeface="Calibri" panose="020F0502020204030204" pitchFamily="34" charset="0"/>
              </a:rPr>
              <a:t>mean </a:t>
            </a:r>
            <a:r>
              <a:rPr lang="en-GB" altLang="en-US" sz="1800" i="1" dirty="0">
                <a:latin typeface="Calibri" panose="020F0502020204030204" pitchFamily="34" charset="0"/>
                <a:cs typeface="Calibri" panose="020F0502020204030204" pitchFamily="34" charset="0"/>
                <a:sym typeface="Symbol" panose="05050102010706020507" pitchFamily="18" charset="2"/>
              </a:rPr>
              <a:t>of a quantity </a:t>
            </a:r>
            <a:r>
              <a:rPr lang="en-GB" altLang="en-US" sz="1800" dirty="0">
                <a:latin typeface="Calibri" panose="020F0502020204030204" pitchFamily="34" charset="0"/>
                <a:cs typeface="Calibri" panose="020F0502020204030204" pitchFamily="34" charset="0"/>
                <a:sym typeface="Symbol" panose="05050102010706020507" pitchFamily="18" charset="2"/>
              </a:rPr>
              <a:t>X</a:t>
            </a:r>
            <a:r>
              <a:rPr lang="en-GB" altLang="en-US" sz="1800" i="1" dirty="0">
                <a:latin typeface="Calibri" panose="020F0502020204030204" pitchFamily="34" charset="0"/>
                <a:cs typeface="Calibri" panose="020F0502020204030204" pitchFamily="34" charset="0"/>
              </a:rPr>
              <a:t> </a:t>
            </a:r>
            <a:r>
              <a:rPr lang="en-GB" altLang="en-US" sz="1800" dirty="0">
                <a:latin typeface="Calibri" panose="020F0502020204030204" pitchFamily="34" charset="0"/>
                <a:cs typeface="Calibri" panose="020F0502020204030204" pitchFamily="34" charset="0"/>
              </a:rPr>
              <a:t>based on </a:t>
            </a:r>
            <a:r>
              <a:rPr lang="en-GB" altLang="en-US" sz="1800" i="1" dirty="0">
                <a:latin typeface="Calibri" panose="020F0502020204030204" pitchFamily="34" charset="0"/>
                <a:cs typeface="Calibri" panose="020F0502020204030204" pitchFamily="34" charset="0"/>
              </a:rPr>
              <a:t>1000 </a:t>
            </a:r>
            <a:r>
              <a:rPr lang="en-GB" altLang="en-US" sz="1800" dirty="0">
                <a:latin typeface="Calibri" panose="020F0502020204030204" pitchFamily="34" charset="0"/>
                <a:cs typeface="Calibri" panose="020F0502020204030204" pitchFamily="34" charset="0"/>
              </a:rPr>
              <a:t>simulation runs. Now you want to increase the precision by a factor </a:t>
            </a:r>
            <a:r>
              <a:rPr lang="en-GB" altLang="en-US" sz="1800" i="1" dirty="0">
                <a:latin typeface="Calibri" panose="020F0502020204030204" pitchFamily="34" charset="0"/>
                <a:cs typeface="Calibri" panose="020F0502020204030204" pitchFamily="34" charset="0"/>
              </a:rPr>
              <a:t>10</a:t>
            </a:r>
            <a:r>
              <a:rPr lang="en-GB" altLang="en-US" sz="1800" dirty="0">
                <a:latin typeface="Calibri" panose="020F0502020204030204" pitchFamily="34" charset="0"/>
                <a:cs typeface="Calibri" panose="020F0502020204030204" pitchFamily="34" charset="0"/>
              </a:rPr>
              <a:t>, then </a:t>
            </a:r>
            <a:r>
              <a:rPr lang="en-GB" altLang="en-US" sz="1800" i="1" dirty="0">
                <a:latin typeface="Calibri" panose="020F0502020204030204" pitchFamily="34" charset="0"/>
                <a:cs typeface="Calibri" panose="020F0502020204030204" pitchFamily="34" charset="0"/>
              </a:rPr>
              <a:t>10</a:t>
            </a:r>
            <a:r>
              <a:rPr lang="en-GB" altLang="en-US" sz="1800" i="1" baseline="30000" dirty="0">
                <a:latin typeface="Calibri" panose="020F0502020204030204" pitchFamily="34" charset="0"/>
                <a:cs typeface="Calibri" panose="020F0502020204030204" pitchFamily="34" charset="0"/>
              </a:rPr>
              <a:t>2</a:t>
            </a:r>
            <a:r>
              <a:rPr lang="en-GB" altLang="en-US" sz="1800" i="1" dirty="0">
                <a:latin typeface="Calibri" panose="020F0502020204030204" pitchFamily="34" charset="0"/>
                <a:cs typeface="Calibri" panose="020F0502020204030204" pitchFamily="34" charset="0"/>
              </a:rPr>
              <a:t>=100</a:t>
            </a:r>
            <a:r>
              <a:rPr lang="en-GB" altLang="en-US" sz="1800" dirty="0">
                <a:latin typeface="Calibri" panose="020F0502020204030204" pitchFamily="34" charset="0"/>
                <a:cs typeface="Calibri" panose="020F0502020204030204" pitchFamily="34" charset="0"/>
              </a:rPr>
              <a:t> times as many replications (i.e. </a:t>
            </a:r>
            <a:r>
              <a:rPr lang="en-GB" altLang="en-US" sz="1800" i="1" dirty="0">
                <a:latin typeface="Calibri" panose="020F0502020204030204" pitchFamily="34" charset="0"/>
                <a:cs typeface="Calibri" panose="020F0502020204030204" pitchFamily="34" charset="0"/>
              </a:rPr>
              <a:t>1000*100 = 100 000 </a:t>
            </a:r>
            <a:r>
              <a:rPr lang="en-GB" altLang="en-US" sz="1800" dirty="0">
                <a:latin typeface="Calibri" panose="020F0502020204030204" pitchFamily="34" charset="0"/>
                <a:cs typeface="Calibri" panose="020F0502020204030204" pitchFamily="34" charset="0"/>
              </a:rPr>
              <a:t>replications) are required with this ‘brutal-force’ method!</a:t>
            </a:r>
          </a:p>
        </p:txBody>
      </p:sp>
      <p:sp>
        <p:nvSpPr>
          <p:cNvPr id="89094" name="Text Box 6">
            <a:extLst>
              <a:ext uri="{FF2B5EF4-FFF2-40B4-BE49-F238E27FC236}">
                <a16:creationId xmlns:a16="http://schemas.microsoft.com/office/drawing/2014/main" id="{156CE84A-217C-4BD0-8CD4-1E03A341F99B}"/>
              </a:ext>
            </a:extLst>
          </p:cNvPr>
          <p:cNvSpPr txBox="1">
            <a:spLocks noChangeArrowheads="1"/>
          </p:cNvSpPr>
          <p:nvPr/>
        </p:nvSpPr>
        <p:spPr bwMode="auto">
          <a:xfrm>
            <a:off x="-108520" y="529127"/>
            <a:ext cx="3168352" cy="490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1">
              <a:spcBef>
                <a:spcPct val="20000"/>
              </a:spcBef>
            </a:pPr>
            <a:r>
              <a:rPr lang="en-GB" altLang="en-US" sz="2585" b="1" dirty="0">
                <a:latin typeface="Calibri" panose="020F0502020204030204" pitchFamily="34" charset="0"/>
                <a:cs typeface="Calibri" panose="020F0502020204030204" pitchFamily="34" charset="0"/>
              </a:rPr>
              <a:t>Background</a:t>
            </a:r>
          </a:p>
        </p:txBody>
      </p:sp>
      <p:sp>
        <p:nvSpPr>
          <p:cNvPr id="2" name="textruta 1">
            <a:extLst>
              <a:ext uri="{FF2B5EF4-FFF2-40B4-BE49-F238E27FC236}">
                <a16:creationId xmlns:a16="http://schemas.microsoft.com/office/drawing/2014/main" id="{866AB681-51C2-4964-B8E1-87B00E5D2EDF}"/>
              </a:ext>
            </a:extLst>
          </p:cNvPr>
          <p:cNvSpPr txBox="1"/>
          <p:nvPr/>
        </p:nvSpPr>
        <p:spPr>
          <a:xfrm>
            <a:off x="405590" y="5460024"/>
            <a:ext cx="8433867" cy="1323439"/>
          </a:xfrm>
          <a:prstGeom prst="rect">
            <a:avLst/>
          </a:prstGeom>
          <a:noFill/>
        </p:spPr>
        <p:txBody>
          <a:bodyPr wrap="square" rtlCol="0">
            <a:spAutoFit/>
          </a:bodyPr>
          <a:lstStyle/>
          <a:p>
            <a:r>
              <a:rPr lang="en-GB" sz="2000" dirty="0">
                <a:solidFill>
                  <a:srgbClr val="00B050"/>
                </a:solidFill>
                <a:latin typeface="Calibri" panose="020F0502020204030204" pitchFamily="34" charset="0"/>
                <a:cs typeface="Calibri" panose="020F0502020204030204" pitchFamily="34" charset="0"/>
              </a:rPr>
              <a:t>Often there are more efficient methods to increase the precision of an estimate by reducing the </a:t>
            </a:r>
            <a:r>
              <a:rPr lang="en-GB" sz="2000" i="1" dirty="0">
                <a:solidFill>
                  <a:srgbClr val="00B050"/>
                </a:solidFill>
                <a:latin typeface="Calibri" panose="020F0502020204030204" pitchFamily="34" charset="0"/>
                <a:cs typeface="Calibri" panose="020F0502020204030204" pitchFamily="34" charset="0"/>
              </a:rPr>
              <a:t>standard deviation</a:t>
            </a:r>
            <a:r>
              <a:rPr lang="en-GB" sz="2000" dirty="0">
                <a:solidFill>
                  <a:srgbClr val="00B050"/>
                </a:solidFill>
                <a:latin typeface="Calibri" panose="020F0502020204030204" pitchFamily="34" charset="0"/>
                <a:cs typeface="Calibri" panose="020F0502020204030204" pitchFamily="34" charset="0"/>
              </a:rPr>
              <a:t>, </a:t>
            </a:r>
            <a:r>
              <a:rPr lang="en-GB" sz="2000" i="1" dirty="0">
                <a:solidFill>
                  <a:srgbClr val="00B050"/>
                </a:solidFill>
                <a:latin typeface="Calibri" panose="020F0502020204030204" pitchFamily="34" charset="0"/>
                <a:cs typeface="Calibri" panose="020F0502020204030204" pitchFamily="34" charset="0"/>
              </a:rPr>
              <a:t>s</a:t>
            </a:r>
            <a:r>
              <a:rPr lang="en-GB" sz="2000" dirty="0">
                <a:solidFill>
                  <a:srgbClr val="00B050"/>
                </a:solidFill>
                <a:latin typeface="Calibri" panose="020F0502020204030204" pitchFamily="34" charset="0"/>
                <a:cs typeface="Calibri" panose="020F0502020204030204" pitchFamily="34" charset="0"/>
              </a:rPr>
              <a:t> (or equivalent, the </a:t>
            </a:r>
            <a:r>
              <a:rPr lang="en-GB" sz="2000" i="1" dirty="0">
                <a:solidFill>
                  <a:srgbClr val="00B050"/>
                </a:solidFill>
                <a:latin typeface="Calibri" panose="020F0502020204030204" pitchFamily="34" charset="0"/>
                <a:cs typeface="Calibri" panose="020F0502020204030204" pitchFamily="34" charset="0"/>
              </a:rPr>
              <a:t>variance</a:t>
            </a:r>
            <a:r>
              <a:rPr lang="en-GB" sz="2000" dirty="0">
                <a:solidFill>
                  <a:srgbClr val="00B050"/>
                </a:solidFill>
                <a:latin typeface="Calibri" panose="020F0502020204030204" pitchFamily="34" charset="0"/>
                <a:cs typeface="Calibri" panose="020F0502020204030204" pitchFamily="34" charset="0"/>
              </a:rPr>
              <a:t> s</a:t>
            </a:r>
            <a:r>
              <a:rPr lang="en-GB" sz="2000" baseline="30000" dirty="0">
                <a:solidFill>
                  <a:srgbClr val="00B050"/>
                </a:solidFill>
                <a:latin typeface="Calibri" panose="020F0502020204030204" pitchFamily="34" charset="0"/>
                <a:cs typeface="Calibri" panose="020F0502020204030204" pitchFamily="34" charset="0"/>
              </a:rPr>
              <a:t>2</a:t>
            </a:r>
            <a:r>
              <a:rPr lang="en-GB" sz="2000" dirty="0">
                <a:solidFill>
                  <a:srgbClr val="00B050"/>
                </a:solidFill>
                <a:latin typeface="Calibri" panose="020F0502020204030204" pitchFamily="34" charset="0"/>
                <a:cs typeface="Calibri" panose="020F0502020204030204" pitchFamily="34" charset="0"/>
              </a:rPr>
              <a:t>). Such techniques are, therefore,  called </a:t>
            </a:r>
            <a:r>
              <a:rPr lang="en-GB" sz="2000" b="1" i="1" dirty="0">
                <a:solidFill>
                  <a:srgbClr val="00B050"/>
                </a:solidFill>
                <a:latin typeface="Calibri" panose="020F0502020204030204" pitchFamily="34" charset="0"/>
                <a:cs typeface="Calibri" panose="020F0502020204030204" pitchFamily="34" charset="0"/>
              </a:rPr>
              <a:t>variance reduction</a:t>
            </a:r>
            <a:r>
              <a:rPr lang="en-GB" sz="2000" dirty="0">
                <a:solidFill>
                  <a:srgbClr val="00B050"/>
                </a:solidFill>
                <a:latin typeface="Calibri" panose="020F0502020204030204" pitchFamily="34" charset="0"/>
                <a:cs typeface="Calibri" panose="020F0502020204030204" pitchFamily="34" charset="0"/>
              </a:rPr>
              <a:t>. Below, we will just give two examples.</a:t>
            </a:r>
          </a:p>
        </p:txBody>
      </p:sp>
      <p:sp>
        <p:nvSpPr>
          <p:cNvPr id="7" name="Platshållare för bildnummer 4">
            <a:extLst>
              <a:ext uri="{FF2B5EF4-FFF2-40B4-BE49-F238E27FC236}">
                <a16:creationId xmlns:a16="http://schemas.microsoft.com/office/drawing/2014/main" id="{ED300199-E158-4383-998C-36E71D2F79DE}"/>
              </a:ext>
            </a:extLst>
          </p:cNvPr>
          <p:cNvSpPr>
            <a:spLocks noGrp="1"/>
          </p:cNvSpPr>
          <p:nvPr>
            <p:ph type="sldNum" sz="quarter" idx="12"/>
          </p:nvPr>
        </p:nvSpPr>
        <p:spPr>
          <a:xfrm>
            <a:off x="8711751" y="6391345"/>
            <a:ext cx="396753" cy="422031"/>
          </a:xfrm>
        </p:spPr>
        <p:txBody>
          <a:bodyPr/>
          <a:lstStyle/>
          <a:p>
            <a:fld id="{5C86F88B-092E-4030-9CCB-75A848247BFE}" type="slidenum">
              <a:rPr lang="en-GB" altLang="en-US">
                <a:latin typeface="Calibri" panose="020F0502020204030204" pitchFamily="34" charset="0"/>
                <a:cs typeface="Calibri" panose="020F0502020204030204" pitchFamily="34" charset="0"/>
              </a:rPr>
              <a:pPr/>
              <a:t>12</a:t>
            </a:fld>
            <a:endParaRPr lang="en-GB" altLang="en-US" dirty="0">
              <a:latin typeface="Calibri" panose="020F0502020204030204" pitchFamily="34" charset="0"/>
              <a:cs typeface="Calibri" panose="020F050202020403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anim calcmode="lin" valueType="num">
                                      <p:cBhvr additive="base">
                                        <p:cTn id="7" dur="500" fill="hold"/>
                                        <p:tgtEl>
                                          <p:spTgt spid="890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90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9091">
                                            <p:txEl>
                                              <p:pRg st="2" end="2"/>
                                            </p:txEl>
                                          </p:spTgt>
                                        </p:tgtEl>
                                        <p:attrNameLst>
                                          <p:attrName>style.visibility</p:attrName>
                                        </p:attrNameLst>
                                      </p:cBhvr>
                                      <p:to>
                                        <p:strVal val="visible"/>
                                      </p:to>
                                    </p:set>
                                    <p:anim calcmode="lin" valueType="num">
                                      <p:cBhvr additive="base">
                                        <p:cTn id="13" dur="500" fill="hold"/>
                                        <p:tgtEl>
                                          <p:spTgt spid="8909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90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89093"/>
                                        </p:tgtEl>
                                        <p:attrNameLst>
                                          <p:attrName>style.visibility</p:attrName>
                                        </p:attrNameLst>
                                      </p:cBhvr>
                                      <p:to>
                                        <p:strVal val="visible"/>
                                      </p:to>
                                    </p:set>
                                    <p:anim calcmode="lin" valueType="num">
                                      <p:cBhvr additive="base">
                                        <p:cTn id="19" dur="500" fill="hold"/>
                                        <p:tgtEl>
                                          <p:spTgt spid="89093"/>
                                        </p:tgtEl>
                                        <p:attrNameLst>
                                          <p:attrName>ppt_x</p:attrName>
                                        </p:attrNameLst>
                                      </p:cBhvr>
                                      <p:tavLst>
                                        <p:tav tm="0">
                                          <p:val>
                                            <p:strVal val="1+#ppt_w/2"/>
                                          </p:val>
                                        </p:tav>
                                        <p:tav tm="100000">
                                          <p:val>
                                            <p:strVal val="#ppt_x"/>
                                          </p:val>
                                        </p:tav>
                                      </p:tavLst>
                                    </p:anim>
                                    <p:anim calcmode="lin" valueType="num">
                                      <p:cBhvr additive="base">
                                        <p:cTn id="20" dur="500" fill="hold"/>
                                        <p:tgtEl>
                                          <p:spTgt spid="8909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autoUpdateAnimBg="0"/>
      <p:bldP spid="89093" grpId="0" autoUpdateAnimBg="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5B694FB-CFF5-464C-88B1-32332332FFF7}"/>
              </a:ext>
            </a:extLst>
          </p:cNvPr>
          <p:cNvSpPr>
            <a:spLocks noGrp="1"/>
          </p:cNvSpPr>
          <p:nvPr>
            <p:ph type="title"/>
          </p:nvPr>
        </p:nvSpPr>
        <p:spPr>
          <a:xfrm>
            <a:off x="467544" y="260648"/>
            <a:ext cx="7772400" cy="515144"/>
          </a:xfrm>
        </p:spPr>
        <p:txBody>
          <a:bodyPr/>
          <a:lstStyle/>
          <a:p>
            <a:r>
              <a:rPr lang="en-GB" sz="3600" b="1" dirty="0">
                <a:latin typeface="Calibri" panose="020F0502020204030204" pitchFamily="34" charset="0"/>
                <a:cs typeface="Calibri" panose="020F0502020204030204" pitchFamily="34" charset="0"/>
              </a:rPr>
              <a:t>Example: Queuing system</a:t>
            </a:r>
          </a:p>
        </p:txBody>
      </p:sp>
      <p:sp>
        <p:nvSpPr>
          <p:cNvPr id="5" name="textruta 4">
            <a:extLst>
              <a:ext uri="{FF2B5EF4-FFF2-40B4-BE49-F238E27FC236}">
                <a16:creationId xmlns:a16="http://schemas.microsoft.com/office/drawing/2014/main" id="{5C5A2E69-4935-4A60-A3DC-4E0C3950BFB8}"/>
              </a:ext>
            </a:extLst>
          </p:cNvPr>
          <p:cNvSpPr txBox="1"/>
          <p:nvPr/>
        </p:nvSpPr>
        <p:spPr>
          <a:xfrm>
            <a:off x="660809" y="840316"/>
            <a:ext cx="7772400" cy="2554545"/>
          </a:xfrm>
          <a:prstGeom prst="rect">
            <a:avLst/>
          </a:prstGeom>
          <a:noFill/>
        </p:spPr>
        <p:txBody>
          <a:bodyPr wrap="square" rtlCol="0">
            <a:spAutoFit/>
          </a:bodyPr>
          <a:lstStyle/>
          <a:p>
            <a:r>
              <a:rPr lang="en-GB" sz="2000" dirty="0">
                <a:latin typeface="Calibri" panose="020F0502020204030204" pitchFamily="34" charset="0"/>
                <a:cs typeface="Calibri" panose="020F0502020204030204" pitchFamily="34" charset="0"/>
              </a:rPr>
              <a:t>To be concrete, we will now exemplify with the two most common (out of many) variance reducing methods. But first we recapitulate the so –called M/M/1 queuing system, e.g. a shop or drop in establishment to which customers arrive randomly and independently with an</a:t>
            </a:r>
            <a:r>
              <a:rPr lang="en-GB" sz="2000" b="1" dirty="0">
                <a:latin typeface="Calibri" panose="020F0502020204030204" pitchFamily="34" charset="0"/>
                <a:cs typeface="Calibri" panose="020F0502020204030204" pitchFamily="34" charset="0"/>
              </a:rPr>
              <a:t> arrival intensity </a:t>
            </a:r>
            <a:r>
              <a:rPr lang="en-GB" sz="2000" dirty="0">
                <a:latin typeface="Calibri" panose="020F0502020204030204" pitchFamily="34" charset="0"/>
                <a:cs typeface="Calibri" panose="020F0502020204030204" pitchFamily="34" charset="0"/>
              </a:rPr>
              <a:t>of </a:t>
            </a:r>
            <a:r>
              <a:rPr lang="en-GB" sz="2000" dirty="0">
                <a:latin typeface="Calibri" panose="020F0502020204030204" pitchFamily="34" charset="0"/>
                <a:cs typeface="Calibri" panose="020F0502020204030204" pitchFamily="34" charset="0"/>
                <a:sym typeface="Symbol" panose="05050102010706020507" pitchFamily="18" charset="2"/>
              </a:rPr>
              <a:t> persons per hour. If the only server is </a:t>
            </a:r>
            <a:r>
              <a:rPr lang="en-GB" sz="2000" i="1" dirty="0">
                <a:latin typeface="Calibri" panose="020F0502020204030204" pitchFamily="34" charset="0"/>
                <a:cs typeface="Calibri" panose="020F0502020204030204" pitchFamily="34" charset="0"/>
                <a:sym typeface="Symbol" panose="05050102010706020507" pitchFamily="18" charset="2"/>
              </a:rPr>
              <a:t>not </a:t>
            </a:r>
            <a:r>
              <a:rPr lang="en-GB" sz="2000" dirty="0">
                <a:latin typeface="Calibri" panose="020F0502020204030204" pitchFamily="34" charset="0"/>
                <a:cs typeface="Calibri" panose="020F0502020204030204" pitchFamily="34" charset="0"/>
                <a:sym typeface="Symbol" panose="05050102010706020507" pitchFamily="18" charset="2"/>
              </a:rPr>
              <a:t>busy, the customer is served directly, otherwise he or she has to wait “in queue”. The </a:t>
            </a:r>
            <a:r>
              <a:rPr lang="en-GB" sz="2000" b="1" dirty="0">
                <a:latin typeface="Calibri" panose="020F0502020204030204" pitchFamily="34" charset="0"/>
                <a:cs typeface="Calibri" panose="020F0502020204030204" pitchFamily="34" charset="0"/>
                <a:sym typeface="Symbol" panose="05050102010706020507" pitchFamily="18" charset="2"/>
              </a:rPr>
              <a:t>service intensity </a:t>
            </a:r>
            <a:r>
              <a:rPr lang="en-GB" sz="2000" dirty="0">
                <a:latin typeface="Calibri" panose="020F0502020204030204" pitchFamily="34" charset="0"/>
                <a:cs typeface="Calibri" panose="020F0502020204030204" pitchFamily="34" charset="0"/>
                <a:sym typeface="Symbol" panose="05050102010706020507" pitchFamily="18" charset="2"/>
              </a:rPr>
              <a:t> is 1/expected service time. ( &lt; ).</a:t>
            </a:r>
            <a:r>
              <a:rPr lang="en-GB" sz="2000" dirty="0">
                <a:latin typeface="Calibri" panose="020F0502020204030204" pitchFamily="34" charset="0"/>
                <a:cs typeface="Calibri" panose="020F0502020204030204" pitchFamily="34" charset="0"/>
              </a:rPr>
              <a:t> See L5 slide 5 and L6 slides 4-6.</a:t>
            </a:r>
          </a:p>
        </p:txBody>
      </p:sp>
      <p:sp>
        <p:nvSpPr>
          <p:cNvPr id="39" name="textruta 38">
            <a:extLst>
              <a:ext uri="{FF2B5EF4-FFF2-40B4-BE49-F238E27FC236}">
                <a16:creationId xmlns:a16="http://schemas.microsoft.com/office/drawing/2014/main" id="{F4BE0672-8194-4B6B-8F77-95EFB0E3AE77}"/>
              </a:ext>
            </a:extLst>
          </p:cNvPr>
          <p:cNvSpPr txBox="1"/>
          <p:nvPr/>
        </p:nvSpPr>
        <p:spPr>
          <a:xfrm>
            <a:off x="6876256" y="3361061"/>
            <a:ext cx="2191103" cy="1323439"/>
          </a:xfrm>
          <a:prstGeom prst="rect">
            <a:avLst/>
          </a:prstGeom>
          <a:noFill/>
        </p:spPr>
        <p:txBody>
          <a:bodyPr wrap="square" rtlCol="0">
            <a:spAutoFit/>
          </a:bodyPr>
          <a:lstStyle/>
          <a:p>
            <a:r>
              <a:rPr lang="en-GB" sz="2000" dirty="0">
                <a:solidFill>
                  <a:srgbClr val="00B050"/>
                </a:solidFill>
                <a:latin typeface="Calibri" panose="020F0502020204030204" pitchFamily="34" charset="0"/>
                <a:cs typeface="Calibri" panose="020F0502020204030204" pitchFamily="34" charset="0"/>
              </a:rPr>
              <a:t>Variance reduction was developed and works best for micro models. </a:t>
            </a:r>
          </a:p>
        </p:txBody>
      </p:sp>
      <p:sp>
        <p:nvSpPr>
          <p:cNvPr id="4" name="Platshållare för bildnummer 3">
            <a:extLst>
              <a:ext uri="{FF2B5EF4-FFF2-40B4-BE49-F238E27FC236}">
                <a16:creationId xmlns:a16="http://schemas.microsoft.com/office/drawing/2014/main" id="{B8C8A53A-783F-4034-AD57-A6DE7726302F}"/>
              </a:ext>
            </a:extLst>
          </p:cNvPr>
          <p:cNvSpPr>
            <a:spLocks noGrp="1"/>
          </p:cNvSpPr>
          <p:nvPr>
            <p:ph type="sldNum" sz="quarter" idx="12"/>
          </p:nvPr>
        </p:nvSpPr>
        <p:spPr>
          <a:xfrm>
            <a:off x="8604448" y="6381328"/>
            <a:ext cx="432048" cy="457200"/>
          </a:xfrm>
        </p:spPr>
        <p:txBody>
          <a:bodyPr/>
          <a:lstStyle/>
          <a:p>
            <a:pPr>
              <a:defRPr/>
            </a:pPr>
            <a:fld id="{C99330ED-0C47-4042-BD72-525C52D4FF39}" type="slidenum">
              <a:rPr lang="sv-SE" altLang="en-US" smtClean="0">
                <a:latin typeface="Calibri" panose="020F0502020204030204" pitchFamily="34" charset="0"/>
                <a:cs typeface="Calibri" panose="020F0502020204030204" pitchFamily="34" charset="0"/>
              </a:rPr>
              <a:pPr>
                <a:defRPr/>
              </a:pPr>
              <a:t>13</a:t>
            </a:fld>
            <a:endParaRPr lang="sv-SE" altLang="en-US" dirty="0">
              <a:latin typeface="Calibri" panose="020F0502020204030204" pitchFamily="34" charset="0"/>
              <a:cs typeface="Calibri" panose="020F0502020204030204" pitchFamily="34" charset="0"/>
            </a:endParaRPr>
          </a:p>
        </p:txBody>
      </p:sp>
      <p:grpSp>
        <p:nvGrpSpPr>
          <p:cNvPr id="35" name="Grupp 34">
            <a:extLst>
              <a:ext uri="{FF2B5EF4-FFF2-40B4-BE49-F238E27FC236}">
                <a16:creationId xmlns:a16="http://schemas.microsoft.com/office/drawing/2014/main" id="{5CBCB7C7-29BD-4900-88B5-98BFF33F32E0}"/>
              </a:ext>
            </a:extLst>
          </p:cNvPr>
          <p:cNvGrpSpPr/>
          <p:nvPr/>
        </p:nvGrpSpPr>
        <p:grpSpPr>
          <a:xfrm>
            <a:off x="683567" y="4877693"/>
            <a:ext cx="6025046" cy="1733550"/>
            <a:chOff x="827584" y="4791894"/>
            <a:chExt cx="6025046" cy="1733550"/>
          </a:xfrm>
        </p:grpSpPr>
        <p:sp>
          <p:nvSpPr>
            <p:cNvPr id="26" name="textruta 25">
              <a:extLst>
                <a:ext uri="{FF2B5EF4-FFF2-40B4-BE49-F238E27FC236}">
                  <a16:creationId xmlns:a16="http://schemas.microsoft.com/office/drawing/2014/main" id="{B6A64726-A33C-426E-BDF3-A0FD480AA064}"/>
                </a:ext>
              </a:extLst>
            </p:cNvPr>
            <p:cNvSpPr txBox="1"/>
            <p:nvPr/>
          </p:nvSpPr>
          <p:spPr>
            <a:xfrm>
              <a:off x="827584" y="5301208"/>
              <a:ext cx="1159306" cy="830997"/>
            </a:xfrm>
            <a:prstGeom prst="rect">
              <a:avLst/>
            </a:prstGeom>
            <a:noFill/>
          </p:spPr>
          <p:txBody>
            <a:bodyPr wrap="square" rtlCol="0">
              <a:spAutoFit/>
            </a:bodyPr>
            <a:lstStyle/>
            <a:p>
              <a:r>
                <a:rPr lang="en-GB" b="1" dirty="0">
                  <a:latin typeface="Calibri" panose="020F0502020204030204" pitchFamily="34" charset="0"/>
                  <a:cs typeface="Calibri" panose="020F0502020204030204" pitchFamily="34" charset="0"/>
                </a:rPr>
                <a:t>Macro model</a:t>
              </a:r>
            </a:p>
          </p:txBody>
        </p:sp>
        <p:pic>
          <p:nvPicPr>
            <p:cNvPr id="34" name="Bildobjekt 33">
              <a:extLst>
                <a:ext uri="{FF2B5EF4-FFF2-40B4-BE49-F238E27FC236}">
                  <a16:creationId xmlns:a16="http://schemas.microsoft.com/office/drawing/2014/main" id="{8B423359-2152-41AE-B07D-86299288627C}"/>
                </a:ext>
              </a:extLst>
            </p:cNvPr>
            <p:cNvPicPr>
              <a:picLocks noChangeAspect="1"/>
            </p:cNvPicPr>
            <p:nvPr/>
          </p:nvPicPr>
          <p:blipFill>
            <a:blip r:embed="rId2"/>
            <a:stretch>
              <a:fillRect/>
            </a:stretch>
          </p:blipFill>
          <p:spPr>
            <a:xfrm>
              <a:off x="2385405" y="4791894"/>
              <a:ext cx="4467225" cy="1733550"/>
            </a:xfrm>
            <a:prstGeom prst="rect">
              <a:avLst/>
            </a:prstGeom>
          </p:spPr>
        </p:pic>
      </p:grpSp>
      <p:sp>
        <p:nvSpPr>
          <p:cNvPr id="11" name="textruta 10">
            <a:extLst>
              <a:ext uri="{FF2B5EF4-FFF2-40B4-BE49-F238E27FC236}">
                <a16:creationId xmlns:a16="http://schemas.microsoft.com/office/drawing/2014/main" id="{F9735C04-9B39-4537-8F01-EE2132382045}"/>
              </a:ext>
            </a:extLst>
          </p:cNvPr>
          <p:cNvSpPr txBox="1"/>
          <p:nvPr/>
        </p:nvSpPr>
        <p:spPr>
          <a:xfrm>
            <a:off x="6876256" y="4943722"/>
            <a:ext cx="2160240" cy="1015663"/>
          </a:xfrm>
          <a:prstGeom prst="rect">
            <a:avLst/>
          </a:prstGeom>
          <a:noFill/>
        </p:spPr>
        <p:txBody>
          <a:bodyPr wrap="square" rtlCol="0">
            <a:spAutoFit/>
          </a:bodyPr>
          <a:lstStyle/>
          <a:p>
            <a:r>
              <a:rPr lang="en-GB" sz="2000" dirty="0">
                <a:solidFill>
                  <a:srgbClr val="FF0000"/>
                </a:solidFill>
                <a:latin typeface="Calibri" panose="020F0502020204030204" pitchFamily="34" charset="0"/>
                <a:cs typeface="Calibri" panose="020F0502020204030204" pitchFamily="34" charset="0"/>
              </a:rPr>
              <a:t>For macro models variance reduction is less developed.</a:t>
            </a:r>
          </a:p>
        </p:txBody>
      </p:sp>
      <p:grpSp>
        <p:nvGrpSpPr>
          <p:cNvPr id="42" name="Grupp 41">
            <a:extLst>
              <a:ext uri="{FF2B5EF4-FFF2-40B4-BE49-F238E27FC236}">
                <a16:creationId xmlns:a16="http://schemas.microsoft.com/office/drawing/2014/main" id="{9F3B6118-0596-446D-951A-36D85453E2BC}"/>
              </a:ext>
            </a:extLst>
          </p:cNvPr>
          <p:cNvGrpSpPr/>
          <p:nvPr/>
        </p:nvGrpSpPr>
        <p:grpSpPr>
          <a:xfrm>
            <a:off x="706424" y="3380813"/>
            <a:ext cx="5962964" cy="1272323"/>
            <a:chOff x="706424" y="3380813"/>
            <a:chExt cx="5962964" cy="1272323"/>
          </a:xfrm>
        </p:grpSpPr>
        <p:sp>
          <p:nvSpPr>
            <p:cNvPr id="25" name="textruta 24">
              <a:extLst>
                <a:ext uri="{FF2B5EF4-FFF2-40B4-BE49-F238E27FC236}">
                  <a16:creationId xmlns:a16="http://schemas.microsoft.com/office/drawing/2014/main" id="{BD3BCE68-FD1E-4DB1-B09E-8B62F8152E7E}"/>
                </a:ext>
              </a:extLst>
            </p:cNvPr>
            <p:cNvSpPr txBox="1"/>
            <p:nvPr/>
          </p:nvSpPr>
          <p:spPr>
            <a:xfrm>
              <a:off x="706424" y="3534007"/>
              <a:ext cx="1159306" cy="830997"/>
            </a:xfrm>
            <a:prstGeom prst="rect">
              <a:avLst/>
            </a:prstGeom>
            <a:noFill/>
          </p:spPr>
          <p:txBody>
            <a:bodyPr wrap="square" rtlCol="0">
              <a:spAutoFit/>
            </a:bodyPr>
            <a:lstStyle/>
            <a:p>
              <a:r>
                <a:rPr lang="en-GB" b="1" dirty="0">
                  <a:latin typeface="Calibri" panose="020F0502020204030204" pitchFamily="34" charset="0"/>
                  <a:cs typeface="Calibri" panose="020F0502020204030204" pitchFamily="34" charset="0"/>
                </a:rPr>
                <a:t>Micro model</a:t>
              </a:r>
            </a:p>
          </p:txBody>
        </p:sp>
        <p:grpSp>
          <p:nvGrpSpPr>
            <p:cNvPr id="41" name="Grupp 40">
              <a:extLst>
                <a:ext uri="{FF2B5EF4-FFF2-40B4-BE49-F238E27FC236}">
                  <a16:creationId xmlns:a16="http://schemas.microsoft.com/office/drawing/2014/main" id="{A57D746A-02FC-4456-A6F0-D121CC1A8615}"/>
                </a:ext>
              </a:extLst>
            </p:cNvPr>
            <p:cNvGrpSpPr/>
            <p:nvPr/>
          </p:nvGrpSpPr>
          <p:grpSpPr>
            <a:xfrm>
              <a:off x="2241388" y="3380813"/>
              <a:ext cx="4428000" cy="1272323"/>
              <a:chOff x="2241388" y="3380813"/>
              <a:chExt cx="4428000" cy="1272323"/>
            </a:xfrm>
          </p:grpSpPr>
          <p:grpSp>
            <p:nvGrpSpPr>
              <p:cNvPr id="36" name="Grupp 35">
                <a:extLst>
                  <a:ext uri="{FF2B5EF4-FFF2-40B4-BE49-F238E27FC236}">
                    <a16:creationId xmlns:a16="http://schemas.microsoft.com/office/drawing/2014/main" id="{6F718BEB-C3D3-428B-B879-B57724E7E0DD}"/>
                  </a:ext>
                </a:extLst>
              </p:cNvPr>
              <p:cNvGrpSpPr/>
              <p:nvPr/>
            </p:nvGrpSpPr>
            <p:grpSpPr>
              <a:xfrm>
                <a:off x="2241388" y="3380813"/>
                <a:ext cx="4428000" cy="1272323"/>
                <a:chOff x="2241388" y="3356892"/>
                <a:chExt cx="4428000" cy="1272323"/>
              </a:xfrm>
            </p:grpSpPr>
            <p:grpSp>
              <p:nvGrpSpPr>
                <p:cNvPr id="24" name="Grupp 23">
                  <a:extLst>
                    <a:ext uri="{FF2B5EF4-FFF2-40B4-BE49-F238E27FC236}">
                      <a16:creationId xmlns:a16="http://schemas.microsoft.com/office/drawing/2014/main" id="{B01DF753-773C-4E82-84DD-A7F3834A130A}"/>
                    </a:ext>
                  </a:extLst>
                </p:cNvPr>
                <p:cNvGrpSpPr/>
                <p:nvPr/>
              </p:nvGrpSpPr>
              <p:grpSpPr>
                <a:xfrm>
                  <a:off x="2303094" y="3356892"/>
                  <a:ext cx="4276421" cy="1109355"/>
                  <a:chOff x="827584" y="3501008"/>
                  <a:chExt cx="4276421" cy="1109355"/>
                </a:xfrm>
              </p:grpSpPr>
              <p:grpSp>
                <p:nvGrpSpPr>
                  <p:cNvPr id="21" name="Grupp 20">
                    <a:extLst>
                      <a:ext uri="{FF2B5EF4-FFF2-40B4-BE49-F238E27FC236}">
                        <a16:creationId xmlns:a16="http://schemas.microsoft.com/office/drawing/2014/main" id="{81C71430-7FA1-4E3E-937C-B3EA7DEA839C}"/>
                      </a:ext>
                    </a:extLst>
                  </p:cNvPr>
                  <p:cNvGrpSpPr/>
                  <p:nvPr/>
                </p:nvGrpSpPr>
                <p:grpSpPr>
                  <a:xfrm>
                    <a:off x="827584" y="3501008"/>
                    <a:ext cx="4276421" cy="757608"/>
                    <a:chOff x="477367" y="3517843"/>
                    <a:chExt cx="4276421" cy="757608"/>
                  </a:xfrm>
                </p:grpSpPr>
                <p:grpSp>
                  <p:nvGrpSpPr>
                    <p:cNvPr id="17" name="Grupp 16">
                      <a:extLst>
                        <a:ext uri="{FF2B5EF4-FFF2-40B4-BE49-F238E27FC236}">
                          <a16:creationId xmlns:a16="http://schemas.microsoft.com/office/drawing/2014/main" id="{DAAC13F6-A374-4E62-819F-58448DB85640}"/>
                        </a:ext>
                      </a:extLst>
                    </p:cNvPr>
                    <p:cNvGrpSpPr/>
                    <p:nvPr/>
                  </p:nvGrpSpPr>
                  <p:grpSpPr>
                    <a:xfrm>
                      <a:off x="827584" y="3978511"/>
                      <a:ext cx="3926204" cy="296940"/>
                      <a:chOff x="827584" y="3978511"/>
                      <a:chExt cx="3926204" cy="296940"/>
                    </a:xfrm>
                  </p:grpSpPr>
                  <p:sp>
                    <p:nvSpPr>
                      <p:cNvPr id="6" name="Ellips 5">
                        <a:extLst>
                          <a:ext uri="{FF2B5EF4-FFF2-40B4-BE49-F238E27FC236}">
                            <a16:creationId xmlns:a16="http://schemas.microsoft.com/office/drawing/2014/main" id="{14242C92-3B8A-4D4E-80DB-74472D4D23A1}"/>
                          </a:ext>
                        </a:extLst>
                      </p:cNvPr>
                      <p:cNvSpPr/>
                      <p:nvPr/>
                    </p:nvSpPr>
                    <p:spPr bwMode="auto">
                      <a:xfrm>
                        <a:off x="827584" y="4024590"/>
                        <a:ext cx="216024" cy="216024"/>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7" name="Ellips 6">
                        <a:extLst>
                          <a:ext uri="{FF2B5EF4-FFF2-40B4-BE49-F238E27FC236}">
                            <a16:creationId xmlns:a16="http://schemas.microsoft.com/office/drawing/2014/main" id="{31D71E94-AA34-4E5A-8F67-FE9A90DA53F8}"/>
                          </a:ext>
                        </a:extLst>
                      </p:cNvPr>
                      <p:cNvSpPr/>
                      <p:nvPr/>
                    </p:nvSpPr>
                    <p:spPr bwMode="auto">
                      <a:xfrm>
                        <a:off x="2123728" y="4024590"/>
                        <a:ext cx="216024" cy="216024"/>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8" name="Ellips 7">
                        <a:extLst>
                          <a:ext uri="{FF2B5EF4-FFF2-40B4-BE49-F238E27FC236}">
                            <a16:creationId xmlns:a16="http://schemas.microsoft.com/office/drawing/2014/main" id="{59929F74-7019-46EC-B257-E8C51607EBC3}"/>
                          </a:ext>
                        </a:extLst>
                      </p:cNvPr>
                      <p:cNvSpPr/>
                      <p:nvPr/>
                    </p:nvSpPr>
                    <p:spPr bwMode="auto">
                      <a:xfrm>
                        <a:off x="2483768" y="4012143"/>
                        <a:ext cx="216024" cy="216024"/>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9" name="Ellips 8">
                        <a:extLst>
                          <a:ext uri="{FF2B5EF4-FFF2-40B4-BE49-F238E27FC236}">
                            <a16:creationId xmlns:a16="http://schemas.microsoft.com/office/drawing/2014/main" id="{CDC9EB8F-59A1-4065-A948-35C301DD53DE}"/>
                          </a:ext>
                        </a:extLst>
                      </p:cNvPr>
                      <p:cNvSpPr/>
                      <p:nvPr/>
                    </p:nvSpPr>
                    <p:spPr bwMode="auto">
                      <a:xfrm>
                        <a:off x="2868755" y="4012143"/>
                        <a:ext cx="216024" cy="216024"/>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sp>
                    <p:nvSpPr>
                      <p:cNvPr id="10" name="Ellips 9">
                        <a:extLst>
                          <a:ext uri="{FF2B5EF4-FFF2-40B4-BE49-F238E27FC236}">
                            <a16:creationId xmlns:a16="http://schemas.microsoft.com/office/drawing/2014/main" id="{3A983EDD-1F3F-45E8-9B3C-22232F77BBA5}"/>
                          </a:ext>
                        </a:extLst>
                      </p:cNvPr>
                      <p:cNvSpPr/>
                      <p:nvPr/>
                    </p:nvSpPr>
                    <p:spPr bwMode="auto">
                      <a:xfrm>
                        <a:off x="3210757" y="4012143"/>
                        <a:ext cx="216024" cy="216024"/>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cxnSp>
                    <p:nvCxnSpPr>
                      <p:cNvPr id="12" name="Rak pilkoppling 11">
                        <a:extLst>
                          <a:ext uri="{FF2B5EF4-FFF2-40B4-BE49-F238E27FC236}">
                            <a16:creationId xmlns:a16="http://schemas.microsoft.com/office/drawing/2014/main" id="{18834115-AEF2-43CC-B03B-08F0004F2714}"/>
                          </a:ext>
                        </a:extLst>
                      </p:cNvPr>
                      <p:cNvCxnSpPr/>
                      <p:nvPr/>
                    </p:nvCxnSpPr>
                    <p:spPr bwMode="auto">
                      <a:xfrm>
                        <a:off x="1252723" y="4132602"/>
                        <a:ext cx="685844" cy="0"/>
                      </a:xfrm>
                      <a:prstGeom prst="straightConnector1">
                        <a:avLst/>
                      </a:prstGeom>
                      <a:noFill/>
                      <a:ln w="9525"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Rektangel 12">
                        <a:extLst>
                          <a:ext uri="{FF2B5EF4-FFF2-40B4-BE49-F238E27FC236}">
                            <a16:creationId xmlns:a16="http://schemas.microsoft.com/office/drawing/2014/main" id="{7A29F122-6961-4708-A6BA-5F4E15DE5817}"/>
                          </a:ext>
                        </a:extLst>
                      </p:cNvPr>
                      <p:cNvSpPr/>
                      <p:nvPr/>
                    </p:nvSpPr>
                    <p:spPr bwMode="auto">
                      <a:xfrm>
                        <a:off x="3627187" y="3978511"/>
                        <a:ext cx="327779" cy="296940"/>
                      </a:xfrm>
                      <a:prstGeom prst="rect">
                        <a:avLst/>
                      </a:prstGeom>
                      <a:noFill/>
                      <a:ln w="254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dirty="0">
                          <a:ln>
                            <a:noFill/>
                          </a:ln>
                          <a:solidFill>
                            <a:schemeClr val="tx1"/>
                          </a:solidFill>
                          <a:effectLst/>
                          <a:latin typeface="Arial" panose="020B0604020202020204" pitchFamily="34" charset="0"/>
                        </a:endParaRPr>
                      </a:p>
                    </p:txBody>
                  </p:sp>
                  <p:sp>
                    <p:nvSpPr>
                      <p:cNvPr id="14" name="Ellips 13">
                        <a:extLst>
                          <a:ext uri="{FF2B5EF4-FFF2-40B4-BE49-F238E27FC236}">
                            <a16:creationId xmlns:a16="http://schemas.microsoft.com/office/drawing/2014/main" id="{97B49FFB-6844-4B36-8E6A-03DF4A4660E6}"/>
                          </a:ext>
                        </a:extLst>
                      </p:cNvPr>
                      <p:cNvSpPr/>
                      <p:nvPr/>
                    </p:nvSpPr>
                    <p:spPr bwMode="auto">
                      <a:xfrm>
                        <a:off x="3680242" y="4024590"/>
                        <a:ext cx="216024" cy="216024"/>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dirty="0">
                          <a:ln>
                            <a:noFill/>
                          </a:ln>
                          <a:solidFill>
                            <a:schemeClr val="tx1"/>
                          </a:solidFill>
                          <a:effectLst/>
                          <a:latin typeface="Arial" panose="020B0604020202020204" pitchFamily="34" charset="0"/>
                        </a:endParaRPr>
                      </a:p>
                    </p:txBody>
                  </p:sp>
                  <p:cxnSp>
                    <p:nvCxnSpPr>
                      <p:cNvPr id="16" name="Rak pilkoppling 15">
                        <a:extLst>
                          <a:ext uri="{FF2B5EF4-FFF2-40B4-BE49-F238E27FC236}">
                            <a16:creationId xmlns:a16="http://schemas.microsoft.com/office/drawing/2014/main" id="{BB68370E-924E-4299-9B1A-698F88C5BF4B}"/>
                          </a:ext>
                        </a:extLst>
                      </p:cNvPr>
                      <p:cNvCxnSpPr/>
                      <p:nvPr/>
                    </p:nvCxnSpPr>
                    <p:spPr bwMode="auto">
                      <a:xfrm>
                        <a:off x="4067944" y="4132602"/>
                        <a:ext cx="685844" cy="0"/>
                      </a:xfrm>
                      <a:prstGeom prst="straightConnector1">
                        <a:avLst/>
                      </a:prstGeom>
                      <a:noFill/>
                      <a:ln w="9525"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8" name="textruta 17">
                      <a:extLst>
                        <a:ext uri="{FF2B5EF4-FFF2-40B4-BE49-F238E27FC236}">
                          <a16:creationId xmlns:a16="http://schemas.microsoft.com/office/drawing/2014/main" id="{8EFB4223-2873-4F37-AC6C-EBDDC3796DFA}"/>
                        </a:ext>
                      </a:extLst>
                    </p:cNvPr>
                    <p:cNvSpPr txBox="1"/>
                    <p:nvPr/>
                  </p:nvSpPr>
                  <p:spPr>
                    <a:xfrm>
                      <a:off x="3367511" y="3530166"/>
                      <a:ext cx="916457" cy="369332"/>
                    </a:xfrm>
                    <a:prstGeom prst="rect">
                      <a:avLst/>
                    </a:prstGeom>
                    <a:noFill/>
                  </p:spPr>
                  <p:txBody>
                    <a:bodyPr wrap="square" rtlCol="0">
                      <a:spAutoFit/>
                    </a:bodyPr>
                    <a:lstStyle/>
                    <a:p>
                      <a:r>
                        <a:rPr lang="en-GB" sz="1800" dirty="0">
                          <a:solidFill>
                            <a:srgbClr val="FF0000"/>
                          </a:solidFill>
                          <a:latin typeface="Calibri" panose="020F0502020204030204" pitchFamily="34" charset="0"/>
                          <a:cs typeface="Calibri" panose="020F0502020204030204" pitchFamily="34" charset="0"/>
                        </a:rPr>
                        <a:t>Server</a:t>
                      </a:r>
                    </a:p>
                  </p:txBody>
                </p:sp>
                <p:sp>
                  <p:nvSpPr>
                    <p:cNvPr id="19" name="textruta 18">
                      <a:extLst>
                        <a:ext uri="{FF2B5EF4-FFF2-40B4-BE49-F238E27FC236}">
                          <a16:creationId xmlns:a16="http://schemas.microsoft.com/office/drawing/2014/main" id="{5345F18D-0A2A-4ACE-A382-FB92AF38CF99}"/>
                        </a:ext>
                      </a:extLst>
                    </p:cNvPr>
                    <p:cNvSpPr txBox="1"/>
                    <p:nvPr/>
                  </p:nvSpPr>
                  <p:spPr>
                    <a:xfrm>
                      <a:off x="2344964" y="3517846"/>
                      <a:ext cx="916457" cy="369332"/>
                    </a:xfrm>
                    <a:prstGeom prst="rect">
                      <a:avLst/>
                    </a:prstGeom>
                    <a:noFill/>
                  </p:spPr>
                  <p:txBody>
                    <a:bodyPr wrap="square" rtlCol="0">
                      <a:spAutoFit/>
                    </a:bodyPr>
                    <a:lstStyle/>
                    <a:p>
                      <a:r>
                        <a:rPr lang="en-GB" sz="1800" dirty="0">
                          <a:solidFill>
                            <a:srgbClr val="0070C0"/>
                          </a:solidFill>
                          <a:latin typeface="Calibri" panose="020F0502020204030204" pitchFamily="34" charset="0"/>
                          <a:cs typeface="Calibri" panose="020F0502020204030204" pitchFamily="34" charset="0"/>
                        </a:rPr>
                        <a:t>Queue</a:t>
                      </a:r>
                    </a:p>
                  </p:txBody>
                </p:sp>
                <p:sp>
                  <p:nvSpPr>
                    <p:cNvPr id="20" name="textruta 19">
                      <a:extLst>
                        <a:ext uri="{FF2B5EF4-FFF2-40B4-BE49-F238E27FC236}">
                          <a16:creationId xmlns:a16="http://schemas.microsoft.com/office/drawing/2014/main" id="{31571A24-91D3-44EA-9FE3-8B748FE9706B}"/>
                        </a:ext>
                      </a:extLst>
                    </p:cNvPr>
                    <p:cNvSpPr txBox="1"/>
                    <p:nvPr/>
                  </p:nvSpPr>
                  <p:spPr>
                    <a:xfrm>
                      <a:off x="477367" y="3517843"/>
                      <a:ext cx="916457" cy="369332"/>
                    </a:xfrm>
                    <a:prstGeom prst="rect">
                      <a:avLst/>
                    </a:prstGeom>
                    <a:noFill/>
                  </p:spPr>
                  <p:txBody>
                    <a:bodyPr wrap="square" rtlCol="0">
                      <a:spAutoFit/>
                    </a:bodyPr>
                    <a:lstStyle/>
                    <a:p>
                      <a:r>
                        <a:rPr lang="en-GB" sz="1800" noProof="1">
                          <a:latin typeface="Calibri" panose="020F0502020204030204" pitchFamily="34" charset="0"/>
                          <a:cs typeface="Calibri" panose="020F0502020204030204" pitchFamily="34" charset="0"/>
                        </a:rPr>
                        <a:t>Arriver</a:t>
                      </a:r>
                    </a:p>
                  </p:txBody>
                </p:sp>
              </p:grpSp>
              <p:sp>
                <p:nvSpPr>
                  <p:cNvPr id="22" name="textruta 21">
                    <a:extLst>
                      <a:ext uri="{FF2B5EF4-FFF2-40B4-BE49-F238E27FC236}">
                        <a16:creationId xmlns:a16="http://schemas.microsoft.com/office/drawing/2014/main" id="{BB02E833-C819-450A-8CFA-D8FF2A4A758D}"/>
                      </a:ext>
                    </a:extLst>
                  </p:cNvPr>
                  <p:cNvSpPr txBox="1"/>
                  <p:nvPr/>
                </p:nvSpPr>
                <p:spPr>
                  <a:xfrm>
                    <a:off x="3963783" y="4210253"/>
                    <a:ext cx="332691" cy="400110"/>
                  </a:xfrm>
                  <a:prstGeom prst="rect">
                    <a:avLst/>
                  </a:prstGeom>
                  <a:noFill/>
                </p:spPr>
                <p:txBody>
                  <a:bodyPr wrap="square" rtlCol="0">
                    <a:spAutoFit/>
                  </a:bodyPr>
                  <a:lstStyle/>
                  <a:p>
                    <a:r>
                      <a:rPr lang="en-GB" sz="2000" dirty="0">
                        <a:latin typeface="Calibri" panose="020F0502020204030204" pitchFamily="34" charset="0"/>
                        <a:cs typeface="Calibri" panose="020F0502020204030204" pitchFamily="34" charset="0"/>
                        <a:sym typeface="Symbol" panose="05050102010706020507" pitchFamily="18" charset="2"/>
                      </a:rPr>
                      <a:t></a:t>
                    </a:r>
                    <a:endParaRPr lang="en-GB" sz="2000" dirty="0">
                      <a:latin typeface="Calibri" panose="020F0502020204030204" pitchFamily="34" charset="0"/>
                      <a:cs typeface="Calibri" panose="020F0502020204030204" pitchFamily="34" charset="0"/>
                    </a:endParaRPr>
                  </a:p>
                </p:txBody>
              </p:sp>
              <p:sp>
                <p:nvSpPr>
                  <p:cNvPr id="23" name="textruta 22">
                    <a:extLst>
                      <a:ext uri="{FF2B5EF4-FFF2-40B4-BE49-F238E27FC236}">
                        <a16:creationId xmlns:a16="http://schemas.microsoft.com/office/drawing/2014/main" id="{9A0E588E-9A49-4BA2-AEA9-354FA267AE64}"/>
                      </a:ext>
                    </a:extLst>
                  </p:cNvPr>
                  <p:cNvSpPr txBox="1"/>
                  <p:nvPr/>
                </p:nvSpPr>
                <p:spPr>
                  <a:xfrm>
                    <a:off x="1766024" y="4109010"/>
                    <a:ext cx="452380" cy="400110"/>
                  </a:xfrm>
                  <a:prstGeom prst="rect">
                    <a:avLst/>
                  </a:prstGeom>
                  <a:noFill/>
                </p:spPr>
                <p:txBody>
                  <a:bodyPr wrap="square" rtlCol="0">
                    <a:spAutoFit/>
                  </a:bodyPr>
                  <a:lstStyle/>
                  <a:p>
                    <a:r>
                      <a:rPr lang="en-GB" sz="2000" dirty="0">
                        <a:latin typeface="Calibri" panose="020F0502020204030204" pitchFamily="34" charset="0"/>
                        <a:cs typeface="Calibri" panose="020F0502020204030204" pitchFamily="34" charset="0"/>
                        <a:sym typeface="Symbol" panose="05050102010706020507" pitchFamily="18" charset="2"/>
                      </a:rPr>
                      <a:t></a:t>
                    </a:r>
                    <a:endParaRPr lang="en-GB" sz="2000" dirty="0">
                      <a:latin typeface="Calibri" panose="020F0502020204030204" pitchFamily="34" charset="0"/>
                      <a:cs typeface="Calibri" panose="020F0502020204030204" pitchFamily="34" charset="0"/>
                    </a:endParaRPr>
                  </a:p>
                </p:txBody>
              </p:sp>
            </p:grpSp>
            <p:sp>
              <p:nvSpPr>
                <p:cNvPr id="30" name="Rektangel 29">
                  <a:extLst>
                    <a:ext uri="{FF2B5EF4-FFF2-40B4-BE49-F238E27FC236}">
                      <a16:creationId xmlns:a16="http://schemas.microsoft.com/office/drawing/2014/main" id="{091AE127-0FB3-458A-BDC3-1068D3545005}"/>
                    </a:ext>
                  </a:extLst>
                </p:cNvPr>
                <p:cNvSpPr/>
                <p:nvPr/>
              </p:nvSpPr>
              <p:spPr bwMode="auto">
                <a:xfrm>
                  <a:off x="2241388" y="3369215"/>
                  <a:ext cx="4428000" cy="1260000"/>
                </a:xfrm>
                <a:prstGeom prst="rect">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anose="020B0604020202020204" pitchFamily="34" charset="0"/>
                  </a:endParaRPr>
                </a:p>
              </p:txBody>
            </p:sp>
          </p:grpSp>
          <p:sp>
            <p:nvSpPr>
              <p:cNvPr id="40" name="Vänster klammerparentes 39">
                <a:extLst>
                  <a:ext uri="{FF2B5EF4-FFF2-40B4-BE49-F238E27FC236}">
                    <a16:creationId xmlns:a16="http://schemas.microsoft.com/office/drawing/2014/main" id="{CE16854D-71EA-4166-A2B5-6EE35779C6B8}"/>
                  </a:ext>
                </a:extLst>
              </p:cNvPr>
              <p:cNvSpPr>
                <a:spLocks/>
              </p:cNvSpPr>
              <p:nvPr/>
            </p:nvSpPr>
            <p:spPr bwMode="auto">
              <a:xfrm rot="16200000" flipH="1">
                <a:off x="4569461" y="3090811"/>
                <a:ext cx="104226" cy="1344238"/>
              </a:xfrm>
              <a:prstGeom prst="leftBrace">
                <a:avLst>
                  <a:gd name="adj1" fmla="val 50000"/>
                  <a:gd name="adj2" fmla="val 50000"/>
                </a:avLst>
              </a:prstGeom>
              <a:noFill/>
              <a:ln w="15875">
                <a:solidFill>
                  <a:srgbClr val="0070C0"/>
                </a:solidFill>
                <a:round/>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endParaRPr lang="en-GB">
                  <a:solidFill>
                    <a:srgbClr val="0070C0"/>
                  </a:solidFill>
                  <a:latin typeface="Calibri" panose="020F0502020204030204" pitchFamily="34" charset="0"/>
                  <a:cs typeface="Calibri" panose="020F0502020204030204" pitchFamily="34" charset="0"/>
                </a:endParaRPr>
              </a:p>
            </p:txBody>
          </p:sp>
        </p:grpSp>
      </p:grpSp>
    </p:spTree>
    <p:extLst>
      <p:ext uri="{BB962C8B-B14F-4D97-AF65-F5344CB8AC3E}">
        <p14:creationId xmlns:p14="http://schemas.microsoft.com/office/powerpoint/2010/main" val="2648709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2"/>
                                        </p:tgtEl>
                                        <p:attrNameLst>
                                          <p:attrName>style.visibility</p:attrName>
                                        </p:attrNameLst>
                                      </p:cBhvr>
                                      <p:to>
                                        <p:strVal val="visible"/>
                                      </p:to>
                                    </p:set>
                                    <p:anim calcmode="lin" valueType="num">
                                      <p:cBhvr additive="base">
                                        <p:cTn id="13" dur="500" fill="hold"/>
                                        <p:tgtEl>
                                          <p:spTgt spid="42"/>
                                        </p:tgtEl>
                                        <p:attrNameLst>
                                          <p:attrName>ppt_x</p:attrName>
                                        </p:attrNameLst>
                                      </p:cBhvr>
                                      <p:tavLst>
                                        <p:tav tm="0">
                                          <p:val>
                                            <p:strVal val="1+#ppt_w/2"/>
                                          </p:val>
                                        </p:tav>
                                        <p:tav tm="100000">
                                          <p:val>
                                            <p:strVal val="#ppt_x"/>
                                          </p:val>
                                        </p:tav>
                                      </p:tavLst>
                                    </p:anim>
                                    <p:anim calcmode="lin" valueType="num">
                                      <p:cBhvr additive="base">
                                        <p:cTn id="14" dur="500" fill="hold"/>
                                        <p:tgtEl>
                                          <p:spTgt spid="4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9"/>
                                        </p:tgtEl>
                                        <p:attrNameLst>
                                          <p:attrName>style.visibility</p:attrName>
                                        </p:attrNameLst>
                                      </p:cBhvr>
                                      <p:to>
                                        <p:strVal val="visible"/>
                                      </p:to>
                                    </p:set>
                                    <p:anim calcmode="lin" valueType="num">
                                      <p:cBhvr additive="base">
                                        <p:cTn id="19" dur="500" fill="hold"/>
                                        <p:tgtEl>
                                          <p:spTgt spid="39"/>
                                        </p:tgtEl>
                                        <p:attrNameLst>
                                          <p:attrName>ppt_x</p:attrName>
                                        </p:attrNameLst>
                                      </p:cBhvr>
                                      <p:tavLst>
                                        <p:tav tm="0">
                                          <p:val>
                                            <p:strVal val="1+#ppt_w/2"/>
                                          </p:val>
                                        </p:tav>
                                        <p:tav tm="100000">
                                          <p:val>
                                            <p:strVal val="#ppt_x"/>
                                          </p:val>
                                        </p:tav>
                                      </p:tavLst>
                                    </p:anim>
                                    <p:anim calcmode="lin" valueType="num">
                                      <p:cBhvr additive="base">
                                        <p:cTn id="20" dur="500" fill="hold"/>
                                        <p:tgtEl>
                                          <p:spTgt spid="3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5"/>
                                        </p:tgtEl>
                                        <p:attrNameLst>
                                          <p:attrName>style.visibility</p:attrName>
                                        </p:attrNameLst>
                                      </p:cBhvr>
                                      <p:to>
                                        <p:strVal val="visible"/>
                                      </p:to>
                                    </p:set>
                                    <p:anim calcmode="lin" valueType="num">
                                      <p:cBhvr additive="base">
                                        <p:cTn id="25" dur="500" fill="hold"/>
                                        <p:tgtEl>
                                          <p:spTgt spid="35"/>
                                        </p:tgtEl>
                                        <p:attrNameLst>
                                          <p:attrName>ppt_x</p:attrName>
                                        </p:attrNameLst>
                                      </p:cBhvr>
                                      <p:tavLst>
                                        <p:tav tm="0">
                                          <p:val>
                                            <p:strVal val="1+#ppt_w/2"/>
                                          </p:val>
                                        </p:tav>
                                        <p:tav tm="100000">
                                          <p:val>
                                            <p:strVal val="#ppt_x"/>
                                          </p:val>
                                        </p:tav>
                                      </p:tavLst>
                                    </p:anim>
                                    <p:anim calcmode="lin" valueType="num">
                                      <p:cBhvr additive="base">
                                        <p:cTn id="26" dur="500" fill="hold"/>
                                        <p:tgtEl>
                                          <p:spTgt spid="3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1+#ppt_w/2"/>
                                          </p:val>
                                        </p:tav>
                                        <p:tav tm="100000">
                                          <p:val>
                                            <p:strVal val="#ppt_x"/>
                                          </p:val>
                                        </p:tav>
                                      </p:tavLst>
                                    </p:anim>
                                    <p:anim calcmode="lin" valueType="num">
                                      <p:cBhvr additive="base">
                                        <p:cTn id="32"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9"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Text Box 3">
            <a:extLst>
              <a:ext uri="{FF2B5EF4-FFF2-40B4-BE49-F238E27FC236}">
                <a16:creationId xmlns:a16="http://schemas.microsoft.com/office/drawing/2014/main" id="{4016B2BC-B766-4B8C-BC88-333A4209E75F}"/>
              </a:ext>
            </a:extLst>
          </p:cNvPr>
          <p:cNvSpPr txBox="1">
            <a:spLocks noChangeArrowheads="1"/>
          </p:cNvSpPr>
          <p:nvPr/>
        </p:nvSpPr>
        <p:spPr bwMode="auto">
          <a:xfrm>
            <a:off x="603599" y="3250381"/>
            <a:ext cx="7876468" cy="137056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90000"/>
              </a:lnSpc>
              <a:spcBef>
                <a:spcPct val="50000"/>
              </a:spcBef>
            </a:pPr>
            <a:r>
              <a:rPr lang="en-GB" altLang="en-US" sz="1800" b="1" u="sng" dirty="0">
                <a:latin typeface="Calibri" panose="020F0502020204030204" pitchFamily="34" charset="0"/>
                <a:cs typeface="Calibri" panose="020F0502020204030204" pitchFamily="34" charset="0"/>
              </a:rPr>
              <a:t>Example</a:t>
            </a:r>
            <a:r>
              <a:rPr lang="en-GB" altLang="en-US" sz="1800" dirty="0">
                <a:latin typeface="Calibri" panose="020F0502020204030204" pitchFamily="34" charset="0"/>
                <a:cs typeface="Calibri" panose="020F0502020204030204" pitchFamily="34" charset="0"/>
              </a:rPr>
              <a:t>: </a:t>
            </a:r>
            <a:r>
              <a:rPr lang="en-GB" altLang="en-US" sz="1800" b="1" dirty="0">
                <a:latin typeface="Calibri" panose="020F0502020204030204" pitchFamily="34" charset="0"/>
                <a:cs typeface="Calibri" panose="020F0502020204030204" pitchFamily="34" charset="0"/>
              </a:rPr>
              <a:t>Doctor’s reception </a:t>
            </a:r>
            <a:r>
              <a:rPr lang="en-GB" altLang="en-US" sz="1800" dirty="0">
                <a:latin typeface="Calibri" panose="020F0502020204030204" pitchFamily="34" charset="0"/>
                <a:cs typeface="Calibri" panose="020F0502020204030204" pitchFamily="34" charset="0"/>
              </a:rPr>
              <a:t>(a queuing system). We want to compare the results with one doctor and with one doctor &amp; a nurse. After simulating these cases we find differences in queue lengths, queue times, use of the doctor and nurse resources, etc. But are the differences because of randomness (more patients arrived, more arrivals close in time, longer treatment times, etc.)?</a:t>
            </a:r>
          </a:p>
        </p:txBody>
      </p:sp>
      <p:sp>
        <p:nvSpPr>
          <p:cNvPr id="91141" name="Text Box 5">
            <a:extLst>
              <a:ext uri="{FF2B5EF4-FFF2-40B4-BE49-F238E27FC236}">
                <a16:creationId xmlns:a16="http://schemas.microsoft.com/office/drawing/2014/main" id="{878F60AC-F6C6-45F6-9063-2C0233A7CA66}"/>
              </a:ext>
            </a:extLst>
          </p:cNvPr>
          <p:cNvSpPr txBox="1">
            <a:spLocks noChangeArrowheads="1"/>
          </p:cNvSpPr>
          <p:nvPr/>
        </p:nvSpPr>
        <p:spPr bwMode="auto">
          <a:xfrm>
            <a:off x="251519" y="288130"/>
            <a:ext cx="8725317" cy="1034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lnSpc>
                <a:spcPct val="90000"/>
              </a:lnSpc>
              <a:buClr>
                <a:schemeClr val="tx1"/>
              </a:buClr>
              <a:buSzPct val="75000"/>
            </a:pPr>
            <a:r>
              <a:rPr lang="en-GB" altLang="en-US" sz="3600" b="1" dirty="0">
                <a:latin typeface="Calibri" panose="020F0502020204030204" pitchFamily="34" charset="0"/>
                <a:cs typeface="Calibri" panose="020F0502020204030204" pitchFamily="34" charset="0"/>
              </a:rPr>
              <a:t>IIA.  Common random numbers</a:t>
            </a:r>
          </a:p>
          <a:p>
            <a:pPr algn="ctr" eaLnBrk="0" hangingPunct="0">
              <a:lnSpc>
                <a:spcPct val="90000"/>
              </a:lnSpc>
              <a:buClr>
                <a:schemeClr val="tx1"/>
              </a:buClr>
              <a:buSzPct val="75000"/>
            </a:pPr>
            <a:r>
              <a:rPr lang="en-GB" altLang="en-US" sz="3200" dirty="0">
                <a:latin typeface="Calibri" panose="020F0502020204030204" pitchFamily="34" charset="0"/>
                <a:cs typeface="Calibri" panose="020F0502020204030204" pitchFamily="34" charset="0"/>
              </a:rPr>
              <a:t>(</a:t>
            </a:r>
            <a:r>
              <a:rPr lang="en-GB" altLang="en-US" sz="3200" i="1" dirty="0">
                <a:solidFill>
                  <a:srgbClr val="FF0000"/>
                </a:solidFill>
                <a:latin typeface="Calibri" panose="020F0502020204030204" pitchFamily="34" charset="0"/>
                <a:cs typeface="Calibri" panose="020F0502020204030204" pitchFamily="34" charset="0"/>
              </a:rPr>
              <a:t>When comparing alternative configurations</a:t>
            </a:r>
            <a:r>
              <a:rPr lang="en-GB" altLang="en-US" sz="3200" dirty="0">
                <a:latin typeface="Calibri" panose="020F0502020204030204" pitchFamily="34" charset="0"/>
                <a:cs typeface="Calibri" panose="020F0502020204030204" pitchFamily="34" charset="0"/>
              </a:rPr>
              <a:t>)</a:t>
            </a:r>
            <a:endParaRPr lang="en-GB" altLang="en-US" sz="3200" b="1" u="sng" dirty="0">
              <a:latin typeface="Calibri" panose="020F0502020204030204" pitchFamily="34" charset="0"/>
              <a:cs typeface="Calibri" panose="020F0502020204030204" pitchFamily="34" charset="0"/>
            </a:endParaRPr>
          </a:p>
        </p:txBody>
      </p:sp>
      <p:sp>
        <p:nvSpPr>
          <p:cNvPr id="91142" name="Text Box 6">
            <a:extLst>
              <a:ext uri="{FF2B5EF4-FFF2-40B4-BE49-F238E27FC236}">
                <a16:creationId xmlns:a16="http://schemas.microsoft.com/office/drawing/2014/main" id="{1D93DCB7-3763-4CD8-9258-AD7658C932B1}"/>
              </a:ext>
            </a:extLst>
          </p:cNvPr>
          <p:cNvSpPr txBox="1">
            <a:spLocks noChangeArrowheads="1"/>
          </p:cNvSpPr>
          <p:nvPr/>
        </p:nvSpPr>
        <p:spPr bwMode="auto">
          <a:xfrm>
            <a:off x="603599" y="1409157"/>
            <a:ext cx="8144865"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0000"/>
              </a:lnSpc>
              <a:buClr>
                <a:schemeClr val="tx1"/>
              </a:buClr>
              <a:buSzPct val="75000"/>
            </a:pPr>
            <a:r>
              <a:rPr lang="en-GB" altLang="en-US" sz="2000" b="1" u="sng" dirty="0">
                <a:solidFill>
                  <a:srgbClr val="00B050"/>
                </a:solidFill>
                <a:latin typeface="Calibri" panose="020F0502020204030204" pitchFamily="34" charset="0"/>
                <a:cs typeface="Calibri" panose="020F0502020204030204" pitchFamily="34" charset="0"/>
              </a:rPr>
              <a:t>Idea</a:t>
            </a:r>
            <a:r>
              <a:rPr lang="en-GB" altLang="en-US" sz="2000" b="1" dirty="0">
                <a:solidFill>
                  <a:srgbClr val="00B050"/>
                </a:solidFill>
                <a:latin typeface="Calibri" panose="020F0502020204030204" pitchFamily="34" charset="0"/>
                <a:cs typeface="Calibri" panose="020F0502020204030204" pitchFamily="34" charset="0"/>
              </a:rPr>
              <a:t>:</a:t>
            </a:r>
            <a:r>
              <a:rPr lang="en-GB" altLang="en-US" sz="2000" i="1" dirty="0">
                <a:solidFill>
                  <a:srgbClr val="00B050"/>
                </a:solidFill>
                <a:latin typeface="Calibri" panose="020F0502020204030204" pitchFamily="34" charset="0"/>
                <a:cs typeface="Calibri" panose="020F0502020204030204" pitchFamily="34" charset="0"/>
              </a:rPr>
              <a:t> </a:t>
            </a:r>
            <a:r>
              <a:rPr lang="en-GB" altLang="en-US" sz="2000" b="1" dirty="0">
                <a:solidFill>
                  <a:srgbClr val="00B050"/>
                </a:solidFill>
                <a:latin typeface="Calibri" panose="020F0502020204030204" pitchFamily="34" charset="0"/>
                <a:cs typeface="Calibri" panose="020F0502020204030204" pitchFamily="34" charset="0"/>
              </a:rPr>
              <a:t>Use the same sequences of random numbers</a:t>
            </a:r>
            <a:r>
              <a:rPr lang="en-GB" altLang="en-US" sz="2000" dirty="0">
                <a:solidFill>
                  <a:srgbClr val="00B050"/>
                </a:solidFill>
                <a:latin typeface="Calibri" panose="020F0502020204030204" pitchFamily="34" charset="0"/>
                <a:cs typeface="Calibri" panose="020F0502020204030204" pitchFamily="34" charset="0"/>
              </a:rPr>
              <a:t> for the </a:t>
            </a:r>
            <a:r>
              <a:rPr lang="en-GB" altLang="en-US" sz="2000" i="1" dirty="0">
                <a:solidFill>
                  <a:srgbClr val="00B050"/>
                </a:solidFill>
                <a:latin typeface="Calibri" panose="020F0502020204030204" pitchFamily="34" charset="0"/>
                <a:cs typeface="Calibri" panose="020F0502020204030204" pitchFamily="34" charset="0"/>
              </a:rPr>
              <a:t>two </a:t>
            </a:r>
            <a:r>
              <a:rPr lang="en-GB" altLang="en-US" sz="2000" dirty="0">
                <a:solidFill>
                  <a:srgbClr val="00B050"/>
                </a:solidFill>
                <a:latin typeface="Calibri" panose="020F0502020204030204" pitchFamily="34" charset="0"/>
                <a:cs typeface="Calibri" panose="020F0502020204030204" pitchFamily="34" charset="0"/>
              </a:rPr>
              <a:t>(or more)</a:t>
            </a:r>
            <a:r>
              <a:rPr lang="en-GB" altLang="en-US" sz="2000" i="1" dirty="0">
                <a:solidFill>
                  <a:srgbClr val="00B050"/>
                </a:solidFill>
                <a:latin typeface="Calibri" panose="020F0502020204030204" pitchFamily="34" charset="0"/>
                <a:cs typeface="Calibri" panose="020F0502020204030204" pitchFamily="34" charset="0"/>
              </a:rPr>
              <a:t> configurations </a:t>
            </a:r>
            <a:r>
              <a:rPr lang="en-GB" altLang="en-US" sz="2000" dirty="0">
                <a:solidFill>
                  <a:srgbClr val="00B050"/>
                </a:solidFill>
                <a:latin typeface="Calibri" panose="020F0502020204030204" pitchFamily="34" charset="0"/>
                <a:cs typeface="Calibri" panose="020F0502020204030204" pitchFamily="34" charset="0"/>
              </a:rPr>
              <a:t>to be compared. When randomness influences the alternative configurations in the same way the </a:t>
            </a:r>
            <a:r>
              <a:rPr lang="en-GB" altLang="en-US" sz="2000" b="1" i="1" dirty="0">
                <a:solidFill>
                  <a:srgbClr val="00B050"/>
                </a:solidFill>
                <a:latin typeface="Calibri" panose="020F0502020204030204" pitchFamily="34" charset="0"/>
                <a:cs typeface="Calibri" panose="020F0502020204030204" pitchFamily="34" charset="0"/>
              </a:rPr>
              <a:t>difference between the results </a:t>
            </a:r>
            <a:r>
              <a:rPr lang="en-GB" altLang="en-US" sz="2000" dirty="0">
                <a:solidFill>
                  <a:srgbClr val="00B050"/>
                </a:solidFill>
                <a:latin typeface="Calibri" panose="020F0502020204030204" pitchFamily="34" charset="0"/>
                <a:cs typeface="Calibri" panose="020F0502020204030204" pitchFamily="34" charset="0"/>
              </a:rPr>
              <a:t>will become less dependent on the randomness. For example, the same number of customers arrive, and the they arrive at the same ‘randomly scheduled’ times.</a:t>
            </a:r>
          </a:p>
        </p:txBody>
      </p:sp>
      <p:sp>
        <p:nvSpPr>
          <p:cNvPr id="91143" name="Text Box 7">
            <a:extLst>
              <a:ext uri="{FF2B5EF4-FFF2-40B4-BE49-F238E27FC236}">
                <a16:creationId xmlns:a16="http://schemas.microsoft.com/office/drawing/2014/main" id="{C27873F2-6C11-46FF-972F-79C0B6B2A5C7}"/>
              </a:ext>
            </a:extLst>
          </p:cNvPr>
          <p:cNvSpPr txBox="1">
            <a:spLocks noChangeArrowheads="1"/>
          </p:cNvSpPr>
          <p:nvPr/>
        </p:nvSpPr>
        <p:spPr bwMode="auto">
          <a:xfrm>
            <a:off x="607244" y="4799195"/>
            <a:ext cx="797284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0000"/>
              </a:lnSpc>
              <a:spcBef>
                <a:spcPct val="50000"/>
              </a:spcBef>
            </a:pPr>
            <a:r>
              <a:rPr lang="en-GB" altLang="en-US" sz="2000" dirty="0">
                <a:latin typeface="Calibri" panose="020F0502020204030204" pitchFamily="34" charset="0"/>
                <a:cs typeface="Calibri" panose="020F0502020204030204" pitchFamily="34" charset="0"/>
              </a:rPr>
              <a:t>To eliminate these random factors (without making the model deterministic) we use </a:t>
            </a:r>
            <a:r>
              <a:rPr lang="en-GB" altLang="en-US" sz="2000" b="1" dirty="0">
                <a:latin typeface="Calibri" panose="020F0502020204030204" pitchFamily="34" charset="0"/>
                <a:cs typeface="Calibri" panose="020F0502020204030204" pitchFamily="34" charset="0"/>
              </a:rPr>
              <a:t>one generator for the arrivals </a:t>
            </a:r>
            <a:r>
              <a:rPr lang="en-GB" altLang="en-US" sz="2000" dirty="0">
                <a:latin typeface="Calibri" panose="020F0502020204030204" pitchFamily="34" charset="0"/>
                <a:cs typeface="Calibri" panose="020F0502020204030204" pitchFamily="34" charset="0"/>
              </a:rPr>
              <a:t>and </a:t>
            </a:r>
            <a:r>
              <a:rPr lang="en-GB" altLang="en-US" sz="2000" b="1" dirty="0">
                <a:latin typeface="Calibri" panose="020F0502020204030204" pitchFamily="34" charset="0"/>
                <a:cs typeface="Calibri" panose="020F0502020204030204" pitchFamily="34" charset="0"/>
              </a:rPr>
              <a:t>another for the service (treatment) times</a:t>
            </a:r>
            <a:r>
              <a:rPr lang="en-GB" altLang="en-US" sz="2000" dirty="0">
                <a:latin typeface="Calibri" panose="020F0502020204030204" pitchFamily="34" charset="0"/>
                <a:cs typeface="Calibri" panose="020F0502020204030204" pitchFamily="34" charset="0"/>
              </a:rPr>
              <a:t>. The two cases (with and without the nurse) are started </a:t>
            </a:r>
            <a:r>
              <a:rPr lang="en-GB" altLang="en-US" sz="2000" i="1" dirty="0">
                <a:latin typeface="Calibri" panose="020F0502020204030204" pitchFamily="34" charset="0"/>
                <a:cs typeface="Calibri" panose="020F0502020204030204" pitchFamily="34" charset="0"/>
              </a:rPr>
              <a:t>with the same seeds</a:t>
            </a:r>
            <a:r>
              <a:rPr lang="en-GB" altLang="en-US" sz="2000" dirty="0">
                <a:latin typeface="Calibri" panose="020F0502020204030204" pitchFamily="34" charset="0"/>
                <a:cs typeface="Calibri" panose="020F0502020204030204" pitchFamily="34" charset="0"/>
              </a:rPr>
              <a:t>! Then the number of patients, their arrival times and treatment times become the same in the two alternatives. The randomness from arrival and treatment times are then removed or at least decreased.</a:t>
            </a:r>
          </a:p>
        </p:txBody>
      </p:sp>
      <p:sp>
        <p:nvSpPr>
          <p:cNvPr id="8" name="Platshållare för bildnummer 4">
            <a:extLst>
              <a:ext uri="{FF2B5EF4-FFF2-40B4-BE49-F238E27FC236}">
                <a16:creationId xmlns:a16="http://schemas.microsoft.com/office/drawing/2014/main" id="{2EC840E9-3640-41A0-8B89-97DC4C17FF16}"/>
              </a:ext>
            </a:extLst>
          </p:cNvPr>
          <p:cNvSpPr>
            <a:spLocks noGrp="1"/>
          </p:cNvSpPr>
          <p:nvPr>
            <p:ph type="sldNum" sz="quarter" idx="12"/>
          </p:nvPr>
        </p:nvSpPr>
        <p:spPr>
          <a:xfrm>
            <a:off x="8580084" y="6309320"/>
            <a:ext cx="396753" cy="289093"/>
          </a:xfrm>
        </p:spPr>
        <p:txBody>
          <a:bodyPr/>
          <a:lstStyle/>
          <a:p>
            <a:fld id="{5C86F88B-092E-4030-9CCB-75A848247BFE}" type="slidenum">
              <a:rPr lang="en-GB" altLang="en-US">
                <a:latin typeface="Calibri" panose="020F0502020204030204" pitchFamily="34" charset="0"/>
                <a:cs typeface="Calibri" panose="020F0502020204030204" pitchFamily="34" charset="0"/>
              </a:rPr>
              <a:pPr/>
              <a:t>14</a:t>
            </a:fld>
            <a:endParaRPr lang="en-GB" altLang="en-US"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1142"/>
                                        </p:tgtEl>
                                        <p:attrNameLst>
                                          <p:attrName>style.visibility</p:attrName>
                                        </p:attrNameLst>
                                      </p:cBhvr>
                                      <p:to>
                                        <p:strVal val="visible"/>
                                      </p:to>
                                    </p:set>
                                    <p:anim calcmode="lin" valueType="num">
                                      <p:cBhvr additive="base">
                                        <p:cTn id="7" dur="500" fill="hold"/>
                                        <p:tgtEl>
                                          <p:spTgt spid="91142"/>
                                        </p:tgtEl>
                                        <p:attrNameLst>
                                          <p:attrName>ppt_x</p:attrName>
                                        </p:attrNameLst>
                                      </p:cBhvr>
                                      <p:tavLst>
                                        <p:tav tm="0">
                                          <p:val>
                                            <p:strVal val="#ppt_x"/>
                                          </p:val>
                                        </p:tav>
                                        <p:tav tm="100000">
                                          <p:val>
                                            <p:strVal val="#ppt_x"/>
                                          </p:val>
                                        </p:tav>
                                      </p:tavLst>
                                    </p:anim>
                                    <p:anim calcmode="lin" valueType="num">
                                      <p:cBhvr additive="base">
                                        <p:cTn id="8" dur="500" fill="hold"/>
                                        <p:tgtEl>
                                          <p:spTgt spid="9114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1139"/>
                                        </p:tgtEl>
                                        <p:attrNameLst>
                                          <p:attrName>style.visibility</p:attrName>
                                        </p:attrNameLst>
                                      </p:cBhvr>
                                      <p:to>
                                        <p:strVal val="visible"/>
                                      </p:to>
                                    </p:set>
                                    <p:anim calcmode="lin" valueType="num">
                                      <p:cBhvr additive="base">
                                        <p:cTn id="13" dur="500" fill="hold"/>
                                        <p:tgtEl>
                                          <p:spTgt spid="91139"/>
                                        </p:tgtEl>
                                        <p:attrNameLst>
                                          <p:attrName>ppt_x</p:attrName>
                                        </p:attrNameLst>
                                      </p:cBhvr>
                                      <p:tavLst>
                                        <p:tav tm="0">
                                          <p:val>
                                            <p:strVal val="1+#ppt_w/2"/>
                                          </p:val>
                                        </p:tav>
                                        <p:tav tm="100000">
                                          <p:val>
                                            <p:strVal val="#ppt_x"/>
                                          </p:val>
                                        </p:tav>
                                      </p:tavLst>
                                    </p:anim>
                                    <p:anim calcmode="lin" valueType="num">
                                      <p:cBhvr additive="base">
                                        <p:cTn id="14" dur="500" fill="hold"/>
                                        <p:tgtEl>
                                          <p:spTgt spid="9113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1143"/>
                                        </p:tgtEl>
                                        <p:attrNameLst>
                                          <p:attrName>style.visibility</p:attrName>
                                        </p:attrNameLst>
                                      </p:cBhvr>
                                      <p:to>
                                        <p:strVal val="visible"/>
                                      </p:to>
                                    </p:set>
                                    <p:anim calcmode="lin" valueType="num">
                                      <p:cBhvr additive="base">
                                        <p:cTn id="19" dur="500" fill="hold"/>
                                        <p:tgtEl>
                                          <p:spTgt spid="91143"/>
                                        </p:tgtEl>
                                        <p:attrNameLst>
                                          <p:attrName>ppt_x</p:attrName>
                                        </p:attrNameLst>
                                      </p:cBhvr>
                                      <p:tavLst>
                                        <p:tav tm="0">
                                          <p:val>
                                            <p:strVal val="#ppt_x"/>
                                          </p:val>
                                        </p:tav>
                                        <p:tav tm="100000">
                                          <p:val>
                                            <p:strVal val="#ppt_x"/>
                                          </p:val>
                                        </p:tav>
                                      </p:tavLst>
                                    </p:anim>
                                    <p:anim calcmode="lin" valueType="num">
                                      <p:cBhvr additive="base">
                                        <p:cTn id="20" dur="500" fill="hold"/>
                                        <p:tgtEl>
                                          <p:spTgt spid="911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autoUpdateAnimBg="0"/>
      <p:bldP spid="91142" grpId="0" autoUpdateAnimBg="0"/>
      <p:bldP spid="91143"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64211A7F-D93F-4A6A-9A14-FE0514E3D748}"/>
              </a:ext>
            </a:extLst>
          </p:cNvPr>
          <p:cNvSpPr>
            <a:spLocks noChangeArrowheads="1"/>
          </p:cNvSpPr>
          <p:nvPr/>
        </p:nvSpPr>
        <p:spPr bwMode="auto">
          <a:xfrm>
            <a:off x="1547664" y="-4214"/>
            <a:ext cx="5688632" cy="113877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marL="0" algn="ctr" eaLnBrk="0" hangingPunct="0">
              <a:spcBef>
                <a:spcPts val="0"/>
              </a:spcBef>
              <a:buClr>
                <a:schemeClr val="tx1"/>
              </a:buClr>
              <a:buSzPct val="75000"/>
            </a:pPr>
            <a:r>
              <a:rPr lang="en-GB" altLang="en-US" sz="3600" b="1" dirty="0">
                <a:latin typeface="Calibri" panose="020F0502020204030204" pitchFamily="34" charset="0"/>
                <a:cs typeface="Calibri" panose="020F0502020204030204" pitchFamily="34" charset="0"/>
              </a:rPr>
              <a:t>IIB.  Antithetic sampling</a:t>
            </a:r>
          </a:p>
          <a:p>
            <a:pPr marL="0" algn="ctr" eaLnBrk="0" hangingPunct="0">
              <a:spcBef>
                <a:spcPts val="0"/>
              </a:spcBef>
              <a:buClr>
                <a:schemeClr val="tx1"/>
              </a:buClr>
              <a:buSzPct val="75000"/>
            </a:pPr>
            <a:r>
              <a:rPr lang="en-GB" altLang="en-US" sz="3200" dirty="0">
                <a:latin typeface="Calibri" panose="020F0502020204030204" pitchFamily="34" charset="0"/>
                <a:cs typeface="Calibri" panose="020F0502020204030204" pitchFamily="34" charset="0"/>
              </a:rPr>
              <a:t> (</a:t>
            </a:r>
            <a:r>
              <a:rPr lang="en-GB" altLang="en-US" sz="3200" i="1" dirty="0">
                <a:solidFill>
                  <a:srgbClr val="FF0000"/>
                </a:solidFill>
                <a:latin typeface="Calibri" panose="020F0502020204030204" pitchFamily="34" charset="0"/>
                <a:cs typeface="Calibri" panose="020F0502020204030204" pitchFamily="34" charset="0"/>
              </a:rPr>
              <a:t>To get better estimates</a:t>
            </a:r>
            <a:r>
              <a:rPr lang="en-GB" altLang="en-US" sz="3200" dirty="0">
                <a:latin typeface="Calibri" panose="020F0502020204030204" pitchFamily="34" charset="0"/>
                <a:cs typeface="Calibri" panose="020F0502020204030204" pitchFamily="34" charset="0"/>
              </a:rPr>
              <a:t>)</a:t>
            </a:r>
          </a:p>
        </p:txBody>
      </p:sp>
      <p:sp>
        <p:nvSpPr>
          <p:cNvPr id="92163" name="Text Box 3">
            <a:extLst>
              <a:ext uri="{FF2B5EF4-FFF2-40B4-BE49-F238E27FC236}">
                <a16:creationId xmlns:a16="http://schemas.microsoft.com/office/drawing/2014/main" id="{CE704244-4ACD-4DEE-A0CB-85CF533F89DE}"/>
              </a:ext>
            </a:extLst>
          </p:cNvPr>
          <p:cNvSpPr txBox="1">
            <a:spLocks noChangeArrowheads="1"/>
          </p:cNvSpPr>
          <p:nvPr/>
        </p:nvSpPr>
        <p:spPr bwMode="auto">
          <a:xfrm>
            <a:off x="233772" y="3429000"/>
            <a:ext cx="7490645" cy="1200329"/>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90000"/>
              </a:lnSpc>
            </a:pPr>
            <a:r>
              <a:rPr lang="en-GB" altLang="en-US" sz="1800" b="1" u="sng" dirty="0">
                <a:latin typeface="Calibri" panose="020F0502020204030204" pitchFamily="34" charset="0"/>
                <a:cs typeface="Calibri" panose="020F0502020204030204" pitchFamily="34" charset="0"/>
              </a:rPr>
              <a:t>Example</a:t>
            </a:r>
            <a:r>
              <a:rPr lang="en-GB" altLang="en-US" sz="1800" dirty="0">
                <a:latin typeface="Calibri" panose="020F0502020204030204" pitchFamily="34" charset="0"/>
                <a:cs typeface="Calibri" panose="020F0502020204030204" pitchFamily="34" charset="0"/>
              </a:rPr>
              <a:t>: </a:t>
            </a:r>
            <a:r>
              <a:rPr lang="en-GB" altLang="en-US" sz="1800" b="1" dirty="0">
                <a:latin typeface="Calibri" panose="020F0502020204030204" pitchFamily="34" charset="0"/>
                <a:cs typeface="Calibri" panose="020F0502020204030204" pitchFamily="34" charset="0"/>
              </a:rPr>
              <a:t>Average outcome of a die </a:t>
            </a:r>
            <a:r>
              <a:rPr lang="en-GB" altLang="en-US" sz="1800" dirty="0">
                <a:latin typeface="Calibri" panose="020F0502020204030204" pitchFamily="34" charset="0"/>
                <a:cs typeface="Calibri" panose="020F0502020204030204" pitchFamily="34" charset="0"/>
              </a:rPr>
              <a:t>(A trivial example)</a:t>
            </a:r>
          </a:p>
          <a:p>
            <a:pPr eaLnBrk="0" hangingPunct="0">
              <a:lnSpc>
                <a:spcPct val="90000"/>
              </a:lnSpc>
            </a:pPr>
            <a:r>
              <a:rPr lang="en-GB" altLang="en-US" sz="1800" dirty="0">
                <a:latin typeface="Calibri" panose="020F0502020204030204" pitchFamily="34" charset="0"/>
                <a:cs typeface="Calibri" panose="020F0502020204030204" pitchFamily="34" charset="0"/>
              </a:rPr>
              <a:t>Original sequence:      2,  1,  4,  3,  2,  6  </a:t>
            </a:r>
            <a:r>
              <a:rPr lang="en-GB" altLang="en-US" sz="1800" dirty="0">
                <a:latin typeface="Calibri" panose="020F0502020204030204" pitchFamily="34" charset="0"/>
                <a:cs typeface="Calibri" panose="020F0502020204030204" pitchFamily="34" charset="0"/>
                <a:sym typeface="Symbol" panose="05050102010706020507" pitchFamily="18" charset="2"/>
              </a:rPr>
              <a:t>  Result1=18/6=3.</a:t>
            </a:r>
            <a:endParaRPr lang="en-GB" altLang="en-US" sz="1800" dirty="0">
              <a:latin typeface="Calibri" panose="020F0502020204030204" pitchFamily="34" charset="0"/>
              <a:cs typeface="Calibri" panose="020F0502020204030204" pitchFamily="34" charset="0"/>
            </a:endParaRPr>
          </a:p>
          <a:p>
            <a:pPr eaLnBrk="0" hangingPunct="0">
              <a:lnSpc>
                <a:spcPct val="90000"/>
              </a:lnSpc>
            </a:pPr>
            <a:r>
              <a:rPr lang="en-GB" altLang="en-US" sz="1800" dirty="0">
                <a:latin typeface="Calibri" panose="020F0502020204030204" pitchFamily="34" charset="0"/>
                <a:cs typeface="Calibri" panose="020F0502020204030204" pitchFamily="34" charset="0"/>
              </a:rPr>
              <a:t>Antithetic sequence:  5,  6,  3,  4,  5,  1  </a:t>
            </a:r>
            <a:r>
              <a:rPr lang="en-GB" altLang="en-US" sz="1800" dirty="0">
                <a:latin typeface="Calibri" panose="020F0502020204030204" pitchFamily="34" charset="0"/>
                <a:cs typeface="Calibri" panose="020F0502020204030204" pitchFamily="34" charset="0"/>
                <a:sym typeface="Symbol" panose="05050102010706020507" pitchFamily="18" charset="2"/>
              </a:rPr>
              <a:t>  Result2=24/6=4.</a:t>
            </a:r>
          </a:p>
          <a:p>
            <a:pPr>
              <a:lnSpc>
                <a:spcPct val="90000"/>
              </a:lnSpc>
            </a:pPr>
            <a:endParaRPr lang="en-GB" altLang="en-US" sz="800" dirty="0">
              <a:latin typeface="Calibri" panose="020F0502020204030204" pitchFamily="34" charset="0"/>
              <a:cs typeface="Calibri" panose="020F0502020204030204" pitchFamily="34" charset="0"/>
              <a:sym typeface="Symbol" panose="05050102010706020507" pitchFamily="18" charset="2"/>
            </a:endParaRPr>
          </a:p>
          <a:p>
            <a:pPr>
              <a:lnSpc>
                <a:spcPct val="90000"/>
              </a:lnSpc>
            </a:pPr>
            <a:r>
              <a:rPr lang="en-GB" altLang="en-US" sz="1800" dirty="0">
                <a:latin typeface="Calibri" panose="020F0502020204030204" pitchFamily="34" charset="0"/>
                <a:cs typeface="Calibri" panose="020F0502020204030204" pitchFamily="34" charset="0"/>
                <a:sym typeface="Symbol" panose="05050102010706020507" pitchFamily="18" charset="2"/>
              </a:rPr>
              <a:t>(Result1+Result2)/2 =(3+4)/2=3.5 is a ‘good’ estimate of the expected result. </a:t>
            </a:r>
            <a:endParaRPr lang="en-GB" altLang="en-US" sz="1800" dirty="0">
              <a:latin typeface="Calibri" panose="020F0502020204030204" pitchFamily="34" charset="0"/>
              <a:cs typeface="Calibri" panose="020F0502020204030204" pitchFamily="34" charset="0"/>
            </a:endParaRPr>
          </a:p>
        </p:txBody>
      </p:sp>
      <p:sp>
        <p:nvSpPr>
          <p:cNvPr id="92165" name="Text Box 5">
            <a:extLst>
              <a:ext uri="{FF2B5EF4-FFF2-40B4-BE49-F238E27FC236}">
                <a16:creationId xmlns:a16="http://schemas.microsoft.com/office/drawing/2014/main" id="{F8BFF876-C877-49B9-BA8E-864855C37213}"/>
              </a:ext>
            </a:extLst>
          </p:cNvPr>
          <p:cNvSpPr txBox="1">
            <a:spLocks noChangeArrowheads="1"/>
          </p:cNvSpPr>
          <p:nvPr/>
        </p:nvSpPr>
        <p:spPr bwMode="auto">
          <a:xfrm>
            <a:off x="233772" y="1167195"/>
            <a:ext cx="8676456" cy="2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90000"/>
              </a:lnSpc>
              <a:buClr>
                <a:schemeClr val="tx1"/>
              </a:buClr>
              <a:buSzPct val="75000"/>
            </a:pPr>
            <a:r>
              <a:rPr lang="en-GB" altLang="en-US" sz="2000" b="1" u="sng" dirty="0">
                <a:solidFill>
                  <a:srgbClr val="00B050"/>
                </a:solidFill>
                <a:latin typeface="Calibri" panose="020F0502020204030204" pitchFamily="34" charset="0"/>
                <a:cs typeface="Calibri" panose="020F0502020204030204" pitchFamily="34" charset="0"/>
              </a:rPr>
              <a:t>Idea</a:t>
            </a:r>
            <a:r>
              <a:rPr lang="en-GB" altLang="en-US" sz="2000" dirty="0">
                <a:solidFill>
                  <a:srgbClr val="00B050"/>
                </a:solidFill>
                <a:latin typeface="Calibri" panose="020F0502020204030204" pitchFamily="34" charset="0"/>
                <a:cs typeface="Calibri" panose="020F0502020204030204" pitchFamily="34" charset="0"/>
              </a:rPr>
              <a:t>: </a:t>
            </a:r>
            <a:r>
              <a:rPr lang="en-GB" altLang="en-US" sz="2000" b="1" dirty="0">
                <a:solidFill>
                  <a:srgbClr val="00B050"/>
                </a:solidFill>
                <a:latin typeface="Calibri" panose="020F0502020204030204" pitchFamily="34" charset="0"/>
                <a:cs typeface="Calibri" panose="020F0502020204030204" pitchFamily="34" charset="0"/>
              </a:rPr>
              <a:t>Influence from randomness on results can be reduced </a:t>
            </a:r>
            <a:r>
              <a:rPr lang="en-GB" altLang="en-US" sz="2000" dirty="0">
                <a:solidFill>
                  <a:srgbClr val="00B050"/>
                </a:solidFill>
                <a:latin typeface="Calibri" panose="020F0502020204030204" pitchFamily="34" charset="0"/>
                <a:cs typeface="Calibri" panose="020F0502020204030204" pitchFamily="34" charset="0"/>
              </a:rPr>
              <a:t>by grouping the replications in pairs. The second replication then uses </a:t>
            </a:r>
            <a:r>
              <a:rPr lang="en-GB" altLang="en-US" sz="2000" b="1" i="1" dirty="0">
                <a:solidFill>
                  <a:srgbClr val="00B050"/>
                </a:solidFill>
                <a:latin typeface="Calibri" panose="020F0502020204030204" pitchFamily="34" charset="0"/>
                <a:cs typeface="Calibri" panose="020F0502020204030204" pitchFamily="34" charset="0"/>
              </a:rPr>
              <a:t>antithetic</a:t>
            </a:r>
            <a:r>
              <a:rPr lang="en-GB" altLang="en-US" sz="2000" dirty="0">
                <a:solidFill>
                  <a:srgbClr val="00B050"/>
                </a:solidFill>
                <a:latin typeface="Calibri" panose="020F0502020204030204" pitchFamily="34" charset="0"/>
                <a:cs typeface="Calibri" panose="020F0502020204030204" pitchFamily="34" charset="0"/>
              </a:rPr>
              <a:t> (mirrored) numbers. Then (Res1+Res2)/2 will be a more precise estimate than Res1 and Res2.</a:t>
            </a:r>
          </a:p>
          <a:p>
            <a:pPr eaLnBrk="0" hangingPunct="0">
              <a:lnSpc>
                <a:spcPct val="90000"/>
              </a:lnSpc>
              <a:buClr>
                <a:schemeClr val="tx1"/>
              </a:buClr>
              <a:buSzPct val="100000"/>
            </a:pPr>
            <a:endParaRPr lang="en-GB" altLang="en-US" sz="600" dirty="0">
              <a:solidFill>
                <a:srgbClr val="00B050"/>
              </a:solidFill>
              <a:latin typeface="Calibri" panose="020F0502020204030204" pitchFamily="34" charset="0"/>
              <a:cs typeface="Calibri" panose="020F0502020204030204" pitchFamily="34" charset="0"/>
            </a:endParaRPr>
          </a:p>
          <a:p>
            <a:pPr>
              <a:lnSpc>
                <a:spcPct val="90000"/>
              </a:lnSpc>
              <a:buClr>
                <a:schemeClr val="tx1"/>
              </a:buClr>
              <a:buSzPct val="100000"/>
            </a:pPr>
            <a:r>
              <a:rPr lang="en-GB" altLang="en-US" sz="2000" dirty="0">
                <a:solidFill>
                  <a:srgbClr val="00B050"/>
                </a:solidFill>
                <a:latin typeface="Calibri" panose="020F0502020204030204" pitchFamily="34" charset="0"/>
                <a:cs typeface="Calibri" panose="020F0502020204030204" pitchFamily="34" charset="0"/>
              </a:rPr>
              <a:t>This implies that if the random sequence in the first replication tends to be high it will be low in the second one. Then the </a:t>
            </a:r>
            <a:r>
              <a:rPr lang="en-GB" altLang="en-US" sz="2000" b="1" i="1" dirty="0">
                <a:solidFill>
                  <a:srgbClr val="00B050"/>
                </a:solidFill>
                <a:latin typeface="Calibri" panose="020F0502020204030204" pitchFamily="34" charset="0"/>
                <a:cs typeface="Calibri" panose="020F0502020204030204" pitchFamily="34" charset="0"/>
              </a:rPr>
              <a:t>average result</a:t>
            </a:r>
            <a:r>
              <a:rPr lang="en-GB" altLang="en-US" sz="2000" dirty="0">
                <a:solidFill>
                  <a:srgbClr val="00B050"/>
                </a:solidFill>
                <a:latin typeface="Calibri" panose="020F0502020204030204" pitchFamily="34" charset="0"/>
                <a:cs typeface="Calibri" panose="020F0502020204030204" pitchFamily="34" charset="0"/>
              </a:rPr>
              <a:t>, (Res1+Res2)/2 will reduce the randomness in the results.</a:t>
            </a:r>
          </a:p>
        </p:txBody>
      </p:sp>
      <p:sp>
        <p:nvSpPr>
          <p:cNvPr id="7" name="Platshållare för bildnummer 4">
            <a:extLst>
              <a:ext uri="{FF2B5EF4-FFF2-40B4-BE49-F238E27FC236}">
                <a16:creationId xmlns:a16="http://schemas.microsoft.com/office/drawing/2014/main" id="{3B40ECFE-06B8-489E-AFCE-4FA73328BC46}"/>
              </a:ext>
            </a:extLst>
          </p:cNvPr>
          <p:cNvSpPr>
            <a:spLocks noGrp="1"/>
          </p:cNvSpPr>
          <p:nvPr>
            <p:ph type="sldNum" sz="quarter" idx="12"/>
          </p:nvPr>
        </p:nvSpPr>
        <p:spPr>
          <a:xfrm>
            <a:off x="8639743" y="6319337"/>
            <a:ext cx="396753" cy="422031"/>
          </a:xfrm>
        </p:spPr>
        <p:txBody>
          <a:bodyPr/>
          <a:lstStyle/>
          <a:p>
            <a:fld id="{5C86F88B-092E-4030-9CCB-75A848247BFE}" type="slidenum">
              <a:rPr lang="en-GB" altLang="en-US">
                <a:latin typeface="Calibri" panose="020F0502020204030204" pitchFamily="34" charset="0"/>
                <a:cs typeface="Calibri" panose="020F0502020204030204" pitchFamily="34" charset="0"/>
              </a:rPr>
              <a:pPr/>
              <a:t>15</a:t>
            </a:fld>
            <a:endParaRPr lang="en-GB" altLang="en-US" dirty="0">
              <a:latin typeface="Calibri" panose="020F0502020204030204" pitchFamily="34" charset="0"/>
              <a:cs typeface="Calibri" panose="020F0502020204030204" pitchFamily="34" charset="0"/>
            </a:endParaRPr>
          </a:p>
        </p:txBody>
      </p:sp>
      <p:sp>
        <p:nvSpPr>
          <p:cNvPr id="3" name="textruta 2">
            <a:extLst>
              <a:ext uri="{FF2B5EF4-FFF2-40B4-BE49-F238E27FC236}">
                <a16:creationId xmlns:a16="http://schemas.microsoft.com/office/drawing/2014/main" id="{73E870A7-4D92-43C6-BBED-3605097592B2}"/>
              </a:ext>
            </a:extLst>
          </p:cNvPr>
          <p:cNvSpPr txBox="1"/>
          <p:nvPr/>
        </p:nvSpPr>
        <p:spPr>
          <a:xfrm>
            <a:off x="233772" y="4876242"/>
            <a:ext cx="8298668" cy="1865126"/>
          </a:xfrm>
          <a:prstGeom prst="rect">
            <a:avLst/>
          </a:prstGeom>
          <a:noFill/>
        </p:spPr>
        <p:txBody>
          <a:bodyPr wrap="square" rtlCol="0">
            <a:spAutoFit/>
          </a:bodyPr>
          <a:lstStyle/>
          <a:p>
            <a:r>
              <a:rPr lang="en-GB" altLang="en-US" sz="1800" b="1" u="sng" dirty="0">
                <a:latin typeface="Calibri" panose="020F0502020204030204" pitchFamily="34" charset="0"/>
                <a:cs typeface="Calibri" panose="020F0502020204030204" pitchFamily="34" charset="0"/>
              </a:rPr>
              <a:t>Example</a:t>
            </a:r>
            <a:r>
              <a:rPr lang="en-GB" altLang="en-US" sz="1800" dirty="0">
                <a:latin typeface="Calibri" panose="020F0502020204030204" pitchFamily="34" charset="0"/>
                <a:cs typeface="Calibri" panose="020F0502020204030204" pitchFamily="34" charset="0"/>
              </a:rPr>
              <a:t>: </a:t>
            </a:r>
            <a:r>
              <a:rPr lang="en-GB" altLang="en-US" sz="1800" b="1" dirty="0">
                <a:latin typeface="Calibri" panose="020F0502020204030204" pitchFamily="34" charset="0"/>
                <a:cs typeface="Calibri" panose="020F0502020204030204" pitchFamily="34" charset="0"/>
              </a:rPr>
              <a:t>A queuing model</a:t>
            </a:r>
          </a:p>
          <a:p>
            <a:pPr>
              <a:lnSpc>
                <a:spcPct val="90000"/>
              </a:lnSpc>
            </a:pPr>
            <a:r>
              <a:rPr lang="en-GB" sz="1800" dirty="0">
                <a:latin typeface="Calibri" panose="020F0502020204030204" pitchFamily="34" charset="0"/>
                <a:cs typeface="Calibri" panose="020F0502020204030204" pitchFamily="34" charset="0"/>
              </a:rPr>
              <a:t>Assume that the first sequence is generated from U(0,1), mapped to a proper RNG by the </a:t>
            </a:r>
            <a:r>
              <a:rPr lang="en-GB" sz="1800" i="1" dirty="0">
                <a:latin typeface="Calibri" panose="020F0502020204030204" pitchFamily="34" charset="0"/>
                <a:cs typeface="Calibri" panose="020F0502020204030204" pitchFamily="34" charset="0"/>
              </a:rPr>
              <a:t>inverse-transform method</a:t>
            </a:r>
            <a:r>
              <a:rPr lang="en-GB" sz="1800" dirty="0">
                <a:latin typeface="Calibri" panose="020F0502020204030204" pitchFamily="34" charset="0"/>
                <a:cs typeface="Calibri" panose="020F0502020204030204" pitchFamily="34" charset="0"/>
              </a:rPr>
              <a:t>, and producing a series of arrivals (or services) that are larger than expected. Then the next series is mirrored to 1-U(0,1) (starting with the same seed) inversely mapped to a proper RNG, and producing a series of arrivals (or services) that are smaller than expected. </a:t>
            </a:r>
            <a:endParaRPr lang="en-GB" altLang="en-US" sz="1800" dirty="0">
              <a:latin typeface="Calibri" panose="020F0502020204030204" pitchFamily="34" charset="0"/>
              <a:cs typeface="Calibri" panose="020F0502020204030204" pitchFamily="34" charset="0"/>
              <a:sym typeface="Symbol" panose="05050102010706020507" pitchFamily="18" charset="2"/>
            </a:endParaRPr>
          </a:p>
          <a:p>
            <a:pPr>
              <a:lnSpc>
                <a:spcPct val="90000"/>
              </a:lnSpc>
            </a:pPr>
            <a:r>
              <a:rPr lang="en-GB" altLang="en-US" sz="1800" dirty="0">
                <a:latin typeface="Calibri" panose="020F0502020204030204" pitchFamily="34" charset="0"/>
                <a:cs typeface="Calibri" panose="020F0502020204030204" pitchFamily="34" charset="0"/>
                <a:sym typeface="Symbol" panose="05050102010706020507" pitchFamily="18" charset="2"/>
              </a:rPr>
              <a:t>(Result1+Result2)/2 is then an estimate with better precision (less variance). </a:t>
            </a:r>
            <a:endParaRPr lang="en-GB" altLang="en-US" sz="1800"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165"/>
                                        </p:tgtEl>
                                        <p:attrNameLst>
                                          <p:attrName>style.visibility</p:attrName>
                                        </p:attrNameLst>
                                      </p:cBhvr>
                                      <p:to>
                                        <p:strVal val="visible"/>
                                      </p:to>
                                    </p:set>
                                    <p:anim calcmode="lin" valueType="num">
                                      <p:cBhvr additive="base">
                                        <p:cTn id="7" dur="500" fill="hold"/>
                                        <p:tgtEl>
                                          <p:spTgt spid="92165"/>
                                        </p:tgtEl>
                                        <p:attrNameLst>
                                          <p:attrName>ppt_x</p:attrName>
                                        </p:attrNameLst>
                                      </p:cBhvr>
                                      <p:tavLst>
                                        <p:tav tm="0">
                                          <p:val>
                                            <p:strVal val="#ppt_x"/>
                                          </p:val>
                                        </p:tav>
                                        <p:tav tm="100000">
                                          <p:val>
                                            <p:strVal val="#ppt_x"/>
                                          </p:val>
                                        </p:tav>
                                      </p:tavLst>
                                    </p:anim>
                                    <p:anim calcmode="lin" valueType="num">
                                      <p:cBhvr additive="base">
                                        <p:cTn id="8" dur="500" fill="hold"/>
                                        <p:tgtEl>
                                          <p:spTgt spid="9216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2163"/>
                                        </p:tgtEl>
                                        <p:attrNameLst>
                                          <p:attrName>style.visibility</p:attrName>
                                        </p:attrNameLst>
                                      </p:cBhvr>
                                      <p:to>
                                        <p:strVal val="visible"/>
                                      </p:to>
                                    </p:set>
                                    <p:anim calcmode="lin" valueType="num">
                                      <p:cBhvr additive="base">
                                        <p:cTn id="13" dur="500" fill="hold"/>
                                        <p:tgtEl>
                                          <p:spTgt spid="92163"/>
                                        </p:tgtEl>
                                        <p:attrNameLst>
                                          <p:attrName>ppt_x</p:attrName>
                                        </p:attrNameLst>
                                      </p:cBhvr>
                                      <p:tavLst>
                                        <p:tav tm="0">
                                          <p:val>
                                            <p:strVal val="1+#ppt_w/2"/>
                                          </p:val>
                                        </p:tav>
                                        <p:tav tm="100000">
                                          <p:val>
                                            <p:strVal val="#ppt_x"/>
                                          </p:val>
                                        </p:tav>
                                      </p:tavLst>
                                    </p:anim>
                                    <p:anim calcmode="lin" valueType="num">
                                      <p:cBhvr additive="base">
                                        <p:cTn id="14" dur="500" fill="hold"/>
                                        <p:tgtEl>
                                          <p:spTgt spid="9216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1+#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autoUpdateAnimBg="0"/>
      <p:bldP spid="92165" grpId="0" autoUpdateAnimBg="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ruta 2">
            <a:extLst>
              <a:ext uri="{FF2B5EF4-FFF2-40B4-BE49-F238E27FC236}">
                <a16:creationId xmlns:a16="http://schemas.microsoft.com/office/drawing/2014/main" id="{004A6F99-5148-40F8-A5F1-BC0173B31E1D}"/>
              </a:ext>
            </a:extLst>
          </p:cNvPr>
          <p:cNvSpPr txBox="1"/>
          <p:nvPr/>
        </p:nvSpPr>
        <p:spPr>
          <a:xfrm>
            <a:off x="1475656" y="8099"/>
            <a:ext cx="6192688" cy="584775"/>
          </a:xfrm>
          <a:prstGeom prst="rect">
            <a:avLst/>
          </a:prstGeom>
          <a:noFill/>
        </p:spPr>
        <p:txBody>
          <a:bodyPr wrap="square" rtlCol="0">
            <a:spAutoFit/>
          </a:bodyPr>
          <a:lstStyle/>
          <a:p>
            <a:pPr algn="ctr"/>
            <a:r>
              <a:rPr lang="en-GB" sz="3200" b="1" dirty="0">
                <a:latin typeface="Calibri" panose="020F0502020204030204" pitchFamily="34" charset="0"/>
                <a:cs typeface="Calibri" panose="020F0502020204030204" pitchFamily="34" charset="0"/>
              </a:rPr>
              <a:t>Theoretic background</a:t>
            </a:r>
          </a:p>
        </p:txBody>
      </p:sp>
      <mc:AlternateContent xmlns:mc="http://schemas.openxmlformats.org/markup-compatibility/2006" xmlns:a14="http://schemas.microsoft.com/office/drawing/2010/main">
        <mc:Choice Requires="a14">
          <p:sp>
            <p:nvSpPr>
              <p:cNvPr id="5" name="textruta 4">
                <a:extLst>
                  <a:ext uri="{FF2B5EF4-FFF2-40B4-BE49-F238E27FC236}">
                    <a16:creationId xmlns:a16="http://schemas.microsoft.com/office/drawing/2014/main" id="{59731245-17B7-4899-B965-600CA2C1FD6C}"/>
                  </a:ext>
                </a:extLst>
              </p:cNvPr>
              <p:cNvSpPr txBox="1"/>
              <p:nvPr/>
            </p:nvSpPr>
            <p:spPr>
              <a:xfrm>
                <a:off x="251520" y="689788"/>
                <a:ext cx="8784976" cy="2062103"/>
              </a:xfrm>
              <a:prstGeom prst="rect">
                <a:avLst/>
              </a:prstGeom>
              <a:noFill/>
            </p:spPr>
            <p:txBody>
              <a:bodyPr wrap="square" rtlCol="0">
                <a:spAutoFit/>
              </a:bodyPr>
              <a:lstStyle/>
              <a:p>
                <a:r>
                  <a:rPr lang="en-GB" sz="2200" b="0" dirty="0">
                    <a:latin typeface="Calibri" panose="020F0502020204030204" pitchFamily="34" charset="0"/>
                    <a:cs typeface="Calibri" panose="020F0502020204030204" pitchFamily="34" charset="0"/>
                  </a:rPr>
                  <a:t>The </a:t>
                </a:r>
                <a:r>
                  <a:rPr lang="en-GB" sz="2200" b="1" dirty="0">
                    <a:latin typeface="Calibri" panose="020F0502020204030204" pitchFamily="34" charset="0"/>
                    <a:cs typeface="Calibri" panose="020F0502020204030204" pitchFamily="34" charset="0"/>
                  </a:rPr>
                  <a:t>theoretical background </a:t>
                </a:r>
                <a:r>
                  <a:rPr lang="en-GB" sz="2200" b="0" dirty="0">
                    <a:latin typeface="Calibri" panose="020F0502020204030204" pitchFamily="34" charset="0"/>
                    <a:cs typeface="Calibri" panose="020F0502020204030204" pitchFamily="34" charset="0"/>
                  </a:rPr>
                  <a:t>to variance reduction is the statistical formulas of sum or difference in variance:</a:t>
                </a:r>
              </a:p>
              <a:p>
                <a:endParaRPr lang="en-GB" sz="600" b="0" dirty="0">
                  <a:latin typeface="Calibri" panose="020F0502020204030204" pitchFamily="34" charset="0"/>
                  <a:cs typeface="Calibri" panose="020F0502020204030204" pitchFamily="34" charset="0"/>
                </a:endParaRPr>
              </a:p>
              <a:p>
                <a:pPr/>
                <a14:m>
                  <m:oMathPara xmlns:m="http://schemas.openxmlformats.org/officeDocument/2006/math">
                    <m:oMathParaPr>
                      <m:jc m:val="centerGroup"/>
                    </m:oMathParaPr>
                    <m:oMath xmlns:m="http://schemas.openxmlformats.org/officeDocument/2006/math">
                      <m:r>
                        <a:rPr lang="sv-SE" sz="2200" b="0" i="1" smtClean="0">
                          <a:latin typeface="Cambria Math" panose="02040503050406030204" pitchFamily="18" charset="0"/>
                        </a:rPr>
                        <m:t>𝑉𝑎𝑟</m:t>
                      </m:r>
                      <m:d>
                        <m:dPr>
                          <m:ctrlPr>
                            <a:rPr lang="sv-SE" sz="2200" b="0" i="1" smtClean="0">
                              <a:latin typeface="Cambria Math" panose="02040503050406030204" pitchFamily="18" charset="0"/>
                            </a:rPr>
                          </m:ctrlPr>
                        </m:dPr>
                        <m:e>
                          <m:r>
                            <a:rPr lang="sv-SE" sz="2200" b="0" i="1" smtClean="0">
                              <a:latin typeface="Cambria Math" panose="02040503050406030204" pitchFamily="18" charset="0"/>
                            </a:rPr>
                            <m:t>𝑋</m:t>
                          </m:r>
                          <m:r>
                            <a:rPr lang="sv-SE" sz="2200" b="0" i="1" smtClean="0">
                              <a:latin typeface="Cambria Math" panose="02040503050406030204" pitchFamily="18" charset="0"/>
                            </a:rPr>
                            <m:t>1+</m:t>
                          </m:r>
                          <m:r>
                            <a:rPr lang="sv-SE" sz="2200" b="0" i="1" smtClean="0">
                              <a:latin typeface="Cambria Math" panose="02040503050406030204" pitchFamily="18" charset="0"/>
                            </a:rPr>
                            <m:t>𝑋</m:t>
                          </m:r>
                          <m:r>
                            <a:rPr lang="sv-SE" sz="2200" b="0" i="1" smtClean="0">
                              <a:latin typeface="Cambria Math" panose="02040503050406030204" pitchFamily="18" charset="0"/>
                            </a:rPr>
                            <m:t>2</m:t>
                          </m:r>
                        </m:e>
                      </m:d>
                      <m:r>
                        <a:rPr lang="sv-SE" sz="2200" b="0" i="1" smtClean="0">
                          <a:latin typeface="Cambria Math" panose="02040503050406030204" pitchFamily="18" charset="0"/>
                        </a:rPr>
                        <m:t>=</m:t>
                      </m:r>
                      <m:r>
                        <a:rPr lang="sv-SE" sz="2200" b="0" i="1" smtClean="0">
                          <a:latin typeface="Cambria Math" panose="02040503050406030204" pitchFamily="18" charset="0"/>
                        </a:rPr>
                        <m:t>𝑉𝑎𝑟</m:t>
                      </m:r>
                      <m:d>
                        <m:dPr>
                          <m:ctrlPr>
                            <a:rPr lang="sv-SE" sz="2200" b="0" i="1" smtClean="0">
                              <a:latin typeface="Cambria Math" panose="02040503050406030204" pitchFamily="18" charset="0"/>
                            </a:rPr>
                          </m:ctrlPr>
                        </m:dPr>
                        <m:e>
                          <m:r>
                            <a:rPr lang="sv-SE" sz="2200" b="0" i="1" smtClean="0">
                              <a:latin typeface="Cambria Math" panose="02040503050406030204" pitchFamily="18" charset="0"/>
                            </a:rPr>
                            <m:t>𝑋</m:t>
                          </m:r>
                          <m:r>
                            <a:rPr lang="sv-SE" sz="2200" b="0" i="1" smtClean="0">
                              <a:latin typeface="Cambria Math" panose="02040503050406030204" pitchFamily="18" charset="0"/>
                            </a:rPr>
                            <m:t>1</m:t>
                          </m:r>
                        </m:e>
                      </m:d>
                      <m:r>
                        <a:rPr lang="sv-SE" sz="2200" b="0" i="1" smtClean="0">
                          <a:latin typeface="Cambria Math" panose="02040503050406030204" pitchFamily="18" charset="0"/>
                        </a:rPr>
                        <m:t>+</m:t>
                      </m:r>
                      <m:r>
                        <a:rPr lang="sv-SE" sz="2200" b="0" i="1" smtClean="0">
                          <a:latin typeface="Cambria Math" panose="02040503050406030204" pitchFamily="18" charset="0"/>
                        </a:rPr>
                        <m:t>𝑉𝑎𝑟</m:t>
                      </m:r>
                      <m:d>
                        <m:dPr>
                          <m:ctrlPr>
                            <a:rPr lang="sv-SE" sz="2200" b="0" i="1" smtClean="0">
                              <a:latin typeface="Cambria Math" panose="02040503050406030204" pitchFamily="18" charset="0"/>
                            </a:rPr>
                          </m:ctrlPr>
                        </m:dPr>
                        <m:e>
                          <m:r>
                            <a:rPr lang="sv-SE" sz="2200" b="0" i="1" smtClean="0">
                              <a:latin typeface="Cambria Math" panose="02040503050406030204" pitchFamily="18" charset="0"/>
                            </a:rPr>
                            <m:t>𝑋</m:t>
                          </m:r>
                          <m:r>
                            <a:rPr lang="sv-SE" sz="2200" b="0" i="1" smtClean="0">
                              <a:latin typeface="Cambria Math" panose="02040503050406030204" pitchFamily="18" charset="0"/>
                            </a:rPr>
                            <m:t>2</m:t>
                          </m:r>
                        </m:e>
                      </m:d>
                      <m:r>
                        <a:rPr lang="sv-SE" sz="2200" b="0" i="1" smtClean="0">
                          <a:latin typeface="Cambria Math" panose="02040503050406030204" pitchFamily="18" charset="0"/>
                        </a:rPr>
                        <m:t>+2</m:t>
                      </m:r>
                      <m:r>
                        <a:rPr lang="sv-SE" sz="2200" b="0" i="1" smtClean="0">
                          <a:latin typeface="Cambria Math" panose="02040503050406030204" pitchFamily="18" charset="0"/>
                        </a:rPr>
                        <m:t>𝐶𝑜𝑣</m:t>
                      </m:r>
                      <m:r>
                        <a:rPr lang="sv-SE" sz="2200" b="0" i="1" smtClean="0">
                          <a:latin typeface="Cambria Math" panose="02040503050406030204" pitchFamily="18" charset="0"/>
                        </a:rPr>
                        <m:t>(</m:t>
                      </m:r>
                      <m:r>
                        <a:rPr lang="sv-SE" sz="2200" b="0" i="1" smtClean="0">
                          <a:latin typeface="Cambria Math" panose="02040503050406030204" pitchFamily="18" charset="0"/>
                        </a:rPr>
                        <m:t>𝑋</m:t>
                      </m:r>
                      <m:r>
                        <a:rPr lang="sv-SE" sz="2200" b="0" i="1" smtClean="0">
                          <a:latin typeface="Cambria Math" panose="02040503050406030204" pitchFamily="18" charset="0"/>
                        </a:rPr>
                        <m:t>1,</m:t>
                      </m:r>
                      <m:r>
                        <a:rPr lang="sv-SE" sz="2200" b="0" i="1" smtClean="0">
                          <a:latin typeface="Cambria Math" panose="02040503050406030204" pitchFamily="18" charset="0"/>
                        </a:rPr>
                        <m:t>𝑋</m:t>
                      </m:r>
                      <m:r>
                        <a:rPr lang="sv-SE" sz="2200" b="0" i="1" smtClean="0">
                          <a:latin typeface="Cambria Math" panose="02040503050406030204" pitchFamily="18" charset="0"/>
                        </a:rPr>
                        <m:t>2)</m:t>
                      </m:r>
                    </m:oMath>
                  </m:oMathPara>
                </a14:m>
                <a:endParaRPr lang="en-GB" sz="2200" dirty="0">
                  <a:latin typeface="Calibri" panose="020F0502020204030204" pitchFamily="34" charset="0"/>
                  <a:cs typeface="Calibri" panose="020F0502020204030204" pitchFamily="34" charset="0"/>
                </a:endParaRPr>
              </a:p>
              <a:p>
                <a:endParaRPr lang="en-GB" sz="600" dirty="0">
                  <a:latin typeface="Calibri" panose="020F0502020204030204" pitchFamily="34" charset="0"/>
                  <a:cs typeface="Calibri" panose="020F0502020204030204" pitchFamily="34" charset="0"/>
                </a:endParaRPr>
              </a:p>
              <a:p>
                <a:r>
                  <a:rPr lang="en-GB" sz="2200" dirty="0">
                    <a:latin typeface="Calibri" panose="020F0502020204030204" pitchFamily="34" charset="0"/>
                    <a:cs typeface="Calibri" panose="020F0502020204030204" pitchFamily="34" charset="0"/>
                  </a:rPr>
                  <a:t>and ditto when X2 </a:t>
                </a:r>
                <a:r>
                  <a:rPr lang="en-GB" sz="2200" dirty="0">
                    <a:latin typeface="Calibri" panose="020F0502020204030204" pitchFamily="34" charset="0"/>
                    <a:cs typeface="Calibri" panose="020F0502020204030204" pitchFamily="34" charset="0"/>
                    <a:sym typeface="Symbol" panose="05050102010706020507" pitchFamily="18" charset="2"/>
                  </a:rPr>
                  <a:t></a:t>
                </a:r>
                <a:r>
                  <a:rPr lang="en-GB" sz="2200" dirty="0">
                    <a:latin typeface="Calibri" panose="020F0502020204030204" pitchFamily="34" charset="0"/>
                    <a:cs typeface="Calibri" panose="020F0502020204030204" pitchFamily="34" charset="0"/>
                  </a:rPr>
                  <a:t> -X2:</a:t>
                </a:r>
              </a:p>
              <a:p>
                <a:endParaRPr lang="en-GB" sz="600" dirty="0">
                  <a:latin typeface="Calibri" panose="020F0502020204030204" pitchFamily="34" charset="0"/>
                  <a:cs typeface="Calibri" panose="020F0502020204030204" pitchFamily="34" charset="0"/>
                </a:endParaRPr>
              </a:p>
              <a:p>
                <a:pPr/>
                <a14:m>
                  <m:oMathPara xmlns:m="http://schemas.openxmlformats.org/officeDocument/2006/math">
                    <m:oMathParaPr>
                      <m:jc m:val="centerGroup"/>
                    </m:oMathParaPr>
                    <m:oMath xmlns:m="http://schemas.openxmlformats.org/officeDocument/2006/math">
                      <m:r>
                        <a:rPr lang="sv-SE" sz="2200" b="0" i="1" smtClean="0">
                          <a:latin typeface="Cambria Math" panose="02040503050406030204" pitchFamily="18" charset="0"/>
                        </a:rPr>
                        <m:t>𝑉𝑎𝑟</m:t>
                      </m:r>
                      <m:d>
                        <m:dPr>
                          <m:ctrlPr>
                            <a:rPr lang="sv-SE" sz="2200" b="0" i="1" smtClean="0">
                              <a:latin typeface="Cambria Math" panose="02040503050406030204" pitchFamily="18" charset="0"/>
                            </a:rPr>
                          </m:ctrlPr>
                        </m:dPr>
                        <m:e>
                          <m:r>
                            <a:rPr lang="sv-SE" sz="2200" b="0" i="1" smtClean="0">
                              <a:latin typeface="Cambria Math" panose="02040503050406030204" pitchFamily="18" charset="0"/>
                            </a:rPr>
                            <m:t>𝑋</m:t>
                          </m:r>
                          <m:r>
                            <a:rPr lang="sv-SE" sz="2200" b="0" i="1" smtClean="0">
                              <a:latin typeface="Cambria Math" panose="02040503050406030204" pitchFamily="18" charset="0"/>
                            </a:rPr>
                            <m:t>1−</m:t>
                          </m:r>
                          <m:r>
                            <a:rPr lang="sv-SE" sz="2200" b="0" i="1" smtClean="0">
                              <a:latin typeface="Cambria Math" panose="02040503050406030204" pitchFamily="18" charset="0"/>
                            </a:rPr>
                            <m:t>𝑋</m:t>
                          </m:r>
                          <m:r>
                            <a:rPr lang="sv-SE" sz="2200" b="0" i="1" smtClean="0">
                              <a:latin typeface="Cambria Math" panose="02040503050406030204" pitchFamily="18" charset="0"/>
                            </a:rPr>
                            <m:t>2</m:t>
                          </m:r>
                        </m:e>
                      </m:d>
                      <m:r>
                        <a:rPr lang="sv-SE" sz="2200" b="0" i="1" smtClean="0">
                          <a:latin typeface="Cambria Math" panose="02040503050406030204" pitchFamily="18" charset="0"/>
                        </a:rPr>
                        <m:t>=</m:t>
                      </m:r>
                      <m:r>
                        <a:rPr lang="sv-SE" sz="2200" b="0" i="1" smtClean="0">
                          <a:latin typeface="Cambria Math" panose="02040503050406030204" pitchFamily="18" charset="0"/>
                        </a:rPr>
                        <m:t>𝑉𝑎𝑟</m:t>
                      </m:r>
                      <m:d>
                        <m:dPr>
                          <m:ctrlPr>
                            <a:rPr lang="sv-SE" sz="2200" b="0" i="1" smtClean="0">
                              <a:latin typeface="Cambria Math" panose="02040503050406030204" pitchFamily="18" charset="0"/>
                            </a:rPr>
                          </m:ctrlPr>
                        </m:dPr>
                        <m:e>
                          <m:r>
                            <a:rPr lang="sv-SE" sz="2200" b="0" i="1" smtClean="0">
                              <a:latin typeface="Cambria Math" panose="02040503050406030204" pitchFamily="18" charset="0"/>
                            </a:rPr>
                            <m:t>𝑋</m:t>
                          </m:r>
                          <m:r>
                            <a:rPr lang="sv-SE" sz="2200" b="0" i="1" smtClean="0">
                              <a:latin typeface="Cambria Math" panose="02040503050406030204" pitchFamily="18" charset="0"/>
                            </a:rPr>
                            <m:t>1</m:t>
                          </m:r>
                        </m:e>
                      </m:d>
                      <m:r>
                        <a:rPr lang="sv-SE" sz="2200" b="0" i="1" smtClean="0">
                          <a:latin typeface="Cambria Math" panose="02040503050406030204" pitchFamily="18" charset="0"/>
                        </a:rPr>
                        <m:t>+</m:t>
                      </m:r>
                      <m:r>
                        <a:rPr lang="sv-SE" sz="2200" b="0" i="1" smtClean="0">
                          <a:latin typeface="Cambria Math" panose="02040503050406030204" pitchFamily="18" charset="0"/>
                        </a:rPr>
                        <m:t>𝑉𝑎𝑟</m:t>
                      </m:r>
                      <m:d>
                        <m:dPr>
                          <m:ctrlPr>
                            <a:rPr lang="sv-SE" sz="2200" b="0" i="1" smtClean="0">
                              <a:latin typeface="Cambria Math" panose="02040503050406030204" pitchFamily="18" charset="0"/>
                            </a:rPr>
                          </m:ctrlPr>
                        </m:dPr>
                        <m:e>
                          <m:r>
                            <a:rPr lang="sv-SE" sz="2200" b="0" i="1" smtClean="0">
                              <a:latin typeface="Cambria Math" panose="02040503050406030204" pitchFamily="18" charset="0"/>
                            </a:rPr>
                            <m:t>𝑋</m:t>
                          </m:r>
                          <m:r>
                            <a:rPr lang="sv-SE" sz="2200" b="0" i="1" smtClean="0">
                              <a:latin typeface="Cambria Math" panose="02040503050406030204" pitchFamily="18" charset="0"/>
                            </a:rPr>
                            <m:t>2</m:t>
                          </m:r>
                        </m:e>
                      </m:d>
                      <m:r>
                        <a:rPr lang="sv-SE" sz="2200" b="0" i="1" smtClean="0">
                          <a:latin typeface="Cambria Math" panose="02040503050406030204" pitchFamily="18" charset="0"/>
                        </a:rPr>
                        <m:t>−2</m:t>
                      </m:r>
                      <m:r>
                        <a:rPr lang="sv-SE" sz="2200" b="0" i="1" smtClean="0">
                          <a:latin typeface="Cambria Math" panose="02040503050406030204" pitchFamily="18" charset="0"/>
                        </a:rPr>
                        <m:t>𝐶𝑜𝑣</m:t>
                      </m:r>
                      <m:r>
                        <a:rPr lang="sv-SE" sz="2200" b="0" i="1" smtClean="0">
                          <a:latin typeface="Cambria Math" panose="02040503050406030204" pitchFamily="18" charset="0"/>
                        </a:rPr>
                        <m:t>(</m:t>
                      </m:r>
                      <m:r>
                        <a:rPr lang="sv-SE" sz="2200" b="0" i="1" smtClean="0">
                          <a:latin typeface="Cambria Math" panose="02040503050406030204" pitchFamily="18" charset="0"/>
                        </a:rPr>
                        <m:t>𝑋</m:t>
                      </m:r>
                      <m:r>
                        <a:rPr lang="sv-SE" sz="2200" b="0" i="1" smtClean="0">
                          <a:latin typeface="Cambria Math" panose="02040503050406030204" pitchFamily="18" charset="0"/>
                        </a:rPr>
                        <m:t>1,</m:t>
                      </m:r>
                      <m:r>
                        <a:rPr lang="sv-SE" sz="2200" b="0" i="1" smtClean="0">
                          <a:latin typeface="Cambria Math" panose="02040503050406030204" pitchFamily="18" charset="0"/>
                        </a:rPr>
                        <m:t>𝑋</m:t>
                      </m:r>
                      <m:r>
                        <a:rPr lang="sv-SE" sz="2200" b="0" i="1" smtClean="0">
                          <a:latin typeface="Cambria Math" panose="02040503050406030204" pitchFamily="18" charset="0"/>
                        </a:rPr>
                        <m:t>2)</m:t>
                      </m:r>
                    </m:oMath>
                  </m:oMathPara>
                </a14:m>
                <a:endParaRPr lang="en-GB" sz="2200" dirty="0">
                  <a:latin typeface="Calibri" panose="020F0502020204030204" pitchFamily="34" charset="0"/>
                  <a:cs typeface="Calibri" panose="020F0502020204030204" pitchFamily="34" charset="0"/>
                </a:endParaRPr>
              </a:p>
            </p:txBody>
          </p:sp>
        </mc:Choice>
        <mc:Fallback xmlns="">
          <p:sp>
            <p:nvSpPr>
              <p:cNvPr id="5" name="textruta 4">
                <a:extLst>
                  <a:ext uri="{FF2B5EF4-FFF2-40B4-BE49-F238E27FC236}">
                    <a16:creationId xmlns:a16="http://schemas.microsoft.com/office/drawing/2014/main" id="{59731245-17B7-4899-B965-600CA2C1FD6C}"/>
                  </a:ext>
                </a:extLst>
              </p:cNvPr>
              <p:cNvSpPr txBox="1">
                <a:spLocks noRot="1" noChangeAspect="1" noMove="1" noResize="1" noEditPoints="1" noAdjustHandles="1" noChangeArrowheads="1" noChangeShapeType="1" noTextEdit="1"/>
              </p:cNvSpPr>
              <p:nvPr/>
            </p:nvSpPr>
            <p:spPr>
              <a:xfrm>
                <a:off x="251520" y="689788"/>
                <a:ext cx="8784976" cy="2062103"/>
              </a:xfrm>
              <a:prstGeom prst="rect">
                <a:avLst/>
              </a:prstGeom>
              <a:blipFill>
                <a:blip r:embed="rId2"/>
                <a:stretch>
                  <a:fillRect l="-902" t="-2071" r="-694" b="-2663"/>
                </a:stretch>
              </a:blipFill>
            </p:spPr>
            <p:txBody>
              <a:bodyPr/>
              <a:lstStyle/>
              <a:p>
                <a:r>
                  <a:rPr lang="en-GB">
                    <a:noFill/>
                  </a:rPr>
                  <a:t> </a:t>
                </a:r>
              </a:p>
            </p:txBody>
          </p:sp>
        </mc:Fallback>
      </mc:AlternateContent>
      <p:sp>
        <p:nvSpPr>
          <p:cNvPr id="8" name="textruta 7">
            <a:extLst>
              <a:ext uri="{FF2B5EF4-FFF2-40B4-BE49-F238E27FC236}">
                <a16:creationId xmlns:a16="http://schemas.microsoft.com/office/drawing/2014/main" id="{3144EF99-CEEC-47B4-A8B7-6E5AFEAC8E83}"/>
              </a:ext>
            </a:extLst>
          </p:cNvPr>
          <p:cNvSpPr txBox="1"/>
          <p:nvPr/>
        </p:nvSpPr>
        <p:spPr>
          <a:xfrm>
            <a:off x="251520" y="5385933"/>
            <a:ext cx="8494712" cy="1446550"/>
          </a:xfrm>
          <a:prstGeom prst="rect">
            <a:avLst/>
          </a:prstGeom>
          <a:noFill/>
        </p:spPr>
        <p:txBody>
          <a:bodyPr wrap="square" rtlCol="0">
            <a:spAutoFit/>
          </a:bodyPr>
          <a:lstStyle/>
          <a:p>
            <a:r>
              <a:rPr lang="en-GB" sz="2200" dirty="0">
                <a:solidFill>
                  <a:srgbClr val="FF0000"/>
                </a:solidFill>
                <a:latin typeface="Calibri" panose="020F0502020204030204" pitchFamily="34" charset="0"/>
                <a:cs typeface="Calibri" panose="020F0502020204030204" pitchFamily="34" charset="0"/>
              </a:rPr>
              <a:t>The above text is about an ideal case. Depending on a number of conditions, to be shortly discussed in the next slide, you can seldom reach a full effect. In fact, under bad conditions, variance reduction might even backfire. </a:t>
            </a:r>
          </a:p>
        </p:txBody>
      </p:sp>
      <p:sp>
        <p:nvSpPr>
          <p:cNvPr id="2" name="Platshållare för bildnummer 1">
            <a:extLst>
              <a:ext uri="{FF2B5EF4-FFF2-40B4-BE49-F238E27FC236}">
                <a16:creationId xmlns:a16="http://schemas.microsoft.com/office/drawing/2014/main" id="{276976CF-CDF4-48D2-8EB6-4A20B7141800}"/>
              </a:ext>
            </a:extLst>
          </p:cNvPr>
          <p:cNvSpPr>
            <a:spLocks noGrp="1"/>
          </p:cNvSpPr>
          <p:nvPr>
            <p:ph type="sldNum" sz="quarter" idx="12"/>
          </p:nvPr>
        </p:nvSpPr>
        <p:spPr>
          <a:xfrm>
            <a:off x="8534672" y="6356176"/>
            <a:ext cx="501824" cy="457200"/>
          </a:xfrm>
        </p:spPr>
        <p:txBody>
          <a:bodyPr/>
          <a:lstStyle/>
          <a:p>
            <a:pPr>
              <a:defRPr/>
            </a:pPr>
            <a:fld id="{784B19EB-78BD-4DA5-96F5-BA0A4D4A8A5C}" type="slidenum">
              <a:rPr lang="sv-SE" altLang="en-US" smtClean="0">
                <a:latin typeface="Calibri" panose="020F0502020204030204" pitchFamily="34" charset="0"/>
                <a:cs typeface="Calibri" panose="020F0502020204030204" pitchFamily="34" charset="0"/>
              </a:rPr>
              <a:pPr>
                <a:defRPr/>
              </a:pPr>
              <a:t>16</a:t>
            </a:fld>
            <a:endParaRPr lang="sv-SE" altLang="en-US" dirty="0">
              <a:latin typeface="Calibri" panose="020F0502020204030204" pitchFamily="34" charset="0"/>
              <a:cs typeface="Calibri" panose="020F0502020204030204" pitchFamily="34" charset="0"/>
            </a:endParaRPr>
          </a:p>
        </p:txBody>
      </p:sp>
      <p:sp>
        <p:nvSpPr>
          <p:cNvPr id="4" name="textruta 3">
            <a:extLst>
              <a:ext uri="{FF2B5EF4-FFF2-40B4-BE49-F238E27FC236}">
                <a16:creationId xmlns:a16="http://schemas.microsoft.com/office/drawing/2014/main" id="{E1B4EAC1-FEDA-4450-BB25-B25BDACBBC2A}"/>
              </a:ext>
            </a:extLst>
          </p:cNvPr>
          <p:cNvSpPr txBox="1"/>
          <p:nvPr/>
        </p:nvSpPr>
        <p:spPr>
          <a:xfrm>
            <a:off x="252078" y="2775791"/>
            <a:ext cx="8639844" cy="1446550"/>
          </a:xfrm>
          <a:prstGeom prst="rect">
            <a:avLst/>
          </a:prstGeom>
          <a:noFill/>
        </p:spPr>
        <p:txBody>
          <a:bodyPr wrap="square" rtlCol="0">
            <a:spAutoFit/>
          </a:bodyPr>
          <a:lstStyle/>
          <a:p>
            <a:r>
              <a:rPr lang="en-GB" sz="2200" dirty="0">
                <a:latin typeface="Calibri" panose="020F0502020204030204" pitchFamily="34" charset="0"/>
                <a:cs typeface="Calibri" panose="020F0502020204030204" pitchFamily="34" charset="0"/>
              </a:rPr>
              <a:t>In the </a:t>
            </a:r>
            <a:r>
              <a:rPr lang="en-GB" sz="2200" i="1" dirty="0">
                <a:latin typeface="Calibri" panose="020F0502020204030204" pitchFamily="34" charset="0"/>
                <a:cs typeface="Calibri" panose="020F0502020204030204" pitchFamily="34" charset="0"/>
              </a:rPr>
              <a:t>additive case </a:t>
            </a:r>
            <a:r>
              <a:rPr lang="en-GB" sz="2200" dirty="0">
                <a:latin typeface="Calibri" panose="020F0502020204030204" pitchFamily="34" charset="0"/>
                <a:cs typeface="Calibri" panose="020F0502020204030204" pitchFamily="34" charset="0"/>
              </a:rPr>
              <a:t>(</a:t>
            </a:r>
            <a:r>
              <a:rPr lang="en-GB" sz="2200" b="1" dirty="0">
                <a:latin typeface="Calibri" panose="020F0502020204030204" pitchFamily="34" charset="0"/>
                <a:cs typeface="Calibri" panose="020F0502020204030204" pitchFamily="34" charset="0"/>
              </a:rPr>
              <a:t>antithetic sampling</a:t>
            </a:r>
            <a:r>
              <a:rPr lang="en-GB" sz="2200" dirty="0">
                <a:latin typeface="Calibri" panose="020F0502020204030204" pitchFamily="34" charset="0"/>
                <a:cs typeface="Calibri" panose="020F0502020204030204" pitchFamily="34" charset="0"/>
              </a:rPr>
              <a:t>): (X1+X2)/2) we want to make the covariance negative to reduce </a:t>
            </a:r>
            <a:r>
              <a:rPr lang="en-GB" sz="2200" i="1" dirty="0">
                <a:latin typeface="Calibri" panose="020F0502020204030204" pitchFamily="34" charset="0"/>
                <a:cs typeface="Calibri" panose="020F0502020204030204" pitchFamily="34" charset="0"/>
              </a:rPr>
              <a:t>Var(X1+X2)</a:t>
            </a:r>
            <a:r>
              <a:rPr lang="en-GB" sz="2200" dirty="0">
                <a:latin typeface="Calibri" panose="020F0502020204030204" pitchFamily="34" charset="0"/>
                <a:cs typeface="Calibri" panose="020F0502020204030204" pitchFamily="34" charset="0"/>
              </a:rPr>
              <a:t>. This is accomplished by 1-U(0,1) for X2 (which is preserved by the inverse-transform mapping, see L4, slide 22).</a:t>
            </a:r>
          </a:p>
        </p:txBody>
      </p:sp>
      <mc:AlternateContent xmlns:mc="http://schemas.openxmlformats.org/markup-compatibility/2006" xmlns:a14="http://schemas.microsoft.com/office/drawing/2010/main">
        <mc:Choice Requires="a14">
          <p:sp>
            <p:nvSpPr>
              <p:cNvPr id="6" name="textruta 5">
                <a:extLst>
                  <a:ext uri="{FF2B5EF4-FFF2-40B4-BE49-F238E27FC236}">
                    <a16:creationId xmlns:a16="http://schemas.microsoft.com/office/drawing/2014/main" id="{F232DFA4-0DFC-48C3-AACB-D00D37D88ACF}"/>
                  </a:ext>
                </a:extLst>
              </p:cNvPr>
              <p:cNvSpPr txBox="1"/>
              <p:nvPr/>
            </p:nvSpPr>
            <p:spPr>
              <a:xfrm>
                <a:off x="252078" y="4464209"/>
                <a:ext cx="8639844" cy="769441"/>
              </a:xfrm>
              <a:prstGeom prst="rect">
                <a:avLst/>
              </a:prstGeom>
              <a:noFill/>
            </p:spPr>
            <p:txBody>
              <a:bodyPr wrap="square" rtlCol="0">
                <a:spAutoFit/>
              </a:bodyPr>
              <a:lstStyle/>
              <a:p>
                <a:r>
                  <a:rPr lang="en-GB" sz="2200" dirty="0">
                    <a:latin typeface="Calibri" panose="020F0502020204030204" pitchFamily="34" charset="0"/>
                    <a:cs typeface="Calibri" panose="020F0502020204030204" pitchFamily="34" charset="0"/>
                  </a:rPr>
                  <a:t>In the </a:t>
                </a:r>
                <a:r>
                  <a:rPr lang="en-GB" sz="2200" i="1" dirty="0">
                    <a:latin typeface="Calibri" panose="020F0502020204030204" pitchFamily="34" charset="0"/>
                    <a:cs typeface="Calibri" panose="020F0502020204030204" pitchFamily="34" charset="0"/>
                  </a:rPr>
                  <a:t>subtractive case </a:t>
                </a:r>
                <a:r>
                  <a:rPr lang="en-GB" sz="2200" dirty="0">
                    <a:latin typeface="Calibri" panose="020F0502020204030204" pitchFamily="34" charset="0"/>
                    <a:cs typeface="Calibri" panose="020F0502020204030204" pitchFamily="34" charset="0"/>
                  </a:rPr>
                  <a:t>(</a:t>
                </a:r>
                <a:r>
                  <a:rPr lang="en-GB" sz="2200" b="1" dirty="0">
                    <a:latin typeface="Calibri" panose="020F0502020204030204" pitchFamily="34" charset="0"/>
                    <a:cs typeface="Calibri" panose="020F0502020204030204" pitchFamily="34" charset="0"/>
                  </a:rPr>
                  <a:t>common random numbers</a:t>
                </a:r>
                <a:r>
                  <a:rPr lang="en-GB" sz="2200" dirty="0">
                    <a:latin typeface="Calibri" panose="020F0502020204030204" pitchFamily="34" charset="0"/>
                    <a:cs typeface="Calibri" panose="020F0502020204030204" pitchFamily="34" charset="0"/>
                  </a:rPr>
                  <a:t>) we use U(0,1) in both alternatives and thus get full correlation, which reduces </a:t>
                </a:r>
                <a:r>
                  <a:rPr lang="en-GB" sz="2200" i="1" dirty="0">
                    <a:latin typeface="Calibri" panose="020F0502020204030204" pitchFamily="34" charset="0"/>
                    <a:cs typeface="Calibri" panose="020F0502020204030204" pitchFamily="34" charset="0"/>
                  </a:rPr>
                  <a:t>Var(X1 </a:t>
                </a:r>
                <a14:m>
                  <m:oMath xmlns:m="http://schemas.openxmlformats.org/officeDocument/2006/math">
                    <m:r>
                      <a:rPr lang="sv-SE" sz="2200" b="0" i="1" smtClean="0">
                        <a:latin typeface="Cambria Math" panose="02040503050406030204" pitchFamily="18" charset="0"/>
                      </a:rPr>
                      <m:t>−</m:t>
                    </m:r>
                  </m:oMath>
                </a14:m>
                <a:r>
                  <a:rPr lang="en-GB" sz="2200" i="1" dirty="0">
                    <a:latin typeface="Calibri" panose="020F0502020204030204" pitchFamily="34" charset="0"/>
                    <a:cs typeface="Calibri" panose="020F0502020204030204" pitchFamily="34" charset="0"/>
                  </a:rPr>
                  <a:t> X2)</a:t>
                </a:r>
                <a:r>
                  <a:rPr lang="en-GB" sz="2200" dirty="0">
                    <a:latin typeface="Calibri" panose="020F0502020204030204" pitchFamily="34" charset="0"/>
                    <a:cs typeface="Calibri" panose="020F0502020204030204" pitchFamily="34" charset="0"/>
                  </a:rPr>
                  <a:t>.</a:t>
                </a:r>
              </a:p>
            </p:txBody>
          </p:sp>
        </mc:Choice>
        <mc:Fallback xmlns="">
          <p:sp>
            <p:nvSpPr>
              <p:cNvPr id="6" name="textruta 5">
                <a:extLst>
                  <a:ext uri="{FF2B5EF4-FFF2-40B4-BE49-F238E27FC236}">
                    <a16:creationId xmlns:a16="http://schemas.microsoft.com/office/drawing/2014/main" id="{F232DFA4-0DFC-48C3-AACB-D00D37D88ACF}"/>
                  </a:ext>
                </a:extLst>
              </p:cNvPr>
              <p:cNvSpPr txBox="1">
                <a:spLocks noRot="1" noChangeAspect="1" noMove="1" noResize="1" noEditPoints="1" noAdjustHandles="1" noChangeArrowheads="1" noChangeShapeType="1" noTextEdit="1"/>
              </p:cNvSpPr>
              <p:nvPr/>
            </p:nvSpPr>
            <p:spPr>
              <a:xfrm>
                <a:off x="252078" y="4464209"/>
                <a:ext cx="8639844" cy="769441"/>
              </a:xfrm>
              <a:prstGeom prst="rect">
                <a:avLst/>
              </a:prstGeom>
              <a:blipFill>
                <a:blip r:embed="rId3"/>
                <a:stretch>
                  <a:fillRect l="-917" t="-4724" r="-282" b="-14961"/>
                </a:stretch>
              </a:blipFill>
            </p:spPr>
            <p:txBody>
              <a:bodyPr/>
              <a:lstStyle/>
              <a:p>
                <a:r>
                  <a:rPr lang="en-GB">
                    <a:noFill/>
                  </a:rPr>
                  <a:t> </a:t>
                </a:r>
              </a:p>
            </p:txBody>
          </p:sp>
        </mc:Fallback>
      </mc:AlternateContent>
    </p:spTree>
    <p:extLst>
      <p:ext uri="{BB962C8B-B14F-4D97-AF65-F5344CB8AC3E}">
        <p14:creationId xmlns:p14="http://schemas.microsoft.com/office/powerpoint/2010/main" val="3483253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 calcmode="lin" valueType="num">
                                      <p:cBhvr additive="base">
                                        <p:cTn id="19"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ruta 2">
            <a:extLst>
              <a:ext uri="{FF2B5EF4-FFF2-40B4-BE49-F238E27FC236}">
                <a16:creationId xmlns:a16="http://schemas.microsoft.com/office/drawing/2014/main" id="{4F7D2272-988E-4EA2-B565-81D22099B064}"/>
              </a:ext>
            </a:extLst>
          </p:cNvPr>
          <p:cNvSpPr txBox="1"/>
          <p:nvPr/>
        </p:nvSpPr>
        <p:spPr>
          <a:xfrm>
            <a:off x="241646" y="-27384"/>
            <a:ext cx="8578825" cy="584775"/>
          </a:xfrm>
          <a:prstGeom prst="rect">
            <a:avLst/>
          </a:prstGeom>
          <a:noFill/>
        </p:spPr>
        <p:txBody>
          <a:bodyPr wrap="square" rtlCol="0">
            <a:spAutoFit/>
          </a:bodyPr>
          <a:lstStyle/>
          <a:p>
            <a:pPr algn="ctr"/>
            <a:r>
              <a:rPr lang="en-GB" sz="3200" b="1" dirty="0">
                <a:latin typeface="Calibri" panose="020F0502020204030204" pitchFamily="34" charset="0"/>
                <a:cs typeface="Calibri" panose="020F0502020204030204" pitchFamily="34" charset="0"/>
              </a:rPr>
              <a:t>Problems with variance reduction </a:t>
            </a:r>
            <a:r>
              <a:rPr lang="en-GB" sz="3200" b="1" dirty="0">
                <a:solidFill>
                  <a:srgbClr val="FF0000"/>
                </a:solidFill>
                <a:latin typeface="Calibri" panose="020F0502020204030204" pitchFamily="34" charset="0"/>
                <a:cs typeface="Calibri" panose="020F0502020204030204" pitchFamily="34" charset="0"/>
              </a:rPr>
              <a:t>in CSS</a:t>
            </a:r>
          </a:p>
        </p:txBody>
      </p:sp>
      <p:sp>
        <p:nvSpPr>
          <p:cNvPr id="4" name="textruta 3">
            <a:extLst>
              <a:ext uri="{FF2B5EF4-FFF2-40B4-BE49-F238E27FC236}">
                <a16:creationId xmlns:a16="http://schemas.microsoft.com/office/drawing/2014/main" id="{8512473C-0D10-476C-878A-66ABC99E29ED}"/>
              </a:ext>
            </a:extLst>
          </p:cNvPr>
          <p:cNvSpPr txBox="1"/>
          <p:nvPr/>
        </p:nvSpPr>
        <p:spPr>
          <a:xfrm>
            <a:off x="107346" y="2364462"/>
            <a:ext cx="8897925" cy="4493538"/>
          </a:xfrm>
          <a:prstGeom prst="rect">
            <a:avLst/>
          </a:prstGeom>
          <a:noFill/>
        </p:spPr>
        <p:txBody>
          <a:bodyPr wrap="square" rtlCol="0">
            <a:spAutoFit/>
          </a:bodyPr>
          <a:lstStyle/>
          <a:p>
            <a:r>
              <a:rPr lang="en-GB" sz="2000" dirty="0">
                <a:latin typeface="Calibri" panose="020F0502020204030204" pitchFamily="34" charset="0"/>
                <a:cs typeface="Calibri" panose="020F0502020204030204" pitchFamily="34" charset="0"/>
              </a:rPr>
              <a:t>The main issue in variance reduction is </a:t>
            </a:r>
            <a:r>
              <a:rPr lang="en-GB" sz="2000" b="1" dirty="0">
                <a:latin typeface="Calibri" panose="020F0502020204030204" pitchFamily="34" charset="0"/>
                <a:cs typeface="Calibri" panose="020F0502020204030204" pitchFamily="34" charset="0"/>
              </a:rPr>
              <a:t>to maintain </a:t>
            </a:r>
            <a:r>
              <a:rPr lang="en-GB" sz="2000" b="1" i="1" dirty="0">
                <a:latin typeface="Calibri" panose="020F0502020204030204" pitchFamily="34" charset="0"/>
                <a:cs typeface="Calibri" panose="020F0502020204030204" pitchFamily="34" charset="0"/>
              </a:rPr>
              <a:t>synchronization</a:t>
            </a:r>
            <a:r>
              <a:rPr lang="en-GB" sz="2000" b="1" dirty="0">
                <a:latin typeface="Calibri" panose="020F0502020204030204" pitchFamily="34" charset="0"/>
                <a:cs typeface="Calibri" panose="020F0502020204030204" pitchFamily="34" charset="0"/>
              </a:rPr>
              <a:t> </a:t>
            </a:r>
            <a:r>
              <a:rPr lang="en-GB" sz="2000" dirty="0">
                <a:latin typeface="Calibri" panose="020F0502020204030204" pitchFamily="34" charset="0"/>
                <a:cs typeface="Calibri" panose="020F0502020204030204" pitchFamily="34" charset="0"/>
              </a:rPr>
              <a:t>of the random numbers between the replications. This means that the same random number in one replication should be used for the same entity and type (e.g. arrival time or service time) in the other replication. In CSS there are several possibilities and problems:</a:t>
            </a:r>
          </a:p>
          <a:p>
            <a:endParaRPr lang="en-GB" sz="600" dirty="0">
              <a:latin typeface="Calibri" panose="020F0502020204030204" pitchFamily="34" charset="0"/>
              <a:cs typeface="Calibri" panose="020F0502020204030204" pitchFamily="34" charset="0"/>
            </a:endParaRPr>
          </a:p>
          <a:p>
            <a:pPr marL="457200" indent="-457200">
              <a:buFont typeface="Wingdings" panose="05000000000000000000" pitchFamily="2" charset="2"/>
              <a:buChar char="ü"/>
            </a:pPr>
            <a:r>
              <a:rPr lang="en-GB" sz="1800" dirty="0">
                <a:latin typeface="Calibri" panose="020F0502020204030204" pitchFamily="34" charset="0"/>
                <a:cs typeface="Calibri" panose="020F0502020204030204" pitchFamily="34" charset="0"/>
              </a:rPr>
              <a:t>Map U(0,1) with the </a:t>
            </a:r>
            <a:r>
              <a:rPr lang="en-GB" sz="1800" i="1" dirty="0">
                <a:latin typeface="Calibri" panose="020F0502020204030204" pitchFamily="34" charset="0"/>
                <a:cs typeface="Calibri" panose="020F0502020204030204" pitchFamily="34" charset="0"/>
                <a:sym typeface="Symbol" panose="05050102010706020507" pitchFamily="18" charset="2"/>
              </a:rPr>
              <a:t>invers transform method </a:t>
            </a:r>
            <a:r>
              <a:rPr lang="en-GB" sz="1800" dirty="0">
                <a:latin typeface="Calibri" panose="020F0502020204030204" pitchFamily="34" charset="0"/>
                <a:cs typeface="Calibri" panose="020F0502020204030204" pitchFamily="34" charset="0"/>
                <a:sym typeface="Symbol" panose="05050102010706020507" pitchFamily="18" charset="2"/>
              </a:rPr>
              <a:t>to a proper Distribution(..) for the RNG. This will always require exactly one U(0,1). (E.g. the Rejection method may require several U(0,1) destroying the synchronisation.</a:t>
            </a:r>
            <a:endParaRPr lang="en-GB" sz="1800" dirty="0">
              <a:latin typeface="Calibri" panose="020F0502020204030204" pitchFamily="34" charset="0"/>
              <a:cs typeface="Calibri" panose="020F0502020204030204" pitchFamily="34" charset="0"/>
            </a:endParaRPr>
          </a:p>
          <a:p>
            <a:pPr marL="457200" indent="-457200">
              <a:buFont typeface="Wingdings" panose="05000000000000000000" pitchFamily="2" charset="2"/>
              <a:buChar char="ü"/>
            </a:pPr>
            <a:r>
              <a:rPr lang="en-GB" sz="1800" dirty="0">
                <a:latin typeface="Calibri" panose="020F0502020204030204" pitchFamily="34" charset="0"/>
                <a:cs typeface="Calibri" panose="020F0502020204030204" pitchFamily="34" charset="0"/>
              </a:rPr>
              <a:t>Use separate U(0,1) </a:t>
            </a:r>
            <a:r>
              <a:rPr lang="en-GB" sz="1800" dirty="0">
                <a:latin typeface="Calibri" panose="020F0502020204030204" pitchFamily="34" charset="0"/>
                <a:cs typeface="Calibri" panose="020F0502020204030204" pitchFamily="34" charset="0"/>
                <a:sym typeface="Symbol" panose="05050102010706020507" pitchFamily="18" charset="2"/>
              </a:rPr>
              <a:t> </a:t>
            </a:r>
            <a:r>
              <a:rPr lang="en-GB" sz="1800" dirty="0">
                <a:latin typeface="Calibri" panose="020F0502020204030204" pitchFamily="34" charset="0"/>
                <a:cs typeface="Calibri" panose="020F0502020204030204" pitchFamily="34" charset="0"/>
              </a:rPr>
              <a:t>RNGs streams dedicated to type and place in the model (e.g. to Arrivals or to Service).</a:t>
            </a:r>
          </a:p>
          <a:p>
            <a:pPr marL="457200" indent="-457200">
              <a:buFont typeface="Wingdings" panose="05000000000000000000" pitchFamily="2" charset="2"/>
              <a:buChar char="ü"/>
            </a:pPr>
            <a:r>
              <a:rPr lang="en-GB" sz="1800" dirty="0">
                <a:latin typeface="Calibri" panose="020F0502020204030204" pitchFamily="34" charset="0"/>
                <a:cs typeface="Calibri" panose="020F0502020204030204" pitchFamily="34" charset="0"/>
              </a:rPr>
              <a:t>Synchronization with </a:t>
            </a:r>
            <a:r>
              <a:rPr lang="en-GB" sz="1800" i="1" dirty="0">
                <a:latin typeface="Calibri" panose="020F0502020204030204" pitchFamily="34" charset="0"/>
                <a:cs typeface="Calibri" panose="020F0502020204030204" pitchFamily="34" charset="0"/>
              </a:rPr>
              <a:t>Event Scheduling </a:t>
            </a:r>
            <a:r>
              <a:rPr lang="en-GB" sz="1800" dirty="0">
                <a:latin typeface="Calibri" panose="020F0502020204030204" pitchFamily="34" charset="0"/>
                <a:cs typeface="Calibri" panose="020F0502020204030204" pitchFamily="34" charset="0"/>
              </a:rPr>
              <a:t>over time (used in DES) is easier to handle than </a:t>
            </a:r>
            <a:r>
              <a:rPr lang="en-GB" sz="1800" i="1" dirty="0">
                <a:latin typeface="Calibri" panose="020F0502020204030204" pitchFamily="34" charset="0"/>
                <a:cs typeface="Calibri" panose="020F0502020204030204" pitchFamily="34" charset="0"/>
              </a:rPr>
              <a:t>Time Slicing </a:t>
            </a:r>
            <a:r>
              <a:rPr lang="en-GB" sz="1800" dirty="0">
                <a:latin typeface="Calibri" panose="020F0502020204030204" pitchFamily="34" charset="0"/>
                <a:cs typeface="Calibri" panose="020F0502020204030204" pitchFamily="34" charset="0"/>
              </a:rPr>
              <a:t>in CSS where each (often ‘empty’) DT calls all the RNGs. Also, change of DT destroys the synchronization.</a:t>
            </a:r>
          </a:p>
          <a:p>
            <a:pPr marL="457200" indent="-457200">
              <a:buFont typeface="Wingdings" panose="05000000000000000000" pitchFamily="2" charset="2"/>
              <a:buChar char="ü"/>
            </a:pPr>
            <a:r>
              <a:rPr lang="en-GB" sz="1800" dirty="0">
                <a:latin typeface="Calibri" panose="020F0502020204030204" pitchFamily="34" charset="0"/>
                <a:cs typeface="Calibri" panose="020F0502020204030204" pitchFamily="34" charset="0"/>
              </a:rPr>
              <a:t>In DES random numbers are personal and can be stored in </a:t>
            </a:r>
            <a:r>
              <a:rPr lang="en-GB" sz="1800" i="1" dirty="0">
                <a:latin typeface="Calibri" panose="020F0502020204030204" pitchFamily="34" charset="0"/>
                <a:cs typeface="Calibri" panose="020F0502020204030204" pitchFamily="34" charset="0"/>
              </a:rPr>
              <a:t>the entity </a:t>
            </a:r>
            <a:r>
              <a:rPr lang="en-GB" sz="1800" dirty="0">
                <a:latin typeface="Calibri" panose="020F0502020204030204" pitchFamily="34" charset="0"/>
                <a:cs typeface="Calibri" panose="020F0502020204030204" pitchFamily="34" charset="0"/>
              </a:rPr>
              <a:t>for its next event time, while in CSS the entities are lumped as content in a stock.</a:t>
            </a:r>
          </a:p>
        </p:txBody>
      </p:sp>
      <p:sp>
        <p:nvSpPr>
          <p:cNvPr id="7" name="textruta 6">
            <a:extLst>
              <a:ext uri="{FF2B5EF4-FFF2-40B4-BE49-F238E27FC236}">
                <a16:creationId xmlns:a16="http://schemas.microsoft.com/office/drawing/2014/main" id="{41185881-2E24-4544-8326-4187C49F8883}"/>
              </a:ext>
            </a:extLst>
          </p:cNvPr>
          <p:cNvSpPr txBox="1"/>
          <p:nvPr/>
        </p:nvSpPr>
        <p:spPr>
          <a:xfrm>
            <a:off x="244036" y="381683"/>
            <a:ext cx="8712968" cy="1015663"/>
          </a:xfrm>
          <a:prstGeom prst="rect">
            <a:avLst/>
          </a:prstGeom>
          <a:noFill/>
        </p:spPr>
        <p:txBody>
          <a:bodyPr wrap="square" rtlCol="0">
            <a:spAutoFit/>
          </a:bodyPr>
          <a:lstStyle/>
          <a:p>
            <a:r>
              <a:rPr lang="en-GB" sz="2000" dirty="0">
                <a:solidFill>
                  <a:srgbClr val="00B050"/>
                </a:solidFill>
                <a:latin typeface="Calibri" panose="020F0502020204030204" pitchFamily="34" charset="0"/>
                <a:cs typeface="Calibri" panose="020F0502020204030204" pitchFamily="34" charset="0"/>
              </a:rPr>
              <a:t>Variance reduction is usually used in </a:t>
            </a:r>
            <a:r>
              <a:rPr lang="en-GB" sz="2000" b="1" dirty="0">
                <a:solidFill>
                  <a:srgbClr val="00B050"/>
                </a:solidFill>
                <a:latin typeface="Calibri" panose="020F0502020204030204" pitchFamily="34" charset="0"/>
                <a:cs typeface="Calibri" panose="020F0502020204030204" pitchFamily="34" charset="0"/>
              </a:rPr>
              <a:t>micro modelling</a:t>
            </a:r>
            <a:r>
              <a:rPr lang="en-GB" sz="2000" dirty="0">
                <a:solidFill>
                  <a:srgbClr val="00B050"/>
                </a:solidFill>
                <a:latin typeface="Calibri" panose="020F0502020204030204" pitchFamily="34" charset="0"/>
                <a:cs typeface="Calibri" panose="020F0502020204030204" pitchFamily="34" charset="0"/>
              </a:rPr>
              <a:t>, e.g. Discrete Event Simulation (DES) and similar approaches where each entity/object is modelled and time is advanced by </a:t>
            </a:r>
            <a:r>
              <a:rPr lang="en-GB" sz="2000" i="1" dirty="0">
                <a:solidFill>
                  <a:srgbClr val="00B050"/>
                </a:solidFill>
                <a:latin typeface="Calibri" panose="020F0502020204030204" pitchFamily="34" charset="0"/>
                <a:cs typeface="Calibri" panose="020F0502020204030204" pitchFamily="34" charset="0"/>
              </a:rPr>
              <a:t>Event Scheduling</a:t>
            </a:r>
            <a:r>
              <a:rPr lang="en-GB" sz="2000" dirty="0">
                <a:solidFill>
                  <a:srgbClr val="00B050"/>
                </a:solidFill>
                <a:latin typeface="Calibri" panose="020F0502020204030204" pitchFamily="34" charset="0"/>
                <a:cs typeface="Calibri" panose="020F0502020204030204" pitchFamily="34" charset="0"/>
              </a:rPr>
              <a:t>. </a:t>
            </a:r>
          </a:p>
        </p:txBody>
      </p:sp>
      <p:sp>
        <p:nvSpPr>
          <p:cNvPr id="5" name="textruta 4">
            <a:extLst>
              <a:ext uri="{FF2B5EF4-FFF2-40B4-BE49-F238E27FC236}">
                <a16:creationId xmlns:a16="http://schemas.microsoft.com/office/drawing/2014/main" id="{8BF661F2-70D5-4D28-83B3-7C7AED840961}"/>
              </a:ext>
            </a:extLst>
          </p:cNvPr>
          <p:cNvSpPr txBox="1"/>
          <p:nvPr/>
        </p:nvSpPr>
        <p:spPr>
          <a:xfrm>
            <a:off x="107346" y="1325567"/>
            <a:ext cx="8792618" cy="1015663"/>
          </a:xfrm>
          <a:prstGeom prst="rect">
            <a:avLst/>
          </a:prstGeom>
          <a:noFill/>
        </p:spPr>
        <p:txBody>
          <a:bodyPr wrap="square" rtlCol="0">
            <a:spAutoFit/>
          </a:bodyPr>
          <a:lstStyle/>
          <a:p>
            <a:r>
              <a:rPr lang="en-GB" sz="2000" dirty="0">
                <a:solidFill>
                  <a:srgbClr val="FF0000"/>
                </a:solidFill>
                <a:latin typeface="Calibri" panose="020F0502020204030204" pitchFamily="34" charset="0"/>
                <a:cs typeface="Calibri" panose="020F0502020204030204" pitchFamily="34" charset="0"/>
              </a:rPr>
              <a:t> In </a:t>
            </a:r>
            <a:r>
              <a:rPr lang="en-GB" sz="2000" b="1" dirty="0">
                <a:solidFill>
                  <a:srgbClr val="FF0000"/>
                </a:solidFill>
                <a:latin typeface="Calibri" panose="020F0502020204030204" pitchFamily="34" charset="0"/>
                <a:cs typeface="Calibri" panose="020F0502020204030204" pitchFamily="34" charset="0"/>
              </a:rPr>
              <a:t>macro modelling </a:t>
            </a:r>
            <a:r>
              <a:rPr lang="en-GB" sz="2000" dirty="0">
                <a:solidFill>
                  <a:srgbClr val="FF0000"/>
                </a:solidFill>
                <a:latin typeface="Calibri" panose="020F0502020204030204" pitchFamily="34" charset="0"/>
                <a:cs typeface="Calibri" panose="020F0502020204030204" pitchFamily="34" charset="0"/>
              </a:rPr>
              <a:t>with CSS, there are </a:t>
            </a:r>
            <a:r>
              <a:rPr lang="en-GB" sz="2000" i="1" dirty="0">
                <a:solidFill>
                  <a:srgbClr val="FF0000"/>
                </a:solidFill>
                <a:latin typeface="Calibri" panose="020F0502020204030204" pitchFamily="34" charset="0"/>
                <a:cs typeface="Calibri" panose="020F0502020204030204" pitchFamily="34" charset="0"/>
              </a:rPr>
              <a:t>no individual entities </a:t>
            </a:r>
            <a:r>
              <a:rPr lang="en-GB" sz="2000" dirty="0">
                <a:solidFill>
                  <a:srgbClr val="FF0000"/>
                </a:solidFill>
                <a:latin typeface="Calibri" panose="020F0502020204030204" pitchFamily="34" charset="0"/>
                <a:cs typeface="Calibri" panose="020F0502020204030204" pitchFamily="34" charset="0"/>
              </a:rPr>
              <a:t>and </a:t>
            </a:r>
            <a:r>
              <a:rPr lang="en-GB" sz="2000" i="1" dirty="0">
                <a:solidFill>
                  <a:srgbClr val="FF0000"/>
                </a:solidFill>
                <a:latin typeface="Calibri" panose="020F0502020204030204" pitchFamily="34" charset="0"/>
                <a:cs typeface="Calibri" panose="020F0502020204030204" pitchFamily="34" charset="0"/>
              </a:rPr>
              <a:t>Time Slicing </a:t>
            </a:r>
            <a:r>
              <a:rPr lang="en-GB" sz="2000" dirty="0">
                <a:solidFill>
                  <a:srgbClr val="FF0000"/>
                </a:solidFill>
                <a:latin typeface="Calibri" panose="020F0502020204030204" pitchFamily="34" charset="0"/>
                <a:cs typeface="Calibri" panose="020F0502020204030204" pitchFamily="34" charset="0"/>
              </a:rPr>
              <a:t>is used to advance time DT by DT. Further, </a:t>
            </a:r>
            <a:r>
              <a:rPr lang="en-GB" sz="2000" i="1" dirty="0">
                <a:solidFill>
                  <a:srgbClr val="FF0000"/>
                </a:solidFill>
                <a:latin typeface="Calibri" panose="020F0502020204030204" pitchFamily="34" charset="0"/>
                <a:cs typeface="Calibri" panose="020F0502020204030204" pitchFamily="34" charset="0"/>
              </a:rPr>
              <a:t>stochastic CSS </a:t>
            </a:r>
            <a:r>
              <a:rPr lang="en-GB" sz="2000" dirty="0">
                <a:solidFill>
                  <a:srgbClr val="FF0000"/>
                </a:solidFill>
                <a:latin typeface="Calibri" panose="020F0502020204030204" pitchFamily="34" charset="0"/>
                <a:cs typeface="Calibri" panose="020F0502020204030204" pitchFamily="34" charset="0"/>
              </a:rPr>
              <a:t>is a rather new method where variance reduction is not separately investigated.</a:t>
            </a:r>
            <a:endParaRPr lang="en-GB" sz="2000" dirty="0">
              <a:solidFill>
                <a:srgbClr val="FF0000"/>
              </a:solidFill>
            </a:endParaRPr>
          </a:p>
        </p:txBody>
      </p:sp>
      <p:sp>
        <p:nvSpPr>
          <p:cNvPr id="2" name="Platshållare för bildnummer 1">
            <a:extLst>
              <a:ext uri="{FF2B5EF4-FFF2-40B4-BE49-F238E27FC236}">
                <a16:creationId xmlns:a16="http://schemas.microsoft.com/office/drawing/2014/main" id="{24F392B1-A502-4E74-B3EB-9A5985F1669F}"/>
              </a:ext>
            </a:extLst>
          </p:cNvPr>
          <p:cNvSpPr>
            <a:spLocks noGrp="1"/>
          </p:cNvSpPr>
          <p:nvPr>
            <p:ph type="sldNum" sz="quarter" idx="12"/>
          </p:nvPr>
        </p:nvSpPr>
        <p:spPr>
          <a:xfrm>
            <a:off x="8532440" y="6525344"/>
            <a:ext cx="501824" cy="288032"/>
          </a:xfrm>
        </p:spPr>
        <p:txBody>
          <a:bodyPr/>
          <a:lstStyle/>
          <a:p>
            <a:pPr>
              <a:defRPr/>
            </a:pPr>
            <a:fld id="{784B19EB-78BD-4DA5-96F5-BA0A4D4A8A5C}" type="slidenum">
              <a:rPr lang="sv-SE" altLang="en-US" smtClean="0">
                <a:latin typeface="Calibri" panose="020F0502020204030204" pitchFamily="34" charset="0"/>
                <a:cs typeface="Calibri" panose="020F0502020204030204" pitchFamily="34" charset="0"/>
              </a:rPr>
              <a:pPr>
                <a:defRPr/>
              </a:pPr>
              <a:t>17</a:t>
            </a:fld>
            <a:endParaRPr lang="sv-SE"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31275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 calcmode="lin" valueType="num">
                                      <p:cBhvr additive="base">
                                        <p:cTn id="19"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 calcmode="lin" valueType="num">
                                      <p:cBhvr additive="base">
                                        <p:cTn id="25" dur="500" fill="hold"/>
                                        <p:tgtEl>
                                          <p:spTgt spid="4">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 calcmode="lin" valueType="num">
                                      <p:cBhvr additive="base">
                                        <p:cTn id="31" dur="500" fill="hold"/>
                                        <p:tgtEl>
                                          <p:spTgt spid="4">
                                            <p:txEl>
                                              <p:pRg st="3" end="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anim calcmode="lin" valueType="num">
                                      <p:cBhvr additive="base">
                                        <p:cTn id="37" dur="500" fill="hold"/>
                                        <p:tgtEl>
                                          <p:spTgt spid="4">
                                            <p:txEl>
                                              <p:pRg st="4" end="4"/>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anim calcmode="lin" valueType="num">
                                      <p:cBhvr additive="base">
                                        <p:cTn id="43" dur="500" fill="hold"/>
                                        <p:tgtEl>
                                          <p:spTgt spid="4">
                                            <p:txEl>
                                              <p:pRg st="5" end="5"/>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4">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a:extLst>
              <a:ext uri="{FF2B5EF4-FFF2-40B4-BE49-F238E27FC236}">
                <a16:creationId xmlns:a16="http://schemas.microsoft.com/office/drawing/2014/main" id="{A74609F1-06E4-4351-9A18-03D800E5C045}"/>
              </a:ext>
            </a:extLst>
          </p:cNvPr>
          <p:cNvSpPr>
            <a:spLocks noGrp="1" noChangeArrowheads="1"/>
          </p:cNvSpPr>
          <p:nvPr>
            <p:ph type="title"/>
          </p:nvPr>
        </p:nvSpPr>
        <p:spPr>
          <a:xfrm>
            <a:off x="298032" y="244781"/>
            <a:ext cx="8210968" cy="492369"/>
          </a:xfrm>
        </p:spPr>
        <p:txBody>
          <a:bodyPr vert="horz" wrap="square" lIns="16615" tIns="42203" rIns="16615" bIns="42203" numCol="1" rtlCol="0" anchor="ctr" anchorCtr="0" compatLnSpc="1">
            <a:prstTxWarp prst="textNoShape">
              <a:avLst/>
            </a:prstTxWarp>
            <a:normAutofit fontScale="90000"/>
          </a:bodyPr>
          <a:lstStyle/>
          <a:p>
            <a:r>
              <a:rPr lang="en-GB" altLang="en-US" sz="3508" b="1" dirty="0">
                <a:latin typeface="Calibri" panose="020F0502020204030204" pitchFamily="34" charset="0"/>
                <a:cs typeface="Calibri" panose="020F0502020204030204" pitchFamily="34" charset="0"/>
              </a:rPr>
              <a:t>Ideal conditions for variance reduction in CSS</a:t>
            </a:r>
            <a:endParaRPr lang="en-GB" altLang="en-US" sz="3508" dirty="0">
              <a:latin typeface="Calibri" panose="020F0502020204030204" pitchFamily="34" charset="0"/>
              <a:cs typeface="Calibri" panose="020F0502020204030204" pitchFamily="34" charset="0"/>
            </a:endParaRPr>
          </a:p>
        </p:txBody>
      </p:sp>
      <p:sp>
        <p:nvSpPr>
          <p:cNvPr id="145449" name="Text Box 41">
            <a:extLst>
              <a:ext uri="{FF2B5EF4-FFF2-40B4-BE49-F238E27FC236}">
                <a16:creationId xmlns:a16="http://schemas.microsoft.com/office/drawing/2014/main" id="{8CF63E15-8ED7-4B8D-B0EF-74D55D124F98}"/>
              </a:ext>
            </a:extLst>
          </p:cNvPr>
          <p:cNvSpPr txBox="1">
            <a:spLocks noChangeArrowheads="1"/>
          </p:cNvSpPr>
          <p:nvPr/>
        </p:nvSpPr>
        <p:spPr bwMode="auto">
          <a:xfrm>
            <a:off x="221384" y="1523121"/>
            <a:ext cx="8640957" cy="3077417"/>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spcBef>
                <a:spcPts val="185"/>
              </a:spcBef>
            </a:pPr>
            <a:endParaRPr lang="en-US" altLang="en-US" sz="2215" b="1" dirty="0">
              <a:latin typeface="Calibri" panose="020F0502020204030204" pitchFamily="34" charset="0"/>
              <a:cs typeface="Calibri" panose="020F0502020204030204" pitchFamily="34" charset="0"/>
            </a:endParaRPr>
          </a:p>
        </p:txBody>
      </p:sp>
      <p:grpSp>
        <p:nvGrpSpPr>
          <p:cNvPr id="108" name="Grupp 107">
            <a:extLst>
              <a:ext uri="{FF2B5EF4-FFF2-40B4-BE49-F238E27FC236}">
                <a16:creationId xmlns:a16="http://schemas.microsoft.com/office/drawing/2014/main" id="{F47D2398-841B-4D5B-B9AE-2122FB7BE4B9}"/>
              </a:ext>
            </a:extLst>
          </p:cNvPr>
          <p:cNvGrpSpPr/>
          <p:nvPr/>
        </p:nvGrpSpPr>
        <p:grpSpPr>
          <a:xfrm>
            <a:off x="341008" y="1105344"/>
            <a:ext cx="4062508" cy="3190176"/>
            <a:chOff x="341008" y="1105344"/>
            <a:chExt cx="4062508" cy="3190176"/>
          </a:xfrm>
        </p:grpSpPr>
        <p:grpSp>
          <p:nvGrpSpPr>
            <p:cNvPr id="104" name="Grupp 103">
              <a:extLst>
                <a:ext uri="{FF2B5EF4-FFF2-40B4-BE49-F238E27FC236}">
                  <a16:creationId xmlns:a16="http://schemas.microsoft.com/office/drawing/2014/main" id="{57967A77-8DC5-473E-9EB1-7CD543F30DFD}"/>
                </a:ext>
              </a:extLst>
            </p:cNvPr>
            <p:cNvGrpSpPr/>
            <p:nvPr/>
          </p:nvGrpSpPr>
          <p:grpSpPr>
            <a:xfrm>
              <a:off x="341008" y="1105344"/>
              <a:ext cx="4062508" cy="3190176"/>
              <a:chOff x="341008" y="1105344"/>
              <a:chExt cx="4062508" cy="3190176"/>
            </a:xfrm>
          </p:grpSpPr>
          <p:grpSp>
            <p:nvGrpSpPr>
              <p:cNvPr id="48" name="Grupp 47">
                <a:extLst>
                  <a:ext uri="{FF2B5EF4-FFF2-40B4-BE49-F238E27FC236}">
                    <a16:creationId xmlns:a16="http://schemas.microsoft.com/office/drawing/2014/main" id="{1104658C-C188-47F5-876A-F74DDA39A806}"/>
                  </a:ext>
                </a:extLst>
              </p:cNvPr>
              <p:cNvGrpSpPr/>
              <p:nvPr/>
            </p:nvGrpSpPr>
            <p:grpSpPr>
              <a:xfrm>
                <a:off x="2411938" y="3464017"/>
                <a:ext cx="1991578" cy="831503"/>
                <a:chOff x="625073" y="2548225"/>
                <a:chExt cx="1496937" cy="831503"/>
              </a:xfrm>
            </p:grpSpPr>
            <p:sp>
              <p:nvSpPr>
                <p:cNvPr id="49" name="Text Box 30">
                  <a:extLst>
                    <a:ext uri="{FF2B5EF4-FFF2-40B4-BE49-F238E27FC236}">
                      <a16:creationId xmlns:a16="http://schemas.microsoft.com/office/drawing/2014/main" id="{1D92B388-1DB9-4A58-BEF8-CE6790067DB1}"/>
                    </a:ext>
                  </a:extLst>
                </p:cNvPr>
                <p:cNvSpPr txBox="1">
                  <a:spLocks noChangeArrowheads="1"/>
                </p:cNvSpPr>
                <p:nvPr/>
              </p:nvSpPr>
              <p:spPr bwMode="auto">
                <a:xfrm>
                  <a:off x="931422" y="2548225"/>
                  <a:ext cx="1190588" cy="360001"/>
                </a:xfrm>
                <a:prstGeom prst="rect">
                  <a:avLst/>
                </a:prstGeom>
                <a:solidFill>
                  <a:srgbClr val="FF0000"/>
                </a:solidFill>
                <a:ln w="19050">
                  <a:solidFill>
                    <a:srgbClr val="000000"/>
                  </a:solidFill>
                  <a:miter lim="800000"/>
                  <a:headEnd/>
                  <a:tailEnd/>
                </a:ln>
              </p:spPr>
              <p:txBody>
                <a:bodyPr lIns="16615" tIns="9969" rIns="16615" bIns="9969"/>
                <a:lstStyle/>
                <a:p>
                  <a:pPr algn="r" eaLnBrk="0" hangingPunct="0">
                    <a:spcBef>
                      <a:spcPts val="0"/>
                    </a:spcBef>
                  </a:pPr>
                  <a:endParaRPr lang="en-GB" altLang="en-US" sz="1600" b="1" dirty="0">
                    <a:latin typeface="Calibri" panose="020F0502020204030204" pitchFamily="34" charset="0"/>
                    <a:cs typeface="Calibri" panose="020F0502020204030204" pitchFamily="34" charset="0"/>
                  </a:endParaRPr>
                </a:p>
              </p:txBody>
            </p:sp>
            <p:sp>
              <p:nvSpPr>
                <p:cNvPr id="50" name="Text Box 30">
                  <a:extLst>
                    <a:ext uri="{FF2B5EF4-FFF2-40B4-BE49-F238E27FC236}">
                      <a16:creationId xmlns:a16="http://schemas.microsoft.com/office/drawing/2014/main" id="{D2BC7F97-D0B7-40A1-BC22-E61846A74DB9}"/>
                    </a:ext>
                  </a:extLst>
                </p:cNvPr>
                <p:cNvSpPr txBox="1">
                  <a:spLocks noChangeArrowheads="1"/>
                </p:cNvSpPr>
                <p:nvPr/>
              </p:nvSpPr>
              <p:spPr bwMode="auto">
                <a:xfrm>
                  <a:off x="857105" y="2658586"/>
                  <a:ext cx="1190588" cy="360001"/>
                </a:xfrm>
                <a:prstGeom prst="rect">
                  <a:avLst/>
                </a:prstGeom>
                <a:solidFill>
                  <a:srgbClr val="FFFF00"/>
                </a:solidFill>
                <a:ln w="19050">
                  <a:solidFill>
                    <a:srgbClr val="000000"/>
                  </a:solidFill>
                  <a:miter lim="800000"/>
                  <a:headEnd/>
                  <a:tailEnd/>
                </a:ln>
              </p:spPr>
              <p:txBody>
                <a:bodyPr lIns="16615" tIns="9969" rIns="16615" bIns="9969"/>
                <a:lstStyle/>
                <a:p>
                  <a:pPr eaLnBrk="0" hangingPunct="0">
                    <a:spcBef>
                      <a:spcPts val="0"/>
                    </a:spcBef>
                  </a:pPr>
                  <a:endParaRPr lang="en-GB" altLang="en-US" sz="1600" b="1" dirty="0">
                    <a:latin typeface="Calibri" panose="020F0502020204030204" pitchFamily="34" charset="0"/>
                    <a:cs typeface="Calibri" panose="020F0502020204030204" pitchFamily="34" charset="0"/>
                  </a:endParaRPr>
                </a:p>
              </p:txBody>
            </p:sp>
            <p:sp>
              <p:nvSpPr>
                <p:cNvPr id="51" name="Text Box 30">
                  <a:extLst>
                    <a:ext uri="{FF2B5EF4-FFF2-40B4-BE49-F238E27FC236}">
                      <a16:creationId xmlns:a16="http://schemas.microsoft.com/office/drawing/2014/main" id="{042BC474-373B-4361-8E54-9C19BE02ECDA}"/>
                    </a:ext>
                  </a:extLst>
                </p:cNvPr>
                <p:cNvSpPr txBox="1">
                  <a:spLocks noChangeArrowheads="1"/>
                </p:cNvSpPr>
                <p:nvPr/>
              </p:nvSpPr>
              <p:spPr bwMode="auto">
                <a:xfrm>
                  <a:off x="752197" y="2769177"/>
                  <a:ext cx="1190588" cy="360001"/>
                </a:xfrm>
                <a:prstGeom prst="rect">
                  <a:avLst/>
                </a:prstGeom>
                <a:solidFill>
                  <a:srgbClr val="00B050"/>
                </a:solidFill>
                <a:ln w="19050">
                  <a:solidFill>
                    <a:srgbClr val="000000"/>
                  </a:solidFill>
                  <a:miter lim="800000"/>
                  <a:headEnd/>
                  <a:tailEnd/>
                </a:ln>
              </p:spPr>
              <p:txBody>
                <a:bodyPr lIns="16615" tIns="9969" rIns="16615" bIns="9969"/>
                <a:lstStyle/>
                <a:p>
                  <a:pPr eaLnBrk="0" hangingPunct="0">
                    <a:spcBef>
                      <a:spcPts val="0"/>
                    </a:spcBef>
                  </a:pPr>
                  <a:endParaRPr lang="en-GB" altLang="en-US" sz="1600" b="1" dirty="0">
                    <a:latin typeface="Calibri" panose="020F0502020204030204" pitchFamily="34" charset="0"/>
                    <a:cs typeface="Calibri" panose="020F0502020204030204" pitchFamily="34" charset="0"/>
                  </a:endParaRPr>
                </a:p>
              </p:txBody>
            </p:sp>
            <p:sp>
              <p:nvSpPr>
                <p:cNvPr id="52" name="Text Box 30">
                  <a:extLst>
                    <a:ext uri="{FF2B5EF4-FFF2-40B4-BE49-F238E27FC236}">
                      <a16:creationId xmlns:a16="http://schemas.microsoft.com/office/drawing/2014/main" id="{BEA0D51E-938B-4F79-8AA0-C04213F559BA}"/>
                    </a:ext>
                  </a:extLst>
                </p:cNvPr>
                <p:cNvSpPr txBox="1">
                  <a:spLocks noChangeArrowheads="1"/>
                </p:cNvSpPr>
                <p:nvPr/>
              </p:nvSpPr>
              <p:spPr bwMode="auto">
                <a:xfrm>
                  <a:off x="668505" y="2878866"/>
                  <a:ext cx="1190588" cy="360001"/>
                </a:xfrm>
                <a:prstGeom prst="rect">
                  <a:avLst/>
                </a:prstGeom>
                <a:solidFill>
                  <a:srgbClr val="00B0F0"/>
                </a:solidFill>
                <a:ln w="19050">
                  <a:solidFill>
                    <a:srgbClr val="000000"/>
                  </a:solidFill>
                  <a:miter lim="800000"/>
                  <a:headEnd/>
                  <a:tailEnd/>
                </a:ln>
              </p:spPr>
              <p:txBody>
                <a:bodyPr lIns="16615" tIns="9969" rIns="16615" bIns="9969"/>
                <a:lstStyle/>
                <a:p>
                  <a:pPr eaLnBrk="0" hangingPunct="0">
                    <a:spcBef>
                      <a:spcPts val="0"/>
                    </a:spcBef>
                  </a:pPr>
                  <a:endParaRPr lang="en-GB" altLang="en-US" sz="1600" b="1" dirty="0">
                    <a:latin typeface="Calibri" panose="020F0502020204030204" pitchFamily="34" charset="0"/>
                    <a:cs typeface="Calibri" panose="020F0502020204030204" pitchFamily="34" charset="0"/>
                  </a:endParaRPr>
                </a:p>
              </p:txBody>
            </p:sp>
            <p:sp>
              <p:nvSpPr>
                <p:cNvPr id="53" name="Text Box 30">
                  <a:extLst>
                    <a:ext uri="{FF2B5EF4-FFF2-40B4-BE49-F238E27FC236}">
                      <a16:creationId xmlns:a16="http://schemas.microsoft.com/office/drawing/2014/main" id="{32950576-C6B9-4226-8832-25119B710A1F}"/>
                    </a:ext>
                  </a:extLst>
                </p:cNvPr>
                <p:cNvSpPr txBox="1">
                  <a:spLocks noChangeArrowheads="1"/>
                </p:cNvSpPr>
                <p:nvPr/>
              </p:nvSpPr>
              <p:spPr bwMode="auto">
                <a:xfrm>
                  <a:off x="625073" y="3019727"/>
                  <a:ext cx="1190587" cy="360001"/>
                </a:xfrm>
                <a:prstGeom prst="rect">
                  <a:avLst/>
                </a:prstGeom>
                <a:solidFill>
                  <a:srgbClr val="FFFF00"/>
                </a:solidFill>
                <a:ln w="19050">
                  <a:solidFill>
                    <a:srgbClr val="000000"/>
                  </a:solidFill>
                  <a:miter lim="800000"/>
                  <a:headEnd/>
                  <a:tailEnd/>
                </a:ln>
              </p:spPr>
              <p:txBody>
                <a:bodyPr lIns="16615" tIns="9969" rIns="16615" bIns="9969"/>
                <a:lstStyle/>
                <a:p>
                  <a:pPr eaLnBrk="0" hangingPunct="0">
                    <a:spcBef>
                      <a:spcPts val="0"/>
                    </a:spcBef>
                  </a:pPr>
                  <a:r>
                    <a:rPr lang="en-GB" altLang="en-US" sz="1800" b="1" dirty="0">
                      <a:latin typeface="Calibri" panose="020F0502020204030204" pitchFamily="34" charset="0"/>
                      <a:cs typeface="Calibri" panose="020F0502020204030204" pitchFamily="34" charset="0"/>
                    </a:rPr>
                    <a:t>Poisson(.) RNG</a:t>
                  </a:r>
                </a:p>
              </p:txBody>
            </p:sp>
          </p:grpSp>
          <p:grpSp>
            <p:nvGrpSpPr>
              <p:cNvPr id="99" name="Grupp 98">
                <a:extLst>
                  <a:ext uri="{FF2B5EF4-FFF2-40B4-BE49-F238E27FC236}">
                    <a16:creationId xmlns:a16="http://schemas.microsoft.com/office/drawing/2014/main" id="{F95FDA4F-0409-411C-8E24-6C877303ABD0}"/>
                  </a:ext>
                </a:extLst>
              </p:cNvPr>
              <p:cNvGrpSpPr/>
              <p:nvPr/>
            </p:nvGrpSpPr>
            <p:grpSpPr>
              <a:xfrm>
                <a:off x="341008" y="1105344"/>
                <a:ext cx="2146588" cy="3067166"/>
                <a:chOff x="672704" y="1208812"/>
                <a:chExt cx="2146588" cy="3067166"/>
              </a:xfrm>
            </p:grpSpPr>
            <p:grpSp>
              <p:nvGrpSpPr>
                <p:cNvPr id="8" name="Grupp 7">
                  <a:extLst>
                    <a:ext uri="{FF2B5EF4-FFF2-40B4-BE49-F238E27FC236}">
                      <a16:creationId xmlns:a16="http://schemas.microsoft.com/office/drawing/2014/main" id="{CF9ED2A5-6B67-465A-B759-6B711761FACD}"/>
                    </a:ext>
                  </a:extLst>
                </p:cNvPr>
                <p:cNvGrpSpPr/>
                <p:nvPr/>
              </p:nvGrpSpPr>
              <p:grpSpPr>
                <a:xfrm>
                  <a:off x="851644" y="3463220"/>
                  <a:ext cx="1552846" cy="812758"/>
                  <a:chOff x="570816" y="2548225"/>
                  <a:chExt cx="1440606" cy="812758"/>
                </a:xfrm>
              </p:grpSpPr>
              <p:sp>
                <p:nvSpPr>
                  <p:cNvPr id="41" name="Text Box 30">
                    <a:extLst>
                      <a:ext uri="{FF2B5EF4-FFF2-40B4-BE49-F238E27FC236}">
                        <a16:creationId xmlns:a16="http://schemas.microsoft.com/office/drawing/2014/main" id="{DC693292-39BA-40C0-8A30-D097234351AD}"/>
                      </a:ext>
                    </a:extLst>
                  </p:cNvPr>
                  <p:cNvSpPr txBox="1">
                    <a:spLocks noChangeArrowheads="1"/>
                  </p:cNvSpPr>
                  <p:nvPr/>
                </p:nvSpPr>
                <p:spPr bwMode="auto">
                  <a:xfrm>
                    <a:off x="931422" y="2548225"/>
                    <a:ext cx="1080000" cy="360001"/>
                  </a:xfrm>
                  <a:prstGeom prst="rect">
                    <a:avLst/>
                  </a:prstGeom>
                  <a:solidFill>
                    <a:schemeClr val="bg1"/>
                  </a:solidFill>
                  <a:ln w="19050">
                    <a:solidFill>
                      <a:srgbClr val="000000"/>
                    </a:solidFill>
                    <a:miter lim="800000"/>
                    <a:headEnd/>
                    <a:tailEnd/>
                  </a:ln>
                </p:spPr>
                <p:txBody>
                  <a:bodyPr lIns="16615" tIns="9969" rIns="16615" bIns="9969"/>
                  <a:lstStyle/>
                  <a:p>
                    <a:pPr algn="r" eaLnBrk="0" hangingPunct="0">
                      <a:spcBef>
                        <a:spcPts val="0"/>
                      </a:spcBef>
                    </a:pPr>
                    <a:endParaRPr lang="en-GB" altLang="en-US" sz="1600" b="1" dirty="0">
                      <a:latin typeface="Calibri" panose="020F0502020204030204" pitchFamily="34" charset="0"/>
                      <a:cs typeface="Calibri" panose="020F0502020204030204" pitchFamily="34" charset="0"/>
                    </a:endParaRPr>
                  </a:p>
                </p:txBody>
              </p:sp>
              <p:sp>
                <p:nvSpPr>
                  <p:cNvPr id="43" name="Text Box 30">
                    <a:extLst>
                      <a:ext uri="{FF2B5EF4-FFF2-40B4-BE49-F238E27FC236}">
                        <a16:creationId xmlns:a16="http://schemas.microsoft.com/office/drawing/2014/main" id="{AD8BDA2E-BBD4-4072-ABD3-FAE9DB33A783}"/>
                      </a:ext>
                    </a:extLst>
                  </p:cNvPr>
                  <p:cNvSpPr txBox="1">
                    <a:spLocks noChangeArrowheads="1"/>
                  </p:cNvSpPr>
                  <p:nvPr/>
                </p:nvSpPr>
                <p:spPr bwMode="auto">
                  <a:xfrm>
                    <a:off x="857105" y="2658586"/>
                    <a:ext cx="1080000" cy="360001"/>
                  </a:xfrm>
                  <a:prstGeom prst="rect">
                    <a:avLst/>
                  </a:prstGeom>
                  <a:solidFill>
                    <a:schemeClr val="bg1"/>
                  </a:solidFill>
                  <a:ln w="19050">
                    <a:solidFill>
                      <a:srgbClr val="000000"/>
                    </a:solidFill>
                    <a:miter lim="800000"/>
                    <a:headEnd/>
                    <a:tailEnd/>
                  </a:ln>
                </p:spPr>
                <p:txBody>
                  <a:bodyPr lIns="16615" tIns="9969" rIns="16615" bIns="9969"/>
                  <a:lstStyle/>
                  <a:p>
                    <a:pPr eaLnBrk="0" hangingPunct="0">
                      <a:spcBef>
                        <a:spcPts val="0"/>
                      </a:spcBef>
                    </a:pPr>
                    <a:endParaRPr lang="en-GB" altLang="en-US" sz="1600" b="1" dirty="0">
                      <a:latin typeface="Calibri" panose="020F0502020204030204" pitchFamily="34" charset="0"/>
                      <a:cs typeface="Calibri" panose="020F0502020204030204" pitchFamily="34" charset="0"/>
                    </a:endParaRPr>
                  </a:p>
                </p:txBody>
              </p:sp>
              <p:sp>
                <p:nvSpPr>
                  <p:cNvPr id="45" name="Text Box 30">
                    <a:extLst>
                      <a:ext uri="{FF2B5EF4-FFF2-40B4-BE49-F238E27FC236}">
                        <a16:creationId xmlns:a16="http://schemas.microsoft.com/office/drawing/2014/main" id="{A941516F-C581-4964-A8C1-D7ECE4F13E7F}"/>
                      </a:ext>
                    </a:extLst>
                  </p:cNvPr>
                  <p:cNvSpPr txBox="1">
                    <a:spLocks noChangeArrowheads="1"/>
                  </p:cNvSpPr>
                  <p:nvPr/>
                </p:nvSpPr>
                <p:spPr bwMode="auto">
                  <a:xfrm>
                    <a:off x="752197" y="2769177"/>
                    <a:ext cx="1080000" cy="360001"/>
                  </a:xfrm>
                  <a:prstGeom prst="rect">
                    <a:avLst/>
                  </a:prstGeom>
                  <a:solidFill>
                    <a:schemeClr val="bg1"/>
                  </a:solidFill>
                  <a:ln w="19050">
                    <a:solidFill>
                      <a:srgbClr val="000000"/>
                    </a:solidFill>
                    <a:miter lim="800000"/>
                    <a:headEnd/>
                    <a:tailEnd/>
                  </a:ln>
                </p:spPr>
                <p:txBody>
                  <a:bodyPr lIns="16615" tIns="9969" rIns="16615" bIns="9969"/>
                  <a:lstStyle/>
                  <a:p>
                    <a:pPr eaLnBrk="0" hangingPunct="0">
                      <a:spcBef>
                        <a:spcPts val="0"/>
                      </a:spcBef>
                    </a:pPr>
                    <a:endParaRPr lang="en-GB" altLang="en-US" sz="1600" b="1" dirty="0">
                      <a:latin typeface="Calibri" panose="020F0502020204030204" pitchFamily="34" charset="0"/>
                      <a:cs typeface="Calibri" panose="020F0502020204030204" pitchFamily="34" charset="0"/>
                    </a:endParaRPr>
                  </a:p>
                </p:txBody>
              </p:sp>
              <p:sp>
                <p:nvSpPr>
                  <p:cNvPr id="46" name="Text Box 30">
                    <a:extLst>
                      <a:ext uri="{FF2B5EF4-FFF2-40B4-BE49-F238E27FC236}">
                        <a16:creationId xmlns:a16="http://schemas.microsoft.com/office/drawing/2014/main" id="{D8D36BDE-918B-46F9-A0E1-FCEA84DFE095}"/>
                      </a:ext>
                    </a:extLst>
                  </p:cNvPr>
                  <p:cNvSpPr txBox="1">
                    <a:spLocks noChangeArrowheads="1"/>
                  </p:cNvSpPr>
                  <p:nvPr/>
                </p:nvSpPr>
                <p:spPr bwMode="auto">
                  <a:xfrm>
                    <a:off x="668505" y="2878866"/>
                    <a:ext cx="1080000" cy="360001"/>
                  </a:xfrm>
                  <a:prstGeom prst="rect">
                    <a:avLst/>
                  </a:prstGeom>
                  <a:solidFill>
                    <a:schemeClr val="bg1"/>
                  </a:solidFill>
                  <a:ln w="19050">
                    <a:solidFill>
                      <a:srgbClr val="000000"/>
                    </a:solidFill>
                    <a:miter lim="800000"/>
                    <a:headEnd/>
                    <a:tailEnd/>
                  </a:ln>
                </p:spPr>
                <p:txBody>
                  <a:bodyPr lIns="16615" tIns="9969" rIns="16615" bIns="9969"/>
                  <a:lstStyle/>
                  <a:p>
                    <a:pPr eaLnBrk="0" hangingPunct="0">
                      <a:spcBef>
                        <a:spcPts val="0"/>
                      </a:spcBef>
                    </a:pPr>
                    <a:endParaRPr lang="en-GB" altLang="en-US" sz="1600" b="1" dirty="0">
                      <a:latin typeface="Calibri" panose="020F0502020204030204" pitchFamily="34" charset="0"/>
                      <a:cs typeface="Calibri" panose="020F0502020204030204" pitchFamily="34" charset="0"/>
                    </a:endParaRPr>
                  </a:p>
                </p:txBody>
              </p:sp>
              <p:sp>
                <p:nvSpPr>
                  <p:cNvPr id="42" name="Text Box 30">
                    <a:extLst>
                      <a:ext uri="{FF2B5EF4-FFF2-40B4-BE49-F238E27FC236}">
                        <a16:creationId xmlns:a16="http://schemas.microsoft.com/office/drawing/2014/main" id="{FA71810C-5E1E-4ED3-A9A6-2CB4A6181B7C}"/>
                      </a:ext>
                    </a:extLst>
                  </p:cNvPr>
                  <p:cNvSpPr txBox="1">
                    <a:spLocks noChangeArrowheads="1"/>
                  </p:cNvSpPr>
                  <p:nvPr/>
                </p:nvSpPr>
                <p:spPr bwMode="auto">
                  <a:xfrm>
                    <a:off x="570816" y="3000982"/>
                    <a:ext cx="1080000" cy="360001"/>
                  </a:xfrm>
                  <a:prstGeom prst="rect">
                    <a:avLst/>
                  </a:prstGeom>
                  <a:solidFill>
                    <a:schemeClr val="bg1"/>
                  </a:solidFill>
                  <a:ln w="19050">
                    <a:solidFill>
                      <a:srgbClr val="000000"/>
                    </a:solidFill>
                    <a:miter lim="800000"/>
                    <a:headEnd/>
                    <a:tailEnd/>
                  </a:ln>
                </p:spPr>
                <p:txBody>
                  <a:bodyPr lIns="16615" tIns="9969" rIns="16615" bIns="9969"/>
                  <a:lstStyle/>
                  <a:p>
                    <a:pPr algn="ctr" eaLnBrk="0" hangingPunct="0">
                      <a:spcBef>
                        <a:spcPts val="0"/>
                      </a:spcBef>
                    </a:pPr>
                    <a:r>
                      <a:rPr lang="en-GB" altLang="en-US" sz="1600" b="1" dirty="0">
                        <a:latin typeface="Calibri" panose="020F0502020204030204" pitchFamily="34" charset="0"/>
                        <a:cs typeface="Calibri" panose="020F0502020204030204" pitchFamily="34" charset="0"/>
                      </a:rPr>
                      <a:t> </a:t>
                    </a:r>
                    <a:r>
                      <a:rPr lang="en-GB" altLang="en-US" sz="1800" b="1" dirty="0">
                        <a:latin typeface="Calibri" panose="020F0502020204030204" pitchFamily="34" charset="0"/>
                        <a:cs typeface="Calibri" panose="020F0502020204030204" pitchFamily="34" charset="0"/>
                      </a:rPr>
                      <a:t>U(0,1)</a:t>
                    </a:r>
                  </a:p>
                </p:txBody>
              </p:sp>
            </p:grpSp>
            <p:grpSp>
              <p:nvGrpSpPr>
                <p:cNvPr id="22" name="Grupp 21">
                  <a:extLst>
                    <a:ext uri="{FF2B5EF4-FFF2-40B4-BE49-F238E27FC236}">
                      <a16:creationId xmlns:a16="http://schemas.microsoft.com/office/drawing/2014/main" id="{377CC3BC-C5EC-40B2-BDD7-B6332D6DCFD8}"/>
                    </a:ext>
                  </a:extLst>
                </p:cNvPr>
                <p:cNvGrpSpPr/>
                <p:nvPr/>
              </p:nvGrpSpPr>
              <p:grpSpPr>
                <a:xfrm>
                  <a:off x="672704" y="1208812"/>
                  <a:ext cx="2146588" cy="1965274"/>
                  <a:chOff x="672704" y="1208812"/>
                  <a:chExt cx="2146588" cy="1965274"/>
                </a:xfrm>
              </p:grpSpPr>
              <p:grpSp>
                <p:nvGrpSpPr>
                  <p:cNvPr id="10" name="Grupp 9">
                    <a:extLst>
                      <a:ext uri="{FF2B5EF4-FFF2-40B4-BE49-F238E27FC236}">
                        <a16:creationId xmlns:a16="http://schemas.microsoft.com/office/drawing/2014/main" id="{3235D686-FDB7-4D59-92D6-2D4AEB16ABD5}"/>
                      </a:ext>
                    </a:extLst>
                  </p:cNvPr>
                  <p:cNvGrpSpPr/>
                  <p:nvPr/>
                </p:nvGrpSpPr>
                <p:grpSpPr>
                  <a:xfrm>
                    <a:off x="992436" y="1208812"/>
                    <a:ext cx="1310136" cy="510778"/>
                    <a:chOff x="609289" y="4351862"/>
                    <a:chExt cx="1310136" cy="510778"/>
                  </a:xfrm>
                </p:grpSpPr>
                <p:sp>
                  <p:nvSpPr>
                    <p:cNvPr id="9" name="Flödesschema: Alternativ process 8">
                      <a:extLst>
                        <a:ext uri="{FF2B5EF4-FFF2-40B4-BE49-F238E27FC236}">
                          <a16:creationId xmlns:a16="http://schemas.microsoft.com/office/drawing/2014/main" id="{34A9E370-2E2D-48D8-911D-0B392D6F9032}"/>
                        </a:ext>
                      </a:extLst>
                    </p:cNvPr>
                    <p:cNvSpPr/>
                    <p:nvPr/>
                  </p:nvSpPr>
                  <p:spPr bwMode="auto">
                    <a:xfrm>
                      <a:off x="609289" y="4351862"/>
                      <a:ext cx="1226444" cy="510778"/>
                    </a:xfrm>
                    <a:prstGeom prst="flowChartAlternateProcess">
                      <a:avLst/>
                    </a:prstGeom>
                    <a:solidFill>
                      <a:srgbClr val="FFC000"/>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Calibri" panose="020F0502020204030204" pitchFamily="34" charset="0"/>
                        <a:cs typeface="Calibri" panose="020F0502020204030204" pitchFamily="34" charset="0"/>
                      </a:endParaRPr>
                    </a:p>
                  </p:txBody>
                </p:sp>
                <p:sp>
                  <p:nvSpPr>
                    <p:cNvPr id="47" name="Text Box 30">
                      <a:extLst>
                        <a:ext uri="{FF2B5EF4-FFF2-40B4-BE49-F238E27FC236}">
                          <a16:creationId xmlns:a16="http://schemas.microsoft.com/office/drawing/2014/main" id="{78AC4AF3-DFB0-479A-8E2A-A5A0D3DEE4ED}"/>
                        </a:ext>
                      </a:extLst>
                    </p:cNvPr>
                    <p:cNvSpPr txBox="1">
                      <a:spLocks noChangeArrowheads="1"/>
                    </p:cNvSpPr>
                    <p:nvPr/>
                  </p:nvSpPr>
                  <p:spPr bwMode="auto">
                    <a:xfrm>
                      <a:off x="640259" y="4378031"/>
                      <a:ext cx="1279166" cy="360001"/>
                    </a:xfrm>
                    <a:prstGeom prst="rect">
                      <a:avLst/>
                    </a:prstGeom>
                    <a:noFill/>
                    <a:ln w="19050">
                      <a:noFill/>
                      <a:miter lim="800000"/>
                      <a:headEnd/>
                      <a:tailEnd/>
                    </a:ln>
                  </p:spPr>
                  <p:txBody>
                    <a:bodyPr lIns="16615" tIns="9969" rIns="16615" bIns="9969"/>
                    <a:lstStyle/>
                    <a:p>
                      <a:pPr eaLnBrk="0" hangingPunct="0">
                        <a:spcBef>
                          <a:spcPts val="0"/>
                        </a:spcBef>
                      </a:pPr>
                      <a:r>
                        <a:rPr lang="en-GB" altLang="en-US" sz="1600" b="1" noProof="1">
                          <a:latin typeface="Calibri" panose="020F0502020204030204" pitchFamily="34" charset="0"/>
                          <a:cs typeface="Calibri" panose="020F0502020204030204" pitchFamily="34" charset="0"/>
                        </a:rPr>
                        <a:t>SeedOfSeeds</a:t>
                      </a:r>
                    </a:p>
                  </p:txBody>
                </p:sp>
              </p:grpSp>
              <p:grpSp>
                <p:nvGrpSpPr>
                  <p:cNvPr id="55" name="Grupp 54">
                    <a:extLst>
                      <a:ext uri="{FF2B5EF4-FFF2-40B4-BE49-F238E27FC236}">
                        <a16:creationId xmlns:a16="http://schemas.microsoft.com/office/drawing/2014/main" id="{DC91F2EB-5818-42C2-A2E5-F20F2B621BE5}"/>
                      </a:ext>
                    </a:extLst>
                  </p:cNvPr>
                  <p:cNvGrpSpPr/>
                  <p:nvPr/>
                </p:nvGrpSpPr>
                <p:grpSpPr>
                  <a:xfrm>
                    <a:off x="2051904" y="2649848"/>
                    <a:ext cx="767388" cy="524238"/>
                    <a:chOff x="7647163" y="508681"/>
                    <a:chExt cx="767388" cy="524238"/>
                  </a:xfrm>
                </p:grpSpPr>
                <p:sp>
                  <p:nvSpPr>
                    <p:cNvPr id="56" name="Flödesschema: Alternativ process 55">
                      <a:extLst>
                        <a:ext uri="{FF2B5EF4-FFF2-40B4-BE49-F238E27FC236}">
                          <a16:creationId xmlns:a16="http://schemas.microsoft.com/office/drawing/2014/main" id="{80760D77-BB81-4AAA-8552-4AA4203A025D}"/>
                        </a:ext>
                      </a:extLst>
                    </p:cNvPr>
                    <p:cNvSpPr/>
                    <p:nvPr/>
                  </p:nvSpPr>
                  <p:spPr bwMode="auto">
                    <a:xfrm>
                      <a:off x="7672453" y="522141"/>
                      <a:ext cx="679052" cy="510778"/>
                    </a:xfrm>
                    <a:prstGeom prst="flowChartAlternateProcess">
                      <a:avLst/>
                    </a:prstGeom>
                    <a:solidFill>
                      <a:srgbClr val="FFC000"/>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Calibri" panose="020F0502020204030204" pitchFamily="34" charset="0"/>
                        <a:cs typeface="Calibri" panose="020F0502020204030204" pitchFamily="34" charset="0"/>
                      </a:endParaRPr>
                    </a:p>
                  </p:txBody>
                </p:sp>
                <p:sp>
                  <p:nvSpPr>
                    <p:cNvPr id="57" name="textruta 56">
                      <a:extLst>
                        <a:ext uri="{FF2B5EF4-FFF2-40B4-BE49-F238E27FC236}">
                          <a16:creationId xmlns:a16="http://schemas.microsoft.com/office/drawing/2014/main" id="{4EFDAFD6-D6B9-4705-99B4-A326DAF581E1}"/>
                        </a:ext>
                      </a:extLst>
                    </p:cNvPr>
                    <p:cNvSpPr txBox="1"/>
                    <p:nvPr/>
                  </p:nvSpPr>
                  <p:spPr>
                    <a:xfrm>
                      <a:off x="7647163" y="508681"/>
                      <a:ext cx="767388" cy="338554"/>
                    </a:xfrm>
                    <a:prstGeom prst="rect">
                      <a:avLst/>
                    </a:prstGeom>
                    <a:noFill/>
                  </p:spPr>
                  <p:txBody>
                    <a:bodyPr wrap="square" rtlCol="0">
                      <a:spAutoFit/>
                    </a:bodyPr>
                    <a:lstStyle/>
                    <a:p>
                      <a:r>
                        <a:rPr lang="en-GB" altLang="en-US" sz="1600" b="1" noProof="1">
                          <a:latin typeface="Calibri" panose="020F0502020204030204" pitchFamily="34" charset="0"/>
                          <a:cs typeface="Calibri" panose="020F0502020204030204" pitchFamily="34" charset="0"/>
                        </a:rPr>
                        <a:t>Seed 5</a:t>
                      </a:r>
                      <a:endParaRPr lang="en-GB" sz="1600" dirty="0">
                        <a:latin typeface="Calibri" panose="020F0502020204030204" pitchFamily="34" charset="0"/>
                        <a:cs typeface="Calibri" panose="020F0502020204030204" pitchFamily="34" charset="0"/>
                      </a:endParaRPr>
                    </a:p>
                  </p:txBody>
                </p:sp>
              </p:grpSp>
              <p:grpSp>
                <p:nvGrpSpPr>
                  <p:cNvPr id="78" name="Grupp 77">
                    <a:extLst>
                      <a:ext uri="{FF2B5EF4-FFF2-40B4-BE49-F238E27FC236}">
                        <a16:creationId xmlns:a16="http://schemas.microsoft.com/office/drawing/2014/main" id="{F79A217C-A788-4621-8D63-73907E68F4A1}"/>
                      </a:ext>
                    </a:extLst>
                  </p:cNvPr>
                  <p:cNvGrpSpPr/>
                  <p:nvPr/>
                </p:nvGrpSpPr>
                <p:grpSpPr>
                  <a:xfrm>
                    <a:off x="1709561" y="2460984"/>
                    <a:ext cx="767388" cy="524238"/>
                    <a:chOff x="7647163" y="508681"/>
                    <a:chExt cx="767388" cy="524238"/>
                  </a:xfrm>
                </p:grpSpPr>
                <p:sp>
                  <p:nvSpPr>
                    <p:cNvPr id="79" name="Flödesschema: Alternativ process 78">
                      <a:extLst>
                        <a:ext uri="{FF2B5EF4-FFF2-40B4-BE49-F238E27FC236}">
                          <a16:creationId xmlns:a16="http://schemas.microsoft.com/office/drawing/2014/main" id="{8DB811EE-B6BA-440E-939E-802EED9B4A9E}"/>
                        </a:ext>
                      </a:extLst>
                    </p:cNvPr>
                    <p:cNvSpPr/>
                    <p:nvPr/>
                  </p:nvSpPr>
                  <p:spPr bwMode="auto">
                    <a:xfrm>
                      <a:off x="7672453" y="522141"/>
                      <a:ext cx="679052" cy="510778"/>
                    </a:xfrm>
                    <a:prstGeom prst="flowChartAlternateProcess">
                      <a:avLst/>
                    </a:prstGeom>
                    <a:solidFill>
                      <a:srgbClr val="FFC000"/>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Calibri" panose="020F0502020204030204" pitchFamily="34" charset="0"/>
                        <a:cs typeface="Calibri" panose="020F0502020204030204" pitchFamily="34" charset="0"/>
                      </a:endParaRPr>
                    </a:p>
                  </p:txBody>
                </p:sp>
                <p:sp>
                  <p:nvSpPr>
                    <p:cNvPr id="80" name="textruta 79">
                      <a:extLst>
                        <a:ext uri="{FF2B5EF4-FFF2-40B4-BE49-F238E27FC236}">
                          <a16:creationId xmlns:a16="http://schemas.microsoft.com/office/drawing/2014/main" id="{77B61712-9C1D-40FA-A589-119E96743AF0}"/>
                        </a:ext>
                      </a:extLst>
                    </p:cNvPr>
                    <p:cNvSpPr txBox="1"/>
                    <p:nvPr/>
                  </p:nvSpPr>
                  <p:spPr>
                    <a:xfrm>
                      <a:off x="7647163" y="508681"/>
                      <a:ext cx="767388" cy="338554"/>
                    </a:xfrm>
                    <a:prstGeom prst="rect">
                      <a:avLst/>
                    </a:prstGeom>
                    <a:noFill/>
                  </p:spPr>
                  <p:txBody>
                    <a:bodyPr wrap="square" rtlCol="0">
                      <a:spAutoFit/>
                    </a:bodyPr>
                    <a:lstStyle/>
                    <a:p>
                      <a:r>
                        <a:rPr lang="en-GB" altLang="en-US" sz="1600" b="1" noProof="1">
                          <a:latin typeface="Calibri" panose="020F0502020204030204" pitchFamily="34" charset="0"/>
                          <a:cs typeface="Calibri" panose="020F0502020204030204" pitchFamily="34" charset="0"/>
                        </a:rPr>
                        <a:t>Seed 4</a:t>
                      </a:r>
                      <a:endParaRPr lang="en-GB" sz="1600" dirty="0">
                        <a:latin typeface="Calibri" panose="020F0502020204030204" pitchFamily="34" charset="0"/>
                        <a:cs typeface="Calibri" panose="020F0502020204030204" pitchFamily="34" charset="0"/>
                      </a:endParaRPr>
                    </a:p>
                  </p:txBody>
                </p:sp>
              </p:grpSp>
              <p:grpSp>
                <p:nvGrpSpPr>
                  <p:cNvPr id="81" name="Grupp 80">
                    <a:extLst>
                      <a:ext uri="{FF2B5EF4-FFF2-40B4-BE49-F238E27FC236}">
                        <a16:creationId xmlns:a16="http://schemas.microsoft.com/office/drawing/2014/main" id="{6B58B40F-85EF-416B-BA9D-E26183C86B8B}"/>
                      </a:ext>
                    </a:extLst>
                  </p:cNvPr>
                  <p:cNvGrpSpPr/>
                  <p:nvPr/>
                </p:nvGrpSpPr>
                <p:grpSpPr>
                  <a:xfrm>
                    <a:off x="1385757" y="2315072"/>
                    <a:ext cx="767388" cy="524238"/>
                    <a:chOff x="7647163" y="508681"/>
                    <a:chExt cx="767388" cy="524238"/>
                  </a:xfrm>
                </p:grpSpPr>
                <p:sp>
                  <p:nvSpPr>
                    <p:cNvPr id="82" name="Flödesschema: Alternativ process 81">
                      <a:extLst>
                        <a:ext uri="{FF2B5EF4-FFF2-40B4-BE49-F238E27FC236}">
                          <a16:creationId xmlns:a16="http://schemas.microsoft.com/office/drawing/2014/main" id="{E924628C-0B0D-4B65-9A04-50D69CFBF1D2}"/>
                        </a:ext>
                      </a:extLst>
                    </p:cNvPr>
                    <p:cNvSpPr/>
                    <p:nvPr/>
                  </p:nvSpPr>
                  <p:spPr bwMode="auto">
                    <a:xfrm>
                      <a:off x="7672453" y="522141"/>
                      <a:ext cx="679052" cy="510778"/>
                    </a:xfrm>
                    <a:prstGeom prst="flowChartAlternateProcess">
                      <a:avLst/>
                    </a:prstGeom>
                    <a:solidFill>
                      <a:srgbClr val="FFC000"/>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Calibri" panose="020F0502020204030204" pitchFamily="34" charset="0"/>
                        <a:cs typeface="Calibri" panose="020F0502020204030204" pitchFamily="34" charset="0"/>
                      </a:endParaRPr>
                    </a:p>
                  </p:txBody>
                </p:sp>
                <p:sp>
                  <p:nvSpPr>
                    <p:cNvPr id="83" name="textruta 82">
                      <a:extLst>
                        <a:ext uri="{FF2B5EF4-FFF2-40B4-BE49-F238E27FC236}">
                          <a16:creationId xmlns:a16="http://schemas.microsoft.com/office/drawing/2014/main" id="{C763F87A-39CD-4730-A14C-24E9A8BA06D5}"/>
                        </a:ext>
                      </a:extLst>
                    </p:cNvPr>
                    <p:cNvSpPr txBox="1"/>
                    <p:nvPr/>
                  </p:nvSpPr>
                  <p:spPr>
                    <a:xfrm>
                      <a:off x="7647163" y="508681"/>
                      <a:ext cx="767388" cy="338554"/>
                    </a:xfrm>
                    <a:prstGeom prst="rect">
                      <a:avLst/>
                    </a:prstGeom>
                    <a:noFill/>
                  </p:spPr>
                  <p:txBody>
                    <a:bodyPr wrap="square" rtlCol="0">
                      <a:spAutoFit/>
                    </a:bodyPr>
                    <a:lstStyle/>
                    <a:p>
                      <a:r>
                        <a:rPr lang="en-GB" altLang="en-US" sz="1600" b="1" noProof="1">
                          <a:latin typeface="Calibri" panose="020F0502020204030204" pitchFamily="34" charset="0"/>
                          <a:cs typeface="Calibri" panose="020F0502020204030204" pitchFamily="34" charset="0"/>
                        </a:rPr>
                        <a:t>Seed 3</a:t>
                      </a:r>
                      <a:endParaRPr lang="en-GB" sz="1600" dirty="0">
                        <a:latin typeface="Calibri" panose="020F0502020204030204" pitchFamily="34" charset="0"/>
                        <a:cs typeface="Calibri" panose="020F0502020204030204" pitchFamily="34" charset="0"/>
                      </a:endParaRPr>
                    </a:p>
                  </p:txBody>
                </p:sp>
              </p:grpSp>
              <p:grpSp>
                <p:nvGrpSpPr>
                  <p:cNvPr id="84" name="Grupp 83">
                    <a:extLst>
                      <a:ext uri="{FF2B5EF4-FFF2-40B4-BE49-F238E27FC236}">
                        <a16:creationId xmlns:a16="http://schemas.microsoft.com/office/drawing/2014/main" id="{172FBA55-444E-4D16-9FB0-77F8768DE235}"/>
                      </a:ext>
                    </a:extLst>
                  </p:cNvPr>
                  <p:cNvGrpSpPr/>
                  <p:nvPr/>
                </p:nvGrpSpPr>
                <p:grpSpPr>
                  <a:xfrm>
                    <a:off x="1024875" y="2098885"/>
                    <a:ext cx="767388" cy="524238"/>
                    <a:chOff x="7647163" y="508681"/>
                    <a:chExt cx="767388" cy="524238"/>
                  </a:xfrm>
                </p:grpSpPr>
                <p:sp>
                  <p:nvSpPr>
                    <p:cNvPr id="85" name="Flödesschema: Alternativ process 84">
                      <a:extLst>
                        <a:ext uri="{FF2B5EF4-FFF2-40B4-BE49-F238E27FC236}">
                          <a16:creationId xmlns:a16="http://schemas.microsoft.com/office/drawing/2014/main" id="{C78E7607-70F1-47CF-AC27-F412F2D8AC5A}"/>
                        </a:ext>
                      </a:extLst>
                    </p:cNvPr>
                    <p:cNvSpPr/>
                    <p:nvPr/>
                  </p:nvSpPr>
                  <p:spPr bwMode="auto">
                    <a:xfrm>
                      <a:off x="7672453" y="522141"/>
                      <a:ext cx="679052" cy="510778"/>
                    </a:xfrm>
                    <a:prstGeom prst="flowChartAlternateProcess">
                      <a:avLst/>
                    </a:prstGeom>
                    <a:solidFill>
                      <a:srgbClr val="FFC000"/>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Calibri" panose="020F0502020204030204" pitchFamily="34" charset="0"/>
                        <a:cs typeface="Calibri" panose="020F0502020204030204" pitchFamily="34" charset="0"/>
                      </a:endParaRPr>
                    </a:p>
                  </p:txBody>
                </p:sp>
                <p:sp>
                  <p:nvSpPr>
                    <p:cNvPr id="86" name="textruta 85">
                      <a:extLst>
                        <a:ext uri="{FF2B5EF4-FFF2-40B4-BE49-F238E27FC236}">
                          <a16:creationId xmlns:a16="http://schemas.microsoft.com/office/drawing/2014/main" id="{4CA778BB-E31C-4582-8CAE-AE270E58564B}"/>
                        </a:ext>
                      </a:extLst>
                    </p:cNvPr>
                    <p:cNvSpPr txBox="1"/>
                    <p:nvPr/>
                  </p:nvSpPr>
                  <p:spPr>
                    <a:xfrm>
                      <a:off x="7647163" y="508681"/>
                      <a:ext cx="767388" cy="338554"/>
                    </a:xfrm>
                    <a:prstGeom prst="rect">
                      <a:avLst/>
                    </a:prstGeom>
                    <a:noFill/>
                  </p:spPr>
                  <p:txBody>
                    <a:bodyPr wrap="square" rtlCol="0">
                      <a:spAutoFit/>
                    </a:bodyPr>
                    <a:lstStyle/>
                    <a:p>
                      <a:r>
                        <a:rPr lang="en-GB" altLang="en-US" sz="1600" b="1" noProof="1">
                          <a:latin typeface="Calibri" panose="020F0502020204030204" pitchFamily="34" charset="0"/>
                          <a:cs typeface="Calibri" panose="020F0502020204030204" pitchFamily="34" charset="0"/>
                        </a:rPr>
                        <a:t>Seed 2</a:t>
                      </a:r>
                      <a:endParaRPr lang="en-GB" sz="1600" dirty="0">
                        <a:latin typeface="Calibri" panose="020F0502020204030204" pitchFamily="34" charset="0"/>
                        <a:cs typeface="Calibri" panose="020F0502020204030204" pitchFamily="34" charset="0"/>
                      </a:endParaRPr>
                    </a:p>
                  </p:txBody>
                </p:sp>
              </p:grpSp>
              <p:grpSp>
                <p:nvGrpSpPr>
                  <p:cNvPr id="87" name="Grupp 86">
                    <a:extLst>
                      <a:ext uri="{FF2B5EF4-FFF2-40B4-BE49-F238E27FC236}">
                        <a16:creationId xmlns:a16="http://schemas.microsoft.com/office/drawing/2014/main" id="{B0A9B1CD-E81F-416E-ACA8-579138CEF7CB}"/>
                      </a:ext>
                    </a:extLst>
                  </p:cNvPr>
                  <p:cNvGrpSpPr/>
                  <p:nvPr/>
                </p:nvGrpSpPr>
                <p:grpSpPr>
                  <a:xfrm>
                    <a:off x="672704" y="1905460"/>
                    <a:ext cx="767388" cy="524238"/>
                    <a:chOff x="7647163" y="508681"/>
                    <a:chExt cx="767388" cy="524238"/>
                  </a:xfrm>
                </p:grpSpPr>
                <p:sp>
                  <p:nvSpPr>
                    <p:cNvPr id="88" name="Flödesschema: Alternativ process 87">
                      <a:extLst>
                        <a:ext uri="{FF2B5EF4-FFF2-40B4-BE49-F238E27FC236}">
                          <a16:creationId xmlns:a16="http://schemas.microsoft.com/office/drawing/2014/main" id="{7906EFBC-5471-403F-AAD8-A3CA7203E4F8}"/>
                        </a:ext>
                      </a:extLst>
                    </p:cNvPr>
                    <p:cNvSpPr/>
                    <p:nvPr/>
                  </p:nvSpPr>
                  <p:spPr bwMode="auto">
                    <a:xfrm>
                      <a:off x="7672453" y="522141"/>
                      <a:ext cx="679052" cy="510778"/>
                    </a:xfrm>
                    <a:prstGeom prst="flowChartAlternateProcess">
                      <a:avLst/>
                    </a:prstGeom>
                    <a:solidFill>
                      <a:srgbClr val="FFC000"/>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Calibri" panose="020F0502020204030204" pitchFamily="34" charset="0"/>
                        <a:cs typeface="Calibri" panose="020F0502020204030204" pitchFamily="34" charset="0"/>
                      </a:endParaRPr>
                    </a:p>
                  </p:txBody>
                </p:sp>
                <p:sp>
                  <p:nvSpPr>
                    <p:cNvPr id="89" name="textruta 88">
                      <a:extLst>
                        <a:ext uri="{FF2B5EF4-FFF2-40B4-BE49-F238E27FC236}">
                          <a16:creationId xmlns:a16="http://schemas.microsoft.com/office/drawing/2014/main" id="{CF023E94-2CFB-44AA-BBD7-218F30827057}"/>
                        </a:ext>
                      </a:extLst>
                    </p:cNvPr>
                    <p:cNvSpPr txBox="1"/>
                    <p:nvPr/>
                  </p:nvSpPr>
                  <p:spPr>
                    <a:xfrm>
                      <a:off x="7647163" y="508681"/>
                      <a:ext cx="767388" cy="338554"/>
                    </a:xfrm>
                    <a:prstGeom prst="rect">
                      <a:avLst/>
                    </a:prstGeom>
                    <a:noFill/>
                  </p:spPr>
                  <p:txBody>
                    <a:bodyPr wrap="square" rtlCol="0">
                      <a:spAutoFit/>
                    </a:bodyPr>
                    <a:lstStyle/>
                    <a:p>
                      <a:r>
                        <a:rPr lang="en-GB" altLang="en-US" sz="1600" b="1" noProof="1">
                          <a:latin typeface="Calibri" panose="020F0502020204030204" pitchFamily="34" charset="0"/>
                          <a:cs typeface="Calibri" panose="020F0502020204030204" pitchFamily="34" charset="0"/>
                        </a:rPr>
                        <a:t>Seed 1</a:t>
                      </a:r>
                      <a:endParaRPr lang="en-GB" sz="1600" dirty="0">
                        <a:latin typeface="Calibri" panose="020F0502020204030204" pitchFamily="34" charset="0"/>
                        <a:cs typeface="Calibri" panose="020F0502020204030204" pitchFamily="34" charset="0"/>
                      </a:endParaRPr>
                    </a:p>
                  </p:txBody>
                </p:sp>
              </p:grpSp>
              <p:cxnSp>
                <p:nvCxnSpPr>
                  <p:cNvPr id="15" name="Rak pilkoppling 14">
                    <a:extLst>
                      <a:ext uri="{FF2B5EF4-FFF2-40B4-BE49-F238E27FC236}">
                        <a16:creationId xmlns:a16="http://schemas.microsoft.com/office/drawing/2014/main" id="{00A9DC3F-4167-4CEF-80F6-253D2622939B}"/>
                      </a:ext>
                    </a:extLst>
                  </p:cNvPr>
                  <p:cNvCxnSpPr/>
                  <p:nvPr/>
                </p:nvCxnSpPr>
                <p:spPr bwMode="auto">
                  <a:xfrm flipH="1">
                    <a:off x="1167234" y="1594982"/>
                    <a:ext cx="144000" cy="324000"/>
                  </a:xfrm>
                  <a:prstGeom prst="straightConnector1">
                    <a:avLst/>
                  </a:prstGeom>
                  <a:noFill/>
                  <a:ln w="19050" cap="flat" cmpd="sng" algn="ctr">
                    <a:solidFill>
                      <a:schemeClr val="tx1"/>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 name="Rak pilkoppling 91">
                    <a:extLst>
                      <a:ext uri="{FF2B5EF4-FFF2-40B4-BE49-F238E27FC236}">
                        <a16:creationId xmlns:a16="http://schemas.microsoft.com/office/drawing/2014/main" id="{577AB405-D269-4EED-915C-50B9897B56F8}"/>
                      </a:ext>
                    </a:extLst>
                  </p:cNvPr>
                  <p:cNvCxnSpPr/>
                  <p:nvPr/>
                </p:nvCxnSpPr>
                <p:spPr bwMode="auto">
                  <a:xfrm flipH="1">
                    <a:off x="1560753" y="1602891"/>
                    <a:ext cx="116905" cy="463289"/>
                  </a:xfrm>
                  <a:prstGeom prst="straightConnector1">
                    <a:avLst/>
                  </a:prstGeom>
                  <a:noFill/>
                  <a:ln w="19050" cap="flat" cmpd="sng" algn="ctr">
                    <a:solidFill>
                      <a:schemeClr val="tx1"/>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Rak pilkoppling 93">
                    <a:extLst>
                      <a:ext uri="{FF2B5EF4-FFF2-40B4-BE49-F238E27FC236}">
                        <a16:creationId xmlns:a16="http://schemas.microsoft.com/office/drawing/2014/main" id="{174201E6-3D1B-41FD-9D89-ED48CBA82C4D}"/>
                      </a:ext>
                    </a:extLst>
                  </p:cNvPr>
                  <p:cNvCxnSpPr/>
                  <p:nvPr/>
                </p:nvCxnSpPr>
                <p:spPr bwMode="auto">
                  <a:xfrm>
                    <a:off x="1905646" y="1602046"/>
                    <a:ext cx="0" cy="758706"/>
                  </a:xfrm>
                  <a:prstGeom prst="straightConnector1">
                    <a:avLst/>
                  </a:prstGeom>
                  <a:noFill/>
                  <a:ln w="19050" cap="flat" cmpd="sng" algn="ctr">
                    <a:solidFill>
                      <a:schemeClr val="tx1"/>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6" name="Rak pilkoppling 95">
                    <a:extLst>
                      <a:ext uri="{FF2B5EF4-FFF2-40B4-BE49-F238E27FC236}">
                        <a16:creationId xmlns:a16="http://schemas.microsoft.com/office/drawing/2014/main" id="{B3011B38-E111-4E88-8516-BA81229AC844}"/>
                      </a:ext>
                    </a:extLst>
                  </p:cNvPr>
                  <p:cNvCxnSpPr/>
                  <p:nvPr/>
                </p:nvCxnSpPr>
                <p:spPr bwMode="auto">
                  <a:xfrm>
                    <a:off x="2074377" y="1602046"/>
                    <a:ext cx="180814" cy="928268"/>
                  </a:xfrm>
                  <a:prstGeom prst="straightConnector1">
                    <a:avLst/>
                  </a:prstGeom>
                  <a:noFill/>
                  <a:ln w="19050" cap="flat" cmpd="sng" algn="ctr">
                    <a:solidFill>
                      <a:schemeClr val="tx1"/>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8" name="Rak pilkoppling 97">
                    <a:extLst>
                      <a:ext uri="{FF2B5EF4-FFF2-40B4-BE49-F238E27FC236}">
                        <a16:creationId xmlns:a16="http://schemas.microsoft.com/office/drawing/2014/main" id="{F59BFEF8-E62C-45C6-AAE6-21AB6814CA6F}"/>
                      </a:ext>
                    </a:extLst>
                  </p:cNvPr>
                  <p:cNvCxnSpPr/>
                  <p:nvPr/>
                </p:nvCxnSpPr>
                <p:spPr bwMode="auto">
                  <a:xfrm>
                    <a:off x="2221963" y="1583234"/>
                    <a:ext cx="407490" cy="1096770"/>
                  </a:xfrm>
                  <a:prstGeom prst="straightConnector1">
                    <a:avLst/>
                  </a:prstGeom>
                  <a:noFill/>
                  <a:ln w="19050" cap="flat" cmpd="sng" algn="ctr">
                    <a:solidFill>
                      <a:schemeClr val="tx1"/>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103" name="Rak pilkoppling 102">
                  <a:extLst>
                    <a:ext uri="{FF2B5EF4-FFF2-40B4-BE49-F238E27FC236}">
                      <a16:creationId xmlns:a16="http://schemas.microsoft.com/office/drawing/2014/main" id="{9AE6EA49-3B43-4A3E-A603-05629E6749A4}"/>
                    </a:ext>
                  </a:extLst>
                </p:cNvPr>
                <p:cNvCxnSpPr/>
                <p:nvPr/>
              </p:nvCxnSpPr>
              <p:spPr bwMode="auto">
                <a:xfrm>
                  <a:off x="884806" y="2257474"/>
                  <a:ext cx="0" cy="1694976"/>
                </a:xfrm>
                <a:prstGeom prst="straightConnector1">
                  <a:avLst/>
                </a:prstGeom>
                <a:noFill/>
                <a:ln w="19050" cap="flat" cmpd="sng" algn="ctr">
                  <a:solidFill>
                    <a:schemeClr val="tx1"/>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5" name="Rak pilkoppling 104">
                  <a:extLst>
                    <a:ext uri="{FF2B5EF4-FFF2-40B4-BE49-F238E27FC236}">
                      <a16:creationId xmlns:a16="http://schemas.microsoft.com/office/drawing/2014/main" id="{08650660-96AD-40C9-9C6A-6C21ACD8B79F}"/>
                    </a:ext>
                  </a:extLst>
                </p:cNvPr>
                <p:cNvCxnSpPr/>
                <p:nvPr/>
              </p:nvCxnSpPr>
              <p:spPr bwMode="auto">
                <a:xfrm flipH="1">
                  <a:off x="1204509" y="2460984"/>
                  <a:ext cx="0" cy="1327953"/>
                </a:xfrm>
                <a:prstGeom prst="straightConnector1">
                  <a:avLst/>
                </a:prstGeom>
                <a:noFill/>
                <a:ln w="19050" cap="flat" cmpd="sng" algn="ctr">
                  <a:solidFill>
                    <a:schemeClr val="tx1"/>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1" name="Rak pilkoppling 110">
                  <a:extLst>
                    <a:ext uri="{FF2B5EF4-FFF2-40B4-BE49-F238E27FC236}">
                      <a16:creationId xmlns:a16="http://schemas.microsoft.com/office/drawing/2014/main" id="{587084EC-C492-4F6D-837F-BBECB43B4A67}"/>
                    </a:ext>
                  </a:extLst>
                </p:cNvPr>
                <p:cNvCxnSpPr>
                  <a:endCxn id="45" idx="0"/>
                </p:cNvCxnSpPr>
                <p:nvPr/>
              </p:nvCxnSpPr>
              <p:spPr bwMode="auto">
                <a:xfrm>
                  <a:off x="1596482" y="2662501"/>
                  <a:ext cx="0" cy="1021671"/>
                </a:xfrm>
                <a:prstGeom prst="straightConnector1">
                  <a:avLst/>
                </a:prstGeom>
                <a:noFill/>
                <a:ln w="19050" cap="flat" cmpd="sng" algn="ctr">
                  <a:solidFill>
                    <a:schemeClr val="tx1"/>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5" name="Rak pilkoppling 114">
                  <a:extLst>
                    <a:ext uri="{FF2B5EF4-FFF2-40B4-BE49-F238E27FC236}">
                      <a16:creationId xmlns:a16="http://schemas.microsoft.com/office/drawing/2014/main" id="{18983CA4-AFAE-4D04-A682-D425A87F722A}"/>
                    </a:ext>
                  </a:extLst>
                </p:cNvPr>
                <p:cNvCxnSpPr/>
                <p:nvPr/>
              </p:nvCxnSpPr>
              <p:spPr bwMode="auto">
                <a:xfrm flipH="1">
                  <a:off x="1912778" y="2810117"/>
                  <a:ext cx="0" cy="762635"/>
                </a:xfrm>
                <a:prstGeom prst="straightConnector1">
                  <a:avLst/>
                </a:prstGeom>
                <a:noFill/>
                <a:ln w="19050" cap="flat" cmpd="sng" algn="ctr">
                  <a:solidFill>
                    <a:schemeClr val="tx1"/>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 name="Rak pilkoppling 116">
                  <a:extLst>
                    <a:ext uri="{FF2B5EF4-FFF2-40B4-BE49-F238E27FC236}">
                      <a16:creationId xmlns:a16="http://schemas.microsoft.com/office/drawing/2014/main" id="{FCA70BEA-C325-49D0-B32F-D6D3CDBC6068}"/>
                    </a:ext>
                  </a:extLst>
                </p:cNvPr>
                <p:cNvCxnSpPr/>
                <p:nvPr/>
              </p:nvCxnSpPr>
              <p:spPr bwMode="auto">
                <a:xfrm flipH="1">
                  <a:off x="2278452" y="3018853"/>
                  <a:ext cx="0" cy="486557"/>
                </a:xfrm>
                <a:prstGeom prst="straightConnector1">
                  <a:avLst/>
                </a:prstGeom>
                <a:noFill/>
                <a:ln w="19050" cap="flat" cmpd="sng" algn="ctr">
                  <a:solidFill>
                    <a:schemeClr val="tx1"/>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02" name="Grupp 101">
                <a:extLst>
                  <a:ext uri="{FF2B5EF4-FFF2-40B4-BE49-F238E27FC236}">
                    <a16:creationId xmlns:a16="http://schemas.microsoft.com/office/drawing/2014/main" id="{C358E860-FECB-496A-BF8D-9A7869D1B6D5}"/>
                  </a:ext>
                </a:extLst>
              </p:cNvPr>
              <p:cNvGrpSpPr/>
              <p:nvPr/>
            </p:nvGrpSpPr>
            <p:grpSpPr>
              <a:xfrm>
                <a:off x="1691760" y="3502278"/>
                <a:ext cx="1115392" cy="585353"/>
                <a:chOff x="1691760" y="3502278"/>
                <a:chExt cx="1115392" cy="585353"/>
              </a:xfrm>
            </p:grpSpPr>
            <p:cxnSp>
              <p:nvCxnSpPr>
                <p:cNvPr id="165" name="Rak pilkoppling 164">
                  <a:extLst>
                    <a:ext uri="{FF2B5EF4-FFF2-40B4-BE49-F238E27FC236}">
                      <a16:creationId xmlns:a16="http://schemas.microsoft.com/office/drawing/2014/main" id="{BD78A08F-8123-4155-A8D1-31762BCE2D8A}"/>
                    </a:ext>
                  </a:extLst>
                </p:cNvPr>
                <p:cNvCxnSpPr/>
                <p:nvPr/>
              </p:nvCxnSpPr>
              <p:spPr bwMode="auto">
                <a:xfrm flipV="1">
                  <a:off x="1691760" y="4087631"/>
                  <a:ext cx="720000" cy="0"/>
                </a:xfrm>
                <a:prstGeom prst="straightConnector1">
                  <a:avLst/>
                </a:prstGeom>
                <a:noFill/>
                <a:ln w="19050" cap="flat" cmpd="sng" algn="ctr">
                  <a:solidFill>
                    <a:schemeClr val="tx1"/>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8" name="Rak pilkoppling 167">
                  <a:extLst>
                    <a:ext uri="{FF2B5EF4-FFF2-40B4-BE49-F238E27FC236}">
                      <a16:creationId xmlns:a16="http://schemas.microsoft.com/office/drawing/2014/main" id="{C436E0BA-042A-48FE-A995-1E7B6ABD78AF}"/>
                    </a:ext>
                  </a:extLst>
                </p:cNvPr>
                <p:cNvCxnSpPr/>
                <p:nvPr/>
              </p:nvCxnSpPr>
              <p:spPr bwMode="auto">
                <a:xfrm flipV="1">
                  <a:off x="1803161" y="3870659"/>
                  <a:ext cx="720000" cy="0"/>
                </a:xfrm>
                <a:prstGeom prst="straightConnector1">
                  <a:avLst/>
                </a:prstGeom>
                <a:noFill/>
                <a:ln w="19050" cap="flat" cmpd="sng" algn="ctr">
                  <a:solidFill>
                    <a:schemeClr val="tx1"/>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9" name="Rak pilkoppling 168">
                  <a:extLst>
                    <a:ext uri="{FF2B5EF4-FFF2-40B4-BE49-F238E27FC236}">
                      <a16:creationId xmlns:a16="http://schemas.microsoft.com/office/drawing/2014/main" id="{344A1D62-7DA7-4369-A393-FE19DDD38904}"/>
                    </a:ext>
                  </a:extLst>
                </p:cNvPr>
                <p:cNvCxnSpPr/>
                <p:nvPr/>
              </p:nvCxnSpPr>
              <p:spPr bwMode="auto">
                <a:xfrm flipV="1">
                  <a:off x="1897724" y="3744889"/>
                  <a:ext cx="684000" cy="0"/>
                </a:xfrm>
                <a:prstGeom prst="straightConnector1">
                  <a:avLst/>
                </a:prstGeom>
                <a:noFill/>
                <a:ln w="19050" cap="flat" cmpd="sng" algn="ctr">
                  <a:solidFill>
                    <a:schemeClr val="tx1"/>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0" name="Rak pilkoppling 169">
                  <a:extLst>
                    <a:ext uri="{FF2B5EF4-FFF2-40B4-BE49-F238E27FC236}">
                      <a16:creationId xmlns:a16="http://schemas.microsoft.com/office/drawing/2014/main" id="{07B28FAB-949E-4FD9-BDA7-D072712D43A7}"/>
                    </a:ext>
                  </a:extLst>
                </p:cNvPr>
                <p:cNvCxnSpPr/>
                <p:nvPr/>
              </p:nvCxnSpPr>
              <p:spPr bwMode="auto">
                <a:xfrm flipV="1">
                  <a:off x="1979712" y="3622709"/>
                  <a:ext cx="756000" cy="0"/>
                </a:xfrm>
                <a:prstGeom prst="straightConnector1">
                  <a:avLst/>
                </a:prstGeom>
                <a:noFill/>
                <a:ln w="19050" cap="flat" cmpd="sng" algn="ctr">
                  <a:solidFill>
                    <a:schemeClr val="tx1"/>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1" name="Rak pilkoppling 170">
                  <a:extLst>
                    <a:ext uri="{FF2B5EF4-FFF2-40B4-BE49-F238E27FC236}">
                      <a16:creationId xmlns:a16="http://schemas.microsoft.com/office/drawing/2014/main" id="{4447A8F0-4CB1-40CC-96B2-DCDFA2CCFD18}"/>
                    </a:ext>
                  </a:extLst>
                </p:cNvPr>
                <p:cNvCxnSpPr/>
                <p:nvPr/>
              </p:nvCxnSpPr>
              <p:spPr bwMode="auto">
                <a:xfrm flipV="1">
                  <a:off x="2087152" y="3502278"/>
                  <a:ext cx="720000" cy="0"/>
                </a:xfrm>
                <a:prstGeom prst="straightConnector1">
                  <a:avLst/>
                </a:prstGeom>
                <a:noFill/>
                <a:ln w="19050" cap="flat" cmpd="sng" algn="ctr">
                  <a:solidFill>
                    <a:schemeClr val="tx1"/>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sp>
          <p:nvSpPr>
            <p:cNvPr id="106" name="Pratbubbla: rektangel med rundade hörn 105">
              <a:extLst>
                <a:ext uri="{FF2B5EF4-FFF2-40B4-BE49-F238E27FC236}">
                  <a16:creationId xmlns:a16="http://schemas.microsoft.com/office/drawing/2014/main" id="{10837D01-EDF8-425D-80B1-9BD641955899}"/>
                </a:ext>
              </a:extLst>
            </p:cNvPr>
            <p:cNvSpPr/>
            <p:nvPr/>
          </p:nvSpPr>
          <p:spPr bwMode="auto">
            <a:xfrm>
              <a:off x="2712084" y="2416156"/>
              <a:ext cx="1305855" cy="715089"/>
            </a:xfrm>
            <a:prstGeom prst="wedgeRoundRectCallout">
              <a:avLst>
                <a:gd name="adj1" fmla="val -68763"/>
                <a:gd name="adj2" fmla="val 89638"/>
                <a:gd name="adj3" fmla="val 16667"/>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en-GB" sz="1800" b="1" dirty="0">
                  <a:latin typeface="Calibri" panose="020F0502020204030204" pitchFamily="34" charset="0"/>
                  <a:cs typeface="Calibri" panose="020F0502020204030204" pitchFamily="34" charset="0"/>
                </a:rPr>
                <a:t>Inversion method</a:t>
              </a:r>
              <a:endParaRPr kumimoji="0" lang="en-GB" sz="18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grpSp>
      <p:sp>
        <p:nvSpPr>
          <p:cNvPr id="118" name="textruta 117">
            <a:extLst>
              <a:ext uri="{FF2B5EF4-FFF2-40B4-BE49-F238E27FC236}">
                <a16:creationId xmlns:a16="http://schemas.microsoft.com/office/drawing/2014/main" id="{777104B4-2898-4173-920B-B63B47027224}"/>
              </a:ext>
            </a:extLst>
          </p:cNvPr>
          <p:cNvSpPr txBox="1"/>
          <p:nvPr/>
        </p:nvSpPr>
        <p:spPr>
          <a:xfrm>
            <a:off x="134654" y="4725144"/>
            <a:ext cx="8973850" cy="1661993"/>
          </a:xfrm>
          <a:prstGeom prst="rect">
            <a:avLst/>
          </a:prstGeom>
          <a:noFill/>
        </p:spPr>
        <p:txBody>
          <a:bodyPr wrap="square" rtlCol="0">
            <a:spAutoFit/>
          </a:bodyPr>
          <a:lstStyle/>
          <a:p>
            <a:pPr marL="457200" indent="-457200">
              <a:buAutoNum type="arabicPeriod"/>
            </a:pPr>
            <a:r>
              <a:rPr lang="en-GB" sz="1700" noProof="1">
                <a:latin typeface="Calibri" panose="020F0502020204030204" pitchFamily="34" charset="0"/>
                <a:cs typeface="Calibri" panose="020F0502020204030204" pitchFamily="34" charset="0"/>
              </a:rPr>
              <a:t>SeedOfSeed</a:t>
            </a:r>
            <a:r>
              <a:rPr lang="en-GB" sz="1700" dirty="0">
                <a:latin typeface="Calibri" panose="020F0502020204030204" pitchFamily="34" charset="0"/>
                <a:cs typeface="Calibri" panose="020F0502020204030204" pitchFamily="34" charset="0"/>
              </a:rPr>
              <a:t> for automatic generation of Seeds.</a:t>
            </a:r>
          </a:p>
          <a:p>
            <a:pPr marL="457200" indent="-457200">
              <a:buAutoNum type="arabicPeriod"/>
            </a:pPr>
            <a:r>
              <a:rPr lang="en-GB" sz="1700" dirty="0">
                <a:latin typeface="Calibri" panose="020F0502020204030204" pitchFamily="34" charset="0"/>
                <a:cs typeface="Calibri" panose="020F0502020204030204" pitchFamily="34" charset="0"/>
              </a:rPr>
              <a:t>Separate seed for each U(0,1).</a:t>
            </a:r>
          </a:p>
          <a:p>
            <a:pPr marL="457200" indent="-457200">
              <a:buFontTx/>
              <a:buAutoNum type="arabicPeriod"/>
            </a:pPr>
            <a:r>
              <a:rPr lang="en-GB" sz="1700" dirty="0">
                <a:latin typeface="Calibri" panose="020F0502020204030204" pitchFamily="34" charset="0"/>
                <a:cs typeface="Calibri" panose="020F0502020204030204" pitchFamily="34" charset="0"/>
              </a:rPr>
              <a:t>Use the invers transform method for U(0,1) </a:t>
            </a:r>
            <a:r>
              <a:rPr lang="en-GB" sz="1700" dirty="0">
                <a:latin typeface="Calibri" panose="020F0502020204030204" pitchFamily="34" charset="0"/>
                <a:cs typeface="Calibri" panose="020F0502020204030204" pitchFamily="34" charset="0"/>
                <a:sym typeface="Symbol" panose="05050102010706020507" pitchFamily="18" charset="2"/>
              </a:rPr>
              <a:t> RNG.</a:t>
            </a:r>
            <a:endParaRPr lang="en-GB" sz="1700" dirty="0">
              <a:latin typeface="Calibri" panose="020F0502020204030204" pitchFamily="34" charset="0"/>
              <a:cs typeface="Calibri" panose="020F0502020204030204" pitchFamily="34" charset="0"/>
            </a:endParaRPr>
          </a:p>
          <a:p>
            <a:pPr marL="457200" indent="-457200">
              <a:buAutoNum type="arabicPeriod"/>
            </a:pPr>
            <a:r>
              <a:rPr lang="en-GB" sz="1700" dirty="0">
                <a:latin typeface="Calibri" panose="020F0502020204030204" pitchFamily="34" charset="0"/>
                <a:cs typeface="Calibri" panose="020F0502020204030204" pitchFamily="34" charset="0"/>
              </a:rPr>
              <a:t>One U(0,1) for each RNG (e.g. Poisson, exp, normal, …) at each place.</a:t>
            </a:r>
          </a:p>
          <a:p>
            <a:pPr marL="457200" indent="-457200">
              <a:buAutoNum type="arabicPeriod"/>
            </a:pPr>
            <a:r>
              <a:rPr lang="en-GB" sz="1700" dirty="0">
                <a:latin typeface="Calibri" panose="020F0502020204030204" pitchFamily="34" charset="0"/>
                <a:cs typeface="Calibri" panose="020F0502020204030204" pitchFamily="34" charset="0"/>
              </a:rPr>
              <a:t>Each RNG for each task. (‘Synchronisation between </a:t>
            </a:r>
            <a:r>
              <a:rPr lang="en-GB" altLang="en-US" sz="1700" dirty="0">
                <a:latin typeface="Calibri" panose="020F0502020204030204" pitchFamily="34" charset="0"/>
                <a:cs typeface="Calibri" panose="020F0502020204030204" pitchFamily="34" charset="0"/>
              </a:rPr>
              <a:t>configurations</a:t>
            </a:r>
            <a:r>
              <a:rPr lang="en-GB" sz="1700" dirty="0">
                <a:latin typeface="Calibri" panose="020F0502020204030204" pitchFamily="34" charset="0"/>
                <a:cs typeface="Calibri" panose="020F0502020204030204" pitchFamily="34" charset="0"/>
              </a:rPr>
              <a:t>’.)</a:t>
            </a:r>
          </a:p>
          <a:p>
            <a:pPr marL="457200" indent="-457200">
              <a:buAutoNum type="arabicPeriod"/>
            </a:pPr>
            <a:r>
              <a:rPr lang="en-GB" sz="1700" dirty="0">
                <a:latin typeface="Calibri" panose="020F0502020204030204" pitchFamily="34" charset="0"/>
                <a:cs typeface="Calibri" panose="020F0502020204030204" pitchFamily="34" charset="0"/>
              </a:rPr>
              <a:t>Draw random number only when the condition for an event is TRUE – not at every DT.</a:t>
            </a:r>
          </a:p>
        </p:txBody>
      </p:sp>
      <p:sp>
        <p:nvSpPr>
          <p:cNvPr id="119" name="textruta 118">
            <a:extLst>
              <a:ext uri="{FF2B5EF4-FFF2-40B4-BE49-F238E27FC236}">
                <a16:creationId xmlns:a16="http://schemas.microsoft.com/office/drawing/2014/main" id="{3C3DE8F3-1C58-417B-A700-86BFADB2A7FD}"/>
              </a:ext>
            </a:extLst>
          </p:cNvPr>
          <p:cNvSpPr txBox="1"/>
          <p:nvPr/>
        </p:nvSpPr>
        <p:spPr>
          <a:xfrm>
            <a:off x="134654" y="6381328"/>
            <a:ext cx="8374346" cy="400110"/>
          </a:xfrm>
          <a:prstGeom prst="rect">
            <a:avLst/>
          </a:prstGeom>
          <a:noFill/>
        </p:spPr>
        <p:txBody>
          <a:bodyPr wrap="square" rtlCol="0">
            <a:spAutoFit/>
          </a:bodyPr>
          <a:lstStyle/>
          <a:p>
            <a:r>
              <a:rPr lang="en-GB" sz="2000" dirty="0">
                <a:solidFill>
                  <a:srgbClr val="FF0000"/>
                </a:solidFill>
                <a:latin typeface="Calibri" panose="020F0502020204030204" pitchFamily="34" charset="0"/>
                <a:cs typeface="Calibri" panose="020F0502020204030204" pitchFamily="34" charset="0"/>
              </a:rPr>
              <a:t>To my knowledge, no CSS language including StochSD meets all of these ideals.</a:t>
            </a:r>
          </a:p>
        </p:txBody>
      </p:sp>
      <p:pic>
        <p:nvPicPr>
          <p:cNvPr id="121" name="Bildobjekt 120">
            <a:extLst>
              <a:ext uri="{FF2B5EF4-FFF2-40B4-BE49-F238E27FC236}">
                <a16:creationId xmlns:a16="http://schemas.microsoft.com/office/drawing/2014/main" id="{1E062864-C6DF-46D9-AC89-572F7C65CE54}"/>
              </a:ext>
            </a:extLst>
          </p:cNvPr>
          <p:cNvPicPr>
            <a:picLocks noChangeAspect="1"/>
          </p:cNvPicPr>
          <p:nvPr/>
        </p:nvPicPr>
        <p:blipFill>
          <a:blip r:embed="rId2"/>
          <a:stretch>
            <a:fillRect/>
          </a:stretch>
        </p:blipFill>
        <p:spPr>
          <a:xfrm>
            <a:off x="4541863" y="1749321"/>
            <a:ext cx="4260547" cy="2774448"/>
          </a:xfrm>
          <a:prstGeom prst="rect">
            <a:avLst/>
          </a:prstGeom>
        </p:spPr>
      </p:pic>
      <p:sp>
        <p:nvSpPr>
          <p:cNvPr id="116" name="Pil: nedåt 115">
            <a:extLst>
              <a:ext uri="{FF2B5EF4-FFF2-40B4-BE49-F238E27FC236}">
                <a16:creationId xmlns:a16="http://schemas.microsoft.com/office/drawing/2014/main" id="{3EFAF120-416C-4632-A7B5-438BB7BEC301}"/>
              </a:ext>
            </a:extLst>
          </p:cNvPr>
          <p:cNvSpPr/>
          <p:nvPr/>
        </p:nvSpPr>
        <p:spPr bwMode="auto">
          <a:xfrm>
            <a:off x="6223309" y="4615964"/>
            <a:ext cx="2741179" cy="940653"/>
          </a:xfrm>
          <a:prstGeom prst="downArrow">
            <a:avLst/>
          </a:prstGeom>
          <a:pattFill prst="smConfetti">
            <a:fgClr>
              <a:srgbClr val="7030A0"/>
            </a:fgClr>
            <a:bgClr>
              <a:schemeClr val="bg1"/>
            </a:bgClr>
          </a:patt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0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Output</a:t>
            </a:r>
          </a:p>
          <a:p>
            <a:pPr marL="0" marR="0" indent="0" algn="ctr" defTabSz="914400" rtl="0" eaLnBrk="0" fontAlgn="base" latinLnBrk="0" hangingPunct="0">
              <a:lnSpc>
                <a:spcPct val="100000"/>
              </a:lnSpc>
              <a:spcBef>
                <a:spcPct val="0"/>
              </a:spcBef>
              <a:spcAft>
                <a:spcPct val="0"/>
              </a:spcAft>
              <a:buClrTx/>
              <a:buSzTx/>
              <a:buFontTx/>
              <a:buNone/>
              <a:tabLst/>
            </a:pPr>
            <a:r>
              <a:rPr lang="en-GB" sz="2000" b="1" dirty="0">
                <a:latin typeface="Calibri" panose="020F0502020204030204" pitchFamily="34" charset="0"/>
                <a:cs typeface="Calibri" panose="020F0502020204030204" pitchFamily="34" charset="0"/>
              </a:rPr>
              <a:t>estimates</a:t>
            </a:r>
            <a:endParaRPr kumimoji="0" lang="en-GB" sz="20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32" name="Platshållare för bildnummer 4">
            <a:extLst>
              <a:ext uri="{FF2B5EF4-FFF2-40B4-BE49-F238E27FC236}">
                <a16:creationId xmlns:a16="http://schemas.microsoft.com/office/drawing/2014/main" id="{000D6208-12C7-4D05-94EA-6F072935C965}"/>
              </a:ext>
            </a:extLst>
          </p:cNvPr>
          <p:cNvSpPr>
            <a:spLocks noGrp="1"/>
          </p:cNvSpPr>
          <p:nvPr>
            <p:ph type="sldNum" sz="quarter" idx="12"/>
          </p:nvPr>
        </p:nvSpPr>
        <p:spPr>
          <a:xfrm>
            <a:off x="8604417" y="6476338"/>
            <a:ext cx="432079" cy="337038"/>
          </a:xfrm>
        </p:spPr>
        <p:txBody>
          <a:bodyPr/>
          <a:lstStyle/>
          <a:p>
            <a:fld id="{5C86F88B-092E-4030-9CCB-75A848247BFE}" type="slidenum">
              <a:rPr lang="en-GB" altLang="en-US">
                <a:latin typeface="Calibri" panose="020F0502020204030204" pitchFamily="34" charset="0"/>
                <a:cs typeface="Calibri" panose="020F0502020204030204" pitchFamily="34" charset="0"/>
              </a:rPr>
              <a:pPr/>
              <a:t>18</a:t>
            </a:fld>
            <a:endParaRPr lang="en-GB" altLang="en-US"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18">
                                            <p:txEl>
                                              <p:pRg st="0" end="0"/>
                                            </p:txEl>
                                          </p:spTgt>
                                        </p:tgtEl>
                                        <p:attrNameLst>
                                          <p:attrName>style.visibility</p:attrName>
                                        </p:attrNameLst>
                                      </p:cBhvr>
                                      <p:to>
                                        <p:strVal val="visible"/>
                                      </p:to>
                                    </p:set>
                                    <p:anim calcmode="lin" valueType="num">
                                      <p:cBhvr additive="base">
                                        <p:cTn id="7" dur="500" fill="hold"/>
                                        <p:tgtEl>
                                          <p:spTgt spid="11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1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18">
                                            <p:txEl>
                                              <p:pRg st="1" end="1"/>
                                            </p:txEl>
                                          </p:spTgt>
                                        </p:tgtEl>
                                        <p:attrNameLst>
                                          <p:attrName>style.visibility</p:attrName>
                                        </p:attrNameLst>
                                      </p:cBhvr>
                                      <p:to>
                                        <p:strVal val="visible"/>
                                      </p:to>
                                    </p:set>
                                    <p:anim calcmode="lin" valueType="num">
                                      <p:cBhvr additive="base">
                                        <p:cTn id="13" dur="500" fill="hold"/>
                                        <p:tgtEl>
                                          <p:spTgt spid="118">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118">
                                            <p:txEl>
                                              <p:pRg st="2" end="2"/>
                                            </p:txEl>
                                          </p:spTgt>
                                        </p:tgtEl>
                                        <p:attrNameLst>
                                          <p:attrName>style.visibility</p:attrName>
                                        </p:attrNameLst>
                                      </p:cBhvr>
                                      <p:to>
                                        <p:strVal val="visible"/>
                                      </p:to>
                                    </p:set>
                                    <p:anim calcmode="lin" valueType="num">
                                      <p:cBhvr additive="base">
                                        <p:cTn id="19" dur="500" fill="hold"/>
                                        <p:tgtEl>
                                          <p:spTgt spid="118">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1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118">
                                            <p:txEl>
                                              <p:pRg st="3" end="3"/>
                                            </p:txEl>
                                          </p:spTgt>
                                        </p:tgtEl>
                                        <p:attrNameLst>
                                          <p:attrName>style.visibility</p:attrName>
                                        </p:attrNameLst>
                                      </p:cBhvr>
                                      <p:to>
                                        <p:strVal val="visible"/>
                                      </p:to>
                                    </p:set>
                                    <p:anim calcmode="lin" valueType="num">
                                      <p:cBhvr additive="base">
                                        <p:cTn id="25" dur="500" fill="hold"/>
                                        <p:tgtEl>
                                          <p:spTgt spid="118">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1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118">
                                            <p:txEl>
                                              <p:pRg st="4" end="4"/>
                                            </p:txEl>
                                          </p:spTgt>
                                        </p:tgtEl>
                                        <p:attrNameLst>
                                          <p:attrName>style.visibility</p:attrName>
                                        </p:attrNameLst>
                                      </p:cBhvr>
                                      <p:to>
                                        <p:strVal val="visible"/>
                                      </p:to>
                                    </p:set>
                                    <p:anim calcmode="lin" valueType="num">
                                      <p:cBhvr additive="base">
                                        <p:cTn id="31" dur="500" fill="hold"/>
                                        <p:tgtEl>
                                          <p:spTgt spid="118">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1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118">
                                            <p:txEl>
                                              <p:pRg st="5" end="5"/>
                                            </p:txEl>
                                          </p:spTgt>
                                        </p:tgtEl>
                                        <p:attrNameLst>
                                          <p:attrName>style.visibility</p:attrName>
                                        </p:attrNameLst>
                                      </p:cBhvr>
                                      <p:to>
                                        <p:strVal val="visible"/>
                                      </p:to>
                                    </p:set>
                                    <p:anim calcmode="lin" valueType="num">
                                      <p:cBhvr additive="base">
                                        <p:cTn id="37" dur="500" fill="hold"/>
                                        <p:tgtEl>
                                          <p:spTgt spid="118">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18">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9"/>
                                        </p:tgtEl>
                                        <p:attrNameLst>
                                          <p:attrName>style.visibility</p:attrName>
                                        </p:attrNameLst>
                                      </p:cBhvr>
                                      <p:to>
                                        <p:strVal val="visible"/>
                                      </p:to>
                                    </p:set>
                                    <p:anim calcmode="lin" valueType="num">
                                      <p:cBhvr additive="base">
                                        <p:cTn id="43" dur="500" fill="hold"/>
                                        <p:tgtEl>
                                          <p:spTgt spid="119"/>
                                        </p:tgtEl>
                                        <p:attrNameLst>
                                          <p:attrName>ppt_x</p:attrName>
                                        </p:attrNameLst>
                                      </p:cBhvr>
                                      <p:tavLst>
                                        <p:tav tm="0">
                                          <p:val>
                                            <p:strVal val="#ppt_x"/>
                                          </p:val>
                                        </p:tav>
                                        <p:tav tm="100000">
                                          <p:val>
                                            <p:strVal val="#ppt_x"/>
                                          </p:val>
                                        </p:tav>
                                      </p:tavLst>
                                    </p:anim>
                                    <p:anim calcmode="lin" valueType="num">
                                      <p:cBhvr additive="base">
                                        <p:cTn id="44" dur="500" fill="hold"/>
                                        <p:tgtEl>
                                          <p:spTgt spid="1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tshållare för bildnummer 4">
            <a:extLst>
              <a:ext uri="{FF2B5EF4-FFF2-40B4-BE49-F238E27FC236}">
                <a16:creationId xmlns:a16="http://schemas.microsoft.com/office/drawing/2014/main" id="{0A6C3EFA-9FE2-46B9-8012-B3CD7708D219}"/>
              </a:ext>
            </a:extLst>
          </p:cNvPr>
          <p:cNvSpPr>
            <a:spLocks noGrp="1"/>
          </p:cNvSpPr>
          <p:nvPr>
            <p:ph type="sldNum" sz="quarter" idx="12"/>
          </p:nvPr>
        </p:nvSpPr>
        <p:spPr>
          <a:xfrm>
            <a:off x="8604448" y="6309320"/>
            <a:ext cx="429816" cy="457200"/>
          </a:xfrm>
        </p:spPr>
        <p:txBody>
          <a:bodyPr/>
          <a:lstStyle/>
          <a:p>
            <a:fld id="{7359B806-7E2E-46BA-AB2A-BC416F51329E}" type="slidenum">
              <a:rPr lang="en-GB" altLang="en-US">
                <a:latin typeface="Calibri" panose="020F0502020204030204" pitchFamily="34" charset="0"/>
                <a:cs typeface="Calibri" panose="020F0502020204030204" pitchFamily="34" charset="0"/>
              </a:rPr>
              <a:pPr/>
              <a:t>19</a:t>
            </a:fld>
            <a:endParaRPr lang="en-GB" altLang="en-US" dirty="0">
              <a:latin typeface="Calibri" panose="020F0502020204030204" pitchFamily="34" charset="0"/>
              <a:cs typeface="Calibri" panose="020F0502020204030204" pitchFamily="34" charset="0"/>
            </a:endParaRPr>
          </a:p>
        </p:txBody>
      </p:sp>
      <p:sp>
        <p:nvSpPr>
          <p:cNvPr id="174082" name="Rectangle 2">
            <a:extLst>
              <a:ext uri="{FF2B5EF4-FFF2-40B4-BE49-F238E27FC236}">
                <a16:creationId xmlns:a16="http://schemas.microsoft.com/office/drawing/2014/main" id="{4E2AD128-FD5C-4656-BFFB-9C8CECFC20C8}"/>
              </a:ext>
            </a:extLst>
          </p:cNvPr>
          <p:cNvSpPr>
            <a:spLocks noGrp="1" noChangeArrowheads="1"/>
          </p:cNvSpPr>
          <p:nvPr>
            <p:ph type="title"/>
          </p:nvPr>
        </p:nvSpPr>
        <p:spPr>
          <a:xfrm>
            <a:off x="1656234" y="260648"/>
            <a:ext cx="5829300" cy="457200"/>
          </a:xfrm>
        </p:spPr>
        <p:txBody>
          <a:bodyPr>
            <a:normAutofit fontScale="90000"/>
          </a:bodyPr>
          <a:lstStyle/>
          <a:p>
            <a:r>
              <a:rPr lang="en-GB" altLang="en-US" b="1" dirty="0">
                <a:latin typeface="Calibri" panose="020F0502020204030204" pitchFamily="34" charset="0"/>
                <a:cs typeface="Calibri" panose="020F0502020204030204" pitchFamily="34" charset="0"/>
              </a:rPr>
              <a:t>References</a:t>
            </a:r>
          </a:p>
        </p:txBody>
      </p:sp>
      <p:sp>
        <p:nvSpPr>
          <p:cNvPr id="174083" name="Text Box 3">
            <a:extLst>
              <a:ext uri="{FF2B5EF4-FFF2-40B4-BE49-F238E27FC236}">
                <a16:creationId xmlns:a16="http://schemas.microsoft.com/office/drawing/2014/main" id="{7E64DC7B-2BBA-412D-AE65-2C66534998C7}"/>
              </a:ext>
            </a:extLst>
          </p:cNvPr>
          <p:cNvSpPr txBox="1">
            <a:spLocks noChangeArrowheads="1"/>
          </p:cNvSpPr>
          <p:nvPr/>
        </p:nvSpPr>
        <p:spPr bwMode="auto">
          <a:xfrm>
            <a:off x="322412" y="1037635"/>
            <a:ext cx="8496944"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buFont typeface="Wingdings" panose="05000000000000000000" pitchFamily="2" charset="2"/>
              <a:buChar char="q"/>
            </a:pPr>
            <a:r>
              <a:rPr lang="sv-SE" altLang="en-US" sz="2000" dirty="0">
                <a:latin typeface="Calibri" panose="020F0502020204030204" pitchFamily="34" charset="0"/>
                <a:cs typeface="Calibri" panose="020F0502020204030204" pitchFamily="34" charset="0"/>
              </a:rPr>
              <a:t>  </a:t>
            </a:r>
            <a:r>
              <a:rPr lang="sv-SE" altLang="en-US" sz="2000" noProof="1">
                <a:latin typeface="Calibri" panose="020F0502020204030204" pitchFamily="34" charset="0"/>
                <a:cs typeface="Calibri" panose="020F0502020204030204" pitchFamily="34" charset="0"/>
              </a:rPr>
              <a:t>Bratley</a:t>
            </a:r>
            <a:r>
              <a:rPr lang="en-GB" altLang="en-US" sz="2000" dirty="0">
                <a:latin typeface="Calibri" panose="020F0502020204030204" pitchFamily="34" charset="0"/>
                <a:cs typeface="Calibri" panose="020F0502020204030204" pitchFamily="34" charset="0"/>
              </a:rPr>
              <a:t>, P. Fox, B.L. Schrage, L.E. A Guide to Simulation, Springer-</a:t>
            </a:r>
            <a:r>
              <a:rPr lang="en-GB" altLang="en-US" sz="2000" noProof="1">
                <a:latin typeface="Calibri" panose="020F0502020204030204" pitchFamily="34" charset="0"/>
                <a:cs typeface="Calibri" panose="020F0502020204030204" pitchFamily="34" charset="0"/>
              </a:rPr>
              <a:t>Verlag</a:t>
            </a:r>
            <a:r>
              <a:rPr lang="en-GB" altLang="en-US" sz="2000" dirty="0">
                <a:latin typeface="Calibri" panose="020F0502020204030204" pitchFamily="34" charset="0"/>
                <a:cs typeface="Calibri" panose="020F0502020204030204" pitchFamily="34" charset="0"/>
              </a:rPr>
              <a:t>, NY, 1983. [Chapter 2: Variance Reduction, Chapter 8: Programming to Reduce Variance]</a:t>
            </a:r>
          </a:p>
          <a:p>
            <a:pPr marL="342900" indent="-342900">
              <a:buFont typeface="Wingdings" panose="05000000000000000000" pitchFamily="2" charset="2"/>
              <a:buChar char="q"/>
            </a:pPr>
            <a:endParaRPr lang="en-GB" sz="2000" dirty="0">
              <a:effectLst/>
              <a:latin typeface="Calibri" panose="020F0502020204030204" pitchFamily="34" charset="0"/>
              <a:ea typeface="Times New Roman" panose="02020603050405020304" pitchFamily="18" charset="0"/>
              <a:cs typeface="Calibri" panose="020F0502020204030204" pitchFamily="34" charset="0"/>
            </a:endParaRPr>
          </a:p>
          <a:p>
            <a:pPr marL="342900" indent="-342900">
              <a:buFont typeface="Wingdings" panose="05000000000000000000" pitchFamily="2" charset="2"/>
              <a:buChar char="q"/>
            </a:pPr>
            <a:r>
              <a:rPr lang="en-GB" sz="2000" dirty="0">
                <a:effectLst/>
                <a:latin typeface="Calibri" panose="020F0502020204030204" pitchFamily="34" charset="0"/>
                <a:ea typeface="Times New Roman" panose="02020603050405020304" pitchFamily="18" charset="0"/>
                <a:cs typeface="Calibri" panose="020F0502020204030204" pitchFamily="34" charset="0"/>
              </a:rPr>
              <a:t>Gross, D. and Harris, C.M. Fundamentals of Queueing Theory. John Wiley &amp; Sons, Inc. 1998. </a:t>
            </a:r>
          </a:p>
          <a:p>
            <a:pPr marL="342900" indent="-342900" eaLnBrk="0" hangingPunct="0">
              <a:buFont typeface="Wingdings" panose="05000000000000000000" pitchFamily="2" charset="2"/>
              <a:buChar char="q"/>
            </a:pPr>
            <a:endParaRPr lang="en-GB" altLang="en-US" sz="2000" dirty="0">
              <a:latin typeface="Calibri" panose="020F0502020204030204" pitchFamily="34" charset="0"/>
              <a:cs typeface="Calibri" panose="020F0502020204030204" pitchFamily="34" charset="0"/>
              <a:sym typeface="Symbol" panose="05050102010706020507" pitchFamily="18" charset="2"/>
            </a:endParaRPr>
          </a:p>
          <a:p>
            <a:pPr marL="342900" indent="-342900" eaLnBrk="0" hangingPunct="0">
              <a:buFont typeface="Wingdings" panose="05000000000000000000" pitchFamily="2" charset="2"/>
              <a:buChar char="q"/>
            </a:pPr>
            <a:r>
              <a:rPr lang="sv-SE" altLang="en-US" sz="2000" dirty="0">
                <a:latin typeface="Calibri" panose="020F0502020204030204" pitchFamily="34" charset="0"/>
                <a:cs typeface="Calibri" panose="020F0502020204030204" pitchFamily="34" charset="0"/>
              </a:rPr>
              <a:t>  </a:t>
            </a:r>
            <a:r>
              <a:rPr lang="en-GB" altLang="en-US" sz="2000" dirty="0">
                <a:latin typeface="Calibri" panose="020F0502020204030204" pitchFamily="34" charset="0"/>
                <a:cs typeface="Calibri" panose="020F0502020204030204" pitchFamily="34" charset="0"/>
              </a:rPr>
              <a:t>Law AM and </a:t>
            </a:r>
            <a:r>
              <a:rPr lang="en-GB" altLang="en-US" sz="2000" noProof="1">
                <a:latin typeface="Calibri" panose="020F0502020204030204" pitchFamily="34" charset="0"/>
                <a:cs typeface="Calibri" panose="020F0502020204030204" pitchFamily="34" charset="0"/>
              </a:rPr>
              <a:t>Kelton</a:t>
            </a:r>
            <a:r>
              <a:rPr lang="en-GB" altLang="en-US" sz="2000" dirty="0">
                <a:latin typeface="Calibri" panose="020F0502020204030204" pitchFamily="34" charset="0"/>
                <a:cs typeface="Calibri" panose="020F0502020204030204" pitchFamily="34" charset="0"/>
              </a:rPr>
              <a:t> WD. </a:t>
            </a:r>
            <a:r>
              <a:rPr lang="en-GB" altLang="en-US" sz="2000" i="1" dirty="0">
                <a:latin typeface="Calibri" panose="020F0502020204030204" pitchFamily="34" charset="0"/>
                <a:cs typeface="Calibri" panose="020F0502020204030204" pitchFamily="34" charset="0"/>
              </a:rPr>
              <a:t>Simulation Modelling and Analysis</a:t>
            </a:r>
            <a:r>
              <a:rPr lang="en-GB" altLang="en-US" sz="2000" dirty="0">
                <a:latin typeface="Calibri" panose="020F0502020204030204" pitchFamily="34" charset="0"/>
                <a:cs typeface="Calibri" panose="020F0502020204030204" pitchFamily="34" charset="0"/>
              </a:rPr>
              <a:t>, 2d ed. McGraw-Hill, New York, 1991. [Chapter 11: Variance Reduction Techniques, Chapter 12: Experimental Design and Optimization]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5DFAFF07-C14E-43B9-A12C-CF6A66D22B70}"/>
              </a:ext>
            </a:extLst>
          </p:cNvPr>
          <p:cNvSpPr>
            <a:spLocks noGrp="1" noChangeArrowheads="1"/>
          </p:cNvSpPr>
          <p:nvPr>
            <p:ph type="title"/>
          </p:nvPr>
        </p:nvSpPr>
        <p:spPr>
          <a:xfrm>
            <a:off x="827584" y="0"/>
            <a:ext cx="7303974" cy="592215"/>
          </a:xfrm>
          <a:noFill/>
          <a:ln/>
        </p:spPr>
        <p:txBody>
          <a:bodyPr vert="horz" wrap="square" lIns="63744" tIns="31873" rIns="63744" bIns="31873" numCol="1" rtlCol="0" anchor="b" anchorCtr="0" compatLnSpc="1">
            <a:prstTxWarp prst="textNoShape">
              <a:avLst/>
            </a:prstTxWarp>
            <a:noAutofit/>
          </a:bodyPr>
          <a:lstStyle/>
          <a:p>
            <a:pPr>
              <a:lnSpc>
                <a:spcPct val="90000"/>
              </a:lnSpc>
            </a:pPr>
            <a:r>
              <a:rPr lang="en-GB" altLang="en-US" b="1" dirty="0">
                <a:latin typeface="Calibri" panose="020F0502020204030204" pitchFamily="34" charset="0"/>
                <a:cs typeface="Calibri" panose="020F0502020204030204" pitchFamily="34" charset="0"/>
              </a:rPr>
              <a:t>I.  Experimental design</a:t>
            </a:r>
            <a:endParaRPr lang="en-GB" altLang="en-US" dirty="0">
              <a:latin typeface="Calibri" panose="020F0502020204030204" pitchFamily="34" charset="0"/>
              <a:cs typeface="Calibri" panose="020F0502020204030204" pitchFamily="34" charset="0"/>
            </a:endParaRPr>
          </a:p>
        </p:txBody>
      </p:sp>
      <p:sp>
        <p:nvSpPr>
          <p:cNvPr id="87043" name="Rectangle 3">
            <a:extLst>
              <a:ext uri="{FF2B5EF4-FFF2-40B4-BE49-F238E27FC236}">
                <a16:creationId xmlns:a16="http://schemas.microsoft.com/office/drawing/2014/main" id="{9BE79507-58E8-448A-B1E7-3FE6FE512687}"/>
              </a:ext>
            </a:extLst>
          </p:cNvPr>
          <p:cNvSpPr>
            <a:spLocks noGrp="1" noChangeArrowheads="1"/>
          </p:cNvSpPr>
          <p:nvPr>
            <p:ph type="body" idx="1"/>
          </p:nvPr>
        </p:nvSpPr>
        <p:spPr>
          <a:xfrm>
            <a:off x="179512" y="492664"/>
            <a:ext cx="8892988" cy="1819943"/>
          </a:xfrm>
          <a:noFill/>
          <a:ln/>
        </p:spPr>
        <p:txBody>
          <a:bodyPr vert="horz" wrap="square" lIns="63744" tIns="31873" rIns="63744" bIns="31873" numCol="1" rtlCol="0" anchor="t" anchorCtr="0" compatLnSpc="1">
            <a:prstTxWarp prst="textNoShape">
              <a:avLst/>
            </a:prstTxWarp>
            <a:noAutofit/>
          </a:bodyPr>
          <a:lstStyle/>
          <a:p>
            <a:pPr marL="0" indent="0">
              <a:buNone/>
            </a:pPr>
            <a:r>
              <a:rPr lang="en-GB" altLang="en-US" sz="2000" dirty="0">
                <a:latin typeface="Calibri" panose="020F0502020204030204" pitchFamily="34" charset="0"/>
                <a:cs typeface="Calibri" panose="020F0502020204030204" pitchFamily="34" charset="0"/>
              </a:rPr>
              <a:t>Simulation is used to understand the behaviour of complex systems by modelling and experiments on the model. Unlike many mathematical models, there is no comprehensive formula that relates the outcome to a number of quantities. Instead we have to find out the relationships between input quantities and resulting outcomes by experiments. Further, for a stochastic model, several independent replications are required to describe the behaviour in statistical terms. </a:t>
            </a:r>
          </a:p>
        </p:txBody>
      </p:sp>
      <p:sp>
        <p:nvSpPr>
          <p:cNvPr id="7" name="Platshållare för bildnummer 4">
            <a:extLst>
              <a:ext uri="{FF2B5EF4-FFF2-40B4-BE49-F238E27FC236}">
                <a16:creationId xmlns:a16="http://schemas.microsoft.com/office/drawing/2014/main" id="{B19F49CE-D04F-4789-981E-72DC55BBFEDC}"/>
              </a:ext>
            </a:extLst>
          </p:cNvPr>
          <p:cNvSpPr>
            <a:spLocks noGrp="1"/>
          </p:cNvSpPr>
          <p:nvPr>
            <p:ph type="sldNum" sz="quarter" idx="12"/>
          </p:nvPr>
        </p:nvSpPr>
        <p:spPr>
          <a:xfrm>
            <a:off x="8604448" y="6265273"/>
            <a:ext cx="396753" cy="422031"/>
          </a:xfrm>
        </p:spPr>
        <p:txBody>
          <a:bodyPr/>
          <a:lstStyle/>
          <a:p>
            <a:fld id="{5C86F88B-092E-4030-9CCB-75A848247BFE}" type="slidenum">
              <a:rPr lang="en-GB" altLang="en-US">
                <a:latin typeface="Calibri" panose="020F0502020204030204" pitchFamily="34" charset="0"/>
                <a:cs typeface="Calibri" panose="020F0502020204030204" pitchFamily="34" charset="0"/>
              </a:rPr>
              <a:pPr/>
              <a:t>2</a:t>
            </a:fld>
            <a:endParaRPr lang="en-GB" altLang="en-US" dirty="0">
              <a:latin typeface="Calibri" panose="020F0502020204030204" pitchFamily="34" charset="0"/>
              <a:cs typeface="Calibri" panose="020F0502020204030204" pitchFamily="34" charset="0"/>
            </a:endParaRPr>
          </a:p>
        </p:txBody>
      </p:sp>
      <p:graphicFrame>
        <p:nvGraphicFramePr>
          <p:cNvPr id="3" name="Tabell 3">
            <a:extLst>
              <a:ext uri="{FF2B5EF4-FFF2-40B4-BE49-F238E27FC236}">
                <a16:creationId xmlns:a16="http://schemas.microsoft.com/office/drawing/2014/main" id="{3904F692-5F6B-4EDA-AC1D-B6ED1CCFAE8B}"/>
              </a:ext>
            </a:extLst>
          </p:cNvPr>
          <p:cNvGraphicFramePr>
            <a:graphicFrameLocks noGrp="1"/>
          </p:cNvGraphicFramePr>
          <p:nvPr>
            <p:extLst>
              <p:ext uri="{D42A27DB-BD31-4B8C-83A1-F6EECF244321}">
                <p14:modId xmlns:p14="http://schemas.microsoft.com/office/powerpoint/2010/main" val="40482669"/>
              </p:ext>
            </p:extLst>
          </p:nvPr>
        </p:nvGraphicFramePr>
        <p:xfrm>
          <a:off x="1025606" y="4127967"/>
          <a:ext cx="7200800" cy="2682240"/>
        </p:xfrm>
        <a:graphic>
          <a:graphicData uri="http://schemas.openxmlformats.org/drawingml/2006/table">
            <a:tbl>
              <a:tblPr>
                <a:tableStyleId>{5940675A-B579-460E-94D1-54222C63F5DA}</a:tableStyleId>
              </a:tblPr>
              <a:tblGrid>
                <a:gridCol w="7200800">
                  <a:extLst>
                    <a:ext uri="{9D8B030D-6E8A-4147-A177-3AD203B41FA5}">
                      <a16:colId xmlns:a16="http://schemas.microsoft.com/office/drawing/2014/main" val="3413036690"/>
                    </a:ext>
                  </a:extLst>
                </a:gridCol>
              </a:tblGrid>
              <a:tr h="370840">
                <a:tc>
                  <a:txBody>
                    <a:bodyPr/>
                    <a:lstStyle/>
                    <a:p>
                      <a:pPr algn="ctr"/>
                      <a:r>
                        <a:rPr lang="en-GB" sz="2000" b="1" dirty="0">
                          <a:latin typeface="Calibri" panose="020F0502020204030204" pitchFamily="34" charset="0"/>
                          <a:cs typeface="Calibri" panose="020F0502020204030204" pitchFamily="34" charset="0"/>
                        </a:rPr>
                        <a:t>Purpose of the experiments</a:t>
                      </a:r>
                    </a:p>
                  </a:txBody>
                  <a:tcPr/>
                </a:tc>
                <a:extLst>
                  <a:ext uri="{0D108BD9-81ED-4DB2-BD59-A6C34878D82A}">
                    <a16:rowId xmlns:a16="http://schemas.microsoft.com/office/drawing/2014/main" val="1811610998"/>
                  </a:ext>
                </a:extLst>
              </a:tr>
              <a:tr h="370840">
                <a:tc>
                  <a:txBody>
                    <a:bodyPr/>
                    <a:lstStyle/>
                    <a:p>
                      <a:r>
                        <a:rPr lang="en-GB" sz="2000" dirty="0">
                          <a:latin typeface="Calibri" panose="020F0502020204030204" pitchFamily="34" charset="0"/>
                          <a:cs typeface="Calibri" panose="020F0502020204030204" pitchFamily="34" charset="0"/>
                        </a:rPr>
                        <a:t>To understand the model how structure, parameters, etc. affect the model behaviour.</a:t>
                      </a:r>
                    </a:p>
                  </a:txBody>
                  <a:tcPr/>
                </a:tc>
                <a:extLst>
                  <a:ext uri="{0D108BD9-81ED-4DB2-BD59-A6C34878D82A}">
                    <a16:rowId xmlns:a16="http://schemas.microsoft.com/office/drawing/2014/main" val="3207750420"/>
                  </a:ext>
                </a:extLst>
              </a:tr>
              <a:tr h="370840">
                <a:tc>
                  <a:txBody>
                    <a:bodyPr/>
                    <a:lstStyle/>
                    <a:p>
                      <a:r>
                        <a:rPr lang="en-GB" sz="2000" dirty="0">
                          <a:latin typeface="Calibri" panose="020F0502020204030204" pitchFamily="34" charset="0"/>
                          <a:cs typeface="Calibri" panose="020F0502020204030204" pitchFamily="34" charset="0"/>
                        </a:rPr>
                        <a:t>Comparison of alternative configurations</a:t>
                      </a:r>
                    </a:p>
                  </a:txBody>
                  <a:tcPr/>
                </a:tc>
                <a:extLst>
                  <a:ext uri="{0D108BD9-81ED-4DB2-BD59-A6C34878D82A}">
                    <a16:rowId xmlns:a16="http://schemas.microsoft.com/office/drawing/2014/main" val="1932198320"/>
                  </a:ext>
                </a:extLst>
              </a:tr>
              <a:tr h="370840">
                <a:tc>
                  <a:txBody>
                    <a:bodyPr/>
                    <a:lstStyle/>
                    <a:p>
                      <a:r>
                        <a:rPr lang="en-GB" sz="2000" dirty="0">
                          <a:latin typeface="Calibri" panose="020F0502020204030204" pitchFamily="34" charset="0"/>
                          <a:cs typeface="Calibri" panose="020F0502020204030204" pitchFamily="34" charset="0"/>
                        </a:rPr>
                        <a:t>Search for a solution that satisfies given specifications</a:t>
                      </a:r>
                    </a:p>
                  </a:txBody>
                  <a:tcPr/>
                </a:tc>
                <a:extLst>
                  <a:ext uri="{0D108BD9-81ED-4DB2-BD59-A6C34878D82A}">
                    <a16:rowId xmlns:a16="http://schemas.microsoft.com/office/drawing/2014/main" val="64968975"/>
                  </a:ext>
                </a:extLst>
              </a:tr>
              <a:tr h="370840">
                <a:tc>
                  <a:txBody>
                    <a:bodyPr/>
                    <a:lstStyle/>
                    <a:p>
                      <a:r>
                        <a:rPr lang="en-GB" sz="2000" dirty="0">
                          <a:latin typeface="Calibri" panose="020F0502020204030204" pitchFamily="34" charset="0"/>
                          <a:cs typeface="Calibri" panose="020F0502020204030204" pitchFamily="34" charset="0"/>
                        </a:rPr>
                        <a:t>Optimization od performance (See L3)</a:t>
                      </a:r>
                    </a:p>
                  </a:txBody>
                  <a:tcPr/>
                </a:tc>
                <a:extLst>
                  <a:ext uri="{0D108BD9-81ED-4DB2-BD59-A6C34878D82A}">
                    <a16:rowId xmlns:a16="http://schemas.microsoft.com/office/drawing/2014/main" val="131762359"/>
                  </a:ext>
                </a:extLst>
              </a:tr>
              <a:tr h="370840">
                <a:tc>
                  <a:txBody>
                    <a:bodyPr/>
                    <a:lstStyle/>
                    <a:p>
                      <a:r>
                        <a:rPr lang="en-GB" sz="2000" dirty="0">
                          <a:latin typeface="Calibri" panose="020F0502020204030204" pitchFamily="34" charset="0"/>
                          <a:cs typeface="Calibri" panose="020F0502020204030204" pitchFamily="34" charset="0"/>
                        </a:rPr>
                        <a:t>Etc.</a:t>
                      </a:r>
                    </a:p>
                  </a:txBody>
                  <a:tcPr/>
                </a:tc>
                <a:extLst>
                  <a:ext uri="{0D108BD9-81ED-4DB2-BD59-A6C34878D82A}">
                    <a16:rowId xmlns:a16="http://schemas.microsoft.com/office/drawing/2014/main" val="375642999"/>
                  </a:ext>
                </a:extLst>
              </a:tr>
            </a:tbl>
          </a:graphicData>
        </a:graphic>
      </p:graphicFrame>
      <p:sp>
        <p:nvSpPr>
          <p:cNvPr id="2" name="textruta 1">
            <a:extLst>
              <a:ext uri="{FF2B5EF4-FFF2-40B4-BE49-F238E27FC236}">
                <a16:creationId xmlns:a16="http://schemas.microsoft.com/office/drawing/2014/main" id="{AFF4FA94-10E0-40ED-9508-B311A838F23E}"/>
              </a:ext>
            </a:extLst>
          </p:cNvPr>
          <p:cNvSpPr txBox="1"/>
          <p:nvPr/>
        </p:nvSpPr>
        <p:spPr>
          <a:xfrm>
            <a:off x="179513" y="2440093"/>
            <a:ext cx="8712967" cy="1631216"/>
          </a:xfrm>
          <a:prstGeom prst="rect">
            <a:avLst/>
          </a:prstGeom>
          <a:noFill/>
        </p:spPr>
        <p:txBody>
          <a:bodyPr wrap="square" rtlCol="0">
            <a:spAutoFit/>
          </a:bodyPr>
          <a:lstStyle/>
          <a:p>
            <a:r>
              <a:rPr lang="en-GB" altLang="en-US" sz="2000" dirty="0">
                <a:latin typeface="Calibri" panose="020F0502020204030204" pitchFamily="34" charset="0"/>
                <a:cs typeface="Calibri" panose="020F0502020204030204" pitchFamily="34" charset="0"/>
              </a:rPr>
              <a:t>To understand a model with many input quantities and possible also alternative structures or relations between the components requires a very large number of experiments. In the past we have met sensitivity analysis for a deterministic model – see L3. However, with </a:t>
            </a:r>
            <a:r>
              <a:rPr lang="en-GB" altLang="en-US" sz="2000" b="1" dirty="0">
                <a:latin typeface="Calibri" panose="020F0502020204030204" pitchFamily="34" charset="0"/>
                <a:cs typeface="Calibri" panose="020F0502020204030204" pitchFamily="34" charset="0"/>
              </a:rPr>
              <a:t>experimental design </a:t>
            </a:r>
            <a:r>
              <a:rPr lang="en-GB" altLang="en-US" sz="2000" dirty="0">
                <a:latin typeface="Calibri" panose="020F0502020204030204" pitchFamily="34" charset="0"/>
                <a:cs typeface="Calibri" panose="020F0502020204030204" pitchFamily="34" charset="0"/>
              </a:rPr>
              <a:t>you can do much better and get more information about the model with a minimum number of simulation runs.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7043">
                                            <p:txEl>
                                              <p:pRg st="0" end="0"/>
                                            </p:txEl>
                                          </p:spTgt>
                                        </p:tgtEl>
                                        <p:attrNameLst>
                                          <p:attrName>style.visibility</p:attrName>
                                        </p:attrNameLst>
                                      </p:cBhvr>
                                      <p:to>
                                        <p:strVal val="visible"/>
                                      </p:to>
                                    </p:set>
                                    <p:anim calcmode="lin" valueType="num">
                                      <p:cBhvr additive="base">
                                        <p:cTn id="7" dur="500" fill="hold"/>
                                        <p:tgtEl>
                                          <p:spTgt spid="870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70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1+#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3317D3E4-301B-489E-9483-F64FD086A978}"/>
              </a:ext>
            </a:extLst>
          </p:cNvPr>
          <p:cNvSpPr>
            <a:spLocks noGrp="1"/>
          </p:cNvSpPr>
          <p:nvPr>
            <p:ph type="title"/>
          </p:nvPr>
        </p:nvSpPr>
        <p:spPr>
          <a:xfrm>
            <a:off x="2915816" y="2636912"/>
            <a:ext cx="2806080" cy="1143000"/>
          </a:xfrm>
        </p:spPr>
        <p:txBody>
          <a:bodyPr/>
          <a:lstStyle/>
          <a:p>
            <a:r>
              <a:rPr lang="en-GB" sz="6600" b="1" dirty="0">
                <a:latin typeface="Calibri" panose="020F0502020204030204" pitchFamily="34" charset="0"/>
                <a:cs typeface="Calibri" panose="020F0502020204030204" pitchFamily="34" charset="0"/>
              </a:rPr>
              <a:t>End L7</a:t>
            </a:r>
          </a:p>
        </p:txBody>
      </p:sp>
      <p:sp>
        <p:nvSpPr>
          <p:cNvPr id="3" name="Platshållare för bildnummer 2">
            <a:extLst>
              <a:ext uri="{FF2B5EF4-FFF2-40B4-BE49-F238E27FC236}">
                <a16:creationId xmlns:a16="http://schemas.microsoft.com/office/drawing/2014/main" id="{7439EC47-EC1F-43DC-8162-D780F59394C4}"/>
              </a:ext>
            </a:extLst>
          </p:cNvPr>
          <p:cNvSpPr>
            <a:spLocks noGrp="1"/>
          </p:cNvSpPr>
          <p:nvPr>
            <p:ph type="sldNum" sz="quarter" idx="12"/>
          </p:nvPr>
        </p:nvSpPr>
        <p:spPr/>
        <p:txBody>
          <a:bodyPr/>
          <a:lstStyle/>
          <a:p>
            <a:pPr>
              <a:defRPr/>
            </a:pPr>
            <a:fld id="{21AE80A0-DF87-4D4C-B10A-7A493C824DCA}" type="slidenum">
              <a:rPr lang="sv-SE" altLang="en-US" smtClean="0"/>
              <a:pPr>
                <a:defRPr/>
              </a:pPr>
              <a:t>20</a:t>
            </a:fld>
            <a:endParaRPr lang="sv-SE" altLang="en-US"/>
          </a:p>
        </p:txBody>
      </p:sp>
    </p:spTree>
    <p:extLst>
      <p:ext uri="{BB962C8B-B14F-4D97-AF65-F5344CB8AC3E}">
        <p14:creationId xmlns:p14="http://schemas.microsoft.com/office/powerpoint/2010/main" val="4005777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tshållare för bildnummer 3">
            <a:extLst>
              <a:ext uri="{FF2B5EF4-FFF2-40B4-BE49-F238E27FC236}">
                <a16:creationId xmlns:a16="http://schemas.microsoft.com/office/drawing/2014/main" id="{81721BD5-B6C5-4FE6-9A6B-92E2DFC3EE3D}"/>
              </a:ext>
            </a:extLst>
          </p:cNvPr>
          <p:cNvSpPr>
            <a:spLocks noGrp="1"/>
          </p:cNvSpPr>
          <p:nvPr>
            <p:ph type="sldNum" sz="quarter" idx="12"/>
          </p:nvPr>
        </p:nvSpPr>
        <p:spPr>
          <a:xfrm>
            <a:off x="8604448" y="6371970"/>
            <a:ext cx="362272" cy="457200"/>
          </a:xfrm>
        </p:spPr>
        <p:txBody>
          <a:bodyPr/>
          <a:lstStyle/>
          <a:p>
            <a:pPr>
              <a:defRPr/>
            </a:pPr>
            <a:fld id="{C99330ED-0C47-4042-BD72-525C52D4FF39}" type="slidenum">
              <a:rPr lang="sv-SE" altLang="en-US" smtClean="0">
                <a:latin typeface="Calibri" panose="020F0502020204030204" pitchFamily="34" charset="0"/>
                <a:cs typeface="Calibri" panose="020F0502020204030204" pitchFamily="34" charset="0"/>
              </a:rPr>
              <a:pPr>
                <a:defRPr/>
              </a:pPr>
              <a:t>3</a:t>
            </a:fld>
            <a:endParaRPr lang="sv-SE" altLang="en-US">
              <a:latin typeface="Calibri" panose="020F0502020204030204" pitchFamily="34" charset="0"/>
              <a:cs typeface="Calibri" panose="020F0502020204030204" pitchFamily="34" charset="0"/>
            </a:endParaRPr>
          </a:p>
        </p:txBody>
      </p:sp>
      <p:sp>
        <p:nvSpPr>
          <p:cNvPr id="5" name="Platshållare för innehåll 4">
            <a:extLst>
              <a:ext uri="{FF2B5EF4-FFF2-40B4-BE49-F238E27FC236}">
                <a16:creationId xmlns:a16="http://schemas.microsoft.com/office/drawing/2014/main" id="{F5789FC4-F170-486B-8F44-6A0A0369DC47}"/>
              </a:ext>
            </a:extLst>
          </p:cNvPr>
          <p:cNvSpPr txBox="1">
            <a:spLocks noGrp="1"/>
          </p:cNvSpPr>
          <p:nvPr>
            <p:ph idx="1"/>
          </p:nvPr>
        </p:nvSpPr>
        <p:spPr>
          <a:xfrm>
            <a:off x="492628" y="2348880"/>
            <a:ext cx="8255836" cy="2825389"/>
          </a:xfrm>
          <a:prstGeom prst="rect">
            <a:avLst/>
          </a:prstGeom>
          <a:noFill/>
        </p:spPr>
        <p:txBody>
          <a:bodyPr wrap="square" rtlCol="0">
            <a:spAutoFit/>
          </a:bodyPr>
          <a:lstStyle/>
          <a:p>
            <a:pPr marL="0" indent="0">
              <a:buNone/>
            </a:pPr>
            <a:r>
              <a:rPr lang="en-GB" sz="2400" dirty="0">
                <a:latin typeface="Calibri" panose="020F0502020204030204" pitchFamily="34" charset="0"/>
                <a:cs typeface="Calibri" panose="020F0502020204030204" pitchFamily="34" charset="0"/>
              </a:rPr>
              <a:t>In experimental design input quantities or assumptions are called </a:t>
            </a:r>
            <a:r>
              <a:rPr lang="en-GB" sz="2400" b="1" dirty="0">
                <a:latin typeface="Calibri" panose="020F0502020204030204" pitchFamily="34" charset="0"/>
                <a:cs typeface="Calibri" panose="020F0502020204030204" pitchFamily="34" charset="0"/>
              </a:rPr>
              <a:t>factors</a:t>
            </a:r>
            <a:r>
              <a:rPr lang="en-GB" sz="2400" dirty="0">
                <a:latin typeface="Calibri" panose="020F0502020204030204" pitchFamily="34" charset="0"/>
                <a:cs typeface="Calibri" panose="020F0502020204030204" pitchFamily="34" charset="0"/>
              </a:rPr>
              <a:t>, and outputs measures are called </a:t>
            </a:r>
            <a:r>
              <a:rPr lang="en-GB" sz="2400" b="1" dirty="0">
                <a:latin typeface="Calibri" panose="020F0502020204030204" pitchFamily="34" charset="0"/>
                <a:cs typeface="Calibri" panose="020F0502020204030204" pitchFamily="34" charset="0"/>
              </a:rPr>
              <a:t>responses</a:t>
            </a:r>
            <a:r>
              <a:rPr lang="en-GB" sz="2400" dirty="0">
                <a:latin typeface="Calibri" panose="020F0502020204030204" pitchFamily="34" charset="0"/>
                <a:cs typeface="Calibri" panose="020F0502020204030204" pitchFamily="34" charset="0"/>
              </a:rPr>
              <a:t>. </a:t>
            </a:r>
          </a:p>
          <a:p>
            <a:pPr marL="0" indent="0">
              <a:buNone/>
            </a:pPr>
            <a:r>
              <a:rPr lang="en-GB" sz="2400" dirty="0">
                <a:latin typeface="Calibri" panose="020F0502020204030204" pitchFamily="34" charset="0"/>
                <a:cs typeface="Calibri" panose="020F0502020204030204" pitchFamily="34" charset="0"/>
              </a:rPr>
              <a:t>The factors are classified as </a:t>
            </a:r>
            <a:r>
              <a:rPr lang="en-GB" sz="2400" b="1" dirty="0">
                <a:latin typeface="Calibri" panose="020F0502020204030204" pitchFamily="34" charset="0"/>
                <a:cs typeface="Calibri" panose="020F0502020204030204" pitchFamily="34" charset="0"/>
              </a:rPr>
              <a:t>quantitative </a:t>
            </a:r>
            <a:r>
              <a:rPr lang="en-GB" sz="2400" dirty="0">
                <a:latin typeface="Calibri" panose="020F0502020204030204" pitchFamily="34" charset="0"/>
                <a:cs typeface="Calibri" panose="020F0502020204030204" pitchFamily="34" charset="0"/>
              </a:rPr>
              <a:t>or </a:t>
            </a:r>
            <a:r>
              <a:rPr lang="en-GB" sz="2400" b="1" dirty="0">
                <a:latin typeface="Calibri" panose="020F0502020204030204" pitchFamily="34" charset="0"/>
                <a:cs typeface="Calibri" panose="020F0502020204030204" pitchFamily="34" charset="0"/>
              </a:rPr>
              <a:t>qualitative</a:t>
            </a:r>
            <a:r>
              <a:rPr lang="en-GB" sz="2400" dirty="0">
                <a:latin typeface="Calibri" panose="020F0502020204030204" pitchFamily="34" charset="0"/>
                <a:cs typeface="Calibri" panose="020F0502020204030204" pitchFamily="34" charset="0"/>
              </a:rPr>
              <a:t>. For a simulation model, </a:t>
            </a:r>
            <a:r>
              <a:rPr lang="en-GB" sz="2400" u="sng" dirty="0">
                <a:latin typeface="Calibri" panose="020F0502020204030204" pitchFamily="34" charset="0"/>
                <a:cs typeface="Calibri" panose="020F0502020204030204" pitchFamily="34" charset="0"/>
              </a:rPr>
              <a:t>quantitative factors</a:t>
            </a:r>
            <a:r>
              <a:rPr lang="en-GB" sz="2400" dirty="0">
                <a:latin typeface="Calibri" panose="020F0502020204030204" pitchFamily="34" charset="0"/>
                <a:cs typeface="Calibri" panose="020F0502020204030204" pitchFamily="34" charset="0"/>
              </a:rPr>
              <a:t> are </a:t>
            </a:r>
            <a:r>
              <a:rPr lang="en-GB" sz="2400" b="1" i="1" dirty="0">
                <a:latin typeface="Calibri" panose="020F0502020204030204" pitchFamily="34" charset="0"/>
                <a:cs typeface="Calibri" panose="020F0502020204030204" pitchFamily="34" charset="0"/>
              </a:rPr>
              <a:t>parameters</a:t>
            </a:r>
            <a:r>
              <a:rPr lang="en-GB" sz="2400" dirty="0">
                <a:latin typeface="Calibri" panose="020F0502020204030204" pitchFamily="34" charset="0"/>
                <a:cs typeface="Calibri" panose="020F0502020204030204" pitchFamily="34" charset="0"/>
              </a:rPr>
              <a:t> and </a:t>
            </a:r>
            <a:r>
              <a:rPr lang="en-GB" sz="2400" b="1" i="1" dirty="0">
                <a:latin typeface="Calibri" panose="020F0502020204030204" pitchFamily="34" charset="0"/>
                <a:cs typeface="Calibri" panose="020F0502020204030204" pitchFamily="34" charset="0"/>
              </a:rPr>
              <a:t>initial conditions</a:t>
            </a:r>
            <a:r>
              <a:rPr lang="en-GB" sz="2400" dirty="0">
                <a:latin typeface="Calibri" panose="020F0502020204030204" pitchFamily="34" charset="0"/>
                <a:cs typeface="Calibri" panose="020F0502020204030204" pitchFamily="34" charset="0"/>
              </a:rPr>
              <a:t>, while </a:t>
            </a:r>
            <a:r>
              <a:rPr lang="en-GB" sz="2400" u="sng" dirty="0">
                <a:latin typeface="Calibri" panose="020F0502020204030204" pitchFamily="34" charset="0"/>
                <a:cs typeface="Calibri" panose="020F0502020204030204" pitchFamily="34" charset="0"/>
              </a:rPr>
              <a:t>qualitive factors</a:t>
            </a:r>
            <a:r>
              <a:rPr lang="en-GB" sz="2400" dirty="0">
                <a:latin typeface="Calibri" panose="020F0502020204030204" pitchFamily="34" charset="0"/>
                <a:cs typeface="Calibri" panose="020F0502020204030204" pitchFamily="34" charset="0"/>
              </a:rPr>
              <a:t> are </a:t>
            </a:r>
            <a:r>
              <a:rPr lang="en-GB" sz="2400" b="1" i="1" dirty="0">
                <a:latin typeface="Calibri" panose="020F0502020204030204" pitchFamily="34" charset="0"/>
                <a:cs typeface="Calibri" panose="020F0502020204030204" pitchFamily="34" charset="0"/>
              </a:rPr>
              <a:t>structures</a:t>
            </a:r>
            <a:r>
              <a:rPr lang="en-GB" sz="2400" i="1" dirty="0">
                <a:latin typeface="Calibri" panose="020F0502020204030204" pitchFamily="34" charset="0"/>
                <a:cs typeface="Calibri" panose="020F0502020204030204" pitchFamily="34" charset="0"/>
              </a:rPr>
              <a:t> </a:t>
            </a:r>
            <a:r>
              <a:rPr lang="en-GB" sz="2400" dirty="0">
                <a:latin typeface="Calibri" panose="020F0502020204030204" pitchFamily="34" charset="0"/>
                <a:cs typeface="Calibri" panose="020F0502020204030204" pitchFamily="34" charset="0"/>
              </a:rPr>
              <a:t>and </a:t>
            </a:r>
            <a:r>
              <a:rPr lang="en-GB" sz="2400" b="1" i="1" dirty="0">
                <a:latin typeface="Calibri" panose="020F0502020204030204" pitchFamily="34" charset="0"/>
                <a:cs typeface="Calibri" panose="020F0502020204030204" pitchFamily="34" charset="0"/>
              </a:rPr>
              <a:t>relations</a:t>
            </a:r>
            <a:r>
              <a:rPr lang="en-GB" sz="2400" i="1" dirty="0">
                <a:latin typeface="Calibri" panose="020F0502020204030204" pitchFamily="34" charset="0"/>
                <a:cs typeface="Calibri" panose="020F0502020204030204" pitchFamily="34" charset="0"/>
              </a:rPr>
              <a:t> between primitives</a:t>
            </a:r>
            <a:r>
              <a:rPr lang="en-GB" sz="2400" dirty="0">
                <a:latin typeface="Calibri" panose="020F0502020204030204" pitchFamily="34" charset="0"/>
                <a:cs typeface="Calibri" panose="020F0502020204030204" pitchFamily="34" charset="0"/>
              </a:rPr>
              <a:t>.</a:t>
            </a:r>
          </a:p>
          <a:p>
            <a:pPr marL="0" indent="0">
              <a:buNone/>
            </a:pPr>
            <a:r>
              <a:rPr lang="en-GB" sz="2400" dirty="0">
                <a:latin typeface="Calibri" panose="020F0502020204030204" pitchFamily="34" charset="0"/>
                <a:cs typeface="Calibri" panose="020F0502020204030204" pitchFamily="34" charset="0"/>
              </a:rPr>
              <a:t>The factor can take different values or qualities called </a:t>
            </a:r>
            <a:r>
              <a:rPr lang="en-GB" sz="2400" b="1" i="1" dirty="0">
                <a:latin typeface="Calibri" panose="020F0502020204030204" pitchFamily="34" charset="0"/>
                <a:cs typeface="Calibri" panose="020F0502020204030204" pitchFamily="34" charset="0"/>
              </a:rPr>
              <a:t>levels</a:t>
            </a:r>
            <a:r>
              <a:rPr lang="en-GB" sz="2400" i="1" dirty="0">
                <a:latin typeface="Calibri" panose="020F0502020204030204" pitchFamily="34" charset="0"/>
                <a:cs typeface="Calibri" panose="020F0502020204030204" pitchFamily="34" charset="0"/>
              </a:rPr>
              <a:t>.</a:t>
            </a:r>
          </a:p>
        </p:txBody>
      </p:sp>
      <p:sp>
        <p:nvSpPr>
          <p:cNvPr id="6" name="Rubrik 1">
            <a:extLst>
              <a:ext uri="{FF2B5EF4-FFF2-40B4-BE49-F238E27FC236}">
                <a16:creationId xmlns:a16="http://schemas.microsoft.com/office/drawing/2014/main" id="{98896477-1829-43E1-9F75-5BBFDA00A912}"/>
              </a:ext>
            </a:extLst>
          </p:cNvPr>
          <p:cNvSpPr txBox="1">
            <a:spLocks/>
          </p:cNvSpPr>
          <p:nvPr/>
        </p:nvSpPr>
        <p:spPr bwMode="auto">
          <a:xfrm>
            <a:off x="487558" y="164573"/>
            <a:ext cx="7772400" cy="58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fontAlgn="base">
              <a:spcBef>
                <a:spcPct val="0"/>
              </a:spcBef>
              <a:spcAft>
                <a:spcPct val="0"/>
              </a:spcAft>
              <a:defRPr sz="4400">
                <a:solidFill>
                  <a:schemeClr val="tx2"/>
                </a:solidFill>
                <a:latin typeface="Times New Roman" panose="02020603050405020304" pitchFamily="18" charset="0"/>
              </a:defRPr>
            </a:lvl6pPr>
            <a:lvl7pPr marL="914400" algn="ctr" rtl="0" fontAlgn="base">
              <a:spcBef>
                <a:spcPct val="0"/>
              </a:spcBef>
              <a:spcAft>
                <a:spcPct val="0"/>
              </a:spcAft>
              <a:defRPr sz="4400">
                <a:solidFill>
                  <a:schemeClr val="tx2"/>
                </a:solidFill>
                <a:latin typeface="Times New Roman" panose="02020603050405020304" pitchFamily="18" charset="0"/>
              </a:defRPr>
            </a:lvl7pPr>
            <a:lvl8pPr marL="1371600" algn="ctr" rtl="0" fontAlgn="base">
              <a:spcBef>
                <a:spcPct val="0"/>
              </a:spcBef>
              <a:spcAft>
                <a:spcPct val="0"/>
              </a:spcAft>
              <a:defRPr sz="4400">
                <a:solidFill>
                  <a:schemeClr val="tx2"/>
                </a:solidFill>
                <a:latin typeface="Times New Roman" panose="02020603050405020304" pitchFamily="18" charset="0"/>
              </a:defRPr>
            </a:lvl8pPr>
            <a:lvl9pPr marL="1828800" algn="ctr" rtl="0" fontAlgn="base">
              <a:spcBef>
                <a:spcPct val="0"/>
              </a:spcBef>
              <a:spcAft>
                <a:spcPct val="0"/>
              </a:spcAft>
              <a:defRPr sz="4400">
                <a:solidFill>
                  <a:schemeClr val="tx2"/>
                </a:solidFill>
                <a:latin typeface="Times New Roman" panose="02020603050405020304" pitchFamily="18" charset="0"/>
              </a:defRPr>
            </a:lvl9pPr>
          </a:lstStyle>
          <a:p>
            <a:r>
              <a:rPr lang="en-GB" sz="3600" b="1" dirty="0">
                <a:latin typeface="Calibri" panose="020F0502020204030204" pitchFamily="34" charset="0"/>
                <a:cs typeface="Calibri" panose="020F0502020204030204" pitchFamily="34" charset="0"/>
              </a:rPr>
              <a:t>Terminology</a:t>
            </a:r>
          </a:p>
        </p:txBody>
      </p:sp>
      <p:sp>
        <p:nvSpPr>
          <p:cNvPr id="8" name="Text Box 6">
            <a:extLst>
              <a:ext uri="{FF2B5EF4-FFF2-40B4-BE49-F238E27FC236}">
                <a16:creationId xmlns:a16="http://schemas.microsoft.com/office/drawing/2014/main" id="{38AF1300-B8AA-4BB6-A0ED-CF7E23BBE887}"/>
              </a:ext>
            </a:extLst>
          </p:cNvPr>
          <p:cNvSpPr txBox="1">
            <a:spLocks noChangeArrowheads="1"/>
          </p:cNvSpPr>
          <p:nvPr/>
        </p:nvSpPr>
        <p:spPr bwMode="auto">
          <a:xfrm>
            <a:off x="487558" y="5693172"/>
            <a:ext cx="811689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0000"/>
              </a:lnSpc>
            </a:pPr>
            <a:r>
              <a:rPr lang="en-GB" altLang="en-US" sz="2000" b="1" u="sng" dirty="0">
                <a:latin typeface="Calibri" panose="020F0502020204030204" pitchFamily="34" charset="0"/>
                <a:cs typeface="Calibri" panose="020F0502020204030204" pitchFamily="34" charset="0"/>
              </a:rPr>
              <a:t>Example</a:t>
            </a:r>
            <a:r>
              <a:rPr lang="en-GB" altLang="en-US" sz="2000" dirty="0">
                <a:latin typeface="Calibri" panose="020F0502020204030204" pitchFamily="34" charset="0"/>
                <a:cs typeface="Calibri" panose="020F0502020204030204" pitchFamily="34" charset="0"/>
              </a:rPr>
              <a:t>: </a:t>
            </a:r>
            <a:r>
              <a:rPr lang="en-GB" altLang="en-US" sz="2000" i="1" dirty="0">
                <a:latin typeface="Calibri" panose="020F0502020204030204" pitchFamily="34" charset="0"/>
                <a:cs typeface="Calibri" panose="020F0502020204030204" pitchFamily="34" charset="0"/>
              </a:rPr>
              <a:t>10 factors that can take 3 different levels (e.g. low, medium &amp; high) will require 3</a:t>
            </a:r>
            <a:r>
              <a:rPr lang="en-GB" altLang="en-US" sz="2000" i="1" baseline="30000" dirty="0">
                <a:latin typeface="Calibri" panose="020F0502020204030204" pitchFamily="34" charset="0"/>
                <a:cs typeface="Calibri" panose="020F0502020204030204" pitchFamily="34" charset="0"/>
              </a:rPr>
              <a:t>10</a:t>
            </a:r>
            <a:r>
              <a:rPr lang="en-GB" altLang="en-US" sz="2000" i="1" dirty="0">
                <a:latin typeface="Calibri" panose="020F0502020204030204" pitchFamily="34" charset="0"/>
                <a:cs typeface="Calibri" panose="020F0502020204030204" pitchFamily="34" charset="0"/>
              </a:rPr>
              <a:t> = 59 049 simulation runs (already for a deterministic model).</a:t>
            </a:r>
            <a:endParaRPr lang="en-GB" altLang="en-US" sz="2000" dirty="0">
              <a:latin typeface="Calibri" panose="020F0502020204030204" pitchFamily="34" charset="0"/>
              <a:cs typeface="Calibri" panose="020F0502020204030204" pitchFamily="34" charset="0"/>
            </a:endParaRPr>
          </a:p>
        </p:txBody>
      </p:sp>
      <p:sp>
        <p:nvSpPr>
          <p:cNvPr id="2" name="textruta 1">
            <a:extLst>
              <a:ext uri="{FF2B5EF4-FFF2-40B4-BE49-F238E27FC236}">
                <a16:creationId xmlns:a16="http://schemas.microsoft.com/office/drawing/2014/main" id="{60D3FC43-5040-4DB1-9C87-7A0DB0E28CD8}"/>
              </a:ext>
            </a:extLst>
          </p:cNvPr>
          <p:cNvSpPr txBox="1"/>
          <p:nvPr/>
        </p:nvSpPr>
        <p:spPr>
          <a:xfrm>
            <a:off x="487558" y="692696"/>
            <a:ext cx="8260906" cy="1569660"/>
          </a:xfrm>
          <a:prstGeom prst="rect">
            <a:avLst/>
          </a:prstGeom>
          <a:noFill/>
        </p:spPr>
        <p:txBody>
          <a:bodyPr wrap="square" rtlCol="0">
            <a:spAutoFit/>
          </a:bodyPr>
          <a:lstStyle/>
          <a:p>
            <a:r>
              <a:rPr lang="en-GB" sz="2400" dirty="0">
                <a:latin typeface="Calibri" panose="020F0502020204030204" pitchFamily="34" charset="0"/>
                <a:cs typeface="Calibri" panose="020F0502020204030204" pitchFamily="34" charset="0"/>
              </a:rPr>
              <a:t>Experimental design is a science with its roots in experiments on physical systemus, in particularly in agriculture. Therefore, the terminology differs somewhat from what is used in modelling and simulation.</a:t>
            </a:r>
          </a:p>
        </p:txBody>
      </p:sp>
    </p:spTree>
    <p:extLst>
      <p:ext uri="{BB962C8B-B14F-4D97-AF65-F5344CB8AC3E}">
        <p14:creationId xmlns:p14="http://schemas.microsoft.com/office/powerpoint/2010/main" val="872669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additive="base">
                                        <p:cTn id="2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8" grpId="0" autoUpdateAnimBg="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tshållare för bildnummer 3">
            <a:extLst>
              <a:ext uri="{FF2B5EF4-FFF2-40B4-BE49-F238E27FC236}">
                <a16:creationId xmlns:a16="http://schemas.microsoft.com/office/drawing/2014/main" id="{D1FE3537-CD26-4264-80C3-53192B3FD9F6}"/>
              </a:ext>
            </a:extLst>
          </p:cNvPr>
          <p:cNvSpPr>
            <a:spLocks noGrp="1"/>
          </p:cNvSpPr>
          <p:nvPr>
            <p:ph type="sldNum" sz="quarter" idx="12"/>
          </p:nvPr>
        </p:nvSpPr>
        <p:spPr>
          <a:xfrm>
            <a:off x="8750696" y="6428184"/>
            <a:ext cx="357808" cy="313184"/>
          </a:xfrm>
        </p:spPr>
        <p:txBody>
          <a:bodyPr/>
          <a:lstStyle/>
          <a:p>
            <a:pPr>
              <a:defRPr/>
            </a:pPr>
            <a:fld id="{C99330ED-0C47-4042-BD72-525C52D4FF39}" type="slidenum">
              <a:rPr lang="sv-SE" altLang="en-US" smtClean="0">
                <a:latin typeface="Calibri" panose="020F0502020204030204" pitchFamily="34" charset="0"/>
                <a:cs typeface="Calibri" panose="020F0502020204030204" pitchFamily="34" charset="0"/>
              </a:rPr>
              <a:pPr>
                <a:defRPr/>
              </a:pPr>
              <a:t>4</a:t>
            </a:fld>
            <a:endParaRPr lang="sv-SE" altLang="en-US" dirty="0">
              <a:latin typeface="Calibri" panose="020F0502020204030204" pitchFamily="34" charset="0"/>
              <a:cs typeface="Calibri" panose="020F0502020204030204" pitchFamily="34" charset="0"/>
            </a:endParaRPr>
          </a:p>
        </p:txBody>
      </p:sp>
      <p:sp>
        <p:nvSpPr>
          <p:cNvPr id="5" name="Text Box 5">
            <a:extLst>
              <a:ext uri="{FF2B5EF4-FFF2-40B4-BE49-F238E27FC236}">
                <a16:creationId xmlns:a16="http://schemas.microsoft.com/office/drawing/2014/main" id="{9EBFBBEE-D0DF-41BB-8336-6277128C8442}"/>
              </a:ext>
            </a:extLst>
          </p:cNvPr>
          <p:cNvSpPr txBox="1">
            <a:spLocks noChangeArrowheads="1"/>
          </p:cNvSpPr>
          <p:nvPr/>
        </p:nvSpPr>
        <p:spPr bwMode="auto">
          <a:xfrm>
            <a:off x="395360" y="406063"/>
            <a:ext cx="849694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0000"/>
              </a:lnSpc>
            </a:pPr>
            <a:r>
              <a:rPr lang="en-GB" altLang="en-US" sz="2000" dirty="0">
                <a:latin typeface="Calibri" panose="020F0502020204030204" pitchFamily="34" charset="0"/>
                <a:cs typeface="Calibri" panose="020F0502020204030204" pitchFamily="34" charset="0"/>
              </a:rPr>
              <a:t>For experiments on a </a:t>
            </a:r>
            <a:r>
              <a:rPr lang="en-GB" altLang="en-US" sz="2000" dirty="0">
                <a:solidFill>
                  <a:srgbClr val="00B050"/>
                </a:solidFill>
                <a:latin typeface="Calibri" panose="020F0502020204030204" pitchFamily="34" charset="0"/>
                <a:cs typeface="Calibri" panose="020F0502020204030204" pitchFamily="34" charset="0"/>
              </a:rPr>
              <a:t>physical system</a:t>
            </a:r>
            <a:r>
              <a:rPr lang="en-GB" altLang="en-US" sz="2000" dirty="0">
                <a:latin typeface="Calibri" panose="020F0502020204030204" pitchFamily="34" charset="0"/>
                <a:cs typeface="Calibri" panose="020F0502020204030204" pitchFamily="34" charset="0"/>
              </a:rPr>
              <a:t>, you have to distinguish between </a:t>
            </a:r>
            <a:r>
              <a:rPr lang="en-GB" altLang="en-US" sz="2000" i="1" dirty="0">
                <a:latin typeface="Calibri" panose="020F0502020204030204" pitchFamily="34" charset="0"/>
                <a:cs typeface="Calibri" panose="020F0502020204030204" pitchFamily="34" charset="0"/>
              </a:rPr>
              <a:t>controllable</a:t>
            </a:r>
            <a:r>
              <a:rPr lang="en-GB" altLang="en-US" sz="2000" dirty="0">
                <a:latin typeface="Calibri" panose="020F0502020204030204" pitchFamily="34" charset="0"/>
                <a:cs typeface="Calibri" panose="020F0502020204030204" pitchFamily="34" charset="0"/>
              </a:rPr>
              <a:t> and </a:t>
            </a:r>
            <a:r>
              <a:rPr lang="en-GB" altLang="en-US" sz="2000" i="1" dirty="0">
                <a:latin typeface="Calibri" panose="020F0502020204030204" pitchFamily="34" charset="0"/>
                <a:cs typeface="Calibri" panose="020F0502020204030204" pitchFamily="34" charset="0"/>
              </a:rPr>
              <a:t>uncontrollable factors</a:t>
            </a:r>
            <a:r>
              <a:rPr lang="en-GB" altLang="en-US" sz="2000" dirty="0">
                <a:latin typeface="Calibri" panose="020F0502020204030204" pitchFamily="34" charset="0"/>
                <a:cs typeface="Calibri" panose="020F0502020204030204" pitchFamily="34" charset="0"/>
              </a:rPr>
              <a:t>. </a:t>
            </a:r>
          </a:p>
        </p:txBody>
      </p:sp>
      <p:sp>
        <p:nvSpPr>
          <p:cNvPr id="7" name="Rubrik 1">
            <a:extLst>
              <a:ext uri="{FF2B5EF4-FFF2-40B4-BE49-F238E27FC236}">
                <a16:creationId xmlns:a16="http://schemas.microsoft.com/office/drawing/2014/main" id="{D466E9F3-FB52-443B-ADC7-38A4426E7E75}"/>
              </a:ext>
            </a:extLst>
          </p:cNvPr>
          <p:cNvSpPr>
            <a:spLocks noGrp="1"/>
          </p:cNvSpPr>
          <p:nvPr>
            <p:ph type="title"/>
          </p:nvPr>
        </p:nvSpPr>
        <p:spPr>
          <a:xfrm>
            <a:off x="299336" y="31533"/>
            <a:ext cx="8737160" cy="457200"/>
          </a:xfrm>
        </p:spPr>
        <p:txBody>
          <a:bodyPr/>
          <a:lstStyle/>
          <a:p>
            <a:r>
              <a:rPr lang="en-GB" sz="2800" b="1" dirty="0">
                <a:latin typeface="Calibri" panose="020F0502020204030204" pitchFamily="34" charset="0"/>
                <a:cs typeface="Calibri" panose="020F0502020204030204" pitchFamily="34" charset="0"/>
              </a:rPr>
              <a:t>Experiments on physical systemus vs. simulation models</a:t>
            </a:r>
          </a:p>
        </p:txBody>
      </p:sp>
      <p:graphicFrame>
        <p:nvGraphicFramePr>
          <p:cNvPr id="8" name="Tabell 8">
            <a:extLst>
              <a:ext uri="{FF2B5EF4-FFF2-40B4-BE49-F238E27FC236}">
                <a16:creationId xmlns:a16="http://schemas.microsoft.com/office/drawing/2014/main" id="{8396EAA4-31FC-490B-93F0-B6BFEB4B4AAB}"/>
              </a:ext>
            </a:extLst>
          </p:cNvPr>
          <p:cNvGraphicFramePr>
            <a:graphicFrameLocks noGrp="1"/>
          </p:cNvGraphicFramePr>
          <p:nvPr>
            <p:extLst>
              <p:ext uri="{D42A27DB-BD31-4B8C-83A1-F6EECF244321}">
                <p14:modId xmlns:p14="http://schemas.microsoft.com/office/powerpoint/2010/main" val="3253284828"/>
              </p:ext>
            </p:extLst>
          </p:nvPr>
        </p:nvGraphicFramePr>
        <p:xfrm>
          <a:off x="503372" y="2935154"/>
          <a:ext cx="8280920" cy="3698962"/>
        </p:xfrm>
        <a:graphic>
          <a:graphicData uri="http://schemas.openxmlformats.org/drawingml/2006/table">
            <a:tbl>
              <a:tblPr firstRow="1">
                <a:tableStyleId>{5940675A-B579-460E-94D1-54222C63F5DA}</a:tableStyleId>
              </a:tblPr>
              <a:tblGrid>
                <a:gridCol w="1872208">
                  <a:extLst>
                    <a:ext uri="{9D8B030D-6E8A-4147-A177-3AD203B41FA5}">
                      <a16:colId xmlns:a16="http://schemas.microsoft.com/office/drawing/2014/main" val="1202917932"/>
                    </a:ext>
                  </a:extLst>
                </a:gridCol>
                <a:gridCol w="3229745">
                  <a:extLst>
                    <a:ext uri="{9D8B030D-6E8A-4147-A177-3AD203B41FA5}">
                      <a16:colId xmlns:a16="http://schemas.microsoft.com/office/drawing/2014/main" val="3087836600"/>
                    </a:ext>
                  </a:extLst>
                </a:gridCol>
                <a:gridCol w="3178967">
                  <a:extLst>
                    <a:ext uri="{9D8B030D-6E8A-4147-A177-3AD203B41FA5}">
                      <a16:colId xmlns:a16="http://schemas.microsoft.com/office/drawing/2014/main" val="1007956266"/>
                    </a:ext>
                  </a:extLst>
                </a:gridCol>
              </a:tblGrid>
              <a:tr h="382349">
                <a:tc>
                  <a:txBody>
                    <a:bodyPr/>
                    <a:lstStyle/>
                    <a:p>
                      <a:pPr algn="ctr"/>
                      <a:r>
                        <a:rPr lang="en-GB" sz="2400" b="1" dirty="0">
                          <a:solidFill>
                            <a:srgbClr val="0070C0"/>
                          </a:solidFill>
                          <a:latin typeface="Calibri" panose="020F0502020204030204" pitchFamily="34" charset="0"/>
                          <a:cs typeface="Calibri" panose="020F0502020204030204" pitchFamily="34" charset="0"/>
                        </a:rPr>
                        <a:t>Comparisons</a:t>
                      </a:r>
                    </a:p>
                  </a:txBody>
                  <a:tcPr/>
                </a:tc>
                <a:tc>
                  <a:txBody>
                    <a:bodyPr/>
                    <a:lstStyle/>
                    <a:p>
                      <a:pPr algn="ctr"/>
                      <a:r>
                        <a:rPr lang="en-GB" sz="2000" b="1" dirty="0">
                          <a:solidFill>
                            <a:srgbClr val="00B050"/>
                          </a:solidFill>
                          <a:latin typeface="Calibri" panose="020F0502020204030204" pitchFamily="34" charset="0"/>
                          <a:cs typeface="Calibri" panose="020F0502020204030204" pitchFamily="34" charset="0"/>
                        </a:rPr>
                        <a:t>Physical systems</a:t>
                      </a:r>
                    </a:p>
                  </a:txBody>
                  <a:tcPr/>
                </a:tc>
                <a:tc>
                  <a:txBody>
                    <a:bodyPr/>
                    <a:lstStyle/>
                    <a:p>
                      <a:pPr algn="ctr"/>
                      <a:r>
                        <a:rPr lang="en-GB" sz="2000" b="1" dirty="0">
                          <a:solidFill>
                            <a:srgbClr val="FF0000"/>
                          </a:solidFill>
                          <a:latin typeface="Calibri" panose="020F0502020204030204" pitchFamily="34" charset="0"/>
                          <a:cs typeface="Calibri" panose="020F0502020204030204" pitchFamily="34" charset="0"/>
                        </a:rPr>
                        <a:t>Simulation models</a:t>
                      </a:r>
                    </a:p>
                  </a:txBody>
                  <a:tcPr/>
                </a:tc>
                <a:extLst>
                  <a:ext uri="{0D108BD9-81ED-4DB2-BD59-A6C34878D82A}">
                    <a16:rowId xmlns:a16="http://schemas.microsoft.com/office/drawing/2014/main" val="4034406990"/>
                  </a:ext>
                </a:extLst>
              </a:tr>
              <a:tr h="382349">
                <a:tc>
                  <a:txBody>
                    <a:bodyPr/>
                    <a:lstStyle/>
                    <a:p>
                      <a:pPr algn="ctr"/>
                      <a:r>
                        <a:rPr lang="en-GB" sz="2000" b="1" dirty="0">
                          <a:latin typeface="Calibri" panose="020F0502020204030204" pitchFamily="34" charset="0"/>
                          <a:cs typeface="Calibri" panose="020F0502020204030204" pitchFamily="34" charset="0"/>
                        </a:rPr>
                        <a:t>What is studied</a:t>
                      </a:r>
                    </a:p>
                  </a:txBody>
                  <a:tcPr/>
                </a:tc>
                <a:tc>
                  <a:txBody>
                    <a:bodyPr/>
                    <a:lstStyle/>
                    <a:p>
                      <a:pPr algn="ctr"/>
                      <a:r>
                        <a:rPr lang="en-GB" sz="2000" b="0" dirty="0">
                          <a:solidFill>
                            <a:srgbClr val="00B050"/>
                          </a:solidFill>
                          <a:latin typeface="Calibri" panose="020F0502020204030204" pitchFamily="34" charset="0"/>
                          <a:cs typeface="Calibri" panose="020F0502020204030204" pitchFamily="34" charset="0"/>
                        </a:rPr>
                        <a:t>The real systemus</a:t>
                      </a:r>
                    </a:p>
                  </a:txBody>
                  <a:tcPr/>
                </a:tc>
                <a:tc>
                  <a:txBody>
                    <a:bodyPr/>
                    <a:lstStyle/>
                    <a:p>
                      <a:pPr algn="ctr"/>
                      <a:r>
                        <a:rPr lang="en-GB" sz="2000" b="0" dirty="0">
                          <a:solidFill>
                            <a:srgbClr val="FF0000"/>
                          </a:solidFill>
                          <a:latin typeface="Calibri" panose="020F0502020204030204" pitchFamily="34" charset="0"/>
                          <a:cs typeface="Calibri" panose="020F0502020204030204" pitchFamily="34" charset="0"/>
                        </a:rPr>
                        <a:t>A simplified description</a:t>
                      </a:r>
                    </a:p>
                  </a:txBody>
                  <a:tcPr/>
                </a:tc>
                <a:extLst>
                  <a:ext uri="{0D108BD9-81ED-4DB2-BD59-A6C34878D82A}">
                    <a16:rowId xmlns:a16="http://schemas.microsoft.com/office/drawing/2014/main" val="1716680752"/>
                  </a:ext>
                </a:extLst>
              </a:tr>
              <a:tr h="382349">
                <a:tc>
                  <a:txBody>
                    <a:bodyPr/>
                    <a:lstStyle/>
                    <a:p>
                      <a:pPr algn="ctr"/>
                      <a:r>
                        <a:rPr lang="en-GB" sz="2000" b="1" dirty="0">
                          <a:latin typeface="Calibri" panose="020F0502020204030204" pitchFamily="34" charset="0"/>
                          <a:cs typeface="Calibri" panose="020F0502020204030204" pitchFamily="34" charset="0"/>
                        </a:rPr>
                        <a:t>Factors</a:t>
                      </a:r>
                    </a:p>
                  </a:txBody>
                  <a:tcPr/>
                </a:tc>
                <a:tc>
                  <a:txBody>
                    <a:bodyPr/>
                    <a:lstStyle/>
                    <a:p>
                      <a:pPr algn="ctr"/>
                      <a:r>
                        <a:rPr lang="en-GB" dirty="0">
                          <a:latin typeface="Calibri" panose="020F0502020204030204" pitchFamily="34" charset="0"/>
                          <a:cs typeface="Calibri" panose="020F0502020204030204" pitchFamily="34" charset="0"/>
                        </a:rPr>
                        <a:t>Quantitative &amp; qualitative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latin typeface="Calibri" panose="020F0502020204030204" pitchFamily="34" charset="0"/>
                          <a:cs typeface="Calibri" panose="020F0502020204030204" pitchFamily="34" charset="0"/>
                        </a:rPr>
                        <a:t>Quantitative &amp; qualitative</a:t>
                      </a:r>
                    </a:p>
                  </a:txBody>
                  <a:tcPr/>
                </a:tc>
                <a:extLst>
                  <a:ext uri="{0D108BD9-81ED-4DB2-BD59-A6C34878D82A}">
                    <a16:rowId xmlns:a16="http://schemas.microsoft.com/office/drawing/2014/main" val="342945715"/>
                  </a:ext>
                </a:extLst>
              </a:tr>
              <a:tr h="676464">
                <a:tc>
                  <a:txBody>
                    <a:bodyPr/>
                    <a:lstStyle/>
                    <a:p>
                      <a:pPr algn="ctr"/>
                      <a:r>
                        <a:rPr lang="en-GB" sz="2000" b="1" dirty="0">
                          <a:latin typeface="Calibri" panose="020F0502020204030204" pitchFamily="34" charset="0"/>
                          <a:cs typeface="Calibri" panose="020F0502020204030204" pitchFamily="34" charset="0"/>
                        </a:rPr>
                        <a:t>Experiment conditions</a:t>
                      </a:r>
                    </a:p>
                  </a:txBody>
                  <a:tcPr/>
                </a:tc>
                <a:tc>
                  <a:txBody>
                    <a:bodyPr/>
                    <a:lstStyle/>
                    <a:p>
                      <a:pPr algn="ctr"/>
                      <a:r>
                        <a:rPr lang="en-GB" dirty="0">
                          <a:solidFill>
                            <a:srgbClr val="00B050"/>
                          </a:solidFill>
                          <a:latin typeface="Calibri" panose="020F0502020204030204" pitchFamily="34" charset="0"/>
                          <a:cs typeface="Calibri" panose="020F0502020204030204" pitchFamily="34" charset="0"/>
                        </a:rPr>
                        <a:t>Partly controllable</a:t>
                      </a:r>
                    </a:p>
                  </a:txBody>
                  <a:tcPr/>
                </a:tc>
                <a:tc>
                  <a:txBody>
                    <a:bodyPr/>
                    <a:lstStyle/>
                    <a:p>
                      <a:pPr algn="ctr"/>
                      <a:r>
                        <a:rPr lang="en-GB" dirty="0">
                          <a:solidFill>
                            <a:srgbClr val="FF0000"/>
                          </a:solidFill>
                          <a:latin typeface="Calibri" panose="020F0502020204030204" pitchFamily="34" charset="0"/>
                          <a:cs typeface="Calibri" panose="020F0502020204030204" pitchFamily="34" charset="0"/>
                        </a:rPr>
                        <a:t>Fully controllable</a:t>
                      </a:r>
                    </a:p>
                    <a:p>
                      <a:pPr algn="ctr"/>
                      <a:r>
                        <a:rPr lang="en-GB" dirty="0">
                          <a:latin typeface="Calibri" panose="020F0502020204030204" pitchFamily="34" charset="0"/>
                          <a:cs typeface="Calibri" panose="020F0502020204030204" pitchFamily="34" charset="0"/>
                        </a:rPr>
                        <a:t>(Including RNGs and seeds)</a:t>
                      </a:r>
                    </a:p>
                  </a:txBody>
                  <a:tcPr/>
                </a:tc>
                <a:extLst>
                  <a:ext uri="{0D108BD9-81ED-4DB2-BD59-A6C34878D82A}">
                    <a16:rowId xmlns:a16="http://schemas.microsoft.com/office/drawing/2014/main" val="1385826403"/>
                  </a:ext>
                </a:extLst>
              </a:tr>
              <a:tr h="676464">
                <a:tc>
                  <a:txBody>
                    <a:bodyPr/>
                    <a:lstStyle/>
                    <a:p>
                      <a:pPr algn="ctr"/>
                      <a:r>
                        <a:rPr lang="en-GB" sz="2000" b="1" dirty="0">
                          <a:latin typeface="Calibri" panose="020F0502020204030204" pitchFamily="34" charset="0"/>
                          <a:cs typeface="Calibri" panose="020F0502020204030204" pitchFamily="34" charset="0"/>
                        </a:rPr>
                        <a:t>Number of experiments</a:t>
                      </a:r>
                    </a:p>
                  </a:txBody>
                  <a:tcPr/>
                </a:tc>
                <a:tc>
                  <a:txBody>
                    <a:bodyPr/>
                    <a:lstStyle/>
                    <a:p>
                      <a:pPr algn="ctr"/>
                      <a:r>
                        <a:rPr lang="en-GB" dirty="0">
                          <a:solidFill>
                            <a:srgbClr val="00B050"/>
                          </a:solidFill>
                          <a:latin typeface="Calibri" panose="020F0502020204030204" pitchFamily="34" charset="0"/>
                          <a:cs typeface="Calibri" panose="020F0502020204030204" pitchFamily="34" charset="0"/>
                        </a:rPr>
                        <a:t>Usually limited </a:t>
                      </a:r>
                    </a:p>
                    <a:p>
                      <a:pPr algn="ctr"/>
                      <a:r>
                        <a:rPr lang="en-GB" dirty="0">
                          <a:latin typeface="Calibri" panose="020F0502020204030204" pitchFamily="34" charset="0"/>
                          <a:cs typeface="Calibri" panose="020F0502020204030204" pitchFamily="34" charset="0"/>
                        </a:rPr>
                        <a:t>(e.g. econ., phys., time limits)</a:t>
                      </a:r>
                    </a:p>
                  </a:txBody>
                  <a:tcPr/>
                </a:tc>
                <a:tc>
                  <a:txBody>
                    <a:bodyPr/>
                    <a:lstStyle/>
                    <a:p>
                      <a:pPr algn="ctr"/>
                      <a:r>
                        <a:rPr lang="en-GB" dirty="0">
                          <a:solidFill>
                            <a:srgbClr val="FF0000"/>
                          </a:solidFill>
                          <a:latin typeface="Calibri" panose="020F0502020204030204" pitchFamily="34" charset="0"/>
                          <a:cs typeface="Calibri" panose="020F0502020204030204" pitchFamily="34" charset="0"/>
                        </a:rPr>
                        <a:t>Almost unlimited</a:t>
                      </a:r>
                    </a:p>
                  </a:txBody>
                  <a:tcPr/>
                </a:tc>
                <a:extLst>
                  <a:ext uri="{0D108BD9-81ED-4DB2-BD59-A6C34878D82A}">
                    <a16:rowId xmlns:a16="http://schemas.microsoft.com/office/drawing/2014/main" val="1522679573"/>
                  </a:ext>
                </a:extLst>
              </a:tr>
              <a:tr h="1047202">
                <a:tc>
                  <a:txBody>
                    <a:bodyPr/>
                    <a:lstStyle/>
                    <a:p>
                      <a:pPr algn="ctr"/>
                      <a:r>
                        <a:rPr lang="en-GB" sz="2000" b="1" dirty="0">
                          <a:latin typeface="Calibri" panose="020F0502020204030204" pitchFamily="34" charset="0"/>
                          <a:cs typeface="Calibri" panose="020F0502020204030204" pitchFamily="34" charset="0"/>
                        </a:rPr>
                        <a:t>Independence between experiments</a:t>
                      </a:r>
                    </a:p>
                  </a:txBody>
                  <a:tcPr/>
                </a:tc>
                <a:tc>
                  <a:txBody>
                    <a:bodyPr/>
                    <a:lstStyle/>
                    <a:p>
                      <a:pPr algn="l"/>
                      <a:r>
                        <a:rPr lang="en-GB" dirty="0">
                          <a:solidFill>
                            <a:srgbClr val="00B050"/>
                          </a:solidFill>
                          <a:latin typeface="Calibri" panose="020F0502020204030204" pitchFamily="34" charset="0"/>
                          <a:cs typeface="Calibri" panose="020F0502020204030204" pitchFamily="34" charset="0"/>
                        </a:rPr>
                        <a:t>Often problematic </a:t>
                      </a:r>
                      <a:r>
                        <a:rPr lang="en-GB" dirty="0">
                          <a:latin typeface="Calibri" panose="020F0502020204030204" pitchFamily="34" charset="0"/>
                          <a:cs typeface="Calibri" panose="020F0502020204030204" pitchFamily="34" charset="0"/>
                        </a:rPr>
                        <a:t>(e.g. a new crop on the same land may be affected by the previous one.)</a:t>
                      </a:r>
                    </a:p>
                  </a:txBody>
                  <a:tcPr/>
                </a:tc>
                <a:tc>
                  <a:txBody>
                    <a:bodyPr/>
                    <a:lstStyle/>
                    <a:p>
                      <a:pPr algn="ctr"/>
                      <a:r>
                        <a:rPr lang="en-GB" dirty="0">
                          <a:solidFill>
                            <a:srgbClr val="FF0000"/>
                          </a:solidFill>
                          <a:latin typeface="Calibri" panose="020F0502020204030204" pitchFamily="34" charset="0"/>
                          <a:cs typeface="Calibri" panose="020F0502020204030204" pitchFamily="34" charset="0"/>
                        </a:rPr>
                        <a:t>Yes</a:t>
                      </a:r>
                    </a:p>
                  </a:txBody>
                  <a:tcPr/>
                </a:tc>
                <a:extLst>
                  <a:ext uri="{0D108BD9-81ED-4DB2-BD59-A6C34878D82A}">
                    <a16:rowId xmlns:a16="http://schemas.microsoft.com/office/drawing/2014/main" val="747722750"/>
                  </a:ext>
                </a:extLst>
              </a:tr>
            </a:tbl>
          </a:graphicData>
        </a:graphic>
      </p:graphicFrame>
      <p:sp>
        <p:nvSpPr>
          <p:cNvPr id="2" name="textruta 1">
            <a:extLst>
              <a:ext uri="{FF2B5EF4-FFF2-40B4-BE49-F238E27FC236}">
                <a16:creationId xmlns:a16="http://schemas.microsoft.com/office/drawing/2014/main" id="{AC618897-E637-4613-AEB2-D6B982315BE7}"/>
              </a:ext>
            </a:extLst>
          </p:cNvPr>
          <p:cNvSpPr txBox="1"/>
          <p:nvPr/>
        </p:nvSpPr>
        <p:spPr>
          <a:xfrm>
            <a:off x="360648" y="1052394"/>
            <a:ext cx="8568952" cy="1015663"/>
          </a:xfrm>
          <a:prstGeom prst="rect">
            <a:avLst/>
          </a:prstGeom>
          <a:noFill/>
        </p:spPr>
        <p:txBody>
          <a:bodyPr wrap="square" rtlCol="0">
            <a:spAutoFit/>
          </a:bodyPr>
          <a:lstStyle/>
          <a:p>
            <a:r>
              <a:rPr lang="en-GB" altLang="en-US" sz="2000" u="sng" dirty="0">
                <a:latin typeface="Calibri" panose="020F0502020204030204" pitchFamily="34" charset="0"/>
                <a:cs typeface="Calibri" panose="020F0502020204030204" pitchFamily="34" charset="0"/>
              </a:rPr>
              <a:t>For example</a:t>
            </a:r>
            <a:r>
              <a:rPr lang="en-GB" altLang="en-US" sz="2000" dirty="0">
                <a:latin typeface="Calibri" panose="020F0502020204030204" pitchFamily="34" charset="0"/>
                <a:cs typeface="Calibri" panose="020F0502020204030204" pitchFamily="34" charset="0"/>
              </a:rPr>
              <a:t> in agriculture, you </a:t>
            </a:r>
            <a:r>
              <a:rPr lang="en-GB" altLang="en-US" sz="2000" b="1" i="1" dirty="0">
                <a:latin typeface="Calibri" panose="020F0502020204030204" pitchFamily="34" charset="0"/>
                <a:cs typeface="Calibri" panose="020F0502020204030204" pitchFamily="34" charset="0"/>
              </a:rPr>
              <a:t>can control </a:t>
            </a:r>
            <a:r>
              <a:rPr lang="en-GB" altLang="en-US" sz="2000" dirty="0">
                <a:latin typeface="Calibri" panose="020F0502020204030204" pitchFamily="34" charset="0"/>
                <a:cs typeface="Calibri" panose="020F0502020204030204" pitchFamily="34" charset="0"/>
              </a:rPr>
              <a:t>when, where and how much you sow and how you will use fertilizers and pesticides, but you </a:t>
            </a:r>
            <a:r>
              <a:rPr lang="en-GB" altLang="en-US" sz="2000" b="1" i="1" dirty="0">
                <a:latin typeface="Calibri" panose="020F0502020204030204" pitchFamily="34" charset="0"/>
                <a:cs typeface="Calibri" panose="020F0502020204030204" pitchFamily="34" charset="0"/>
              </a:rPr>
              <a:t>cannot</a:t>
            </a:r>
            <a:r>
              <a:rPr lang="en-GB" altLang="en-US" sz="2000" b="1" dirty="0">
                <a:latin typeface="Calibri" panose="020F0502020204030204" pitchFamily="34" charset="0"/>
                <a:cs typeface="Calibri" panose="020F0502020204030204" pitchFamily="34" charset="0"/>
              </a:rPr>
              <a:t> control </a:t>
            </a:r>
            <a:r>
              <a:rPr lang="en-GB" altLang="en-US" sz="2000" dirty="0">
                <a:latin typeface="Calibri" panose="020F0502020204030204" pitchFamily="34" charset="0"/>
                <a:cs typeface="Calibri" panose="020F0502020204030204" pitchFamily="34" charset="0"/>
              </a:rPr>
              <a:t>the weather and the market price. </a:t>
            </a:r>
          </a:p>
        </p:txBody>
      </p:sp>
      <p:sp>
        <p:nvSpPr>
          <p:cNvPr id="3" name="textruta 2">
            <a:extLst>
              <a:ext uri="{FF2B5EF4-FFF2-40B4-BE49-F238E27FC236}">
                <a16:creationId xmlns:a16="http://schemas.microsoft.com/office/drawing/2014/main" id="{A41E7901-4339-4ECA-B765-64A9B3384304}"/>
              </a:ext>
            </a:extLst>
          </p:cNvPr>
          <p:cNvSpPr txBox="1"/>
          <p:nvPr/>
        </p:nvSpPr>
        <p:spPr>
          <a:xfrm>
            <a:off x="413034" y="2270773"/>
            <a:ext cx="8360090" cy="461665"/>
          </a:xfrm>
          <a:prstGeom prst="rect">
            <a:avLst/>
          </a:prstGeom>
          <a:noFill/>
        </p:spPr>
        <p:txBody>
          <a:bodyPr wrap="square" rtlCol="0">
            <a:spAutoFit/>
          </a:bodyPr>
          <a:lstStyle/>
          <a:p>
            <a:r>
              <a:rPr lang="en-GB" altLang="en-US" dirty="0">
                <a:latin typeface="Calibri" panose="020F0502020204030204" pitchFamily="34" charset="0"/>
                <a:cs typeface="Calibri" panose="020F0502020204030204" pitchFamily="34" charset="0"/>
              </a:rPr>
              <a:t>However, </a:t>
            </a:r>
            <a:r>
              <a:rPr lang="en-GB" altLang="en-US" i="1" dirty="0">
                <a:latin typeface="Calibri" panose="020F0502020204030204" pitchFamily="34" charset="0"/>
                <a:cs typeface="Calibri" panose="020F0502020204030204" pitchFamily="34" charset="0"/>
              </a:rPr>
              <a:t>for a </a:t>
            </a:r>
            <a:r>
              <a:rPr lang="en-GB" altLang="en-US" i="1" u="sng" dirty="0">
                <a:solidFill>
                  <a:srgbClr val="FF0000"/>
                </a:solidFill>
                <a:latin typeface="Calibri" panose="020F0502020204030204" pitchFamily="34" charset="0"/>
                <a:cs typeface="Calibri" panose="020F0502020204030204" pitchFamily="34" charset="0"/>
              </a:rPr>
              <a:t>simulation model</a:t>
            </a:r>
            <a:r>
              <a:rPr lang="en-GB" altLang="en-US" i="1" dirty="0">
                <a:solidFill>
                  <a:srgbClr val="FF0000"/>
                </a:solidFill>
                <a:latin typeface="Calibri" panose="020F0502020204030204" pitchFamily="34" charset="0"/>
                <a:cs typeface="Calibri" panose="020F0502020204030204" pitchFamily="34" charset="0"/>
              </a:rPr>
              <a:t> </a:t>
            </a:r>
            <a:r>
              <a:rPr lang="en-GB" altLang="en-US" i="1" dirty="0">
                <a:latin typeface="Calibri" panose="020F0502020204030204" pitchFamily="34" charset="0"/>
                <a:cs typeface="Calibri" panose="020F0502020204030204" pitchFamily="34" charset="0"/>
              </a:rPr>
              <a:t>everything is controllable.</a:t>
            </a:r>
            <a:endParaRPr lang="en-GB" dirty="0"/>
          </a:p>
        </p:txBody>
      </p:sp>
    </p:spTree>
    <p:extLst>
      <p:ext uri="{BB962C8B-B14F-4D97-AF65-F5344CB8AC3E}">
        <p14:creationId xmlns:p14="http://schemas.microsoft.com/office/powerpoint/2010/main" val="1905802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1+#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E86AB0BF-59BD-41BA-8EF9-F754FB3775D7}"/>
              </a:ext>
            </a:extLst>
          </p:cNvPr>
          <p:cNvSpPr>
            <a:spLocks noGrp="1"/>
          </p:cNvSpPr>
          <p:nvPr>
            <p:ph type="title"/>
          </p:nvPr>
        </p:nvSpPr>
        <p:spPr>
          <a:xfrm>
            <a:off x="599636" y="88989"/>
            <a:ext cx="7772400" cy="515144"/>
          </a:xfrm>
        </p:spPr>
        <p:txBody>
          <a:bodyPr/>
          <a:lstStyle/>
          <a:p>
            <a:r>
              <a:rPr lang="en-GB" sz="4000" b="1" dirty="0">
                <a:latin typeface="Calibri" panose="020F0502020204030204" pitchFamily="34" charset="0"/>
                <a:cs typeface="Calibri" panose="020F0502020204030204" pitchFamily="34" charset="0"/>
              </a:rPr>
              <a:t>2</a:t>
            </a:r>
            <a:r>
              <a:rPr lang="en-GB" sz="4000" b="1" baseline="30000" dirty="0">
                <a:latin typeface="Calibri" panose="020F0502020204030204" pitchFamily="34" charset="0"/>
                <a:cs typeface="Calibri" panose="020F0502020204030204" pitchFamily="34" charset="0"/>
              </a:rPr>
              <a:t>n</a:t>
            </a:r>
            <a:r>
              <a:rPr lang="en-GB" sz="4000" b="1" dirty="0">
                <a:latin typeface="Calibri" panose="020F0502020204030204" pitchFamily="34" charset="0"/>
                <a:cs typeface="Calibri" panose="020F0502020204030204" pitchFamily="34" charset="0"/>
              </a:rPr>
              <a:t> factor designs</a:t>
            </a:r>
          </a:p>
        </p:txBody>
      </p:sp>
      <p:grpSp>
        <p:nvGrpSpPr>
          <p:cNvPr id="12" name="Grupp 11">
            <a:extLst>
              <a:ext uri="{FF2B5EF4-FFF2-40B4-BE49-F238E27FC236}">
                <a16:creationId xmlns:a16="http://schemas.microsoft.com/office/drawing/2014/main" id="{A266CD7A-F4A8-4556-92EF-C7F6A71BDD7C}"/>
              </a:ext>
            </a:extLst>
          </p:cNvPr>
          <p:cNvGrpSpPr/>
          <p:nvPr/>
        </p:nvGrpSpPr>
        <p:grpSpPr>
          <a:xfrm>
            <a:off x="695914" y="674392"/>
            <a:ext cx="6535850" cy="1438546"/>
            <a:chOff x="251520" y="1240274"/>
            <a:chExt cx="6535850" cy="1438546"/>
          </a:xfrm>
        </p:grpSpPr>
        <p:sp>
          <p:nvSpPr>
            <p:cNvPr id="5" name="textruta 4">
              <a:extLst>
                <a:ext uri="{FF2B5EF4-FFF2-40B4-BE49-F238E27FC236}">
                  <a16:creationId xmlns:a16="http://schemas.microsoft.com/office/drawing/2014/main" id="{213CE2B6-1FF9-46A6-A50B-10C3854C496D}"/>
                </a:ext>
              </a:extLst>
            </p:cNvPr>
            <p:cNvSpPr txBox="1"/>
            <p:nvPr/>
          </p:nvSpPr>
          <p:spPr>
            <a:xfrm>
              <a:off x="323528" y="1240274"/>
              <a:ext cx="1526704" cy="707886"/>
            </a:xfrm>
            <a:prstGeom prst="rect">
              <a:avLst/>
            </a:prstGeom>
            <a:noFill/>
          </p:spPr>
          <p:txBody>
            <a:bodyPr wrap="square" rtlCol="0">
              <a:spAutoFit/>
            </a:bodyPr>
            <a:lstStyle/>
            <a:p>
              <a:r>
                <a:rPr lang="en-GB" sz="2000" b="1" dirty="0">
                  <a:latin typeface="Calibri" panose="020F0502020204030204" pitchFamily="34" charset="0"/>
                  <a:cs typeface="Calibri" panose="020F0502020204030204" pitchFamily="34" charset="0"/>
                </a:rPr>
                <a:t>Parameters Initial values</a:t>
              </a:r>
            </a:p>
          </p:txBody>
        </p:sp>
        <p:sp>
          <p:nvSpPr>
            <p:cNvPr id="6" name="textruta 5">
              <a:extLst>
                <a:ext uri="{FF2B5EF4-FFF2-40B4-BE49-F238E27FC236}">
                  <a16:creationId xmlns:a16="http://schemas.microsoft.com/office/drawing/2014/main" id="{04014B50-ADFC-4749-825F-0A1E046101AC}"/>
                </a:ext>
              </a:extLst>
            </p:cNvPr>
            <p:cNvSpPr txBox="1"/>
            <p:nvPr/>
          </p:nvSpPr>
          <p:spPr>
            <a:xfrm>
              <a:off x="251520" y="1970934"/>
              <a:ext cx="1994756" cy="707886"/>
            </a:xfrm>
            <a:prstGeom prst="rect">
              <a:avLst/>
            </a:prstGeom>
            <a:noFill/>
          </p:spPr>
          <p:txBody>
            <a:bodyPr wrap="square" rtlCol="0">
              <a:spAutoFit/>
            </a:bodyPr>
            <a:lstStyle/>
            <a:p>
              <a:r>
                <a:rPr lang="en-GB" sz="2000" b="1" dirty="0">
                  <a:latin typeface="Calibri" panose="020F0502020204030204" pitchFamily="34" charset="0"/>
                  <a:cs typeface="Calibri" panose="020F0502020204030204" pitchFamily="34" charset="0"/>
                </a:rPr>
                <a:t>Model structures Relations</a:t>
              </a:r>
            </a:p>
          </p:txBody>
        </p:sp>
        <p:sp>
          <p:nvSpPr>
            <p:cNvPr id="8" name="Vänster klammerparentes 7">
              <a:extLst>
                <a:ext uri="{FF2B5EF4-FFF2-40B4-BE49-F238E27FC236}">
                  <a16:creationId xmlns:a16="http://schemas.microsoft.com/office/drawing/2014/main" id="{150EEE8A-2A87-455F-A79F-8CA2999F31DD}"/>
                </a:ext>
              </a:extLst>
            </p:cNvPr>
            <p:cNvSpPr>
              <a:spLocks/>
            </p:cNvSpPr>
            <p:nvPr/>
          </p:nvSpPr>
          <p:spPr bwMode="auto">
            <a:xfrm flipH="1">
              <a:off x="2183390" y="1262504"/>
              <a:ext cx="185678" cy="1404666"/>
            </a:xfrm>
            <a:prstGeom prst="leftBrace">
              <a:avLst>
                <a:gd name="adj1" fmla="val 50000"/>
                <a:gd name="adj2" fmla="val 50000"/>
              </a:avLst>
            </a:pr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endParaRPr lang="en-GB">
                <a:latin typeface="Calibri" panose="020F0502020204030204" pitchFamily="34" charset="0"/>
                <a:cs typeface="Calibri" panose="020F0502020204030204" pitchFamily="34" charset="0"/>
              </a:endParaRPr>
            </a:p>
          </p:txBody>
        </p:sp>
        <p:sp>
          <p:nvSpPr>
            <p:cNvPr id="9" name="textruta 8">
              <a:extLst>
                <a:ext uri="{FF2B5EF4-FFF2-40B4-BE49-F238E27FC236}">
                  <a16:creationId xmlns:a16="http://schemas.microsoft.com/office/drawing/2014/main" id="{F023D9C1-161C-4640-B088-9B07E3092F72}"/>
                </a:ext>
              </a:extLst>
            </p:cNvPr>
            <p:cNvSpPr txBox="1"/>
            <p:nvPr/>
          </p:nvSpPr>
          <p:spPr>
            <a:xfrm>
              <a:off x="2339752" y="1734004"/>
              <a:ext cx="2232248" cy="461665"/>
            </a:xfrm>
            <a:prstGeom prst="rect">
              <a:avLst/>
            </a:prstGeom>
            <a:noFill/>
          </p:spPr>
          <p:txBody>
            <a:bodyPr wrap="square" rtlCol="0">
              <a:spAutoFit/>
            </a:bodyPr>
            <a:lstStyle/>
            <a:p>
              <a:r>
                <a:rPr lang="en-GB" dirty="0">
                  <a:latin typeface="Calibri" panose="020F0502020204030204" pitchFamily="34" charset="0"/>
                  <a:cs typeface="Calibri" panose="020F0502020204030204" pitchFamily="34" charset="0"/>
                </a:rPr>
                <a:t>Factors(Levels)</a:t>
              </a:r>
            </a:p>
          </p:txBody>
        </p:sp>
        <p:sp>
          <p:nvSpPr>
            <p:cNvPr id="10" name="Pil: höger 9">
              <a:extLst>
                <a:ext uri="{FF2B5EF4-FFF2-40B4-BE49-F238E27FC236}">
                  <a16:creationId xmlns:a16="http://schemas.microsoft.com/office/drawing/2014/main" id="{4F131844-9EE4-4132-8220-3DDA4A296D40}"/>
                </a:ext>
              </a:extLst>
            </p:cNvPr>
            <p:cNvSpPr/>
            <p:nvPr/>
          </p:nvSpPr>
          <p:spPr bwMode="auto">
            <a:xfrm>
              <a:off x="4487646" y="1673208"/>
              <a:ext cx="648072" cy="572953"/>
            </a:xfrm>
            <a:prstGeom prst="rightArrow">
              <a:avLst>
                <a:gd name="adj1" fmla="val 50000"/>
                <a:gd name="adj2" fmla="val 45560"/>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effectLst/>
                <a:latin typeface="Calibri" panose="020F0502020204030204" pitchFamily="34" charset="0"/>
                <a:cs typeface="Calibri" panose="020F0502020204030204" pitchFamily="34" charset="0"/>
              </a:endParaRPr>
            </a:p>
          </p:txBody>
        </p:sp>
        <p:sp>
          <p:nvSpPr>
            <p:cNvPr id="11" name="textruta 10">
              <a:extLst>
                <a:ext uri="{FF2B5EF4-FFF2-40B4-BE49-F238E27FC236}">
                  <a16:creationId xmlns:a16="http://schemas.microsoft.com/office/drawing/2014/main" id="{E7C57ADC-7522-4EA5-95F7-117DB2932C80}"/>
                </a:ext>
              </a:extLst>
            </p:cNvPr>
            <p:cNvSpPr txBox="1"/>
            <p:nvPr/>
          </p:nvSpPr>
          <p:spPr>
            <a:xfrm>
              <a:off x="5220072" y="1724291"/>
              <a:ext cx="1567298" cy="461665"/>
            </a:xfrm>
            <a:prstGeom prst="rect">
              <a:avLst/>
            </a:prstGeom>
            <a:noFill/>
          </p:spPr>
          <p:txBody>
            <a:bodyPr wrap="square" rtlCol="0">
              <a:spAutoFit/>
            </a:bodyPr>
            <a:lstStyle/>
            <a:p>
              <a:r>
                <a:rPr lang="en-GB" dirty="0">
                  <a:latin typeface="Calibri" panose="020F0502020204030204" pitchFamily="34" charset="0"/>
                  <a:cs typeface="Calibri" panose="020F0502020204030204" pitchFamily="34" charset="0"/>
                </a:rPr>
                <a:t>Responses</a:t>
              </a:r>
            </a:p>
          </p:txBody>
        </p:sp>
      </p:grpSp>
      <p:graphicFrame>
        <p:nvGraphicFramePr>
          <p:cNvPr id="13" name="Tabell 3">
            <a:extLst>
              <a:ext uri="{FF2B5EF4-FFF2-40B4-BE49-F238E27FC236}">
                <a16:creationId xmlns:a16="http://schemas.microsoft.com/office/drawing/2014/main" id="{D8CD09F6-5542-4DED-B969-3155484AC2AB}"/>
              </a:ext>
            </a:extLst>
          </p:cNvPr>
          <p:cNvGraphicFramePr>
            <a:graphicFrameLocks noGrp="1"/>
          </p:cNvGraphicFramePr>
          <p:nvPr>
            <p:ph idx="1"/>
            <p:extLst>
              <p:ext uri="{D42A27DB-BD31-4B8C-83A1-F6EECF244321}">
                <p14:modId xmlns:p14="http://schemas.microsoft.com/office/powerpoint/2010/main" val="2878554495"/>
              </p:ext>
            </p:extLst>
          </p:nvPr>
        </p:nvGraphicFramePr>
        <p:xfrm>
          <a:off x="599636" y="3513904"/>
          <a:ext cx="7772400" cy="457200"/>
        </p:xfrm>
        <a:graphic>
          <a:graphicData uri="http://schemas.openxmlformats.org/drawingml/2006/table">
            <a:tbl>
              <a:tblPr>
                <a:tableStyleId>{5940675A-B579-460E-94D1-54222C63F5DA}</a:tableStyleId>
              </a:tblPr>
              <a:tblGrid>
                <a:gridCol w="7772400">
                  <a:extLst>
                    <a:ext uri="{9D8B030D-6E8A-4147-A177-3AD203B41FA5}">
                      <a16:colId xmlns:a16="http://schemas.microsoft.com/office/drawing/2014/main" val="3413036690"/>
                    </a:ext>
                  </a:extLst>
                </a:gridCol>
              </a:tblGrid>
              <a:tr h="370840">
                <a:tc>
                  <a:txBody>
                    <a:bodyPr/>
                    <a:lstStyle/>
                    <a:p>
                      <a:pPr marL="342900" indent="-342900">
                        <a:buClr>
                          <a:srgbClr val="FF0000"/>
                        </a:buClr>
                        <a:buSzPct val="130000"/>
                        <a:buFont typeface="Arial" panose="020B0604020202020204" pitchFamily="34" charset="0"/>
                        <a:buChar char="•"/>
                      </a:pPr>
                      <a:r>
                        <a:rPr lang="en-GB" sz="2400" dirty="0"/>
                        <a:t>Investigate </a:t>
                      </a:r>
                      <a:r>
                        <a:rPr lang="en-GB" sz="2400" b="1" i="1" dirty="0">
                          <a:solidFill>
                            <a:srgbClr val="FF0000"/>
                          </a:solidFill>
                        </a:rPr>
                        <a:t>the interactions </a:t>
                      </a:r>
                      <a:r>
                        <a:rPr lang="en-GB" sz="2400" dirty="0"/>
                        <a:t>between factors</a:t>
                      </a:r>
                    </a:p>
                  </a:txBody>
                  <a:tcPr/>
                </a:tc>
                <a:extLst>
                  <a:ext uri="{0D108BD9-81ED-4DB2-BD59-A6C34878D82A}">
                    <a16:rowId xmlns:a16="http://schemas.microsoft.com/office/drawing/2014/main" val="3207750420"/>
                  </a:ext>
                </a:extLst>
              </a:tr>
            </a:tbl>
          </a:graphicData>
        </a:graphic>
      </p:graphicFrame>
      <p:sp>
        <p:nvSpPr>
          <p:cNvPr id="14" name="textruta 13">
            <a:extLst>
              <a:ext uri="{FF2B5EF4-FFF2-40B4-BE49-F238E27FC236}">
                <a16:creationId xmlns:a16="http://schemas.microsoft.com/office/drawing/2014/main" id="{50C41746-9BF3-4B9B-800E-2E917BFD4CBE}"/>
              </a:ext>
            </a:extLst>
          </p:cNvPr>
          <p:cNvSpPr txBox="1"/>
          <p:nvPr/>
        </p:nvSpPr>
        <p:spPr>
          <a:xfrm>
            <a:off x="599636" y="2105535"/>
            <a:ext cx="8076818" cy="707886"/>
          </a:xfrm>
          <a:prstGeom prst="rect">
            <a:avLst/>
          </a:prstGeom>
          <a:noFill/>
        </p:spPr>
        <p:txBody>
          <a:bodyPr wrap="square" rtlCol="0">
            <a:spAutoFit/>
          </a:bodyPr>
          <a:lstStyle/>
          <a:p>
            <a:r>
              <a:rPr lang="en-GB" sz="2000" dirty="0">
                <a:latin typeface="Calibri" panose="020F0502020204030204" pitchFamily="34" charset="0"/>
                <a:cs typeface="Calibri" panose="020F0502020204030204" pitchFamily="34" charset="0"/>
              </a:rPr>
              <a:t>In particular, there are two fundamental measures you need to extract in order to understand the model:  </a:t>
            </a:r>
          </a:p>
        </p:txBody>
      </p:sp>
      <p:sp>
        <p:nvSpPr>
          <p:cNvPr id="15" name="textruta 14">
            <a:extLst>
              <a:ext uri="{FF2B5EF4-FFF2-40B4-BE49-F238E27FC236}">
                <a16:creationId xmlns:a16="http://schemas.microsoft.com/office/drawing/2014/main" id="{43779F27-2079-4FFC-B629-B428D527664F}"/>
              </a:ext>
            </a:extLst>
          </p:cNvPr>
          <p:cNvSpPr txBox="1"/>
          <p:nvPr/>
        </p:nvSpPr>
        <p:spPr>
          <a:xfrm>
            <a:off x="599635" y="4166498"/>
            <a:ext cx="8076819" cy="1938992"/>
          </a:xfrm>
          <a:prstGeom prst="rect">
            <a:avLst/>
          </a:prstGeom>
          <a:noFill/>
        </p:spPr>
        <p:txBody>
          <a:bodyPr wrap="square" rtlCol="0">
            <a:spAutoFit/>
          </a:bodyPr>
          <a:lstStyle/>
          <a:p>
            <a:r>
              <a:rPr lang="en-GB" sz="2000" dirty="0">
                <a:latin typeface="Calibri" panose="020F0502020204030204" pitchFamily="34" charset="0"/>
                <a:cs typeface="Calibri" panose="020F0502020204030204" pitchFamily="34" charset="0"/>
              </a:rPr>
              <a:t>To achieve this in an efficient way (as few simulations as possible) we now introduce the </a:t>
            </a:r>
            <a:r>
              <a:rPr lang="en-GB" sz="2000" b="1" dirty="0">
                <a:latin typeface="Calibri" panose="020F0502020204030204" pitchFamily="34" charset="0"/>
                <a:cs typeface="Calibri" panose="020F0502020204030204" pitchFamily="34" charset="0"/>
              </a:rPr>
              <a:t>2</a:t>
            </a:r>
            <a:r>
              <a:rPr lang="en-GB" sz="2000" b="1" baseline="30000" dirty="0">
                <a:latin typeface="Calibri" panose="020F0502020204030204" pitchFamily="34" charset="0"/>
                <a:cs typeface="Calibri" panose="020F0502020204030204" pitchFamily="34" charset="0"/>
              </a:rPr>
              <a:t>n</a:t>
            </a:r>
            <a:r>
              <a:rPr lang="en-GB" sz="2000" b="1" dirty="0">
                <a:latin typeface="Calibri" panose="020F0502020204030204" pitchFamily="34" charset="0"/>
                <a:cs typeface="Calibri" panose="020F0502020204030204" pitchFamily="34" charset="0"/>
              </a:rPr>
              <a:t> factorial design</a:t>
            </a:r>
            <a:r>
              <a:rPr lang="en-GB" sz="2000" dirty="0">
                <a:latin typeface="Calibri" panose="020F0502020204030204" pitchFamily="34" charset="0"/>
                <a:cs typeface="Calibri" panose="020F0502020204030204" pitchFamily="34" charset="0"/>
              </a:rPr>
              <a:t>. The ‘</a:t>
            </a:r>
            <a:r>
              <a:rPr lang="en-GB" sz="2000" i="1" dirty="0">
                <a:latin typeface="Calibri" panose="020F0502020204030204" pitchFamily="34" charset="0"/>
                <a:cs typeface="Calibri" panose="020F0502020204030204" pitchFamily="34" charset="0"/>
              </a:rPr>
              <a:t>n</a:t>
            </a:r>
            <a:r>
              <a:rPr lang="en-GB" sz="2000" dirty="0">
                <a:latin typeface="Calibri" panose="020F0502020204030204" pitchFamily="34" charset="0"/>
                <a:cs typeface="Calibri" panose="020F0502020204030204" pitchFamily="34" charset="0"/>
              </a:rPr>
              <a:t>’ stands for </a:t>
            </a:r>
            <a:r>
              <a:rPr lang="en-GB" sz="2000" i="1" u="sng" dirty="0">
                <a:latin typeface="Calibri" panose="020F0502020204030204" pitchFamily="34" charset="0"/>
                <a:cs typeface="Calibri" panose="020F0502020204030204" pitchFamily="34" charset="0"/>
              </a:rPr>
              <a:t>n factors</a:t>
            </a:r>
            <a:r>
              <a:rPr lang="en-GB" sz="2000" dirty="0">
                <a:latin typeface="Calibri" panose="020F0502020204030204" pitchFamily="34" charset="0"/>
                <a:cs typeface="Calibri" panose="020F0502020204030204" pitchFamily="34" charset="0"/>
              </a:rPr>
              <a:t> and the ‘</a:t>
            </a:r>
            <a:r>
              <a:rPr lang="en-GB" sz="2000" i="1" dirty="0">
                <a:latin typeface="Calibri" panose="020F0502020204030204" pitchFamily="34" charset="0"/>
                <a:cs typeface="Calibri" panose="020F0502020204030204" pitchFamily="34" charset="0"/>
              </a:rPr>
              <a:t>2</a:t>
            </a:r>
            <a:r>
              <a:rPr lang="en-GB" sz="2000" dirty="0">
                <a:latin typeface="Calibri" panose="020F0502020204030204" pitchFamily="34" charset="0"/>
                <a:cs typeface="Calibri" panose="020F0502020204030204" pitchFamily="34" charset="0"/>
              </a:rPr>
              <a:t>’ stands for that each factor is realize at </a:t>
            </a:r>
            <a:r>
              <a:rPr lang="en-GB" sz="2000" u="sng" dirty="0">
                <a:latin typeface="Calibri" panose="020F0502020204030204" pitchFamily="34" charset="0"/>
                <a:cs typeface="Calibri" panose="020F0502020204030204" pitchFamily="34" charset="0"/>
              </a:rPr>
              <a:t>two levels</a:t>
            </a:r>
            <a:r>
              <a:rPr lang="en-GB" sz="2000" dirty="0">
                <a:latin typeface="Calibri" panose="020F0502020204030204" pitchFamily="34" charset="0"/>
                <a:cs typeface="Calibri" panose="020F0502020204030204" pitchFamily="34" charset="0"/>
              </a:rPr>
              <a:t> (</a:t>
            </a:r>
            <a:r>
              <a:rPr lang="en-GB" sz="2000" i="1" dirty="0">
                <a:latin typeface="Calibri" panose="020F0502020204030204" pitchFamily="34" charset="0"/>
                <a:cs typeface="Calibri" panose="020F0502020204030204" pitchFamily="34" charset="0"/>
              </a:rPr>
              <a:t>High</a:t>
            </a:r>
            <a:r>
              <a:rPr lang="en-GB" sz="2000" dirty="0">
                <a:latin typeface="Calibri" panose="020F0502020204030204" pitchFamily="34" charset="0"/>
                <a:cs typeface="Calibri" panose="020F0502020204030204" pitchFamily="34" charset="0"/>
              </a:rPr>
              <a:t> &amp; </a:t>
            </a:r>
            <a:r>
              <a:rPr lang="en-GB" sz="2000" i="1" dirty="0">
                <a:latin typeface="Calibri" panose="020F0502020204030204" pitchFamily="34" charset="0"/>
                <a:cs typeface="Calibri" panose="020F0502020204030204" pitchFamily="34" charset="0"/>
              </a:rPr>
              <a:t>Low</a:t>
            </a:r>
            <a:r>
              <a:rPr lang="en-GB" sz="2000" dirty="0">
                <a:latin typeface="Calibri" panose="020F0502020204030204" pitchFamily="34" charset="0"/>
                <a:cs typeface="Calibri" panose="020F0502020204030204" pitchFamily="34" charset="0"/>
              </a:rPr>
              <a:t>), which often are denoted by </a:t>
            </a:r>
            <a:r>
              <a:rPr lang="en-GB" sz="2000" b="1" dirty="0">
                <a:latin typeface="Calibri" panose="020F0502020204030204" pitchFamily="34" charset="0"/>
                <a:cs typeface="Calibri" panose="020F0502020204030204" pitchFamily="34" charset="0"/>
              </a:rPr>
              <a:t>+</a:t>
            </a:r>
            <a:r>
              <a:rPr lang="en-GB" sz="2000" dirty="0">
                <a:latin typeface="Calibri" panose="020F0502020204030204" pitchFamily="34" charset="0"/>
                <a:cs typeface="Calibri" panose="020F0502020204030204" pitchFamily="34" charset="0"/>
              </a:rPr>
              <a:t> and </a:t>
            </a:r>
            <a:r>
              <a:rPr lang="en-GB" sz="2000" b="1" dirty="0">
                <a:latin typeface="Calibri" panose="020F0502020204030204" pitchFamily="34" charset="0"/>
                <a:cs typeface="Calibri" panose="020F0502020204030204" pitchFamily="34" charset="0"/>
              </a:rPr>
              <a:t>–</a:t>
            </a:r>
            <a:r>
              <a:rPr lang="en-GB" sz="2000" dirty="0">
                <a:latin typeface="Calibri" panose="020F0502020204030204" pitchFamily="34" charset="0"/>
                <a:cs typeface="Calibri" panose="020F0502020204030204" pitchFamily="34" charset="0"/>
              </a:rPr>
              <a:t> signs. (High and Low will have numerical values for quantitative factors, but they can also stand for alternative structures or relations for qualitative factors.)</a:t>
            </a:r>
          </a:p>
        </p:txBody>
      </p:sp>
      <p:sp>
        <p:nvSpPr>
          <p:cNvPr id="4" name="Platshållare för bildnummer 3">
            <a:extLst>
              <a:ext uri="{FF2B5EF4-FFF2-40B4-BE49-F238E27FC236}">
                <a16:creationId xmlns:a16="http://schemas.microsoft.com/office/drawing/2014/main" id="{A53A0BC5-B2D3-4D31-BF1B-4F0BB48CE833}"/>
              </a:ext>
            </a:extLst>
          </p:cNvPr>
          <p:cNvSpPr>
            <a:spLocks noGrp="1"/>
          </p:cNvSpPr>
          <p:nvPr>
            <p:ph type="sldNum" sz="quarter" idx="12"/>
          </p:nvPr>
        </p:nvSpPr>
        <p:spPr>
          <a:xfrm>
            <a:off x="8678688" y="6356176"/>
            <a:ext cx="285800" cy="457200"/>
          </a:xfrm>
        </p:spPr>
        <p:txBody>
          <a:bodyPr/>
          <a:lstStyle/>
          <a:p>
            <a:pPr>
              <a:defRPr/>
            </a:pPr>
            <a:fld id="{C99330ED-0C47-4042-BD72-525C52D4FF39}" type="slidenum">
              <a:rPr lang="sv-SE" altLang="en-US" smtClean="0">
                <a:latin typeface="Calibri" panose="020F0502020204030204" pitchFamily="34" charset="0"/>
                <a:cs typeface="Calibri" panose="020F0502020204030204" pitchFamily="34" charset="0"/>
              </a:rPr>
              <a:pPr>
                <a:defRPr/>
              </a:pPr>
              <a:t>5</a:t>
            </a:fld>
            <a:endParaRPr lang="sv-SE" altLang="en-US" dirty="0">
              <a:latin typeface="Calibri" panose="020F0502020204030204" pitchFamily="34" charset="0"/>
              <a:cs typeface="Calibri" panose="020F0502020204030204" pitchFamily="34" charset="0"/>
            </a:endParaRPr>
          </a:p>
        </p:txBody>
      </p:sp>
      <p:sp>
        <p:nvSpPr>
          <p:cNvPr id="3" name="textruta 2">
            <a:extLst>
              <a:ext uri="{FF2B5EF4-FFF2-40B4-BE49-F238E27FC236}">
                <a16:creationId xmlns:a16="http://schemas.microsoft.com/office/drawing/2014/main" id="{33B517FC-22EE-489E-9DC5-130F1AD86E14}"/>
              </a:ext>
            </a:extLst>
          </p:cNvPr>
          <p:cNvSpPr txBox="1"/>
          <p:nvPr/>
        </p:nvSpPr>
        <p:spPr>
          <a:xfrm>
            <a:off x="599636" y="6183608"/>
            <a:ext cx="8076818" cy="707886"/>
          </a:xfrm>
          <a:prstGeom prst="rect">
            <a:avLst/>
          </a:prstGeom>
          <a:noFill/>
        </p:spPr>
        <p:txBody>
          <a:bodyPr wrap="square" rtlCol="0">
            <a:spAutoFit/>
          </a:bodyPr>
          <a:lstStyle/>
          <a:p>
            <a:r>
              <a:rPr lang="en-GB" sz="2000" b="1" dirty="0">
                <a:latin typeface="Calibri" panose="020F0502020204030204" pitchFamily="34" charset="0"/>
                <a:cs typeface="Calibri" panose="020F0502020204030204" pitchFamily="34" charset="0"/>
              </a:rPr>
              <a:t>2</a:t>
            </a:r>
            <a:r>
              <a:rPr lang="en-GB" sz="2000" b="1" baseline="30000" dirty="0">
                <a:latin typeface="Calibri" panose="020F0502020204030204" pitchFamily="34" charset="0"/>
                <a:cs typeface="Calibri" panose="020F0502020204030204" pitchFamily="34" charset="0"/>
              </a:rPr>
              <a:t>n</a:t>
            </a:r>
            <a:r>
              <a:rPr lang="en-GB" sz="2000" dirty="0">
                <a:latin typeface="Calibri" panose="020F0502020204030204" pitchFamily="34" charset="0"/>
                <a:cs typeface="Calibri" panose="020F0502020204030204" pitchFamily="34" charset="0"/>
              </a:rPr>
              <a:t> also stands for the necessary number of replications when simulating each factor once at each level.</a:t>
            </a:r>
          </a:p>
        </p:txBody>
      </p:sp>
      <p:graphicFrame>
        <p:nvGraphicFramePr>
          <p:cNvPr id="16" name="Tabell 3">
            <a:extLst>
              <a:ext uri="{FF2B5EF4-FFF2-40B4-BE49-F238E27FC236}">
                <a16:creationId xmlns:a16="http://schemas.microsoft.com/office/drawing/2014/main" id="{02CCBC67-85F5-4631-A9E0-77173DD394C1}"/>
              </a:ext>
            </a:extLst>
          </p:cNvPr>
          <p:cNvGraphicFramePr>
            <a:graphicFrameLocks/>
          </p:cNvGraphicFramePr>
          <p:nvPr>
            <p:extLst>
              <p:ext uri="{D42A27DB-BD31-4B8C-83A1-F6EECF244321}">
                <p14:modId xmlns:p14="http://schemas.microsoft.com/office/powerpoint/2010/main" val="3586879634"/>
              </p:ext>
            </p:extLst>
          </p:nvPr>
        </p:nvGraphicFramePr>
        <p:xfrm>
          <a:off x="599636" y="2953081"/>
          <a:ext cx="7772400" cy="457200"/>
        </p:xfrm>
        <a:graphic>
          <a:graphicData uri="http://schemas.openxmlformats.org/drawingml/2006/table">
            <a:tbl>
              <a:tblPr>
                <a:tableStyleId>{5940675A-B579-460E-94D1-54222C63F5DA}</a:tableStyleId>
              </a:tblPr>
              <a:tblGrid>
                <a:gridCol w="7772400">
                  <a:extLst>
                    <a:ext uri="{9D8B030D-6E8A-4147-A177-3AD203B41FA5}">
                      <a16:colId xmlns:a16="http://schemas.microsoft.com/office/drawing/2014/main" val="3413036690"/>
                    </a:ext>
                  </a:extLst>
                </a:gridCol>
              </a:tblGrid>
              <a:tr h="370840">
                <a:tc>
                  <a:txBody>
                    <a:bodyPr/>
                    <a:lstStyle/>
                    <a:p>
                      <a:pPr marL="342900" indent="-342900">
                        <a:buClr>
                          <a:srgbClr val="FF0000"/>
                        </a:buClr>
                        <a:buSzPct val="130000"/>
                        <a:buFont typeface="Arial" panose="020B0604020202020204" pitchFamily="34" charset="0"/>
                        <a:buChar char="•"/>
                      </a:pPr>
                      <a:r>
                        <a:rPr lang="en-GB" sz="2400" dirty="0"/>
                        <a:t>Investigate </a:t>
                      </a:r>
                      <a:r>
                        <a:rPr lang="en-GB" sz="2400" b="1" i="1" dirty="0">
                          <a:solidFill>
                            <a:srgbClr val="FF0000"/>
                          </a:solidFill>
                        </a:rPr>
                        <a:t>the effects </a:t>
                      </a:r>
                      <a:r>
                        <a:rPr lang="en-GB" sz="2400" dirty="0"/>
                        <a:t>of the factors on the responses</a:t>
                      </a:r>
                    </a:p>
                  </a:txBody>
                  <a:tcPr/>
                </a:tc>
                <a:extLst>
                  <a:ext uri="{0D108BD9-81ED-4DB2-BD59-A6C34878D82A}">
                    <a16:rowId xmlns:a16="http://schemas.microsoft.com/office/drawing/2014/main" val="3207750420"/>
                  </a:ext>
                </a:extLst>
              </a:tr>
            </a:tbl>
          </a:graphicData>
        </a:graphic>
      </p:graphicFrame>
    </p:spTree>
    <p:extLst>
      <p:ext uri="{BB962C8B-B14F-4D97-AF65-F5344CB8AC3E}">
        <p14:creationId xmlns:p14="http://schemas.microsoft.com/office/powerpoint/2010/main" val="609798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1+#ppt_w/2"/>
                                          </p:val>
                                        </p:tav>
                                        <p:tav tm="100000">
                                          <p:val>
                                            <p:strVal val="#ppt_x"/>
                                          </p:val>
                                        </p:tav>
                                      </p:tavLst>
                                    </p:anim>
                                    <p:anim calcmode="lin" valueType="num">
                                      <p:cBhvr additive="base">
                                        <p:cTn id="20"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1+#ppt_w/2"/>
                                          </p:val>
                                        </p:tav>
                                        <p:tav tm="100000">
                                          <p:val>
                                            <p:strVal val="#ppt_x"/>
                                          </p:val>
                                        </p:tav>
                                      </p:tavLst>
                                    </p:anim>
                                    <p:anim calcmode="lin" valueType="num">
                                      <p:cBhvr additive="base">
                                        <p:cTn id="26"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24AD09B5-A5B7-4D9D-98AF-99A71849CB0D}"/>
              </a:ext>
            </a:extLst>
          </p:cNvPr>
          <p:cNvSpPr>
            <a:spLocks noGrp="1"/>
          </p:cNvSpPr>
          <p:nvPr>
            <p:ph type="title"/>
          </p:nvPr>
        </p:nvSpPr>
        <p:spPr>
          <a:xfrm>
            <a:off x="179512" y="152400"/>
            <a:ext cx="8496944" cy="457200"/>
          </a:xfrm>
        </p:spPr>
        <p:txBody>
          <a:bodyPr/>
          <a:lstStyle/>
          <a:p>
            <a:r>
              <a:rPr lang="en-GB" sz="3600" b="1" dirty="0">
                <a:latin typeface="Calibri" panose="020F0502020204030204" pitchFamily="34" charset="0"/>
                <a:cs typeface="Calibri" panose="020F0502020204030204" pitchFamily="34" charset="0"/>
              </a:rPr>
              <a:t>The design matrix for a 2</a:t>
            </a:r>
            <a:r>
              <a:rPr lang="en-GB" sz="3600" b="1" baseline="30000" dirty="0">
                <a:latin typeface="Calibri" panose="020F0502020204030204" pitchFamily="34" charset="0"/>
                <a:cs typeface="Calibri" panose="020F0502020204030204" pitchFamily="34" charset="0"/>
              </a:rPr>
              <a:t>n</a:t>
            </a:r>
            <a:r>
              <a:rPr lang="en-GB" sz="3600" b="1" dirty="0">
                <a:latin typeface="Calibri" panose="020F0502020204030204" pitchFamily="34" charset="0"/>
                <a:cs typeface="Calibri" panose="020F0502020204030204" pitchFamily="34" charset="0"/>
              </a:rPr>
              <a:t> factorial design</a:t>
            </a:r>
          </a:p>
        </p:txBody>
      </p:sp>
      <p:graphicFrame>
        <p:nvGraphicFramePr>
          <p:cNvPr id="5" name="Tabell 5">
            <a:extLst>
              <a:ext uri="{FF2B5EF4-FFF2-40B4-BE49-F238E27FC236}">
                <a16:creationId xmlns:a16="http://schemas.microsoft.com/office/drawing/2014/main" id="{CECE571C-7E25-4A21-89C5-074D7B53F12B}"/>
              </a:ext>
            </a:extLst>
          </p:cNvPr>
          <p:cNvGraphicFramePr>
            <a:graphicFrameLocks noGrp="1"/>
          </p:cNvGraphicFramePr>
          <p:nvPr>
            <p:ph idx="1"/>
            <p:extLst>
              <p:ext uri="{D42A27DB-BD31-4B8C-83A1-F6EECF244321}">
                <p14:modId xmlns:p14="http://schemas.microsoft.com/office/powerpoint/2010/main" val="813705942"/>
              </p:ext>
            </p:extLst>
          </p:nvPr>
        </p:nvGraphicFramePr>
        <p:xfrm>
          <a:off x="685800" y="1621860"/>
          <a:ext cx="7772400" cy="4064000"/>
        </p:xfrm>
        <a:graphic>
          <a:graphicData uri="http://schemas.openxmlformats.org/drawingml/2006/table">
            <a:tbl>
              <a:tblPr firstRow="1">
                <a:tableStyleId>{5940675A-B579-460E-94D1-54222C63F5DA}</a:tableStyleId>
              </a:tblPr>
              <a:tblGrid>
                <a:gridCol w="1554480">
                  <a:extLst>
                    <a:ext uri="{9D8B030D-6E8A-4147-A177-3AD203B41FA5}">
                      <a16:colId xmlns:a16="http://schemas.microsoft.com/office/drawing/2014/main" val="1392624665"/>
                    </a:ext>
                  </a:extLst>
                </a:gridCol>
                <a:gridCol w="1554480">
                  <a:extLst>
                    <a:ext uri="{9D8B030D-6E8A-4147-A177-3AD203B41FA5}">
                      <a16:colId xmlns:a16="http://schemas.microsoft.com/office/drawing/2014/main" val="2653928271"/>
                    </a:ext>
                  </a:extLst>
                </a:gridCol>
                <a:gridCol w="1554480">
                  <a:extLst>
                    <a:ext uri="{9D8B030D-6E8A-4147-A177-3AD203B41FA5}">
                      <a16:colId xmlns:a16="http://schemas.microsoft.com/office/drawing/2014/main" val="232750120"/>
                    </a:ext>
                  </a:extLst>
                </a:gridCol>
                <a:gridCol w="1554480">
                  <a:extLst>
                    <a:ext uri="{9D8B030D-6E8A-4147-A177-3AD203B41FA5}">
                      <a16:colId xmlns:a16="http://schemas.microsoft.com/office/drawing/2014/main" val="2101997346"/>
                    </a:ext>
                  </a:extLst>
                </a:gridCol>
                <a:gridCol w="1554480">
                  <a:extLst>
                    <a:ext uri="{9D8B030D-6E8A-4147-A177-3AD203B41FA5}">
                      <a16:colId xmlns:a16="http://schemas.microsoft.com/office/drawing/2014/main" val="2897450859"/>
                    </a:ext>
                  </a:extLst>
                </a:gridCol>
              </a:tblGrid>
              <a:tr h="370840">
                <a:tc gridSpan="5">
                  <a:txBody>
                    <a:bodyPr/>
                    <a:lstStyle/>
                    <a:p>
                      <a:pPr algn="ctr"/>
                      <a:r>
                        <a:rPr lang="en-GB" sz="2400" b="1" dirty="0">
                          <a:latin typeface="Calibri" panose="020F0502020204030204" pitchFamily="34" charset="0"/>
                          <a:cs typeface="Calibri" panose="020F0502020204030204" pitchFamily="34" charset="0"/>
                        </a:rPr>
                        <a:t>Design matrix for a 2</a:t>
                      </a:r>
                      <a:r>
                        <a:rPr lang="en-GB" sz="2400" b="1" baseline="30000" dirty="0">
                          <a:latin typeface="Calibri" panose="020F0502020204030204" pitchFamily="34" charset="0"/>
                          <a:cs typeface="Calibri" panose="020F0502020204030204" pitchFamily="34" charset="0"/>
                        </a:rPr>
                        <a:t>3</a:t>
                      </a:r>
                      <a:r>
                        <a:rPr lang="en-GB" sz="2400" b="1" dirty="0">
                          <a:latin typeface="Calibri" panose="020F0502020204030204" pitchFamily="34" charset="0"/>
                          <a:cs typeface="Calibri" panose="020F0502020204030204" pitchFamily="34" charset="0"/>
                        </a:rPr>
                        <a:t> factorial design</a:t>
                      </a:r>
                      <a:endParaRPr lang="en-GB" sz="2400" dirty="0">
                        <a:latin typeface="Calibri" panose="020F0502020204030204" pitchFamily="34" charset="0"/>
                        <a:cs typeface="Calibri" panose="020F0502020204030204" pitchFamily="34" charset="0"/>
                      </a:endParaRP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832582302"/>
                  </a:ext>
                </a:extLst>
              </a:tr>
              <a:tr h="370840">
                <a:tc>
                  <a:txBody>
                    <a:bodyPr/>
                    <a:lstStyle/>
                    <a:p>
                      <a:pPr algn="ctr"/>
                      <a:r>
                        <a:rPr lang="en-GB" b="1" dirty="0">
                          <a:latin typeface="Calibri" panose="020F0502020204030204" pitchFamily="34" charset="0"/>
                          <a:cs typeface="Calibri" panose="020F0502020204030204" pitchFamily="34" charset="0"/>
                        </a:rPr>
                        <a:t>Factor combination</a:t>
                      </a:r>
                    </a:p>
                  </a:txBody>
                  <a:tcPr/>
                </a:tc>
                <a:tc>
                  <a:txBody>
                    <a:bodyPr/>
                    <a:lstStyle/>
                    <a:p>
                      <a:pPr algn="ctr"/>
                      <a:r>
                        <a:rPr lang="en-GB" b="1" dirty="0">
                          <a:latin typeface="Calibri" panose="020F0502020204030204" pitchFamily="34" charset="0"/>
                          <a:cs typeface="Calibri" panose="020F0502020204030204" pitchFamily="34" charset="0"/>
                        </a:rPr>
                        <a:t>Factor A</a:t>
                      </a:r>
                    </a:p>
                  </a:txBody>
                  <a:tcPr/>
                </a:tc>
                <a:tc>
                  <a:txBody>
                    <a:bodyPr/>
                    <a:lstStyle/>
                    <a:p>
                      <a:pPr algn="ctr"/>
                      <a:r>
                        <a:rPr lang="en-GB" b="1" dirty="0">
                          <a:latin typeface="Calibri" panose="020F0502020204030204" pitchFamily="34" charset="0"/>
                          <a:cs typeface="Calibri" panose="020F0502020204030204" pitchFamily="34" charset="0"/>
                        </a:rPr>
                        <a:t>Factor B</a:t>
                      </a:r>
                    </a:p>
                  </a:txBody>
                  <a:tcPr/>
                </a:tc>
                <a:tc>
                  <a:txBody>
                    <a:bodyPr/>
                    <a:lstStyle/>
                    <a:p>
                      <a:pPr algn="ctr"/>
                      <a:r>
                        <a:rPr lang="en-GB" b="1" dirty="0">
                          <a:latin typeface="Calibri" panose="020F0502020204030204" pitchFamily="34" charset="0"/>
                          <a:cs typeface="Calibri" panose="020F0502020204030204" pitchFamily="34" charset="0"/>
                        </a:rPr>
                        <a:t>Factor C</a:t>
                      </a:r>
                    </a:p>
                  </a:txBody>
                  <a:tcPr/>
                </a:tc>
                <a:tc>
                  <a:txBody>
                    <a:bodyPr/>
                    <a:lstStyle/>
                    <a:p>
                      <a:pPr algn="ctr"/>
                      <a:r>
                        <a:rPr lang="en-GB" b="1" dirty="0">
                          <a:latin typeface="Calibri" panose="020F0502020204030204" pitchFamily="34" charset="0"/>
                          <a:cs typeface="Calibri" panose="020F0502020204030204" pitchFamily="34" charset="0"/>
                        </a:rPr>
                        <a:t>Response</a:t>
                      </a:r>
                    </a:p>
                  </a:txBody>
                  <a:tcPr/>
                </a:tc>
                <a:extLst>
                  <a:ext uri="{0D108BD9-81ED-4DB2-BD59-A6C34878D82A}">
                    <a16:rowId xmlns:a16="http://schemas.microsoft.com/office/drawing/2014/main" val="1284851477"/>
                  </a:ext>
                </a:extLst>
              </a:tr>
              <a:tr h="370840">
                <a:tc>
                  <a:txBody>
                    <a:bodyPr/>
                    <a:lstStyle/>
                    <a:p>
                      <a:pPr algn="ctr"/>
                      <a:r>
                        <a:rPr lang="en-GB" b="1" dirty="0">
                          <a:latin typeface="Calibri" panose="020F0502020204030204" pitchFamily="34" charset="0"/>
                          <a:cs typeface="Calibri" panose="020F0502020204030204" pitchFamily="34" charset="0"/>
                        </a:rPr>
                        <a:t>1</a:t>
                      </a:r>
                    </a:p>
                  </a:txBody>
                  <a:tcPr/>
                </a:tc>
                <a:tc>
                  <a:txBody>
                    <a:bodyPr/>
                    <a:lstStyle/>
                    <a:p>
                      <a:pPr algn="ctr"/>
                      <a:r>
                        <a:rPr lang="en-GB" dirty="0">
                          <a:latin typeface="Calibri" panose="020F0502020204030204" pitchFamily="34" charset="0"/>
                          <a:cs typeface="Calibri" panose="020F0502020204030204" pitchFamily="34" charset="0"/>
                        </a:rPr>
                        <a:t>-</a:t>
                      </a:r>
                    </a:p>
                  </a:txBody>
                  <a:tcPr/>
                </a:tc>
                <a:tc>
                  <a:txBody>
                    <a:bodyPr/>
                    <a:lstStyle/>
                    <a:p>
                      <a:pPr algn="ctr"/>
                      <a:r>
                        <a:rPr lang="en-GB" dirty="0">
                          <a:latin typeface="Calibri" panose="020F0502020204030204" pitchFamily="34" charset="0"/>
                          <a:cs typeface="Calibri" panose="020F0502020204030204" pitchFamily="34" charset="0"/>
                        </a:rPr>
                        <a:t>-</a:t>
                      </a:r>
                    </a:p>
                  </a:txBody>
                  <a:tcPr/>
                </a:tc>
                <a:tc>
                  <a:txBody>
                    <a:bodyPr/>
                    <a:lstStyle/>
                    <a:p>
                      <a:pPr algn="ctr"/>
                      <a:r>
                        <a:rPr lang="en-GB" dirty="0">
                          <a:latin typeface="Calibri" panose="020F0502020204030204" pitchFamily="34" charset="0"/>
                          <a:cs typeface="Calibri" panose="020F0502020204030204" pitchFamily="34" charset="0"/>
                        </a:rPr>
                        <a:t>-</a:t>
                      </a:r>
                    </a:p>
                  </a:txBody>
                  <a:tcPr/>
                </a:tc>
                <a:tc>
                  <a:txBody>
                    <a:bodyPr/>
                    <a:lstStyle/>
                    <a:p>
                      <a:pPr algn="ctr"/>
                      <a:r>
                        <a:rPr lang="en-GB" dirty="0">
                          <a:latin typeface="Calibri" panose="020F0502020204030204" pitchFamily="34" charset="0"/>
                          <a:cs typeface="Calibri" panose="020F0502020204030204" pitchFamily="34" charset="0"/>
                        </a:rPr>
                        <a:t>R1</a:t>
                      </a:r>
                    </a:p>
                  </a:txBody>
                  <a:tcPr/>
                </a:tc>
                <a:extLst>
                  <a:ext uri="{0D108BD9-81ED-4DB2-BD59-A6C34878D82A}">
                    <a16:rowId xmlns:a16="http://schemas.microsoft.com/office/drawing/2014/main" val="268102168"/>
                  </a:ext>
                </a:extLst>
              </a:tr>
              <a:tr h="370840">
                <a:tc>
                  <a:txBody>
                    <a:bodyPr/>
                    <a:lstStyle/>
                    <a:p>
                      <a:pPr algn="ctr"/>
                      <a:r>
                        <a:rPr lang="en-GB" b="1" dirty="0">
                          <a:latin typeface="Calibri" panose="020F0502020204030204" pitchFamily="34" charset="0"/>
                          <a:cs typeface="Calibri" panose="020F0502020204030204" pitchFamily="34" charset="0"/>
                        </a:rPr>
                        <a:t>2</a:t>
                      </a:r>
                    </a:p>
                  </a:txBody>
                  <a:tcPr/>
                </a:tc>
                <a:tc>
                  <a:txBody>
                    <a:bodyPr/>
                    <a:lstStyle/>
                    <a:p>
                      <a:pPr algn="ctr"/>
                      <a:r>
                        <a:rPr lang="en-GB" dirty="0">
                          <a:latin typeface="Calibri" panose="020F0502020204030204" pitchFamily="34" charset="0"/>
                          <a:cs typeface="Calibri" panose="020F0502020204030204" pitchFamily="34" charset="0"/>
                        </a:rPr>
                        <a:t>+</a:t>
                      </a:r>
                    </a:p>
                  </a:txBody>
                  <a:tcPr/>
                </a:tc>
                <a:tc>
                  <a:txBody>
                    <a:bodyPr/>
                    <a:lstStyle/>
                    <a:p>
                      <a:pPr algn="ctr"/>
                      <a:r>
                        <a:rPr lang="en-GB" dirty="0">
                          <a:latin typeface="Calibri" panose="020F0502020204030204" pitchFamily="34" charset="0"/>
                          <a:cs typeface="Calibri" panose="020F0502020204030204" pitchFamily="34" charset="0"/>
                        </a:rPr>
                        <a:t>-</a:t>
                      </a:r>
                    </a:p>
                  </a:txBody>
                  <a:tcPr/>
                </a:tc>
                <a:tc>
                  <a:txBody>
                    <a:bodyPr/>
                    <a:lstStyle/>
                    <a:p>
                      <a:pPr algn="ctr"/>
                      <a:r>
                        <a:rPr lang="en-GB" dirty="0">
                          <a:latin typeface="Calibri" panose="020F0502020204030204" pitchFamily="34" charset="0"/>
                          <a:cs typeface="Calibri" panose="020F0502020204030204" pitchFamily="34" charset="0"/>
                        </a:rPr>
                        <a:t>-</a:t>
                      </a:r>
                    </a:p>
                  </a:txBody>
                  <a:tcPr/>
                </a:tc>
                <a:tc>
                  <a:txBody>
                    <a:bodyPr/>
                    <a:lstStyle/>
                    <a:p>
                      <a:pPr algn="ctr"/>
                      <a:r>
                        <a:rPr lang="en-GB" dirty="0">
                          <a:latin typeface="Calibri" panose="020F0502020204030204" pitchFamily="34" charset="0"/>
                          <a:cs typeface="Calibri" panose="020F0502020204030204" pitchFamily="34" charset="0"/>
                        </a:rPr>
                        <a:t>R2</a:t>
                      </a:r>
                    </a:p>
                  </a:txBody>
                  <a:tcPr/>
                </a:tc>
                <a:extLst>
                  <a:ext uri="{0D108BD9-81ED-4DB2-BD59-A6C34878D82A}">
                    <a16:rowId xmlns:a16="http://schemas.microsoft.com/office/drawing/2014/main" val="1115847985"/>
                  </a:ext>
                </a:extLst>
              </a:tr>
              <a:tr h="370840">
                <a:tc>
                  <a:txBody>
                    <a:bodyPr/>
                    <a:lstStyle/>
                    <a:p>
                      <a:pPr algn="ctr"/>
                      <a:r>
                        <a:rPr lang="en-GB" b="1" dirty="0">
                          <a:latin typeface="Calibri" panose="020F0502020204030204" pitchFamily="34" charset="0"/>
                          <a:cs typeface="Calibri" panose="020F0502020204030204" pitchFamily="34" charset="0"/>
                        </a:rPr>
                        <a:t>3</a:t>
                      </a:r>
                    </a:p>
                  </a:txBody>
                  <a:tcPr/>
                </a:tc>
                <a:tc>
                  <a:txBody>
                    <a:bodyPr/>
                    <a:lstStyle/>
                    <a:p>
                      <a:pPr algn="ctr"/>
                      <a:r>
                        <a:rPr lang="en-GB" dirty="0">
                          <a:latin typeface="Calibri" panose="020F0502020204030204" pitchFamily="34" charset="0"/>
                          <a:cs typeface="Calibri" panose="020F0502020204030204" pitchFamily="34" charset="0"/>
                        </a:rPr>
                        <a:t>-</a:t>
                      </a:r>
                    </a:p>
                  </a:txBody>
                  <a:tcPr/>
                </a:tc>
                <a:tc>
                  <a:txBody>
                    <a:bodyPr/>
                    <a:lstStyle/>
                    <a:p>
                      <a:pPr algn="ctr"/>
                      <a:r>
                        <a:rPr lang="en-GB" dirty="0">
                          <a:latin typeface="Calibri" panose="020F0502020204030204" pitchFamily="34" charset="0"/>
                          <a:cs typeface="Calibri" panose="020F0502020204030204" pitchFamily="34" charset="0"/>
                        </a:rPr>
                        <a:t>+</a:t>
                      </a:r>
                    </a:p>
                  </a:txBody>
                  <a:tcPr/>
                </a:tc>
                <a:tc>
                  <a:txBody>
                    <a:bodyPr/>
                    <a:lstStyle/>
                    <a:p>
                      <a:pPr algn="ctr"/>
                      <a:r>
                        <a:rPr lang="en-GB" dirty="0">
                          <a:latin typeface="Calibri" panose="020F0502020204030204" pitchFamily="34" charset="0"/>
                          <a:cs typeface="Calibri" panose="020F0502020204030204" pitchFamily="34" charset="0"/>
                        </a:rPr>
                        <a:t>-</a:t>
                      </a:r>
                    </a:p>
                  </a:txBody>
                  <a:tcPr/>
                </a:tc>
                <a:tc>
                  <a:txBody>
                    <a:bodyPr/>
                    <a:lstStyle/>
                    <a:p>
                      <a:pPr algn="ctr"/>
                      <a:r>
                        <a:rPr lang="en-GB" dirty="0">
                          <a:latin typeface="Calibri" panose="020F0502020204030204" pitchFamily="34" charset="0"/>
                          <a:cs typeface="Calibri" panose="020F0502020204030204" pitchFamily="34" charset="0"/>
                        </a:rPr>
                        <a:t>R3</a:t>
                      </a:r>
                    </a:p>
                  </a:txBody>
                  <a:tcPr/>
                </a:tc>
                <a:extLst>
                  <a:ext uri="{0D108BD9-81ED-4DB2-BD59-A6C34878D82A}">
                    <a16:rowId xmlns:a16="http://schemas.microsoft.com/office/drawing/2014/main" val="3870536987"/>
                  </a:ext>
                </a:extLst>
              </a:tr>
              <a:tr h="370840">
                <a:tc>
                  <a:txBody>
                    <a:bodyPr/>
                    <a:lstStyle/>
                    <a:p>
                      <a:pPr algn="ctr"/>
                      <a:r>
                        <a:rPr lang="en-GB" b="1" dirty="0">
                          <a:latin typeface="Calibri" panose="020F0502020204030204" pitchFamily="34" charset="0"/>
                          <a:cs typeface="Calibri" panose="020F0502020204030204" pitchFamily="34" charset="0"/>
                        </a:rPr>
                        <a:t>4</a:t>
                      </a:r>
                    </a:p>
                  </a:txBody>
                  <a:tcPr/>
                </a:tc>
                <a:tc>
                  <a:txBody>
                    <a:bodyPr/>
                    <a:lstStyle/>
                    <a:p>
                      <a:pPr algn="ctr"/>
                      <a:r>
                        <a:rPr lang="en-GB" dirty="0">
                          <a:latin typeface="Calibri" panose="020F0502020204030204" pitchFamily="34" charset="0"/>
                          <a:cs typeface="Calibri" panose="020F0502020204030204" pitchFamily="34" charset="0"/>
                        </a:rPr>
                        <a:t>+</a:t>
                      </a:r>
                    </a:p>
                  </a:txBody>
                  <a:tcPr/>
                </a:tc>
                <a:tc>
                  <a:txBody>
                    <a:bodyPr/>
                    <a:lstStyle/>
                    <a:p>
                      <a:pPr algn="ctr"/>
                      <a:r>
                        <a:rPr lang="en-GB" dirty="0">
                          <a:latin typeface="Calibri" panose="020F0502020204030204" pitchFamily="34" charset="0"/>
                          <a:cs typeface="Calibri" panose="020F0502020204030204" pitchFamily="34" charset="0"/>
                        </a:rPr>
                        <a:t>+</a:t>
                      </a:r>
                    </a:p>
                  </a:txBody>
                  <a:tcPr/>
                </a:tc>
                <a:tc>
                  <a:txBody>
                    <a:bodyPr/>
                    <a:lstStyle/>
                    <a:p>
                      <a:pPr algn="ctr"/>
                      <a:r>
                        <a:rPr lang="en-GB" dirty="0">
                          <a:latin typeface="Calibri" panose="020F0502020204030204" pitchFamily="34" charset="0"/>
                          <a:cs typeface="Calibri" panose="020F0502020204030204" pitchFamily="34" charset="0"/>
                        </a:rPr>
                        <a:t>-</a:t>
                      </a:r>
                    </a:p>
                  </a:txBody>
                  <a:tcPr/>
                </a:tc>
                <a:tc>
                  <a:txBody>
                    <a:bodyPr/>
                    <a:lstStyle/>
                    <a:p>
                      <a:pPr algn="ctr"/>
                      <a:r>
                        <a:rPr lang="en-GB" dirty="0">
                          <a:latin typeface="Calibri" panose="020F0502020204030204" pitchFamily="34" charset="0"/>
                          <a:cs typeface="Calibri" panose="020F0502020204030204" pitchFamily="34" charset="0"/>
                        </a:rPr>
                        <a:t>R4</a:t>
                      </a:r>
                    </a:p>
                  </a:txBody>
                  <a:tcPr/>
                </a:tc>
                <a:extLst>
                  <a:ext uri="{0D108BD9-81ED-4DB2-BD59-A6C34878D82A}">
                    <a16:rowId xmlns:a16="http://schemas.microsoft.com/office/drawing/2014/main" val="1835186302"/>
                  </a:ext>
                </a:extLst>
              </a:tr>
              <a:tr h="370840">
                <a:tc>
                  <a:txBody>
                    <a:bodyPr/>
                    <a:lstStyle/>
                    <a:p>
                      <a:pPr algn="ctr"/>
                      <a:r>
                        <a:rPr lang="en-GB" b="1" dirty="0">
                          <a:latin typeface="Calibri" panose="020F0502020204030204" pitchFamily="34" charset="0"/>
                          <a:cs typeface="Calibri" panose="020F0502020204030204" pitchFamily="34" charset="0"/>
                        </a:rPr>
                        <a:t>5</a:t>
                      </a:r>
                    </a:p>
                  </a:txBody>
                  <a:tcPr/>
                </a:tc>
                <a:tc>
                  <a:txBody>
                    <a:bodyPr/>
                    <a:lstStyle/>
                    <a:p>
                      <a:pPr algn="ctr"/>
                      <a:r>
                        <a:rPr lang="en-GB" dirty="0">
                          <a:latin typeface="Calibri" panose="020F0502020204030204" pitchFamily="34" charset="0"/>
                          <a:cs typeface="Calibri" panose="020F0502020204030204" pitchFamily="34" charset="0"/>
                        </a:rPr>
                        <a:t>-</a:t>
                      </a:r>
                    </a:p>
                  </a:txBody>
                  <a:tcPr/>
                </a:tc>
                <a:tc>
                  <a:txBody>
                    <a:bodyPr/>
                    <a:lstStyle/>
                    <a:p>
                      <a:pPr algn="ctr"/>
                      <a:r>
                        <a:rPr lang="en-GB" dirty="0">
                          <a:latin typeface="Calibri" panose="020F0502020204030204" pitchFamily="34" charset="0"/>
                          <a:cs typeface="Calibri" panose="020F0502020204030204" pitchFamily="34" charset="0"/>
                        </a:rPr>
                        <a:t>-</a:t>
                      </a:r>
                    </a:p>
                  </a:txBody>
                  <a:tcPr/>
                </a:tc>
                <a:tc>
                  <a:txBody>
                    <a:bodyPr/>
                    <a:lstStyle/>
                    <a:p>
                      <a:pPr algn="ctr"/>
                      <a:r>
                        <a:rPr lang="en-GB" dirty="0">
                          <a:latin typeface="Calibri" panose="020F0502020204030204" pitchFamily="34" charset="0"/>
                          <a:cs typeface="Calibri" panose="020F0502020204030204" pitchFamily="34" charset="0"/>
                        </a:rPr>
                        <a:t>+</a:t>
                      </a:r>
                    </a:p>
                  </a:txBody>
                  <a:tcPr/>
                </a:tc>
                <a:tc>
                  <a:txBody>
                    <a:bodyPr/>
                    <a:lstStyle/>
                    <a:p>
                      <a:pPr algn="ctr"/>
                      <a:r>
                        <a:rPr lang="en-GB" dirty="0">
                          <a:latin typeface="Calibri" panose="020F0502020204030204" pitchFamily="34" charset="0"/>
                          <a:cs typeface="Calibri" panose="020F0502020204030204" pitchFamily="34" charset="0"/>
                        </a:rPr>
                        <a:t>R5</a:t>
                      </a:r>
                    </a:p>
                  </a:txBody>
                  <a:tcPr/>
                </a:tc>
                <a:extLst>
                  <a:ext uri="{0D108BD9-81ED-4DB2-BD59-A6C34878D82A}">
                    <a16:rowId xmlns:a16="http://schemas.microsoft.com/office/drawing/2014/main" val="1828429576"/>
                  </a:ext>
                </a:extLst>
              </a:tr>
              <a:tr h="370840">
                <a:tc>
                  <a:txBody>
                    <a:bodyPr/>
                    <a:lstStyle/>
                    <a:p>
                      <a:pPr algn="ctr"/>
                      <a:r>
                        <a:rPr lang="en-GB" b="1" dirty="0">
                          <a:latin typeface="Calibri" panose="020F0502020204030204" pitchFamily="34" charset="0"/>
                          <a:cs typeface="Calibri" panose="020F0502020204030204" pitchFamily="34" charset="0"/>
                        </a:rPr>
                        <a:t>6</a:t>
                      </a:r>
                    </a:p>
                  </a:txBody>
                  <a:tcPr/>
                </a:tc>
                <a:tc>
                  <a:txBody>
                    <a:bodyPr/>
                    <a:lstStyle/>
                    <a:p>
                      <a:pPr algn="ctr"/>
                      <a:r>
                        <a:rPr lang="en-GB" dirty="0">
                          <a:latin typeface="Calibri" panose="020F0502020204030204" pitchFamily="34" charset="0"/>
                          <a:cs typeface="Calibri" panose="020F0502020204030204" pitchFamily="34" charset="0"/>
                        </a:rPr>
                        <a:t>+</a:t>
                      </a:r>
                    </a:p>
                  </a:txBody>
                  <a:tcPr/>
                </a:tc>
                <a:tc>
                  <a:txBody>
                    <a:bodyPr/>
                    <a:lstStyle/>
                    <a:p>
                      <a:pPr algn="ctr"/>
                      <a:r>
                        <a:rPr lang="en-GB" dirty="0">
                          <a:latin typeface="Calibri" panose="020F0502020204030204" pitchFamily="34" charset="0"/>
                          <a:cs typeface="Calibri" panose="020F0502020204030204" pitchFamily="34" charset="0"/>
                        </a:rPr>
                        <a:t>-</a:t>
                      </a:r>
                    </a:p>
                  </a:txBody>
                  <a:tcPr/>
                </a:tc>
                <a:tc>
                  <a:txBody>
                    <a:bodyPr/>
                    <a:lstStyle/>
                    <a:p>
                      <a:pPr algn="ctr"/>
                      <a:r>
                        <a:rPr lang="en-GB" dirty="0">
                          <a:latin typeface="Calibri" panose="020F0502020204030204" pitchFamily="34" charset="0"/>
                          <a:cs typeface="Calibri" panose="020F0502020204030204" pitchFamily="34" charset="0"/>
                        </a:rPr>
                        <a:t>+</a:t>
                      </a:r>
                    </a:p>
                  </a:txBody>
                  <a:tcPr/>
                </a:tc>
                <a:tc>
                  <a:txBody>
                    <a:bodyPr/>
                    <a:lstStyle/>
                    <a:p>
                      <a:pPr algn="ctr"/>
                      <a:r>
                        <a:rPr lang="en-GB" dirty="0">
                          <a:latin typeface="Calibri" panose="020F0502020204030204" pitchFamily="34" charset="0"/>
                          <a:cs typeface="Calibri" panose="020F0502020204030204" pitchFamily="34" charset="0"/>
                        </a:rPr>
                        <a:t>R6</a:t>
                      </a:r>
                    </a:p>
                  </a:txBody>
                  <a:tcPr/>
                </a:tc>
                <a:extLst>
                  <a:ext uri="{0D108BD9-81ED-4DB2-BD59-A6C34878D82A}">
                    <a16:rowId xmlns:a16="http://schemas.microsoft.com/office/drawing/2014/main" val="3973715543"/>
                  </a:ext>
                </a:extLst>
              </a:tr>
              <a:tr h="370840">
                <a:tc>
                  <a:txBody>
                    <a:bodyPr/>
                    <a:lstStyle/>
                    <a:p>
                      <a:pPr algn="ctr"/>
                      <a:r>
                        <a:rPr lang="en-GB" b="1" dirty="0">
                          <a:latin typeface="Calibri" panose="020F0502020204030204" pitchFamily="34" charset="0"/>
                          <a:cs typeface="Calibri" panose="020F0502020204030204" pitchFamily="34" charset="0"/>
                        </a:rPr>
                        <a:t>7</a:t>
                      </a:r>
                    </a:p>
                  </a:txBody>
                  <a:tcPr/>
                </a:tc>
                <a:tc>
                  <a:txBody>
                    <a:bodyPr/>
                    <a:lstStyle/>
                    <a:p>
                      <a:pPr algn="ctr"/>
                      <a:r>
                        <a:rPr lang="en-GB" dirty="0">
                          <a:latin typeface="Calibri" panose="020F0502020204030204" pitchFamily="34" charset="0"/>
                          <a:cs typeface="Calibri" panose="020F0502020204030204" pitchFamily="34" charset="0"/>
                        </a:rPr>
                        <a:t>-</a:t>
                      </a:r>
                    </a:p>
                  </a:txBody>
                  <a:tcPr/>
                </a:tc>
                <a:tc>
                  <a:txBody>
                    <a:bodyPr/>
                    <a:lstStyle/>
                    <a:p>
                      <a:pPr algn="ctr"/>
                      <a:r>
                        <a:rPr lang="en-GB" dirty="0">
                          <a:latin typeface="Calibri" panose="020F0502020204030204" pitchFamily="34" charset="0"/>
                          <a:cs typeface="Calibri" panose="020F0502020204030204" pitchFamily="34" charset="0"/>
                        </a:rPr>
                        <a:t>+</a:t>
                      </a:r>
                    </a:p>
                  </a:txBody>
                  <a:tcPr/>
                </a:tc>
                <a:tc>
                  <a:txBody>
                    <a:bodyPr/>
                    <a:lstStyle/>
                    <a:p>
                      <a:pPr algn="ctr"/>
                      <a:r>
                        <a:rPr lang="en-GB" dirty="0">
                          <a:latin typeface="Calibri" panose="020F0502020204030204" pitchFamily="34" charset="0"/>
                          <a:cs typeface="Calibri" panose="020F0502020204030204" pitchFamily="34" charset="0"/>
                        </a:rPr>
                        <a:t>+</a:t>
                      </a:r>
                    </a:p>
                  </a:txBody>
                  <a:tcPr/>
                </a:tc>
                <a:tc>
                  <a:txBody>
                    <a:bodyPr/>
                    <a:lstStyle/>
                    <a:p>
                      <a:pPr algn="ctr"/>
                      <a:r>
                        <a:rPr lang="en-GB" dirty="0">
                          <a:latin typeface="Calibri" panose="020F0502020204030204" pitchFamily="34" charset="0"/>
                          <a:cs typeface="Calibri" panose="020F0502020204030204" pitchFamily="34" charset="0"/>
                        </a:rPr>
                        <a:t>R7</a:t>
                      </a:r>
                    </a:p>
                  </a:txBody>
                  <a:tcPr/>
                </a:tc>
                <a:extLst>
                  <a:ext uri="{0D108BD9-81ED-4DB2-BD59-A6C34878D82A}">
                    <a16:rowId xmlns:a16="http://schemas.microsoft.com/office/drawing/2014/main" val="1930851843"/>
                  </a:ext>
                </a:extLst>
              </a:tr>
              <a:tr h="370840">
                <a:tc>
                  <a:txBody>
                    <a:bodyPr/>
                    <a:lstStyle/>
                    <a:p>
                      <a:pPr algn="ctr"/>
                      <a:r>
                        <a:rPr lang="en-GB" b="1" dirty="0">
                          <a:latin typeface="Calibri" panose="020F0502020204030204" pitchFamily="34" charset="0"/>
                          <a:cs typeface="Calibri" panose="020F0502020204030204" pitchFamily="34" charset="0"/>
                        </a:rPr>
                        <a:t>8</a:t>
                      </a:r>
                    </a:p>
                  </a:txBody>
                  <a:tcPr/>
                </a:tc>
                <a:tc>
                  <a:txBody>
                    <a:bodyPr/>
                    <a:lstStyle/>
                    <a:p>
                      <a:pPr algn="ctr"/>
                      <a:r>
                        <a:rPr lang="en-GB" dirty="0">
                          <a:latin typeface="Calibri" panose="020F0502020204030204" pitchFamily="34" charset="0"/>
                          <a:cs typeface="Calibri" panose="020F0502020204030204" pitchFamily="34" charset="0"/>
                        </a:rPr>
                        <a:t>+</a:t>
                      </a:r>
                    </a:p>
                  </a:txBody>
                  <a:tcPr/>
                </a:tc>
                <a:tc>
                  <a:txBody>
                    <a:bodyPr/>
                    <a:lstStyle/>
                    <a:p>
                      <a:pPr algn="ctr"/>
                      <a:r>
                        <a:rPr lang="en-GB" dirty="0">
                          <a:latin typeface="Calibri" panose="020F0502020204030204" pitchFamily="34" charset="0"/>
                          <a:cs typeface="Calibri" panose="020F0502020204030204" pitchFamily="34" charset="0"/>
                        </a:rPr>
                        <a:t>+</a:t>
                      </a:r>
                    </a:p>
                  </a:txBody>
                  <a:tcPr/>
                </a:tc>
                <a:tc>
                  <a:txBody>
                    <a:bodyPr/>
                    <a:lstStyle/>
                    <a:p>
                      <a:pPr algn="ctr"/>
                      <a:r>
                        <a:rPr lang="en-GB" dirty="0">
                          <a:latin typeface="Calibri" panose="020F0502020204030204" pitchFamily="34" charset="0"/>
                          <a:cs typeface="Calibri" panose="020F0502020204030204" pitchFamily="34" charset="0"/>
                        </a:rPr>
                        <a:t>+</a:t>
                      </a:r>
                    </a:p>
                  </a:txBody>
                  <a:tcPr/>
                </a:tc>
                <a:tc>
                  <a:txBody>
                    <a:bodyPr/>
                    <a:lstStyle/>
                    <a:p>
                      <a:pPr algn="ctr"/>
                      <a:r>
                        <a:rPr lang="en-GB" dirty="0">
                          <a:latin typeface="Calibri" panose="020F0502020204030204" pitchFamily="34" charset="0"/>
                          <a:cs typeface="Calibri" panose="020F0502020204030204" pitchFamily="34" charset="0"/>
                        </a:rPr>
                        <a:t>R8</a:t>
                      </a:r>
                    </a:p>
                  </a:txBody>
                  <a:tcPr/>
                </a:tc>
                <a:extLst>
                  <a:ext uri="{0D108BD9-81ED-4DB2-BD59-A6C34878D82A}">
                    <a16:rowId xmlns:a16="http://schemas.microsoft.com/office/drawing/2014/main" val="2936223025"/>
                  </a:ext>
                </a:extLst>
              </a:tr>
            </a:tbl>
          </a:graphicData>
        </a:graphic>
      </p:graphicFrame>
      <p:sp>
        <p:nvSpPr>
          <p:cNvPr id="4" name="Platshållare för bildnummer 3">
            <a:extLst>
              <a:ext uri="{FF2B5EF4-FFF2-40B4-BE49-F238E27FC236}">
                <a16:creationId xmlns:a16="http://schemas.microsoft.com/office/drawing/2014/main" id="{4A33F1E7-6110-40F1-8FAD-4395AA156821}"/>
              </a:ext>
            </a:extLst>
          </p:cNvPr>
          <p:cNvSpPr>
            <a:spLocks noGrp="1"/>
          </p:cNvSpPr>
          <p:nvPr>
            <p:ph type="sldNum" sz="quarter" idx="12"/>
          </p:nvPr>
        </p:nvSpPr>
        <p:spPr>
          <a:xfrm>
            <a:off x="8750696" y="6356176"/>
            <a:ext cx="285800" cy="457200"/>
          </a:xfrm>
        </p:spPr>
        <p:txBody>
          <a:bodyPr/>
          <a:lstStyle/>
          <a:p>
            <a:pPr>
              <a:defRPr/>
            </a:pPr>
            <a:fld id="{C99330ED-0C47-4042-BD72-525C52D4FF39}" type="slidenum">
              <a:rPr lang="sv-SE" altLang="en-US" smtClean="0">
                <a:latin typeface="Calibri" panose="020F0502020204030204" pitchFamily="34" charset="0"/>
                <a:cs typeface="Calibri" panose="020F0502020204030204" pitchFamily="34" charset="0"/>
              </a:rPr>
              <a:pPr>
                <a:defRPr/>
              </a:pPr>
              <a:t>6</a:t>
            </a:fld>
            <a:endParaRPr lang="sv-SE" altLang="en-US" dirty="0">
              <a:latin typeface="Calibri" panose="020F0502020204030204" pitchFamily="34" charset="0"/>
              <a:cs typeface="Calibri" panose="020F0502020204030204" pitchFamily="34" charset="0"/>
            </a:endParaRPr>
          </a:p>
        </p:txBody>
      </p:sp>
      <p:sp>
        <p:nvSpPr>
          <p:cNvPr id="6" name="textruta 5">
            <a:extLst>
              <a:ext uri="{FF2B5EF4-FFF2-40B4-BE49-F238E27FC236}">
                <a16:creationId xmlns:a16="http://schemas.microsoft.com/office/drawing/2014/main" id="{37237953-46CD-4B44-B21D-21F44F945846}"/>
              </a:ext>
            </a:extLst>
          </p:cNvPr>
          <p:cNvSpPr txBox="1"/>
          <p:nvPr/>
        </p:nvSpPr>
        <p:spPr>
          <a:xfrm>
            <a:off x="691722" y="775792"/>
            <a:ext cx="7984734" cy="707886"/>
          </a:xfrm>
          <a:prstGeom prst="rect">
            <a:avLst/>
          </a:prstGeom>
          <a:noFill/>
        </p:spPr>
        <p:txBody>
          <a:bodyPr wrap="square" rtlCol="0">
            <a:spAutoFit/>
          </a:bodyPr>
          <a:lstStyle/>
          <a:p>
            <a:r>
              <a:rPr lang="en-GB" sz="2000" dirty="0">
                <a:latin typeface="Calibri" panose="020F0502020204030204" pitchFamily="34" charset="0"/>
                <a:cs typeface="Calibri" panose="020F0502020204030204" pitchFamily="34" charset="0"/>
              </a:rPr>
              <a:t>By numbering all combinations of 3 factors A, B and C that can take 2 levels each, we obtain the following table, called </a:t>
            </a:r>
            <a:r>
              <a:rPr lang="en-GB" sz="2000" b="1" dirty="0">
                <a:latin typeface="Calibri" panose="020F0502020204030204" pitchFamily="34" charset="0"/>
                <a:cs typeface="Calibri" panose="020F0502020204030204" pitchFamily="34" charset="0"/>
              </a:rPr>
              <a:t>design matrix</a:t>
            </a:r>
            <a:r>
              <a:rPr lang="en-GB" sz="2000" dirty="0">
                <a:latin typeface="Calibri" panose="020F0502020204030204" pitchFamily="34" charset="0"/>
                <a:cs typeface="Calibri" panose="020F0502020204030204" pitchFamily="34" charset="0"/>
              </a:rPr>
              <a:t>.:</a:t>
            </a:r>
          </a:p>
        </p:txBody>
      </p:sp>
      <p:sp>
        <p:nvSpPr>
          <p:cNvPr id="7" name="textruta 6">
            <a:extLst>
              <a:ext uri="{FF2B5EF4-FFF2-40B4-BE49-F238E27FC236}">
                <a16:creationId xmlns:a16="http://schemas.microsoft.com/office/drawing/2014/main" id="{650DC248-23AB-41D7-AAD1-FDD78098FAF2}"/>
              </a:ext>
            </a:extLst>
          </p:cNvPr>
          <p:cNvSpPr txBox="1"/>
          <p:nvPr/>
        </p:nvSpPr>
        <p:spPr>
          <a:xfrm>
            <a:off x="733880" y="5859317"/>
            <a:ext cx="7870568" cy="707886"/>
          </a:xfrm>
          <a:prstGeom prst="rect">
            <a:avLst/>
          </a:prstGeom>
          <a:noFill/>
        </p:spPr>
        <p:txBody>
          <a:bodyPr wrap="square" rtlCol="0">
            <a:spAutoFit/>
          </a:bodyPr>
          <a:lstStyle/>
          <a:p>
            <a:r>
              <a:rPr lang="en-GB" sz="2000" dirty="0">
                <a:latin typeface="Calibri" panose="020F0502020204030204" pitchFamily="34" charset="0"/>
                <a:cs typeface="Calibri" panose="020F0502020204030204" pitchFamily="34" charset="0"/>
              </a:rPr>
              <a:t>Each combination of factors is here specified at a row where the rightmost cell shows the response (result of the simulation).</a:t>
            </a:r>
          </a:p>
        </p:txBody>
      </p:sp>
    </p:spTree>
    <p:extLst>
      <p:ext uri="{BB962C8B-B14F-4D97-AF65-F5344CB8AC3E}">
        <p14:creationId xmlns:p14="http://schemas.microsoft.com/office/powerpoint/2010/main" val="3419830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2A2CDC38-02F3-4035-BEE4-6AD5EF9283C3}"/>
              </a:ext>
            </a:extLst>
          </p:cNvPr>
          <p:cNvSpPr>
            <a:spLocks noGrp="1"/>
          </p:cNvSpPr>
          <p:nvPr>
            <p:ph type="title"/>
          </p:nvPr>
        </p:nvSpPr>
        <p:spPr>
          <a:xfrm>
            <a:off x="539552" y="217145"/>
            <a:ext cx="7772400" cy="515144"/>
          </a:xfrm>
        </p:spPr>
        <p:txBody>
          <a:bodyPr/>
          <a:lstStyle/>
          <a:p>
            <a:r>
              <a:rPr lang="en-GB" sz="3600" b="1" dirty="0">
                <a:latin typeface="Calibri" panose="020F0502020204030204" pitchFamily="34" charset="0"/>
                <a:cs typeface="Calibri" panose="020F0502020204030204" pitchFamily="34" charset="0"/>
              </a:rPr>
              <a:t>Results – </a:t>
            </a:r>
            <a:r>
              <a:rPr lang="en-GB" sz="3600" b="1" dirty="0">
                <a:solidFill>
                  <a:srgbClr val="FF0000"/>
                </a:solidFill>
                <a:latin typeface="Calibri" panose="020F0502020204030204" pitchFamily="34" charset="0"/>
                <a:cs typeface="Calibri" panose="020F0502020204030204" pitchFamily="34" charset="0"/>
              </a:rPr>
              <a:t>main effects</a:t>
            </a:r>
            <a:r>
              <a:rPr lang="en-GB" sz="3600" b="1" dirty="0">
                <a:latin typeface="Calibri" panose="020F0502020204030204" pitchFamily="34" charset="0"/>
                <a:cs typeface="Calibri" panose="020F0502020204030204" pitchFamily="34" charset="0"/>
              </a:rPr>
              <a:t> …</a:t>
            </a:r>
          </a:p>
        </p:txBody>
      </p:sp>
      <mc:AlternateContent xmlns:mc="http://schemas.openxmlformats.org/markup-compatibility/2006" xmlns:a14="http://schemas.microsoft.com/office/drawing/2010/main">
        <mc:Choice Requires="a14">
          <p:sp>
            <p:nvSpPr>
              <p:cNvPr id="3" name="Platshållare för innehåll 2">
                <a:extLst>
                  <a:ext uri="{FF2B5EF4-FFF2-40B4-BE49-F238E27FC236}">
                    <a16:creationId xmlns:a16="http://schemas.microsoft.com/office/drawing/2014/main" id="{E81F60BD-D34E-4261-85C2-DBD6F79A13F2}"/>
                  </a:ext>
                </a:extLst>
              </p:cNvPr>
              <p:cNvSpPr>
                <a:spLocks noGrp="1"/>
              </p:cNvSpPr>
              <p:nvPr>
                <p:ph idx="1"/>
              </p:nvPr>
            </p:nvSpPr>
            <p:spPr>
              <a:xfrm>
                <a:off x="218977" y="4168607"/>
                <a:ext cx="8502609" cy="1780673"/>
              </a:xfrm>
            </p:spPr>
            <p:txBody>
              <a:bodyPr/>
              <a:lstStyle/>
              <a:p>
                <a:pPr marL="0" indent="0">
                  <a:buNone/>
                </a:pPr>
                <a:r>
                  <a:rPr lang="en-GB" sz="2400" dirty="0">
                    <a:latin typeface="Calibri" panose="020F0502020204030204" pitchFamily="34" charset="0"/>
                    <a:cs typeface="Calibri" panose="020F0502020204030204" pitchFamily="34" charset="0"/>
                  </a:rPr>
                  <a:t>Similarly for factors B and C:</a:t>
                </a:r>
              </a:p>
              <a:p>
                <a:pPr marL="0" indent="0">
                  <a:buNone/>
                </a:pPr>
                <a14:m>
                  <m:oMath xmlns:m="http://schemas.openxmlformats.org/officeDocument/2006/math">
                    <m:r>
                      <a:rPr lang="sv-SE" sz="2400" b="0" i="1" smtClean="0">
                        <a:latin typeface="Cambria Math" panose="02040503050406030204" pitchFamily="18" charset="0"/>
                      </a:rPr>
                      <m:t>𝑏</m:t>
                    </m:r>
                    <m:r>
                      <a:rPr lang="sv-SE" sz="2400" b="0" i="1" smtClean="0">
                        <a:latin typeface="Cambria Math" panose="02040503050406030204" pitchFamily="18" charset="0"/>
                      </a:rPr>
                      <m:t>=</m:t>
                    </m:r>
                    <m:f>
                      <m:fPr>
                        <m:ctrlPr>
                          <a:rPr lang="en-GB" sz="2400" i="1" smtClean="0">
                            <a:latin typeface="Cambria Math" panose="02040503050406030204" pitchFamily="18" charset="0"/>
                          </a:rPr>
                        </m:ctrlPr>
                      </m:fPr>
                      <m:num>
                        <m:r>
                          <a:rPr lang="sv-SE" sz="2400" b="0" i="1" smtClean="0">
                            <a:latin typeface="Cambria Math" panose="02040503050406030204" pitchFamily="18" charset="0"/>
                          </a:rPr>
                          <m:t>−</m:t>
                        </m:r>
                        <m:r>
                          <a:rPr lang="sv-SE" sz="2400" b="0" i="1" smtClean="0">
                            <a:latin typeface="Cambria Math" panose="02040503050406030204" pitchFamily="18" charset="0"/>
                          </a:rPr>
                          <m:t>𝑅</m:t>
                        </m:r>
                        <m:r>
                          <a:rPr lang="sv-SE" sz="2400" b="0" i="1" smtClean="0">
                            <a:latin typeface="Cambria Math" panose="02040503050406030204" pitchFamily="18" charset="0"/>
                          </a:rPr>
                          <m:t>1−</m:t>
                        </m:r>
                        <m:r>
                          <a:rPr lang="sv-SE" sz="2400" b="0" i="1" smtClean="0">
                            <a:latin typeface="Cambria Math" panose="02040503050406030204" pitchFamily="18" charset="0"/>
                          </a:rPr>
                          <m:t>𝑅</m:t>
                        </m:r>
                        <m:r>
                          <a:rPr lang="sv-SE" sz="2400" b="0" i="1" smtClean="0">
                            <a:latin typeface="Cambria Math" panose="02040503050406030204" pitchFamily="18" charset="0"/>
                          </a:rPr>
                          <m:t>2+</m:t>
                        </m:r>
                        <m:r>
                          <a:rPr lang="sv-SE" sz="2400" b="0" i="1" smtClean="0">
                            <a:latin typeface="Cambria Math" panose="02040503050406030204" pitchFamily="18" charset="0"/>
                          </a:rPr>
                          <m:t>𝑅</m:t>
                        </m:r>
                        <m:r>
                          <a:rPr lang="sv-SE" sz="2400" b="0" i="1" smtClean="0">
                            <a:latin typeface="Cambria Math" panose="02040503050406030204" pitchFamily="18" charset="0"/>
                          </a:rPr>
                          <m:t>3+</m:t>
                        </m:r>
                        <m:r>
                          <a:rPr lang="sv-SE" sz="2400" b="0" i="1" smtClean="0">
                            <a:latin typeface="Cambria Math" panose="02040503050406030204" pitchFamily="18" charset="0"/>
                          </a:rPr>
                          <m:t>𝑅</m:t>
                        </m:r>
                        <m:r>
                          <a:rPr lang="sv-SE" sz="2400" b="0" i="1" smtClean="0">
                            <a:latin typeface="Cambria Math" panose="02040503050406030204" pitchFamily="18" charset="0"/>
                          </a:rPr>
                          <m:t>4−</m:t>
                        </m:r>
                        <m:r>
                          <a:rPr lang="sv-SE" sz="2400" b="0" i="1" smtClean="0">
                            <a:latin typeface="Cambria Math" panose="02040503050406030204" pitchFamily="18" charset="0"/>
                          </a:rPr>
                          <m:t>𝑅</m:t>
                        </m:r>
                        <m:r>
                          <a:rPr lang="sv-SE" sz="2400" b="0" i="1" smtClean="0">
                            <a:latin typeface="Cambria Math" panose="02040503050406030204" pitchFamily="18" charset="0"/>
                          </a:rPr>
                          <m:t>5−</m:t>
                        </m:r>
                        <m:r>
                          <a:rPr lang="sv-SE" sz="2400" b="0" i="1" smtClean="0">
                            <a:latin typeface="Cambria Math" panose="02040503050406030204" pitchFamily="18" charset="0"/>
                          </a:rPr>
                          <m:t>𝑅</m:t>
                        </m:r>
                        <m:r>
                          <a:rPr lang="sv-SE" sz="2400" b="0" i="1" smtClean="0">
                            <a:latin typeface="Cambria Math" panose="02040503050406030204" pitchFamily="18" charset="0"/>
                          </a:rPr>
                          <m:t>6+</m:t>
                        </m:r>
                        <m:r>
                          <a:rPr lang="sv-SE" sz="2400" b="0" i="1" smtClean="0">
                            <a:latin typeface="Cambria Math" panose="02040503050406030204" pitchFamily="18" charset="0"/>
                          </a:rPr>
                          <m:t>𝑅</m:t>
                        </m:r>
                        <m:r>
                          <a:rPr lang="sv-SE" sz="2400" b="0" i="1" smtClean="0">
                            <a:latin typeface="Cambria Math" panose="02040503050406030204" pitchFamily="18" charset="0"/>
                          </a:rPr>
                          <m:t>7+</m:t>
                        </m:r>
                        <m:r>
                          <a:rPr lang="sv-SE" sz="2400" b="0" i="1" smtClean="0">
                            <a:latin typeface="Cambria Math" panose="02040503050406030204" pitchFamily="18" charset="0"/>
                          </a:rPr>
                          <m:t>𝑅</m:t>
                        </m:r>
                        <m:r>
                          <a:rPr lang="sv-SE" sz="2400" b="0" i="1" smtClean="0">
                            <a:latin typeface="Cambria Math" panose="02040503050406030204" pitchFamily="18" charset="0"/>
                          </a:rPr>
                          <m:t>8</m:t>
                        </m:r>
                      </m:num>
                      <m:den>
                        <m:r>
                          <a:rPr lang="sv-SE" sz="2400" b="0" i="1" smtClean="0">
                            <a:latin typeface="Cambria Math" panose="02040503050406030204" pitchFamily="18" charset="0"/>
                          </a:rPr>
                          <m:t>4</m:t>
                        </m:r>
                      </m:den>
                    </m:f>
                  </m:oMath>
                </a14:m>
                <a:r>
                  <a:rPr lang="en-GB" sz="2400" dirty="0">
                    <a:latin typeface="Calibri" panose="020F0502020204030204" pitchFamily="34" charset="0"/>
                    <a:cs typeface="Calibri" panose="020F0502020204030204" pitchFamily="34" charset="0"/>
                  </a:rPr>
                  <a:t>       and </a:t>
                </a:r>
                <a:endParaRPr lang="sv-SE" sz="2400" b="0" i="1" dirty="0">
                  <a:latin typeface="Calibri" panose="020F0502020204030204" pitchFamily="34" charset="0"/>
                  <a:cs typeface="Calibri" panose="020F0502020204030204" pitchFamily="34" charset="0"/>
                </a:endParaRPr>
              </a:p>
              <a:p>
                <a:pPr marL="0" indent="0">
                  <a:buNone/>
                </a:pPr>
                <a14:m>
                  <m:oMath xmlns:m="http://schemas.openxmlformats.org/officeDocument/2006/math">
                    <m:r>
                      <a:rPr lang="sv-SE" sz="2400" b="0" i="1" smtClean="0">
                        <a:latin typeface="Cambria Math" panose="02040503050406030204" pitchFamily="18" charset="0"/>
                      </a:rPr>
                      <m:t>𝑐</m:t>
                    </m:r>
                    <m:r>
                      <a:rPr lang="sv-SE" sz="2400" b="0" i="1" smtClean="0">
                        <a:latin typeface="Cambria Math" panose="02040503050406030204" pitchFamily="18" charset="0"/>
                      </a:rPr>
                      <m:t>=</m:t>
                    </m:r>
                    <m:f>
                      <m:fPr>
                        <m:ctrlPr>
                          <a:rPr lang="en-GB" sz="2400" i="1" smtClean="0">
                            <a:latin typeface="Cambria Math" panose="02040503050406030204" pitchFamily="18" charset="0"/>
                          </a:rPr>
                        </m:ctrlPr>
                      </m:fPr>
                      <m:num>
                        <m:r>
                          <a:rPr lang="sv-SE" sz="2400" b="0" i="1" smtClean="0">
                            <a:latin typeface="Cambria Math" panose="02040503050406030204" pitchFamily="18" charset="0"/>
                          </a:rPr>
                          <m:t>−</m:t>
                        </m:r>
                        <m:r>
                          <a:rPr lang="sv-SE" sz="2400" b="0" i="1" smtClean="0">
                            <a:latin typeface="Cambria Math" panose="02040503050406030204" pitchFamily="18" charset="0"/>
                          </a:rPr>
                          <m:t>𝑅</m:t>
                        </m:r>
                        <m:r>
                          <a:rPr lang="sv-SE" sz="2400" b="0" i="1" smtClean="0">
                            <a:latin typeface="Cambria Math" panose="02040503050406030204" pitchFamily="18" charset="0"/>
                          </a:rPr>
                          <m:t>1−</m:t>
                        </m:r>
                        <m:r>
                          <a:rPr lang="sv-SE" sz="2400" b="0" i="1" smtClean="0">
                            <a:latin typeface="Cambria Math" panose="02040503050406030204" pitchFamily="18" charset="0"/>
                          </a:rPr>
                          <m:t>𝑅</m:t>
                        </m:r>
                        <m:r>
                          <a:rPr lang="sv-SE" sz="2400" b="0" i="1" smtClean="0">
                            <a:latin typeface="Cambria Math" panose="02040503050406030204" pitchFamily="18" charset="0"/>
                          </a:rPr>
                          <m:t>2−</m:t>
                        </m:r>
                        <m:r>
                          <a:rPr lang="sv-SE" sz="2400" b="0" i="1" smtClean="0">
                            <a:latin typeface="Cambria Math" panose="02040503050406030204" pitchFamily="18" charset="0"/>
                          </a:rPr>
                          <m:t>𝑅</m:t>
                        </m:r>
                        <m:r>
                          <a:rPr lang="sv-SE" sz="2400" b="0" i="1" smtClean="0">
                            <a:latin typeface="Cambria Math" panose="02040503050406030204" pitchFamily="18" charset="0"/>
                          </a:rPr>
                          <m:t>3−</m:t>
                        </m:r>
                        <m:r>
                          <a:rPr lang="sv-SE" sz="2400" b="0" i="1" smtClean="0">
                            <a:latin typeface="Cambria Math" panose="02040503050406030204" pitchFamily="18" charset="0"/>
                          </a:rPr>
                          <m:t>𝑅</m:t>
                        </m:r>
                        <m:r>
                          <a:rPr lang="sv-SE" sz="2400" b="0" i="1" smtClean="0">
                            <a:latin typeface="Cambria Math" panose="02040503050406030204" pitchFamily="18" charset="0"/>
                          </a:rPr>
                          <m:t>4+</m:t>
                        </m:r>
                        <m:r>
                          <a:rPr lang="sv-SE" sz="2400" b="0" i="1" smtClean="0">
                            <a:latin typeface="Cambria Math" panose="02040503050406030204" pitchFamily="18" charset="0"/>
                          </a:rPr>
                          <m:t>𝑅</m:t>
                        </m:r>
                        <m:r>
                          <a:rPr lang="sv-SE" sz="2400" b="0" i="1" smtClean="0">
                            <a:latin typeface="Cambria Math" panose="02040503050406030204" pitchFamily="18" charset="0"/>
                          </a:rPr>
                          <m:t>5+</m:t>
                        </m:r>
                        <m:r>
                          <a:rPr lang="sv-SE" sz="2400" b="0" i="1" smtClean="0">
                            <a:latin typeface="Cambria Math" panose="02040503050406030204" pitchFamily="18" charset="0"/>
                          </a:rPr>
                          <m:t>𝑅</m:t>
                        </m:r>
                        <m:r>
                          <a:rPr lang="sv-SE" sz="2400" b="0" i="1" smtClean="0">
                            <a:latin typeface="Cambria Math" panose="02040503050406030204" pitchFamily="18" charset="0"/>
                          </a:rPr>
                          <m:t>6+</m:t>
                        </m:r>
                        <m:r>
                          <a:rPr lang="sv-SE" sz="2400" b="0" i="1" smtClean="0">
                            <a:latin typeface="Cambria Math" panose="02040503050406030204" pitchFamily="18" charset="0"/>
                          </a:rPr>
                          <m:t>𝑅</m:t>
                        </m:r>
                        <m:r>
                          <a:rPr lang="sv-SE" sz="2400" b="0" i="1" smtClean="0">
                            <a:latin typeface="Cambria Math" panose="02040503050406030204" pitchFamily="18" charset="0"/>
                          </a:rPr>
                          <m:t>7+</m:t>
                        </m:r>
                        <m:r>
                          <a:rPr lang="sv-SE" sz="2400" b="0" i="1" smtClean="0">
                            <a:latin typeface="Cambria Math" panose="02040503050406030204" pitchFamily="18" charset="0"/>
                          </a:rPr>
                          <m:t>𝑅</m:t>
                        </m:r>
                        <m:r>
                          <a:rPr lang="sv-SE" sz="2400" b="0" i="1" smtClean="0">
                            <a:latin typeface="Cambria Math" panose="02040503050406030204" pitchFamily="18" charset="0"/>
                          </a:rPr>
                          <m:t>8</m:t>
                        </m:r>
                      </m:num>
                      <m:den>
                        <m:r>
                          <a:rPr lang="sv-SE" sz="2400" b="0" i="1" smtClean="0">
                            <a:latin typeface="Cambria Math" panose="02040503050406030204" pitchFamily="18" charset="0"/>
                          </a:rPr>
                          <m:t>4</m:t>
                        </m:r>
                      </m:den>
                    </m:f>
                    <m:r>
                      <a:rPr lang="sv-SE" sz="2400" b="0" i="0" smtClean="0">
                        <a:latin typeface="Cambria Math" panose="02040503050406030204" pitchFamily="18" charset="0"/>
                      </a:rPr>
                      <m:t> </m:t>
                    </m:r>
                  </m:oMath>
                </a14:m>
                <a:r>
                  <a:rPr lang="en-GB" sz="2000" dirty="0">
                    <a:latin typeface="Calibri" panose="020F0502020204030204" pitchFamily="34" charset="0"/>
                    <a:cs typeface="Calibri" panose="020F0502020204030204" pitchFamily="34" charset="0"/>
                  </a:rPr>
                  <a:t>.</a:t>
                </a:r>
              </a:p>
            </p:txBody>
          </p:sp>
        </mc:Choice>
        <mc:Fallback xmlns="">
          <p:sp>
            <p:nvSpPr>
              <p:cNvPr id="3" name="Platshållare för innehåll 2">
                <a:extLst>
                  <a:ext uri="{FF2B5EF4-FFF2-40B4-BE49-F238E27FC236}">
                    <a16:creationId xmlns:a16="http://schemas.microsoft.com/office/drawing/2014/main" id="{E81F60BD-D34E-4261-85C2-DBD6F79A13F2}"/>
                  </a:ext>
                </a:extLst>
              </p:cNvPr>
              <p:cNvSpPr>
                <a:spLocks noGrp="1" noRot="1" noChangeAspect="1" noMove="1" noResize="1" noEditPoints="1" noAdjustHandles="1" noChangeArrowheads="1" noChangeShapeType="1" noTextEdit="1"/>
              </p:cNvSpPr>
              <p:nvPr>
                <p:ph idx="1"/>
              </p:nvPr>
            </p:nvSpPr>
            <p:spPr>
              <a:xfrm>
                <a:off x="218977" y="4168607"/>
                <a:ext cx="8502609" cy="1780673"/>
              </a:xfrm>
              <a:blipFill>
                <a:blip r:embed="rId2"/>
                <a:stretch>
                  <a:fillRect l="-1147" t="-2740"/>
                </a:stretch>
              </a:blipFill>
            </p:spPr>
            <p:txBody>
              <a:bodyPr/>
              <a:lstStyle/>
              <a:p>
                <a:r>
                  <a:rPr lang="en-GB">
                    <a:noFill/>
                  </a:rPr>
                  <a:t> </a:t>
                </a:r>
              </a:p>
            </p:txBody>
          </p:sp>
        </mc:Fallback>
      </mc:AlternateContent>
      <p:sp>
        <p:nvSpPr>
          <p:cNvPr id="4" name="Platshållare för bildnummer 3">
            <a:extLst>
              <a:ext uri="{FF2B5EF4-FFF2-40B4-BE49-F238E27FC236}">
                <a16:creationId xmlns:a16="http://schemas.microsoft.com/office/drawing/2014/main" id="{59405A18-8B3F-4AA0-9A10-CE57BE3ACB65}"/>
              </a:ext>
            </a:extLst>
          </p:cNvPr>
          <p:cNvSpPr>
            <a:spLocks noGrp="1"/>
          </p:cNvSpPr>
          <p:nvPr>
            <p:ph type="sldNum" sz="quarter" idx="12"/>
          </p:nvPr>
        </p:nvSpPr>
        <p:spPr>
          <a:xfrm>
            <a:off x="8604448" y="6381328"/>
            <a:ext cx="357808" cy="288032"/>
          </a:xfrm>
        </p:spPr>
        <p:txBody>
          <a:bodyPr/>
          <a:lstStyle/>
          <a:p>
            <a:pPr>
              <a:defRPr/>
            </a:pPr>
            <a:fld id="{C99330ED-0C47-4042-BD72-525C52D4FF39}" type="slidenum">
              <a:rPr lang="sv-SE" altLang="en-US" smtClean="0">
                <a:latin typeface="Calibri" panose="020F0502020204030204" pitchFamily="34" charset="0"/>
                <a:cs typeface="Calibri" panose="020F0502020204030204" pitchFamily="34" charset="0"/>
              </a:rPr>
              <a:pPr>
                <a:defRPr/>
              </a:pPr>
              <a:t>7</a:t>
            </a:fld>
            <a:endParaRPr lang="sv-SE" altLang="en-US" dirty="0">
              <a:latin typeface="Calibri" panose="020F0502020204030204" pitchFamily="34" charset="0"/>
              <a:cs typeface="Calibri" panose="020F0502020204030204" pitchFamily="34" charset="0"/>
            </a:endParaRPr>
          </a:p>
        </p:txBody>
      </p:sp>
      <p:sp>
        <p:nvSpPr>
          <p:cNvPr id="5" name="textruta 4">
            <a:extLst>
              <a:ext uri="{FF2B5EF4-FFF2-40B4-BE49-F238E27FC236}">
                <a16:creationId xmlns:a16="http://schemas.microsoft.com/office/drawing/2014/main" id="{3A6CE452-61F8-418B-BED9-3372D4808849}"/>
              </a:ext>
            </a:extLst>
          </p:cNvPr>
          <p:cNvSpPr txBox="1"/>
          <p:nvPr/>
        </p:nvSpPr>
        <p:spPr>
          <a:xfrm>
            <a:off x="181744" y="732289"/>
            <a:ext cx="8854752" cy="830997"/>
          </a:xfrm>
          <a:prstGeom prst="rect">
            <a:avLst/>
          </a:prstGeom>
          <a:noFill/>
        </p:spPr>
        <p:txBody>
          <a:bodyPr wrap="square" rtlCol="0">
            <a:spAutoFit/>
          </a:bodyPr>
          <a:lstStyle/>
          <a:p>
            <a:r>
              <a:rPr lang="en-GB" sz="2400" dirty="0">
                <a:latin typeface="Calibri" panose="020F0502020204030204" pitchFamily="34" charset="0"/>
                <a:cs typeface="Calibri" panose="020F0502020204030204" pitchFamily="34" charset="0"/>
              </a:rPr>
              <a:t>After the 2</a:t>
            </a:r>
            <a:r>
              <a:rPr lang="en-GB" sz="2400" baseline="30000" dirty="0">
                <a:latin typeface="Calibri" panose="020F0502020204030204" pitchFamily="34" charset="0"/>
                <a:cs typeface="Calibri" panose="020F0502020204030204" pitchFamily="34" charset="0"/>
              </a:rPr>
              <a:t>3</a:t>
            </a:r>
            <a:r>
              <a:rPr lang="en-GB" sz="2400" dirty="0">
                <a:latin typeface="Calibri" panose="020F0502020204030204" pitchFamily="34" charset="0"/>
                <a:cs typeface="Calibri" panose="020F0502020204030204" pitchFamily="34" charset="0"/>
              </a:rPr>
              <a:t>=8 simulations are done you can extract both </a:t>
            </a:r>
            <a:r>
              <a:rPr lang="en-GB" sz="2400" b="1" dirty="0">
                <a:latin typeface="Calibri" panose="020F0502020204030204" pitchFamily="34" charset="0"/>
                <a:cs typeface="Calibri" panose="020F0502020204030204" pitchFamily="34" charset="0"/>
              </a:rPr>
              <a:t>effects </a:t>
            </a:r>
            <a:r>
              <a:rPr lang="en-GB" sz="2400" dirty="0">
                <a:latin typeface="Calibri" panose="020F0502020204030204" pitchFamily="34" charset="0"/>
                <a:cs typeface="Calibri" panose="020F0502020204030204" pitchFamily="34" charset="0"/>
              </a:rPr>
              <a:t>and </a:t>
            </a:r>
            <a:r>
              <a:rPr lang="en-GB" sz="2400" b="1" dirty="0">
                <a:latin typeface="Calibri" panose="020F0502020204030204" pitchFamily="34" charset="0"/>
                <a:cs typeface="Calibri" panose="020F0502020204030204" pitchFamily="34" charset="0"/>
              </a:rPr>
              <a:t>interactions</a:t>
            </a:r>
            <a:r>
              <a:rPr lang="en-GB" sz="2400" dirty="0">
                <a:latin typeface="Calibri" panose="020F0502020204030204" pitchFamily="34" charset="0"/>
                <a:cs typeface="Calibri" panose="020F0502020204030204" pitchFamily="34" charset="0"/>
              </a:rPr>
              <a:t> for the factors A, B and C. </a:t>
            </a:r>
          </a:p>
        </p:txBody>
      </p:sp>
      <mc:AlternateContent xmlns:mc="http://schemas.openxmlformats.org/markup-compatibility/2006" xmlns:a14="http://schemas.microsoft.com/office/drawing/2010/main">
        <mc:Choice Requires="a14">
          <p:sp>
            <p:nvSpPr>
              <p:cNvPr id="6" name="textruta 5">
                <a:extLst>
                  <a:ext uri="{FF2B5EF4-FFF2-40B4-BE49-F238E27FC236}">
                    <a16:creationId xmlns:a16="http://schemas.microsoft.com/office/drawing/2014/main" id="{59FDB2A6-7762-444D-8766-34B4C036A170}"/>
                  </a:ext>
                </a:extLst>
              </p:cNvPr>
              <p:cNvSpPr txBox="1"/>
              <p:nvPr/>
            </p:nvSpPr>
            <p:spPr>
              <a:xfrm>
                <a:off x="149802" y="1566230"/>
                <a:ext cx="8640960" cy="2118080"/>
              </a:xfrm>
              <a:prstGeom prst="rect">
                <a:avLst/>
              </a:prstGeom>
              <a:noFill/>
            </p:spPr>
            <p:txBody>
              <a:bodyPr wrap="square" rtlCol="0">
                <a:spAutoFit/>
              </a:bodyPr>
              <a:lstStyle/>
              <a:p>
                <a:pPr marL="0" indent="0">
                  <a:buNone/>
                </a:pPr>
                <a:r>
                  <a:rPr lang="en-GB" sz="2400" dirty="0">
                    <a:latin typeface="Calibri" panose="020F0502020204030204" pitchFamily="34" charset="0"/>
                    <a:cs typeface="Calibri" panose="020F0502020204030204" pitchFamily="34" charset="0"/>
                  </a:rPr>
                  <a:t>The estimated effect of factor A (denoted </a:t>
                </a:r>
                <a:r>
                  <a:rPr lang="en-GB" sz="2400" i="1" dirty="0">
                    <a:latin typeface="Calibri" panose="020F0502020204030204" pitchFamily="34" charset="0"/>
                    <a:cs typeface="Calibri" panose="020F0502020204030204" pitchFamily="34" charset="0"/>
                  </a:rPr>
                  <a:t>a</a:t>
                </a:r>
                <a:r>
                  <a:rPr lang="en-GB" sz="2400" dirty="0">
                    <a:latin typeface="Calibri" panose="020F0502020204030204" pitchFamily="34" charset="0"/>
                    <a:cs typeface="Calibri" panose="020F0502020204030204" pitchFamily="34" charset="0"/>
                  </a:rPr>
                  <a:t>) is based on A(+) – A(-) for all four combinations of B and C. The ‘4’ in the denominator comes from that we take the average of four comparisons. This gives:</a:t>
                </a:r>
              </a:p>
              <a:p>
                <a:pPr marL="0" indent="0">
                  <a:buNone/>
                </a:pPr>
                <a14:m>
                  <m:oMath xmlns:m="http://schemas.openxmlformats.org/officeDocument/2006/math">
                    <m:r>
                      <a:rPr lang="sv-SE" sz="2400" b="0" i="1" smtClean="0">
                        <a:latin typeface="Cambria Math" panose="02040503050406030204" pitchFamily="18" charset="0"/>
                      </a:rPr>
                      <m:t>𝑎</m:t>
                    </m:r>
                    <m:r>
                      <a:rPr lang="sv-SE" sz="2400" b="0" i="1" smtClean="0">
                        <a:latin typeface="Cambria Math" panose="02040503050406030204" pitchFamily="18" charset="0"/>
                      </a:rPr>
                      <m:t>=</m:t>
                    </m:r>
                    <m:f>
                      <m:fPr>
                        <m:ctrlPr>
                          <a:rPr lang="sv-SE" sz="2400" b="0" i="1" smtClean="0">
                            <a:latin typeface="Cambria Math" panose="02040503050406030204" pitchFamily="18" charset="0"/>
                          </a:rPr>
                        </m:ctrlPr>
                      </m:fPr>
                      <m:num>
                        <m:d>
                          <m:dPr>
                            <m:ctrlPr>
                              <a:rPr lang="sv-SE" sz="2400" b="0" i="1" smtClean="0">
                                <a:latin typeface="Cambria Math" panose="02040503050406030204" pitchFamily="18" charset="0"/>
                              </a:rPr>
                            </m:ctrlPr>
                          </m:dPr>
                          <m:e>
                            <m:r>
                              <a:rPr lang="sv-SE" sz="2400" b="0" i="1" smtClean="0">
                                <a:latin typeface="Cambria Math" panose="02040503050406030204" pitchFamily="18" charset="0"/>
                              </a:rPr>
                              <m:t>𝑅</m:t>
                            </m:r>
                            <m:r>
                              <a:rPr lang="sv-SE" sz="2400" b="0" i="1" smtClean="0">
                                <a:latin typeface="Cambria Math" panose="02040503050406030204" pitchFamily="18" charset="0"/>
                              </a:rPr>
                              <m:t>2−</m:t>
                            </m:r>
                            <m:r>
                              <a:rPr lang="sv-SE" sz="2400" b="0" i="1" smtClean="0">
                                <a:latin typeface="Cambria Math" panose="02040503050406030204" pitchFamily="18" charset="0"/>
                              </a:rPr>
                              <m:t>𝑅</m:t>
                            </m:r>
                            <m:r>
                              <a:rPr lang="sv-SE" sz="2400" b="0" i="1" smtClean="0">
                                <a:latin typeface="Cambria Math" panose="02040503050406030204" pitchFamily="18" charset="0"/>
                              </a:rPr>
                              <m:t>1</m:t>
                            </m:r>
                          </m:e>
                        </m:d>
                        <m:r>
                          <a:rPr lang="sv-SE" sz="2400" b="0" i="1" smtClean="0">
                            <a:latin typeface="Cambria Math" panose="02040503050406030204" pitchFamily="18" charset="0"/>
                          </a:rPr>
                          <m:t>+</m:t>
                        </m:r>
                        <m:d>
                          <m:dPr>
                            <m:ctrlPr>
                              <a:rPr lang="sv-SE" sz="2400" b="0" i="1" smtClean="0">
                                <a:latin typeface="Cambria Math" panose="02040503050406030204" pitchFamily="18" charset="0"/>
                              </a:rPr>
                            </m:ctrlPr>
                          </m:dPr>
                          <m:e>
                            <m:r>
                              <a:rPr lang="sv-SE" sz="2400" b="0" i="1" smtClean="0">
                                <a:latin typeface="Cambria Math" panose="02040503050406030204" pitchFamily="18" charset="0"/>
                              </a:rPr>
                              <m:t>𝑅</m:t>
                            </m:r>
                            <m:r>
                              <a:rPr lang="sv-SE" sz="2400" b="0" i="1" smtClean="0">
                                <a:latin typeface="Cambria Math" panose="02040503050406030204" pitchFamily="18" charset="0"/>
                              </a:rPr>
                              <m:t>4−</m:t>
                            </m:r>
                            <m:r>
                              <a:rPr lang="sv-SE" sz="2400" b="0" i="1" smtClean="0">
                                <a:latin typeface="Cambria Math" panose="02040503050406030204" pitchFamily="18" charset="0"/>
                              </a:rPr>
                              <m:t>𝑅</m:t>
                            </m:r>
                            <m:r>
                              <a:rPr lang="sv-SE" sz="2400" b="0" i="1" smtClean="0">
                                <a:latin typeface="Cambria Math" panose="02040503050406030204" pitchFamily="18" charset="0"/>
                              </a:rPr>
                              <m:t>3</m:t>
                            </m:r>
                          </m:e>
                        </m:d>
                        <m:r>
                          <a:rPr lang="sv-SE" sz="2400" b="0" i="1" smtClean="0">
                            <a:latin typeface="Cambria Math" panose="02040503050406030204" pitchFamily="18" charset="0"/>
                          </a:rPr>
                          <m:t>+</m:t>
                        </m:r>
                        <m:d>
                          <m:dPr>
                            <m:ctrlPr>
                              <a:rPr lang="sv-SE" sz="2400" b="0" i="1" smtClean="0">
                                <a:latin typeface="Cambria Math" panose="02040503050406030204" pitchFamily="18" charset="0"/>
                              </a:rPr>
                            </m:ctrlPr>
                          </m:dPr>
                          <m:e>
                            <m:r>
                              <a:rPr lang="sv-SE" sz="2400" b="0" i="1" smtClean="0">
                                <a:latin typeface="Cambria Math" panose="02040503050406030204" pitchFamily="18" charset="0"/>
                              </a:rPr>
                              <m:t>𝑅</m:t>
                            </m:r>
                            <m:r>
                              <a:rPr lang="sv-SE" sz="2400" b="0" i="1" smtClean="0">
                                <a:latin typeface="Cambria Math" panose="02040503050406030204" pitchFamily="18" charset="0"/>
                              </a:rPr>
                              <m:t>6−</m:t>
                            </m:r>
                            <m:r>
                              <a:rPr lang="sv-SE" sz="2400" b="0" i="1" smtClean="0">
                                <a:latin typeface="Cambria Math" panose="02040503050406030204" pitchFamily="18" charset="0"/>
                              </a:rPr>
                              <m:t>𝑅</m:t>
                            </m:r>
                            <m:r>
                              <a:rPr lang="sv-SE" sz="2400" b="0" i="1" smtClean="0">
                                <a:latin typeface="Cambria Math" panose="02040503050406030204" pitchFamily="18" charset="0"/>
                              </a:rPr>
                              <m:t>5</m:t>
                            </m:r>
                          </m:e>
                        </m:d>
                        <m:r>
                          <a:rPr lang="sv-SE" sz="2400" b="0" i="1" smtClean="0">
                            <a:latin typeface="Cambria Math" panose="02040503050406030204" pitchFamily="18" charset="0"/>
                          </a:rPr>
                          <m:t>+(</m:t>
                        </m:r>
                        <m:r>
                          <a:rPr lang="sv-SE" sz="2400" b="0" i="1" smtClean="0">
                            <a:latin typeface="Cambria Math" panose="02040503050406030204" pitchFamily="18" charset="0"/>
                          </a:rPr>
                          <m:t>𝑅</m:t>
                        </m:r>
                        <m:r>
                          <a:rPr lang="sv-SE" sz="2400" b="0" i="1" smtClean="0">
                            <a:latin typeface="Cambria Math" panose="02040503050406030204" pitchFamily="18" charset="0"/>
                          </a:rPr>
                          <m:t>8−</m:t>
                        </m:r>
                        <m:r>
                          <a:rPr lang="sv-SE" sz="2400" b="0" i="1" smtClean="0">
                            <a:latin typeface="Cambria Math" panose="02040503050406030204" pitchFamily="18" charset="0"/>
                          </a:rPr>
                          <m:t>𝑅</m:t>
                        </m:r>
                        <m:r>
                          <a:rPr lang="sv-SE" sz="2400" b="0" i="1" smtClean="0">
                            <a:latin typeface="Cambria Math" panose="02040503050406030204" pitchFamily="18" charset="0"/>
                          </a:rPr>
                          <m:t>7)</m:t>
                        </m:r>
                      </m:num>
                      <m:den>
                        <m:r>
                          <a:rPr lang="sv-SE" sz="2400" b="0" i="1" smtClean="0">
                            <a:latin typeface="Cambria Math" panose="02040503050406030204" pitchFamily="18" charset="0"/>
                          </a:rPr>
                          <m:t>4</m:t>
                        </m:r>
                      </m:den>
                    </m:f>
                  </m:oMath>
                </a14:m>
                <a:r>
                  <a:rPr lang="en-GB" sz="2400" dirty="0">
                    <a:latin typeface="Calibri" panose="020F0502020204030204" pitchFamily="34" charset="0"/>
                    <a:cs typeface="Calibri" panose="020F0502020204030204" pitchFamily="34" charset="0"/>
                  </a:rPr>
                  <a:t> = </a:t>
                </a:r>
                <a14:m>
                  <m:oMath xmlns:m="http://schemas.openxmlformats.org/officeDocument/2006/math">
                    <m:f>
                      <m:fPr>
                        <m:ctrlPr>
                          <a:rPr lang="en-GB" sz="2400" i="1" smtClean="0">
                            <a:latin typeface="Cambria Math" panose="02040503050406030204" pitchFamily="18" charset="0"/>
                          </a:rPr>
                        </m:ctrlPr>
                      </m:fPr>
                      <m:num>
                        <m:r>
                          <a:rPr lang="sv-SE" sz="2400" b="0" i="1" smtClean="0">
                            <a:latin typeface="Cambria Math" panose="02040503050406030204" pitchFamily="18" charset="0"/>
                          </a:rPr>
                          <m:t>−</m:t>
                        </m:r>
                        <m:r>
                          <a:rPr lang="sv-SE" sz="2400" b="0" i="1" smtClean="0">
                            <a:latin typeface="Cambria Math" panose="02040503050406030204" pitchFamily="18" charset="0"/>
                          </a:rPr>
                          <m:t>𝑅</m:t>
                        </m:r>
                        <m:r>
                          <a:rPr lang="sv-SE" sz="2400" b="0" i="1" smtClean="0">
                            <a:latin typeface="Cambria Math" panose="02040503050406030204" pitchFamily="18" charset="0"/>
                          </a:rPr>
                          <m:t>1+</m:t>
                        </m:r>
                        <m:r>
                          <a:rPr lang="sv-SE" sz="2400" b="0" i="1" smtClean="0">
                            <a:latin typeface="Cambria Math" panose="02040503050406030204" pitchFamily="18" charset="0"/>
                          </a:rPr>
                          <m:t>𝑅</m:t>
                        </m:r>
                        <m:r>
                          <a:rPr lang="sv-SE" sz="2400" b="0" i="1" smtClean="0">
                            <a:latin typeface="Cambria Math" panose="02040503050406030204" pitchFamily="18" charset="0"/>
                          </a:rPr>
                          <m:t>2−</m:t>
                        </m:r>
                        <m:r>
                          <a:rPr lang="sv-SE" sz="2400" b="0" i="1" smtClean="0">
                            <a:latin typeface="Cambria Math" panose="02040503050406030204" pitchFamily="18" charset="0"/>
                          </a:rPr>
                          <m:t>𝑅</m:t>
                        </m:r>
                        <m:r>
                          <a:rPr lang="sv-SE" sz="2400" b="0" i="1" smtClean="0">
                            <a:latin typeface="Cambria Math" panose="02040503050406030204" pitchFamily="18" charset="0"/>
                          </a:rPr>
                          <m:t>3+</m:t>
                        </m:r>
                        <m:r>
                          <a:rPr lang="sv-SE" sz="2400" b="0" i="1" smtClean="0">
                            <a:latin typeface="Cambria Math" panose="02040503050406030204" pitchFamily="18" charset="0"/>
                          </a:rPr>
                          <m:t>𝑅</m:t>
                        </m:r>
                        <m:r>
                          <a:rPr lang="sv-SE" sz="2400" b="0" i="1" smtClean="0">
                            <a:latin typeface="Cambria Math" panose="02040503050406030204" pitchFamily="18" charset="0"/>
                          </a:rPr>
                          <m:t>4−</m:t>
                        </m:r>
                        <m:r>
                          <a:rPr lang="sv-SE" sz="2400" b="0" i="1" smtClean="0">
                            <a:latin typeface="Cambria Math" panose="02040503050406030204" pitchFamily="18" charset="0"/>
                          </a:rPr>
                          <m:t>𝑅</m:t>
                        </m:r>
                        <m:r>
                          <a:rPr lang="sv-SE" sz="2400" b="0" i="1" smtClean="0">
                            <a:latin typeface="Cambria Math" panose="02040503050406030204" pitchFamily="18" charset="0"/>
                          </a:rPr>
                          <m:t>5+</m:t>
                        </m:r>
                        <m:r>
                          <a:rPr lang="sv-SE" sz="2400" b="0" i="1" smtClean="0">
                            <a:latin typeface="Cambria Math" panose="02040503050406030204" pitchFamily="18" charset="0"/>
                          </a:rPr>
                          <m:t>𝑅</m:t>
                        </m:r>
                        <m:r>
                          <a:rPr lang="sv-SE" sz="2400" b="0" i="1" smtClean="0">
                            <a:latin typeface="Cambria Math" panose="02040503050406030204" pitchFamily="18" charset="0"/>
                          </a:rPr>
                          <m:t>6−</m:t>
                        </m:r>
                        <m:r>
                          <a:rPr lang="sv-SE" sz="2400" b="0" i="1" smtClean="0">
                            <a:latin typeface="Cambria Math" panose="02040503050406030204" pitchFamily="18" charset="0"/>
                          </a:rPr>
                          <m:t>𝑅</m:t>
                        </m:r>
                        <m:r>
                          <a:rPr lang="sv-SE" sz="2400" b="0" i="1" smtClean="0">
                            <a:latin typeface="Cambria Math" panose="02040503050406030204" pitchFamily="18" charset="0"/>
                          </a:rPr>
                          <m:t>7+</m:t>
                        </m:r>
                        <m:r>
                          <a:rPr lang="sv-SE" sz="2400" b="0" i="1" smtClean="0">
                            <a:latin typeface="Cambria Math" panose="02040503050406030204" pitchFamily="18" charset="0"/>
                          </a:rPr>
                          <m:t>𝑅</m:t>
                        </m:r>
                        <m:r>
                          <a:rPr lang="sv-SE" sz="2400" b="0" i="1" smtClean="0">
                            <a:latin typeface="Cambria Math" panose="02040503050406030204" pitchFamily="18" charset="0"/>
                          </a:rPr>
                          <m:t>8</m:t>
                        </m:r>
                      </m:num>
                      <m:den>
                        <m:r>
                          <a:rPr lang="sv-SE" sz="2400" b="0" i="1" smtClean="0">
                            <a:latin typeface="Cambria Math" panose="02040503050406030204" pitchFamily="18" charset="0"/>
                          </a:rPr>
                          <m:t>4</m:t>
                        </m:r>
                      </m:den>
                    </m:f>
                  </m:oMath>
                </a14:m>
                <a:endParaRPr lang="en-GB" sz="2400" dirty="0">
                  <a:latin typeface="Calibri" panose="020F0502020204030204" pitchFamily="34" charset="0"/>
                  <a:cs typeface="Calibri" panose="020F0502020204030204" pitchFamily="34" charset="0"/>
                </a:endParaRPr>
              </a:p>
            </p:txBody>
          </p:sp>
        </mc:Choice>
        <mc:Fallback xmlns="">
          <p:sp>
            <p:nvSpPr>
              <p:cNvPr id="6" name="textruta 5">
                <a:extLst>
                  <a:ext uri="{FF2B5EF4-FFF2-40B4-BE49-F238E27FC236}">
                    <a16:creationId xmlns:a16="http://schemas.microsoft.com/office/drawing/2014/main" id="{59FDB2A6-7762-444D-8766-34B4C036A170}"/>
                  </a:ext>
                </a:extLst>
              </p:cNvPr>
              <p:cNvSpPr txBox="1">
                <a:spLocks noRot="1" noChangeAspect="1" noMove="1" noResize="1" noEditPoints="1" noAdjustHandles="1" noChangeArrowheads="1" noChangeShapeType="1" noTextEdit="1"/>
              </p:cNvSpPr>
              <p:nvPr/>
            </p:nvSpPr>
            <p:spPr>
              <a:xfrm>
                <a:off x="149802" y="1566230"/>
                <a:ext cx="8640960" cy="2118080"/>
              </a:xfrm>
              <a:prstGeom prst="rect">
                <a:avLst/>
              </a:prstGeom>
              <a:blipFill>
                <a:blip r:embed="rId3"/>
                <a:stretch>
                  <a:fillRect l="-1129" t="-2305" b="-2305"/>
                </a:stretch>
              </a:blipFill>
            </p:spPr>
            <p:txBody>
              <a:bodyPr/>
              <a:lstStyle/>
              <a:p>
                <a:r>
                  <a:rPr lang="en-GB">
                    <a:noFill/>
                  </a:rPr>
                  <a:t> </a:t>
                </a:r>
              </a:p>
            </p:txBody>
          </p:sp>
        </mc:Fallback>
      </mc:AlternateContent>
      <p:sp>
        <p:nvSpPr>
          <p:cNvPr id="7" name="textruta 6">
            <a:extLst>
              <a:ext uri="{FF2B5EF4-FFF2-40B4-BE49-F238E27FC236}">
                <a16:creationId xmlns:a16="http://schemas.microsoft.com/office/drawing/2014/main" id="{8B3F5276-4E52-4D52-B875-E97160BA277C}"/>
              </a:ext>
            </a:extLst>
          </p:cNvPr>
          <p:cNvSpPr txBox="1"/>
          <p:nvPr/>
        </p:nvSpPr>
        <p:spPr>
          <a:xfrm>
            <a:off x="149802" y="3573016"/>
            <a:ext cx="8854752" cy="430887"/>
          </a:xfrm>
          <a:prstGeom prst="rect">
            <a:avLst/>
          </a:prstGeom>
          <a:noFill/>
        </p:spPr>
        <p:txBody>
          <a:bodyPr wrap="square" rtlCol="0">
            <a:spAutoFit/>
          </a:bodyPr>
          <a:lstStyle/>
          <a:p>
            <a:r>
              <a:rPr lang="en-GB" sz="2200" dirty="0">
                <a:latin typeface="Calibri" panose="020F0502020204030204" pitchFamily="34" charset="0"/>
                <a:cs typeface="Calibri" panose="020F0502020204030204" pitchFamily="34" charset="0"/>
              </a:rPr>
              <a:t>The signs of </a:t>
            </a:r>
            <a:r>
              <a:rPr lang="en-GB" sz="2200" i="1" dirty="0">
                <a:latin typeface="Calibri" panose="020F0502020204030204" pitchFamily="34" charset="0"/>
                <a:cs typeface="Calibri" panose="020F0502020204030204" pitchFamily="34" charset="0"/>
              </a:rPr>
              <a:t>Ri</a:t>
            </a:r>
            <a:r>
              <a:rPr lang="en-GB" sz="2200" dirty="0">
                <a:latin typeface="Calibri" panose="020F0502020204030204" pitchFamily="34" charset="0"/>
                <a:cs typeface="Calibri" panose="020F0502020204030204" pitchFamily="34" charset="0"/>
              </a:rPr>
              <a:t> (</a:t>
            </a:r>
            <a:r>
              <a:rPr lang="en-GB" sz="2200" i="1" dirty="0" err="1">
                <a:latin typeface="Calibri" panose="020F0502020204030204" pitchFamily="34" charset="0"/>
                <a:cs typeface="Calibri" panose="020F0502020204030204" pitchFamily="34" charset="0"/>
              </a:rPr>
              <a:t>i</a:t>
            </a:r>
            <a:r>
              <a:rPr lang="en-GB" sz="2200" i="1" dirty="0">
                <a:latin typeface="Calibri" panose="020F0502020204030204" pitchFamily="34" charset="0"/>
                <a:cs typeface="Calibri" panose="020F0502020204030204" pitchFamily="34" charset="0"/>
              </a:rPr>
              <a:t>=1,2,..8</a:t>
            </a:r>
            <a:r>
              <a:rPr lang="en-GB" sz="2200" dirty="0">
                <a:latin typeface="Calibri" panose="020F0502020204030204" pitchFamily="34" charset="0"/>
                <a:cs typeface="Calibri" panose="020F0502020204030204" pitchFamily="34" charset="0"/>
              </a:rPr>
              <a:t>) can be directly obtained from the Factor A column.</a:t>
            </a:r>
            <a:endParaRPr lang="en-GB" sz="2200" dirty="0"/>
          </a:p>
        </p:txBody>
      </p:sp>
      <p:sp>
        <p:nvSpPr>
          <p:cNvPr id="8" name="textruta 7">
            <a:extLst>
              <a:ext uri="{FF2B5EF4-FFF2-40B4-BE49-F238E27FC236}">
                <a16:creationId xmlns:a16="http://schemas.microsoft.com/office/drawing/2014/main" id="{8F156A93-C9F5-4F11-9FC3-568D2775398A}"/>
              </a:ext>
            </a:extLst>
          </p:cNvPr>
          <p:cNvSpPr txBox="1"/>
          <p:nvPr/>
        </p:nvSpPr>
        <p:spPr>
          <a:xfrm>
            <a:off x="181744" y="5949280"/>
            <a:ext cx="8424936" cy="830997"/>
          </a:xfrm>
          <a:prstGeom prst="rect">
            <a:avLst/>
          </a:prstGeom>
          <a:noFill/>
        </p:spPr>
        <p:txBody>
          <a:bodyPr wrap="square" rtlCol="0">
            <a:spAutoFit/>
          </a:bodyPr>
          <a:lstStyle/>
          <a:p>
            <a:r>
              <a:rPr lang="en-GB" sz="2400" dirty="0">
                <a:solidFill>
                  <a:srgbClr val="00B050"/>
                </a:solidFill>
                <a:latin typeface="Calibri" panose="020F0502020204030204" pitchFamily="34" charset="0"/>
                <a:cs typeface="Calibri" panose="020F0502020204030204" pitchFamily="34" charset="0"/>
              </a:rPr>
              <a:t>Note that each estimate here is based on 4 comparisons (from 8 simulations)!</a:t>
            </a:r>
          </a:p>
        </p:txBody>
      </p:sp>
    </p:spTree>
    <p:extLst>
      <p:ext uri="{BB962C8B-B14F-4D97-AF65-F5344CB8AC3E}">
        <p14:creationId xmlns:p14="http://schemas.microsoft.com/office/powerpoint/2010/main" val="1298941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additive="base">
                                        <p:cTn id="2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 calcmode="lin" valueType="num">
                                      <p:cBhvr additive="base">
                                        <p:cTn id="3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 calcmode="lin" valueType="num">
                                      <p:cBhvr additive="base">
                                        <p:cTn id="3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A09CAA8B-F525-4774-8159-4853D04CC234}"/>
              </a:ext>
            </a:extLst>
          </p:cNvPr>
          <p:cNvSpPr>
            <a:spLocks noGrp="1"/>
          </p:cNvSpPr>
          <p:nvPr>
            <p:ph type="title"/>
          </p:nvPr>
        </p:nvSpPr>
        <p:spPr>
          <a:xfrm>
            <a:off x="2051720" y="-2299"/>
            <a:ext cx="4248472" cy="476672"/>
          </a:xfrm>
        </p:spPr>
        <p:txBody>
          <a:bodyPr/>
          <a:lstStyle/>
          <a:p>
            <a:r>
              <a:rPr lang="en-GB" sz="3600" dirty="0">
                <a:latin typeface="Calibri" panose="020F0502020204030204" pitchFamily="34" charset="0"/>
                <a:cs typeface="Calibri" panose="020F0502020204030204" pitchFamily="34" charset="0"/>
              </a:rPr>
              <a:t>… </a:t>
            </a:r>
            <a:r>
              <a:rPr lang="en-GB" sz="3600" b="1" dirty="0">
                <a:latin typeface="Calibri" panose="020F0502020204030204" pitchFamily="34" charset="0"/>
                <a:cs typeface="Calibri" panose="020F0502020204030204" pitchFamily="34" charset="0"/>
              </a:rPr>
              <a:t>and </a:t>
            </a:r>
            <a:r>
              <a:rPr lang="en-GB" sz="3600" b="1" dirty="0">
                <a:solidFill>
                  <a:srgbClr val="FF0000"/>
                </a:solidFill>
                <a:latin typeface="Calibri" panose="020F0502020204030204" pitchFamily="34" charset="0"/>
                <a:cs typeface="Calibri" panose="020F0502020204030204" pitchFamily="34" charset="0"/>
              </a:rPr>
              <a:t>interactions</a:t>
            </a:r>
            <a:endParaRPr lang="en-GB" sz="3600" dirty="0">
              <a:solidFill>
                <a:srgbClr val="FF0000"/>
              </a:solidFill>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Platshållare för innehåll 2">
                <a:extLst>
                  <a:ext uri="{FF2B5EF4-FFF2-40B4-BE49-F238E27FC236}">
                    <a16:creationId xmlns:a16="http://schemas.microsoft.com/office/drawing/2014/main" id="{E2AFD0F5-3D0F-473F-8FB1-1E7437ABB9A5}"/>
                  </a:ext>
                </a:extLst>
              </p:cNvPr>
              <p:cNvSpPr>
                <a:spLocks noGrp="1"/>
              </p:cNvSpPr>
              <p:nvPr>
                <p:ph idx="1"/>
              </p:nvPr>
            </p:nvSpPr>
            <p:spPr>
              <a:xfrm>
                <a:off x="161510" y="2149529"/>
                <a:ext cx="8352928" cy="1656184"/>
              </a:xfrm>
            </p:spPr>
            <p:txBody>
              <a:bodyPr/>
              <a:lstStyle/>
              <a:p>
                <a:pPr marL="0" indent="0">
                  <a:buNone/>
                </a:pPr>
                <a:r>
                  <a:rPr lang="en-GB" sz="2200" dirty="0">
                    <a:latin typeface="Calibri" panose="020F0502020204030204" pitchFamily="34" charset="0"/>
                    <a:cs typeface="Calibri" panose="020F0502020204030204" pitchFamily="34" charset="0"/>
                  </a:rPr>
                  <a:t>This information can also be estimated from the design matrix as: </a:t>
                </a:r>
              </a:p>
              <a:p>
                <a:pPr marL="0" indent="0">
                  <a:buNone/>
                </a:pPr>
                <a14:m>
                  <m:oMath xmlns:m="http://schemas.openxmlformats.org/officeDocument/2006/math">
                    <m:r>
                      <a:rPr lang="sv-SE" sz="2400" b="0" i="1" smtClean="0">
                        <a:latin typeface="Cambria Math" panose="02040503050406030204" pitchFamily="18" charset="0"/>
                      </a:rPr>
                      <m:t>𝑎𝑏</m:t>
                    </m:r>
                    <m:r>
                      <a:rPr lang="sv-SE" sz="2400" b="0" i="1" smtClean="0">
                        <a:latin typeface="Cambria Math" panose="02040503050406030204" pitchFamily="18" charset="0"/>
                      </a:rPr>
                      <m:t>= </m:t>
                    </m:r>
                    <m:f>
                      <m:fPr>
                        <m:ctrlPr>
                          <a:rPr lang="sv-SE" sz="2400" b="0" i="1" smtClean="0">
                            <a:latin typeface="Cambria Math" panose="02040503050406030204" pitchFamily="18" charset="0"/>
                          </a:rPr>
                        </m:ctrlPr>
                      </m:fPr>
                      <m:num>
                        <m:r>
                          <a:rPr lang="sv-SE" sz="2400" b="0" i="1" smtClean="0">
                            <a:latin typeface="Cambria Math" panose="02040503050406030204" pitchFamily="18" charset="0"/>
                          </a:rPr>
                          <m:t>𝑅</m:t>
                        </m:r>
                        <m:r>
                          <a:rPr lang="sv-SE" sz="2400" b="0" i="1" smtClean="0">
                            <a:latin typeface="Cambria Math" panose="02040503050406030204" pitchFamily="18" charset="0"/>
                          </a:rPr>
                          <m:t>1− </m:t>
                        </m:r>
                        <m:r>
                          <a:rPr lang="sv-SE" sz="2400" b="0" i="1" smtClean="0">
                            <a:latin typeface="Cambria Math" panose="02040503050406030204" pitchFamily="18" charset="0"/>
                          </a:rPr>
                          <m:t>𝑅</m:t>
                        </m:r>
                        <m:r>
                          <a:rPr lang="sv-SE" sz="2400" b="0" i="1" smtClean="0">
                            <a:latin typeface="Cambria Math" panose="02040503050406030204" pitchFamily="18" charset="0"/>
                          </a:rPr>
                          <m:t>2− </m:t>
                        </m:r>
                        <m:r>
                          <a:rPr lang="sv-SE" sz="2400" b="0" i="1" smtClean="0">
                            <a:latin typeface="Cambria Math" panose="02040503050406030204" pitchFamily="18" charset="0"/>
                          </a:rPr>
                          <m:t>𝑅</m:t>
                        </m:r>
                        <m:r>
                          <a:rPr lang="sv-SE" sz="2400" b="0" i="1" smtClean="0">
                            <a:latin typeface="Cambria Math" panose="02040503050406030204" pitchFamily="18" charset="0"/>
                          </a:rPr>
                          <m:t>3+ </m:t>
                        </m:r>
                        <m:r>
                          <a:rPr lang="sv-SE" sz="2400" b="0" i="1" smtClean="0">
                            <a:latin typeface="Cambria Math" panose="02040503050406030204" pitchFamily="18" charset="0"/>
                          </a:rPr>
                          <m:t>𝑅</m:t>
                        </m:r>
                        <m:r>
                          <a:rPr lang="sv-SE" sz="2400" b="0" i="1" smtClean="0">
                            <a:latin typeface="Cambria Math" panose="02040503050406030204" pitchFamily="18" charset="0"/>
                          </a:rPr>
                          <m:t>4+ </m:t>
                        </m:r>
                        <m:r>
                          <a:rPr lang="sv-SE" sz="2400" b="0" i="1" smtClean="0">
                            <a:latin typeface="Cambria Math" panose="02040503050406030204" pitchFamily="18" charset="0"/>
                          </a:rPr>
                          <m:t>𝑅</m:t>
                        </m:r>
                        <m:r>
                          <a:rPr lang="sv-SE" sz="2400" b="0" i="1" smtClean="0">
                            <a:latin typeface="Cambria Math" panose="02040503050406030204" pitchFamily="18" charset="0"/>
                          </a:rPr>
                          <m:t>5− </m:t>
                        </m:r>
                        <m:r>
                          <a:rPr lang="sv-SE" sz="2400" b="0" i="1" smtClean="0">
                            <a:latin typeface="Cambria Math" panose="02040503050406030204" pitchFamily="18" charset="0"/>
                          </a:rPr>
                          <m:t>𝑅</m:t>
                        </m:r>
                        <m:r>
                          <a:rPr lang="sv-SE" sz="2400" b="0" i="1" smtClean="0">
                            <a:latin typeface="Cambria Math" panose="02040503050406030204" pitchFamily="18" charset="0"/>
                          </a:rPr>
                          <m:t>6− </m:t>
                        </m:r>
                        <m:r>
                          <a:rPr lang="sv-SE" sz="2400" b="0" i="1" smtClean="0">
                            <a:latin typeface="Cambria Math" panose="02040503050406030204" pitchFamily="18" charset="0"/>
                          </a:rPr>
                          <m:t>𝑅</m:t>
                        </m:r>
                        <m:r>
                          <a:rPr lang="sv-SE" sz="2400" b="0" i="1" smtClean="0">
                            <a:latin typeface="Cambria Math" panose="02040503050406030204" pitchFamily="18" charset="0"/>
                          </a:rPr>
                          <m:t>7+</m:t>
                        </m:r>
                        <m:r>
                          <a:rPr lang="sv-SE" sz="2400" b="0" i="1" smtClean="0">
                            <a:latin typeface="Cambria Math" panose="02040503050406030204" pitchFamily="18" charset="0"/>
                          </a:rPr>
                          <m:t>𝑅</m:t>
                        </m:r>
                        <m:r>
                          <a:rPr lang="sv-SE" sz="2400" b="0" i="1" smtClean="0">
                            <a:latin typeface="Cambria Math" panose="02040503050406030204" pitchFamily="18" charset="0"/>
                          </a:rPr>
                          <m:t>8</m:t>
                        </m:r>
                      </m:num>
                      <m:den>
                        <m:r>
                          <a:rPr lang="sv-SE" sz="2400" b="0" i="1" smtClean="0">
                            <a:latin typeface="Cambria Math" panose="02040503050406030204" pitchFamily="18" charset="0"/>
                          </a:rPr>
                          <m:t>4</m:t>
                        </m:r>
                      </m:den>
                    </m:f>
                  </m:oMath>
                </a14:m>
                <a:r>
                  <a:rPr lang="en-GB" sz="2400" dirty="0">
                    <a:latin typeface="Calibri" panose="020F0502020204030204" pitchFamily="34" charset="0"/>
                    <a:cs typeface="Calibri" panose="020F0502020204030204" pitchFamily="34" charset="0"/>
                  </a:rPr>
                  <a:t> ; </a:t>
                </a:r>
                <a:r>
                  <a:rPr lang="en-GB" sz="2200" dirty="0">
                    <a:latin typeface="Calibri" panose="020F0502020204030204" pitchFamily="34" charset="0"/>
                    <a:cs typeface="Calibri" panose="020F0502020204030204" pitchFamily="34" charset="0"/>
                  </a:rPr>
                  <a:t>where the signs are obtained from ‘multiplying’ those of column A and column B. (+</a:t>
                </a:r>
                <a:r>
                  <a:rPr lang="en-GB" sz="2200" dirty="0">
                    <a:latin typeface="Calibri" panose="020F0502020204030204" pitchFamily="34" charset="0"/>
                    <a:cs typeface="Calibri" panose="020F0502020204030204" pitchFamily="34" charset="0"/>
                    <a:sym typeface="Symbol" panose="05050102010706020507" pitchFamily="18" charset="2"/>
                  </a:rPr>
                  <a:t></a:t>
                </a:r>
                <a:r>
                  <a:rPr lang="en-GB" sz="2200" dirty="0">
                    <a:latin typeface="Calibri" panose="020F0502020204030204" pitchFamily="34" charset="0"/>
                    <a:cs typeface="Calibri" panose="020F0502020204030204" pitchFamily="34" charset="0"/>
                  </a:rPr>
                  <a:t>+ &amp; -</a:t>
                </a:r>
                <a:r>
                  <a:rPr lang="en-GB" sz="2200" dirty="0">
                    <a:latin typeface="Calibri" panose="020F0502020204030204" pitchFamily="34" charset="0"/>
                    <a:cs typeface="Calibri" panose="020F0502020204030204" pitchFamily="34" charset="0"/>
                    <a:sym typeface="Symbol" panose="05050102010706020507" pitchFamily="18" charset="2"/>
                  </a:rPr>
                  <a:t></a:t>
                </a:r>
                <a:r>
                  <a:rPr lang="en-GB" sz="2200" dirty="0">
                    <a:latin typeface="Calibri" panose="020F0502020204030204" pitchFamily="34" charset="0"/>
                    <a:cs typeface="Calibri" panose="020F0502020204030204" pitchFamily="34" charset="0"/>
                  </a:rPr>
                  <a:t>- </a:t>
                </a:r>
                <a:r>
                  <a:rPr lang="en-GB" sz="2200" dirty="0">
                    <a:latin typeface="Calibri" panose="020F0502020204030204" pitchFamily="34" charset="0"/>
                    <a:cs typeface="Calibri" panose="020F0502020204030204" pitchFamily="34" charset="0"/>
                    <a:sym typeface="Symbol" panose="05050102010706020507" pitchFamily="18" charset="2"/>
                  </a:rPr>
                  <a:t></a:t>
                </a:r>
                <a:r>
                  <a:rPr lang="en-GB" sz="2200" dirty="0">
                    <a:latin typeface="Calibri" panose="020F0502020204030204" pitchFamily="34" charset="0"/>
                    <a:cs typeface="Calibri" panose="020F0502020204030204" pitchFamily="34" charset="0"/>
                  </a:rPr>
                  <a:t>+, +</a:t>
                </a:r>
                <a:r>
                  <a:rPr lang="en-GB" sz="2200" dirty="0">
                    <a:latin typeface="Calibri" panose="020F0502020204030204" pitchFamily="34" charset="0"/>
                    <a:cs typeface="Calibri" panose="020F0502020204030204" pitchFamily="34" charset="0"/>
                    <a:sym typeface="Symbol" panose="05050102010706020507" pitchFamily="18" charset="2"/>
                  </a:rPr>
                  <a:t>-</a:t>
                </a:r>
                <a:r>
                  <a:rPr lang="en-GB" sz="2200" dirty="0">
                    <a:latin typeface="Calibri" panose="020F0502020204030204" pitchFamily="34" charset="0"/>
                    <a:cs typeface="Calibri" panose="020F0502020204030204" pitchFamily="34" charset="0"/>
                  </a:rPr>
                  <a:t> &amp; -</a:t>
                </a:r>
                <a:r>
                  <a:rPr lang="en-GB" sz="2200" dirty="0">
                    <a:latin typeface="Calibri" panose="020F0502020204030204" pitchFamily="34" charset="0"/>
                    <a:cs typeface="Calibri" panose="020F0502020204030204" pitchFamily="34" charset="0"/>
                    <a:sym typeface="Symbol" panose="05050102010706020507" pitchFamily="18" charset="2"/>
                  </a:rPr>
                  <a:t></a:t>
                </a:r>
                <a:r>
                  <a:rPr lang="en-GB" sz="2200" dirty="0">
                    <a:latin typeface="Calibri" panose="020F0502020204030204" pitchFamily="34" charset="0"/>
                    <a:cs typeface="Calibri" panose="020F0502020204030204" pitchFamily="34" charset="0"/>
                  </a:rPr>
                  <a:t>+ </a:t>
                </a:r>
                <a:r>
                  <a:rPr lang="en-GB" sz="2200" dirty="0">
                    <a:latin typeface="Calibri" panose="020F0502020204030204" pitchFamily="34" charset="0"/>
                    <a:cs typeface="Calibri" panose="020F0502020204030204" pitchFamily="34" charset="0"/>
                    <a:sym typeface="Symbol" panose="05050102010706020507" pitchFamily="18" charset="2"/>
                  </a:rPr>
                  <a:t>-). </a:t>
                </a:r>
                <a:endParaRPr lang="en-GB" sz="2000" dirty="0">
                  <a:latin typeface="Calibri" panose="020F0502020204030204" pitchFamily="34" charset="0"/>
                  <a:cs typeface="Calibri" panose="020F0502020204030204" pitchFamily="34" charset="0"/>
                </a:endParaRPr>
              </a:p>
            </p:txBody>
          </p:sp>
        </mc:Choice>
        <mc:Fallback xmlns="">
          <p:sp>
            <p:nvSpPr>
              <p:cNvPr id="3" name="Platshållare för innehåll 2">
                <a:extLst>
                  <a:ext uri="{FF2B5EF4-FFF2-40B4-BE49-F238E27FC236}">
                    <a16:creationId xmlns:a16="http://schemas.microsoft.com/office/drawing/2014/main" id="{E2AFD0F5-3D0F-473F-8FB1-1E7437ABB9A5}"/>
                  </a:ext>
                </a:extLst>
              </p:cNvPr>
              <p:cNvSpPr>
                <a:spLocks noGrp="1" noRot="1" noChangeAspect="1" noMove="1" noResize="1" noEditPoints="1" noAdjustHandles="1" noChangeArrowheads="1" noChangeShapeType="1" noTextEdit="1"/>
              </p:cNvSpPr>
              <p:nvPr>
                <p:ph idx="1"/>
              </p:nvPr>
            </p:nvSpPr>
            <p:spPr>
              <a:xfrm>
                <a:off x="161510" y="2149529"/>
                <a:ext cx="8352928" cy="1656184"/>
              </a:xfrm>
              <a:blipFill>
                <a:blip r:embed="rId2"/>
                <a:stretch>
                  <a:fillRect l="-948" t="-2583" b="-11808"/>
                </a:stretch>
              </a:blipFill>
            </p:spPr>
            <p:txBody>
              <a:bodyPr/>
              <a:lstStyle/>
              <a:p>
                <a:r>
                  <a:rPr lang="en-GB">
                    <a:noFill/>
                  </a:rPr>
                  <a:t> </a:t>
                </a:r>
              </a:p>
            </p:txBody>
          </p:sp>
        </mc:Fallback>
      </mc:AlternateContent>
      <p:sp>
        <p:nvSpPr>
          <p:cNvPr id="5" name="textruta 4">
            <a:extLst>
              <a:ext uri="{FF2B5EF4-FFF2-40B4-BE49-F238E27FC236}">
                <a16:creationId xmlns:a16="http://schemas.microsoft.com/office/drawing/2014/main" id="{A8EC4900-6ADC-4C3F-961D-D3A80D81C96E}"/>
              </a:ext>
            </a:extLst>
          </p:cNvPr>
          <p:cNvSpPr txBox="1"/>
          <p:nvPr/>
        </p:nvSpPr>
        <p:spPr>
          <a:xfrm>
            <a:off x="161510" y="362668"/>
            <a:ext cx="8820980" cy="1785104"/>
          </a:xfrm>
          <a:prstGeom prst="rect">
            <a:avLst/>
          </a:prstGeom>
          <a:noFill/>
        </p:spPr>
        <p:txBody>
          <a:bodyPr wrap="square" rtlCol="0">
            <a:spAutoFit/>
          </a:bodyPr>
          <a:lstStyle/>
          <a:p>
            <a:pPr marL="0" indent="0">
              <a:buNone/>
            </a:pPr>
            <a:r>
              <a:rPr lang="en-GB" sz="2200" dirty="0">
                <a:latin typeface="Calibri" panose="020F0502020204030204" pitchFamily="34" charset="0"/>
                <a:cs typeface="Calibri" panose="020F0502020204030204" pitchFamily="34" charset="0"/>
              </a:rPr>
              <a:t>The main effect of </a:t>
            </a:r>
            <a:r>
              <a:rPr lang="en-GB" sz="2200" i="1" dirty="0">
                <a:latin typeface="Calibri" panose="020F0502020204030204" pitchFamily="34" charset="0"/>
                <a:cs typeface="Calibri" panose="020F0502020204030204" pitchFamily="34" charset="0"/>
              </a:rPr>
              <a:t>a</a:t>
            </a:r>
            <a:r>
              <a:rPr lang="en-GB" sz="2200" dirty="0">
                <a:latin typeface="Calibri" panose="020F0502020204030204" pitchFamily="34" charset="0"/>
                <a:cs typeface="Calibri" panose="020F0502020204030204" pitchFamily="34" charset="0"/>
              </a:rPr>
              <a:t> estimates the </a:t>
            </a:r>
            <a:r>
              <a:rPr lang="en-GB" sz="2200" i="1" dirty="0">
                <a:latin typeface="Calibri" panose="020F0502020204030204" pitchFamily="34" charset="0"/>
                <a:cs typeface="Calibri" panose="020F0502020204030204" pitchFamily="34" charset="0"/>
              </a:rPr>
              <a:t>average change</a:t>
            </a:r>
            <a:r>
              <a:rPr lang="en-GB" sz="2200" dirty="0">
                <a:latin typeface="Calibri" panose="020F0502020204030204" pitchFamily="34" charset="0"/>
                <a:cs typeface="Calibri" panose="020F0502020204030204" pitchFamily="34" charset="0"/>
              </a:rPr>
              <a:t> of the response A(+) – A(-) for all combinations of B and C (ditto for </a:t>
            </a:r>
            <a:r>
              <a:rPr lang="en-GB" sz="2200" i="1" dirty="0">
                <a:latin typeface="Calibri" panose="020F0502020204030204" pitchFamily="34" charset="0"/>
                <a:cs typeface="Calibri" panose="020F0502020204030204" pitchFamily="34" charset="0"/>
              </a:rPr>
              <a:t>b </a:t>
            </a:r>
            <a:r>
              <a:rPr lang="en-GB" sz="2200" dirty="0">
                <a:latin typeface="Calibri" panose="020F0502020204030204" pitchFamily="34" charset="0"/>
                <a:cs typeface="Calibri" panose="020F0502020204030204" pitchFamily="34" charset="0"/>
              </a:rPr>
              <a:t>and </a:t>
            </a:r>
            <a:r>
              <a:rPr lang="en-GB" sz="2200" i="1" dirty="0">
                <a:latin typeface="Calibri" panose="020F0502020204030204" pitchFamily="34" charset="0"/>
                <a:cs typeface="Calibri" panose="020F0502020204030204" pitchFamily="34" charset="0"/>
              </a:rPr>
              <a:t>c</a:t>
            </a:r>
            <a:r>
              <a:rPr lang="en-GB" sz="2200" dirty="0">
                <a:latin typeface="Calibri" panose="020F0502020204030204" pitchFamily="34" charset="0"/>
                <a:cs typeface="Calibri" panose="020F0502020204030204" pitchFamily="34" charset="0"/>
              </a:rPr>
              <a:t>). </a:t>
            </a:r>
          </a:p>
          <a:p>
            <a:pPr marL="0" indent="0">
              <a:buNone/>
            </a:pPr>
            <a:r>
              <a:rPr lang="en-GB" sz="2200" dirty="0">
                <a:latin typeface="Calibri" panose="020F0502020204030204" pitchFamily="34" charset="0"/>
                <a:cs typeface="Calibri" panose="020F0502020204030204" pitchFamily="34" charset="0"/>
              </a:rPr>
              <a:t>However, this difference may depend on whether B (or C) is on its high or low level. If so, we say that we have a (two-factor) </a:t>
            </a:r>
            <a:r>
              <a:rPr lang="en-GB" sz="2200" b="1" dirty="0">
                <a:latin typeface="Calibri" panose="020F0502020204030204" pitchFamily="34" charset="0"/>
                <a:cs typeface="Calibri" panose="020F0502020204030204" pitchFamily="34" charset="0"/>
              </a:rPr>
              <a:t>interaction</a:t>
            </a:r>
            <a:r>
              <a:rPr lang="en-GB" sz="2200" dirty="0">
                <a:latin typeface="Calibri" panose="020F0502020204030204" pitchFamily="34" charset="0"/>
                <a:cs typeface="Calibri" panose="020F0502020204030204" pitchFamily="34" charset="0"/>
              </a:rPr>
              <a:t> between A and B (who's estimate we denote </a:t>
            </a:r>
            <a:r>
              <a:rPr lang="en-GB" sz="2200" i="1" dirty="0">
                <a:latin typeface="Calibri" panose="020F0502020204030204" pitchFamily="34" charset="0"/>
                <a:cs typeface="Calibri" panose="020F0502020204030204" pitchFamily="34" charset="0"/>
              </a:rPr>
              <a:t>ab</a:t>
            </a:r>
            <a:r>
              <a:rPr lang="en-GB" sz="2200" dirty="0">
                <a:latin typeface="Calibri" panose="020F0502020204030204" pitchFamily="34" charset="0"/>
                <a:cs typeface="Calibri" panose="020F0502020204030204" pitchFamily="34" charset="0"/>
              </a:rPr>
              <a:t>). </a:t>
            </a:r>
          </a:p>
        </p:txBody>
      </p:sp>
      <mc:AlternateContent xmlns:mc="http://schemas.openxmlformats.org/markup-compatibility/2006" xmlns:a14="http://schemas.microsoft.com/office/drawing/2010/main">
        <mc:Choice Requires="a14">
          <p:sp>
            <p:nvSpPr>
              <p:cNvPr id="6" name="textruta 5">
                <a:extLst>
                  <a:ext uri="{FF2B5EF4-FFF2-40B4-BE49-F238E27FC236}">
                    <a16:creationId xmlns:a16="http://schemas.microsoft.com/office/drawing/2014/main" id="{D722D7C7-A6B6-417C-AA16-6663F9B0A565}"/>
                  </a:ext>
                </a:extLst>
              </p:cNvPr>
              <p:cNvSpPr txBox="1"/>
              <p:nvPr/>
            </p:nvSpPr>
            <p:spPr>
              <a:xfrm>
                <a:off x="161510" y="3866942"/>
                <a:ext cx="8352928" cy="1654107"/>
              </a:xfrm>
              <a:prstGeom prst="rect">
                <a:avLst/>
              </a:prstGeom>
              <a:noFill/>
            </p:spPr>
            <p:txBody>
              <a:bodyPr wrap="square" rtlCol="0">
                <a:spAutoFit/>
              </a:bodyPr>
              <a:lstStyle/>
              <a:p>
                <a:pPr marL="0" indent="0">
                  <a:buNone/>
                </a:pPr>
                <a:r>
                  <a:rPr lang="en-GB" sz="2200" dirty="0">
                    <a:latin typeface="Calibri" panose="020F0502020204030204" pitchFamily="34" charset="0"/>
                    <a:cs typeface="Calibri" panose="020F0502020204030204" pitchFamily="34" charset="0"/>
                  </a:rPr>
                  <a:t>In the same way we obtain the interactions </a:t>
                </a:r>
                <a:r>
                  <a:rPr lang="en-GB" sz="2200" i="1" dirty="0">
                    <a:latin typeface="Calibri" panose="020F0502020204030204" pitchFamily="34" charset="0"/>
                    <a:cs typeface="Calibri" panose="020F0502020204030204" pitchFamily="34" charset="0"/>
                  </a:rPr>
                  <a:t>ac </a:t>
                </a:r>
                <a:r>
                  <a:rPr lang="en-GB" sz="2200" dirty="0">
                    <a:latin typeface="Calibri" panose="020F0502020204030204" pitchFamily="34" charset="0"/>
                    <a:cs typeface="Calibri" panose="020F0502020204030204" pitchFamily="34" charset="0"/>
                  </a:rPr>
                  <a:t>and </a:t>
                </a:r>
                <a:r>
                  <a:rPr lang="en-GB" sz="2200" i="1" noProof="1">
                    <a:latin typeface="Calibri" panose="020F0502020204030204" pitchFamily="34" charset="0"/>
                    <a:cs typeface="Calibri" panose="020F0502020204030204" pitchFamily="34" charset="0"/>
                  </a:rPr>
                  <a:t>bc</a:t>
                </a:r>
                <a:r>
                  <a:rPr lang="en-GB" sz="2200" i="1" dirty="0">
                    <a:latin typeface="Calibri" panose="020F0502020204030204" pitchFamily="34" charset="0"/>
                    <a:cs typeface="Calibri" panose="020F0502020204030204" pitchFamily="34" charset="0"/>
                  </a:rPr>
                  <a:t>:</a:t>
                </a:r>
              </a:p>
              <a:p>
                <a:pPr marL="0" indent="0">
                  <a:lnSpc>
                    <a:spcPct val="150000"/>
                  </a:lnSpc>
                  <a:buNone/>
                </a:pPr>
                <a14:m>
                  <m:oMathPara xmlns:m="http://schemas.openxmlformats.org/officeDocument/2006/math">
                    <m:oMathParaPr>
                      <m:jc m:val="left"/>
                    </m:oMathParaPr>
                    <m:oMath xmlns:m="http://schemas.openxmlformats.org/officeDocument/2006/math">
                      <m:r>
                        <a:rPr lang="sv-SE" sz="1600" b="0" i="1" smtClean="0">
                          <a:latin typeface="Cambria Math" panose="02040503050406030204" pitchFamily="18" charset="0"/>
                        </a:rPr>
                        <m:t>𝑎𝑐</m:t>
                      </m:r>
                      <m:r>
                        <a:rPr lang="sv-SE" sz="1600" b="0" i="1" smtClean="0">
                          <a:latin typeface="Cambria Math" panose="02040503050406030204" pitchFamily="18" charset="0"/>
                        </a:rPr>
                        <m:t>= </m:t>
                      </m:r>
                      <m:f>
                        <m:fPr>
                          <m:ctrlPr>
                            <a:rPr lang="sv-SE" sz="1600" b="0" i="1" smtClean="0">
                              <a:latin typeface="Cambria Math" panose="02040503050406030204" pitchFamily="18" charset="0"/>
                            </a:rPr>
                          </m:ctrlPr>
                        </m:fPr>
                        <m:num>
                          <m:r>
                            <a:rPr lang="sv-SE" sz="1600" b="0" i="1" smtClean="0">
                              <a:latin typeface="Cambria Math" panose="02040503050406030204" pitchFamily="18" charset="0"/>
                            </a:rPr>
                            <m:t>𝑅</m:t>
                          </m:r>
                          <m:r>
                            <a:rPr lang="sv-SE" sz="1600" b="0" i="1" smtClean="0">
                              <a:latin typeface="Cambria Math" panose="02040503050406030204" pitchFamily="18" charset="0"/>
                            </a:rPr>
                            <m:t>1− </m:t>
                          </m:r>
                          <m:r>
                            <a:rPr lang="sv-SE" sz="1600" b="0" i="1" smtClean="0">
                              <a:latin typeface="Cambria Math" panose="02040503050406030204" pitchFamily="18" charset="0"/>
                            </a:rPr>
                            <m:t>𝑅</m:t>
                          </m:r>
                          <m:r>
                            <a:rPr lang="sv-SE" sz="1600" b="0" i="1" smtClean="0">
                              <a:latin typeface="Cambria Math" panose="02040503050406030204" pitchFamily="18" charset="0"/>
                            </a:rPr>
                            <m:t>2+ </m:t>
                          </m:r>
                          <m:r>
                            <a:rPr lang="sv-SE" sz="1600" b="0" i="1" smtClean="0">
                              <a:latin typeface="Cambria Math" panose="02040503050406030204" pitchFamily="18" charset="0"/>
                            </a:rPr>
                            <m:t>𝑅</m:t>
                          </m:r>
                          <m:r>
                            <a:rPr lang="sv-SE" sz="1600" b="0" i="1" smtClean="0">
                              <a:latin typeface="Cambria Math" panose="02040503050406030204" pitchFamily="18" charset="0"/>
                            </a:rPr>
                            <m:t>3− </m:t>
                          </m:r>
                          <m:r>
                            <a:rPr lang="sv-SE" sz="1600" b="0" i="1" smtClean="0">
                              <a:latin typeface="Cambria Math" panose="02040503050406030204" pitchFamily="18" charset="0"/>
                            </a:rPr>
                            <m:t>𝑅</m:t>
                          </m:r>
                          <m:r>
                            <a:rPr lang="sv-SE" sz="1600" b="0" i="1" smtClean="0">
                              <a:latin typeface="Cambria Math" panose="02040503050406030204" pitchFamily="18" charset="0"/>
                            </a:rPr>
                            <m:t>4− </m:t>
                          </m:r>
                          <m:r>
                            <a:rPr lang="sv-SE" sz="1600" b="0" i="1" smtClean="0">
                              <a:latin typeface="Cambria Math" panose="02040503050406030204" pitchFamily="18" charset="0"/>
                            </a:rPr>
                            <m:t>𝑅</m:t>
                          </m:r>
                          <m:r>
                            <a:rPr lang="sv-SE" sz="1600" b="0" i="1" smtClean="0">
                              <a:latin typeface="Cambria Math" panose="02040503050406030204" pitchFamily="18" charset="0"/>
                            </a:rPr>
                            <m:t>5+ </m:t>
                          </m:r>
                          <m:r>
                            <a:rPr lang="sv-SE" sz="1600" b="0" i="1" smtClean="0">
                              <a:latin typeface="Cambria Math" panose="02040503050406030204" pitchFamily="18" charset="0"/>
                            </a:rPr>
                            <m:t>𝑅</m:t>
                          </m:r>
                          <m:r>
                            <a:rPr lang="sv-SE" sz="1600" b="0" i="1" smtClean="0">
                              <a:latin typeface="Cambria Math" panose="02040503050406030204" pitchFamily="18" charset="0"/>
                            </a:rPr>
                            <m:t>6− </m:t>
                          </m:r>
                          <m:r>
                            <a:rPr lang="sv-SE" sz="1600" b="0" i="1" smtClean="0">
                              <a:latin typeface="Cambria Math" panose="02040503050406030204" pitchFamily="18" charset="0"/>
                            </a:rPr>
                            <m:t>𝑅</m:t>
                          </m:r>
                          <m:r>
                            <a:rPr lang="sv-SE" sz="1600" b="0" i="1" smtClean="0">
                              <a:latin typeface="Cambria Math" panose="02040503050406030204" pitchFamily="18" charset="0"/>
                            </a:rPr>
                            <m:t>7+</m:t>
                          </m:r>
                          <m:r>
                            <a:rPr lang="sv-SE" sz="1600" b="0" i="1" smtClean="0">
                              <a:latin typeface="Cambria Math" panose="02040503050406030204" pitchFamily="18" charset="0"/>
                            </a:rPr>
                            <m:t>𝑅</m:t>
                          </m:r>
                          <m:r>
                            <a:rPr lang="sv-SE" sz="1600" b="0" i="1" smtClean="0">
                              <a:latin typeface="Cambria Math" panose="02040503050406030204" pitchFamily="18" charset="0"/>
                            </a:rPr>
                            <m:t>8</m:t>
                          </m:r>
                        </m:num>
                        <m:den>
                          <m:r>
                            <a:rPr lang="sv-SE" sz="1600" b="0" i="1" smtClean="0">
                              <a:latin typeface="Cambria Math" panose="02040503050406030204" pitchFamily="18" charset="0"/>
                            </a:rPr>
                            <m:t>4</m:t>
                          </m:r>
                        </m:den>
                      </m:f>
                    </m:oMath>
                  </m:oMathPara>
                </a14:m>
                <a:endParaRPr lang="en-GB" sz="1600" dirty="0">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left"/>
                    </m:oMathParaPr>
                    <m:oMath xmlns:m="http://schemas.openxmlformats.org/officeDocument/2006/math">
                      <m:r>
                        <a:rPr lang="sv-SE" sz="1800" b="0" i="1" smtClean="0">
                          <a:latin typeface="Cambria Math" panose="02040503050406030204" pitchFamily="18" charset="0"/>
                        </a:rPr>
                        <m:t>𝑏𝑐</m:t>
                      </m:r>
                      <m:r>
                        <a:rPr lang="sv-SE" sz="1800" b="0" i="1" smtClean="0">
                          <a:latin typeface="Cambria Math" panose="02040503050406030204" pitchFamily="18" charset="0"/>
                        </a:rPr>
                        <m:t>= </m:t>
                      </m:r>
                      <m:f>
                        <m:fPr>
                          <m:ctrlPr>
                            <a:rPr lang="sv-SE" sz="1800" b="0" i="1" smtClean="0">
                              <a:latin typeface="Cambria Math" panose="02040503050406030204" pitchFamily="18" charset="0"/>
                            </a:rPr>
                          </m:ctrlPr>
                        </m:fPr>
                        <m:num>
                          <m:r>
                            <a:rPr lang="sv-SE" sz="1800" b="0" i="1" smtClean="0">
                              <a:latin typeface="Cambria Math" panose="02040503050406030204" pitchFamily="18" charset="0"/>
                            </a:rPr>
                            <m:t>𝑅</m:t>
                          </m:r>
                          <m:r>
                            <a:rPr lang="sv-SE" sz="1800" b="0" i="1" smtClean="0">
                              <a:latin typeface="Cambria Math" panose="02040503050406030204" pitchFamily="18" charset="0"/>
                            </a:rPr>
                            <m:t>1+ </m:t>
                          </m:r>
                          <m:r>
                            <a:rPr lang="sv-SE" sz="1800" b="0" i="1" smtClean="0">
                              <a:latin typeface="Cambria Math" panose="02040503050406030204" pitchFamily="18" charset="0"/>
                            </a:rPr>
                            <m:t>𝑅</m:t>
                          </m:r>
                          <m:r>
                            <a:rPr lang="sv-SE" sz="1800" b="0" i="1" smtClean="0">
                              <a:latin typeface="Cambria Math" panose="02040503050406030204" pitchFamily="18" charset="0"/>
                            </a:rPr>
                            <m:t>2− </m:t>
                          </m:r>
                          <m:r>
                            <a:rPr lang="sv-SE" sz="1800" b="0" i="1" smtClean="0">
                              <a:latin typeface="Cambria Math" panose="02040503050406030204" pitchFamily="18" charset="0"/>
                            </a:rPr>
                            <m:t>𝑅</m:t>
                          </m:r>
                          <m:r>
                            <a:rPr lang="sv-SE" sz="1800" b="0" i="1" smtClean="0">
                              <a:latin typeface="Cambria Math" panose="02040503050406030204" pitchFamily="18" charset="0"/>
                            </a:rPr>
                            <m:t>3− </m:t>
                          </m:r>
                          <m:r>
                            <a:rPr lang="sv-SE" sz="1800" b="0" i="1" smtClean="0">
                              <a:latin typeface="Cambria Math" panose="02040503050406030204" pitchFamily="18" charset="0"/>
                            </a:rPr>
                            <m:t>𝑅</m:t>
                          </m:r>
                          <m:r>
                            <a:rPr lang="sv-SE" sz="1800" b="0" i="1" smtClean="0">
                              <a:latin typeface="Cambria Math" panose="02040503050406030204" pitchFamily="18" charset="0"/>
                            </a:rPr>
                            <m:t>4− </m:t>
                          </m:r>
                          <m:r>
                            <a:rPr lang="sv-SE" sz="1800" b="0" i="1" smtClean="0">
                              <a:latin typeface="Cambria Math" panose="02040503050406030204" pitchFamily="18" charset="0"/>
                            </a:rPr>
                            <m:t>𝑅</m:t>
                          </m:r>
                          <m:r>
                            <a:rPr lang="sv-SE" sz="1800" b="0" i="1" smtClean="0">
                              <a:latin typeface="Cambria Math" panose="02040503050406030204" pitchFamily="18" charset="0"/>
                            </a:rPr>
                            <m:t>5− </m:t>
                          </m:r>
                          <m:r>
                            <a:rPr lang="sv-SE" sz="1800" b="0" i="1" smtClean="0">
                              <a:latin typeface="Cambria Math" panose="02040503050406030204" pitchFamily="18" charset="0"/>
                            </a:rPr>
                            <m:t>𝑅</m:t>
                          </m:r>
                          <m:r>
                            <a:rPr lang="sv-SE" sz="1800" b="0" i="1" smtClean="0">
                              <a:latin typeface="Cambria Math" panose="02040503050406030204" pitchFamily="18" charset="0"/>
                            </a:rPr>
                            <m:t>6+ </m:t>
                          </m:r>
                          <m:r>
                            <a:rPr lang="sv-SE" sz="1800" b="0" i="1" smtClean="0">
                              <a:latin typeface="Cambria Math" panose="02040503050406030204" pitchFamily="18" charset="0"/>
                            </a:rPr>
                            <m:t>𝑅</m:t>
                          </m:r>
                          <m:r>
                            <a:rPr lang="sv-SE" sz="1800" b="0" i="1" smtClean="0">
                              <a:latin typeface="Cambria Math" panose="02040503050406030204" pitchFamily="18" charset="0"/>
                            </a:rPr>
                            <m:t>7+</m:t>
                          </m:r>
                          <m:r>
                            <a:rPr lang="sv-SE" sz="1800" b="0" i="1" smtClean="0">
                              <a:latin typeface="Cambria Math" panose="02040503050406030204" pitchFamily="18" charset="0"/>
                            </a:rPr>
                            <m:t>𝑅</m:t>
                          </m:r>
                          <m:r>
                            <a:rPr lang="sv-SE" sz="1800" b="0" i="1" smtClean="0">
                              <a:latin typeface="Cambria Math" panose="02040503050406030204" pitchFamily="18" charset="0"/>
                            </a:rPr>
                            <m:t>8</m:t>
                          </m:r>
                        </m:num>
                        <m:den>
                          <m:r>
                            <a:rPr lang="sv-SE" sz="1800" b="0" i="1" smtClean="0">
                              <a:latin typeface="Cambria Math" panose="02040503050406030204" pitchFamily="18" charset="0"/>
                            </a:rPr>
                            <m:t>4</m:t>
                          </m:r>
                        </m:den>
                      </m:f>
                    </m:oMath>
                  </m:oMathPara>
                </a14:m>
                <a:endParaRPr lang="en-GB" sz="1800" dirty="0">
                  <a:latin typeface="Calibri" panose="020F0502020204030204" pitchFamily="34" charset="0"/>
                  <a:cs typeface="Calibri" panose="020F0502020204030204" pitchFamily="34" charset="0"/>
                </a:endParaRPr>
              </a:p>
            </p:txBody>
          </p:sp>
        </mc:Choice>
        <mc:Fallback xmlns="">
          <p:sp>
            <p:nvSpPr>
              <p:cNvPr id="6" name="textruta 5">
                <a:extLst>
                  <a:ext uri="{FF2B5EF4-FFF2-40B4-BE49-F238E27FC236}">
                    <a16:creationId xmlns:a16="http://schemas.microsoft.com/office/drawing/2014/main" id="{D722D7C7-A6B6-417C-AA16-6663F9B0A565}"/>
                  </a:ext>
                </a:extLst>
              </p:cNvPr>
              <p:cNvSpPr txBox="1">
                <a:spLocks noRot="1" noChangeAspect="1" noMove="1" noResize="1" noEditPoints="1" noAdjustHandles="1" noChangeArrowheads="1" noChangeShapeType="1" noTextEdit="1"/>
              </p:cNvSpPr>
              <p:nvPr/>
            </p:nvSpPr>
            <p:spPr>
              <a:xfrm>
                <a:off x="161510" y="3866942"/>
                <a:ext cx="8352928" cy="1654107"/>
              </a:xfrm>
              <a:prstGeom prst="rect">
                <a:avLst/>
              </a:prstGeom>
              <a:blipFill>
                <a:blip r:embed="rId3"/>
                <a:stretch>
                  <a:fillRect l="-948" t="-220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ruta 6">
                <a:extLst>
                  <a:ext uri="{FF2B5EF4-FFF2-40B4-BE49-F238E27FC236}">
                    <a16:creationId xmlns:a16="http://schemas.microsoft.com/office/drawing/2014/main" id="{902290B4-1639-49EC-95CE-95970C37A016}"/>
                  </a:ext>
                </a:extLst>
              </p:cNvPr>
              <p:cNvSpPr txBox="1"/>
              <p:nvPr/>
            </p:nvSpPr>
            <p:spPr>
              <a:xfrm>
                <a:off x="135185" y="5599603"/>
                <a:ext cx="8748464" cy="1301447"/>
              </a:xfrm>
              <a:prstGeom prst="rect">
                <a:avLst/>
              </a:prstGeom>
              <a:noFill/>
            </p:spPr>
            <p:txBody>
              <a:bodyPr wrap="square" rtlCol="0">
                <a:spAutoFit/>
              </a:bodyPr>
              <a:lstStyle/>
              <a:p>
                <a:pPr marL="0" indent="0">
                  <a:buNone/>
                </a:pPr>
                <a:r>
                  <a:rPr lang="en-GB" sz="2200" dirty="0">
                    <a:latin typeface="Calibri" panose="020F0502020204030204" pitchFamily="34" charset="0"/>
                    <a:cs typeface="Calibri" panose="020F0502020204030204" pitchFamily="34" charset="0"/>
                  </a:rPr>
                  <a:t>Also the </a:t>
                </a:r>
                <a:r>
                  <a:rPr lang="en-GB" sz="2200" b="1" i="1" dirty="0">
                    <a:latin typeface="Calibri" panose="020F0502020204030204" pitchFamily="34" charset="0"/>
                    <a:cs typeface="Calibri" panose="020F0502020204030204" pitchFamily="34" charset="0"/>
                  </a:rPr>
                  <a:t>three-factor interaction</a:t>
                </a:r>
                <a:r>
                  <a:rPr lang="en-GB" sz="2200" i="1" dirty="0">
                    <a:latin typeface="Calibri" panose="020F0502020204030204" pitchFamily="34" charset="0"/>
                    <a:cs typeface="Calibri" panose="020F0502020204030204" pitchFamily="34" charset="0"/>
                  </a:rPr>
                  <a:t> </a:t>
                </a:r>
                <a:r>
                  <a:rPr lang="en-GB" sz="2200" dirty="0">
                    <a:latin typeface="Calibri" panose="020F0502020204030204" pitchFamily="34" charset="0"/>
                    <a:cs typeface="Calibri" panose="020F0502020204030204" pitchFamily="34" charset="0"/>
                  </a:rPr>
                  <a:t>between A&amp;B&amp;C (</a:t>
                </a:r>
                <a:r>
                  <a:rPr lang="en-GB" sz="2200" i="1" dirty="0" err="1">
                    <a:latin typeface="Calibri" panose="020F0502020204030204" pitchFamily="34" charset="0"/>
                    <a:cs typeface="Calibri" panose="020F0502020204030204" pitchFamily="34" charset="0"/>
                  </a:rPr>
                  <a:t>abc</a:t>
                </a:r>
                <a:r>
                  <a:rPr lang="en-GB" sz="2200" dirty="0">
                    <a:latin typeface="Calibri" panose="020F0502020204030204" pitchFamily="34" charset="0"/>
                    <a:cs typeface="Calibri" panose="020F0502020204030204" pitchFamily="34" charset="0"/>
                  </a:rPr>
                  <a:t>) can be estimated (using the same ‘multiplication’):</a:t>
                </a:r>
              </a:p>
              <a:p>
                <a:pPr marL="0" indent="0">
                  <a:buNone/>
                </a:pPr>
                <a:endParaRPr lang="en-GB" sz="600" dirty="0">
                  <a:latin typeface="Calibri" panose="020F0502020204030204" pitchFamily="34" charset="0"/>
                  <a:cs typeface="Calibri" panose="020F0502020204030204" pitchFamily="34" charset="0"/>
                </a:endParaRPr>
              </a:p>
              <a:p>
                <a:pPr marL="0" indent="0">
                  <a:buNone/>
                </a:pPr>
                <a:r>
                  <a:rPr lang="en-GB" sz="2200" dirty="0">
                    <a:latin typeface="Calibri" panose="020F0502020204030204" pitchFamily="34" charset="0"/>
                    <a:cs typeface="Calibri" panose="020F0502020204030204" pitchFamily="34" charset="0"/>
                  </a:rPr>
                  <a:t> </a:t>
                </a:r>
                <a14:m>
                  <m:oMath xmlns:m="http://schemas.openxmlformats.org/officeDocument/2006/math">
                    <m:r>
                      <a:rPr lang="sv-SE" sz="2000" b="0" i="1" smtClean="0">
                        <a:latin typeface="Cambria Math" panose="02040503050406030204" pitchFamily="18" charset="0"/>
                      </a:rPr>
                      <m:t>𝑎𝑐𝑏</m:t>
                    </m:r>
                    <m:r>
                      <a:rPr lang="sv-SE" sz="2000" b="0" i="1" smtClean="0">
                        <a:latin typeface="Cambria Math" panose="02040503050406030204" pitchFamily="18" charset="0"/>
                      </a:rPr>
                      <m:t>= </m:t>
                    </m:r>
                    <m:f>
                      <m:fPr>
                        <m:ctrlPr>
                          <a:rPr lang="sv-SE" sz="2000" b="0" i="1" smtClean="0">
                            <a:latin typeface="Cambria Math" panose="02040503050406030204" pitchFamily="18" charset="0"/>
                          </a:rPr>
                        </m:ctrlPr>
                      </m:fPr>
                      <m:num>
                        <m:r>
                          <a:rPr lang="sv-SE" sz="2000" b="0" i="1" smtClean="0">
                            <a:latin typeface="Cambria Math" panose="02040503050406030204" pitchFamily="18" charset="0"/>
                          </a:rPr>
                          <m:t>−</m:t>
                        </m:r>
                        <m:r>
                          <a:rPr lang="sv-SE" sz="2000" b="0" i="1" smtClean="0">
                            <a:latin typeface="Cambria Math" panose="02040503050406030204" pitchFamily="18" charset="0"/>
                          </a:rPr>
                          <m:t>𝑅</m:t>
                        </m:r>
                        <m:r>
                          <a:rPr lang="sv-SE" sz="2000" b="0" i="1" smtClean="0">
                            <a:latin typeface="Cambria Math" panose="02040503050406030204" pitchFamily="18" charset="0"/>
                          </a:rPr>
                          <m:t>1+ </m:t>
                        </m:r>
                        <m:r>
                          <a:rPr lang="sv-SE" sz="2000" b="0" i="1" smtClean="0">
                            <a:latin typeface="Cambria Math" panose="02040503050406030204" pitchFamily="18" charset="0"/>
                          </a:rPr>
                          <m:t>𝑅</m:t>
                        </m:r>
                        <m:r>
                          <a:rPr lang="sv-SE" sz="2000" b="0" i="1" smtClean="0">
                            <a:latin typeface="Cambria Math" panose="02040503050406030204" pitchFamily="18" charset="0"/>
                          </a:rPr>
                          <m:t>2+ </m:t>
                        </m:r>
                        <m:r>
                          <a:rPr lang="sv-SE" sz="2000" b="0" i="1" smtClean="0">
                            <a:latin typeface="Cambria Math" panose="02040503050406030204" pitchFamily="18" charset="0"/>
                          </a:rPr>
                          <m:t>𝑅</m:t>
                        </m:r>
                        <m:r>
                          <a:rPr lang="sv-SE" sz="2000" b="0" i="1" smtClean="0">
                            <a:latin typeface="Cambria Math" panose="02040503050406030204" pitchFamily="18" charset="0"/>
                          </a:rPr>
                          <m:t>3− </m:t>
                        </m:r>
                        <m:r>
                          <a:rPr lang="sv-SE" sz="2000" b="0" i="1" smtClean="0">
                            <a:latin typeface="Cambria Math" panose="02040503050406030204" pitchFamily="18" charset="0"/>
                          </a:rPr>
                          <m:t>𝑅</m:t>
                        </m:r>
                        <m:r>
                          <a:rPr lang="sv-SE" sz="2000" b="0" i="1" smtClean="0">
                            <a:latin typeface="Cambria Math" panose="02040503050406030204" pitchFamily="18" charset="0"/>
                          </a:rPr>
                          <m:t>4+ </m:t>
                        </m:r>
                        <m:r>
                          <a:rPr lang="sv-SE" sz="2000" b="0" i="1" smtClean="0">
                            <a:latin typeface="Cambria Math" panose="02040503050406030204" pitchFamily="18" charset="0"/>
                          </a:rPr>
                          <m:t>𝑅</m:t>
                        </m:r>
                        <m:r>
                          <a:rPr lang="sv-SE" sz="2000" b="0" i="1" smtClean="0">
                            <a:latin typeface="Cambria Math" panose="02040503050406030204" pitchFamily="18" charset="0"/>
                          </a:rPr>
                          <m:t>5− </m:t>
                        </m:r>
                        <m:r>
                          <a:rPr lang="sv-SE" sz="2000" b="0" i="1" smtClean="0">
                            <a:latin typeface="Cambria Math" panose="02040503050406030204" pitchFamily="18" charset="0"/>
                          </a:rPr>
                          <m:t>𝑅</m:t>
                        </m:r>
                        <m:r>
                          <a:rPr lang="sv-SE" sz="2000" b="0" i="1" smtClean="0">
                            <a:latin typeface="Cambria Math" panose="02040503050406030204" pitchFamily="18" charset="0"/>
                          </a:rPr>
                          <m:t>6− </m:t>
                        </m:r>
                        <m:r>
                          <a:rPr lang="sv-SE" sz="2000" b="0" i="1" smtClean="0">
                            <a:latin typeface="Cambria Math" panose="02040503050406030204" pitchFamily="18" charset="0"/>
                          </a:rPr>
                          <m:t>𝑅</m:t>
                        </m:r>
                        <m:r>
                          <a:rPr lang="sv-SE" sz="2000" b="0" i="1" smtClean="0">
                            <a:latin typeface="Cambria Math" panose="02040503050406030204" pitchFamily="18" charset="0"/>
                          </a:rPr>
                          <m:t>7+</m:t>
                        </m:r>
                        <m:r>
                          <a:rPr lang="sv-SE" sz="2000" b="0" i="1" smtClean="0">
                            <a:latin typeface="Cambria Math" panose="02040503050406030204" pitchFamily="18" charset="0"/>
                          </a:rPr>
                          <m:t>𝑅</m:t>
                        </m:r>
                        <m:r>
                          <a:rPr lang="sv-SE" sz="2000" b="0" i="1" smtClean="0">
                            <a:latin typeface="Cambria Math" panose="02040503050406030204" pitchFamily="18" charset="0"/>
                          </a:rPr>
                          <m:t>8</m:t>
                        </m:r>
                      </m:num>
                      <m:den>
                        <m:r>
                          <a:rPr lang="sv-SE" sz="2000" b="0" i="1" smtClean="0">
                            <a:latin typeface="Cambria Math" panose="02040503050406030204" pitchFamily="18" charset="0"/>
                          </a:rPr>
                          <m:t>4</m:t>
                        </m:r>
                      </m:den>
                    </m:f>
                  </m:oMath>
                </a14:m>
                <a:r>
                  <a:rPr lang="en-GB" dirty="0">
                    <a:latin typeface="Calibri" panose="020F0502020204030204" pitchFamily="34" charset="0"/>
                    <a:cs typeface="Calibri" panose="020F0502020204030204" pitchFamily="34" charset="0"/>
                  </a:rPr>
                  <a:t> </a:t>
                </a:r>
                <a:r>
                  <a:rPr lang="en-GB" sz="2200" dirty="0">
                    <a:latin typeface="Calibri" panose="020F0502020204030204" pitchFamily="34" charset="0"/>
                    <a:cs typeface="Calibri" panose="020F0502020204030204" pitchFamily="34" charset="0"/>
                  </a:rPr>
                  <a:t>.</a:t>
                </a:r>
              </a:p>
            </p:txBody>
          </p:sp>
        </mc:Choice>
        <mc:Fallback xmlns="">
          <p:sp>
            <p:nvSpPr>
              <p:cNvPr id="7" name="textruta 6">
                <a:extLst>
                  <a:ext uri="{FF2B5EF4-FFF2-40B4-BE49-F238E27FC236}">
                    <a16:creationId xmlns:a16="http://schemas.microsoft.com/office/drawing/2014/main" id="{902290B4-1639-49EC-95CE-95970C37A016}"/>
                  </a:ext>
                </a:extLst>
              </p:cNvPr>
              <p:cNvSpPr txBox="1">
                <a:spLocks noRot="1" noChangeAspect="1" noMove="1" noResize="1" noEditPoints="1" noAdjustHandles="1" noChangeArrowheads="1" noChangeShapeType="1" noTextEdit="1"/>
              </p:cNvSpPr>
              <p:nvPr/>
            </p:nvSpPr>
            <p:spPr>
              <a:xfrm>
                <a:off x="135185" y="5599603"/>
                <a:ext cx="8748464" cy="1301447"/>
              </a:xfrm>
              <a:prstGeom prst="rect">
                <a:avLst/>
              </a:prstGeom>
              <a:blipFill>
                <a:blip r:embed="rId4"/>
                <a:stretch>
                  <a:fillRect l="-906" t="-3286" b="-4225"/>
                </a:stretch>
              </a:blipFill>
            </p:spPr>
            <p:txBody>
              <a:bodyPr/>
              <a:lstStyle/>
              <a:p>
                <a:r>
                  <a:rPr lang="en-GB">
                    <a:noFill/>
                  </a:rPr>
                  <a:t> </a:t>
                </a:r>
              </a:p>
            </p:txBody>
          </p:sp>
        </mc:Fallback>
      </mc:AlternateContent>
      <p:sp>
        <p:nvSpPr>
          <p:cNvPr id="4" name="Platshållare för bildnummer 3">
            <a:extLst>
              <a:ext uri="{FF2B5EF4-FFF2-40B4-BE49-F238E27FC236}">
                <a16:creationId xmlns:a16="http://schemas.microsoft.com/office/drawing/2014/main" id="{7E2D1F70-27F2-4B88-BD7C-DEE2D4C67FD0}"/>
              </a:ext>
            </a:extLst>
          </p:cNvPr>
          <p:cNvSpPr>
            <a:spLocks noGrp="1"/>
          </p:cNvSpPr>
          <p:nvPr>
            <p:ph type="sldNum" sz="quarter" idx="12"/>
          </p:nvPr>
        </p:nvSpPr>
        <p:spPr>
          <a:xfrm>
            <a:off x="8678688" y="6356176"/>
            <a:ext cx="357808" cy="457200"/>
          </a:xfrm>
        </p:spPr>
        <p:txBody>
          <a:bodyPr/>
          <a:lstStyle/>
          <a:p>
            <a:pPr>
              <a:defRPr/>
            </a:pPr>
            <a:fld id="{C99330ED-0C47-4042-BD72-525C52D4FF39}" type="slidenum">
              <a:rPr lang="sv-SE" altLang="en-US" smtClean="0">
                <a:latin typeface="Calibri" panose="020F0502020204030204" pitchFamily="34" charset="0"/>
                <a:cs typeface="Calibri" panose="020F0502020204030204" pitchFamily="34" charset="0"/>
              </a:rPr>
              <a:pPr>
                <a:defRPr/>
              </a:pPr>
              <a:t>8</a:t>
            </a:fld>
            <a:endParaRPr lang="sv-SE"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65889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7DC392B7-17CB-43C7-AC3B-BC04C7026708}"/>
              </a:ext>
            </a:extLst>
          </p:cNvPr>
          <p:cNvSpPr>
            <a:spLocks noGrp="1"/>
          </p:cNvSpPr>
          <p:nvPr>
            <p:ph type="title"/>
          </p:nvPr>
        </p:nvSpPr>
        <p:spPr>
          <a:xfrm>
            <a:off x="755576" y="198629"/>
            <a:ext cx="7772400" cy="710091"/>
          </a:xfrm>
        </p:spPr>
        <p:txBody>
          <a:bodyPr/>
          <a:lstStyle/>
          <a:p>
            <a:r>
              <a:rPr lang="en-GB" sz="3600" b="1" dirty="0">
                <a:latin typeface="Calibri" panose="020F0502020204030204" pitchFamily="34" charset="0"/>
                <a:cs typeface="Calibri" panose="020F0502020204030204" pitchFamily="34" charset="0"/>
              </a:rPr>
              <a:t>Summary</a:t>
            </a:r>
          </a:p>
        </p:txBody>
      </p:sp>
      <p:sp>
        <p:nvSpPr>
          <p:cNvPr id="3" name="Platshållare för innehåll 2">
            <a:extLst>
              <a:ext uri="{FF2B5EF4-FFF2-40B4-BE49-F238E27FC236}">
                <a16:creationId xmlns:a16="http://schemas.microsoft.com/office/drawing/2014/main" id="{33A18B45-2BC1-4394-8B89-9ADA16276CA0}"/>
              </a:ext>
            </a:extLst>
          </p:cNvPr>
          <p:cNvSpPr>
            <a:spLocks noGrp="1"/>
          </p:cNvSpPr>
          <p:nvPr>
            <p:ph idx="1"/>
          </p:nvPr>
        </p:nvSpPr>
        <p:spPr>
          <a:xfrm>
            <a:off x="480459" y="990775"/>
            <a:ext cx="7772400" cy="2448272"/>
          </a:xfrm>
        </p:spPr>
        <p:txBody>
          <a:bodyPr/>
          <a:lstStyle/>
          <a:p>
            <a:pPr marL="0" indent="0">
              <a:buNone/>
            </a:pPr>
            <a:r>
              <a:rPr lang="en-GB" sz="2200" dirty="0">
                <a:latin typeface="Calibri" panose="020F0502020204030204" pitchFamily="34" charset="0"/>
                <a:cs typeface="Calibri" panose="020F0502020204030204" pitchFamily="34" charset="0"/>
              </a:rPr>
              <a:t>Compared to study one factor at a time with four replications (two on high and two on low level), the 2</a:t>
            </a:r>
            <a:r>
              <a:rPr lang="en-GB" sz="2200" baseline="30000" dirty="0">
                <a:latin typeface="Calibri" panose="020F0502020204030204" pitchFamily="34" charset="0"/>
                <a:cs typeface="Calibri" panose="020F0502020204030204" pitchFamily="34" charset="0"/>
              </a:rPr>
              <a:t>3</a:t>
            </a:r>
            <a:r>
              <a:rPr lang="en-GB" sz="2200" baseline="-25000" dirty="0">
                <a:latin typeface="Calibri" panose="020F0502020204030204" pitchFamily="34" charset="0"/>
                <a:cs typeface="Calibri" panose="020F0502020204030204" pitchFamily="34" charset="0"/>
              </a:rPr>
              <a:t> </a:t>
            </a:r>
            <a:r>
              <a:rPr lang="en-GB" sz="2200" dirty="0">
                <a:latin typeface="Calibri" panose="020F0502020204030204" pitchFamily="34" charset="0"/>
                <a:cs typeface="Calibri" panose="020F0502020204030204" pitchFamily="34" charset="0"/>
              </a:rPr>
              <a:t>factorial design will give you estimates of:</a:t>
            </a:r>
          </a:p>
          <a:p>
            <a:r>
              <a:rPr lang="en-GB" sz="2200" dirty="0">
                <a:latin typeface="Calibri" panose="020F0502020204030204" pitchFamily="34" charset="0"/>
                <a:cs typeface="Calibri" panose="020F0502020204030204" pitchFamily="34" charset="0"/>
              </a:rPr>
              <a:t> </a:t>
            </a:r>
            <a:r>
              <a:rPr lang="en-GB" sz="2200" b="1" dirty="0">
                <a:latin typeface="Calibri" panose="020F0502020204030204" pitchFamily="34" charset="0"/>
                <a:cs typeface="Calibri" panose="020F0502020204030204" pitchFamily="34" charset="0"/>
              </a:rPr>
              <a:t>Main effects </a:t>
            </a:r>
            <a:r>
              <a:rPr lang="en-GB" sz="2200" dirty="0">
                <a:latin typeface="Calibri" panose="020F0502020204030204" pitchFamily="34" charset="0"/>
                <a:cs typeface="Calibri" panose="020F0502020204030204" pitchFamily="34" charset="0"/>
              </a:rPr>
              <a:t>of A, B and C (also based on eight experiments),</a:t>
            </a:r>
          </a:p>
          <a:p>
            <a:r>
              <a:rPr lang="en-GB" sz="2200" dirty="0">
                <a:latin typeface="Calibri" panose="020F0502020204030204" pitchFamily="34" charset="0"/>
                <a:cs typeface="Calibri" panose="020F0502020204030204" pitchFamily="34" charset="0"/>
              </a:rPr>
              <a:t>Additional estimates of the </a:t>
            </a:r>
            <a:r>
              <a:rPr lang="en-GB" sz="2200" b="1" dirty="0">
                <a:latin typeface="Calibri" panose="020F0502020204030204" pitchFamily="34" charset="0"/>
                <a:cs typeface="Calibri" panose="020F0502020204030204" pitchFamily="34" charset="0"/>
              </a:rPr>
              <a:t>interactions</a:t>
            </a:r>
            <a:r>
              <a:rPr lang="en-GB" sz="2200" dirty="0">
                <a:latin typeface="Calibri" panose="020F0502020204030204" pitchFamily="34" charset="0"/>
                <a:cs typeface="Calibri" panose="020F0502020204030204" pitchFamily="34" charset="0"/>
              </a:rPr>
              <a:t> between A, B and C,</a:t>
            </a:r>
          </a:p>
          <a:p>
            <a:r>
              <a:rPr lang="en-GB" sz="2200" dirty="0">
                <a:latin typeface="Calibri" panose="020F0502020204030204" pitchFamily="34" charset="0"/>
                <a:cs typeface="Calibri" panose="020F0502020204030204" pitchFamily="34" charset="0"/>
              </a:rPr>
              <a:t>Estimates that are </a:t>
            </a:r>
            <a:r>
              <a:rPr lang="en-GB" sz="2200" b="1" dirty="0">
                <a:latin typeface="Calibri" panose="020F0502020204030204" pitchFamily="34" charset="0"/>
                <a:cs typeface="Calibri" panose="020F0502020204030204" pitchFamily="34" charset="0"/>
              </a:rPr>
              <a:t>mutually independent</a:t>
            </a:r>
            <a:r>
              <a:rPr lang="en-GB" sz="2200" dirty="0">
                <a:latin typeface="Calibri" panose="020F0502020204030204" pitchFamily="34" charset="0"/>
                <a:cs typeface="Calibri" panose="020F0502020204030204" pitchFamily="34" charset="0"/>
              </a:rPr>
              <a:t>.</a:t>
            </a:r>
          </a:p>
        </p:txBody>
      </p:sp>
      <p:sp>
        <p:nvSpPr>
          <p:cNvPr id="4" name="Platshållare för bildnummer 3">
            <a:extLst>
              <a:ext uri="{FF2B5EF4-FFF2-40B4-BE49-F238E27FC236}">
                <a16:creationId xmlns:a16="http://schemas.microsoft.com/office/drawing/2014/main" id="{E0FAFA9E-982C-4A42-9F18-954195627062}"/>
              </a:ext>
            </a:extLst>
          </p:cNvPr>
          <p:cNvSpPr>
            <a:spLocks noGrp="1"/>
          </p:cNvSpPr>
          <p:nvPr>
            <p:ph type="sldNum" sz="quarter" idx="12"/>
          </p:nvPr>
        </p:nvSpPr>
        <p:spPr>
          <a:xfrm>
            <a:off x="8606680" y="6356176"/>
            <a:ext cx="357808" cy="457200"/>
          </a:xfrm>
        </p:spPr>
        <p:txBody>
          <a:bodyPr/>
          <a:lstStyle/>
          <a:p>
            <a:pPr>
              <a:defRPr/>
            </a:pPr>
            <a:fld id="{C99330ED-0C47-4042-BD72-525C52D4FF39}" type="slidenum">
              <a:rPr lang="sv-SE" altLang="en-US" smtClean="0">
                <a:latin typeface="Calibri" panose="020F0502020204030204" pitchFamily="34" charset="0"/>
                <a:cs typeface="Calibri" panose="020F0502020204030204" pitchFamily="34" charset="0"/>
              </a:rPr>
              <a:pPr>
                <a:defRPr/>
              </a:pPr>
              <a:t>9</a:t>
            </a:fld>
            <a:endParaRPr lang="sv-SE" altLang="en-US" dirty="0">
              <a:latin typeface="Calibri" panose="020F0502020204030204" pitchFamily="34" charset="0"/>
              <a:cs typeface="Calibri" panose="020F0502020204030204" pitchFamily="34" charset="0"/>
            </a:endParaRPr>
          </a:p>
        </p:txBody>
      </p:sp>
      <p:sp>
        <p:nvSpPr>
          <p:cNvPr id="5" name="textruta 4">
            <a:extLst>
              <a:ext uri="{FF2B5EF4-FFF2-40B4-BE49-F238E27FC236}">
                <a16:creationId xmlns:a16="http://schemas.microsoft.com/office/drawing/2014/main" id="{44A00130-56CC-47EC-94B7-EA50ECD41A7B}"/>
              </a:ext>
            </a:extLst>
          </p:cNvPr>
          <p:cNvSpPr txBox="1"/>
          <p:nvPr/>
        </p:nvSpPr>
        <p:spPr>
          <a:xfrm>
            <a:off x="480459" y="3743567"/>
            <a:ext cx="7848872" cy="2123658"/>
          </a:xfrm>
          <a:prstGeom prst="rect">
            <a:avLst/>
          </a:prstGeom>
          <a:noFill/>
        </p:spPr>
        <p:txBody>
          <a:bodyPr wrap="square" rtlCol="0">
            <a:spAutoFit/>
          </a:bodyPr>
          <a:lstStyle/>
          <a:p>
            <a:r>
              <a:rPr lang="en-GB" sz="2200" dirty="0">
                <a:latin typeface="Calibri" panose="020F0502020204030204" pitchFamily="34" charset="0"/>
                <a:cs typeface="Calibri" panose="020F0502020204030204" pitchFamily="34" charset="0"/>
              </a:rPr>
              <a:t>There are </a:t>
            </a:r>
            <a:r>
              <a:rPr lang="en-GB" sz="2200" b="1" dirty="0">
                <a:latin typeface="Calibri" panose="020F0502020204030204" pitchFamily="34" charset="0"/>
                <a:cs typeface="Calibri" panose="020F0502020204030204" pitchFamily="34" charset="0"/>
              </a:rPr>
              <a:t>many variations </a:t>
            </a:r>
            <a:r>
              <a:rPr lang="en-GB" sz="2200" dirty="0">
                <a:latin typeface="Calibri" panose="020F0502020204030204" pitchFamily="34" charset="0"/>
                <a:cs typeface="Calibri" panose="020F0502020204030204" pitchFamily="34" charset="0"/>
              </a:rPr>
              <a:t>of factorial designs:</a:t>
            </a:r>
          </a:p>
          <a:p>
            <a:pPr marL="342900" indent="-342900">
              <a:buSzPct val="130000"/>
              <a:buFont typeface="Arial" panose="020B0604020202020204" pitchFamily="34" charset="0"/>
              <a:buChar char="•"/>
            </a:pPr>
            <a:r>
              <a:rPr lang="en-GB" sz="2200" dirty="0">
                <a:latin typeface="Calibri" panose="020F0502020204030204" pitchFamily="34" charset="0"/>
                <a:cs typeface="Calibri" panose="020F0502020204030204" pitchFamily="34" charset="0"/>
              </a:rPr>
              <a:t>You may have other number of factors,</a:t>
            </a:r>
          </a:p>
          <a:p>
            <a:pPr marL="342900" indent="-342900">
              <a:buSzPct val="130000"/>
              <a:buFont typeface="Arial" panose="020B0604020202020204" pitchFamily="34" charset="0"/>
              <a:buChar char="•"/>
            </a:pPr>
            <a:r>
              <a:rPr lang="en-GB" sz="2200" dirty="0">
                <a:latin typeface="Calibri" panose="020F0502020204030204" pitchFamily="34" charset="0"/>
                <a:cs typeface="Calibri" panose="020F0502020204030204" pitchFamily="34" charset="0"/>
              </a:rPr>
              <a:t>You may use other number of levels,</a:t>
            </a:r>
          </a:p>
          <a:p>
            <a:pPr marL="342900" indent="-342900">
              <a:buSzPct val="130000"/>
              <a:buFont typeface="Arial" panose="020B0604020202020204" pitchFamily="34" charset="0"/>
              <a:buChar char="•"/>
            </a:pPr>
            <a:r>
              <a:rPr lang="en-GB" sz="2200" dirty="0">
                <a:latin typeface="Calibri" panose="020F0502020204030204" pitchFamily="34" charset="0"/>
                <a:cs typeface="Calibri" panose="020F0502020204030204" pitchFamily="34" charset="0"/>
              </a:rPr>
              <a:t>You may make several replication for each factor combination,</a:t>
            </a:r>
          </a:p>
          <a:p>
            <a:pPr marL="342900" indent="-342900">
              <a:buSzPct val="130000"/>
              <a:buFont typeface="Arial" panose="020B0604020202020204" pitchFamily="34" charset="0"/>
              <a:buChar char="•"/>
            </a:pPr>
            <a:r>
              <a:rPr lang="en-GB" sz="2200" dirty="0">
                <a:latin typeface="Calibri" panose="020F0502020204030204" pitchFamily="34" charset="0"/>
                <a:cs typeface="Calibri" panose="020F0502020204030204" pitchFamily="34" charset="0"/>
              </a:rPr>
              <a:t>You can skip combinations of less interest to strongly reduce the number of simulations (</a:t>
            </a:r>
            <a:r>
              <a:rPr lang="en-GB" sz="2200" i="1" dirty="0">
                <a:latin typeface="Calibri" panose="020F0502020204030204" pitchFamily="34" charset="0"/>
                <a:cs typeface="Calibri" panose="020F0502020204030204" pitchFamily="34" charset="0"/>
              </a:rPr>
              <a:t>fractional factorial design</a:t>
            </a:r>
            <a:r>
              <a:rPr lang="en-GB"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422454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anim calcmode="lin" valueType="num">
                                      <p:cBhvr additive="base">
                                        <p:cTn id="31"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anim calcmode="lin" valueType="num">
                                      <p:cBhvr additive="base">
                                        <p:cTn id="37"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5">
                                            <p:txEl>
                                              <p:pRg st="2" end="2"/>
                                            </p:txEl>
                                          </p:spTgt>
                                        </p:tgtEl>
                                        <p:attrNameLst>
                                          <p:attrName>style.visibility</p:attrName>
                                        </p:attrNameLst>
                                      </p:cBhvr>
                                      <p:to>
                                        <p:strVal val="visible"/>
                                      </p:to>
                                    </p:set>
                                    <p:anim calcmode="lin" valueType="num">
                                      <p:cBhvr additive="base">
                                        <p:cTn id="43"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5">
                                            <p:txEl>
                                              <p:pRg st="3" end="3"/>
                                            </p:txEl>
                                          </p:spTgt>
                                        </p:tgtEl>
                                        <p:attrNameLst>
                                          <p:attrName>style.visibility</p:attrName>
                                        </p:attrNameLst>
                                      </p:cBhvr>
                                      <p:to>
                                        <p:strVal val="visible"/>
                                      </p:to>
                                    </p:set>
                                    <p:anim calcmode="lin" valueType="num">
                                      <p:cBhvr additive="base">
                                        <p:cTn id="49"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nodeType="clickEffect">
                                  <p:stCondLst>
                                    <p:cond delay="0"/>
                                  </p:stCondLst>
                                  <p:childTnLst>
                                    <p:set>
                                      <p:cBhvr>
                                        <p:cTn id="54" dur="1" fill="hold">
                                          <p:stCondLst>
                                            <p:cond delay="0"/>
                                          </p:stCondLst>
                                        </p:cTn>
                                        <p:tgtEl>
                                          <p:spTgt spid="5">
                                            <p:txEl>
                                              <p:pRg st="4" end="4"/>
                                            </p:txEl>
                                          </p:spTgt>
                                        </p:tgtEl>
                                        <p:attrNameLst>
                                          <p:attrName>style.visibility</p:attrName>
                                        </p:attrNameLst>
                                      </p:cBhvr>
                                      <p:to>
                                        <p:strVal val="visible"/>
                                      </p:to>
                                    </p:set>
                                    <p:anim calcmode="lin" valueType="num">
                                      <p:cBhvr additive="base">
                                        <p:cTn id="55"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Standardformgivning">
  <a:themeElements>
    <a:clrScheme name="Standardformgivning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formgivning">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sv-SE" altLang="en-US" sz="24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sv-SE" altLang="en-US" sz="24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Standardformgivning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formgivning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formgivning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formgivning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formgivning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formgivning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formgivning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em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17879</TotalTime>
  <Words>3207</Words>
  <Application>Microsoft Office PowerPoint</Application>
  <PresentationFormat>Bildspel på skärmen (4:3)</PresentationFormat>
  <Paragraphs>298</Paragraphs>
  <Slides>20</Slides>
  <Notes>3</Notes>
  <HiddenSlides>0</HiddenSlides>
  <MMClips>0</MMClips>
  <ScaleCrop>false</ScaleCrop>
  <HeadingPairs>
    <vt:vector size="6" baseType="variant">
      <vt:variant>
        <vt:lpstr>Använt teckensnitt</vt:lpstr>
      </vt:variant>
      <vt:variant>
        <vt:i4>5</vt:i4>
      </vt:variant>
      <vt:variant>
        <vt:lpstr>Tema</vt:lpstr>
      </vt:variant>
      <vt:variant>
        <vt:i4>1</vt:i4>
      </vt:variant>
      <vt:variant>
        <vt:lpstr>Bildrubriker</vt:lpstr>
      </vt:variant>
      <vt:variant>
        <vt:i4>20</vt:i4>
      </vt:variant>
    </vt:vector>
  </HeadingPairs>
  <TitlesOfParts>
    <vt:vector size="26" baseType="lpstr">
      <vt:lpstr>Arial</vt:lpstr>
      <vt:lpstr>Calibri</vt:lpstr>
      <vt:lpstr>Cambria Math</vt:lpstr>
      <vt:lpstr>Times New Roman</vt:lpstr>
      <vt:lpstr>Wingdings</vt:lpstr>
      <vt:lpstr>Standardformgivning</vt:lpstr>
      <vt:lpstr>L7.  EXPERIMENTAL DESIGN AND VARIANCE REDUCTION (an orientation about more advanced aspects)</vt:lpstr>
      <vt:lpstr>I.  Experimental design</vt:lpstr>
      <vt:lpstr>PowerPoint-presentation</vt:lpstr>
      <vt:lpstr>Experiments on physical systemus vs. simulation models</vt:lpstr>
      <vt:lpstr>2n factor designs</vt:lpstr>
      <vt:lpstr>The design matrix for a 2n factorial design</vt:lpstr>
      <vt:lpstr>Results – main effects …</vt:lpstr>
      <vt:lpstr>… and interactions</vt:lpstr>
      <vt:lpstr>Summary</vt:lpstr>
      <vt:lpstr>Further analysis of factorially designed experiments</vt:lpstr>
      <vt:lpstr>Practical advice for factorial designs</vt:lpstr>
      <vt:lpstr>II.  Variance reduction</vt:lpstr>
      <vt:lpstr>Example: Queuing system</vt:lpstr>
      <vt:lpstr>PowerPoint-presentation</vt:lpstr>
      <vt:lpstr>PowerPoint-presentation</vt:lpstr>
      <vt:lpstr>PowerPoint-presentation</vt:lpstr>
      <vt:lpstr>PowerPoint-presentation</vt:lpstr>
      <vt:lpstr>Ideal conditions for variance reduction in CSS</vt:lpstr>
      <vt:lpstr>References</vt:lpstr>
      <vt:lpstr>End L7</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F1</dc:title>
  <dc:creator>Leif Gustafsson</dc:creator>
  <cp:lastModifiedBy>leif.gunnar.gustafsson leif.gunnar.gustafsson</cp:lastModifiedBy>
  <cp:revision>451</cp:revision>
  <cp:lastPrinted>2021-10-21T14:19:05Z</cp:lastPrinted>
  <dcterms:created xsi:type="dcterms:W3CDTF">2013-03-25T07:19:51Z</dcterms:created>
  <dcterms:modified xsi:type="dcterms:W3CDTF">2021-11-22T11:17:31Z</dcterms:modified>
</cp:coreProperties>
</file>