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85" r:id="rId2"/>
    <p:sldId id="257" r:id="rId3"/>
    <p:sldId id="258" r:id="rId4"/>
    <p:sldId id="259" r:id="rId5"/>
    <p:sldId id="260" r:id="rId6"/>
    <p:sldId id="261" r:id="rId7"/>
    <p:sldId id="284" r:id="rId8"/>
    <p:sldId id="262" r:id="rId9"/>
    <p:sldId id="277" r:id="rId10"/>
    <p:sldId id="280" r:id="rId11"/>
    <p:sldId id="263" r:id="rId12"/>
    <p:sldId id="286" r:id="rId13"/>
    <p:sldId id="264" r:id="rId14"/>
    <p:sldId id="287" r:id="rId15"/>
    <p:sldId id="265" r:id="rId16"/>
    <p:sldId id="291" r:id="rId17"/>
    <p:sldId id="267" r:id="rId18"/>
    <p:sldId id="269" r:id="rId19"/>
    <p:sldId id="282" r:id="rId20"/>
    <p:sldId id="270" r:id="rId21"/>
    <p:sldId id="288" r:id="rId22"/>
    <p:sldId id="271" r:id="rId23"/>
    <p:sldId id="289" r:id="rId24"/>
    <p:sldId id="278" r:id="rId25"/>
    <p:sldId id="272" r:id="rId26"/>
    <p:sldId id="273" r:id="rId27"/>
    <p:sldId id="274" r:id="rId28"/>
    <p:sldId id="268" r:id="rId29"/>
    <p:sldId id="290" r:id="rId30"/>
    <p:sldId id="281" r:id="rId31"/>
    <p:sldId id="292" r:id="rId32"/>
    <p:sldId id="276" r:id="rId33"/>
    <p:sldId id="294" r:id="rId34"/>
    <p:sldId id="293" r:id="rId35"/>
  </p:sldIdLst>
  <p:sldSz cx="9144000" cy="6858000" type="screen4x3"/>
  <p:notesSz cx="7010400" cy="92964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68E8E"/>
    <a:srgbClr val="00FF00"/>
    <a:srgbClr val="FF7C80"/>
    <a:srgbClr val="FF5050"/>
    <a:srgbClr val="69D8FF"/>
    <a:srgbClr val="FF0000"/>
    <a:srgbClr val="FF6600"/>
    <a:srgbClr val="FFD653"/>
    <a:srgbClr val="FFCF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1" autoAdjust="0"/>
    <p:restoredTop sz="99558" autoAdjust="0"/>
  </p:normalViewPr>
  <p:slideViewPr>
    <p:cSldViewPr>
      <p:cViewPr varScale="1">
        <p:scale>
          <a:sx n="73" d="100"/>
          <a:sy n="73" d="100"/>
        </p:scale>
        <p:origin x="968" y="15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7.xml"/><Relationship Id="rId7" Type="http://schemas.openxmlformats.org/officeDocument/2006/relationships/slide" Target="slides/slide1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5.xml"/><Relationship Id="rId5" Type="http://schemas.openxmlformats.org/officeDocument/2006/relationships/slide" Target="slides/slide13.xml"/><Relationship Id="rId4" Type="http://schemas.openxmlformats.org/officeDocument/2006/relationships/slide" Target="slides/slide8.xml"/><Relationship Id="rId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D83D5B9-39BC-480F-8493-7AF6EB0A8178}"/>
              </a:ext>
            </a:extLst>
          </p:cNvPr>
          <p:cNvSpPr>
            <a:spLocks noGrp="1" noChangeArrowheads="1"/>
          </p:cNvSpPr>
          <p:nvPr>
            <p:ph type="hdr" sz="quarter"/>
          </p:nvPr>
        </p:nvSpPr>
        <p:spPr bwMode="auto">
          <a:xfrm>
            <a:off x="-1669" y="8920"/>
            <a:ext cx="3038786" cy="434119"/>
          </a:xfrm>
          <a:prstGeom prst="rect">
            <a:avLst/>
          </a:prstGeom>
          <a:noFill/>
          <a:ln>
            <a:noFill/>
          </a:ln>
          <a:effectLst/>
        </p:spPr>
        <p:txBody>
          <a:bodyPr vert="horz" wrap="square" lIns="19050" tIns="0" rIns="19050" bIns="0" numCol="1" anchor="t" anchorCtr="0" compatLnSpc="1">
            <a:prstTxWarp prst="textNoShape">
              <a:avLst/>
            </a:prstTxWarp>
          </a:bodyPr>
          <a:lstStyle>
            <a:lvl1pPr algn="l" defTabSz="762000">
              <a:defRPr sz="1000" i="1"/>
            </a:lvl1pPr>
          </a:lstStyle>
          <a:p>
            <a:pPr>
              <a:defRPr/>
            </a:pPr>
            <a:endParaRPr lang="en-GB" altLang="en-US"/>
          </a:p>
        </p:txBody>
      </p:sp>
      <p:sp>
        <p:nvSpPr>
          <p:cNvPr id="3075" name="Rectangle 3">
            <a:extLst>
              <a:ext uri="{FF2B5EF4-FFF2-40B4-BE49-F238E27FC236}">
                <a16:creationId xmlns:a16="http://schemas.microsoft.com/office/drawing/2014/main" id="{F639F67B-A78A-4DFD-8654-1981687A97B0}"/>
              </a:ext>
            </a:extLst>
          </p:cNvPr>
          <p:cNvSpPr>
            <a:spLocks noGrp="1" noChangeArrowheads="1"/>
          </p:cNvSpPr>
          <p:nvPr>
            <p:ph type="dt" sz="quarter" idx="1"/>
          </p:nvPr>
        </p:nvSpPr>
        <p:spPr bwMode="auto">
          <a:xfrm>
            <a:off x="3971614" y="8920"/>
            <a:ext cx="3038786" cy="434119"/>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vl1pPr>
          </a:lstStyle>
          <a:p>
            <a:pPr>
              <a:defRPr/>
            </a:pPr>
            <a:endParaRPr lang="en-GB" altLang="en-US"/>
          </a:p>
        </p:txBody>
      </p:sp>
      <p:sp>
        <p:nvSpPr>
          <p:cNvPr id="3076" name="Rectangle 4">
            <a:extLst>
              <a:ext uri="{FF2B5EF4-FFF2-40B4-BE49-F238E27FC236}">
                <a16:creationId xmlns:a16="http://schemas.microsoft.com/office/drawing/2014/main" id="{A1D7C072-9BC5-49A0-A30D-969B823BD2B2}"/>
              </a:ext>
            </a:extLst>
          </p:cNvPr>
          <p:cNvSpPr>
            <a:spLocks noGrp="1" noChangeArrowheads="1"/>
          </p:cNvSpPr>
          <p:nvPr>
            <p:ph type="ftr" sz="quarter" idx="2"/>
          </p:nvPr>
        </p:nvSpPr>
        <p:spPr bwMode="auto">
          <a:xfrm>
            <a:off x="-1669" y="8851873"/>
            <a:ext cx="3038786" cy="434119"/>
          </a:xfrm>
          <a:prstGeom prst="rect">
            <a:avLst/>
          </a:prstGeom>
          <a:noFill/>
          <a:ln>
            <a:noFill/>
          </a:ln>
          <a:effectLst/>
        </p:spPr>
        <p:txBody>
          <a:bodyPr vert="horz" wrap="square" lIns="19050" tIns="0" rIns="19050" bIns="0" numCol="1" anchor="b" anchorCtr="0" compatLnSpc="1">
            <a:prstTxWarp prst="textNoShape">
              <a:avLst/>
            </a:prstTxWarp>
          </a:bodyPr>
          <a:lstStyle>
            <a:lvl1pPr algn="l" defTabSz="762000">
              <a:defRPr sz="1000" i="1"/>
            </a:lvl1pPr>
          </a:lstStyle>
          <a:p>
            <a:pPr>
              <a:defRPr/>
            </a:pPr>
            <a:endParaRPr lang="en-GB" altLang="en-US"/>
          </a:p>
        </p:txBody>
      </p:sp>
      <p:sp>
        <p:nvSpPr>
          <p:cNvPr id="3077" name="Rectangle 5">
            <a:extLst>
              <a:ext uri="{FF2B5EF4-FFF2-40B4-BE49-F238E27FC236}">
                <a16:creationId xmlns:a16="http://schemas.microsoft.com/office/drawing/2014/main" id="{973EF924-72B9-46A8-B498-E0C0E8D20C38}"/>
              </a:ext>
            </a:extLst>
          </p:cNvPr>
          <p:cNvSpPr>
            <a:spLocks noGrp="1" noChangeArrowheads="1"/>
          </p:cNvSpPr>
          <p:nvPr>
            <p:ph type="sldNum" sz="quarter" idx="3"/>
          </p:nvPr>
        </p:nvSpPr>
        <p:spPr bwMode="auto">
          <a:xfrm>
            <a:off x="3971614" y="8851873"/>
            <a:ext cx="3038786" cy="434119"/>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vl1pPr>
          </a:lstStyle>
          <a:p>
            <a:pPr>
              <a:defRPr/>
            </a:pPr>
            <a:fld id="{7C142398-5924-4AC6-B50E-279749603755}"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391711-921D-463B-A521-84D0D477D259}"/>
              </a:ext>
            </a:extLst>
          </p:cNvPr>
          <p:cNvSpPr>
            <a:spLocks noGrp="1" noChangeArrowheads="1"/>
          </p:cNvSpPr>
          <p:nvPr>
            <p:ph type="hdr" sz="quarter"/>
          </p:nvPr>
        </p:nvSpPr>
        <p:spPr bwMode="auto">
          <a:xfrm>
            <a:off x="-1669" y="8920"/>
            <a:ext cx="3038786" cy="434119"/>
          </a:xfrm>
          <a:prstGeom prst="rect">
            <a:avLst/>
          </a:prstGeom>
          <a:noFill/>
          <a:ln>
            <a:noFill/>
          </a:ln>
          <a:effectLst/>
        </p:spPr>
        <p:txBody>
          <a:bodyPr vert="horz" wrap="square" lIns="19050" tIns="0" rIns="19050" bIns="0" numCol="1" anchor="t" anchorCtr="0" compatLnSpc="1">
            <a:prstTxWarp prst="textNoShape">
              <a:avLst/>
            </a:prstTxWarp>
          </a:bodyPr>
          <a:lstStyle>
            <a:lvl1pPr algn="l" defTabSz="762000">
              <a:defRPr sz="1000" i="1"/>
            </a:lvl1pPr>
          </a:lstStyle>
          <a:p>
            <a:pPr>
              <a:defRPr/>
            </a:pPr>
            <a:endParaRPr lang="en-GB" altLang="en-US"/>
          </a:p>
        </p:txBody>
      </p:sp>
      <p:sp>
        <p:nvSpPr>
          <p:cNvPr id="2051" name="Rectangle 3">
            <a:extLst>
              <a:ext uri="{FF2B5EF4-FFF2-40B4-BE49-F238E27FC236}">
                <a16:creationId xmlns:a16="http://schemas.microsoft.com/office/drawing/2014/main" id="{0DBF27DE-2BD2-42D8-BA71-C9894C55EA58}"/>
              </a:ext>
            </a:extLst>
          </p:cNvPr>
          <p:cNvSpPr>
            <a:spLocks noGrp="1" noChangeArrowheads="1"/>
          </p:cNvSpPr>
          <p:nvPr>
            <p:ph type="dt" idx="1"/>
          </p:nvPr>
        </p:nvSpPr>
        <p:spPr bwMode="auto">
          <a:xfrm>
            <a:off x="3971614" y="8920"/>
            <a:ext cx="3038786" cy="434119"/>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vl1pPr>
          </a:lstStyle>
          <a:p>
            <a:pPr>
              <a:defRPr/>
            </a:pPr>
            <a:endParaRPr lang="en-GB" altLang="en-US"/>
          </a:p>
        </p:txBody>
      </p:sp>
      <p:sp>
        <p:nvSpPr>
          <p:cNvPr id="2052" name="Rectangle 4">
            <a:extLst>
              <a:ext uri="{FF2B5EF4-FFF2-40B4-BE49-F238E27FC236}">
                <a16:creationId xmlns:a16="http://schemas.microsoft.com/office/drawing/2014/main" id="{D0A85054-C490-497C-80B3-9F2BC10CB9BD}"/>
              </a:ext>
            </a:extLst>
          </p:cNvPr>
          <p:cNvSpPr>
            <a:spLocks noGrp="1" noChangeArrowheads="1"/>
          </p:cNvSpPr>
          <p:nvPr>
            <p:ph type="ftr" sz="quarter" idx="4"/>
          </p:nvPr>
        </p:nvSpPr>
        <p:spPr bwMode="auto">
          <a:xfrm>
            <a:off x="-1669" y="8851873"/>
            <a:ext cx="3038786" cy="434119"/>
          </a:xfrm>
          <a:prstGeom prst="rect">
            <a:avLst/>
          </a:prstGeom>
          <a:noFill/>
          <a:ln>
            <a:noFill/>
          </a:ln>
          <a:effectLst/>
        </p:spPr>
        <p:txBody>
          <a:bodyPr vert="horz" wrap="square" lIns="19050" tIns="0" rIns="19050" bIns="0" numCol="1" anchor="b" anchorCtr="0" compatLnSpc="1">
            <a:prstTxWarp prst="textNoShape">
              <a:avLst/>
            </a:prstTxWarp>
          </a:bodyPr>
          <a:lstStyle>
            <a:lvl1pPr algn="l" defTabSz="762000">
              <a:defRPr sz="1000" i="1"/>
            </a:lvl1pPr>
          </a:lstStyle>
          <a:p>
            <a:pPr>
              <a:defRPr/>
            </a:pPr>
            <a:endParaRPr lang="en-GB" altLang="en-US"/>
          </a:p>
        </p:txBody>
      </p:sp>
      <p:sp>
        <p:nvSpPr>
          <p:cNvPr id="2053" name="Rectangle 5">
            <a:extLst>
              <a:ext uri="{FF2B5EF4-FFF2-40B4-BE49-F238E27FC236}">
                <a16:creationId xmlns:a16="http://schemas.microsoft.com/office/drawing/2014/main" id="{9E1160B4-5E21-461C-9CCB-63E9AA85944A}"/>
              </a:ext>
            </a:extLst>
          </p:cNvPr>
          <p:cNvSpPr>
            <a:spLocks noGrp="1" noChangeArrowheads="1"/>
          </p:cNvSpPr>
          <p:nvPr>
            <p:ph type="sldNum" sz="quarter" idx="5"/>
          </p:nvPr>
        </p:nvSpPr>
        <p:spPr bwMode="auto">
          <a:xfrm>
            <a:off x="3971614" y="8851873"/>
            <a:ext cx="3038786" cy="434119"/>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vl1pPr>
          </a:lstStyle>
          <a:p>
            <a:pPr>
              <a:defRPr/>
            </a:pPr>
            <a:fld id="{1918D6EF-B886-41CD-88C3-D2D87DE3ECAF}" type="slidenum">
              <a:rPr lang="en-GB" altLang="en-US"/>
              <a:pPr>
                <a:defRPr/>
              </a:pPr>
              <a:t>‹#›</a:t>
            </a:fld>
            <a:endParaRPr lang="en-GB" altLang="en-US"/>
          </a:p>
        </p:txBody>
      </p:sp>
      <p:sp>
        <p:nvSpPr>
          <p:cNvPr id="2054" name="Rectangle 6">
            <a:extLst>
              <a:ext uri="{FF2B5EF4-FFF2-40B4-BE49-F238E27FC236}">
                <a16:creationId xmlns:a16="http://schemas.microsoft.com/office/drawing/2014/main" id="{BE4E49E4-85AD-4537-A62E-BA0E83525A57}"/>
              </a:ext>
            </a:extLst>
          </p:cNvPr>
          <p:cNvSpPr>
            <a:spLocks noGrp="1" noChangeArrowheads="1"/>
          </p:cNvSpPr>
          <p:nvPr>
            <p:ph type="body" sz="quarter" idx="3"/>
          </p:nvPr>
        </p:nvSpPr>
        <p:spPr bwMode="auto">
          <a:xfrm>
            <a:off x="932829" y="4430397"/>
            <a:ext cx="5139736" cy="3930862"/>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GB" altLang="en-US" noProof="0"/>
              <a:t>Klicka här för att ändra format på bakgrundstexten</a:t>
            </a:r>
          </a:p>
          <a:p>
            <a:pPr lvl="1"/>
            <a:r>
              <a:rPr lang="en-GB" altLang="en-US" noProof="0"/>
              <a:t>Nivå två</a:t>
            </a:r>
          </a:p>
          <a:p>
            <a:pPr lvl="2"/>
            <a:r>
              <a:rPr lang="en-GB" altLang="en-US" noProof="0"/>
              <a:t>Nivå tre</a:t>
            </a:r>
          </a:p>
          <a:p>
            <a:pPr lvl="3"/>
            <a:r>
              <a:rPr lang="en-GB" altLang="en-US" noProof="0"/>
              <a:t>Nivå fyra</a:t>
            </a:r>
          </a:p>
          <a:p>
            <a:pPr lvl="4"/>
            <a:r>
              <a:rPr lang="en-GB" altLang="en-US" noProof="0"/>
              <a:t>Nivå fem</a:t>
            </a:r>
          </a:p>
        </p:txBody>
      </p:sp>
      <p:sp>
        <p:nvSpPr>
          <p:cNvPr id="2055" name="Rectangle 7">
            <a:extLst>
              <a:ext uri="{FF2B5EF4-FFF2-40B4-BE49-F238E27FC236}">
                <a16:creationId xmlns:a16="http://schemas.microsoft.com/office/drawing/2014/main" id="{B3D7BFBD-A92E-4D61-B5F9-915E9D0027B1}"/>
              </a:ext>
            </a:extLst>
          </p:cNvPr>
          <p:cNvSpPr>
            <a:spLocks noGrp="1" noRot="1" noChangeAspect="1" noChangeArrowheads="1" noTextEdit="1"/>
          </p:cNvSpPr>
          <p:nvPr>
            <p:ph type="sldImg" idx="2"/>
          </p:nvPr>
        </p:nvSpPr>
        <p:spPr bwMode="auto">
          <a:xfrm>
            <a:off x="1339850" y="819150"/>
            <a:ext cx="4327525" cy="3244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DAA90C40-AA17-4883-90F9-22EBC6989B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9B605A-72ED-4AB4-98E9-14E2A8016706}" type="slidenum">
              <a:rPr lang="en-GB" altLang="en-US" sz="1000" smtClean="0"/>
              <a:pPr>
                <a:spcBef>
                  <a:spcPct val="0"/>
                </a:spcBef>
              </a:pPr>
              <a:t>2</a:t>
            </a:fld>
            <a:endParaRPr lang="en-GB" altLang="en-US" sz="1000"/>
          </a:p>
        </p:txBody>
      </p:sp>
      <p:sp>
        <p:nvSpPr>
          <p:cNvPr id="6147" name="Rectangle 2">
            <a:extLst>
              <a:ext uri="{FF2B5EF4-FFF2-40B4-BE49-F238E27FC236}">
                <a16:creationId xmlns:a16="http://schemas.microsoft.com/office/drawing/2014/main" id="{EDC868B0-8B55-4105-AA14-CC07AA0E9265}"/>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6148" name="Rectangle 3">
            <a:extLst>
              <a:ext uri="{FF2B5EF4-FFF2-40B4-BE49-F238E27FC236}">
                <a16:creationId xmlns:a16="http://schemas.microsoft.com/office/drawing/2014/main" id="{5EB4FE22-389F-4889-BABA-BFD0734431A7}"/>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2</a:t>
            </a:r>
          </a:p>
        </p:txBody>
      </p:sp>
      <p:sp>
        <p:nvSpPr>
          <p:cNvPr id="6149" name="Rectangle 4">
            <a:extLst>
              <a:ext uri="{FF2B5EF4-FFF2-40B4-BE49-F238E27FC236}">
                <a16:creationId xmlns:a16="http://schemas.microsoft.com/office/drawing/2014/main" id="{BD907A91-A6D3-4307-8618-6631526A72F3}"/>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6150" name="Rectangle 5">
            <a:extLst>
              <a:ext uri="{FF2B5EF4-FFF2-40B4-BE49-F238E27FC236}">
                <a16:creationId xmlns:a16="http://schemas.microsoft.com/office/drawing/2014/main" id="{F68C7FD3-3BA9-4218-8229-59005AA7CEE6}"/>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6151" name="Rectangle 6">
            <a:extLst>
              <a:ext uri="{FF2B5EF4-FFF2-40B4-BE49-F238E27FC236}">
                <a16:creationId xmlns:a16="http://schemas.microsoft.com/office/drawing/2014/main" id="{A4F5BFBF-FB32-4184-A169-16B902AAC67E}"/>
              </a:ext>
            </a:extLst>
          </p:cNvPr>
          <p:cNvSpPr>
            <a:spLocks noGrp="1" noRot="1" noChangeAspect="1" noChangeArrowheads="1" noTextEdit="1"/>
          </p:cNvSpPr>
          <p:nvPr>
            <p:ph type="sldImg"/>
          </p:nvPr>
        </p:nvSpPr>
        <p:spPr>
          <a:ln cap="flat"/>
        </p:spPr>
      </p:sp>
      <p:sp>
        <p:nvSpPr>
          <p:cNvPr id="6152" name="Rectangle 7">
            <a:extLst>
              <a:ext uri="{FF2B5EF4-FFF2-40B4-BE49-F238E27FC236}">
                <a16:creationId xmlns:a16="http://schemas.microsoft.com/office/drawing/2014/main" id="{D726F424-F8FD-4A4E-A3F1-1E754255BD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6E606A1E-E035-4662-9591-8297660CD2A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EF60E9-7E4F-4BA8-BCF0-4F88F5C7D23C}" type="slidenum">
              <a:rPr lang="en-GB" altLang="en-US" sz="1000" smtClean="0"/>
              <a:pPr>
                <a:spcBef>
                  <a:spcPct val="0"/>
                </a:spcBef>
              </a:pPr>
              <a:t>17</a:t>
            </a:fld>
            <a:endParaRPr lang="en-GB" altLang="en-US" sz="1000"/>
          </a:p>
        </p:txBody>
      </p:sp>
      <p:sp>
        <p:nvSpPr>
          <p:cNvPr id="30723" name="Rectangle 2">
            <a:extLst>
              <a:ext uri="{FF2B5EF4-FFF2-40B4-BE49-F238E27FC236}">
                <a16:creationId xmlns:a16="http://schemas.microsoft.com/office/drawing/2014/main" id="{A22D948B-B508-4D57-B462-60D536BC6E5B}"/>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0724" name="Rectangle 3">
            <a:extLst>
              <a:ext uri="{FF2B5EF4-FFF2-40B4-BE49-F238E27FC236}">
                <a16:creationId xmlns:a16="http://schemas.microsoft.com/office/drawing/2014/main" id="{556724DB-DDD9-4CF9-8E5C-68CD81A8DE99}"/>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12</a:t>
            </a:r>
          </a:p>
        </p:txBody>
      </p:sp>
      <p:sp>
        <p:nvSpPr>
          <p:cNvPr id="30725" name="Rectangle 4">
            <a:extLst>
              <a:ext uri="{FF2B5EF4-FFF2-40B4-BE49-F238E27FC236}">
                <a16:creationId xmlns:a16="http://schemas.microsoft.com/office/drawing/2014/main" id="{618D251C-953E-4D6E-86A5-ECCAB9143B92}"/>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0726" name="Rectangle 5">
            <a:extLst>
              <a:ext uri="{FF2B5EF4-FFF2-40B4-BE49-F238E27FC236}">
                <a16:creationId xmlns:a16="http://schemas.microsoft.com/office/drawing/2014/main" id="{41205FB4-FEB9-4D35-9A7A-226E483CF8E8}"/>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0727" name="Rectangle 6">
            <a:extLst>
              <a:ext uri="{FF2B5EF4-FFF2-40B4-BE49-F238E27FC236}">
                <a16:creationId xmlns:a16="http://schemas.microsoft.com/office/drawing/2014/main" id="{09ED08C6-FE2D-4239-960D-DB3B1F7F3F23}"/>
              </a:ext>
            </a:extLst>
          </p:cNvPr>
          <p:cNvSpPr>
            <a:spLocks noGrp="1" noRot="1" noChangeAspect="1" noChangeArrowheads="1" noTextEdit="1"/>
          </p:cNvSpPr>
          <p:nvPr>
            <p:ph type="sldImg"/>
          </p:nvPr>
        </p:nvSpPr>
        <p:spPr>
          <a:ln cap="flat"/>
        </p:spPr>
      </p:sp>
      <p:sp>
        <p:nvSpPr>
          <p:cNvPr id="30728" name="Rectangle 7">
            <a:extLst>
              <a:ext uri="{FF2B5EF4-FFF2-40B4-BE49-F238E27FC236}">
                <a16:creationId xmlns:a16="http://schemas.microsoft.com/office/drawing/2014/main" id="{FC3D4205-6202-4D06-9517-B9B127C2F0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E3DF18A8-0BD2-467C-A53A-09F59CBAD9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C2E6D5-F1A1-4255-B6E2-9DB5EE6B5C86}" type="slidenum">
              <a:rPr lang="en-GB" altLang="en-US" sz="1000" smtClean="0"/>
              <a:pPr>
                <a:spcBef>
                  <a:spcPct val="0"/>
                </a:spcBef>
              </a:pPr>
              <a:t>18</a:t>
            </a:fld>
            <a:endParaRPr lang="en-GB" altLang="en-US" sz="1000"/>
          </a:p>
        </p:txBody>
      </p:sp>
      <p:sp>
        <p:nvSpPr>
          <p:cNvPr id="32771" name="Rectangle 2">
            <a:extLst>
              <a:ext uri="{FF2B5EF4-FFF2-40B4-BE49-F238E27FC236}">
                <a16:creationId xmlns:a16="http://schemas.microsoft.com/office/drawing/2014/main" id="{63E27F2A-5567-4762-9DCA-8322FE8281DF}"/>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2772" name="Rectangle 3">
            <a:extLst>
              <a:ext uri="{FF2B5EF4-FFF2-40B4-BE49-F238E27FC236}">
                <a16:creationId xmlns:a16="http://schemas.microsoft.com/office/drawing/2014/main" id="{BC3DB96F-BE71-41F7-93CA-DF04EF111B85}"/>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14</a:t>
            </a:r>
          </a:p>
        </p:txBody>
      </p:sp>
      <p:sp>
        <p:nvSpPr>
          <p:cNvPr id="32773" name="Rectangle 4">
            <a:extLst>
              <a:ext uri="{FF2B5EF4-FFF2-40B4-BE49-F238E27FC236}">
                <a16:creationId xmlns:a16="http://schemas.microsoft.com/office/drawing/2014/main" id="{80F559CB-8A32-4441-8B3B-44AE64AD0353}"/>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2774" name="Rectangle 5">
            <a:extLst>
              <a:ext uri="{FF2B5EF4-FFF2-40B4-BE49-F238E27FC236}">
                <a16:creationId xmlns:a16="http://schemas.microsoft.com/office/drawing/2014/main" id="{C42FECEF-70ED-434D-A71A-6E37BDBC30F1}"/>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2775" name="Rectangle 6">
            <a:extLst>
              <a:ext uri="{FF2B5EF4-FFF2-40B4-BE49-F238E27FC236}">
                <a16:creationId xmlns:a16="http://schemas.microsoft.com/office/drawing/2014/main" id="{C0EE9DF2-18EE-4A79-AA2A-054E1536CA66}"/>
              </a:ext>
            </a:extLst>
          </p:cNvPr>
          <p:cNvSpPr>
            <a:spLocks noGrp="1" noRot="1" noChangeAspect="1" noChangeArrowheads="1" noTextEdit="1"/>
          </p:cNvSpPr>
          <p:nvPr>
            <p:ph type="sldImg"/>
          </p:nvPr>
        </p:nvSpPr>
        <p:spPr>
          <a:ln cap="flat"/>
        </p:spPr>
      </p:sp>
      <p:sp>
        <p:nvSpPr>
          <p:cNvPr id="32776" name="Rectangle 7">
            <a:extLst>
              <a:ext uri="{FF2B5EF4-FFF2-40B4-BE49-F238E27FC236}">
                <a16:creationId xmlns:a16="http://schemas.microsoft.com/office/drawing/2014/main" id="{F0370650-9D4F-42DA-ACB9-C8757B9F5A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id="{89C51EA2-C779-417F-A0DD-24C7594F0F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9CDEB21-1F4E-4630-9BDC-20CC50D9F05E}" type="slidenum">
              <a:rPr lang="en-GB" altLang="en-US" sz="1000" smtClean="0"/>
              <a:pPr>
                <a:spcBef>
                  <a:spcPct val="0"/>
                </a:spcBef>
              </a:pPr>
              <a:t>20</a:t>
            </a:fld>
            <a:endParaRPr lang="en-GB" altLang="en-US" sz="1000"/>
          </a:p>
        </p:txBody>
      </p:sp>
      <p:sp>
        <p:nvSpPr>
          <p:cNvPr id="35843" name="Rectangle 2">
            <a:extLst>
              <a:ext uri="{FF2B5EF4-FFF2-40B4-BE49-F238E27FC236}">
                <a16:creationId xmlns:a16="http://schemas.microsoft.com/office/drawing/2014/main" id="{D8E814D2-2F16-41EA-A3D9-1BD83424A228}"/>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5844" name="Rectangle 3">
            <a:extLst>
              <a:ext uri="{FF2B5EF4-FFF2-40B4-BE49-F238E27FC236}">
                <a16:creationId xmlns:a16="http://schemas.microsoft.com/office/drawing/2014/main" id="{A4B9986C-9043-4F2D-8CA4-EDC8705205A3}"/>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15</a:t>
            </a:r>
          </a:p>
        </p:txBody>
      </p:sp>
      <p:sp>
        <p:nvSpPr>
          <p:cNvPr id="35845" name="Rectangle 4">
            <a:extLst>
              <a:ext uri="{FF2B5EF4-FFF2-40B4-BE49-F238E27FC236}">
                <a16:creationId xmlns:a16="http://schemas.microsoft.com/office/drawing/2014/main" id="{779B699B-CDFC-4665-96DD-332E7A57045D}"/>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5846" name="Rectangle 5">
            <a:extLst>
              <a:ext uri="{FF2B5EF4-FFF2-40B4-BE49-F238E27FC236}">
                <a16:creationId xmlns:a16="http://schemas.microsoft.com/office/drawing/2014/main" id="{F6CDA6B8-8DFD-41E2-8A08-0897A07987A1}"/>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5847" name="Rectangle 6">
            <a:extLst>
              <a:ext uri="{FF2B5EF4-FFF2-40B4-BE49-F238E27FC236}">
                <a16:creationId xmlns:a16="http://schemas.microsoft.com/office/drawing/2014/main" id="{F5AD4DA2-A4A4-43FD-80C0-BD422F9AD70C}"/>
              </a:ext>
            </a:extLst>
          </p:cNvPr>
          <p:cNvSpPr>
            <a:spLocks noGrp="1" noRot="1" noChangeAspect="1" noChangeArrowheads="1" noTextEdit="1"/>
          </p:cNvSpPr>
          <p:nvPr>
            <p:ph type="sldImg"/>
          </p:nvPr>
        </p:nvSpPr>
        <p:spPr>
          <a:ln cap="flat"/>
        </p:spPr>
      </p:sp>
      <p:sp>
        <p:nvSpPr>
          <p:cNvPr id="35848" name="Rectangle 7">
            <a:extLst>
              <a:ext uri="{FF2B5EF4-FFF2-40B4-BE49-F238E27FC236}">
                <a16:creationId xmlns:a16="http://schemas.microsoft.com/office/drawing/2014/main" id="{64A2C050-1E87-4C75-A94E-193531A163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a:extLst>
              <a:ext uri="{FF2B5EF4-FFF2-40B4-BE49-F238E27FC236}">
                <a16:creationId xmlns:a16="http://schemas.microsoft.com/office/drawing/2014/main" id="{F758FC54-F44F-432C-806B-159A7E94C7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017D95-9A4B-4B65-8036-76803F741D33}" type="slidenum">
              <a:rPr lang="en-GB" altLang="en-US" sz="1000" smtClean="0"/>
              <a:pPr>
                <a:spcBef>
                  <a:spcPct val="0"/>
                </a:spcBef>
              </a:pPr>
              <a:t>22</a:t>
            </a:fld>
            <a:endParaRPr lang="en-GB" altLang="en-US" sz="1000"/>
          </a:p>
        </p:txBody>
      </p:sp>
      <p:sp>
        <p:nvSpPr>
          <p:cNvPr id="38915" name="Rectangle 2">
            <a:extLst>
              <a:ext uri="{FF2B5EF4-FFF2-40B4-BE49-F238E27FC236}">
                <a16:creationId xmlns:a16="http://schemas.microsoft.com/office/drawing/2014/main" id="{DE4041A2-0D4A-4C86-9CCD-9E253B1A66CD}"/>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8916" name="Rectangle 3">
            <a:extLst>
              <a:ext uri="{FF2B5EF4-FFF2-40B4-BE49-F238E27FC236}">
                <a16:creationId xmlns:a16="http://schemas.microsoft.com/office/drawing/2014/main" id="{07B0699A-A1B4-4BE6-A1AB-28A8C745943D}"/>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16</a:t>
            </a:r>
          </a:p>
        </p:txBody>
      </p:sp>
      <p:sp>
        <p:nvSpPr>
          <p:cNvPr id="38917" name="Rectangle 4">
            <a:extLst>
              <a:ext uri="{FF2B5EF4-FFF2-40B4-BE49-F238E27FC236}">
                <a16:creationId xmlns:a16="http://schemas.microsoft.com/office/drawing/2014/main" id="{81CAF197-2A48-4235-B48D-343F5132C994}"/>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8918" name="Rectangle 5">
            <a:extLst>
              <a:ext uri="{FF2B5EF4-FFF2-40B4-BE49-F238E27FC236}">
                <a16:creationId xmlns:a16="http://schemas.microsoft.com/office/drawing/2014/main" id="{8FB08DFC-8C60-44F5-8610-612BA3678AE4}"/>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38919" name="Rectangle 6">
            <a:extLst>
              <a:ext uri="{FF2B5EF4-FFF2-40B4-BE49-F238E27FC236}">
                <a16:creationId xmlns:a16="http://schemas.microsoft.com/office/drawing/2014/main" id="{43675E5C-61CE-4962-8364-1ABA4F81AD4D}"/>
              </a:ext>
            </a:extLst>
          </p:cNvPr>
          <p:cNvSpPr>
            <a:spLocks noGrp="1" noRot="1" noChangeAspect="1" noChangeArrowheads="1" noTextEdit="1"/>
          </p:cNvSpPr>
          <p:nvPr>
            <p:ph type="sldImg"/>
          </p:nvPr>
        </p:nvSpPr>
        <p:spPr>
          <a:ln cap="flat"/>
        </p:spPr>
      </p:sp>
      <p:sp>
        <p:nvSpPr>
          <p:cNvPr id="38920" name="Rectangle 7">
            <a:extLst>
              <a:ext uri="{FF2B5EF4-FFF2-40B4-BE49-F238E27FC236}">
                <a16:creationId xmlns:a16="http://schemas.microsoft.com/office/drawing/2014/main" id="{E73DB73B-EB3D-4DCE-925B-9D8CCC3480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C498EF9D-A6E5-4AA9-BA8A-5B8B432C80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D26143-987B-4108-856A-1DD1C1D8C867}" type="slidenum">
              <a:rPr lang="en-GB" altLang="en-US" sz="1000" smtClean="0"/>
              <a:pPr>
                <a:spcBef>
                  <a:spcPct val="0"/>
                </a:spcBef>
              </a:pPr>
              <a:t>25</a:t>
            </a:fld>
            <a:endParaRPr lang="en-GB" altLang="en-US" sz="1000"/>
          </a:p>
        </p:txBody>
      </p:sp>
      <p:sp>
        <p:nvSpPr>
          <p:cNvPr id="43011" name="Rectangle 2">
            <a:extLst>
              <a:ext uri="{FF2B5EF4-FFF2-40B4-BE49-F238E27FC236}">
                <a16:creationId xmlns:a16="http://schemas.microsoft.com/office/drawing/2014/main" id="{AEF6CF19-BE39-4DC2-99D5-30117F09FAF3}"/>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3012" name="Rectangle 3">
            <a:extLst>
              <a:ext uri="{FF2B5EF4-FFF2-40B4-BE49-F238E27FC236}">
                <a16:creationId xmlns:a16="http://schemas.microsoft.com/office/drawing/2014/main" id="{6F950B30-9A64-45CE-91CC-A61A5C811476}"/>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17</a:t>
            </a:r>
          </a:p>
        </p:txBody>
      </p:sp>
      <p:sp>
        <p:nvSpPr>
          <p:cNvPr id="43013" name="Rectangle 4">
            <a:extLst>
              <a:ext uri="{FF2B5EF4-FFF2-40B4-BE49-F238E27FC236}">
                <a16:creationId xmlns:a16="http://schemas.microsoft.com/office/drawing/2014/main" id="{E96C17E4-DFD5-4C12-9D8C-780349905940}"/>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3014" name="Rectangle 5">
            <a:extLst>
              <a:ext uri="{FF2B5EF4-FFF2-40B4-BE49-F238E27FC236}">
                <a16:creationId xmlns:a16="http://schemas.microsoft.com/office/drawing/2014/main" id="{D6A600AC-708D-4EB4-9182-1F2ED73B4607}"/>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3015" name="Rectangle 6">
            <a:extLst>
              <a:ext uri="{FF2B5EF4-FFF2-40B4-BE49-F238E27FC236}">
                <a16:creationId xmlns:a16="http://schemas.microsoft.com/office/drawing/2014/main" id="{972854C5-F6BB-4825-A6BA-CDE3347EBAC6}"/>
              </a:ext>
            </a:extLst>
          </p:cNvPr>
          <p:cNvSpPr>
            <a:spLocks noGrp="1" noRot="1" noChangeAspect="1" noChangeArrowheads="1" noTextEdit="1"/>
          </p:cNvSpPr>
          <p:nvPr>
            <p:ph type="sldImg"/>
          </p:nvPr>
        </p:nvSpPr>
        <p:spPr>
          <a:ln cap="flat"/>
        </p:spPr>
      </p:sp>
      <p:sp>
        <p:nvSpPr>
          <p:cNvPr id="43016" name="Rectangle 7">
            <a:extLst>
              <a:ext uri="{FF2B5EF4-FFF2-40B4-BE49-F238E27FC236}">
                <a16:creationId xmlns:a16="http://schemas.microsoft.com/office/drawing/2014/main" id="{25DCD49E-2710-435B-832F-8997FF5EE4E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51EAB1C6-6A89-4DB6-856D-D2D59A8FCE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8A0120-E4D3-46FC-86F3-3B46190E4526}" type="slidenum">
              <a:rPr lang="en-GB" altLang="en-US" sz="1000" smtClean="0"/>
              <a:pPr>
                <a:spcBef>
                  <a:spcPct val="0"/>
                </a:spcBef>
              </a:pPr>
              <a:t>26</a:t>
            </a:fld>
            <a:endParaRPr lang="en-GB" altLang="en-US" sz="1000"/>
          </a:p>
        </p:txBody>
      </p:sp>
      <p:sp>
        <p:nvSpPr>
          <p:cNvPr id="45059" name="Rectangle 2">
            <a:extLst>
              <a:ext uri="{FF2B5EF4-FFF2-40B4-BE49-F238E27FC236}">
                <a16:creationId xmlns:a16="http://schemas.microsoft.com/office/drawing/2014/main" id="{229B4764-15B8-4B58-B82B-A79A5703B618}"/>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5060" name="Rectangle 3">
            <a:extLst>
              <a:ext uri="{FF2B5EF4-FFF2-40B4-BE49-F238E27FC236}">
                <a16:creationId xmlns:a16="http://schemas.microsoft.com/office/drawing/2014/main" id="{7EDC8FDA-BFDB-47DB-A56A-D724195EA257}"/>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18</a:t>
            </a:r>
          </a:p>
        </p:txBody>
      </p:sp>
      <p:sp>
        <p:nvSpPr>
          <p:cNvPr id="45061" name="Rectangle 4">
            <a:extLst>
              <a:ext uri="{FF2B5EF4-FFF2-40B4-BE49-F238E27FC236}">
                <a16:creationId xmlns:a16="http://schemas.microsoft.com/office/drawing/2014/main" id="{B8F6FA49-BDB9-4C75-897C-C1C0E775E572}"/>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5062" name="Rectangle 5">
            <a:extLst>
              <a:ext uri="{FF2B5EF4-FFF2-40B4-BE49-F238E27FC236}">
                <a16:creationId xmlns:a16="http://schemas.microsoft.com/office/drawing/2014/main" id="{B380C9CA-5D84-4A98-B46F-43FEA5A1C627}"/>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5063" name="Rectangle 6">
            <a:extLst>
              <a:ext uri="{FF2B5EF4-FFF2-40B4-BE49-F238E27FC236}">
                <a16:creationId xmlns:a16="http://schemas.microsoft.com/office/drawing/2014/main" id="{F762FD09-77BB-4957-8DBA-F26140D4D5F4}"/>
              </a:ext>
            </a:extLst>
          </p:cNvPr>
          <p:cNvSpPr>
            <a:spLocks noGrp="1" noRot="1" noChangeAspect="1" noChangeArrowheads="1" noTextEdit="1"/>
          </p:cNvSpPr>
          <p:nvPr>
            <p:ph type="sldImg"/>
          </p:nvPr>
        </p:nvSpPr>
        <p:spPr>
          <a:ln cap="flat"/>
        </p:spPr>
      </p:sp>
      <p:sp>
        <p:nvSpPr>
          <p:cNvPr id="45064" name="Rectangle 7">
            <a:extLst>
              <a:ext uri="{FF2B5EF4-FFF2-40B4-BE49-F238E27FC236}">
                <a16:creationId xmlns:a16="http://schemas.microsoft.com/office/drawing/2014/main" id="{5FD33AB3-E3B6-4D7C-9691-5EED5B09A1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a:extLst>
              <a:ext uri="{FF2B5EF4-FFF2-40B4-BE49-F238E27FC236}">
                <a16:creationId xmlns:a16="http://schemas.microsoft.com/office/drawing/2014/main" id="{8737E8B7-CF3D-4470-A173-4944A801C4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5F1C279-213C-42BC-9E7C-8E3D2AE4F724}" type="slidenum">
              <a:rPr lang="en-GB" altLang="en-US" sz="1000" smtClean="0"/>
              <a:pPr>
                <a:spcBef>
                  <a:spcPct val="0"/>
                </a:spcBef>
              </a:pPr>
              <a:t>27</a:t>
            </a:fld>
            <a:endParaRPr lang="en-GB" altLang="en-US" sz="1000"/>
          </a:p>
        </p:txBody>
      </p:sp>
      <p:sp>
        <p:nvSpPr>
          <p:cNvPr id="47107" name="Rectangle 2">
            <a:extLst>
              <a:ext uri="{FF2B5EF4-FFF2-40B4-BE49-F238E27FC236}">
                <a16:creationId xmlns:a16="http://schemas.microsoft.com/office/drawing/2014/main" id="{B3982B08-6307-4487-9C8E-6C7297DDAD3F}"/>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7108" name="Rectangle 3">
            <a:extLst>
              <a:ext uri="{FF2B5EF4-FFF2-40B4-BE49-F238E27FC236}">
                <a16:creationId xmlns:a16="http://schemas.microsoft.com/office/drawing/2014/main" id="{0CBB35E0-81B5-4DFF-9F41-51D7B37C3D20}"/>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19</a:t>
            </a:r>
          </a:p>
        </p:txBody>
      </p:sp>
      <p:sp>
        <p:nvSpPr>
          <p:cNvPr id="47109" name="Rectangle 4">
            <a:extLst>
              <a:ext uri="{FF2B5EF4-FFF2-40B4-BE49-F238E27FC236}">
                <a16:creationId xmlns:a16="http://schemas.microsoft.com/office/drawing/2014/main" id="{FDEF1E82-F44D-442E-9858-E42266113005}"/>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7110" name="Rectangle 5">
            <a:extLst>
              <a:ext uri="{FF2B5EF4-FFF2-40B4-BE49-F238E27FC236}">
                <a16:creationId xmlns:a16="http://schemas.microsoft.com/office/drawing/2014/main" id="{4D4B58DE-407B-4C19-A8F5-D28B56D3D7E0}"/>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7111" name="Rectangle 6">
            <a:extLst>
              <a:ext uri="{FF2B5EF4-FFF2-40B4-BE49-F238E27FC236}">
                <a16:creationId xmlns:a16="http://schemas.microsoft.com/office/drawing/2014/main" id="{58474B4E-CEBF-44FC-A80C-FABCF0C93D9F}"/>
              </a:ext>
            </a:extLst>
          </p:cNvPr>
          <p:cNvSpPr>
            <a:spLocks noGrp="1" noRot="1" noChangeAspect="1" noChangeArrowheads="1" noTextEdit="1"/>
          </p:cNvSpPr>
          <p:nvPr>
            <p:ph type="sldImg"/>
          </p:nvPr>
        </p:nvSpPr>
        <p:spPr>
          <a:ln cap="flat"/>
        </p:spPr>
      </p:sp>
      <p:sp>
        <p:nvSpPr>
          <p:cNvPr id="47112" name="Rectangle 7">
            <a:extLst>
              <a:ext uri="{FF2B5EF4-FFF2-40B4-BE49-F238E27FC236}">
                <a16:creationId xmlns:a16="http://schemas.microsoft.com/office/drawing/2014/main" id="{5FE9EE54-88C0-4532-9CB1-F3B7CB5C0F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5">
            <a:extLst>
              <a:ext uri="{FF2B5EF4-FFF2-40B4-BE49-F238E27FC236}">
                <a16:creationId xmlns:a16="http://schemas.microsoft.com/office/drawing/2014/main" id="{A52AF36F-A802-4B30-B7B9-C03EC2603F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A1EEE3-79F2-4900-9C66-CE1CB7917B72}" type="slidenum">
              <a:rPr lang="en-GB" altLang="en-US" sz="1000" smtClean="0"/>
              <a:pPr>
                <a:spcBef>
                  <a:spcPct val="0"/>
                </a:spcBef>
              </a:pPr>
              <a:t>28</a:t>
            </a:fld>
            <a:endParaRPr lang="en-GB" altLang="en-US" sz="1000"/>
          </a:p>
        </p:txBody>
      </p:sp>
      <p:sp>
        <p:nvSpPr>
          <p:cNvPr id="49155" name="Rectangle 2">
            <a:extLst>
              <a:ext uri="{FF2B5EF4-FFF2-40B4-BE49-F238E27FC236}">
                <a16:creationId xmlns:a16="http://schemas.microsoft.com/office/drawing/2014/main" id="{5036A974-10AB-4317-A01A-0833AE09A627}"/>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9156" name="Rectangle 3">
            <a:extLst>
              <a:ext uri="{FF2B5EF4-FFF2-40B4-BE49-F238E27FC236}">
                <a16:creationId xmlns:a16="http://schemas.microsoft.com/office/drawing/2014/main" id="{ADEF8B69-88E2-43E6-B708-DA6F22AA0517}"/>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13</a:t>
            </a:r>
          </a:p>
        </p:txBody>
      </p:sp>
      <p:sp>
        <p:nvSpPr>
          <p:cNvPr id="49157" name="Rectangle 4">
            <a:extLst>
              <a:ext uri="{FF2B5EF4-FFF2-40B4-BE49-F238E27FC236}">
                <a16:creationId xmlns:a16="http://schemas.microsoft.com/office/drawing/2014/main" id="{0A71954F-BBD3-4998-9779-A42157A8605C}"/>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9158" name="Rectangle 5">
            <a:extLst>
              <a:ext uri="{FF2B5EF4-FFF2-40B4-BE49-F238E27FC236}">
                <a16:creationId xmlns:a16="http://schemas.microsoft.com/office/drawing/2014/main" id="{5AE307B6-57E5-4939-8133-A3658C43D038}"/>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49159" name="Rectangle 6">
            <a:extLst>
              <a:ext uri="{FF2B5EF4-FFF2-40B4-BE49-F238E27FC236}">
                <a16:creationId xmlns:a16="http://schemas.microsoft.com/office/drawing/2014/main" id="{CA6D8753-8D2A-499E-A0F7-5713800E81C9}"/>
              </a:ext>
            </a:extLst>
          </p:cNvPr>
          <p:cNvSpPr>
            <a:spLocks noGrp="1" noRot="1" noChangeAspect="1" noChangeArrowheads="1" noTextEdit="1"/>
          </p:cNvSpPr>
          <p:nvPr>
            <p:ph type="sldImg"/>
          </p:nvPr>
        </p:nvSpPr>
        <p:spPr>
          <a:ln cap="flat"/>
        </p:spPr>
      </p:sp>
      <p:sp>
        <p:nvSpPr>
          <p:cNvPr id="49160" name="Rectangle 7">
            <a:extLst>
              <a:ext uri="{FF2B5EF4-FFF2-40B4-BE49-F238E27FC236}">
                <a16:creationId xmlns:a16="http://schemas.microsoft.com/office/drawing/2014/main" id="{497DED24-2387-4837-B682-09D0F7C35F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93030560-0E41-41B9-8A2F-6AE72414E8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E7F045-895A-4295-8BB9-3C86ECF41AEC}" type="slidenum">
              <a:rPr lang="en-GB" altLang="en-US" sz="1000" smtClean="0"/>
              <a:pPr>
                <a:spcBef>
                  <a:spcPct val="0"/>
                </a:spcBef>
              </a:pPr>
              <a:t>32</a:t>
            </a:fld>
            <a:endParaRPr lang="en-GB" altLang="en-US" sz="1000"/>
          </a:p>
        </p:txBody>
      </p:sp>
      <p:sp>
        <p:nvSpPr>
          <p:cNvPr id="54275" name="Rectangle 2">
            <a:extLst>
              <a:ext uri="{FF2B5EF4-FFF2-40B4-BE49-F238E27FC236}">
                <a16:creationId xmlns:a16="http://schemas.microsoft.com/office/drawing/2014/main" id="{C3BC980F-4CA1-495D-B8A8-DE416DAE2465}"/>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54276" name="Rectangle 3">
            <a:extLst>
              <a:ext uri="{FF2B5EF4-FFF2-40B4-BE49-F238E27FC236}">
                <a16:creationId xmlns:a16="http://schemas.microsoft.com/office/drawing/2014/main" id="{1AC9B6FE-80FB-44B1-B268-011BEFC06403}"/>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21</a:t>
            </a:r>
          </a:p>
        </p:txBody>
      </p:sp>
      <p:sp>
        <p:nvSpPr>
          <p:cNvPr id="54277" name="Rectangle 4">
            <a:extLst>
              <a:ext uri="{FF2B5EF4-FFF2-40B4-BE49-F238E27FC236}">
                <a16:creationId xmlns:a16="http://schemas.microsoft.com/office/drawing/2014/main" id="{A8194119-395D-4ED7-B7E7-155137C9BBC1}"/>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54278" name="Rectangle 5">
            <a:extLst>
              <a:ext uri="{FF2B5EF4-FFF2-40B4-BE49-F238E27FC236}">
                <a16:creationId xmlns:a16="http://schemas.microsoft.com/office/drawing/2014/main" id="{B54AF55E-FC86-4745-BC03-06B76D8E815E}"/>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54279" name="Rectangle 6">
            <a:extLst>
              <a:ext uri="{FF2B5EF4-FFF2-40B4-BE49-F238E27FC236}">
                <a16:creationId xmlns:a16="http://schemas.microsoft.com/office/drawing/2014/main" id="{B6B9D346-0D50-43C7-B2D5-681F0A4715F0}"/>
              </a:ext>
            </a:extLst>
          </p:cNvPr>
          <p:cNvSpPr>
            <a:spLocks noGrp="1" noRot="1" noChangeAspect="1" noChangeArrowheads="1" noTextEdit="1"/>
          </p:cNvSpPr>
          <p:nvPr>
            <p:ph type="sldImg"/>
          </p:nvPr>
        </p:nvSpPr>
        <p:spPr>
          <a:ln cap="flat"/>
        </p:spPr>
      </p:sp>
      <p:sp>
        <p:nvSpPr>
          <p:cNvPr id="54280" name="Rectangle 7">
            <a:extLst>
              <a:ext uri="{FF2B5EF4-FFF2-40B4-BE49-F238E27FC236}">
                <a16:creationId xmlns:a16="http://schemas.microsoft.com/office/drawing/2014/main" id="{3EF16FED-E909-4805-AEEC-9578B8DFA2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0BCCB1FA-62AE-40BC-93C9-35AC3F0554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005A1B-BD07-4333-A7D6-C2F70D888B67}" type="slidenum">
              <a:rPr lang="en-GB" altLang="en-US" sz="1000" smtClean="0"/>
              <a:pPr>
                <a:spcBef>
                  <a:spcPct val="0"/>
                </a:spcBef>
              </a:pPr>
              <a:t>3</a:t>
            </a:fld>
            <a:endParaRPr lang="en-GB" altLang="en-US" sz="1000"/>
          </a:p>
        </p:txBody>
      </p:sp>
      <p:sp>
        <p:nvSpPr>
          <p:cNvPr id="8195" name="Rectangle 2">
            <a:extLst>
              <a:ext uri="{FF2B5EF4-FFF2-40B4-BE49-F238E27FC236}">
                <a16:creationId xmlns:a16="http://schemas.microsoft.com/office/drawing/2014/main" id="{F0B61D35-0440-473F-81CC-5830E88A0C7A}"/>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196" name="Rectangle 3">
            <a:extLst>
              <a:ext uri="{FF2B5EF4-FFF2-40B4-BE49-F238E27FC236}">
                <a16:creationId xmlns:a16="http://schemas.microsoft.com/office/drawing/2014/main" id="{9810114D-F39D-4C07-817C-14006A9A36DE}"/>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3</a:t>
            </a:r>
          </a:p>
        </p:txBody>
      </p:sp>
      <p:sp>
        <p:nvSpPr>
          <p:cNvPr id="8197" name="Rectangle 4">
            <a:extLst>
              <a:ext uri="{FF2B5EF4-FFF2-40B4-BE49-F238E27FC236}">
                <a16:creationId xmlns:a16="http://schemas.microsoft.com/office/drawing/2014/main" id="{85C83B21-98E3-4C33-A07C-72FD805C5D31}"/>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198" name="Rectangle 5">
            <a:extLst>
              <a:ext uri="{FF2B5EF4-FFF2-40B4-BE49-F238E27FC236}">
                <a16:creationId xmlns:a16="http://schemas.microsoft.com/office/drawing/2014/main" id="{B76B1E5D-DD74-456F-B9FB-89C3240F6E78}"/>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8199" name="Rectangle 6">
            <a:extLst>
              <a:ext uri="{FF2B5EF4-FFF2-40B4-BE49-F238E27FC236}">
                <a16:creationId xmlns:a16="http://schemas.microsoft.com/office/drawing/2014/main" id="{87412E30-FB28-4153-A7FE-4AD07044DF51}"/>
              </a:ext>
            </a:extLst>
          </p:cNvPr>
          <p:cNvSpPr>
            <a:spLocks noGrp="1" noRot="1" noChangeAspect="1" noChangeArrowheads="1" noTextEdit="1"/>
          </p:cNvSpPr>
          <p:nvPr>
            <p:ph type="sldImg"/>
          </p:nvPr>
        </p:nvSpPr>
        <p:spPr>
          <a:ln cap="flat"/>
        </p:spPr>
      </p:sp>
      <p:sp>
        <p:nvSpPr>
          <p:cNvPr id="8200" name="Rectangle 7">
            <a:extLst>
              <a:ext uri="{FF2B5EF4-FFF2-40B4-BE49-F238E27FC236}">
                <a16:creationId xmlns:a16="http://schemas.microsoft.com/office/drawing/2014/main" id="{06F46AEA-D5F4-4DDD-B788-F193A1C914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a:extLst>
              <a:ext uri="{FF2B5EF4-FFF2-40B4-BE49-F238E27FC236}">
                <a16:creationId xmlns:a16="http://schemas.microsoft.com/office/drawing/2014/main" id="{F247EA39-CE79-4DD0-AD88-DBF3F1D8C2B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6052E1-0A42-4206-92B1-B7F476D401AB}" type="slidenum">
              <a:rPr lang="en-GB" altLang="en-US" sz="1000" smtClean="0"/>
              <a:pPr>
                <a:spcBef>
                  <a:spcPct val="0"/>
                </a:spcBef>
              </a:pPr>
              <a:t>4</a:t>
            </a:fld>
            <a:endParaRPr lang="en-GB" altLang="en-US" sz="1000"/>
          </a:p>
        </p:txBody>
      </p:sp>
      <p:sp>
        <p:nvSpPr>
          <p:cNvPr id="10243" name="Rectangle 2">
            <a:extLst>
              <a:ext uri="{FF2B5EF4-FFF2-40B4-BE49-F238E27FC236}">
                <a16:creationId xmlns:a16="http://schemas.microsoft.com/office/drawing/2014/main" id="{920F51EE-CA9C-4480-927D-2FFB08B51FBD}"/>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244" name="Rectangle 3">
            <a:extLst>
              <a:ext uri="{FF2B5EF4-FFF2-40B4-BE49-F238E27FC236}">
                <a16:creationId xmlns:a16="http://schemas.microsoft.com/office/drawing/2014/main" id="{ED24F64E-FAD5-4B2B-AAED-CC1DC32124DD}"/>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4</a:t>
            </a:r>
          </a:p>
        </p:txBody>
      </p:sp>
      <p:sp>
        <p:nvSpPr>
          <p:cNvPr id="10245" name="Rectangle 4">
            <a:extLst>
              <a:ext uri="{FF2B5EF4-FFF2-40B4-BE49-F238E27FC236}">
                <a16:creationId xmlns:a16="http://schemas.microsoft.com/office/drawing/2014/main" id="{E7FFA4B3-BA39-4891-9D6C-F60BF64063B1}"/>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246" name="Rectangle 5">
            <a:extLst>
              <a:ext uri="{FF2B5EF4-FFF2-40B4-BE49-F238E27FC236}">
                <a16:creationId xmlns:a16="http://schemas.microsoft.com/office/drawing/2014/main" id="{3E920FD6-C050-46A4-9251-ED76D0E8ECEA}"/>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0247" name="Rectangle 6">
            <a:extLst>
              <a:ext uri="{FF2B5EF4-FFF2-40B4-BE49-F238E27FC236}">
                <a16:creationId xmlns:a16="http://schemas.microsoft.com/office/drawing/2014/main" id="{316E5662-DE17-4540-8EAB-698E1320FA4C}"/>
              </a:ext>
            </a:extLst>
          </p:cNvPr>
          <p:cNvSpPr>
            <a:spLocks noGrp="1" noRot="1" noChangeAspect="1" noChangeArrowheads="1" noTextEdit="1"/>
          </p:cNvSpPr>
          <p:nvPr>
            <p:ph type="sldImg"/>
          </p:nvPr>
        </p:nvSpPr>
        <p:spPr>
          <a:ln cap="flat"/>
        </p:spPr>
      </p:sp>
      <p:sp>
        <p:nvSpPr>
          <p:cNvPr id="10248" name="Rectangle 7">
            <a:extLst>
              <a:ext uri="{FF2B5EF4-FFF2-40B4-BE49-F238E27FC236}">
                <a16:creationId xmlns:a16="http://schemas.microsoft.com/office/drawing/2014/main" id="{5F1DA56C-578F-433B-881E-754C79A36F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a:extLst>
              <a:ext uri="{FF2B5EF4-FFF2-40B4-BE49-F238E27FC236}">
                <a16:creationId xmlns:a16="http://schemas.microsoft.com/office/drawing/2014/main" id="{A4B6F177-2D37-4439-AF71-2C0CE4DEDF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A5CC11-261D-4DF6-B398-8C865AB3BD35}" type="slidenum">
              <a:rPr lang="en-GB" altLang="en-US" sz="1000" smtClean="0"/>
              <a:pPr>
                <a:spcBef>
                  <a:spcPct val="0"/>
                </a:spcBef>
              </a:pPr>
              <a:t>5</a:t>
            </a:fld>
            <a:endParaRPr lang="en-GB" altLang="en-US" sz="1000"/>
          </a:p>
        </p:txBody>
      </p:sp>
      <p:sp>
        <p:nvSpPr>
          <p:cNvPr id="12291" name="Rectangle 2">
            <a:extLst>
              <a:ext uri="{FF2B5EF4-FFF2-40B4-BE49-F238E27FC236}">
                <a16:creationId xmlns:a16="http://schemas.microsoft.com/office/drawing/2014/main" id="{56FE166D-C3A1-4D40-A65E-BA87EE0D74CF}"/>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2292" name="Rectangle 3">
            <a:extLst>
              <a:ext uri="{FF2B5EF4-FFF2-40B4-BE49-F238E27FC236}">
                <a16:creationId xmlns:a16="http://schemas.microsoft.com/office/drawing/2014/main" id="{B77CA93D-46CE-4221-AA10-8DE0E53765F7}"/>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5</a:t>
            </a:r>
          </a:p>
        </p:txBody>
      </p:sp>
      <p:sp>
        <p:nvSpPr>
          <p:cNvPr id="12293" name="Rectangle 4">
            <a:extLst>
              <a:ext uri="{FF2B5EF4-FFF2-40B4-BE49-F238E27FC236}">
                <a16:creationId xmlns:a16="http://schemas.microsoft.com/office/drawing/2014/main" id="{FD189340-61A6-4027-9974-2BD267CF0C39}"/>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2294" name="Rectangle 5">
            <a:extLst>
              <a:ext uri="{FF2B5EF4-FFF2-40B4-BE49-F238E27FC236}">
                <a16:creationId xmlns:a16="http://schemas.microsoft.com/office/drawing/2014/main" id="{138D17C5-6D1E-4E77-8856-CBD98D678056}"/>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2295" name="Rectangle 6">
            <a:extLst>
              <a:ext uri="{FF2B5EF4-FFF2-40B4-BE49-F238E27FC236}">
                <a16:creationId xmlns:a16="http://schemas.microsoft.com/office/drawing/2014/main" id="{7169C663-AE70-4355-BCDE-9D4EF30DC0C6}"/>
              </a:ext>
            </a:extLst>
          </p:cNvPr>
          <p:cNvSpPr>
            <a:spLocks noGrp="1" noRot="1" noChangeAspect="1" noChangeArrowheads="1" noTextEdit="1"/>
          </p:cNvSpPr>
          <p:nvPr>
            <p:ph type="sldImg"/>
          </p:nvPr>
        </p:nvSpPr>
        <p:spPr>
          <a:ln cap="flat"/>
        </p:spPr>
      </p:sp>
      <p:sp>
        <p:nvSpPr>
          <p:cNvPr id="12296" name="Rectangle 7">
            <a:extLst>
              <a:ext uri="{FF2B5EF4-FFF2-40B4-BE49-F238E27FC236}">
                <a16:creationId xmlns:a16="http://schemas.microsoft.com/office/drawing/2014/main" id="{23C63CB0-01AB-4AE8-92EF-45E968CC52B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C2D52957-E749-42A5-A3C8-F6A452ADC6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E26141-BD25-4831-A103-CA558F71727F}" type="slidenum">
              <a:rPr lang="en-GB" altLang="en-US" sz="1000" smtClean="0"/>
              <a:pPr>
                <a:spcBef>
                  <a:spcPct val="0"/>
                </a:spcBef>
              </a:pPr>
              <a:t>6</a:t>
            </a:fld>
            <a:endParaRPr lang="en-GB" altLang="en-US" sz="1000"/>
          </a:p>
        </p:txBody>
      </p:sp>
      <p:sp>
        <p:nvSpPr>
          <p:cNvPr id="14339" name="Rectangle 2">
            <a:extLst>
              <a:ext uri="{FF2B5EF4-FFF2-40B4-BE49-F238E27FC236}">
                <a16:creationId xmlns:a16="http://schemas.microsoft.com/office/drawing/2014/main" id="{7CDB9E83-BF28-47F8-9BD6-FE563896C1CC}"/>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4340" name="Rectangle 3">
            <a:extLst>
              <a:ext uri="{FF2B5EF4-FFF2-40B4-BE49-F238E27FC236}">
                <a16:creationId xmlns:a16="http://schemas.microsoft.com/office/drawing/2014/main" id="{4DB6A385-387A-42E9-B666-84683B4073A6}"/>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6</a:t>
            </a:r>
          </a:p>
        </p:txBody>
      </p:sp>
      <p:sp>
        <p:nvSpPr>
          <p:cNvPr id="14341" name="Rectangle 4">
            <a:extLst>
              <a:ext uri="{FF2B5EF4-FFF2-40B4-BE49-F238E27FC236}">
                <a16:creationId xmlns:a16="http://schemas.microsoft.com/office/drawing/2014/main" id="{67B0E3F8-5F9B-414F-BDC0-4DF3411877A3}"/>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4342" name="Rectangle 5">
            <a:extLst>
              <a:ext uri="{FF2B5EF4-FFF2-40B4-BE49-F238E27FC236}">
                <a16:creationId xmlns:a16="http://schemas.microsoft.com/office/drawing/2014/main" id="{E37F3BA6-DB7E-41A9-AB97-AF2AE23EFDFC}"/>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4343" name="Rectangle 6">
            <a:extLst>
              <a:ext uri="{FF2B5EF4-FFF2-40B4-BE49-F238E27FC236}">
                <a16:creationId xmlns:a16="http://schemas.microsoft.com/office/drawing/2014/main" id="{206BDA18-C07B-4BFB-B7DC-6CEAA93F644E}"/>
              </a:ext>
            </a:extLst>
          </p:cNvPr>
          <p:cNvSpPr>
            <a:spLocks noGrp="1" noRot="1" noChangeAspect="1" noChangeArrowheads="1" noTextEdit="1"/>
          </p:cNvSpPr>
          <p:nvPr>
            <p:ph type="sldImg"/>
          </p:nvPr>
        </p:nvSpPr>
        <p:spPr>
          <a:ln cap="flat"/>
        </p:spPr>
      </p:sp>
      <p:sp>
        <p:nvSpPr>
          <p:cNvPr id="14344" name="Rectangle 7">
            <a:extLst>
              <a:ext uri="{FF2B5EF4-FFF2-40B4-BE49-F238E27FC236}">
                <a16:creationId xmlns:a16="http://schemas.microsoft.com/office/drawing/2014/main" id="{2EB5968D-64E9-45C2-B308-F388872BF0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21E7B58E-EE75-4B19-A350-B4C216D77F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669CD1-BBB4-4928-9F67-C186A9C14F1F}" type="slidenum">
              <a:rPr lang="en-GB" altLang="en-US" sz="1000" smtClean="0"/>
              <a:pPr>
                <a:spcBef>
                  <a:spcPct val="0"/>
                </a:spcBef>
              </a:pPr>
              <a:t>8</a:t>
            </a:fld>
            <a:endParaRPr lang="en-GB" altLang="en-US" sz="1000"/>
          </a:p>
        </p:txBody>
      </p:sp>
      <p:sp>
        <p:nvSpPr>
          <p:cNvPr id="17411" name="Rectangle 2">
            <a:extLst>
              <a:ext uri="{FF2B5EF4-FFF2-40B4-BE49-F238E27FC236}">
                <a16:creationId xmlns:a16="http://schemas.microsoft.com/office/drawing/2014/main" id="{E17F0866-8BB0-486E-BC7E-61FEE4F3B779}"/>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7412" name="Rectangle 3">
            <a:extLst>
              <a:ext uri="{FF2B5EF4-FFF2-40B4-BE49-F238E27FC236}">
                <a16:creationId xmlns:a16="http://schemas.microsoft.com/office/drawing/2014/main" id="{87FB05A5-1820-4134-9C38-9CD41EE0EF62}"/>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7</a:t>
            </a:r>
          </a:p>
        </p:txBody>
      </p:sp>
      <p:sp>
        <p:nvSpPr>
          <p:cNvPr id="17413" name="Rectangle 4">
            <a:extLst>
              <a:ext uri="{FF2B5EF4-FFF2-40B4-BE49-F238E27FC236}">
                <a16:creationId xmlns:a16="http://schemas.microsoft.com/office/drawing/2014/main" id="{FFE1D215-CB5F-40FC-8551-6CCC08AE6112}"/>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7414" name="Rectangle 5">
            <a:extLst>
              <a:ext uri="{FF2B5EF4-FFF2-40B4-BE49-F238E27FC236}">
                <a16:creationId xmlns:a16="http://schemas.microsoft.com/office/drawing/2014/main" id="{D348E08A-7F37-4D80-A00C-48FDFDEC7728}"/>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17415" name="Rectangle 6">
            <a:extLst>
              <a:ext uri="{FF2B5EF4-FFF2-40B4-BE49-F238E27FC236}">
                <a16:creationId xmlns:a16="http://schemas.microsoft.com/office/drawing/2014/main" id="{56C6BB94-7435-436E-9296-A1C797DAE913}"/>
              </a:ext>
            </a:extLst>
          </p:cNvPr>
          <p:cNvSpPr>
            <a:spLocks noGrp="1" noRot="1" noChangeAspect="1" noChangeArrowheads="1" noTextEdit="1"/>
          </p:cNvSpPr>
          <p:nvPr>
            <p:ph type="sldImg"/>
          </p:nvPr>
        </p:nvSpPr>
        <p:spPr>
          <a:ln cap="flat"/>
        </p:spPr>
      </p:sp>
      <p:sp>
        <p:nvSpPr>
          <p:cNvPr id="17416" name="Rectangle 7">
            <a:extLst>
              <a:ext uri="{FF2B5EF4-FFF2-40B4-BE49-F238E27FC236}">
                <a16:creationId xmlns:a16="http://schemas.microsoft.com/office/drawing/2014/main" id="{4FAD4EB8-EB34-4F8F-9C34-2FE6553A34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069D6F65-FA7A-44B2-A529-3F2A16240C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1B1073-C696-4E63-8089-5994AA91C982}" type="slidenum">
              <a:rPr lang="en-GB" altLang="en-US" sz="1000" smtClean="0"/>
              <a:pPr>
                <a:spcBef>
                  <a:spcPct val="0"/>
                </a:spcBef>
              </a:pPr>
              <a:t>11</a:t>
            </a:fld>
            <a:endParaRPr lang="en-GB" altLang="en-US" sz="1000"/>
          </a:p>
        </p:txBody>
      </p:sp>
      <p:sp>
        <p:nvSpPr>
          <p:cNvPr id="21507" name="Rectangle 2">
            <a:extLst>
              <a:ext uri="{FF2B5EF4-FFF2-40B4-BE49-F238E27FC236}">
                <a16:creationId xmlns:a16="http://schemas.microsoft.com/office/drawing/2014/main" id="{EC466A4F-3941-435F-811E-50270634A642}"/>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1508" name="Rectangle 3">
            <a:extLst>
              <a:ext uri="{FF2B5EF4-FFF2-40B4-BE49-F238E27FC236}">
                <a16:creationId xmlns:a16="http://schemas.microsoft.com/office/drawing/2014/main" id="{9FA14027-5B22-4070-BD3F-1AEA8A5889BE}"/>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8</a:t>
            </a:r>
          </a:p>
        </p:txBody>
      </p:sp>
      <p:sp>
        <p:nvSpPr>
          <p:cNvPr id="21509" name="Rectangle 4">
            <a:extLst>
              <a:ext uri="{FF2B5EF4-FFF2-40B4-BE49-F238E27FC236}">
                <a16:creationId xmlns:a16="http://schemas.microsoft.com/office/drawing/2014/main" id="{A3D92FC7-137B-497A-8D58-545777A13A53}"/>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1510" name="Rectangle 5">
            <a:extLst>
              <a:ext uri="{FF2B5EF4-FFF2-40B4-BE49-F238E27FC236}">
                <a16:creationId xmlns:a16="http://schemas.microsoft.com/office/drawing/2014/main" id="{8F271EF7-8645-4DE1-97A5-4A0929404EA7}"/>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1511" name="Rectangle 6">
            <a:extLst>
              <a:ext uri="{FF2B5EF4-FFF2-40B4-BE49-F238E27FC236}">
                <a16:creationId xmlns:a16="http://schemas.microsoft.com/office/drawing/2014/main" id="{B0042C52-A145-4BFD-97E6-1C24EC468E33}"/>
              </a:ext>
            </a:extLst>
          </p:cNvPr>
          <p:cNvSpPr>
            <a:spLocks noGrp="1" noRot="1" noChangeAspect="1" noChangeArrowheads="1" noTextEdit="1"/>
          </p:cNvSpPr>
          <p:nvPr>
            <p:ph type="sldImg"/>
          </p:nvPr>
        </p:nvSpPr>
        <p:spPr>
          <a:ln cap="flat"/>
        </p:spPr>
      </p:sp>
      <p:sp>
        <p:nvSpPr>
          <p:cNvPr id="21512" name="Rectangle 7">
            <a:extLst>
              <a:ext uri="{FF2B5EF4-FFF2-40B4-BE49-F238E27FC236}">
                <a16:creationId xmlns:a16="http://schemas.microsoft.com/office/drawing/2014/main" id="{91CB5B8F-DA75-44A6-A3F2-0561B7BDDD5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a:extLst>
              <a:ext uri="{FF2B5EF4-FFF2-40B4-BE49-F238E27FC236}">
                <a16:creationId xmlns:a16="http://schemas.microsoft.com/office/drawing/2014/main" id="{DDE0AAFE-FC03-44FF-80C8-39D81C40884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6E934F-62B5-49B6-99B5-7D753F54F098}" type="slidenum">
              <a:rPr lang="en-GB" altLang="en-US" sz="1000" smtClean="0"/>
              <a:pPr>
                <a:spcBef>
                  <a:spcPct val="0"/>
                </a:spcBef>
              </a:pPr>
              <a:t>13</a:t>
            </a:fld>
            <a:endParaRPr lang="en-GB" altLang="en-US" sz="1000"/>
          </a:p>
        </p:txBody>
      </p:sp>
      <p:sp>
        <p:nvSpPr>
          <p:cNvPr id="24579" name="Rectangle 2">
            <a:extLst>
              <a:ext uri="{FF2B5EF4-FFF2-40B4-BE49-F238E27FC236}">
                <a16:creationId xmlns:a16="http://schemas.microsoft.com/office/drawing/2014/main" id="{470A37A3-04C7-4B09-B0FC-C62D6759B5D9}"/>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4580" name="Rectangle 3">
            <a:extLst>
              <a:ext uri="{FF2B5EF4-FFF2-40B4-BE49-F238E27FC236}">
                <a16:creationId xmlns:a16="http://schemas.microsoft.com/office/drawing/2014/main" id="{C5591687-28C0-49CC-9CC9-BE0DCD1F8738}"/>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9</a:t>
            </a:r>
          </a:p>
        </p:txBody>
      </p:sp>
      <p:sp>
        <p:nvSpPr>
          <p:cNvPr id="24581" name="Rectangle 4">
            <a:extLst>
              <a:ext uri="{FF2B5EF4-FFF2-40B4-BE49-F238E27FC236}">
                <a16:creationId xmlns:a16="http://schemas.microsoft.com/office/drawing/2014/main" id="{46364810-0173-462B-B6E2-E3A2F979B39A}"/>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4582" name="Rectangle 5">
            <a:extLst>
              <a:ext uri="{FF2B5EF4-FFF2-40B4-BE49-F238E27FC236}">
                <a16:creationId xmlns:a16="http://schemas.microsoft.com/office/drawing/2014/main" id="{7463775B-DA56-4E50-917D-E70F9F1E5EC9}"/>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4583" name="Rectangle 6">
            <a:extLst>
              <a:ext uri="{FF2B5EF4-FFF2-40B4-BE49-F238E27FC236}">
                <a16:creationId xmlns:a16="http://schemas.microsoft.com/office/drawing/2014/main" id="{86C1CED7-FBF3-4C28-8EA3-060793063CFA}"/>
              </a:ext>
            </a:extLst>
          </p:cNvPr>
          <p:cNvSpPr>
            <a:spLocks noGrp="1" noRot="1" noChangeAspect="1" noChangeArrowheads="1" noTextEdit="1"/>
          </p:cNvSpPr>
          <p:nvPr>
            <p:ph type="sldImg"/>
          </p:nvPr>
        </p:nvSpPr>
        <p:spPr>
          <a:ln cap="flat"/>
        </p:spPr>
      </p:sp>
      <p:sp>
        <p:nvSpPr>
          <p:cNvPr id="24584" name="Rectangle 7">
            <a:extLst>
              <a:ext uri="{FF2B5EF4-FFF2-40B4-BE49-F238E27FC236}">
                <a16:creationId xmlns:a16="http://schemas.microsoft.com/office/drawing/2014/main" id="{5F1CC87A-35BE-4866-8F5B-ECE6FC80FA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2EE47002-C4EB-4FE4-A4BB-8A07F66176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C2ED0B-DC69-4E35-B71B-BBE660258E95}" type="slidenum">
              <a:rPr lang="en-GB" altLang="en-US" sz="1000" smtClean="0"/>
              <a:pPr>
                <a:spcBef>
                  <a:spcPct val="0"/>
                </a:spcBef>
              </a:pPr>
              <a:t>15</a:t>
            </a:fld>
            <a:endParaRPr lang="en-GB" altLang="en-US" sz="1000"/>
          </a:p>
        </p:txBody>
      </p:sp>
      <p:sp>
        <p:nvSpPr>
          <p:cNvPr id="27651" name="Rectangle 2">
            <a:extLst>
              <a:ext uri="{FF2B5EF4-FFF2-40B4-BE49-F238E27FC236}">
                <a16:creationId xmlns:a16="http://schemas.microsoft.com/office/drawing/2014/main" id="{3371CA43-0CAB-407D-9801-19EFB1F0D200}"/>
              </a:ext>
            </a:extLst>
          </p:cNvPr>
          <p:cNvSpPr>
            <a:spLocks noChangeArrowheads="1"/>
          </p:cNvSpPr>
          <p:nvPr/>
        </p:nvSpPr>
        <p:spPr bwMode="auto">
          <a:xfrm>
            <a:off x="3969946" y="5947"/>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7652" name="Rectangle 3">
            <a:extLst>
              <a:ext uri="{FF2B5EF4-FFF2-40B4-BE49-F238E27FC236}">
                <a16:creationId xmlns:a16="http://schemas.microsoft.com/office/drawing/2014/main" id="{1C0012E2-5C66-4C17-A408-0D75047A1CAA}"/>
              </a:ext>
            </a:extLst>
          </p:cNvPr>
          <p:cNvSpPr>
            <a:spLocks noChangeArrowheads="1"/>
          </p:cNvSpPr>
          <p:nvPr/>
        </p:nvSpPr>
        <p:spPr bwMode="auto">
          <a:xfrm>
            <a:off x="3969946" y="8848900"/>
            <a:ext cx="3040454"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lang="en-GB" altLang="en-US" sz="1000" i="1"/>
              <a:t>10</a:t>
            </a:r>
          </a:p>
        </p:txBody>
      </p:sp>
      <p:sp>
        <p:nvSpPr>
          <p:cNvPr id="27653" name="Rectangle 4">
            <a:extLst>
              <a:ext uri="{FF2B5EF4-FFF2-40B4-BE49-F238E27FC236}">
                <a16:creationId xmlns:a16="http://schemas.microsoft.com/office/drawing/2014/main" id="{51FCDC30-4D84-42D6-B2A1-ED8B394172F5}"/>
              </a:ext>
            </a:extLst>
          </p:cNvPr>
          <p:cNvSpPr>
            <a:spLocks noChangeArrowheads="1"/>
          </p:cNvSpPr>
          <p:nvPr/>
        </p:nvSpPr>
        <p:spPr bwMode="auto">
          <a:xfrm>
            <a:off x="-1669" y="8848900"/>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7654" name="Rectangle 5">
            <a:extLst>
              <a:ext uri="{FF2B5EF4-FFF2-40B4-BE49-F238E27FC236}">
                <a16:creationId xmlns:a16="http://schemas.microsoft.com/office/drawing/2014/main" id="{2DE4872C-2C46-43F6-8EAB-2C471352AC8A}"/>
              </a:ext>
            </a:extLst>
          </p:cNvPr>
          <p:cNvSpPr>
            <a:spLocks noChangeArrowheads="1"/>
          </p:cNvSpPr>
          <p:nvPr/>
        </p:nvSpPr>
        <p:spPr bwMode="auto">
          <a:xfrm>
            <a:off x="-1669" y="5947"/>
            <a:ext cx="3037118" cy="435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7655" name="Rectangle 6">
            <a:extLst>
              <a:ext uri="{FF2B5EF4-FFF2-40B4-BE49-F238E27FC236}">
                <a16:creationId xmlns:a16="http://schemas.microsoft.com/office/drawing/2014/main" id="{6D3E47DB-DD79-4637-9A26-921DCE65A7D2}"/>
              </a:ext>
            </a:extLst>
          </p:cNvPr>
          <p:cNvSpPr>
            <a:spLocks noGrp="1" noRot="1" noChangeAspect="1" noChangeArrowheads="1" noTextEdit="1"/>
          </p:cNvSpPr>
          <p:nvPr>
            <p:ph type="sldImg"/>
          </p:nvPr>
        </p:nvSpPr>
        <p:spPr>
          <a:ln cap="flat"/>
        </p:spPr>
      </p:sp>
      <p:sp>
        <p:nvSpPr>
          <p:cNvPr id="27656" name="Rectangle 7">
            <a:extLst>
              <a:ext uri="{FF2B5EF4-FFF2-40B4-BE49-F238E27FC236}">
                <a16:creationId xmlns:a16="http://schemas.microsoft.com/office/drawing/2014/main" id="{297D6D5A-48C5-42B5-9FE1-996322EFFCB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143000" y="1122363"/>
            <a:ext cx="6858000" cy="2387600"/>
          </a:xfrm>
        </p:spPr>
        <p:txBody>
          <a:bodyPr anchor="b"/>
          <a:lstStyle>
            <a:lvl1pPr algn="ctr">
              <a:defRPr sz="6000"/>
            </a:lvl1pPr>
          </a:lstStyle>
          <a:p>
            <a:r>
              <a:rPr lang="sv-SE"/>
              <a:t>Klicka här för att ändra mall för rubrikformat</a:t>
            </a:r>
            <a:endParaRPr lang="en-GB"/>
          </a:p>
        </p:txBody>
      </p:sp>
      <p:sp>
        <p:nvSpPr>
          <p:cNvPr id="3" name="Underrubrik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a:p>
        </p:txBody>
      </p:sp>
      <p:sp>
        <p:nvSpPr>
          <p:cNvPr id="4" name="Rectangle 2">
            <a:extLst>
              <a:ext uri="{FF2B5EF4-FFF2-40B4-BE49-F238E27FC236}">
                <a16:creationId xmlns:a16="http://schemas.microsoft.com/office/drawing/2014/main" id="{34270268-CA46-490E-B41B-88D20BECE9E6}"/>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4C8F8BFB-C7A7-4CC3-AD68-1B1BD53306C9}"/>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E9158968-DE57-4184-83DA-9A024F3258A6}"/>
              </a:ext>
            </a:extLst>
          </p:cNvPr>
          <p:cNvSpPr>
            <a:spLocks noGrp="1" noChangeArrowheads="1"/>
          </p:cNvSpPr>
          <p:nvPr>
            <p:ph type="sldNum" sz="quarter" idx="12"/>
          </p:nvPr>
        </p:nvSpPr>
        <p:spPr>
          <a:ln/>
        </p:spPr>
        <p:txBody>
          <a:bodyPr/>
          <a:lstStyle>
            <a:lvl1pPr>
              <a:defRPr/>
            </a:lvl1pPr>
          </a:lstStyle>
          <a:p>
            <a:pPr>
              <a:defRPr/>
            </a:pPr>
            <a:fld id="{BF027D9F-3491-4528-9686-14E07D361614}" type="slidenum">
              <a:rPr lang="en-GB" altLang="en-US"/>
              <a:pPr>
                <a:defRPr/>
              </a:pPr>
              <a:t>‹#›</a:t>
            </a:fld>
            <a:endParaRPr lang="en-GB" altLang="en-US"/>
          </a:p>
        </p:txBody>
      </p:sp>
    </p:spTree>
    <p:extLst>
      <p:ext uri="{BB962C8B-B14F-4D97-AF65-F5344CB8AC3E}">
        <p14:creationId xmlns:p14="http://schemas.microsoft.com/office/powerpoint/2010/main" val="342157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C0FDAA42-E9ED-4DEA-9857-D29E979E6EF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03B4FEEF-82CA-4CFB-997F-B572DA0C090E}"/>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9E6FB179-218A-4EA4-8D77-02E685A9B38D}"/>
              </a:ext>
            </a:extLst>
          </p:cNvPr>
          <p:cNvSpPr>
            <a:spLocks noGrp="1" noChangeArrowheads="1"/>
          </p:cNvSpPr>
          <p:nvPr>
            <p:ph type="sldNum" sz="quarter" idx="12"/>
          </p:nvPr>
        </p:nvSpPr>
        <p:spPr>
          <a:ln/>
        </p:spPr>
        <p:txBody>
          <a:bodyPr/>
          <a:lstStyle>
            <a:lvl1pPr>
              <a:defRPr/>
            </a:lvl1pPr>
          </a:lstStyle>
          <a:p>
            <a:pPr>
              <a:defRPr/>
            </a:pPr>
            <a:fld id="{42AE6796-4251-4F03-812E-05AE53889CE8}" type="slidenum">
              <a:rPr lang="en-GB" altLang="en-US"/>
              <a:pPr>
                <a:defRPr/>
              </a:pPr>
              <a:t>‹#›</a:t>
            </a:fld>
            <a:endParaRPr lang="en-GB" altLang="en-US"/>
          </a:p>
        </p:txBody>
      </p:sp>
    </p:spTree>
    <p:extLst>
      <p:ext uri="{BB962C8B-B14F-4D97-AF65-F5344CB8AC3E}">
        <p14:creationId xmlns:p14="http://schemas.microsoft.com/office/powerpoint/2010/main" val="85824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515100" y="609600"/>
            <a:ext cx="1943100" cy="5486400"/>
          </a:xfrm>
        </p:spPr>
        <p:txBody>
          <a:bodyPr vert="eaVert"/>
          <a:lstStyle/>
          <a:p>
            <a:r>
              <a:rPr lang="sv-SE"/>
              <a:t>Klicka här för att ändra mall för rubrikformat</a:t>
            </a:r>
            <a:endParaRPr lang="en-GB"/>
          </a:p>
        </p:txBody>
      </p:sp>
      <p:sp>
        <p:nvSpPr>
          <p:cNvPr id="3" name="Platshållare för lodrät text 2"/>
          <p:cNvSpPr>
            <a:spLocks noGrp="1"/>
          </p:cNvSpPr>
          <p:nvPr>
            <p:ph type="body" orient="vert" idx="1"/>
          </p:nvPr>
        </p:nvSpPr>
        <p:spPr>
          <a:xfrm>
            <a:off x="685800" y="609600"/>
            <a:ext cx="5676900" cy="548640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163BE62C-1DD3-408B-828D-81176B6F81D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96AD8113-9CF4-4E31-BE0D-92E8AAA5622B}"/>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74450760-57E0-4CA7-B378-2FB90063967C}"/>
              </a:ext>
            </a:extLst>
          </p:cNvPr>
          <p:cNvSpPr>
            <a:spLocks noGrp="1" noChangeArrowheads="1"/>
          </p:cNvSpPr>
          <p:nvPr>
            <p:ph type="sldNum" sz="quarter" idx="12"/>
          </p:nvPr>
        </p:nvSpPr>
        <p:spPr>
          <a:ln/>
        </p:spPr>
        <p:txBody>
          <a:bodyPr/>
          <a:lstStyle>
            <a:lvl1pPr>
              <a:defRPr/>
            </a:lvl1pPr>
          </a:lstStyle>
          <a:p>
            <a:pPr>
              <a:defRPr/>
            </a:pPr>
            <a:fld id="{31638D21-681C-48B9-BBC9-FED67C061B4F}" type="slidenum">
              <a:rPr lang="en-GB" altLang="en-US"/>
              <a:pPr>
                <a:defRPr/>
              </a:pPr>
              <a:t>‹#›</a:t>
            </a:fld>
            <a:endParaRPr lang="en-GB" altLang="en-US"/>
          </a:p>
        </p:txBody>
      </p:sp>
    </p:spTree>
    <p:extLst>
      <p:ext uri="{BB962C8B-B14F-4D97-AF65-F5344CB8AC3E}">
        <p14:creationId xmlns:p14="http://schemas.microsoft.com/office/powerpoint/2010/main" val="91751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Rectangle 2">
            <a:extLst>
              <a:ext uri="{FF2B5EF4-FFF2-40B4-BE49-F238E27FC236}">
                <a16:creationId xmlns:a16="http://schemas.microsoft.com/office/drawing/2014/main" id="{B8D9698D-FA7F-4F19-99B3-590902F0199E}"/>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C9D07AFF-E899-47C5-ACFC-192F719439A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D7F77098-103E-4F47-9548-ADD780589003}"/>
              </a:ext>
            </a:extLst>
          </p:cNvPr>
          <p:cNvSpPr>
            <a:spLocks noGrp="1" noChangeArrowheads="1"/>
          </p:cNvSpPr>
          <p:nvPr>
            <p:ph type="sldNum" sz="quarter" idx="12"/>
          </p:nvPr>
        </p:nvSpPr>
        <p:spPr>
          <a:ln/>
        </p:spPr>
        <p:txBody>
          <a:bodyPr/>
          <a:lstStyle>
            <a:lvl1pPr>
              <a:defRPr/>
            </a:lvl1pPr>
          </a:lstStyle>
          <a:p>
            <a:pPr>
              <a:defRPr/>
            </a:pPr>
            <a:fld id="{7759C2A2-3772-4E5E-A18D-BF966EC03141}" type="slidenum">
              <a:rPr lang="en-GB" altLang="en-US"/>
              <a:pPr>
                <a:defRPr/>
              </a:pPr>
              <a:t>‹#›</a:t>
            </a:fld>
            <a:endParaRPr lang="en-GB" altLang="en-US"/>
          </a:p>
        </p:txBody>
      </p:sp>
    </p:spTree>
    <p:extLst>
      <p:ext uri="{BB962C8B-B14F-4D97-AF65-F5344CB8AC3E}">
        <p14:creationId xmlns:p14="http://schemas.microsoft.com/office/powerpoint/2010/main" val="407000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623888" y="1709738"/>
            <a:ext cx="7886700" cy="2852737"/>
          </a:xfrm>
        </p:spPr>
        <p:txBody>
          <a:bodyPr anchor="b"/>
          <a:lstStyle>
            <a:lvl1pPr>
              <a:defRPr sz="6000"/>
            </a:lvl1pPr>
          </a:lstStyle>
          <a:p>
            <a:r>
              <a:rPr lang="sv-SE"/>
              <a:t>Klicka här för att ändra mall för rubrikformat</a:t>
            </a:r>
            <a:endParaRPr lang="en-GB"/>
          </a:p>
        </p:txBody>
      </p:sp>
      <p:sp>
        <p:nvSpPr>
          <p:cNvPr id="3" name="Platshållare för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sv-SE"/>
              <a:t>Klicka här för att ändra format på bakgrundstexten</a:t>
            </a:r>
          </a:p>
        </p:txBody>
      </p:sp>
      <p:sp>
        <p:nvSpPr>
          <p:cNvPr id="4" name="Rectangle 2">
            <a:extLst>
              <a:ext uri="{FF2B5EF4-FFF2-40B4-BE49-F238E27FC236}">
                <a16:creationId xmlns:a16="http://schemas.microsoft.com/office/drawing/2014/main" id="{B5A0A3D1-A428-44C1-AF30-C149D766AFA9}"/>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3">
            <a:extLst>
              <a:ext uri="{FF2B5EF4-FFF2-40B4-BE49-F238E27FC236}">
                <a16:creationId xmlns:a16="http://schemas.microsoft.com/office/drawing/2014/main" id="{B547271D-9769-4D9C-B979-EFCCD0607975}"/>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4">
            <a:extLst>
              <a:ext uri="{FF2B5EF4-FFF2-40B4-BE49-F238E27FC236}">
                <a16:creationId xmlns:a16="http://schemas.microsoft.com/office/drawing/2014/main" id="{900A5F32-0FB6-429A-A42D-E10E9F3CDAB2}"/>
              </a:ext>
            </a:extLst>
          </p:cNvPr>
          <p:cNvSpPr>
            <a:spLocks noGrp="1" noChangeArrowheads="1"/>
          </p:cNvSpPr>
          <p:nvPr>
            <p:ph type="sldNum" sz="quarter" idx="12"/>
          </p:nvPr>
        </p:nvSpPr>
        <p:spPr>
          <a:ln/>
        </p:spPr>
        <p:txBody>
          <a:bodyPr/>
          <a:lstStyle>
            <a:lvl1pPr>
              <a:defRPr/>
            </a:lvl1pPr>
          </a:lstStyle>
          <a:p>
            <a:pPr>
              <a:defRPr/>
            </a:pPr>
            <a:fld id="{3362B4D9-1BC3-4C50-8F5E-34081552A4DD}" type="slidenum">
              <a:rPr lang="en-GB" altLang="en-US"/>
              <a:pPr>
                <a:defRPr/>
              </a:pPr>
              <a:t>‹#›</a:t>
            </a:fld>
            <a:endParaRPr lang="en-GB" altLang="en-US"/>
          </a:p>
        </p:txBody>
      </p:sp>
    </p:spTree>
    <p:extLst>
      <p:ext uri="{BB962C8B-B14F-4D97-AF65-F5344CB8AC3E}">
        <p14:creationId xmlns:p14="http://schemas.microsoft.com/office/powerpoint/2010/main" val="93715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Platshållare för innehåll 2"/>
          <p:cNvSpPr>
            <a:spLocks noGrp="1"/>
          </p:cNvSpPr>
          <p:nvPr>
            <p:ph sz="half" idx="1"/>
          </p:nvPr>
        </p:nvSpPr>
        <p:spPr>
          <a:xfrm>
            <a:off x="6858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innehåll 3"/>
          <p:cNvSpPr>
            <a:spLocks noGrp="1"/>
          </p:cNvSpPr>
          <p:nvPr>
            <p:ph sz="half" idx="2"/>
          </p:nvPr>
        </p:nvSpPr>
        <p:spPr>
          <a:xfrm>
            <a:off x="4648200" y="1981200"/>
            <a:ext cx="3810000" cy="4114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Rectangle 2">
            <a:extLst>
              <a:ext uri="{FF2B5EF4-FFF2-40B4-BE49-F238E27FC236}">
                <a16:creationId xmlns:a16="http://schemas.microsoft.com/office/drawing/2014/main" id="{21F4FC05-10D7-4E3A-AD12-6810F8499987}"/>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AC6DA99F-339D-4283-901E-5F86EE939CA6}"/>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01263FFA-E78D-4229-8DC3-6BCA8A5A2DA7}"/>
              </a:ext>
            </a:extLst>
          </p:cNvPr>
          <p:cNvSpPr>
            <a:spLocks noGrp="1" noChangeArrowheads="1"/>
          </p:cNvSpPr>
          <p:nvPr>
            <p:ph type="sldNum" sz="quarter" idx="12"/>
          </p:nvPr>
        </p:nvSpPr>
        <p:spPr>
          <a:ln/>
        </p:spPr>
        <p:txBody>
          <a:bodyPr/>
          <a:lstStyle>
            <a:lvl1pPr>
              <a:defRPr/>
            </a:lvl1pPr>
          </a:lstStyle>
          <a:p>
            <a:pPr>
              <a:defRPr/>
            </a:pPr>
            <a:fld id="{9D96B92A-8137-4FE3-945B-26368751F467}" type="slidenum">
              <a:rPr lang="en-GB" altLang="en-US"/>
              <a:pPr>
                <a:defRPr/>
              </a:pPr>
              <a:t>‹#›</a:t>
            </a:fld>
            <a:endParaRPr lang="en-GB" altLang="en-US"/>
          </a:p>
        </p:txBody>
      </p:sp>
    </p:spTree>
    <p:extLst>
      <p:ext uri="{BB962C8B-B14F-4D97-AF65-F5344CB8AC3E}">
        <p14:creationId xmlns:p14="http://schemas.microsoft.com/office/powerpoint/2010/main" val="88704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630238" y="365125"/>
            <a:ext cx="7886700" cy="1325563"/>
          </a:xfrm>
        </p:spPr>
        <p:txBody>
          <a:bodyPr/>
          <a:lstStyle/>
          <a:p>
            <a:r>
              <a:rPr lang="sv-SE"/>
              <a:t>Klicka här för att ändra mall för rubrikformat</a:t>
            </a:r>
            <a:endParaRPr lang="en-GB"/>
          </a:p>
        </p:txBody>
      </p:sp>
      <p:sp>
        <p:nvSpPr>
          <p:cNvPr id="3" name="Platshållare för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630238" y="2505075"/>
            <a:ext cx="386873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5" name="Platshållare för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29150" y="2505075"/>
            <a:ext cx="38877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7" name="Rectangle 2">
            <a:extLst>
              <a:ext uri="{FF2B5EF4-FFF2-40B4-BE49-F238E27FC236}">
                <a16:creationId xmlns:a16="http://schemas.microsoft.com/office/drawing/2014/main" id="{5A2EF294-B2FE-4172-83AA-E9EABEE448F6}"/>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3">
            <a:extLst>
              <a:ext uri="{FF2B5EF4-FFF2-40B4-BE49-F238E27FC236}">
                <a16:creationId xmlns:a16="http://schemas.microsoft.com/office/drawing/2014/main" id="{E2EE7884-70B7-4467-8168-0D9974F8D270}"/>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4">
            <a:extLst>
              <a:ext uri="{FF2B5EF4-FFF2-40B4-BE49-F238E27FC236}">
                <a16:creationId xmlns:a16="http://schemas.microsoft.com/office/drawing/2014/main" id="{E5B75E57-6741-4B86-8A7D-9310C4C3BF21}"/>
              </a:ext>
            </a:extLst>
          </p:cNvPr>
          <p:cNvSpPr>
            <a:spLocks noGrp="1" noChangeArrowheads="1"/>
          </p:cNvSpPr>
          <p:nvPr>
            <p:ph type="sldNum" sz="quarter" idx="12"/>
          </p:nvPr>
        </p:nvSpPr>
        <p:spPr>
          <a:ln/>
        </p:spPr>
        <p:txBody>
          <a:bodyPr/>
          <a:lstStyle>
            <a:lvl1pPr>
              <a:defRPr/>
            </a:lvl1pPr>
          </a:lstStyle>
          <a:p>
            <a:pPr>
              <a:defRPr/>
            </a:pPr>
            <a:fld id="{C4E5B821-3AE7-434C-802D-A10F9F2C527F}" type="slidenum">
              <a:rPr lang="en-GB" altLang="en-US"/>
              <a:pPr>
                <a:defRPr/>
              </a:pPr>
              <a:t>‹#›</a:t>
            </a:fld>
            <a:endParaRPr lang="en-GB" altLang="en-US"/>
          </a:p>
        </p:txBody>
      </p:sp>
    </p:spTree>
    <p:extLst>
      <p:ext uri="{BB962C8B-B14F-4D97-AF65-F5344CB8AC3E}">
        <p14:creationId xmlns:p14="http://schemas.microsoft.com/office/powerpoint/2010/main" val="389241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mall för rubrikformat</a:t>
            </a:r>
            <a:endParaRPr lang="en-GB"/>
          </a:p>
        </p:txBody>
      </p:sp>
      <p:sp>
        <p:nvSpPr>
          <p:cNvPr id="3" name="Rectangle 2">
            <a:extLst>
              <a:ext uri="{FF2B5EF4-FFF2-40B4-BE49-F238E27FC236}">
                <a16:creationId xmlns:a16="http://schemas.microsoft.com/office/drawing/2014/main" id="{F56EB77A-5409-40F1-B0FC-65A86DC7995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3">
            <a:extLst>
              <a:ext uri="{FF2B5EF4-FFF2-40B4-BE49-F238E27FC236}">
                <a16:creationId xmlns:a16="http://schemas.microsoft.com/office/drawing/2014/main" id="{0AB537D1-537D-4679-B854-07CADE22FCD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4">
            <a:extLst>
              <a:ext uri="{FF2B5EF4-FFF2-40B4-BE49-F238E27FC236}">
                <a16:creationId xmlns:a16="http://schemas.microsoft.com/office/drawing/2014/main" id="{43857375-138A-4156-A836-9C7AECFF8B15}"/>
              </a:ext>
            </a:extLst>
          </p:cNvPr>
          <p:cNvSpPr>
            <a:spLocks noGrp="1" noChangeArrowheads="1"/>
          </p:cNvSpPr>
          <p:nvPr>
            <p:ph type="sldNum" sz="quarter" idx="12"/>
          </p:nvPr>
        </p:nvSpPr>
        <p:spPr>
          <a:ln/>
        </p:spPr>
        <p:txBody>
          <a:bodyPr/>
          <a:lstStyle>
            <a:lvl1pPr>
              <a:defRPr/>
            </a:lvl1pPr>
          </a:lstStyle>
          <a:p>
            <a:pPr>
              <a:defRPr/>
            </a:pPr>
            <a:fld id="{02B1ABE7-5CEC-465B-B1FC-53266FA40F00}" type="slidenum">
              <a:rPr lang="en-GB" altLang="en-US"/>
              <a:pPr>
                <a:defRPr/>
              </a:pPr>
              <a:t>‹#›</a:t>
            </a:fld>
            <a:endParaRPr lang="en-GB" altLang="en-US"/>
          </a:p>
        </p:txBody>
      </p:sp>
    </p:spTree>
    <p:extLst>
      <p:ext uri="{BB962C8B-B14F-4D97-AF65-F5344CB8AC3E}">
        <p14:creationId xmlns:p14="http://schemas.microsoft.com/office/powerpoint/2010/main" val="290534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884AB44-701C-4B0B-8A50-7EA5D35E83F7}"/>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3">
            <a:extLst>
              <a:ext uri="{FF2B5EF4-FFF2-40B4-BE49-F238E27FC236}">
                <a16:creationId xmlns:a16="http://schemas.microsoft.com/office/drawing/2014/main" id="{036D63A2-0D05-484D-AD1C-F5895F50106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4">
            <a:extLst>
              <a:ext uri="{FF2B5EF4-FFF2-40B4-BE49-F238E27FC236}">
                <a16:creationId xmlns:a16="http://schemas.microsoft.com/office/drawing/2014/main" id="{17962932-6B13-4421-A0E4-26D4068ABCC2}"/>
              </a:ext>
            </a:extLst>
          </p:cNvPr>
          <p:cNvSpPr>
            <a:spLocks noGrp="1" noChangeArrowheads="1"/>
          </p:cNvSpPr>
          <p:nvPr>
            <p:ph type="sldNum" sz="quarter" idx="12"/>
          </p:nvPr>
        </p:nvSpPr>
        <p:spPr>
          <a:ln/>
        </p:spPr>
        <p:txBody>
          <a:bodyPr/>
          <a:lstStyle>
            <a:lvl1pPr>
              <a:defRPr/>
            </a:lvl1pPr>
          </a:lstStyle>
          <a:p>
            <a:pPr>
              <a:defRPr/>
            </a:pPr>
            <a:fld id="{84C5C81D-ECDC-4D47-847E-AF931D41C6D7}" type="slidenum">
              <a:rPr lang="en-GB" altLang="en-US"/>
              <a:pPr>
                <a:defRPr/>
              </a:pPr>
              <a:t>‹#›</a:t>
            </a:fld>
            <a:endParaRPr lang="en-GB" altLang="en-US"/>
          </a:p>
        </p:txBody>
      </p:sp>
    </p:spTree>
    <p:extLst>
      <p:ext uri="{BB962C8B-B14F-4D97-AF65-F5344CB8AC3E}">
        <p14:creationId xmlns:p14="http://schemas.microsoft.com/office/powerpoint/2010/main" val="347726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innehåll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2">
            <a:extLst>
              <a:ext uri="{FF2B5EF4-FFF2-40B4-BE49-F238E27FC236}">
                <a16:creationId xmlns:a16="http://schemas.microsoft.com/office/drawing/2014/main" id="{1D714F3C-4D46-4EDD-A783-9BCD5540B2F9}"/>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B986A4AD-55DF-4255-BA0B-B835111DE60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B60FE1EA-04A7-440C-8841-70C19BE59314}"/>
              </a:ext>
            </a:extLst>
          </p:cNvPr>
          <p:cNvSpPr>
            <a:spLocks noGrp="1" noChangeArrowheads="1"/>
          </p:cNvSpPr>
          <p:nvPr>
            <p:ph type="sldNum" sz="quarter" idx="12"/>
          </p:nvPr>
        </p:nvSpPr>
        <p:spPr>
          <a:ln/>
        </p:spPr>
        <p:txBody>
          <a:bodyPr/>
          <a:lstStyle>
            <a:lvl1pPr>
              <a:defRPr/>
            </a:lvl1pPr>
          </a:lstStyle>
          <a:p>
            <a:pPr>
              <a:defRPr/>
            </a:pPr>
            <a:fld id="{C2322C04-08FD-4632-A751-9BDD7133CCB9}" type="slidenum">
              <a:rPr lang="en-GB" altLang="en-US"/>
              <a:pPr>
                <a:defRPr/>
              </a:pPr>
              <a:t>‹#›</a:t>
            </a:fld>
            <a:endParaRPr lang="en-GB" altLang="en-US"/>
          </a:p>
        </p:txBody>
      </p:sp>
    </p:spTree>
    <p:extLst>
      <p:ext uri="{BB962C8B-B14F-4D97-AF65-F5344CB8AC3E}">
        <p14:creationId xmlns:p14="http://schemas.microsoft.com/office/powerpoint/2010/main" val="1057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630238" y="457200"/>
            <a:ext cx="2949575" cy="1600200"/>
          </a:xfrm>
        </p:spPr>
        <p:txBody>
          <a:bodyPr anchor="b"/>
          <a:lstStyle>
            <a:lvl1pPr>
              <a:defRPr sz="3200"/>
            </a:lvl1pPr>
          </a:lstStyle>
          <a:p>
            <a:r>
              <a:rPr lang="sv-SE"/>
              <a:t>Klicka här för att ändra mall för rubrikformat</a:t>
            </a:r>
            <a:endParaRPr lang="en-GB"/>
          </a:p>
        </p:txBody>
      </p:sp>
      <p:sp>
        <p:nvSpPr>
          <p:cNvPr id="3" name="Platshållare för bild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Platshållare för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Rectangle 2">
            <a:extLst>
              <a:ext uri="{FF2B5EF4-FFF2-40B4-BE49-F238E27FC236}">
                <a16:creationId xmlns:a16="http://schemas.microsoft.com/office/drawing/2014/main" id="{F00F7872-1FC4-4955-978B-967659784E4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3">
            <a:extLst>
              <a:ext uri="{FF2B5EF4-FFF2-40B4-BE49-F238E27FC236}">
                <a16:creationId xmlns:a16="http://schemas.microsoft.com/office/drawing/2014/main" id="{1904BEB3-7957-4774-A633-05312213F8CF}"/>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4">
            <a:extLst>
              <a:ext uri="{FF2B5EF4-FFF2-40B4-BE49-F238E27FC236}">
                <a16:creationId xmlns:a16="http://schemas.microsoft.com/office/drawing/2014/main" id="{FB39FA74-6F08-4CF3-843C-6785A68BEEDC}"/>
              </a:ext>
            </a:extLst>
          </p:cNvPr>
          <p:cNvSpPr>
            <a:spLocks noGrp="1" noChangeArrowheads="1"/>
          </p:cNvSpPr>
          <p:nvPr>
            <p:ph type="sldNum" sz="quarter" idx="12"/>
          </p:nvPr>
        </p:nvSpPr>
        <p:spPr>
          <a:ln/>
        </p:spPr>
        <p:txBody>
          <a:bodyPr/>
          <a:lstStyle>
            <a:lvl1pPr>
              <a:defRPr/>
            </a:lvl1pPr>
          </a:lstStyle>
          <a:p>
            <a:pPr>
              <a:defRPr/>
            </a:pPr>
            <a:fld id="{F73AB843-A3A0-4213-9581-4EED0E39D97E}" type="slidenum">
              <a:rPr lang="en-GB" altLang="en-US"/>
              <a:pPr>
                <a:defRPr/>
              </a:pPr>
              <a:t>‹#›</a:t>
            </a:fld>
            <a:endParaRPr lang="en-GB" altLang="en-US"/>
          </a:p>
        </p:txBody>
      </p:sp>
    </p:spTree>
    <p:extLst>
      <p:ext uri="{BB962C8B-B14F-4D97-AF65-F5344CB8AC3E}">
        <p14:creationId xmlns:p14="http://schemas.microsoft.com/office/powerpoint/2010/main" val="321862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0B01CF-7B15-420F-B7AC-C995432EB9DA}"/>
              </a:ext>
            </a:extLst>
          </p:cNvPr>
          <p:cNvSpPr>
            <a:spLocks noGrp="1" noChangeArrowheads="1"/>
          </p:cNvSpPr>
          <p:nvPr>
            <p:ph type="dt" sz="half" idx="2"/>
          </p:nvPr>
        </p:nvSpPr>
        <p:spPr bwMode="auto">
          <a:xfrm>
            <a:off x="711200" y="6276975"/>
            <a:ext cx="1828800" cy="476250"/>
          </a:xfrm>
          <a:prstGeom prst="rect">
            <a:avLst/>
          </a:prstGeom>
          <a:noFill/>
          <a:ln>
            <a:noFill/>
          </a:ln>
          <a:effectLst/>
        </p:spPr>
        <p:txBody>
          <a:bodyPr vert="horz" wrap="none" lIns="92075" tIns="46038" rIns="92075" bIns="46038" numCol="1" anchor="ctr" anchorCtr="0" compatLnSpc="1">
            <a:prstTxWarp prst="textNoShape">
              <a:avLst/>
            </a:prstTxWarp>
          </a:bodyPr>
          <a:lstStyle>
            <a:lvl1pPr algn="l" defTabSz="762000">
              <a:defRPr sz="1400"/>
            </a:lvl1pPr>
          </a:lstStyle>
          <a:p>
            <a:pPr>
              <a:defRPr/>
            </a:pPr>
            <a:endParaRPr lang="en-GB" altLang="en-US"/>
          </a:p>
        </p:txBody>
      </p:sp>
      <p:sp>
        <p:nvSpPr>
          <p:cNvPr id="1027" name="Rectangle 3">
            <a:extLst>
              <a:ext uri="{FF2B5EF4-FFF2-40B4-BE49-F238E27FC236}">
                <a16:creationId xmlns:a16="http://schemas.microsoft.com/office/drawing/2014/main" id="{E8D92FA5-EF5F-4C3F-8351-89A591FE8B7D}"/>
              </a:ext>
            </a:extLst>
          </p:cNvPr>
          <p:cNvSpPr>
            <a:spLocks noGrp="1" noChangeArrowheads="1"/>
          </p:cNvSpPr>
          <p:nvPr>
            <p:ph type="ftr" sz="quarter" idx="3"/>
          </p:nvPr>
        </p:nvSpPr>
        <p:spPr bwMode="auto">
          <a:xfrm>
            <a:off x="3149600" y="6276975"/>
            <a:ext cx="2844800" cy="47625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defTabSz="762000">
              <a:defRPr sz="1400"/>
            </a:lvl1pPr>
          </a:lstStyle>
          <a:p>
            <a:pPr>
              <a:defRPr/>
            </a:pPr>
            <a:endParaRPr lang="en-GB" altLang="en-US"/>
          </a:p>
        </p:txBody>
      </p:sp>
      <p:sp>
        <p:nvSpPr>
          <p:cNvPr id="1028" name="Rectangle 4">
            <a:extLst>
              <a:ext uri="{FF2B5EF4-FFF2-40B4-BE49-F238E27FC236}">
                <a16:creationId xmlns:a16="http://schemas.microsoft.com/office/drawing/2014/main" id="{5DBF0317-BCFF-46AA-A2E3-75E86092DE8B}"/>
              </a:ext>
            </a:extLst>
          </p:cNvPr>
          <p:cNvSpPr>
            <a:spLocks noGrp="1" noChangeArrowheads="1"/>
          </p:cNvSpPr>
          <p:nvPr>
            <p:ph type="sldNum" sz="quarter" idx="4"/>
          </p:nvPr>
        </p:nvSpPr>
        <p:spPr bwMode="auto">
          <a:xfrm>
            <a:off x="6604000" y="6276975"/>
            <a:ext cx="1828800" cy="47625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defTabSz="762000">
              <a:defRPr sz="1400"/>
            </a:lvl1pPr>
          </a:lstStyle>
          <a:p>
            <a:pPr>
              <a:defRPr/>
            </a:pPr>
            <a:fld id="{B4B2E3AC-EBEC-4EE8-90AF-F91C678A8205}" type="slidenum">
              <a:rPr lang="en-GB" altLang="en-US"/>
              <a:pPr>
                <a:defRPr/>
              </a:pPr>
              <a:t>‹#›</a:t>
            </a:fld>
            <a:endParaRPr lang="en-GB" altLang="en-US"/>
          </a:p>
        </p:txBody>
      </p:sp>
      <p:sp>
        <p:nvSpPr>
          <p:cNvPr id="1029" name="Rectangle 5">
            <a:extLst>
              <a:ext uri="{FF2B5EF4-FFF2-40B4-BE49-F238E27FC236}">
                <a16:creationId xmlns:a16="http://schemas.microsoft.com/office/drawing/2014/main" id="{FE50788D-DE04-4580-BCA1-EB31EF2BCD14}"/>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GB" altLang="en-US"/>
              <a:t>Klicka här för att ändra format på bakgrundsrubriken</a:t>
            </a:r>
          </a:p>
        </p:txBody>
      </p:sp>
      <p:sp>
        <p:nvSpPr>
          <p:cNvPr id="1030" name="Rectangle 6">
            <a:extLst>
              <a:ext uri="{FF2B5EF4-FFF2-40B4-BE49-F238E27FC236}">
                <a16:creationId xmlns:a16="http://schemas.microsoft.com/office/drawing/2014/main" id="{798D3D3A-970B-490A-9105-422604AC12B5}"/>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GB" altLang="en-US"/>
          </a:p>
          <a:p>
            <a:pPr lvl="0"/>
            <a:endParaRPr lang="en-GB" altLang="en-US"/>
          </a:p>
          <a:p>
            <a:pPr lvl="0"/>
            <a:endParaRPr lang="en-GB" altLang="en-US"/>
          </a:p>
          <a:p>
            <a:pPr lvl="0"/>
            <a:endParaRPr lang="en-GB" altLang="en-US"/>
          </a:p>
          <a:p>
            <a:pPr lvl="0"/>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762000" rtl="0" eaLnBrk="0" fontAlgn="base" hangingPunct="0">
        <a:spcBef>
          <a:spcPct val="0"/>
        </a:spcBef>
        <a:spcAft>
          <a:spcPct val="0"/>
        </a:spcAft>
        <a:buClr>
          <a:schemeClr val="bg1"/>
        </a:buClr>
        <a:buSzPct val="100000"/>
        <a:buChar char="•"/>
        <a:defRPr sz="4400" kern="1200">
          <a:solidFill>
            <a:schemeClr val="tx2"/>
          </a:solidFill>
          <a:latin typeface="+mj-lt"/>
          <a:ea typeface="+mj-ea"/>
          <a:cs typeface="+mj-cs"/>
        </a:defRPr>
      </a:lvl1pPr>
      <a:lvl2pPr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2pPr>
      <a:lvl3pPr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3pPr>
      <a:lvl4pPr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4pPr>
      <a:lvl5pPr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5pPr>
      <a:lvl6pPr marL="457200"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6pPr>
      <a:lvl7pPr marL="914400"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7pPr>
      <a:lvl8pPr marL="1371600"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8pPr>
      <a:lvl9pPr marL="1828800" algn="l" defTabSz="762000" rtl="0" eaLnBrk="0" fontAlgn="base" hangingPunct="0">
        <a:spcBef>
          <a:spcPct val="0"/>
        </a:spcBef>
        <a:spcAft>
          <a:spcPct val="0"/>
        </a:spcAft>
        <a:buClr>
          <a:schemeClr val="bg1"/>
        </a:buClr>
        <a:buSzPct val="100000"/>
        <a:buChar char="•"/>
        <a:defRPr sz="4400">
          <a:solidFill>
            <a:schemeClr val="tx2"/>
          </a:solidFill>
          <a:latin typeface="Times New Roman" panose="02020603050405020304" pitchFamily="18" charset="0"/>
        </a:defRPr>
      </a:lvl9pPr>
    </p:titleStyle>
    <p:bodyStyle>
      <a:lvl1pPr marL="342900" indent="-342900" algn="l" defTabSz="762000" rtl="0" eaLnBrk="0" fontAlgn="base" hangingPunct="0">
        <a:spcBef>
          <a:spcPct val="20000"/>
        </a:spcBef>
        <a:spcAft>
          <a:spcPct val="0"/>
        </a:spcAft>
        <a:defRPr sz="3200" kern="1200">
          <a:solidFill>
            <a:schemeClr val="tx1"/>
          </a:solidFill>
          <a:latin typeface="+mn-lt"/>
          <a:ea typeface="+mn-ea"/>
          <a:cs typeface="+mn-cs"/>
        </a:defRPr>
      </a:lvl1pPr>
      <a:lvl2pPr marL="742950" indent="-285750" algn="l" defTabSz="762000"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defTabSz="762000"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defTabSz="762000"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latshållare för bildnummer 3">
            <a:extLst>
              <a:ext uri="{FF2B5EF4-FFF2-40B4-BE49-F238E27FC236}">
                <a16:creationId xmlns:a16="http://schemas.microsoft.com/office/drawing/2014/main" id="{57A488F5-3DBB-4320-B705-69DE5816C47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229B7CC2-EF78-4053-9C75-32D26C9DCE3B}" type="slidenum">
              <a:rPr lang="en-GB" altLang="en-US" sz="1400" smtClean="0">
                <a:latin typeface="Calibri" panose="020F0502020204030204" pitchFamily="34" charset="0"/>
                <a:cs typeface="Calibri" panose="020F0502020204030204" pitchFamily="34" charset="0"/>
              </a:rPr>
              <a:pPr>
                <a:spcBef>
                  <a:spcPct val="0"/>
                </a:spcBef>
              </a:pPr>
              <a:t>1</a:t>
            </a:fld>
            <a:endParaRPr lang="en-GB" altLang="en-US" sz="1400">
              <a:latin typeface="Calibri" panose="020F0502020204030204" pitchFamily="34" charset="0"/>
              <a:cs typeface="Calibri" panose="020F0502020204030204" pitchFamily="34" charset="0"/>
            </a:endParaRPr>
          </a:p>
        </p:txBody>
      </p:sp>
      <p:sp>
        <p:nvSpPr>
          <p:cNvPr id="4099" name="Rectangle 1076">
            <a:extLst>
              <a:ext uri="{FF2B5EF4-FFF2-40B4-BE49-F238E27FC236}">
                <a16:creationId xmlns:a16="http://schemas.microsoft.com/office/drawing/2014/main" id="{E147D2B8-0329-4858-9688-81F2EAA297B8}"/>
              </a:ext>
            </a:extLst>
          </p:cNvPr>
          <p:cNvSpPr>
            <a:spLocks noChangeArrowheads="1"/>
          </p:cNvSpPr>
          <p:nvPr/>
        </p:nvSpPr>
        <p:spPr bwMode="auto">
          <a:xfrm>
            <a:off x="228600" y="134938"/>
            <a:ext cx="86868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Clr>
                <a:schemeClr val="bg1"/>
              </a:buClr>
            </a:pPr>
            <a:r>
              <a:rPr lang="en-GB" altLang="en-US" sz="5400" b="1" dirty="0">
                <a:solidFill>
                  <a:schemeClr val="tx2"/>
                </a:solidFill>
                <a:latin typeface="Calibri" panose="020F0502020204030204" pitchFamily="34" charset="0"/>
                <a:cs typeface="Calibri" panose="020F0502020204030204" pitchFamily="34" charset="0"/>
              </a:rPr>
              <a:t>L8. THE MODELLING PROJECT</a:t>
            </a:r>
          </a:p>
        </p:txBody>
      </p:sp>
      <p:sp>
        <p:nvSpPr>
          <p:cNvPr id="4100" name="Rectangle 1078">
            <a:extLst>
              <a:ext uri="{FF2B5EF4-FFF2-40B4-BE49-F238E27FC236}">
                <a16:creationId xmlns:a16="http://schemas.microsoft.com/office/drawing/2014/main" id="{24C07391-29C9-483F-A69C-A5B2E6EFD891}"/>
              </a:ext>
            </a:extLst>
          </p:cNvPr>
          <p:cNvSpPr>
            <a:spLocks noGrp="1" noChangeArrowheads="1"/>
          </p:cNvSpPr>
          <p:nvPr/>
        </p:nvSpPr>
        <p:spPr bwMode="auto">
          <a:xfrm>
            <a:off x="6248400" y="6200775"/>
            <a:ext cx="2654300" cy="504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1400" noProof="1">
                <a:latin typeface="Calibri" panose="020F0502020204030204" pitchFamily="34" charset="0"/>
                <a:cs typeface="Calibri" panose="020F0502020204030204" pitchFamily="34" charset="0"/>
                <a:sym typeface="Symbol" panose="05050102010706020507" pitchFamily="18" charset="2"/>
              </a:rPr>
              <a:t> </a:t>
            </a:r>
            <a:r>
              <a:rPr lang="en-GB" altLang="en-US" sz="1400" noProof="1">
                <a:latin typeface="Calibri" panose="020F0502020204030204" pitchFamily="34" charset="0"/>
                <a:cs typeface="Calibri" panose="020F0502020204030204" pitchFamily="34" charset="0"/>
              </a:rPr>
              <a:t>Leif Gustafsson  </a:t>
            </a:r>
            <a:r>
              <a:rPr lang="sv-SE" altLang="en-US" sz="1400" dirty="0">
                <a:latin typeface="Calibri" panose="020F0502020204030204" pitchFamily="34" charset="0"/>
                <a:cs typeface="Calibri" panose="020F0502020204030204" pitchFamily="34" charset="0"/>
              </a:rPr>
              <a:t>211211</a:t>
            </a:r>
            <a:endParaRPr lang="sv-SE" altLang="en-US" sz="1400" noProof="1">
              <a:latin typeface="Calibri" panose="020F0502020204030204" pitchFamily="34" charset="0"/>
              <a:cs typeface="Calibri" panose="020F0502020204030204" pitchFamily="34" charset="0"/>
            </a:endParaRPr>
          </a:p>
          <a:p>
            <a:pPr algn="ctr">
              <a:spcBef>
                <a:spcPct val="0"/>
              </a:spcBef>
            </a:pPr>
            <a:r>
              <a:rPr lang="sv-SE" altLang="en-US" sz="1400" noProof="1">
                <a:latin typeface="Calibri" panose="020F0502020204030204" pitchFamily="34" charset="0"/>
                <a:cs typeface="Calibri" panose="020F0502020204030204" pitchFamily="34" charset="0"/>
              </a:rPr>
              <a:t>(File: </a:t>
            </a:r>
            <a:r>
              <a:rPr lang="sv-SE" altLang="en-US" sz="1400" dirty="0">
                <a:latin typeface="Calibri" panose="020F0502020204030204" pitchFamily="34" charset="0"/>
                <a:cs typeface="Calibri" panose="020F0502020204030204" pitchFamily="34" charset="0"/>
              </a:rPr>
              <a:t>L8</a:t>
            </a:r>
            <a:r>
              <a:rPr lang="sv-SE" altLang="en-US" sz="1400" noProof="1">
                <a:latin typeface="Calibri" panose="020F0502020204030204" pitchFamily="34" charset="0"/>
                <a:cs typeface="Calibri" panose="020F0502020204030204" pitchFamily="34" charset="0"/>
              </a:rPr>
              <a:t>_Modelling_Project.pptx)</a:t>
            </a:r>
          </a:p>
        </p:txBody>
      </p:sp>
      <p:grpSp>
        <p:nvGrpSpPr>
          <p:cNvPr id="4101" name="Grupp 3">
            <a:extLst>
              <a:ext uri="{FF2B5EF4-FFF2-40B4-BE49-F238E27FC236}">
                <a16:creationId xmlns:a16="http://schemas.microsoft.com/office/drawing/2014/main" id="{C3761C08-971A-40AA-B852-5469EB176CB9}"/>
              </a:ext>
            </a:extLst>
          </p:cNvPr>
          <p:cNvGrpSpPr>
            <a:grpSpLocks/>
          </p:cNvGrpSpPr>
          <p:nvPr/>
        </p:nvGrpSpPr>
        <p:grpSpPr bwMode="auto">
          <a:xfrm>
            <a:off x="690563" y="914400"/>
            <a:ext cx="8072437" cy="5638800"/>
            <a:chOff x="690562" y="914400"/>
            <a:chExt cx="8072438" cy="5638800"/>
          </a:xfrm>
        </p:grpSpPr>
        <p:sp>
          <p:nvSpPr>
            <p:cNvPr id="4102" name="Text Box 1075">
              <a:extLst>
                <a:ext uri="{FF2B5EF4-FFF2-40B4-BE49-F238E27FC236}">
                  <a16:creationId xmlns:a16="http://schemas.microsoft.com/office/drawing/2014/main" id="{15D4A863-DFC3-4801-8617-1F95D9D80A82}"/>
                </a:ext>
              </a:extLst>
            </p:cNvPr>
            <p:cNvSpPr txBox="1">
              <a:spLocks noChangeArrowheads="1"/>
            </p:cNvSpPr>
            <p:nvPr/>
          </p:nvSpPr>
          <p:spPr bwMode="auto">
            <a:xfrm>
              <a:off x="5765800" y="3536089"/>
              <a:ext cx="289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i="1" dirty="0">
                  <a:solidFill>
                    <a:srgbClr val="000000"/>
                  </a:solidFill>
                  <a:latin typeface="Calibri" panose="020F0502020204030204" pitchFamily="34" charset="0"/>
                  <a:cs typeface="Calibri" panose="020F0502020204030204" pitchFamily="34" charset="0"/>
                </a:rPr>
                <a:t>The phases of a modelling project have a main direction but iterations back to earlier phases are often necessary!</a:t>
              </a:r>
            </a:p>
          </p:txBody>
        </p:sp>
        <p:grpSp>
          <p:nvGrpSpPr>
            <p:cNvPr id="4103" name="Grupp 2">
              <a:extLst>
                <a:ext uri="{FF2B5EF4-FFF2-40B4-BE49-F238E27FC236}">
                  <a16:creationId xmlns:a16="http://schemas.microsoft.com/office/drawing/2014/main" id="{93DA2B20-31ED-411F-A9CA-94CF19496DC6}"/>
                </a:ext>
              </a:extLst>
            </p:cNvPr>
            <p:cNvGrpSpPr>
              <a:grpSpLocks/>
            </p:cNvGrpSpPr>
            <p:nvPr/>
          </p:nvGrpSpPr>
          <p:grpSpPr bwMode="auto">
            <a:xfrm>
              <a:off x="690562" y="914400"/>
              <a:ext cx="8072438" cy="5638800"/>
              <a:chOff x="609600" y="914400"/>
              <a:chExt cx="8072438" cy="5638800"/>
            </a:xfrm>
          </p:grpSpPr>
          <p:grpSp>
            <p:nvGrpSpPr>
              <p:cNvPr id="4104" name="Grupp 1">
                <a:extLst>
                  <a:ext uri="{FF2B5EF4-FFF2-40B4-BE49-F238E27FC236}">
                    <a16:creationId xmlns:a16="http://schemas.microsoft.com/office/drawing/2014/main" id="{366CDEC8-72D7-43C3-AB1B-5D887534E617}"/>
                  </a:ext>
                </a:extLst>
              </p:cNvPr>
              <p:cNvGrpSpPr>
                <a:grpSpLocks/>
              </p:cNvGrpSpPr>
              <p:nvPr/>
            </p:nvGrpSpPr>
            <p:grpSpPr bwMode="auto">
              <a:xfrm>
                <a:off x="6858000" y="1295400"/>
                <a:ext cx="1824038" cy="2057400"/>
                <a:chOff x="6858000" y="1295400"/>
                <a:chExt cx="1824038" cy="2057400"/>
              </a:xfrm>
            </p:grpSpPr>
            <p:sp>
              <p:nvSpPr>
                <p:cNvPr id="4134" name="Text Box 1072">
                  <a:extLst>
                    <a:ext uri="{FF2B5EF4-FFF2-40B4-BE49-F238E27FC236}">
                      <a16:creationId xmlns:a16="http://schemas.microsoft.com/office/drawing/2014/main" id="{9F773E4D-A941-47A5-8463-0577B61F7163}"/>
                    </a:ext>
                  </a:extLst>
                </p:cNvPr>
                <p:cNvSpPr txBox="1">
                  <a:spLocks noChangeArrowheads="1"/>
                </p:cNvSpPr>
                <p:nvPr/>
              </p:nvSpPr>
              <p:spPr bwMode="auto">
                <a:xfrm>
                  <a:off x="6858000" y="2895600"/>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000" b="1" i="1" noProof="1">
                      <a:latin typeface="Calibri" panose="020F0502020204030204" pitchFamily="34" charset="0"/>
                      <a:cs typeface="Calibri" panose="020F0502020204030204" pitchFamily="34" charset="0"/>
                    </a:rPr>
                    <a:t>Occam’s razor</a:t>
                  </a:r>
                </a:p>
              </p:txBody>
            </p:sp>
            <p:sp>
              <p:nvSpPr>
                <p:cNvPr id="87045" name="AutoShape 1029">
                  <a:extLst>
                    <a:ext uri="{FF2B5EF4-FFF2-40B4-BE49-F238E27FC236}">
                      <a16:creationId xmlns:a16="http://schemas.microsoft.com/office/drawing/2014/main" id="{774623D4-589C-4A34-889E-126286A6C6C8}"/>
                    </a:ext>
                  </a:extLst>
                </p:cNvPr>
                <p:cNvSpPr>
                  <a:spLocks noChangeArrowheads="1"/>
                </p:cNvSpPr>
                <p:nvPr/>
              </p:nvSpPr>
              <p:spPr bwMode="auto">
                <a:xfrm>
                  <a:off x="7162801" y="1295400"/>
                  <a:ext cx="1519237" cy="1066800"/>
                </a:xfrm>
                <a:prstGeom prst="star16">
                  <a:avLst>
                    <a:gd name="adj" fmla="val 37500"/>
                  </a:avLst>
                </a:prstGeom>
                <a:solidFill>
                  <a:srgbClr val="FFFF00"/>
                </a:solidFill>
                <a:ln w="12700">
                  <a:solidFill>
                    <a:srgbClr val="000000"/>
                  </a:solidFill>
                  <a:miter lim="800000"/>
                  <a:headEnd/>
                  <a:tailEnd/>
                </a:ln>
                <a:effectLst/>
              </p:spPr>
              <p:txBody>
                <a:bodyPr wrap="none" anchor="ctr"/>
                <a:lstStyle/>
                <a:p>
                  <a:pPr algn="ctr">
                    <a:defRPr/>
                  </a:pPr>
                  <a:endParaRPr lang="en-GB" dirty="0">
                    <a:highlight>
                      <a:srgbClr val="FFFF00"/>
                    </a:highlight>
                    <a:latin typeface="Calibri" panose="020F0502020204030204" pitchFamily="34" charset="0"/>
                    <a:cs typeface="Calibri" panose="020F0502020204030204" pitchFamily="34" charset="0"/>
                  </a:endParaRPr>
                </a:p>
              </p:txBody>
            </p:sp>
          </p:grpSp>
          <p:grpSp>
            <p:nvGrpSpPr>
              <p:cNvPr id="4105" name="Group 1101">
                <a:extLst>
                  <a:ext uri="{FF2B5EF4-FFF2-40B4-BE49-F238E27FC236}">
                    <a16:creationId xmlns:a16="http://schemas.microsoft.com/office/drawing/2014/main" id="{9B79F0A6-F7A0-42B6-BBD0-956467982174}"/>
                  </a:ext>
                </a:extLst>
              </p:cNvPr>
              <p:cNvGrpSpPr>
                <a:grpSpLocks/>
              </p:cNvGrpSpPr>
              <p:nvPr/>
            </p:nvGrpSpPr>
            <p:grpSpPr bwMode="auto">
              <a:xfrm>
                <a:off x="609600" y="914400"/>
                <a:ext cx="7940675" cy="5638800"/>
                <a:chOff x="417" y="432"/>
                <a:chExt cx="5002" cy="3552"/>
              </a:xfrm>
            </p:grpSpPr>
            <p:sp>
              <p:nvSpPr>
                <p:cNvPr id="4106" name="Text Box 1054">
                  <a:extLst>
                    <a:ext uri="{FF2B5EF4-FFF2-40B4-BE49-F238E27FC236}">
                      <a16:creationId xmlns:a16="http://schemas.microsoft.com/office/drawing/2014/main" id="{EA984209-1438-4B4A-A764-F8485FDC265D}"/>
                    </a:ext>
                  </a:extLst>
                </p:cNvPr>
                <p:cNvSpPr txBox="1">
                  <a:spLocks noChangeArrowheads="1"/>
                </p:cNvSpPr>
                <p:nvPr/>
              </p:nvSpPr>
              <p:spPr bwMode="auto">
                <a:xfrm>
                  <a:off x="1116" y="1058"/>
                  <a:ext cx="1922" cy="1390"/>
                </a:xfrm>
                <a:prstGeom prst="rect">
                  <a:avLst/>
                </a:prstGeom>
                <a:solidFill>
                  <a:srgbClr val="FFFFFF"/>
                </a:solidFill>
                <a:ln w="76200" cmpd="dbl">
                  <a:solidFill>
                    <a:srgbClr val="000000"/>
                  </a:solidFill>
                  <a:miter lim="800000"/>
                  <a:headEnd/>
                  <a:tailEnd/>
                </a:ln>
              </p:spPr>
              <p:txBody>
                <a:bodyPr lIns="90000" tIns="36000" rIns="54000"/>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5000"/>
                    </a:lnSpc>
                    <a:spcBef>
                      <a:spcPts val="200"/>
                    </a:spcBef>
                  </a:pPr>
                  <a:r>
                    <a:rPr lang="en-GB" altLang="en-US" sz="1700" b="1" dirty="0">
                      <a:latin typeface="Calibri" panose="020F0502020204030204" pitchFamily="34" charset="0"/>
                      <a:cs typeface="Calibri" panose="020F0502020204030204" pitchFamily="34" charset="0"/>
                    </a:rPr>
                    <a:t>MODELLING</a:t>
                  </a:r>
                  <a:endParaRPr lang="en-GB" altLang="en-US" sz="1700" dirty="0">
                    <a:latin typeface="Calibri" panose="020F0502020204030204" pitchFamily="34" charset="0"/>
                    <a:cs typeface="Calibri" panose="020F0502020204030204" pitchFamily="34" charset="0"/>
                  </a:endParaRPr>
                </a:p>
                <a:p>
                  <a:pPr>
                    <a:lnSpc>
                      <a:spcPct val="95000"/>
                    </a:lnSpc>
                    <a:spcBef>
                      <a:spcPct val="0"/>
                    </a:spcBef>
                  </a:pPr>
                  <a:r>
                    <a:rPr lang="en-GB" altLang="en-US" sz="1500" dirty="0">
                      <a:latin typeface="Calibri" panose="020F0502020204030204" pitchFamily="34" charset="0"/>
                      <a:cs typeface="Calibri" panose="020F0502020204030204" pitchFamily="34" charset="0"/>
                    </a:rPr>
                    <a:t>- Conceptual model</a:t>
                  </a:r>
                </a:p>
                <a:p>
                  <a:pPr>
                    <a:lnSpc>
                      <a:spcPct val="95000"/>
                    </a:lnSpc>
                    <a:spcBef>
                      <a:spcPct val="0"/>
                    </a:spcBef>
                  </a:pPr>
                  <a:r>
                    <a:rPr lang="en-GB" altLang="en-US" sz="1500" dirty="0">
                      <a:latin typeface="Calibri" panose="020F0502020204030204" pitchFamily="34" charset="0"/>
                      <a:cs typeface="Calibri" panose="020F0502020204030204" pitchFamily="34" charset="0"/>
                    </a:rPr>
                    <a:t>- Choice of representation</a:t>
                  </a:r>
                </a:p>
                <a:p>
                  <a:pPr>
                    <a:lnSpc>
                      <a:spcPct val="95000"/>
                    </a:lnSpc>
                    <a:spcBef>
                      <a:spcPct val="0"/>
                    </a:spcBef>
                  </a:pPr>
                  <a:r>
                    <a:rPr lang="en-GB" altLang="en-US" sz="1500" dirty="0">
                      <a:latin typeface="Calibri" panose="020F0502020204030204" pitchFamily="34" charset="0"/>
                      <a:cs typeface="Calibri" panose="020F0502020204030204" pitchFamily="34" charset="0"/>
                    </a:rPr>
                    <a:t>- Model structure</a:t>
                  </a:r>
                </a:p>
                <a:p>
                  <a:pPr>
                    <a:lnSpc>
                      <a:spcPct val="95000"/>
                    </a:lnSpc>
                    <a:spcBef>
                      <a:spcPct val="0"/>
                    </a:spcBef>
                  </a:pPr>
                  <a:r>
                    <a:rPr lang="en-GB" altLang="en-US" sz="1500" dirty="0">
                      <a:latin typeface="Calibri" panose="020F0502020204030204" pitchFamily="34" charset="0"/>
                      <a:cs typeface="Calibri" panose="020F0502020204030204" pitchFamily="34" charset="0"/>
                    </a:rPr>
                    <a:t>- Parameterisation</a:t>
                  </a:r>
                </a:p>
                <a:p>
                  <a:pPr>
                    <a:lnSpc>
                      <a:spcPct val="95000"/>
                    </a:lnSpc>
                    <a:spcBef>
                      <a:spcPct val="0"/>
                    </a:spcBef>
                  </a:pPr>
                  <a:r>
                    <a:rPr lang="en-GB" altLang="en-US" sz="1500" dirty="0">
                      <a:latin typeface="Calibri" panose="020F0502020204030204" pitchFamily="34" charset="0"/>
                      <a:cs typeface="Calibri" panose="020F0502020204030204" pitchFamily="34" charset="0"/>
                    </a:rPr>
                    <a:t>- Time handling</a:t>
                  </a:r>
                </a:p>
                <a:p>
                  <a:pPr>
                    <a:lnSpc>
                      <a:spcPct val="95000"/>
                    </a:lnSpc>
                    <a:spcBef>
                      <a:spcPct val="0"/>
                    </a:spcBef>
                  </a:pPr>
                  <a:r>
                    <a:rPr lang="en-GB" altLang="en-US" sz="1500" dirty="0">
                      <a:latin typeface="Calibri" panose="020F0502020204030204" pitchFamily="34" charset="0"/>
                      <a:cs typeface="Calibri" panose="020F0502020204030204" pitchFamily="34" charset="0"/>
                    </a:rPr>
                    <a:t>- </a:t>
                  </a:r>
                  <a:r>
                    <a:rPr lang="en-GB" altLang="en-US" sz="1500" noProof="1">
                      <a:latin typeface="Calibri" panose="020F0502020204030204" pitchFamily="34" charset="0"/>
                      <a:cs typeface="Calibri" panose="020F0502020204030204" pitchFamily="34" charset="0"/>
                    </a:rPr>
                    <a:t>Stochastics</a:t>
                  </a:r>
                </a:p>
                <a:p>
                  <a:pPr>
                    <a:lnSpc>
                      <a:spcPct val="95000"/>
                    </a:lnSpc>
                    <a:spcBef>
                      <a:spcPct val="0"/>
                    </a:spcBef>
                  </a:pPr>
                  <a:r>
                    <a:rPr lang="en-GB" altLang="en-US" sz="1500" dirty="0">
                      <a:latin typeface="Calibri" panose="020F0502020204030204" pitchFamily="34" charset="0"/>
                      <a:cs typeface="Calibri" panose="020F0502020204030204" pitchFamily="34" charset="0"/>
                    </a:rPr>
                    <a:t>- Statistical output devices</a:t>
                  </a:r>
                </a:p>
                <a:p>
                  <a:pPr>
                    <a:lnSpc>
                      <a:spcPct val="95000"/>
                    </a:lnSpc>
                    <a:spcBef>
                      <a:spcPct val="0"/>
                    </a:spcBef>
                  </a:pPr>
                  <a:r>
                    <a:rPr lang="en-GB" altLang="en-US" sz="1500" dirty="0">
                      <a:latin typeface="Calibri" panose="020F0502020204030204" pitchFamily="34" charset="0"/>
                      <a:cs typeface="Calibri" panose="020F0502020204030204" pitchFamily="34" charset="0"/>
                    </a:rPr>
                    <a:t>- Model fitting</a:t>
                  </a:r>
                </a:p>
              </p:txBody>
            </p:sp>
            <p:sp>
              <p:nvSpPr>
                <p:cNvPr id="4107" name="Rectangle 1030">
                  <a:extLst>
                    <a:ext uri="{FF2B5EF4-FFF2-40B4-BE49-F238E27FC236}">
                      <a16:creationId xmlns:a16="http://schemas.microsoft.com/office/drawing/2014/main" id="{D2143F29-A6F2-46E6-8682-5CF2910F872E}"/>
                    </a:ext>
                  </a:extLst>
                </p:cNvPr>
                <p:cNvSpPr>
                  <a:spLocks noChangeArrowheads="1"/>
                </p:cNvSpPr>
                <p:nvPr/>
              </p:nvSpPr>
              <p:spPr bwMode="auto">
                <a:xfrm>
                  <a:off x="4671" y="884"/>
                  <a:ext cx="727" cy="246"/>
                </a:xfrm>
                <a:prstGeom prst="rect">
                  <a:avLst/>
                </a:prstGeom>
                <a:noFill/>
                <a:ln>
                  <a:noFill/>
                </a:ln>
                <a:effectLst/>
                <a:extLst>
                  <a:ext uri="{909E8E84-426E-40DD-AFC4-6F175D3DCCD1}">
                    <a14:hiddenFill xmlns:a14="http://schemas.microsoft.com/office/drawing/2010/main">
                      <a:solidFill>
                        <a:srgbClr val="CECEC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21600" tIns="10800" rIns="21600" bIns="10800">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2400" b="1" i="1">
                      <a:latin typeface="Calibri" panose="020F0502020204030204" pitchFamily="34" charset="0"/>
                      <a:cs typeface="Calibri" panose="020F0502020204030204" pitchFamily="34" charset="0"/>
                    </a:rPr>
                    <a:t>Purpose</a:t>
                  </a:r>
                </a:p>
              </p:txBody>
            </p:sp>
            <p:sp>
              <p:nvSpPr>
                <p:cNvPr id="4108" name="Arc 1032">
                  <a:extLst>
                    <a:ext uri="{FF2B5EF4-FFF2-40B4-BE49-F238E27FC236}">
                      <a16:creationId xmlns:a16="http://schemas.microsoft.com/office/drawing/2014/main" id="{A33C6C5A-DA1E-4B11-9383-94A04B52CB92}"/>
                    </a:ext>
                  </a:extLst>
                </p:cNvPr>
                <p:cNvSpPr>
                  <a:spLocks/>
                </p:cNvSpPr>
                <p:nvPr/>
              </p:nvSpPr>
              <p:spPr bwMode="auto">
                <a:xfrm rot="-493596">
                  <a:off x="3099" y="583"/>
                  <a:ext cx="1513" cy="310"/>
                </a:xfrm>
                <a:custGeom>
                  <a:avLst/>
                  <a:gdLst>
                    <a:gd name="T0" fmla="*/ 0 w 23532"/>
                    <a:gd name="T1" fmla="*/ 0 h 21600"/>
                    <a:gd name="T2" fmla="*/ 10 w 23532"/>
                    <a:gd name="T3" fmla="*/ 0 h 21600"/>
                    <a:gd name="T4" fmla="*/ 1 w 23532"/>
                    <a:gd name="T5" fmla="*/ 0 h 21600"/>
                    <a:gd name="T6" fmla="*/ 0 60000 65536"/>
                    <a:gd name="T7" fmla="*/ 0 60000 65536"/>
                    <a:gd name="T8" fmla="*/ 0 60000 65536"/>
                  </a:gdLst>
                  <a:ahLst/>
                  <a:cxnLst>
                    <a:cxn ang="T6">
                      <a:pos x="T0" y="T1"/>
                    </a:cxn>
                    <a:cxn ang="T7">
                      <a:pos x="T2" y="T3"/>
                    </a:cxn>
                    <a:cxn ang="T8">
                      <a:pos x="T4" y="T5"/>
                    </a:cxn>
                  </a:cxnLst>
                  <a:rect l="0" t="0" r="r" b="b"/>
                  <a:pathLst>
                    <a:path w="23532" h="21600" fill="none" extrusionOk="0">
                      <a:moveTo>
                        <a:pt x="-1" y="86"/>
                      </a:moveTo>
                      <a:cubicBezTo>
                        <a:pt x="642" y="28"/>
                        <a:pt x="1287" y="0"/>
                        <a:pt x="1932" y="0"/>
                      </a:cubicBezTo>
                      <a:cubicBezTo>
                        <a:pt x="13861" y="0"/>
                        <a:pt x="23532" y="9670"/>
                        <a:pt x="23532" y="21600"/>
                      </a:cubicBezTo>
                    </a:path>
                    <a:path w="23532" h="21600" stroke="0" extrusionOk="0">
                      <a:moveTo>
                        <a:pt x="-1" y="86"/>
                      </a:moveTo>
                      <a:cubicBezTo>
                        <a:pt x="642" y="28"/>
                        <a:pt x="1287" y="0"/>
                        <a:pt x="1932" y="0"/>
                      </a:cubicBezTo>
                      <a:cubicBezTo>
                        <a:pt x="13861" y="0"/>
                        <a:pt x="23532" y="9670"/>
                        <a:pt x="23532" y="21600"/>
                      </a:cubicBezTo>
                      <a:lnTo>
                        <a:pt x="1932" y="21600"/>
                      </a:lnTo>
                      <a:lnTo>
                        <a:pt x="-1" y="86"/>
                      </a:lnTo>
                      <a:close/>
                    </a:path>
                  </a:pathLst>
                </a:custGeom>
                <a:noFill/>
                <a:ln w="28575">
                  <a:solidFill>
                    <a:srgbClr val="000000"/>
                  </a:solidFill>
                  <a:prstDash val="dash"/>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4109" name="Arc 1033">
                  <a:extLst>
                    <a:ext uri="{FF2B5EF4-FFF2-40B4-BE49-F238E27FC236}">
                      <a16:creationId xmlns:a16="http://schemas.microsoft.com/office/drawing/2014/main" id="{72BE0F5C-9BEC-45DD-8520-D3AEDA1C841C}"/>
                    </a:ext>
                  </a:extLst>
                </p:cNvPr>
                <p:cNvSpPr>
                  <a:spLocks/>
                </p:cNvSpPr>
                <p:nvPr/>
              </p:nvSpPr>
              <p:spPr bwMode="auto">
                <a:xfrm rot="811247">
                  <a:off x="2705" y="955"/>
                  <a:ext cx="1854" cy="563"/>
                </a:xfrm>
                <a:custGeom>
                  <a:avLst/>
                  <a:gdLst>
                    <a:gd name="T0" fmla="*/ 2 w 16012"/>
                    <a:gd name="T1" fmla="*/ 0 h 21558"/>
                    <a:gd name="T2" fmla="*/ 25 w 16012"/>
                    <a:gd name="T3" fmla="*/ 0 h 21558"/>
                    <a:gd name="T4" fmla="*/ 0 w 16012"/>
                    <a:gd name="T5" fmla="*/ 0 h 21558"/>
                    <a:gd name="T6" fmla="*/ 0 60000 65536"/>
                    <a:gd name="T7" fmla="*/ 0 60000 65536"/>
                    <a:gd name="T8" fmla="*/ 0 60000 65536"/>
                  </a:gdLst>
                  <a:ahLst/>
                  <a:cxnLst>
                    <a:cxn ang="T6">
                      <a:pos x="T0" y="T1"/>
                    </a:cxn>
                    <a:cxn ang="T7">
                      <a:pos x="T2" y="T3"/>
                    </a:cxn>
                    <a:cxn ang="T8">
                      <a:pos x="T4" y="T5"/>
                    </a:cxn>
                  </a:cxnLst>
                  <a:rect l="0" t="0" r="r" b="b"/>
                  <a:pathLst>
                    <a:path w="16012" h="21558" fill="none" extrusionOk="0">
                      <a:moveTo>
                        <a:pt x="1341" y="-1"/>
                      </a:moveTo>
                      <a:cubicBezTo>
                        <a:pt x="6965" y="349"/>
                        <a:pt x="12229" y="2883"/>
                        <a:pt x="16011" y="7060"/>
                      </a:cubicBezTo>
                    </a:path>
                    <a:path w="16012" h="21558" stroke="0" extrusionOk="0">
                      <a:moveTo>
                        <a:pt x="1341" y="-1"/>
                      </a:moveTo>
                      <a:cubicBezTo>
                        <a:pt x="6965" y="349"/>
                        <a:pt x="12229" y="2883"/>
                        <a:pt x="16011" y="7060"/>
                      </a:cubicBezTo>
                      <a:lnTo>
                        <a:pt x="0" y="21558"/>
                      </a:lnTo>
                      <a:lnTo>
                        <a:pt x="1341" y="-1"/>
                      </a:lnTo>
                      <a:close/>
                    </a:path>
                  </a:pathLst>
                </a:custGeom>
                <a:noFill/>
                <a:ln w="28575">
                  <a:solidFill>
                    <a:srgbClr val="000000"/>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GB">
                    <a:latin typeface="Calibri" panose="020F0502020204030204" pitchFamily="34" charset="0"/>
                    <a:cs typeface="Calibri" panose="020F0502020204030204" pitchFamily="34" charset="0"/>
                  </a:endParaRPr>
                </a:p>
              </p:txBody>
            </p:sp>
            <p:sp>
              <p:nvSpPr>
                <p:cNvPr id="4110" name="Line 1040">
                  <a:extLst>
                    <a:ext uri="{FF2B5EF4-FFF2-40B4-BE49-F238E27FC236}">
                      <a16:creationId xmlns:a16="http://schemas.microsoft.com/office/drawing/2014/main" id="{E5D24F30-3089-454B-820A-0EAAF89B02AB}"/>
                    </a:ext>
                  </a:extLst>
                </p:cNvPr>
                <p:cNvSpPr>
                  <a:spLocks noChangeShapeType="1"/>
                </p:cNvSpPr>
                <p:nvPr/>
              </p:nvSpPr>
              <p:spPr bwMode="auto">
                <a:xfrm>
                  <a:off x="2091" y="3601"/>
                  <a:ext cx="0" cy="135"/>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11" name="Line 1043">
                  <a:extLst>
                    <a:ext uri="{FF2B5EF4-FFF2-40B4-BE49-F238E27FC236}">
                      <a16:creationId xmlns:a16="http://schemas.microsoft.com/office/drawing/2014/main" id="{702BB02F-C15D-4073-B0ED-F23C5BE24652}"/>
                    </a:ext>
                  </a:extLst>
                </p:cNvPr>
                <p:cNvSpPr>
                  <a:spLocks noChangeShapeType="1"/>
                </p:cNvSpPr>
                <p:nvPr/>
              </p:nvSpPr>
              <p:spPr bwMode="auto">
                <a:xfrm>
                  <a:off x="2091" y="3211"/>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12" name="Text Box 1045">
                  <a:extLst>
                    <a:ext uri="{FF2B5EF4-FFF2-40B4-BE49-F238E27FC236}">
                      <a16:creationId xmlns:a16="http://schemas.microsoft.com/office/drawing/2014/main" id="{E715BBBA-2DBE-40E7-A122-FA7FD429B51D}"/>
                    </a:ext>
                  </a:extLst>
                </p:cNvPr>
                <p:cNvSpPr txBox="1">
                  <a:spLocks noChangeArrowheads="1"/>
                </p:cNvSpPr>
                <p:nvPr/>
              </p:nvSpPr>
              <p:spPr bwMode="auto">
                <a:xfrm>
                  <a:off x="1038" y="432"/>
                  <a:ext cx="2047" cy="480"/>
                </a:xfrm>
                <a:prstGeom prst="rect">
                  <a:avLst/>
                </a:prstGeom>
                <a:solidFill>
                  <a:srgbClr val="FFFFFF"/>
                </a:solidFill>
                <a:ln w="9525">
                  <a:solidFill>
                    <a:srgbClr val="000000"/>
                  </a:solidFill>
                  <a:miter lim="800000"/>
                  <a:headEnd/>
                  <a:tailEnd/>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GB" altLang="en-US" sz="1600" b="1" dirty="0">
                      <a:latin typeface="Calibri" panose="020F0502020204030204" pitchFamily="34" charset="0"/>
                      <a:cs typeface="Calibri" panose="020F0502020204030204" pitchFamily="34" charset="0"/>
                    </a:rPr>
                    <a:t>PROBLEM DEFINITION</a:t>
                  </a:r>
                  <a:endParaRPr lang="en-GB" altLang="en-US" sz="1500" b="1" dirty="0">
                    <a:latin typeface="Calibri" panose="020F0502020204030204" pitchFamily="34" charset="0"/>
                    <a:cs typeface="Calibri" panose="020F0502020204030204" pitchFamily="34" charset="0"/>
                  </a:endParaRPr>
                </a:p>
                <a:p>
                  <a:pPr>
                    <a:spcBef>
                      <a:spcPct val="0"/>
                    </a:spcBef>
                  </a:pPr>
                  <a:r>
                    <a:rPr lang="en-GB" altLang="en-US" sz="1500" dirty="0">
                      <a:latin typeface="Calibri" panose="020F0502020204030204" pitchFamily="34" charset="0"/>
                      <a:cs typeface="Calibri" panose="020F0502020204030204" pitchFamily="34" charset="0"/>
                    </a:rPr>
                    <a:t>- Objective(s) (purpose)</a:t>
                  </a:r>
                </a:p>
                <a:p>
                  <a:pPr>
                    <a:spcBef>
                      <a:spcPct val="0"/>
                    </a:spcBef>
                  </a:pPr>
                  <a:r>
                    <a:rPr lang="en-GB" altLang="en-US" sz="1500" dirty="0">
                      <a:latin typeface="Calibri" panose="020F0502020204030204" pitchFamily="34" charset="0"/>
                      <a:cs typeface="Calibri" panose="020F0502020204030204" pitchFamily="34" charset="0"/>
                    </a:rPr>
                    <a:t>- Systemus boundaries &amp; details level</a:t>
                  </a:r>
                </a:p>
                <a:p>
                  <a:pPr algn="ctr">
                    <a:spcBef>
                      <a:spcPct val="0"/>
                    </a:spcBef>
                  </a:pPr>
                  <a:endParaRPr lang="en-GB" altLang="en-US" sz="1500" dirty="0">
                    <a:latin typeface="Calibri" panose="020F0502020204030204" pitchFamily="34" charset="0"/>
                    <a:cs typeface="Calibri" panose="020F0502020204030204" pitchFamily="34" charset="0"/>
                  </a:endParaRPr>
                </a:p>
              </p:txBody>
            </p:sp>
            <p:sp>
              <p:nvSpPr>
                <p:cNvPr id="4113" name="Line 1048">
                  <a:extLst>
                    <a:ext uri="{FF2B5EF4-FFF2-40B4-BE49-F238E27FC236}">
                      <a16:creationId xmlns:a16="http://schemas.microsoft.com/office/drawing/2014/main" id="{93CE831E-3AE7-4B2A-A73C-EE661264DB0E}"/>
                    </a:ext>
                  </a:extLst>
                </p:cNvPr>
                <p:cNvSpPr>
                  <a:spLocks noChangeShapeType="1"/>
                </p:cNvSpPr>
                <p:nvPr/>
              </p:nvSpPr>
              <p:spPr bwMode="auto">
                <a:xfrm>
                  <a:off x="2091" y="2821"/>
                  <a:ext cx="0" cy="136"/>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14" name="Line 1051">
                  <a:extLst>
                    <a:ext uri="{FF2B5EF4-FFF2-40B4-BE49-F238E27FC236}">
                      <a16:creationId xmlns:a16="http://schemas.microsoft.com/office/drawing/2014/main" id="{73353226-C8D4-481B-ADB0-54EE838E525B}"/>
                    </a:ext>
                  </a:extLst>
                </p:cNvPr>
                <p:cNvSpPr>
                  <a:spLocks noChangeShapeType="1"/>
                </p:cNvSpPr>
                <p:nvPr/>
              </p:nvSpPr>
              <p:spPr bwMode="auto">
                <a:xfrm>
                  <a:off x="2091" y="2425"/>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15" name="Line 1053">
                  <a:extLst>
                    <a:ext uri="{FF2B5EF4-FFF2-40B4-BE49-F238E27FC236}">
                      <a16:creationId xmlns:a16="http://schemas.microsoft.com/office/drawing/2014/main" id="{72C83D75-27D1-4C3A-AAA8-91477113AB5E}"/>
                    </a:ext>
                  </a:extLst>
                </p:cNvPr>
                <p:cNvSpPr>
                  <a:spLocks noChangeShapeType="1"/>
                </p:cNvSpPr>
                <p:nvPr/>
              </p:nvSpPr>
              <p:spPr bwMode="auto">
                <a:xfrm>
                  <a:off x="2091" y="922"/>
                  <a:ext cx="0" cy="134"/>
                </a:xfrm>
                <a:prstGeom prst="line">
                  <a:avLst/>
                </a:prstGeom>
                <a:noFill/>
                <a:ln w="9525">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16" name="Text Box 1055">
                  <a:extLst>
                    <a:ext uri="{FF2B5EF4-FFF2-40B4-BE49-F238E27FC236}">
                      <a16:creationId xmlns:a16="http://schemas.microsoft.com/office/drawing/2014/main" id="{E495A7BE-9E59-4D60-85AA-82CF804574FE}"/>
                    </a:ext>
                  </a:extLst>
                </p:cNvPr>
                <p:cNvSpPr txBox="1">
                  <a:spLocks noChangeArrowheads="1"/>
                </p:cNvSpPr>
                <p:nvPr/>
              </p:nvSpPr>
              <p:spPr bwMode="auto">
                <a:xfrm>
                  <a:off x="1115" y="2566"/>
                  <a:ext cx="1922" cy="255"/>
                </a:xfrm>
                <a:prstGeom prst="rect">
                  <a:avLst/>
                </a:prstGeom>
                <a:solidFill>
                  <a:srgbClr val="FFFFFF"/>
                </a:solidFill>
                <a:ln w="9525">
                  <a:solidFill>
                    <a:srgbClr val="000000"/>
                  </a:solidFill>
                  <a:miter lim="800000"/>
                  <a:headEnd/>
                  <a:tailEnd/>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1700" b="1" dirty="0">
                      <a:latin typeface="Calibri" panose="020F0502020204030204" pitchFamily="34" charset="0"/>
                      <a:cs typeface="Calibri" panose="020F0502020204030204" pitchFamily="34" charset="0"/>
                    </a:rPr>
                    <a:t>VALIDATION</a:t>
                  </a:r>
                </a:p>
              </p:txBody>
            </p:sp>
            <p:sp>
              <p:nvSpPr>
                <p:cNvPr id="4117" name="Text Box 1056">
                  <a:extLst>
                    <a:ext uri="{FF2B5EF4-FFF2-40B4-BE49-F238E27FC236}">
                      <a16:creationId xmlns:a16="http://schemas.microsoft.com/office/drawing/2014/main" id="{368480FA-3FEC-4E8B-82D7-D8FDFB506F52}"/>
                    </a:ext>
                  </a:extLst>
                </p:cNvPr>
                <p:cNvSpPr txBox="1">
                  <a:spLocks noChangeArrowheads="1"/>
                </p:cNvSpPr>
                <p:nvPr/>
              </p:nvSpPr>
              <p:spPr bwMode="auto">
                <a:xfrm>
                  <a:off x="1115" y="2949"/>
                  <a:ext cx="1922" cy="255"/>
                </a:xfrm>
                <a:prstGeom prst="rect">
                  <a:avLst/>
                </a:prstGeom>
                <a:solidFill>
                  <a:srgbClr val="FFFFFF"/>
                </a:solidFill>
                <a:ln w="9525">
                  <a:solidFill>
                    <a:srgbClr val="000000"/>
                  </a:solidFill>
                  <a:miter lim="800000"/>
                  <a:headEnd/>
                  <a:tailEnd/>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1700" b="1">
                      <a:latin typeface="Calibri" panose="020F0502020204030204" pitchFamily="34" charset="0"/>
                      <a:cs typeface="Calibri" panose="020F0502020204030204" pitchFamily="34" charset="0"/>
                    </a:rPr>
                    <a:t>PROBLEM SOLVING</a:t>
                  </a:r>
                </a:p>
              </p:txBody>
            </p:sp>
            <p:sp>
              <p:nvSpPr>
                <p:cNvPr id="4118" name="Text Box 1057">
                  <a:extLst>
                    <a:ext uri="{FF2B5EF4-FFF2-40B4-BE49-F238E27FC236}">
                      <a16:creationId xmlns:a16="http://schemas.microsoft.com/office/drawing/2014/main" id="{BB636B83-0550-473D-B32F-15FD72CB40BC}"/>
                    </a:ext>
                  </a:extLst>
                </p:cNvPr>
                <p:cNvSpPr txBox="1">
                  <a:spLocks noChangeArrowheads="1"/>
                </p:cNvSpPr>
                <p:nvPr/>
              </p:nvSpPr>
              <p:spPr bwMode="auto">
                <a:xfrm>
                  <a:off x="1115" y="3345"/>
                  <a:ext cx="1922" cy="256"/>
                </a:xfrm>
                <a:prstGeom prst="rect">
                  <a:avLst/>
                </a:prstGeom>
                <a:solidFill>
                  <a:srgbClr val="FFFFFF"/>
                </a:solidFill>
                <a:ln w="9525">
                  <a:solidFill>
                    <a:srgbClr val="000000"/>
                  </a:solidFill>
                  <a:miter lim="800000"/>
                  <a:headEnd/>
                  <a:tailEnd/>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1600" b="1">
                      <a:latin typeface="Calibri" panose="020F0502020204030204" pitchFamily="34" charset="0"/>
                      <a:cs typeface="Calibri" panose="020F0502020204030204" pitchFamily="34" charset="0"/>
                    </a:rPr>
                    <a:t>RESULT EVALUATION</a:t>
                  </a:r>
                </a:p>
              </p:txBody>
            </p:sp>
            <p:sp>
              <p:nvSpPr>
                <p:cNvPr id="4119" name="Text Box 1058">
                  <a:extLst>
                    <a:ext uri="{FF2B5EF4-FFF2-40B4-BE49-F238E27FC236}">
                      <a16:creationId xmlns:a16="http://schemas.microsoft.com/office/drawing/2014/main" id="{F59EB5FA-9CFD-4384-880A-B06BE42217F6}"/>
                    </a:ext>
                  </a:extLst>
                </p:cNvPr>
                <p:cNvSpPr txBox="1">
                  <a:spLocks noChangeArrowheads="1"/>
                </p:cNvSpPr>
                <p:nvPr/>
              </p:nvSpPr>
              <p:spPr bwMode="auto">
                <a:xfrm>
                  <a:off x="1115" y="3728"/>
                  <a:ext cx="1922" cy="256"/>
                </a:xfrm>
                <a:prstGeom prst="rect">
                  <a:avLst/>
                </a:prstGeom>
                <a:solidFill>
                  <a:srgbClr val="FFFFFF"/>
                </a:solidFill>
                <a:ln w="9525">
                  <a:solidFill>
                    <a:srgbClr val="000000"/>
                  </a:solidFill>
                  <a:miter lim="800000"/>
                  <a:headEnd/>
                  <a:tailEnd/>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1600" b="1">
                      <a:latin typeface="Calibri" panose="020F0502020204030204" pitchFamily="34" charset="0"/>
                      <a:cs typeface="Calibri" panose="020F0502020204030204" pitchFamily="34" charset="0"/>
                    </a:rPr>
                    <a:t>RESULT PRESENTATION</a:t>
                  </a:r>
                  <a:endParaRPr lang="sv-SE" altLang="en-US" sz="1600" b="1">
                    <a:latin typeface="Calibri" panose="020F0502020204030204" pitchFamily="34" charset="0"/>
                    <a:cs typeface="Calibri" panose="020F0502020204030204" pitchFamily="34" charset="0"/>
                  </a:endParaRPr>
                </a:p>
              </p:txBody>
            </p:sp>
            <p:sp>
              <p:nvSpPr>
                <p:cNvPr id="4120" name="Arc 1062">
                  <a:extLst>
                    <a:ext uri="{FF2B5EF4-FFF2-40B4-BE49-F238E27FC236}">
                      <a16:creationId xmlns:a16="http://schemas.microsoft.com/office/drawing/2014/main" id="{07F0A535-BBF6-44F0-944E-677BCE4206A8}"/>
                    </a:ext>
                  </a:extLst>
                </p:cNvPr>
                <p:cNvSpPr>
                  <a:spLocks/>
                </p:cNvSpPr>
                <p:nvPr/>
              </p:nvSpPr>
              <p:spPr bwMode="auto">
                <a:xfrm>
                  <a:off x="3038" y="2334"/>
                  <a:ext cx="244" cy="4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000000"/>
                  </a:solidFill>
                  <a:round/>
                  <a:headEnd type="none" w="sm" len="sm"/>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1" name="Arc 1063">
                  <a:extLst>
                    <a:ext uri="{FF2B5EF4-FFF2-40B4-BE49-F238E27FC236}">
                      <a16:creationId xmlns:a16="http://schemas.microsoft.com/office/drawing/2014/main" id="{A043226E-4ED6-41B6-A917-02784A5BFF6C}"/>
                    </a:ext>
                  </a:extLst>
                </p:cNvPr>
                <p:cNvSpPr>
                  <a:spLocks/>
                </p:cNvSpPr>
                <p:nvPr/>
              </p:nvSpPr>
              <p:spPr bwMode="auto">
                <a:xfrm>
                  <a:off x="3038" y="1935"/>
                  <a:ext cx="244" cy="40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000000"/>
                  </a:solidFill>
                  <a:round/>
                  <a:headEnd type="stealth" w="med" len="lg"/>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2" name="Arc 1065">
                  <a:extLst>
                    <a:ext uri="{FF2B5EF4-FFF2-40B4-BE49-F238E27FC236}">
                      <a16:creationId xmlns:a16="http://schemas.microsoft.com/office/drawing/2014/main" id="{E3A27D06-35B1-497D-AD21-FA593B8623AF}"/>
                    </a:ext>
                  </a:extLst>
                </p:cNvPr>
                <p:cNvSpPr>
                  <a:spLocks/>
                </p:cNvSpPr>
                <p:nvPr/>
              </p:nvSpPr>
              <p:spPr bwMode="auto">
                <a:xfrm>
                  <a:off x="3038" y="3298"/>
                  <a:ext cx="156"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000000"/>
                  </a:solidFill>
                  <a:round/>
                  <a:headEnd type="none" w="sm" len="sm"/>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3" name="Arc 1066">
                  <a:extLst>
                    <a:ext uri="{FF2B5EF4-FFF2-40B4-BE49-F238E27FC236}">
                      <a16:creationId xmlns:a16="http://schemas.microsoft.com/office/drawing/2014/main" id="{C6B9F4D1-1BB5-4684-8A40-43B219D323A4}"/>
                    </a:ext>
                  </a:extLst>
                </p:cNvPr>
                <p:cNvSpPr>
                  <a:spLocks/>
                </p:cNvSpPr>
                <p:nvPr/>
              </p:nvSpPr>
              <p:spPr bwMode="auto">
                <a:xfrm>
                  <a:off x="3038" y="3115"/>
                  <a:ext cx="156"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000000"/>
                  </a:solidFill>
                  <a:round/>
                  <a:headEnd type="stealth" w="med" len="lg"/>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4" name="Arc 1060">
                  <a:extLst>
                    <a:ext uri="{FF2B5EF4-FFF2-40B4-BE49-F238E27FC236}">
                      <a16:creationId xmlns:a16="http://schemas.microsoft.com/office/drawing/2014/main" id="{D0A5C5B1-E918-4622-9149-F4F7467790C3}"/>
                    </a:ext>
                  </a:extLst>
                </p:cNvPr>
                <p:cNvSpPr>
                  <a:spLocks/>
                </p:cNvSpPr>
                <p:nvPr/>
              </p:nvSpPr>
              <p:spPr bwMode="auto">
                <a:xfrm>
                  <a:off x="3055" y="864"/>
                  <a:ext cx="345" cy="1253"/>
                </a:xfrm>
                <a:custGeom>
                  <a:avLst/>
                  <a:gdLst>
                    <a:gd name="T0" fmla="*/ 0 w 21600"/>
                    <a:gd name="T1" fmla="*/ 0 h 21600"/>
                    <a:gd name="T2" fmla="*/ 0 w 21600"/>
                    <a:gd name="T3" fmla="*/ 4 h 21600"/>
                    <a:gd name="T4" fmla="*/ 0 w 21600"/>
                    <a:gd name="T5" fmla="*/ 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000000"/>
                  </a:solidFill>
                  <a:round/>
                  <a:headEnd type="stealth" w="med" len="lg"/>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5" name="Arc 1068">
                  <a:extLst>
                    <a:ext uri="{FF2B5EF4-FFF2-40B4-BE49-F238E27FC236}">
                      <a16:creationId xmlns:a16="http://schemas.microsoft.com/office/drawing/2014/main" id="{0F39068A-EDBC-4A5F-9BCF-92CB29331C94}"/>
                    </a:ext>
                  </a:extLst>
                </p:cNvPr>
                <p:cNvSpPr>
                  <a:spLocks/>
                </p:cNvSpPr>
                <p:nvPr/>
              </p:nvSpPr>
              <p:spPr bwMode="auto">
                <a:xfrm>
                  <a:off x="3045" y="2122"/>
                  <a:ext cx="347" cy="857"/>
                </a:xfrm>
                <a:custGeom>
                  <a:avLst/>
                  <a:gdLst>
                    <a:gd name="T0" fmla="*/ 0 w 21600"/>
                    <a:gd name="T1" fmla="*/ 0 h 21600"/>
                    <a:gd name="T2" fmla="*/ 0 w 21600"/>
                    <a:gd name="T3" fmla="*/ 1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000000"/>
                  </a:solidFill>
                  <a:round/>
                  <a:headEnd type="none" w="sm" len="sm"/>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6" name="Arc 1069">
                  <a:extLst>
                    <a:ext uri="{FF2B5EF4-FFF2-40B4-BE49-F238E27FC236}">
                      <a16:creationId xmlns:a16="http://schemas.microsoft.com/office/drawing/2014/main" id="{82AF1752-99B9-424D-B4EA-55F0408972F5}"/>
                    </a:ext>
                  </a:extLst>
                </p:cNvPr>
                <p:cNvSpPr>
                  <a:spLocks/>
                </p:cNvSpPr>
                <p:nvPr/>
              </p:nvSpPr>
              <p:spPr bwMode="auto">
                <a:xfrm>
                  <a:off x="2998" y="1601"/>
                  <a:ext cx="396" cy="41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000000"/>
                  </a:solidFill>
                  <a:round/>
                  <a:headEnd type="stealth" w="med" len="lg"/>
                  <a:tailEnd type="none" w="sm" len="sm"/>
                </a:ln>
                <a:effectLst/>
                <a:extLst>
                  <a:ext uri="{909E8E84-426E-40DD-AFC4-6F175D3DCCD1}">
                    <a14:hiddenFill xmlns:a14="http://schemas.microsoft.com/office/drawing/2010/main">
                      <a:solidFill>
                        <a:srgbClr val="CECECE"/>
                      </a:solid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aphicFrame>
              <p:nvGraphicFramePr>
                <p:cNvPr id="4127" name="Object 1071">
                  <a:extLst>
                    <a:ext uri="{FF2B5EF4-FFF2-40B4-BE49-F238E27FC236}">
                      <a16:creationId xmlns:a16="http://schemas.microsoft.com/office/drawing/2014/main" id="{4B7A7F38-6D2C-4C95-A98D-E0867B2BF3CB}"/>
                    </a:ext>
                  </a:extLst>
                </p:cNvPr>
                <p:cNvGraphicFramePr>
                  <a:graphicFrameLocks noChangeAspect="1"/>
                </p:cNvGraphicFramePr>
                <p:nvPr/>
              </p:nvGraphicFramePr>
              <p:xfrm>
                <a:off x="4520" y="1407"/>
                <a:ext cx="899" cy="293"/>
              </p:xfrm>
              <a:graphic>
                <a:graphicData uri="http://schemas.openxmlformats.org/presentationml/2006/ole">
                  <mc:AlternateContent xmlns:mc="http://schemas.openxmlformats.org/markup-compatibility/2006">
                    <mc:Choice xmlns:v="urn:schemas-microsoft-com:vml" Requires="v">
                      <p:oleObj spid="_x0000_s4235" name="Bitmappsbild" r:id="rId3" imgW="1133633" imgH="561905" progId="Paint.Picture">
                        <p:embed/>
                      </p:oleObj>
                    </mc:Choice>
                    <mc:Fallback>
                      <p:oleObj name="Bitmappsbild" r:id="rId3" imgW="1133633" imgH="561905" progId="Paint.Picture">
                        <p:embed/>
                        <p:pic>
                          <p:nvPicPr>
                            <p:cNvPr id="0" name="Object 10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 y="1407"/>
                              <a:ext cx="89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8" name="Line 1034">
                  <a:extLst>
                    <a:ext uri="{FF2B5EF4-FFF2-40B4-BE49-F238E27FC236}">
                      <a16:creationId xmlns:a16="http://schemas.microsoft.com/office/drawing/2014/main" id="{0AA1671A-D92A-4636-ABAC-32C51B84E31F}"/>
                    </a:ext>
                  </a:extLst>
                </p:cNvPr>
                <p:cNvSpPr>
                  <a:spLocks noChangeShapeType="1"/>
                </p:cNvSpPr>
                <p:nvPr/>
              </p:nvSpPr>
              <p:spPr bwMode="auto">
                <a:xfrm flipV="1">
                  <a:off x="529" y="1151"/>
                  <a:ext cx="581" cy="775"/>
                </a:xfrm>
                <a:prstGeom prst="line">
                  <a:avLst/>
                </a:prstGeom>
                <a:noFill/>
                <a:ln w="12700">
                  <a:solidFill>
                    <a:srgbClr val="000000"/>
                  </a:solidFill>
                  <a:prstDash val="dash"/>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29" name="Line 1035">
                  <a:extLst>
                    <a:ext uri="{FF2B5EF4-FFF2-40B4-BE49-F238E27FC236}">
                      <a16:creationId xmlns:a16="http://schemas.microsoft.com/office/drawing/2014/main" id="{796EC0D0-3CB9-4B06-B2AF-16C219A1D79C}"/>
                    </a:ext>
                  </a:extLst>
                </p:cNvPr>
                <p:cNvSpPr>
                  <a:spLocks noChangeShapeType="1"/>
                </p:cNvSpPr>
                <p:nvPr/>
              </p:nvSpPr>
              <p:spPr bwMode="auto">
                <a:xfrm flipV="1">
                  <a:off x="647" y="1688"/>
                  <a:ext cx="464" cy="261"/>
                </a:xfrm>
                <a:prstGeom prst="line">
                  <a:avLst/>
                </a:prstGeom>
                <a:noFill/>
                <a:ln w="12700">
                  <a:solidFill>
                    <a:srgbClr val="000000"/>
                  </a:solidFill>
                  <a:prstDash val="dash"/>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30" name="Line 1036">
                  <a:extLst>
                    <a:ext uri="{FF2B5EF4-FFF2-40B4-BE49-F238E27FC236}">
                      <a16:creationId xmlns:a16="http://schemas.microsoft.com/office/drawing/2014/main" id="{3C7F8ED3-DF17-4F53-9724-0EE82D18FE66}"/>
                    </a:ext>
                  </a:extLst>
                </p:cNvPr>
                <p:cNvSpPr>
                  <a:spLocks noChangeShapeType="1"/>
                </p:cNvSpPr>
                <p:nvPr/>
              </p:nvSpPr>
              <p:spPr bwMode="auto">
                <a:xfrm>
                  <a:off x="653" y="2046"/>
                  <a:ext cx="464" cy="358"/>
                </a:xfrm>
                <a:prstGeom prst="line">
                  <a:avLst/>
                </a:prstGeom>
                <a:noFill/>
                <a:ln w="12700">
                  <a:solidFill>
                    <a:srgbClr val="000000"/>
                  </a:solidFill>
                  <a:prstDash val="dash"/>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31" name="Line 1037">
                  <a:extLst>
                    <a:ext uri="{FF2B5EF4-FFF2-40B4-BE49-F238E27FC236}">
                      <a16:creationId xmlns:a16="http://schemas.microsoft.com/office/drawing/2014/main" id="{39BEDE46-6EA9-4174-A5B5-3D26AB875C50}"/>
                    </a:ext>
                  </a:extLst>
                </p:cNvPr>
                <p:cNvSpPr>
                  <a:spLocks noChangeShapeType="1"/>
                </p:cNvSpPr>
                <p:nvPr/>
              </p:nvSpPr>
              <p:spPr bwMode="auto">
                <a:xfrm>
                  <a:off x="534" y="2105"/>
                  <a:ext cx="581" cy="478"/>
                </a:xfrm>
                <a:prstGeom prst="line">
                  <a:avLst/>
                </a:prstGeom>
                <a:noFill/>
                <a:ln w="12700">
                  <a:solidFill>
                    <a:srgbClr val="000000"/>
                  </a:solidFill>
                  <a:prstDash val="dash"/>
                  <a:round/>
                  <a:headEnd type="none" w="sm" len="sm"/>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33333"/>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132" name="Line 1074">
                  <a:extLst>
                    <a:ext uri="{FF2B5EF4-FFF2-40B4-BE49-F238E27FC236}">
                      <a16:creationId xmlns:a16="http://schemas.microsoft.com/office/drawing/2014/main" id="{F5084DA5-0892-471D-A060-10D8B52814C5}"/>
                    </a:ext>
                  </a:extLst>
                </p:cNvPr>
                <p:cNvSpPr>
                  <a:spLocks noChangeShapeType="1"/>
                </p:cNvSpPr>
                <p:nvPr/>
              </p:nvSpPr>
              <p:spPr bwMode="auto">
                <a:xfrm>
                  <a:off x="527" y="2193"/>
                  <a:ext cx="580" cy="776"/>
                </a:xfrm>
                <a:prstGeom prst="line">
                  <a:avLst/>
                </a:prstGeom>
                <a:noFill/>
                <a:ln w="9525">
                  <a:solidFill>
                    <a:srgbClr val="00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en-GB">
                    <a:latin typeface="Calibri" panose="020F0502020204030204" pitchFamily="34" charset="0"/>
                    <a:cs typeface="Calibri" panose="020F0502020204030204" pitchFamily="34" charset="0"/>
                  </a:endParaRPr>
                </a:p>
              </p:txBody>
            </p:sp>
            <p:sp>
              <p:nvSpPr>
                <p:cNvPr id="4133" name="Text Box 1073">
                  <a:extLst>
                    <a:ext uri="{FF2B5EF4-FFF2-40B4-BE49-F238E27FC236}">
                      <a16:creationId xmlns:a16="http://schemas.microsoft.com/office/drawing/2014/main" id="{3A1F7A23-F1A6-4DF7-AA14-24BC7E4378CA}"/>
                    </a:ext>
                  </a:extLst>
                </p:cNvPr>
                <p:cNvSpPr txBox="1">
                  <a:spLocks noChangeArrowheads="1"/>
                </p:cNvSpPr>
                <p:nvPr/>
              </p:nvSpPr>
              <p:spPr bwMode="auto">
                <a:xfrm rot="-5400000">
                  <a:off x="-87" y="1896"/>
                  <a:ext cx="1248" cy="240"/>
                </a:xfrm>
                <a:prstGeom prst="rect">
                  <a:avLst/>
                </a:prstGeom>
                <a:solidFill>
                  <a:srgbClr val="00FF00"/>
                </a:solidFill>
                <a:ln w="9525">
                  <a:solidFill>
                    <a:srgbClr val="000000"/>
                  </a:solidFill>
                  <a:miter lim="800000"/>
                  <a:headEnd/>
                  <a:tailEnd/>
                </a:ln>
              </p:spPr>
              <p:txBody>
                <a:bodyPr lIns="54000" rIns="54000"/>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sv-SE" altLang="en-US" sz="1600" b="1" dirty="0">
                      <a:latin typeface="Calibri" panose="020F0502020204030204" pitchFamily="34" charset="0"/>
                      <a:cs typeface="Calibri" panose="020F0502020204030204" pitchFamily="34" charset="0"/>
                    </a:rPr>
                    <a:t>   </a:t>
                  </a:r>
                  <a:r>
                    <a:rPr lang="sv-SE" altLang="en-US" sz="1600" b="1" noProof="1">
                      <a:latin typeface="Calibri" panose="020F0502020204030204" pitchFamily="34" charset="0"/>
                      <a:cs typeface="Calibri" panose="020F0502020204030204" pitchFamily="34" charset="0"/>
                    </a:rPr>
                    <a:t>I</a:t>
                  </a:r>
                  <a:r>
                    <a:rPr lang="sv-SE" altLang="en-US" sz="1600" b="1" dirty="0">
                      <a:latin typeface="Calibri" panose="020F0502020204030204" pitchFamily="34" charset="0"/>
                      <a:cs typeface="Calibri" panose="020F0502020204030204" pitchFamily="34" charset="0"/>
                    </a:rPr>
                    <a:t>NFORMATION</a:t>
                  </a:r>
                  <a:endParaRPr lang="sv-SE" altLang="en-US" sz="1600" noProof="1">
                    <a:latin typeface="Calibri" panose="020F0502020204030204" pitchFamily="34" charset="0"/>
                    <a:cs typeface="Calibri" panose="020F0502020204030204" pitchFamily="34" charset="0"/>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1028">
            <a:extLst>
              <a:ext uri="{FF2B5EF4-FFF2-40B4-BE49-F238E27FC236}">
                <a16:creationId xmlns:a16="http://schemas.microsoft.com/office/drawing/2014/main" id="{F64DB820-060B-4578-B4FE-F4DD180C5A72}"/>
              </a:ext>
            </a:extLst>
          </p:cNvPr>
          <p:cNvSpPr txBox="1">
            <a:spLocks noChangeArrowheads="1"/>
          </p:cNvSpPr>
          <p:nvPr/>
        </p:nvSpPr>
        <p:spPr bwMode="auto">
          <a:xfrm>
            <a:off x="269875" y="0"/>
            <a:ext cx="4035751"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b="1" dirty="0">
                <a:latin typeface="Calibri" panose="020F0502020204030204" pitchFamily="34" charset="0"/>
                <a:cs typeface="Calibri" panose="020F0502020204030204" pitchFamily="34" charset="0"/>
              </a:rPr>
              <a:t>1B2.  </a:t>
            </a:r>
            <a:r>
              <a:rPr lang="en-GB" altLang="en-US" sz="3600" b="1" dirty="0">
                <a:latin typeface="Calibri" panose="020F0502020204030204" pitchFamily="34" charset="0"/>
                <a:cs typeface="Calibri" panose="020F0502020204030204" pitchFamily="34" charset="0"/>
              </a:rPr>
              <a:t>Level of details</a:t>
            </a:r>
          </a:p>
        </p:txBody>
      </p:sp>
      <p:grpSp>
        <p:nvGrpSpPr>
          <p:cNvPr id="19460" name="Group 1029">
            <a:extLst>
              <a:ext uri="{FF2B5EF4-FFF2-40B4-BE49-F238E27FC236}">
                <a16:creationId xmlns:a16="http://schemas.microsoft.com/office/drawing/2014/main" id="{6AEFB821-C2B5-45D2-80FF-791992344BA5}"/>
              </a:ext>
            </a:extLst>
          </p:cNvPr>
          <p:cNvGrpSpPr>
            <a:grpSpLocks/>
          </p:cNvGrpSpPr>
          <p:nvPr/>
        </p:nvGrpSpPr>
        <p:grpSpPr bwMode="auto">
          <a:xfrm>
            <a:off x="4038600" y="211138"/>
            <a:ext cx="3048000" cy="1108075"/>
            <a:chOff x="991" y="4290"/>
            <a:chExt cx="2872" cy="1188"/>
          </a:xfrm>
        </p:grpSpPr>
        <p:grpSp>
          <p:nvGrpSpPr>
            <p:cNvPr id="19468" name="Group 1030">
              <a:extLst>
                <a:ext uri="{FF2B5EF4-FFF2-40B4-BE49-F238E27FC236}">
                  <a16:creationId xmlns:a16="http://schemas.microsoft.com/office/drawing/2014/main" id="{323AD14D-66FB-4C2B-9D80-F12BEF5B124F}"/>
                </a:ext>
              </a:extLst>
            </p:cNvPr>
            <p:cNvGrpSpPr>
              <a:grpSpLocks/>
            </p:cNvGrpSpPr>
            <p:nvPr/>
          </p:nvGrpSpPr>
          <p:grpSpPr bwMode="auto">
            <a:xfrm>
              <a:off x="991" y="4320"/>
              <a:ext cx="1480" cy="1158"/>
              <a:chOff x="3168" y="2596"/>
              <a:chExt cx="2160" cy="1691"/>
            </a:xfrm>
          </p:grpSpPr>
          <p:grpSp>
            <p:nvGrpSpPr>
              <p:cNvPr id="19471" name="Group 1031">
                <a:extLst>
                  <a:ext uri="{FF2B5EF4-FFF2-40B4-BE49-F238E27FC236}">
                    <a16:creationId xmlns:a16="http://schemas.microsoft.com/office/drawing/2014/main" id="{A4121EFA-25AE-47F3-A2CB-D7625C6DB56D}"/>
                  </a:ext>
                </a:extLst>
              </p:cNvPr>
              <p:cNvGrpSpPr>
                <a:grpSpLocks/>
              </p:cNvGrpSpPr>
              <p:nvPr/>
            </p:nvGrpSpPr>
            <p:grpSpPr bwMode="auto">
              <a:xfrm>
                <a:off x="3316" y="2596"/>
                <a:ext cx="1912" cy="1336"/>
                <a:chOff x="3316" y="2596"/>
                <a:chExt cx="1912" cy="1336"/>
              </a:xfrm>
            </p:grpSpPr>
            <p:sp>
              <p:nvSpPr>
                <p:cNvPr id="19488" name="Oval 1032">
                  <a:extLst>
                    <a:ext uri="{FF2B5EF4-FFF2-40B4-BE49-F238E27FC236}">
                      <a16:creationId xmlns:a16="http://schemas.microsoft.com/office/drawing/2014/main" id="{F51430B8-CFDA-4F3B-9FFD-AD0C570FA505}"/>
                    </a:ext>
                  </a:extLst>
                </p:cNvPr>
                <p:cNvSpPr>
                  <a:spLocks noChangeArrowheads="1"/>
                </p:cNvSpPr>
                <p:nvPr/>
              </p:nvSpPr>
              <p:spPr bwMode="auto">
                <a:xfrm>
                  <a:off x="4036" y="3124"/>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89" name="Oval 1033">
                  <a:extLst>
                    <a:ext uri="{FF2B5EF4-FFF2-40B4-BE49-F238E27FC236}">
                      <a16:creationId xmlns:a16="http://schemas.microsoft.com/office/drawing/2014/main" id="{C10C729B-8CC1-40D4-B6C0-D0D394DA8DB2}"/>
                    </a:ext>
                  </a:extLst>
                </p:cNvPr>
                <p:cNvSpPr>
                  <a:spLocks noChangeArrowheads="1"/>
                </p:cNvSpPr>
                <p:nvPr/>
              </p:nvSpPr>
              <p:spPr bwMode="auto">
                <a:xfrm>
                  <a:off x="4036" y="2596"/>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0" name="Oval 1034">
                  <a:extLst>
                    <a:ext uri="{FF2B5EF4-FFF2-40B4-BE49-F238E27FC236}">
                      <a16:creationId xmlns:a16="http://schemas.microsoft.com/office/drawing/2014/main" id="{C5CE24E8-6CCB-462D-87CF-6117377CA23D}"/>
                    </a:ext>
                  </a:extLst>
                </p:cNvPr>
                <p:cNvSpPr>
                  <a:spLocks noChangeArrowheads="1"/>
                </p:cNvSpPr>
                <p:nvPr/>
              </p:nvSpPr>
              <p:spPr bwMode="auto">
                <a:xfrm>
                  <a:off x="4612" y="3124"/>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1" name="Oval 1035">
                  <a:extLst>
                    <a:ext uri="{FF2B5EF4-FFF2-40B4-BE49-F238E27FC236}">
                      <a16:creationId xmlns:a16="http://schemas.microsoft.com/office/drawing/2014/main" id="{035987AF-A319-4266-B1D6-4098A14B6422}"/>
                    </a:ext>
                  </a:extLst>
                </p:cNvPr>
                <p:cNvSpPr>
                  <a:spLocks noChangeArrowheads="1"/>
                </p:cNvSpPr>
                <p:nvPr/>
              </p:nvSpPr>
              <p:spPr bwMode="auto">
                <a:xfrm>
                  <a:off x="4468" y="3652"/>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2" name="Oval 1036">
                  <a:extLst>
                    <a:ext uri="{FF2B5EF4-FFF2-40B4-BE49-F238E27FC236}">
                      <a16:creationId xmlns:a16="http://schemas.microsoft.com/office/drawing/2014/main" id="{3B32E0FC-EDF4-422C-9C5C-97354C74BBD4}"/>
                    </a:ext>
                  </a:extLst>
                </p:cNvPr>
                <p:cNvSpPr>
                  <a:spLocks noChangeArrowheads="1"/>
                </p:cNvSpPr>
                <p:nvPr/>
              </p:nvSpPr>
              <p:spPr bwMode="auto">
                <a:xfrm>
                  <a:off x="4948" y="3604"/>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3" name="Oval 1037">
                  <a:extLst>
                    <a:ext uri="{FF2B5EF4-FFF2-40B4-BE49-F238E27FC236}">
                      <a16:creationId xmlns:a16="http://schemas.microsoft.com/office/drawing/2014/main" id="{39B9AA81-057E-490C-91DC-9E10680916C4}"/>
                    </a:ext>
                  </a:extLst>
                </p:cNvPr>
                <p:cNvSpPr>
                  <a:spLocks noChangeArrowheads="1"/>
                </p:cNvSpPr>
                <p:nvPr/>
              </p:nvSpPr>
              <p:spPr bwMode="auto">
                <a:xfrm>
                  <a:off x="3988" y="3652"/>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4" name="Oval 1038">
                  <a:extLst>
                    <a:ext uri="{FF2B5EF4-FFF2-40B4-BE49-F238E27FC236}">
                      <a16:creationId xmlns:a16="http://schemas.microsoft.com/office/drawing/2014/main" id="{64232D69-36D5-4BCD-93FC-0B75933B746B}"/>
                    </a:ext>
                  </a:extLst>
                </p:cNvPr>
                <p:cNvSpPr>
                  <a:spLocks noChangeArrowheads="1"/>
                </p:cNvSpPr>
                <p:nvPr/>
              </p:nvSpPr>
              <p:spPr bwMode="auto">
                <a:xfrm>
                  <a:off x="3604" y="3124"/>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495" name="Oval 1039">
                  <a:extLst>
                    <a:ext uri="{FF2B5EF4-FFF2-40B4-BE49-F238E27FC236}">
                      <a16:creationId xmlns:a16="http://schemas.microsoft.com/office/drawing/2014/main" id="{D10036CE-EF46-41E4-8918-BEDA4F83A94F}"/>
                    </a:ext>
                  </a:extLst>
                </p:cNvPr>
                <p:cNvSpPr>
                  <a:spLocks noChangeArrowheads="1"/>
                </p:cNvSpPr>
                <p:nvPr/>
              </p:nvSpPr>
              <p:spPr bwMode="auto">
                <a:xfrm>
                  <a:off x="3316" y="3652"/>
                  <a:ext cx="280" cy="280"/>
                </a:xfrm>
                <a:prstGeom prst="ellipse">
                  <a:avLst/>
                </a:prstGeom>
                <a:solidFill>
                  <a:srgbClr val="00B0F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grpSp>
            <p:nvGrpSpPr>
              <p:cNvPr id="19472" name="Group 1040">
                <a:extLst>
                  <a:ext uri="{FF2B5EF4-FFF2-40B4-BE49-F238E27FC236}">
                    <a16:creationId xmlns:a16="http://schemas.microsoft.com/office/drawing/2014/main" id="{26A685D5-0558-4F76-919F-66D6DA3BF271}"/>
                  </a:ext>
                </a:extLst>
              </p:cNvPr>
              <p:cNvGrpSpPr>
                <a:grpSpLocks/>
              </p:cNvGrpSpPr>
              <p:nvPr/>
            </p:nvGrpSpPr>
            <p:grpSpPr bwMode="auto">
              <a:xfrm>
                <a:off x="3168" y="2784"/>
                <a:ext cx="2160" cy="1503"/>
                <a:chOff x="3168" y="2784"/>
                <a:chExt cx="2160" cy="1503"/>
              </a:xfrm>
            </p:grpSpPr>
            <p:sp>
              <p:nvSpPr>
                <p:cNvPr id="19473" name="Line 1041">
                  <a:extLst>
                    <a:ext uri="{FF2B5EF4-FFF2-40B4-BE49-F238E27FC236}">
                      <a16:creationId xmlns:a16="http://schemas.microsoft.com/office/drawing/2014/main" id="{F6224BB1-C87A-464E-846A-B37B2562BA6F}"/>
                    </a:ext>
                  </a:extLst>
                </p:cNvPr>
                <p:cNvSpPr>
                  <a:spLocks noChangeShapeType="1"/>
                </p:cNvSpPr>
                <p:nvPr/>
              </p:nvSpPr>
              <p:spPr bwMode="auto">
                <a:xfrm flipH="1">
                  <a:off x="4173" y="2880"/>
                  <a:ext cx="3" cy="23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4" name="Line 1042">
                  <a:extLst>
                    <a:ext uri="{FF2B5EF4-FFF2-40B4-BE49-F238E27FC236}">
                      <a16:creationId xmlns:a16="http://schemas.microsoft.com/office/drawing/2014/main" id="{16A9FD01-BB54-47EF-9EC2-1C6076ACCC45}"/>
                    </a:ext>
                  </a:extLst>
                </p:cNvPr>
                <p:cNvSpPr>
                  <a:spLocks noChangeShapeType="1"/>
                </p:cNvSpPr>
                <p:nvPr/>
              </p:nvSpPr>
              <p:spPr bwMode="auto">
                <a:xfrm flipH="1">
                  <a:off x="3792" y="2832"/>
                  <a:ext cx="24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5" name="Line 1043">
                  <a:extLst>
                    <a:ext uri="{FF2B5EF4-FFF2-40B4-BE49-F238E27FC236}">
                      <a16:creationId xmlns:a16="http://schemas.microsoft.com/office/drawing/2014/main" id="{3EEE79DC-B7AF-4931-A20D-771AB25662B4}"/>
                    </a:ext>
                  </a:extLst>
                </p:cNvPr>
                <p:cNvSpPr>
                  <a:spLocks noChangeShapeType="1"/>
                </p:cNvSpPr>
                <p:nvPr/>
              </p:nvSpPr>
              <p:spPr bwMode="auto">
                <a:xfrm flipH="1">
                  <a:off x="3456"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6" name="Line 1044">
                  <a:extLst>
                    <a:ext uri="{FF2B5EF4-FFF2-40B4-BE49-F238E27FC236}">
                      <a16:creationId xmlns:a16="http://schemas.microsoft.com/office/drawing/2014/main" id="{44F962BB-BEF7-48D5-B3C8-5646D2EBE7BA}"/>
                    </a:ext>
                  </a:extLst>
                </p:cNvPr>
                <p:cNvSpPr>
                  <a:spLocks noChangeShapeType="1"/>
                </p:cNvSpPr>
                <p:nvPr/>
              </p:nvSpPr>
              <p:spPr bwMode="auto">
                <a:xfrm>
                  <a:off x="4320" y="2784"/>
                  <a:ext cx="336"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7" name="Line 1045">
                  <a:extLst>
                    <a:ext uri="{FF2B5EF4-FFF2-40B4-BE49-F238E27FC236}">
                      <a16:creationId xmlns:a16="http://schemas.microsoft.com/office/drawing/2014/main" id="{EDC4CD72-2259-47C7-B900-1E635BC4911C}"/>
                    </a:ext>
                  </a:extLst>
                </p:cNvPr>
                <p:cNvSpPr>
                  <a:spLocks noChangeShapeType="1"/>
                </p:cNvSpPr>
                <p:nvPr/>
              </p:nvSpPr>
              <p:spPr bwMode="auto">
                <a:xfrm flipH="1">
                  <a:off x="4665" y="3422"/>
                  <a:ext cx="46" cy="23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8" name="Line 1046">
                  <a:extLst>
                    <a:ext uri="{FF2B5EF4-FFF2-40B4-BE49-F238E27FC236}">
                      <a16:creationId xmlns:a16="http://schemas.microsoft.com/office/drawing/2014/main" id="{909B9CD5-3D1C-4AAD-A92A-BA471E62BA54}"/>
                    </a:ext>
                  </a:extLst>
                </p:cNvPr>
                <p:cNvSpPr>
                  <a:spLocks noChangeShapeType="1"/>
                </p:cNvSpPr>
                <p:nvPr/>
              </p:nvSpPr>
              <p:spPr bwMode="auto">
                <a:xfrm>
                  <a:off x="4848" y="3360"/>
                  <a:ext cx="192" cy="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79" name="Line 1047">
                  <a:extLst>
                    <a:ext uri="{FF2B5EF4-FFF2-40B4-BE49-F238E27FC236}">
                      <a16:creationId xmlns:a16="http://schemas.microsoft.com/office/drawing/2014/main" id="{EB1A841A-D869-43E0-B7DB-3A1ACEF164C0}"/>
                    </a:ext>
                  </a:extLst>
                </p:cNvPr>
                <p:cNvSpPr>
                  <a:spLocks noChangeShapeType="1"/>
                </p:cNvSpPr>
                <p:nvPr/>
              </p:nvSpPr>
              <p:spPr bwMode="auto">
                <a:xfrm>
                  <a:off x="3840" y="3360"/>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0" name="Line 1048">
                  <a:extLst>
                    <a:ext uri="{FF2B5EF4-FFF2-40B4-BE49-F238E27FC236}">
                      <a16:creationId xmlns:a16="http://schemas.microsoft.com/office/drawing/2014/main" id="{C01EED77-C2D8-4FD3-9099-2EEF78141E0D}"/>
                    </a:ext>
                  </a:extLst>
                </p:cNvPr>
                <p:cNvSpPr>
                  <a:spLocks noChangeShapeType="1"/>
                </p:cNvSpPr>
                <p:nvPr/>
              </p:nvSpPr>
              <p:spPr bwMode="auto">
                <a:xfrm flipH="1">
                  <a:off x="3840" y="3888"/>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1" name="Line 1049">
                  <a:extLst>
                    <a:ext uri="{FF2B5EF4-FFF2-40B4-BE49-F238E27FC236}">
                      <a16:creationId xmlns:a16="http://schemas.microsoft.com/office/drawing/2014/main" id="{9CE185FA-762F-48D5-8FC0-ED0F4E02F0ED}"/>
                    </a:ext>
                  </a:extLst>
                </p:cNvPr>
                <p:cNvSpPr>
                  <a:spLocks noChangeShapeType="1"/>
                </p:cNvSpPr>
                <p:nvPr/>
              </p:nvSpPr>
              <p:spPr bwMode="auto">
                <a:xfrm>
                  <a:off x="4143" y="3946"/>
                  <a:ext cx="0" cy="2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2" name="Line 1050">
                  <a:extLst>
                    <a:ext uri="{FF2B5EF4-FFF2-40B4-BE49-F238E27FC236}">
                      <a16:creationId xmlns:a16="http://schemas.microsoft.com/office/drawing/2014/main" id="{34966B0A-25F2-4F5D-89D4-EBC08486CA24}"/>
                    </a:ext>
                  </a:extLst>
                </p:cNvPr>
                <p:cNvSpPr>
                  <a:spLocks noChangeShapeType="1"/>
                </p:cNvSpPr>
                <p:nvPr/>
              </p:nvSpPr>
              <p:spPr bwMode="auto">
                <a:xfrm>
                  <a:off x="4272" y="3888"/>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3" name="Line 1051">
                  <a:extLst>
                    <a:ext uri="{FF2B5EF4-FFF2-40B4-BE49-F238E27FC236}">
                      <a16:creationId xmlns:a16="http://schemas.microsoft.com/office/drawing/2014/main" id="{A07634DE-A80F-4A14-885B-07F011A2FAED}"/>
                    </a:ext>
                  </a:extLst>
                </p:cNvPr>
                <p:cNvSpPr>
                  <a:spLocks noChangeShapeType="1"/>
                </p:cNvSpPr>
                <p:nvPr/>
              </p:nvSpPr>
              <p:spPr bwMode="auto">
                <a:xfrm flipH="1">
                  <a:off x="4896" y="3888"/>
                  <a:ext cx="144"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4" name="Line 1052">
                  <a:extLst>
                    <a:ext uri="{FF2B5EF4-FFF2-40B4-BE49-F238E27FC236}">
                      <a16:creationId xmlns:a16="http://schemas.microsoft.com/office/drawing/2014/main" id="{E33725F9-6FE9-4BB0-B93C-02392F46CFD1}"/>
                    </a:ext>
                  </a:extLst>
                </p:cNvPr>
                <p:cNvSpPr>
                  <a:spLocks noChangeShapeType="1"/>
                </p:cNvSpPr>
                <p:nvPr/>
              </p:nvSpPr>
              <p:spPr bwMode="auto">
                <a:xfrm>
                  <a:off x="5184" y="3873"/>
                  <a:ext cx="144"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5" name="Line 1053">
                  <a:extLst>
                    <a:ext uri="{FF2B5EF4-FFF2-40B4-BE49-F238E27FC236}">
                      <a16:creationId xmlns:a16="http://schemas.microsoft.com/office/drawing/2014/main" id="{079E5014-6766-413B-B91F-9A71CD5A4F59}"/>
                    </a:ext>
                  </a:extLst>
                </p:cNvPr>
                <p:cNvSpPr>
                  <a:spLocks noChangeShapeType="1"/>
                </p:cNvSpPr>
                <p:nvPr/>
              </p:nvSpPr>
              <p:spPr bwMode="auto">
                <a:xfrm flipH="1">
                  <a:off x="3168" y="3888"/>
                  <a:ext cx="192"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6" name="Line 1054">
                  <a:extLst>
                    <a:ext uri="{FF2B5EF4-FFF2-40B4-BE49-F238E27FC236}">
                      <a16:creationId xmlns:a16="http://schemas.microsoft.com/office/drawing/2014/main" id="{76418F53-E253-4EE2-92EB-32A9D5500E60}"/>
                    </a:ext>
                  </a:extLst>
                </p:cNvPr>
                <p:cNvSpPr>
                  <a:spLocks noChangeShapeType="1"/>
                </p:cNvSpPr>
                <p:nvPr/>
              </p:nvSpPr>
              <p:spPr bwMode="auto">
                <a:xfrm>
                  <a:off x="3552" y="3936"/>
                  <a:ext cx="144"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9487" name="Line 1055">
                  <a:extLst>
                    <a:ext uri="{FF2B5EF4-FFF2-40B4-BE49-F238E27FC236}">
                      <a16:creationId xmlns:a16="http://schemas.microsoft.com/office/drawing/2014/main" id="{A3741866-F1F2-4E03-A104-39117DF79C48}"/>
                    </a:ext>
                  </a:extLst>
                </p:cNvPr>
                <p:cNvSpPr>
                  <a:spLocks noChangeShapeType="1"/>
                </p:cNvSpPr>
                <p:nvPr/>
              </p:nvSpPr>
              <p:spPr bwMode="auto">
                <a:xfrm>
                  <a:off x="3453" y="3951"/>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
          <p:nvSpPr>
            <p:cNvPr id="19469" name="Rectangle 1056">
              <a:extLst>
                <a:ext uri="{FF2B5EF4-FFF2-40B4-BE49-F238E27FC236}">
                  <a16:creationId xmlns:a16="http://schemas.microsoft.com/office/drawing/2014/main" id="{BB929C1F-E52D-4175-BB3B-39DBE5FD82DB}"/>
                </a:ext>
              </a:extLst>
            </p:cNvPr>
            <p:cNvSpPr>
              <a:spLocks noChangeArrowheads="1"/>
            </p:cNvSpPr>
            <p:nvPr/>
          </p:nvSpPr>
          <p:spPr bwMode="auto">
            <a:xfrm>
              <a:off x="1894" y="4290"/>
              <a:ext cx="1371"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sv-SE" altLang="en-US" sz="1800" b="1" dirty="0">
                  <a:latin typeface="Calibri" panose="020F0502020204030204" pitchFamily="34" charset="0"/>
                  <a:cs typeface="Calibri" panose="020F0502020204030204" pitchFamily="34" charset="0"/>
                </a:rPr>
                <a:t>SYSTEMUS</a:t>
              </a:r>
            </a:p>
          </p:txBody>
        </p:sp>
        <p:sp>
          <p:nvSpPr>
            <p:cNvPr id="19470" name="Rectangle 1057">
              <a:extLst>
                <a:ext uri="{FF2B5EF4-FFF2-40B4-BE49-F238E27FC236}">
                  <a16:creationId xmlns:a16="http://schemas.microsoft.com/office/drawing/2014/main" id="{E64125EB-BCF3-4FD6-85D4-3DF3B6E91369}"/>
                </a:ext>
              </a:extLst>
            </p:cNvPr>
            <p:cNvSpPr>
              <a:spLocks noChangeArrowheads="1"/>
            </p:cNvSpPr>
            <p:nvPr/>
          </p:nvSpPr>
          <p:spPr bwMode="auto">
            <a:xfrm>
              <a:off x="2422" y="4921"/>
              <a:ext cx="1441"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1800" dirty="0">
                  <a:latin typeface="Calibri" panose="020F0502020204030204" pitchFamily="34" charset="0"/>
                  <a:cs typeface="Calibri" panose="020F0502020204030204" pitchFamily="34" charset="0"/>
                </a:rPr>
                <a:t>Subsystems</a:t>
              </a:r>
            </a:p>
          </p:txBody>
        </p:sp>
      </p:grpSp>
      <p:sp>
        <p:nvSpPr>
          <p:cNvPr id="75812" name="Text Box 1060">
            <a:extLst>
              <a:ext uri="{FF2B5EF4-FFF2-40B4-BE49-F238E27FC236}">
                <a16:creationId xmlns:a16="http://schemas.microsoft.com/office/drawing/2014/main" id="{A697EB53-D756-4DB3-8534-F7639A724F4F}"/>
              </a:ext>
            </a:extLst>
          </p:cNvPr>
          <p:cNvSpPr txBox="1">
            <a:spLocks noChangeArrowheads="1"/>
          </p:cNvSpPr>
          <p:nvPr/>
        </p:nvSpPr>
        <p:spPr bwMode="auto">
          <a:xfrm>
            <a:off x="177757" y="3672814"/>
            <a:ext cx="8194943"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70000"/>
              </a:spcBef>
            </a:pPr>
            <a:r>
              <a:rPr lang="en-GB" altLang="en-US" sz="2800" b="1" dirty="0">
                <a:latin typeface="Calibri" panose="020F0502020204030204" pitchFamily="34" charset="0"/>
                <a:cs typeface="Calibri" panose="020F0502020204030204" pitchFamily="34" charset="0"/>
              </a:rPr>
              <a:t>Including details will cost:</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More data to be collected</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More model fitting</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More validation work</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Increased risk of errors</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Harder to comprehend, interpret and understand the results</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More complicated result presentation</a:t>
            </a:r>
          </a:p>
          <a:p>
            <a:pPr>
              <a:lnSpc>
                <a:spcPct val="90000"/>
              </a:lnSpc>
              <a:spcBef>
                <a:spcPct val="50000"/>
              </a:spcBef>
            </a:pPr>
            <a:r>
              <a:rPr lang="en-GB" altLang="en-US" sz="2400" b="1" i="1" dirty="0">
                <a:solidFill>
                  <a:srgbClr val="00B050"/>
                </a:solidFill>
                <a:latin typeface="Calibri" panose="020F0502020204030204" pitchFamily="34" charset="0"/>
                <a:cs typeface="Calibri" panose="020F0502020204030204" pitchFamily="34" charset="0"/>
              </a:rPr>
              <a:t>Have a very good reason to make a model more complex!!!</a:t>
            </a:r>
          </a:p>
        </p:txBody>
      </p:sp>
      <p:grpSp>
        <p:nvGrpSpPr>
          <p:cNvPr id="19463" name="Grupp 36">
            <a:extLst>
              <a:ext uri="{FF2B5EF4-FFF2-40B4-BE49-F238E27FC236}">
                <a16:creationId xmlns:a16="http://schemas.microsoft.com/office/drawing/2014/main" id="{C44C2CF6-3158-4D0C-9C68-AB4D1DC9DAEE}"/>
              </a:ext>
            </a:extLst>
          </p:cNvPr>
          <p:cNvGrpSpPr>
            <a:grpSpLocks/>
          </p:cNvGrpSpPr>
          <p:nvPr/>
        </p:nvGrpSpPr>
        <p:grpSpPr bwMode="auto">
          <a:xfrm>
            <a:off x="7086600" y="138113"/>
            <a:ext cx="1519238" cy="1066800"/>
            <a:chOff x="7119938" y="698591"/>
            <a:chExt cx="1519238" cy="1066800"/>
          </a:xfrm>
        </p:grpSpPr>
        <p:sp>
          <p:nvSpPr>
            <p:cNvPr id="41" name="AutoShape 1029">
              <a:extLst>
                <a:ext uri="{FF2B5EF4-FFF2-40B4-BE49-F238E27FC236}">
                  <a16:creationId xmlns:a16="http://schemas.microsoft.com/office/drawing/2014/main" id="{CEEC0EF1-99C4-4EEC-9A18-90C3CE60D014}"/>
                </a:ext>
              </a:extLst>
            </p:cNvPr>
            <p:cNvSpPr>
              <a:spLocks noChangeArrowheads="1"/>
            </p:cNvSpPr>
            <p:nvPr/>
          </p:nvSpPr>
          <p:spPr bwMode="auto">
            <a:xfrm>
              <a:off x="7119938" y="698591"/>
              <a:ext cx="1519238" cy="1066800"/>
            </a:xfrm>
            <a:prstGeom prst="star16">
              <a:avLst>
                <a:gd name="adj" fmla="val 37500"/>
              </a:avLst>
            </a:prstGeom>
            <a:solidFill>
              <a:srgbClr val="FFFF00"/>
            </a:solidFill>
            <a:ln w="12700">
              <a:solidFill>
                <a:srgbClr val="000000"/>
              </a:solidFill>
              <a:miter lim="800000"/>
              <a:headEnd/>
              <a:tailEnd/>
            </a:ln>
            <a:effectLst/>
          </p:spPr>
          <p:txBody>
            <a:bodyPr wrap="none" anchor="ctr"/>
            <a:lstStyle/>
            <a:p>
              <a:pPr algn="ctr">
                <a:defRPr/>
              </a:pPr>
              <a:endParaRPr lang="en-GB" dirty="0">
                <a:highlight>
                  <a:srgbClr val="FFFF00"/>
                </a:highlight>
                <a:latin typeface="Calibri" panose="020F0502020204030204" pitchFamily="34" charset="0"/>
                <a:cs typeface="Calibri" panose="020F0502020204030204" pitchFamily="34" charset="0"/>
              </a:endParaRPr>
            </a:p>
          </p:txBody>
        </p:sp>
        <p:sp>
          <p:nvSpPr>
            <p:cNvPr id="19465" name="Rectangle 1030">
              <a:extLst>
                <a:ext uri="{FF2B5EF4-FFF2-40B4-BE49-F238E27FC236}">
                  <a16:creationId xmlns:a16="http://schemas.microsoft.com/office/drawing/2014/main" id="{B1540F73-4162-410A-8967-8A170F9787C4}"/>
                </a:ext>
              </a:extLst>
            </p:cNvPr>
            <p:cNvSpPr>
              <a:spLocks noChangeArrowheads="1"/>
            </p:cNvSpPr>
            <p:nvPr/>
          </p:nvSpPr>
          <p:spPr bwMode="auto">
            <a:xfrm>
              <a:off x="7319963" y="1035141"/>
              <a:ext cx="1154113" cy="390525"/>
            </a:xfrm>
            <a:prstGeom prst="rect">
              <a:avLst/>
            </a:prstGeom>
            <a:noFill/>
            <a:ln>
              <a:noFill/>
            </a:ln>
            <a:effectLst/>
            <a:extLst>
              <a:ext uri="{909E8E84-426E-40DD-AFC4-6F175D3DCCD1}">
                <a14:hiddenFill xmlns:a14="http://schemas.microsoft.com/office/drawing/2010/main">
                  <a:solidFill>
                    <a:srgbClr val="CECEC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21600" tIns="10800" rIns="21600" bIns="10800">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2400" b="1" i="1" dirty="0">
                  <a:latin typeface="Calibri" panose="020F0502020204030204" pitchFamily="34" charset="0"/>
                  <a:cs typeface="Calibri" panose="020F0502020204030204" pitchFamily="34" charset="0"/>
                </a:rPr>
                <a:t>Purpose</a:t>
              </a:r>
            </a:p>
          </p:txBody>
        </p:sp>
      </p:grpSp>
      <p:sp>
        <p:nvSpPr>
          <p:cNvPr id="19458" name="Platshållare för bildnummer 5">
            <a:extLst>
              <a:ext uri="{FF2B5EF4-FFF2-40B4-BE49-F238E27FC236}">
                <a16:creationId xmlns:a16="http://schemas.microsoft.com/office/drawing/2014/main" id="{5BBAC194-3F26-4043-A18A-FF02C4B2CB57}"/>
              </a:ext>
            </a:extLst>
          </p:cNvPr>
          <p:cNvSpPr>
            <a:spLocks noGrp="1"/>
          </p:cNvSpPr>
          <p:nvPr>
            <p:ph type="sldNum" sz="quarter" idx="12"/>
          </p:nvPr>
        </p:nvSpPr>
        <p:spPr>
          <a:xfrm>
            <a:off x="8440738" y="6243637"/>
            <a:ext cx="52308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42CBBC27-0C2E-4BF2-A5F2-C282565418BE}" type="slidenum">
              <a:rPr lang="en-GB" altLang="en-US" sz="1400" smtClean="0">
                <a:latin typeface="Calibri" panose="020F0502020204030204" pitchFamily="34" charset="0"/>
                <a:cs typeface="Calibri" panose="020F0502020204030204" pitchFamily="34" charset="0"/>
              </a:rPr>
              <a:pPr>
                <a:spcBef>
                  <a:spcPct val="0"/>
                </a:spcBef>
              </a:pPr>
              <a:t>10</a:t>
            </a:fld>
            <a:endParaRPr lang="en-GB" altLang="en-US" sz="1400" dirty="0">
              <a:latin typeface="Calibri" panose="020F0502020204030204" pitchFamily="34" charset="0"/>
              <a:cs typeface="Calibri" panose="020F0502020204030204" pitchFamily="34" charset="0"/>
            </a:endParaRPr>
          </a:p>
        </p:txBody>
      </p:sp>
      <p:sp>
        <p:nvSpPr>
          <p:cNvPr id="2" name="textruta 1">
            <a:extLst>
              <a:ext uri="{FF2B5EF4-FFF2-40B4-BE49-F238E27FC236}">
                <a16:creationId xmlns:a16="http://schemas.microsoft.com/office/drawing/2014/main" id="{B182E345-422A-4041-8F1B-F75C037DD036}"/>
              </a:ext>
            </a:extLst>
          </p:cNvPr>
          <p:cNvSpPr txBox="1"/>
          <p:nvPr/>
        </p:nvSpPr>
        <p:spPr>
          <a:xfrm>
            <a:off x="226331" y="569982"/>
            <a:ext cx="3778000" cy="2086725"/>
          </a:xfrm>
          <a:prstGeom prst="rect">
            <a:avLst/>
          </a:prstGeom>
          <a:noFill/>
        </p:spPr>
        <p:txBody>
          <a:bodyPr wrap="square" rtlCol="0">
            <a:spAutoFit/>
          </a:bodyPr>
          <a:lstStyle/>
          <a:p>
            <a:pPr>
              <a:lnSpc>
                <a:spcPct val="110000"/>
              </a:lnSpc>
              <a:spcBef>
                <a:spcPct val="0"/>
              </a:spcBef>
            </a:pPr>
            <a:r>
              <a:rPr lang="en-GB" altLang="en-US" sz="2400" dirty="0">
                <a:latin typeface="Calibri" panose="020F0502020204030204" pitchFamily="34" charset="0"/>
                <a:cs typeface="Calibri" panose="020F0502020204030204" pitchFamily="34" charset="0"/>
              </a:rPr>
              <a:t>What details do I </a:t>
            </a:r>
            <a:r>
              <a:rPr lang="en-GB" altLang="en-US" sz="2400" u="sng" dirty="0">
                <a:latin typeface="Calibri" panose="020F0502020204030204" pitchFamily="34" charset="0"/>
                <a:cs typeface="Calibri" panose="020F0502020204030204" pitchFamily="34" charset="0"/>
              </a:rPr>
              <a:t>need</a:t>
            </a:r>
            <a:r>
              <a:rPr lang="en-GB" altLang="en-US" sz="2400" dirty="0">
                <a:latin typeface="Calibri" panose="020F0502020204030204" pitchFamily="34" charset="0"/>
                <a:cs typeface="Calibri" panose="020F0502020204030204" pitchFamily="34" charset="0"/>
              </a:rPr>
              <a:t>? </a:t>
            </a:r>
          </a:p>
          <a:p>
            <a:pPr>
              <a:lnSpc>
                <a:spcPct val="110000"/>
              </a:lnSpc>
              <a:spcBef>
                <a:spcPct val="0"/>
              </a:spcBef>
            </a:pPr>
            <a:r>
              <a:rPr lang="en-GB" altLang="en-US" sz="2400" dirty="0">
                <a:latin typeface="Calibri" panose="020F0502020204030204" pitchFamily="34" charset="0"/>
                <a:cs typeface="Calibri" panose="020F0502020204030204" pitchFamily="34" charset="0"/>
              </a:rPr>
              <a:t>(</a:t>
            </a:r>
            <a:r>
              <a:rPr lang="en-GB" altLang="en-US" sz="2400" i="1" dirty="0">
                <a:latin typeface="Calibri" panose="020F0502020204030204" pitchFamily="34" charset="0"/>
                <a:cs typeface="Calibri" panose="020F0502020204030204" pitchFamily="34" charset="0"/>
              </a:rPr>
              <a:t>The purpose decides what details are necessary to get</a:t>
            </a:r>
          </a:p>
          <a:p>
            <a:pPr>
              <a:lnSpc>
                <a:spcPct val="110000"/>
              </a:lnSpc>
              <a:spcBef>
                <a:spcPct val="0"/>
              </a:spcBef>
            </a:pPr>
            <a:r>
              <a:rPr lang="en-GB" altLang="en-US" sz="2400" i="1" dirty="0">
                <a:latin typeface="Calibri" panose="020F0502020204030204" pitchFamily="34" charset="0"/>
                <a:cs typeface="Calibri" panose="020F0502020204030204" pitchFamily="34" charset="0"/>
              </a:rPr>
              <a:t>a realistic model.</a:t>
            </a:r>
            <a:r>
              <a:rPr lang="en-GB" altLang="en-US" sz="2400" dirty="0">
                <a:latin typeface="Calibri" panose="020F0502020204030204" pitchFamily="34" charset="0"/>
                <a:cs typeface="Calibri" panose="020F0502020204030204" pitchFamily="34" charset="0"/>
              </a:rPr>
              <a:t>)</a:t>
            </a:r>
          </a:p>
          <a:p>
            <a:endParaRPr lang="en-GB" dirty="0"/>
          </a:p>
        </p:txBody>
      </p:sp>
      <p:grpSp>
        <p:nvGrpSpPr>
          <p:cNvPr id="3" name="Grupp 2">
            <a:extLst>
              <a:ext uri="{FF2B5EF4-FFF2-40B4-BE49-F238E27FC236}">
                <a16:creationId xmlns:a16="http://schemas.microsoft.com/office/drawing/2014/main" id="{D536248E-A64B-4D70-90B7-5DA6FB698FC1}"/>
              </a:ext>
            </a:extLst>
          </p:cNvPr>
          <p:cNvGrpSpPr/>
          <p:nvPr/>
        </p:nvGrpSpPr>
        <p:grpSpPr>
          <a:xfrm>
            <a:off x="177757" y="2397820"/>
            <a:ext cx="8763000" cy="1089025"/>
            <a:chOff x="177757" y="2397820"/>
            <a:chExt cx="8763000" cy="1089025"/>
          </a:xfrm>
        </p:grpSpPr>
        <p:sp>
          <p:nvSpPr>
            <p:cNvPr id="40" name="Text Box 1059">
              <a:extLst>
                <a:ext uri="{FF2B5EF4-FFF2-40B4-BE49-F238E27FC236}">
                  <a16:creationId xmlns:a16="http://schemas.microsoft.com/office/drawing/2014/main" id="{AF761606-922A-4741-AFB3-C31BA7D9587C}"/>
                </a:ext>
              </a:extLst>
            </p:cNvPr>
            <p:cNvSpPr txBox="1">
              <a:spLocks noChangeArrowheads="1"/>
            </p:cNvSpPr>
            <p:nvPr/>
          </p:nvSpPr>
          <p:spPr bwMode="auto">
            <a:xfrm>
              <a:off x="177757" y="2397820"/>
              <a:ext cx="8763000"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400" b="1" dirty="0">
                  <a:latin typeface="Calibri" panose="020F0502020204030204" pitchFamily="34" charset="0"/>
                  <a:cs typeface="Calibri" panose="020F0502020204030204" pitchFamily="34" charset="0"/>
                </a:rPr>
                <a:t>Occam’s razor:</a:t>
              </a:r>
              <a:r>
                <a:rPr lang="en-GB" altLang="en-US" sz="2400" dirty="0">
                  <a:latin typeface="Calibri" panose="020F0502020204030204" pitchFamily="34" charset="0"/>
                  <a:cs typeface="Calibri" panose="020F0502020204030204" pitchFamily="34" charset="0"/>
                </a:rPr>
                <a:t> Don’t incorporate a concept if it is not necessary! </a:t>
              </a:r>
              <a:r>
                <a:rPr lang="sv-SE" altLang="en-US" sz="2400"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Always strive to make the model as simple as possible! </a:t>
              </a:r>
              <a:r>
                <a:rPr lang="sv-SE" altLang="en-US" sz="2400" dirty="0">
                  <a:latin typeface="Calibri" panose="020F0502020204030204" pitchFamily="34" charset="0"/>
                  <a:cs typeface="Calibri" panose="020F0502020204030204" pitchFamily="34" charset="0"/>
                </a:rPr>
                <a:t> </a:t>
              </a:r>
            </a:p>
            <a:p>
              <a:pPr>
                <a:lnSpc>
                  <a:spcPct val="90000"/>
                </a:lnSpc>
                <a:spcBef>
                  <a:spcPct val="0"/>
                </a:spcBef>
              </a:pPr>
              <a:r>
                <a:rPr lang="sv-SE" altLang="en-US" sz="2400"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William Occam 1290-1349.)</a:t>
              </a:r>
            </a:p>
          </p:txBody>
        </p:sp>
        <p:graphicFrame>
          <p:nvGraphicFramePr>
            <p:cNvPr id="19467" name="Object 1071">
              <a:extLst>
                <a:ext uri="{FF2B5EF4-FFF2-40B4-BE49-F238E27FC236}">
                  <a16:creationId xmlns:a16="http://schemas.microsoft.com/office/drawing/2014/main" id="{A0774A0C-2C6C-4A14-84F9-A69183B8D7F5}"/>
                </a:ext>
              </a:extLst>
            </p:cNvPr>
            <p:cNvGraphicFramePr>
              <a:graphicFrameLocks noChangeAspect="1"/>
            </p:cNvGraphicFramePr>
            <p:nvPr>
              <p:extLst>
                <p:ext uri="{D42A27DB-BD31-4B8C-83A1-F6EECF244321}">
                  <p14:modId xmlns:p14="http://schemas.microsoft.com/office/powerpoint/2010/main" val="3377367641"/>
                </p:ext>
              </p:extLst>
            </p:nvPr>
          </p:nvGraphicFramePr>
          <p:xfrm>
            <a:off x="7335837" y="2786903"/>
            <a:ext cx="1427163" cy="464923"/>
          </p:xfrm>
          <a:graphic>
            <a:graphicData uri="http://schemas.openxmlformats.org/presentationml/2006/ole">
              <mc:AlternateContent xmlns:mc="http://schemas.openxmlformats.org/markup-compatibility/2006">
                <mc:Choice xmlns:v="urn:schemas-microsoft-com:vml" Requires="v">
                  <p:oleObj spid="_x0000_s19595" name="Bitmappsbild" r:id="rId3" imgW="1133633" imgH="561905" progId="Paint.Picture">
                    <p:embed/>
                  </p:oleObj>
                </mc:Choice>
                <mc:Fallback>
                  <p:oleObj name="Bitmappsbild" r:id="rId3" imgW="1133633" imgH="561905" progId="Paint.Picture">
                    <p:embed/>
                    <p:pic>
                      <p:nvPicPr>
                        <p:cNvPr id="0" name="Object 10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5837" y="2786903"/>
                          <a:ext cx="1427163" cy="46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1+#ppt_w/2"/>
                                          </p:val>
                                        </p:tav>
                                        <p:tav tm="100000">
                                          <p:val>
                                            <p:strVal val="#ppt_x"/>
                                          </p:val>
                                        </p:tav>
                                      </p:tavLst>
                                    </p:anim>
                                    <p:anim calcmode="lin" valueType="num">
                                      <p:cBhvr additive="base">
                                        <p:cTn id="8"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9463"/>
                                        </p:tgtEl>
                                        <p:attrNameLst>
                                          <p:attrName>style.visibility</p:attrName>
                                        </p:attrNameLst>
                                      </p:cBhvr>
                                      <p:to>
                                        <p:strVal val="visible"/>
                                      </p:to>
                                    </p:set>
                                    <p:anim calcmode="lin" valueType="num">
                                      <p:cBhvr additive="base">
                                        <p:cTn id="13" dur="500" fill="hold"/>
                                        <p:tgtEl>
                                          <p:spTgt spid="19463"/>
                                        </p:tgtEl>
                                        <p:attrNameLst>
                                          <p:attrName>ppt_x</p:attrName>
                                        </p:attrNameLst>
                                      </p:cBhvr>
                                      <p:tavLst>
                                        <p:tav tm="0">
                                          <p:val>
                                            <p:strVal val="1+#ppt_w/2"/>
                                          </p:val>
                                        </p:tav>
                                        <p:tav tm="100000">
                                          <p:val>
                                            <p:strVal val="#ppt_x"/>
                                          </p:val>
                                        </p:tav>
                                      </p:tavLst>
                                    </p:anim>
                                    <p:anim calcmode="lin" valueType="num">
                                      <p:cBhvr additive="base">
                                        <p:cTn id="14" dur="500" fill="hold"/>
                                        <p:tgtEl>
                                          <p:spTgt spid="1946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812">
                                            <p:txEl>
                                              <p:pRg st="0" end="0"/>
                                            </p:txEl>
                                          </p:spTgt>
                                        </p:tgtEl>
                                        <p:attrNameLst>
                                          <p:attrName>style.visibility</p:attrName>
                                        </p:attrNameLst>
                                      </p:cBhvr>
                                      <p:to>
                                        <p:strVal val="visible"/>
                                      </p:to>
                                    </p:set>
                                    <p:anim calcmode="lin" valueType="num">
                                      <p:cBhvr additive="base">
                                        <p:cTn id="31" dur="500" fill="hold"/>
                                        <p:tgtEl>
                                          <p:spTgt spid="758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75812">
                                            <p:txEl>
                                              <p:pRg st="1" end="1"/>
                                            </p:txEl>
                                          </p:spTgt>
                                        </p:tgtEl>
                                        <p:attrNameLst>
                                          <p:attrName>style.visibility</p:attrName>
                                        </p:attrNameLst>
                                      </p:cBhvr>
                                      <p:to>
                                        <p:strVal val="visible"/>
                                      </p:to>
                                    </p:set>
                                    <p:anim calcmode="lin" valueType="num">
                                      <p:cBhvr additive="base">
                                        <p:cTn id="37" dur="500" fill="hold"/>
                                        <p:tgtEl>
                                          <p:spTgt spid="7581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58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5812">
                                            <p:txEl>
                                              <p:pRg st="2" end="2"/>
                                            </p:txEl>
                                          </p:spTgt>
                                        </p:tgtEl>
                                        <p:attrNameLst>
                                          <p:attrName>style.visibility</p:attrName>
                                        </p:attrNameLst>
                                      </p:cBhvr>
                                      <p:to>
                                        <p:strVal val="visible"/>
                                      </p:to>
                                    </p:set>
                                    <p:anim calcmode="lin" valueType="num">
                                      <p:cBhvr additive="base">
                                        <p:cTn id="43" dur="500" fill="hold"/>
                                        <p:tgtEl>
                                          <p:spTgt spid="75812">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58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75812">
                                            <p:txEl>
                                              <p:pRg st="3" end="3"/>
                                            </p:txEl>
                                          </p:spTgt>
                                        </p:tgtEl>
                                        <p:attrNameLst>
                                          <p:attrName>style.visibility</p:attrName>
                                        </p:attrNameLst>
                                      </p:cBhvr>
                                      <p:to>
                                        <p:strVal val="visible"/>
                                      </p:to>
                                    </p:set>
                                    <p:anim calcmode="lin" valueType="num">
                                      <p:cBhvr additive="base">
                                        <p:cTn id="49" dur="500" fill="hold"/>
                                        <p:tgtEl>
                                          <p:spTgt spid="75812">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58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75812">
                                            <p:txEl>
                                              <p:pRg st="4" end="4"/>
                                            </p:txEl>
                                          </p:spTgt>
                                        </p:tgtEl>
                                        <p:attrNameLst>
                                          <p:attrName>style.visibility</p:attrName>
                                        </p:attrNameLst>
                                      </p:cBhvr>
                                      <p:to>
                                        <p:strVal val="visible"/>
                                      </p:to>
                                    </p:set>
                                    <p:anim calcmode="lin" valueType="num">
                                      <p:cBhvr additive="base">
                                        <p:cTn id="55" dur="500" fill="hold"/>
                                        <p:tgtEl>
                                          <p:spTgt spid="75812">
                                            <p:txEl>
                                              <p:pRg st="4" end="4"/>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58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75812">
                                            <p:txEl>
                                              <p:pRg st="5" end="5"/>
                                            </p:txEl>
                                          </p:spTgt>
                                        </p:tgtEl>
                                        <p:attrNameLst>
                                          <p:attrName>style.visibility</p:attrName>
                                        </p:attrNameLst>
                                      </p:cBhvr>
                                      <p:to>
                                        <p:strVal val="visible"/>
                                      </p:to>
                                    </p:set>
                                    <p:anim calcmode="lin" valueType="num">
                                      <p:cBhvr additive="base">
                                        <p:cTn id="61" dur="500" fill="hold"/>
                                        <p:tgtEl>
                                          <p:spTgt spid="75812">
                                            <p:txEl>
                                              <p:pRg st="5" end="5"/>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58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75812">
                                            <p:txEl>
                                              <p:pRg st="6" end="6"/>
                                            </p:txEl>
                                          </p:spTgt>
                                        </p:tgtEl>
                                        <p:attrNameLst>
                                          <p:attrName>style.visibility</p:attrName>
                                        </p:attrNameLst>
                                      </p:cBhvr>
                                      <p:to>
                                        <p:strVal val="visible"/>
                                      </p:to>
                                    </p:set>
                                    <p:anim calcmode="lin" valueType="num">
                                      <p:cBhvr additive="base">
                                        <p:cTn id="67" dur="500" fill="hold"/>
                                        <p:tgtEl>
                                          <p:spTgt spid="75812">
                                            <p:txEl>
                                              <p:pRg st="6" end="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58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812">
                                            <p:txEl>
                                              <p:pRg st="7" end="7"/>
                                            </p:txEl>
                                          </p:spTgt>
                                        </p:tgtEl>
                                        <p:attrNameLst>
                                          <p:attrName>style.visibility</p:attrName>
                                        </p:attrNameLst>
                                      </p:cBhvr>
                                      <p:to>
                                        <p:strVal val="visible"/>
                                      </p:to>
                                    </p:set>
                                    <p:anim calcmode="lin" valueType="num">
                                      <p:cBhvr additive="base">
                                        <p:cTn id="73" dur="500" fill="hold"/>
                                        <p:tgtEl>
                                          <p:spTgt spid="75812">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58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latshållare för bildnummer 5">
            <a:extLst>
              <a:ext uri="{FF2B5EF4-FFF2-40B4-BE49-F238E27FC236}">
                <a16:creationId xmlns:a16="http://schemas.microsoft.com/office/drawing/2014/main" id="{13F92C27-EC94-48D3-A33D-0DD30EF7E519}"/>
              </a:ext>
            </a:extLst>
          </p:cNvPr>
          <p:cNvSpPr>
            <a:spLocks noGrp="1"/>
          </p:cNvSpPr>
          <p:nvPr>
            <p:ph type="sldNum" sz="quarter" idx="12"/>
          </p:nvPr>
        </p:nvSpPr>
        <p:spPr>
          <a:xfrm>
            <a:off x="84836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4E7F8F5-9CF3-4765-BA3C-A9350E4BF161}" type="slidenum">
              <a:rPr lang="en-GB" altLang="en-US" sz="1400" smtClean="0">
                <a:latin typeface="Calibri" panose="020F0502020204030204" pitchFamily="34" charset="0"/>
                <a:cs typeface="Calibri" panose="020F0502020204030204" pitchFamily="34" charset="0"/>
              </a:rPr>
              <a:pPr>
                <a:spcBef>
                  <a:spcPct val="0"/>
                </a:spcBef>
              </a:pPr>
              <a:t>11</a:t>
            </a:fld>
            <a:endParaRPr lang="en-GB" altLang="en-US" sz="1400" dirty="0">
              <a:latin typeface="Calibri" panose="020F0502020204030204" pitchFamily="34" charset="0"/>
              <a:cs typeface="Calibri" panose="020F0502020204030204" pitchFamily="34" charset="0"/>
            </a:endParaRPr>
          </a:p>
        </p:txBody>
      </p:sp>
      <p:sp>
        <p:nvSpPr>
          <p:cNvPr id="20483" name="Rectangle 4">
            <a:extLst>
              <a:ext uri="{FF2B5EF4-FFF2-40B4-BE49-F238E27FC236}">
                <a16:creationId xmlns:a16="http://schemas.microsoft.com/office/drawing/2014/main" id="{115B1560-DC76-4923-93C5-1C21BA1ADC7D}"/>
              </a:ext>
            </a:extLst>
          </p:cNvPr>
          <p:cNvSpPr>
            <a:spLocks noGrp="1" noChangeArrowheads="1"/>
          </p:cNvSpPr>
          <p:nvPr>
            <p:ph type="body" idx="1"/>
          </p:nvPr>
        </p:nvSpPr>
        <p:spPr>
          <a:xfrm>
            <a:off x="76200" y="0"/>
            <a:ext cx="8610600" cy="1371600"/>
          </a:xfrm>
          <a:noFill/>
        </p:spPr>
        <p:txBody>
          <a:bodyPr/>
          <a:lstStyle/>
          <a:p>
            <a:pPr algn="ctr">
              <a:lnSpc>
                <a:spcPct val="90000"/>
              </a:lnSpc>
              <a:spcBef>
                <a:spcPct val="50000"/>
              </a:spcBef>
            </a:pPr>
            <a:r>
              <a:rPr lang="en-GB" altLang="en-US" sz="3600" b="1" dirty="0">
                <a:latin typeface="Calibri" panose="020F0502020204030204" pitchFamily="34" charset="0"/>
                <a:cs typeface="Calibri" panose="020F0502020204030204" pitchFamily="34" charset="0"/>
              </a:rPr>
              <a:t>TO ORGANIZE THE PROJECT</a:t>
            </a:r>
          </a:p>
          <a:p>
            <a:pPr>
              <a:lnSpc>
                <a:spcPct val="90000"/>
              </a:lnSpc>
              <a:spcBef>
                <a:spcPct val="0"/>
              </a:spcBef>
            </a:pPr>
            <a:r>
              <a:rPr lang="en-GB" altLang="en-US" sz="2800"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During or after the problem definition, it is often time to organize the work in the form of a </a:t>
            </a:r>
            <a:r>
              <a:rPr lang="en-GB" altLang="en-US" sz="2400" b="1" i="1" dirty="0">
                <a:latin typeface="Calibri" panose="020F0502020204030204" pitchFamily="34" charset="0"/>
                <a:cs typeface="Calibri" panose="020F0502020204030204" pitchFamily="34" charset="0"/>
              </a:rPr>
              <a:t>project</a:t>
            </a:r>
            <a:r>
              <a:rPr lang="en-GB" altLang="en-US" sz="2400" dirty="0">
                <a:latin typeface="Calibri" panose="020F0502020204030204" pitchFamily="34" charset="0"/>
                <a:cs typeface="Calibri" panose="020F0502020204030204" pitchFamily="34" charset="0"/>
              </a:rPr>
              <a:t>.</a:t>
            </a:r>
          </a:p>
        </p:txBody>
      </p:sp>
      <p:sp>
        <p:nvSpPr>
          <p:cNvPr id="18437" name="Rectangle 5">
            <a:extLst>
              <a:ext uri="{FF2B5EF4-FFF2-40B4-BE49-F238E27FC236}">
                <a16:creationId xmlns:a16="http://schemas.microsoft.com/office/drawing/2014/main" id="{94D7CBFE-7AA9-4F40-B734-339C6CC5352E}"/>
              </a:ext>
            </a:extLst>
          </p:cNvPr>
          <p:cNvSpPr>
            <a:spLocks noChangeArrowheads="1"/>
          </p:cNvSpPr>
          <p:nvPr/>
        </p:nvSpPr>
        <p:spPr bwMode="auto">
          <a:xfrm>
            <a:off x="76200" y="1524000"/>
            <a:ext cx="8839200"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400" dirty="0">
                <a:latin typeface="Calibri" panose="020F0502020204030204" pitchFamily="34" charset="0"/>
                <a:cs typeface="Calibri" panose="020F0502020204030204" pitchFamily="34" charset="0"/>
              </a:rPr>
              <a:t>o </a:t>
            </a:r>
            <a:r>
              <a:rPr lang="en-GB" altLang="en-US" sz="2400" b="1" dirty="0">
                <a:latin typeface="Calibri" panose="020F0502020204030204" pitchFamily="34" charset="0"/>
                <a:cs typeface="Calibri" panose="020F0502020204030204" pitchFamily="34" charset="0"/>
              </a:rPr>
              <a:t>Participants</a:t>
            </a:r>
            <a:r>
              <a:rPr lang="en-GB" altLang="en-US" sz="2400" dirty="0">
                <a:latin typeface="Calibri" panose="020F0502020204030204" pitchFamily="34" charset="0"/>
                <a:cs typeface="Calibri" panose="020F0502020204030204" pitchFamily="34" charset="0"/>
              </a:rPr>
              <a:t>:</a:t>
            </a:r>
          </a:p>
          <a:p>
            <a:pPr>
              <a:lnSpc>
                <a:spcPct val="90000"/>
              </a:lnSpc>
              <a:spcBef>
                <a:spcPct val="0"/>
              </a:spcBef>
            </a:pPr>
            <a:r>
              <a:rPr lang="en-GB" altLang="en-US" sz="24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 Field experts: </a:t>
            </a:r>
            <a:r>
              <a:rPr lang="en-GB" altLang="en-US" sz="2200" dirty="0">
                <a:latin typeface="Calibri" panose="020F0502020204030204" pitchFamily="34" charset="0"/>
                <a:cs typeface="Calibri" panose="020F0502020204030204" pitchFamily="34" charset="0"/>
              </a:rPr>
              <a:t>(</a:t>
            </a:r>
            <a:r>
              <a:rPr lang="en-GB" altLang="en-US" sz="2200" i="1" dirty="0">
                <a:latin typeface="Calibri" panose="020F0502020204030204" pitchFamily="34" charset="0"/>
                <a:cs typeface="Calibri" panose="020F0502020204030204" pitchFamily="34" charset="0"/>
              </a:rPr>
              <a:t>Medicine, economy, administration of a hospital, …</a:t>
            </a:r>
            <a:r>
              <a:rPr lang="en-GB" altLang="en-US" sz="2200" dirty="0">
                <a:latin typeface="Calibri" panose="020F0502020204030204" pitchFamily="34" charset="0"/>
                <a:cs typeface="Calibri" panose="020F0502020204030204" pitchFamily="34" charset="0"/>
              </a:rPr>
              <a:t>)</a:t>
            </a:r>
          </a:p>
          <a:p>
            <a:pPr>
              <a:lnSpc>
                <a:spcPct val="90000"/>
              </a:lnSpc>
              <a:spcBef>
                <a:spcPct val="0"/>
              </a:spcBef>
            </a:pPr>
            <a:r>
              <a:rPr lang="en-GB" altLang="en-US" sz="2400" dirty="0">
                <a:latin typeface="Calibri" panose="020F0502020204030204" pitchFamily="34" charset="0"/>
                <a:cs typeface="Calibri" panose="020F0502020204030204" pitchFamily="34" charset="0"/>
              </a:rPr>
              <a:t>	</a:t>
            </a:r>
            <a:r>
              <a:rPr lang="en-GB" altLang="en-US" sz="2200" b="1" dirty="0">
                <a:latin typeface="Calibri" panose="020F0502020204030204" pitchFamily="34" charset="0"/>
                <a:cs typeface="Calibri" panose="020F0502020204030204" pitchFamily="34" charset="0"/>
              </a:rPr>
              <a:t>- Methodological experts: </a:t>
            </a:r>
            <a:r>
              <a:rPr lang="en-GB" altLang="en-US" sz="2200" dirty="0">
                <a:latin typeface="Calibri" panose="020F0502020204030204" pitchFamily="34" charset="0"/>
                <a:cs typeface="Calibri" panose="020F0502020204030204" pitchFamily="34" charset="0"/>
              </a:rPr>
              <a:t>(</a:t>
            </a:r>
            <a:r>
              <a:rPr lang="en-GB" altLang="en-US" sz="2200" i="1" dirty="0">
                <a:latin typeface="Calibri" panose="020F0502020204030204" pitchFamily="34" charset="0"/>
                <a:cs typeface="Calibri" panose="020F0502020204030204" pitchFamily="34" charset="0"/>
              </a:rPr>
              <a:t>Modelling &amp; simulation, Statistics, …</a:t>
            </a:r>
            <a:r>
              <a:rPr lang="en-GB" altLang="en-US" sz="2200" dirty="0">
                <a:latin typeface="Calibri" panose="020F0502020204030204" pitchFamily="34" charset="0"/>
                <a:cs typeface="Calibri" panose="020F0502020204030204" pitchFamily="34" charset="0"/>
              </a:rPr>
              <a:t>)</a:t>
            </a:r>
          </a:p>
        </p:txBody>
      </p:sp>
      <p:sp>
        <p:nvSpPr>
          <p:cNvPr id="18438" name="Text Box 6">
            <a:extLst>
              <a:ext uri="{FF2B5EF4-FFF2-40B4-BE49-F238E27FC236}">
                <a16:creationId xmlns:a16="http://schemas.microsoft.com/office/drawing/2014/main" id="{473B1C70-522E-4AB3-917D-AE69C1AF8A47}"/>
              </a:ext>
            </a:extLst>
          </p:cNvPr>
          <p:cNvSpPr txBox="1">
            <a:spLocks noChangeArrowheads="1"/>
          </p:cNvSpPr>
          <p:nvPr/>
        </p:nvSpPr>
        <p:spPr bwMode="auto">
          <a:xfrm>
            <a:off x="228600" y="5390606"/>
            <a:ext cx="85344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800" b="1" i="1" dirty="0">
                <a:solidFill>
                  <a:srgbClr val="00B050"/>
                </a:solidFill>
                <a:latin typeface="Calibri" panose="020F0502020204030204" pitchFamily="34" charset="0"/>
                <a:cs typeface="Calibri" panose="020F0502020204030204" pitchFamily="34" charset="0"/>
              </a:rPr>
              <a:t>Possibly, you should make a pilot study before starting a full scale project.</a:t>
            </a:r>
            <a:endParaRPr lang="en-GB" altLang="en-US" sz="2800" dirty="0">
              <a:solidFill>
                <a:srgbClr val="00B050"/>
              </a:solidFill>
              <a:latin typeface="Calibri" panose="020F0502020204030204" pitchFamily="34" charset="0"/>
              <a:cs typeface="Calibri" panose="020F0502020204030204" pitchFamily="34" charset="0"/>
            </a:endParaRPr>
          </a:p>
        </p:txBody>
      </p:sp>
      <p:sp>
        <p:nvSpPr>
          <p:cNvPr id="18439" name="Text Box 7">
            <a:extLst>
              <a:ext uri="{FF2B5EF4-FFF2-40B4-BE49-F238E27FC236}">
                <a16:creationId xmlns:a16="http://schemas.microsoft.com/office/drawing/2014/main" id="{7E4B3A49-99A9-477A-A5BD-984818E17B8C}"/>
              </a:ext>
            </a:extLst>
          </p:cNvPr>
          <p:cNvSpPr txBox="1">
            <a:spLocks noChangeArrowheads="1"/>
          </p:cNvSpPr>
          <p:nvPr/>
        </p:nvSpPr>
        <p:spPr bwMode="auto">
          <a:xfrm>
            <a:off x="76200" y="2667000"/>
            <a:ext cx="86106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400" dirty="0">
                <a:latin typeface="Calibri" panose="020F0502020204030204" pitchFamily="34" charset="0"/>
                <a:cs typeface="Calibri" panose="020F0502020204030204" pitchFamily="34" charset="0"/>
              </a:rPr>
              <a:t>o What </a:t>
            </a:r>
            <a:r>
              <a:rPr lang="en-GB" altLang="en-US" sz="2400" b="1" dirty="0">
                <a:latin typeface="Calibri" panose="020F0502020204030204" pitchFamily="34" charset="0"/>
                <a:cs typeface="Calibri" panose="020F0502020204030204" pitchFamily="34" charset="0"/>
              </a:rPr>
              <a:t>information</a:t>
            </a:r>
            <a:r>
              <a:rPr lang="en-GB" altLang="en-US" sz="2400" dirty="0">
                <a:latin typeface="Calibri" panose="020F0502020204030204" pitchFamily="34" charset="0"/>
                <a:cs typeface="Calibri" panose="020F0502020204030204" pitchFamily="34" charset="0"/>
              </a:rPr>
              <a:t> exists or can be obtained?</a:t>
            </a:r>
          </a:p>
        </p:txBody>
      </p:sp>
      <p:sp>
        <p:nvSpPr>
          <p:cNvPr id="18440" name="Text Box 8">
            <a:extLst>
              <a:ext uri="{FF2B5EF4-FFF2-40B4-BE49-F238E27FC236}">
                <a16:creationId xmlns:a16="http://schemas.microsoft.com/office/drawing/2014/main" id="{2E1D608A-C1F3-4AC3-BEE3-DCE41C2F1EAD}"/>
              </a:ext>
            </a:extLst>
          </p:cNvPr>
          <p:cNvSpPr txBox="1">
            <a:spLocks noChangeArrowheads="1"/>
          </p:cNvSpPr>
          <p:nvPr/>
        </p:nvSpPr>
        <p:spPr bwMode="auto">
          <a:xfrm>
            <a:off x="76200" y="3276600"/>
            <a:ext cx="8839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400" dirty="0">
                <a:latin typeface="Calibri" panose="020F0502020204030204" pitchFamily="34" charset="0"/>
                <a:cs typeface="Calibri" panose="020F0502020204030204" pitchFamily="34" charset="0"/>
              </a:rPr>
              <a:t>o </a:t>
            </a:r>
            <a:r>
              <a:rPr lang="en-GB" altLang="en-US" sz="2400" b="1" dirty="0">
                <a:latin typeface="Calibri" panose="020F0502020204030204" pitchFamily="34" charset="0"/>
                <a:cs typeface="Calibri" panose="020F0502020204030204" pitchFamily="34" charset="0"/>
              </a:rPr>
              <a:t>Project resources:</a:t>
            </a:r>
            <a:r>
              <a:rPr lang="en-GB" altLang="en-US" sz="2400"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rPr>
              <a:t>(Persons, time, economy, knowledge, software, ...)</a:t>
            </a:r>
            <a:r>
              <a:rPr lang="en-GB" altLang="en-US" sz="2400" dirty="0">
                <a:latin typeface="Calibri" panose="020F0502020204030204" pitchFamily="34" charset="0"/>
                <a:cs typeface="Calibri" panose="020F0502020204030204" pitchFamily="34" charset="0"/>
              </a:rPr>
              <a:t> </a:t>
            </a:r>
          </a:p>
        </p:txBody>
      </p:sp>
      <p:sp>
        <p:nvSpPr>
          <p:cNvPr id="18442" name="Rectangle 10">
            <a:extLst>
              <a:ext uri="{FF2B5EF4-FFF2-40B4-BE49-F238E27FC236}">
                <a16:creationId xmlns:a16="http://schemas.microsoft.com/office/drawing/2014/main" id="{CC3BA765-7228-404A-9328-7EF61C5E9C0C}"/>
              </a:ext>
            </a:extLst>
          </p:cNvPr>
          <p:cNvSpPr>
            <a:spLocks noChangeArrowheads="1"/>
          </p:cNvSpPr>
          <p:nvPr/>
        </p:nvSpPr>
        <p:spPr bwMode="auto">
          <a:xfrm>
            <a:off x="76200" y="3810000"/>
            <a:ext cx="786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dirty="0">
                <a:latin typeface="Calibri" panose="020F0502020204030204" pitchFamily="34" charset="0"/>
                <a:cs typeface="Calibri" panose="020F0502020204030204" pitchFamily="34" charset="0"/>
              </a:rPr>
              <a:t>o Project </a:t>
            </a:r>
            <a:r>
              <a:rPr lang="en-GB" altLang="en-US" sz="2400" b="1" dirty="0">
                <a:latin typeface="Calibri" panose="020F0502020204030204" pitchFamily="34" charset="0"/>
                <a:cs typeface="Calibri" panose="020F0502020204030204" pitchFamily="34" charset="0"/>
              </a:rPr>
              <a:t>time schedule</a:t>
            </a:r>
            <a:r>
              <a:rPr lang="en-GB" altLang="en-US" sz="2400" dirty="0">
                <a:latin typeface="Calibri" panose="020F0502020204030204" pitchFamily="34" charset="0"/>
                <a:cs typeface="Calibri" panose="020F0502020204030204" pitchFamily="34" charset="0"/>
              </a:rPr>
              <a:t>. </a:t>
            </a:r>
          </a:p>
        </p:txBody>
      </p:sp>
      <p:sp>
        <p:nvSpPr>
          <p:cNvPr id="18443" name="Text Box 11">
            <a:extLst>
              <a:ext uri="{FF2B5EF4-FFF2-40B4-BE49-F238E27FC236}">
                <a16:creationId xmlns:a16="http://schemas.microsoft.com/office/drawing/2014/main" id="{F5F58941-27F6-49A6-8F12-8D4AF9447668}"/>
              </a:ext>
            </a:extLst>
          </p:cNvPr>
          <p:cNvSpPr txBox="1">
            <a:spLocks noChangeArrowheads="1"/>
          </p:cNvSpPr>
          <p:nvPr/>
        </p:nvSpPr>
        <p:spPr bwMode="auto">
          <a:xfrm>
            <a:off x="76200" y="4364038"/>
            <a:ext cx="8534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dirty="0">
                <a:latin typeface="Calibri" panose="020F0502020204030204" pitchFamily="34" charset="0"/>
                <a:cs typeface="Calibri" panose="020F0502020204030204" pitchFamily="34" charset="0"/>
              </a:rPr>
              <a:t>o How to </a:t>
            </a:r>
            <a:r>
              <a:rPr lang="en-GB" altLang="en-US" sz="2400" b="1" dirty="0">
                <a:latin typeface="Calibri" panose="020F0502020204030204" pitchFamily="34" charset="0"/>
                <a:cs typeface="Calibri" panose="020F0502020204030204" pitchFamily="34" charset="0"/>
              </a:rPr>
              <a:t>perform the work</a:t>
            </a:r>
            <a:r>
              <a:rPr lang="en-GB" altLang="en-US" sz="2400" dirty="0">
                <a:latin typeface="Calibri" panose="020F0502020204030204" pitchFamily="34" charset="0"/>
                <a:cs typeface="Calibri" panose="020F0502020204030204" pitchFamily="34" charset="0"/>
              </a:rPr>
              <a:t>. </a:t>
            </a:r>
            <a:r>
              <a:rPr lang="en-GB" altLang="en-US" sz="2200" dirty="0">
                <a:latin typeface="Calibri" panose="020F0502020204030204" pitchFamily="34" charset="0"/>
                <a:cs typeface="Calibri" panose="020F0502020204030204" pitchFamily="34" charset="0"/>
              </a:rPr>
              <a:t>(</a:t>
            </a:r>
            <a:r>
              <a:rPr lang="en-GB" altLang="en-US" sz="2200" i="1" dirty="0">
                <a:latin typeface="Calibri" panose="020F0502020204030204" pitchFamily="34" charset="0"/>
                <a:cs typeface="Calibri" panose="020F0502020204030204" pitchFamily="34" charset="0"/>
              </a:rPr>
              <a:t>Who will do what? Software? …</a:t>
            </a:r>
            <a:r>
              <a:rPr lang="en-GB" altLang="en-US" sz="2200" dirty="0">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7"/>
                                        </p:tgtEl>
                                        <p:attrNameLst>
                                          <p:attrName>style.visibility</p:attrName>
                                        </p:attrNameLst>
                                      </p:cBhvr>
                                      <p:to>
                                        <p:strVal val="visible"/>
                                      </p:to>
                                    </p:set>
                                    <p:anim calcmode="lin" valueType="num">
                                      <p:cBhvr additive="base">
                                        <p:cTn id="13" dur="500" fill="hold"/>
                                        <p:tgtEl>
                                          <p:spTgt spid="18437"/>
                                        </p:tgtEl>
                                        <p:attrNameLst>
                                          <p:attrName>ppt_x</p:attrName>
                                        </p:attrNameLst>
                                      </p:cBhvr>
                                      <p:tavLst>
                                        <p:tav tm="0">
                                          <p:val>
                                            <p:strVal val="1+#ppt_w/2"/>
                                          </p:val>
                                        </p:tav>
                                        <p:tav tm="100000">
                                          <p:val>
                                            <p:strVal val="#ppt_x"/>
                                          </p:val>
                                        </p:tav>
                                      </p:tavLst>
                                    </p:anim>
                                    <p:anim calcmode="lin" valueType="num">
                                      <p:cBhvr additive="base">
                                        <p:cTn id="14"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437">
                                            <p:txEl>
                                              <p:pRg st="0" end="0"/>
                                            </p:txEl>
                                          </p:spTgt>
                                        </p:tgtEl>
                                        <p:attrNameLst>
                                          <p:attrName>style.visibility</p:attrName>
                                        </p:attrNameLst>
                                      </p:cBhvr>
                                      <p:to>
                                        <p:strVal val="visible"/>
                                      </p:to>
                                    </p:set>
                                    <p:anim calcmode="lin" valueType="num">
                                      <p:cBhvr additive="base">
                                        <p:cTn id="19" dur="500" fill="hold"/>
                                        <p:tgtEl>
                                          <p:spTgt spid="1843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437">
                                            <p:txEl>
                                              <p:pRg st="1" end="1"/>
                                            </p:txEl>
                                          </p:spTgt>
                                        </p:tgtEl>
                                        <p:attrNameLst>
                                          <p:attrName>style.visibility</p:attrName>
                                        </p:attrNameLst>
                                      </p:cBhvr>
                                      <p:to>
                                        <p:strVal val="visible"/>
                                      </p:to>
                                    </p:set>
                                    <p:anim calcmode="lin" valueType="num">
                                      <p:cBhvr additive="base">
                                        <p:cTn id="25" dur="500" fill="hold"/>
                                        <p:tgtEl>
                                          <p:spTgt spid="1843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4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8437">
                                            <p:txEl>
                                              <p:pRg st="2" end="2"/>
                                            </p:txEl>
                                          </p:spTgt>
                                        </p:tgtEl>
                                        <p:attrNameLst>
                                          <p:attrName>style.visibility</p:attrName>
                                        </p:attrNameLst>
                                      </p:cBhvr>
                                      <p:to>
                                        <p:strVal val="visible"/>
                                      </p:to>
                                    </p:set>
                                    <p:anim calcmode="lin" valueType="num">
                                      <p:cBhvr additive="base">
                                        <p:cTn id="31" dur="500" fill="hold"/>
                                        <p:tgtEl>
                                          <p:spTgt spid="18437">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4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8439"/>
                                        </p:tgtEl>
                                        <p:attrNameLst>
                                          <p:attrName>style.visibility</p:attrName>
                                        </p:attrNameLst>
                                      </p:cBhvr>
                                      <p:to>
                                        <p:strVal val="visible"/>
                                      </p:to>
                                    </p:set>
                                    <p:anim calcmode="lin" valueType="num">
                                      <p:cBhvr additive="base">
                                        <p:cTn id="37" dur="500" fill="hold"/>
                                        <p:tgtEl>
                                          <p:spTgt spid="18439"/>
                                        </p:tgtEl>
                                        <p:attrNameLst>
                                          <p:attrName>ppt_x</p:attrName>
                                        </p:attrNameLst>
                                      </p:cBhvr>
                                      <p:tavLst>
                                        <p:tav tm="0">
                                          <p:val>
                                            <p:strVal val="1+#ppt_w/2"/>
                                          </p:val>
                                        </p:tav>
                                        <p:tav tm="100000">
                                          <p:val>
                                            <p:strVal val="#ppt_x"/>
                                          </p:val>
                                        </p:tav>
                                      </p:tavLst>
                                    </p:anim>
                                    <p:anim calcmode="lin" valueType="num">
                                      <p:cBhvr additive="base">
                                        <p:cTn id="38"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8440"/>
                                        </p:tgtEl>
                                        <p:attrNameLst>
                                          <p:attrName>style.visibility</p:attrName>
                                        </p:attrNameLst>
                                      </p:cBhvr>
                                      <p:to>
                                        <p:strVal val="visible"/>
                                      </p:to>
                                    </p:set>
                                    <p:anim calcmode="lin" valueType="num">
                                      <p:cBhvr additive="base">
                                        <p:cTn id="43" dur="500" fill="hold"/>
                                        <p:tgtEl>
                                          <p:spTgt spid="18440"/>
                                        </p:tgtEl>
                                        <p:attrNameLst>
                                          <p:attrName>ppt_x</p:attrName>
                                        </p:attrNameLst>
                                      </p:cBhvr>
                                      <p:tavLst>
                                        <p:tav tm="0">
                                          <p:val>
                                            <p:strVal val="1+#ppt_w/2"/>
                                          </p:val>
                                        </p:tav>
                                        <p:tav tm="100000">
                                          <p:val>
                                            <p:strVal val="#ppt_x"/>
                                          </p:val>
                                        </p:tav>
                                      </p:tavLst>
                                    </p:anim>
                                    <p:anim calcmode="lin" valueType="num">
                                      <p:cBhvr additive="base">
                                        <p:cTn id="44"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8442"/>
                                        </p:tgtEl>
                                        <p:attrNameLst>
                                          <p:attrName>style.visibility</p:attrName>
                                        </p:attrNameLst>
                                      </p:cBhvr>
                                      <p:to>
                                        <p:strVal val="visible"/>
                                      </p:to>
                                    </p:set>
                                    <p:anim calcmode="lin" valueType="num">
                                      <p:cBhvr additive="base">
                                        <p:cTn id="49" dur="500" fill="hold"/>
                                        <p:tgtEl>
                                          <p:spTgt spid="18442"/>
                                        </p:tgtEl>
                                        <p:attrNameLst>
                                          <p:attrName>ppt_x</p:attrName>
                                        </p:attrNameLst>
                                      </p:cBhvr>
                                      <p:tavLst>
                                        <p:tav tm="0">
                                          <p:val>
                                            <p:strVal val="1+#ppt_w/2"/>
                                          </p:val>
                                        </p:tav>
                                        <p:tav tm="100000">
                                          <p:val>
                                            <p:strVal val="#ppt_x"/>
                                          </p:val>
                                        </p:tav>
                                      </p:tavLst>
                                    </p:anim>
                                    <p:anim calcmode="lin" valueType="num">
                                      <p:cBhvr additive="base">
                                        <p:cTn id="50"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8443"/>
                                        </p:tgtEl>
                                        <p:attrNameLst>
                                          <p:attrName>style.visibility</p:attrName>
                                        </p:attrNameLst>
                                      </p:cBhvr>
                                      <p:to>
                                        <p:strVal val="visible"/>
                                      </p:to>
                                    </p:set>
                                    <p:anim calcmode="lin" valueType="num">
                                      <p:cBhvr additive="base">
                                        <p:cTn id="55" dur="500" fill="hold"/>
                                        <p:tgtEl>
                                          <p:spTgt spid="18443"/>
                                        </p:tgtEl>
                                        <p:attrNameLst>
                                          <p:attrName>ppt_x</p:attrName>
                                        </p:attrNameLst>
                                      </p:cBhvr>
                                      <p:tavLst>
                                        <p:tav tm="0">
                                          <p:val>
                                            <p:strVal val="1+#ppt_w/2"/>
                                          </p:val>
                                        </p:tav>
                                        <p:tav tm="100000">
                                          <p:val>
                                            <p:strVal val="#ppt_x"/>
                                          </p:val>
                                        </p:tav>
                                      </p:tavLst>
                                    </p:anim>
                                    <p:anim calcmode="lin" valueType="num">
                                      <p:cBhvr additive="base">
                                        <p:cTn id="56" dur="500" fill="hold"/>
                                        <p:tgtEl>
                                          <p:spTgt spid="1844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8438"/>
                                        </p:tgtEl>
                                        <p:attrNameLst>
                                          <p:attrName>style.visibility</p:attrName>
                                        </p:attrNameLst>
                                      </p:cBhvr>
                                      <p:to>
                                        <p:strVal val="visible"/>
                                      </p:to>
                                    </p:set>
                                    <p:anim calcmode="lin" valueType="num">
                                      <p:cBhvr additive="base">
                                        <p:cTn id="61" dur="500" fill="hold"/>
                                        <p:tgtEl>
                                          <p:spTgt spid="18438"/>
                                        </p:tgtEl>
                                        <p:attrNameLst>
                                          <p:attrName>ppt_x</p:attrName>
                                        </p:attrNameLst>
                                      </p:cBhvr>
                                      <p:tavLst>
                                        <p:tav tm="0">
                                          <p:val>
                                            <p:strVal val="1+#ppt_w/2"/>
                                          </p:val>
                                        </p:tav>
                                        <p:tav tm="100000">
                                          <p:val>
                                            <p:strVal val="#ppt_x"/>
                                          </p:val>
                                        </p:tav>
                                      </p:tavLst>
                                    </p:anim>
                                    <p:anim calcmode="lin" valueType="num">
                                      <p:cBhvr additive="base">
                                        <p:cTn id="62"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438">
                                            <p:txEl>
                                              <p:pRg st="0" end="0"/>
                                            </p:txEl>
                                          </p:spTgt>
                                        </p:tgtEl>
                                        <p:attrNameLst>
                                          <p:attrName>style.visibility</p:attrName>
                                        </p:attrNameLst>
                                      </p:cBhvr>
                                      <p:to>
                                        <p:strVal val="visible"/>
                                      </p:to>
                                    </p:set>
                                    <p:anim calcmode="lin" valueType="num">
                                      <p:cBhvr additive="base">
                                        <p:cTn id="67" dur="500" fill="hold"/>
                                        <p:tgtEl>
                                          <p:spTgt spid="1843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843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18437" grpId="0"/>
      <p:bldP spid="18438" grpId="0" autoUpdateAnimBg="0"/>
      <p:bldP spid="18439" grpId="0" autoUpdateAnimBg="0"/>
      <p:bldP spid="18440" grpId="0" autoUpdateAnimBg="0"/>
      <p:bldP spid="18442" grpId="0" autoUpdateAnimBg="0"/>
      <p:bldP spid="1844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Platshållare för bildnummer 3">
            <a:extLst>
              <a:ext uri="{FF2B5EF4-FFF2-40B4-BE49-F238E27FC236}">
                <a16:creationId xmlns:a16="http://schemas.microsoft.com/office/drawing/2014/main" id="{3AF5767F-1584-489F-A140-B9FE8AC86EFD}"/>
              </a:ext>
            </a:extLst>
          </p:cNvPr>
          <p:cNvSpPr>
            <a:spLocks noGrp="1"/>
          </p:cNvSpPr>
          <p:nvPr>
            <p:ph type="sldNum" sz="quarter" idx="12"/>
          </p:nvPr>
        </p:nvSpPr>
        <p:spPr>
          <a:xfrm>
            <a:off x="8585200" y="6254705"/>
            <a:ext cx="355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4A23DA60-BB75-4D0E-B089-6D4BE5F26895}" type="slidenum">
              <a:rPr lang="en-GB" altLang="en-US" sz="1400" smtClean="0"/>
              <a:pPr>
                <a:spcBef>
                  <a:spcPct val="0"/>
                </a:spcBef>
              </a:pPr>
              <a:t>12</a:t>
            </a:fld>
            <a:endParaRPr lang="en-GB" altLang="en-US" sz="1400" dirty="0"/>
          </a:p>
        </p:txBody>
      </p:sp>
      <p:sp>
        <p:nvSpPr>
          <p:cNvPr id="22531" name="Text Box 49">
            <a:extLst>
              <a:ext uri="{FF2B5EF4-FFF2-40B4-BE49-F238E27FC236}">
                <a16:creationId xmlns:a16="http://schemas.microsoft.com/office/drawing/2014/main" id="{2C465A7F-6CF4-41B1-8D20-EAB03DEEBF65}"/>
              </a:ext>
            </a:extLst>
          </p:cNvPr>
          <p:cNvSpPr txBox="1">
            <a:spLocks noChangeArrowheads="1"/>
          </p:cNvSpPr>
          <p:nvPr/>
        </p:nvSpPr>
        <p:spPr bwMode="auto">
          <a:xfrm>
            <a:off x="-105229" y="-22307"/>
            <a:ext cx="891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b="1" dirty="0">
                <a:latin typeface="Calibri" panose="020F0502020204030204" pitchFamily="34" charset="0"/>
                <a:cs typeface="Calibri" panose="020F0502020204030204" pitchFamily="34" charset="0"/>
              </a:rPr>
              <a:t>The need for a ‘common language’ in the project</a:t>
            </a:r>
          </a:p>
        </p:txBody>
      </p:sp>
      <p:grpSp>
        <p:nvGrpSpPr>
          <p:cNvPr id="3" name="Grupp 2">
            <a:extLst>
              <a:ext uri="{FF2B5EF4-FFF2-40B4-BE49-F238E27FC236}">
                <a16:creationId xmlns:a16="http://schemas.microsoft.com/office/drawing/2014/main" id="{5AE641AB-9041-44BF-A93A-F070A93E0F37}"/>
              </a:ext>
            </a:extLst>
          </p:cNvPr>
          <p:cNvGrpSpPr/>
          <p:nvPr/>
        </p:nvGrpSpPr>
        <p:grpSpPr>
          <a:xfrm>
            <a:off x="2817813" y="2514600"/>
            <a:ext cx="5957887" cy="2374900"/>
            <a:chOff x="2819400" y="2514600"/>
            <a:chExt cx="5956300" cy="2374900"/>
          </a:xfrm>
        </p:grpSpPr>
        <p:sp>
          <p:nvSpPr>
            <p:cNvPr id="22556" name="AutoShape 32">
              <a:extLst>
                <a:ext uri="{FF2B5EF4-FFF2-40B4-BE49-F238E27FC236}">
                  <a16:creationId xmlns:a16="http://schemas.microsoft.com/office/drawing/2014/main" id="{FE3A99EE-2882-4846-A3E9-E9C5A23858B6}"/>
                </a:ext>
              </a:extLst>
            </p:cNvPr>
            <p:cNvSpPr>
              <a:spLocks/>
            </p:cNvSpPr>
            <p:nvPr/>
          </p:nvSpPr>
          <p:spPr bwMode="auto">
            <a:xfrm rot="16200000">
              <a:off x="5676900" y="-342900"/>
              <a:ext cx="228600" cy="5943600"/>
            </a:xfrm>
            <a:prstGeom prst="leftBrace">
              <a:avLst>
                <a:gd name="adj1" fmla="val 216667"/>
                <a:gd name="adj2" fmla="val 49620"/>
              </a:avLst>
            </a:prstGeom>
            <a:noFill/>
            <a:ln w="1587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sp>
          <p:nvSpPr>
            <p:cNvPr id="22554" name="Rectangle 33">
              <a:extLst>
                <a:ext uri="{FF2B5EF4-FFF2-40B4-BE49-F238E27FC236}">
                  <a16:creationId xmlns:a16="http://schemas.microsoft.com/office/drawing/2014/main" id="{2B65B5DC-5AAA-4EBA-9CC6-E2C64FF116FF}"/>
                </a:ext>
              </a:extLst>
            </p:cNvPr>
            <p:cNvSpPr>
              <a:spLocks noChangeArrowheads="1"/>
            </p:cNvSpPr>
            <p:nvPr/>
          </p:nvSpPr>
          <p:spPr bwMode="auto">
            <a:xfrm>
              <a:off x="4965700" y="2971800"/>
              <a:ext cx="3810000" cy="191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i="1" dirty="0">
                  <a:latin typeface="Calibri" panose="020F0502020204030204" pitchFamily="34" charset="0"/>
                  <a:cs typeface="Calibri" panose="020F0502020204030204" pitchFamily="34" charset="0"/>
                </a:rPr>
                <a:t>Modelling issues</a:t>
              </a:r>
              <a:r>
                <a:rPr lang="en-GB" altLang="en-US" sz="2400" i="1" dirty="0">
                  <a:latin typeface="Calibri" panose="020F0502020204030204" pitchFamily="34" charset="0"/>
                  <a:cs typeface="Calibri" panose="020F0502020204030204" pitchFamily="34" charset="0"/>
                </a:rPr>
                <a:t>, e.g.</a:t>
              </a:r>
            </a:p>
            <a:p>
              <a:pPr>
                <a:lnSpc>
                  <a:spcPct val="80000"/>
                </a:lnSpc>
                <a:spcBef>
                  <a:spcPct val="50000"/>
                </a:spcBef>
                <a:buFontTx/>
                <a:buChar char="•"/>
              </a:pPr>
              <a:r>
                <a:rPr lang="en-GB" altLang="en-US" sz="2200" i="1" dirty="0">
                  <a:latin typeface="Calibri" panose="020F0502020204030204" pitchFamily="34" charset="0"/>
                  <a:cs typeface="Calibri" panose="020F0502020204030204" pitchFamily="34" charset="0"/>
                </a:rPr>
                <a:t> Statistics</a:t>
              </a:r>
            </a:p>
            <a:p>
              <a:pPr>
                <a:spcBef>
                  <a:spcPct val="50000"/>
                </a:spcBef>
                <a:buFontTx/>
                <a:buChar char="•"/>
              </a:pPr>
              <a:r>
                <a:rPr lang="en-GB" altLang="en-US" sz="2200" i="1" dirty="0">
                  <a:latin typeface="Calibri" panose="020F0502020204030204" pitchFamily="34" charset="0"/>
                  <a:cs typeface="Calibri" panose="020F0502020204030204" pitchFamily="34" charset="0"/>
                </a:rPr>
                <a:t> Modelling and simulation</a:t>
              </a:r>
            </a:p>
            <a:p>
              <a:pPr>
                <a:spcBef>
                  <a:spcPct val="50000"/>
                </a:spcBef>
                <a:buFontTx/>
                <a:buChar char="•"/>
              </a:pPr>
              <a:r>
                <a:rPr lang="en-GB" altLang="en-US" sz="2200" i="1" dirty="0">
                  <a:latin typeface="Calibri" panose="020F0502020204030204" pitchFamily="34" charset="0"/>
                  <a:cs typeface="Calibri" panose="020F0502020204030204" pitchFamily="34" charset="0"/>
                </a:rPr>
                <a:t> Analysis</a:t>
              </a:r>
            </a:p>
          </p:txBody>
        </p:sp>
      </p:grpSp>
      <p:grpSp>
        <p:nvGrpSpPr>
          <p:cNvPr id="2" name="Grupp 1">
            <a:extLst>
              <a:ext uri="{FF2B5EF4-FFF2-40B4-BE49-F238E27FC236}">
                <a16:creationId xmlns:a16="http://schemas.microsoft.com/office/drawing/2014/main" id="{249C465C-3701-4D0D-BAF6-7A5BDD67A540}"/>
              </a:ext>
            </a:extLst>
          </p:cNvPr>
          <p:cNvGrpSpPr/>
          <p:nvPr/>
        </p:nvGrpSpPr>
        <p:grpSpPr>
          <a:xfrm>
            <a:off x="152400" y="2336800"/>
            <a:ext cx="4724400" cy="3084513"/>
            <a:chOff x="152400" y="2336800"/>
            <a:chExt cx="4724400" cy="3084513"/>
          </a:xfrm>
        </p:grpSpPr>
        <p:sp>
          <p:nvSpPr>
            <p:cNvPr id="22557" name="AutoShape 37">
              <a:extLst>
                <a:ext uri="{FF2B5EF4-FFF2-40B4-BE49-F238E27FC236}">
                  <a16:creationId xmlns:a16="http://schemas.microsoft.com/office/drawing/2014/main" id="{0D5CC855-EB7F-46E7-8C43-EB5B65768020}"/>
                </a:ext>
              </a:extLst>
            </p:cNvPr>
            <p:cNvSpPr>
              <a:spLocks/>
            </p:cNvSpPr>
            <p:nvPr/>
          </p:nvSpPr>
          <p:spPr bwMode="auto">
            <a:xfrm rot="16200000">
              <a:off x="2425700" y="139700"/>
              <a:ext cx="254000" cy="4648200"/>
            </a:xfrm>
            <a:prstGeom prst="leftBrace">
              <a:avLst>
                <a:gd name="adj1" fmla="val 164785"/>
                <a:gd name="adj2" fmla="val 50000"/>
              </a:avLst>
            </a:prstGeom>
            <a:noFill/>
            <a:ln w="15875">
              <a:solidFill>
                <a:srgbClr val="0070C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sp>
          <p:nvSpPr>
            <p:cNvPr id="22555" name="Rectangle 36">
              <a:extLst>
                <a:ext uri="{FF2B5EF4-FFF2-40B4-BE49-F238E27FC236}">
                  <a16:creationId xmlns:a16="http://schemas.microsoft.com/office/drawing/2014/main" id="{3688876C-F47E-41B2-BBFA-AA26FBA320B8}"/>
                </a:ext>
              </a:extLst>
            </p:cNvPr>
            <p:cNvSpPr>
              <a:spLocks noChangeArrowheads="1"/>
            </p:cNvSpPr>
            <p:nvPr/>
          </p:nvSpPr>
          <p:spPr bwMode="auto">
            <a:xfrm>
              <a:off x="152400" y="2927350"/>
              <a:ext cx="2551388" cy="2493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i="1" dirty="0">
                  <a:latin typeface="Calibri" panose="020F0502020204030204" pitchFamily="34" charset="0"/>
                  <a:cs typeface="Calibri" panose="020F0502020204030204" pitchFamily="34" charset="0"/>
                </a:rPr>
                <a:t>Field issues</a:t>
              </a:r>
              <a:r>
                <a:rPr lang="en-GB" altLang="en-US" sz="2400" i="1" dirty="0">
                  <a:latin typeface="Calibri" panose="020F0502020204030204" pitchFamily="34" charset="0"/>
                  <a:cs typeface="Calibri" panose="020F0502020204030204" pitchFamily="34" charset="0"/>
                </a:rPr>
                <a:t>, e.g.</a:t>
              </a:r>
            </a:p>
            <a:p>
              <a:pPr>
                <a:spcBef>
                  <a:spcPct val="50000"/>
                </a:spcBef>
                <a:buFontTx/>
                <a:buChar char="•"/>
              </a:pPr>
              <a:r>
                <a:rPr lang="en-GB" altLang="en-US" sz="2200" i="1" dirty="0">
                  <a:latin typeface="Calibri" panose="020F0502020204030204" pitchFamily="34" charset="0"/>
                  <a:cs typeface="Calibri" panose="020F0502020204030204" pitchFamily="34" charset="0"/>
                </a:rPr>
                <a:t> Researchers</a:t>
              </a:r>
            </a:p>
            <a:p>
              <a:pPr>
                <a:spcBef>
                  <a:spcPct val="50000"/>
                </a:spcBef>
                <a:buFontTx/>
                <a:buChar char="•"/>
              </a:pPr>
              <a:r>
                <a:rPr lang="en-GB" altLang="en-US" sz="2200" i="1" dirty="0">
                  <a:latin typeface="Calibri" panose="020F0502020204030204" pitchFamily="34" charset="0"/>
                  <a:cs typeface="Calibri" panose="020F0502020204030204" pitchFamily="34" charset="0"/>
                </a:rPr>
                <a:t> Study design</a:t>
              </a:r>
            </a:p>
            <a:p>
              <a:pPr>
                <a:spcBef>
                  <a:spcPct val="50000"/>
                </a:spcBef>
                <a:buFontTx/>
                <a:buChar char="•"/>
              </a:pPr>
              <a:r>
                <a:rPr lang="en-GB" altLang="en-US" sz="2200" i="1" dirty="0">
                  <a:latin typeface="Calibri" panose="020F0502020204030204" pitchFamily="34" charset="0"/>
                  <a:cs typeface="Calibri" panose="020F0502020204030204" pitchFamily="34" charset="0"/>
                </a:rPr>
                <a:t> Register handling</a:t>
              </a:r>
            </a:p>
            <a:p>
              <a:pPr>
                <a:spcBef>
                  <a:spcPct val="50000"/>
                </a:spcBef>
                <a:buFontTx/>
                <a:buChar char="•"/>
              </a:pPr>
              <a:r>
                <a:rPr lang="en-GB" altLang="en-US" sz="2200" i="1" dirty="0">
                  <a:latin typeface="Calibri" panose="020F0502020204030204" pitchFamily="34" charset="0"/>
                  <a:cs typeface="Calibri" panose="020F0502020204030204" pitchFamily="34" charset="0"/>
                </a:rPr>
                <a:t> Etc.</a:t>
              </a:r>
            </a:p>
          </p:txBody>
        </p:sp>
      </p:grpSp>
      <p:grpSp>
        <p:nvGrpSpPr>
          <p:cNvPr id="7" name="Grupp 6">
            <a:extLst>
              <a:ext uri="{FF2B5EF4-FFF2-40B4-BE49-F238E27FC236}">
                <a16:creationId xmlns:a16="http://schemas.microsoft.com/office/drawing/2014/main" id="{3A2043F0-7619-4535-891A-7260B3ACD2DA}"/>
              </a:ext>
            </a:extLst>
          </p:cNvPr>
          <p:cNvGrpSpPr/>
          <p:nvPr/>
        </p:nvGrpSpPr>
        <p:grpSpPr>
          <a:xfrm>
            <a:off x="120650" y="1828800"/>
            <a:ext cx="7727950" cy="4976813"/>
            <a:chOff x="120650" y="1828800"/>
            <a:chExt cx="7727950" cy="4976813"/>
          </a:xfrm>
        </p:grpSpPr>
        <p:grpSp>
          <p:nvGrpSpPr>
            <p:cNvPr id="6" name="Grupp 5">
              <a:extLst>
                <a:ext uri="{FF2B5EF4-FFF2-40B4-BE49-F238E27FC236}">
                  <a16:creationId xmlns:a16="http://schemas.microsoft.com/office/drawing/2014/main" id="{9285F7C5-C38D-4C5F-B653-9DF2FFB3EF0F}"/>
                </a:ext>
              </a:extLst>
            </p:cNvPr>
            <p:cNvGrpSpPr/>
            <p:nvPr/>
          </p:nvGrpSpPr>
          <p:grpSpPr>
            <a:xfrm>
              <a:off x="120650" y="1828800"/>
              <a:ext cx="7727950" cy="4976813"/>
              <a:chOff x="120650" y="1828800"/>
              <a:chExt cx="7727950" cy="4976813"/>
            </a:xfrm>
          </p:grpSpPr>
          <p:grpSp>
            <p:nvGrpSpPr>
              <p:cNvPr id="4" name="Grupp 3">
                <a:extLst>
                  <a:ext uri="{FF2B5EF4-FFF2-40B4-BE49-F238E27FC236}">
                    <a16:creationId xmlns:a16="http://schemas.microsoft.com/office/drawing/2014/main" id="{69E71112-2BB2-4D45-9D02-5E529ADF54A1}"/>
                  </a:ext>
                </a:extLst>
              </p:cNvPr>
              <p:cNvGrpSpPr/>
              <p:nvPr/>
            </p:nvGrpSpPr>
            <p:grpSpPr>
              <a:xfrm>
                <a:off x="2817813" y="1828800"/>
                <a:ext cx="2058987" cy="3657600"/>
                <a:chOff x="2817813" y="1828800"/>
                <a:chExt cx="2058987" cy="3657600"/>
              </a:xfrm>
            </p:grpSpPr>
            <p:grpSp>
              <p:nvGrpSpPr>
                <p:cNvPr id="90165" name="Group 53">
                  <a:extLst>
                    <a:ext uri="{FF2B5EF4-FFF2-40B4-BE49-F238E27FC236}">
                      <a16:creationId xmlns:a16="http://schemas.microsoft.com/office/drawing/2014/main" id="{D7C43610-C171-4C95-A72B-62B90A0D45CC}"/>
                    </a:ext>
                  </a:extLst>
                </p:cNvPr>
                <p:cNvGrpSpPr>
                  <a:grpSpLocks/>
                </p:cNvGrpSpPr>
                <p:nvPr/>
              </p:nvGrpSpPr>
              <p:grpSpPr bwMode="auto">
                <a:xfrm>
                  <a:off x="2868168" y="2895600"/>
                  <a:ext cx="1981200" cy="2454510"/>
                  <a:chOff x="1852" y="1776"/>
                  <a:chExt cx="1127" cy="1352"/>
                </a:xfrm>
                <a:solidFill>
                  <a:srgbClr val="FFC000"/>
                </a:solidFill>
              </p:grpSpPr>
              <p:sp>
                <p:nvSpPr>
                  <p:cNvPr id="90158" name="AutoShape 46">
                    <a:extLst>
                      <a:ext uri="{FF2B5EF4-FFF2-40B4-BE49-F238E27FC236}">
                        <a16:creationId xmlns:a16="http://schemas.microsoft.com/office/drawing/2014/main" id="{FF6610AC-B48C-45B5-9204-69BD22A6450C}"/>
                      </a:ext>
                    </a:extLst>
                  </p:cNvPr>
                  <p:cNvSpPr>
                    <a:spLocks noChangeArrowheads="1"/>
                  </p:cNvSpPr>
                  <p:nvPr/>
                </p:nvSpPr>
                <p:spPr bwMode="auto">
                  <a:xfrm>
                    <a:off x="1852" y="1776"/>
                    <a:ext cx="1127" cy="1344"/>
                  </a:xfrm>
                  <a:prstGeom prst="verticalScroll">
                    <a:avLst>
                      <a:gd name="adj" fmla="val 12500"/>
                    </a:avLst>
                  </a:prstGeom>
                  <a:solidFill>
                    <a:srgbClr val="FFD653"/>
                  </a:solidFill>
                  <a:ln w="12700">
                    <a:solidFill>
                      <a:schemeClr val="tx1"/>
                    </a:solidFill>
                    <a:round/>
                    <a:headEnd type="none" w="sm" len="sm"/>
                    <a:tailEnd type="none" w="sm" len="sm"/>
                  </a:ln>
                  <a:effectLst/>
                </p:spPr>
                <p:txBody>
                  <a:bodyPr wrap="none" anchor="ctr"/>
                  <a:lstStyle/>
                  <a:p>
                    <a:pPr algn="ctr">
                      <a:defRPr/>
                    </a:pPr>
                    <a:endParaRPr lang="en-GB"/>
                  </a:p>
                </p:txBody>
              </p:sp>
              <p:sp>
                <p:nvSpPr>
                  <p:cNvPr id="90159" name="Text Box 47">
                    <a:extLst>
                      <a:ext uri="{FF2B5EF4-FFF2-40B4-BE49-F238E27FC236}">
                        <a16:creationId xmlns:a16="http://schemas.microsoft.com/office/drawing/2014/main" id="{4E836FDF-110D-47B9-9414-05FD196C8924}"/>
                      </a:ext>
                    </a:extLst>
                  </p:cNvPr>
                  <p:cNvSpPr txBox="1">
                    <a:spLocks noChangeArrowheads="1"/>
                  </p:cNvSpPr>
                  <p:nvPr/>
                </p:nvSpPr>
                <p:spPr bwMode="auto">
                  <a:xfrm>
                    <a:off x="1928" y="1857"/>
                    <a:ext cx="974" cy="1271"/>
                  </a:xfrm>
                  <a:prstGeom prst="rect">
                    <a:avLst/>
                  </a:prstGeom>
                  <a:noFill/>
                  <a:ln>
                    <a:noFill/>
                  </a:ln>
                  <a:effectLst/>
                </p:spPr>
                <p:txBody>
                  <a:bodyPr>
                    <a:spAutoFit/>
                  </a:bodyPr>
                  <a:lstStyle>
                    <a:lvl1pPr algn="l" defTabSz="762000">
                      <a:defRPr sz="2400">
                        <a:solidFill>
                          <a:schemeClr val="tx1"/>
                        </a:solidFill>
                        <a:latin typeface="Times New Roman" panose="02020603050405020304" pitchFamily="18" charset="0"/>
                      </a:defRPr>
                    </a:lvl1pPr>
                    <a:lvl2pPr marL="571500" algn="l" defTabSz="762000">
                      <a:defRPr sz="2400">
                        <a:solidFill>
                          <a:schemeClr val="tx1"/>
                        </a:solidFill>
                        <a:latin typeface="Times New Roman" panose="02020603050405020304" pitchFamily="18" charset="0"/>
                      </a:defRPr>
                    </a:lvl2pPr>
                    <a:lvl3pPr marL="1143000" algn="l" defTabSz="762000">
                      <a:defRPr sz="2400">
                        <a:solidFill>
                          <a:schemeClr val="tx1"/>
                        </a:solidFill>
                        <a:latin typeface="Times New Roman" panose="02020603050405020304" pitchFamily="18" charset="0"/>
                      </a:defRPr>
                    </a:lvl3pPr>
                    <a:lvl4pPr marL="1714500" algn="l" defTabSz="762000">
                      <a:defRPr sz="2400">
                        <a:solidFill>
                          <a:schemeClr val="tx1"/>
                        </a:solidFill>
                        <a:latin typeface="Times New Roman" panose="02020603050405020304" pitchFamily="18" charset="0"/>
                      </a:defRPr>
                    </a:lvl4pPr>
                    <a:lvl5pPr marL="2286000" algn="l" defTabSz="762000">
                      <a:defRPr sz="2400">
                        <a:solidFill>
                          <a:schemeClr val="tx1"/>
                        </a:solidFill>
                        <a:latin typeface="Times New Roman" panose="02020603050405020304" pitchFamily="18" charset="0"/>
                      </a:defRPr>
                    </a:lvl5pPr>
                    <a:lvl6pPr marL="2743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200400" defTabSz="762000" eaLnBrk="0" fontAlgn="base" hangingPunct="0">
                      <a:spcBef>
                        <a:spcPct val="0"/>
                      </a:spcBef>
                      <a:spcAft>
                        <a:spcPct val="0"/>
                      </a:spcAft>
                      <a:defRPr sz="2400">
                        <a:solidFill>
                          <a:schemeClr val="tx1"/>
                        </a:solidFill>
                        <a:latin typeface="Times New Roman" panose="02020603050405020304" pitchFamily="18" charset="0"/>
                      </a:defRPr>
                    </a:lvl7pPr>
                    <a:lvl8pPr marL="3657600" defTabSz="762000" eaLnBrk="0" fontAlgn="base" hangingPunct="0">
                      <a:spcBef>
                        <a:spcPct val="0"/>
                      </a:spcBef>
                      <a:spcAft>
                        <a:spcPct val="0"/>
                      </a:spcAft>
                      <a:defRPr sz="2400">
                        <a:solidFill>
                          <a:schemeClr val="tx1"/>
                        </a:solidFill>
                        <a:latin typeface="Times New Roman" panose="02020603050405020304" pitchFamily="18" charset="0"/>
                      </a:defRPr>
                    </a:lvl8pPr>
                    <a:lvl9pPr marL="41148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ts val="0"/>
                      </a:spcBef>
                      <a:defRPr/>
                    </a:pPr>
                    <a:r>
                      <a:rPr lang="en-GB" altLang="en-US" b="1" i="1" dirty="0"/>
                      <a:t>Need for a ‘common language’</a:t>
                    </a:r>
                  </a:p>
                  <a:p>
                    <a:pPr algn="ctr">
                      <a:spcBef>
                        <a:spcPts val="0"/>
                      </a:spcBef>
                      <a:defRPr/>
                    </a:pPr>
                    <a:r>
                      <a:rPr lang="en-GB" altLang="en-US" b="1" i="1" dirty="0"/>
                      <a:t>- e.g. System Dynamics*</a:t>
                    </a:r>
                  </a:p>
                </p:txBody>
              </p:sp>
            </p:grpSp>
            <p:sp>
              <p:nvSpPr>
                <p:cNvPr id="22537" name="Line 34">
                  <a:extLst>
                    <a:ext uri="{FF2B5EF4-FFF2-40B4-BE49-F238E27FC236}">
                      <a16:creationId xmlns:a16="http://schemas.microsoft.com/office/drawing/2014/main" id="{05B0A57D-28BC-4436-B636-771C2F3D1882}"/>
                    </a:ext>
                  </a:extLst>
                </p:cNvPr>
                <p:cNvSpPr>
                  <a:spLocks noChangeShapeType="1"/>
                </p:cNvSpPr>
                <p:nvPr/>
              </p:nvSpPr>
              <p:spPr bwMode="auto">
                <a:xfrm flipH="1">
                  <a:off x="2817813" y="1828800"/>
                  <a:ext cx="1587" cy="3657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2538" name="Line 42">
                  <a:extLst>
                    <a:ext uri="{FF2B5EF4-FFF2-40B4-BE49-F238E27FC236}">
                      <a16:creationId xmlns:a16="http://schemas.microsoft.com/office/drawing/2014/main" id="{7DBC8975-84A0-4398-A5EE-A2B8551363AA}"/>
                    </a:ext>
                  </a:extLst>
                </p:cNvPr>
                <p:cNvSpPr>
                  <a:spLocks noChangeShapeType="1"/>
                </p:cNvSpPr>
                <p:nvPr/>
              </p:nvSpPr>
              <p:spPr bwMode="auto">
                <a:xfrm>
                  <a:off x="4876800" y="1828800"/>
                  <a:ext cx="0" cy="3657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2539" name="textruta 1">
                <a:extLst>
                  <a:ext uri="{FF2B5EF4-FFF2-40B4-BE49-F238E27FC236}">
                    <a16:creationId xmlns:a16="http://schemas.microsoft.com/office/drawing/2014/main" id="{EF8EC5EB-9166-42F9-BD78-3BCFB3881F4F}"/>
                  </a:ext>
                </a:extLst>
              </p:cNvPr>
              <p:cNvSpPr txBox="1">
                <a:spLocks noChangeArrowheads="1"/>
              </p:cNvSpPr>
              <p:nvPr/>
            </p:nvSpPr>
            <p:spPr bwMode="auto">
              <a:xfrm>
                <a:off x="120650" y="6343650"/>
                <a:ext cx="7727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dirty="0">
                    <a:latin typeface="Calibri" panose="020F0502020204030204" pitchFamily="34" charset="0"/>
                    <a:cs typeface="Calibri" panose="020F0502020204030204" pitchFamily="34" charset="0"/>
                  </a:rPr>
                  <a:t>* </a:t>
                </a:r>
                <a:r>
                  <a:rPr lang="en-GB" altLang="en-US" sz="1800" dirty="0">
                    <a:latin typeface="Calibri" panose="020F0502020204030204" pitchFamily="34" charset="0"/>
                    <a:cs typeface="Calibri" panose="020F0502020204030204" pitchFamily="34" charset="0"/>
                  </a:rPr>
                  <a:t>System Dynamics </a:t>
                </a:r>
                <a:r>
                  <a:rPr lang="en-GB" altLang="en-US" sz="1800" i="1" dirty="0">
                    <a:latin typeface="Calibri" panose="020F0502020204030204" pitchFamily="34" charset="0"/>
                    <a:cs typeface="Calibri" panose="020F0502020204030204" pitchFamily="34" charset="0"/>
                  </a:rPr>
                  <a:t>to describe the systemus in terms of stocks and flows</a:t>
                </a:r>
                <a:r>
                  <a:rPr lang="en-GB" altLang="en-US" sz="1800" dirty="0">
                    <a:latin typeface="Calibri" panose="020F0502020204030204" pitchFamily="34" charset="0"/>
                    <a:cs typeface="Calibri" panose="020F0502020204030204" pitchFamily="34" charset="0"/>
                  </a:rPr>
                  <a:t>.</a:t>
                </a:r>
              </a:p>
            </p:txBody>
          </p:sp>
        </p:grpSp>
        <p:cxnSp>
          <p:nvCxnSpPr>
            <p:cNvPr id="22540" name="Rak koppling 3">
              <a:extLst>
                <a:ext uri="{FF2B5EF4-FFF2-40B4-BE49-F238E27FC236}">
                  <a16:creationId xmlns:a16="http://schemas.microsoft.com/office/drawing/2014/main" id="{3BD3D40B-9097-484B-A6C7-CBF83BD3CC48}"/>
                </a:ext>
              </a:extLst>
            </p:cNvPr>
            <p:cNvCxnSpPr>
              <a:cxnSpLocks noChangeShapeType="1"/>
            </p:cNvCxnSpPr>
            <p:nvPr/>
          </p:nvCxnSpPr>
          <p:spPr bwMode="auto">
            <a:xfrm>
              <a:off x="120650" y="6400800"/>
              <a:ext cx="3384550" cy="0"/>
            </a:xfrm>
            <a:prstGeom prst="line">
              <a:avLst/>
            </a:prstGeom>
            <a:noFill/>
            <a:ln w="12700"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541" name="Grupp 7">
            <a:extLst>
              <a:ext uri="{FF2B5EF4-FFF2-40B4-BE49-F238E27FC236}">
                <a16:creationId xmlns:a16="http://schemas.microsoft.com/office/drawing/2014/main" id="{1EC54B01-6CF6-4F94-955E-EE8A0085811A}"/>
              </a:ext>
            </a:extLst>
          </p:cNvPr>
          <p:cNvGrpSpPr>
            <a:grpSpLocks/>
          </p:cNvGrpSpPr>
          <p:nvPr/>
        </p:nvGrpSpPr>
        <p:grpSpPr bwMode="auto">
          <a:xfrm>
            <a:off x="434975" y="457200"/>
            <a:ext cx="8340725" cy="2033506"/>
            <a:chOff x="435219" y="457154"/>
            <a:chExt cx="8340481" cy="2033507"/>
          </a:xfrm>
        </p:grpSpPr>
        <p:grpSp>
          <p:nvGrpSpPr>
            <p:cNvPr id="22542" name="Grupp 5">
              <a:extLst>
                <a:ext uri="{FF2B5EF4-FFF2-40B4-BE49-F238E27FC236}">
                  <a16:creationId xmlns:a16="http://schemas.microsoft.com/office/drawing/2014/main" id="{0C8161E8-2369-48C4-9EA7-68CC9136B2E7}"/>
                </a:ext>
              </a:extLst>
            </p:cNvPr>
            <p:cNvGrpSpPr>
              <a:grpSpLocks/>
            </p:cNvGrpSpPr>
            <p:nvPr/>
          </p:nvGrpSpPr>
          <p:grpSpPr bwMode="auto">
            <a:xfrm>
              <a:off x="1943100" y="457154"/>
              <a:ext cx="6832600" cy="2033507"/>
              <a:chOff x="1943100" y="457154"/>
              <a:chExt cx="6832600" cy="2033507"/>
            </a:xfrm>
          </p:grpSpPr>
          <p:sp>
            <p:nvSpPr>
              <p:cNvPr id="22546" name="Text Box 3">
                <a:extLst>
                  <a:ext uri="{FF2B5EF4-FFF2-40B4-BE49-F238E27FC236}">
                    <a16:creationId xmlns:a16="http://schemas.microsoft.com/office/drawing/2014/main" id="{91F3ED9A-E5C2-4305-8FAC-8034DAA7E0D0}"/>
                  </a:ext>
                </a:extLst>
              </p:cNvPr>
              <p:cNvSpPr txBox="1">
                <a:spLocks noChangeArrowheads="1"/>
              </p:cNvSpPr>
              <p:nvPr/>
            </p:nvSpPr>
            <p:spPr bwMode="auto">
              <a:xfrm>
                <a:off x="8470900" y="457154"/>
                <a:ext cx="304800" cy="203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3600" tIns="46800" rIns="93600" bIns="46800">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eaLnBrk="1" hangingPunct="1">
                  <a:lnSpc>
                    <a:spcPct val="90000"/>
                  </a:lnSpc>
                  <a:spcBef>
                    <a:spcPct val="50000"/>
                  </a:spcBef>
                </a:pPr>
                <a:r>
                  <a:rPr lang="en-GB" altLang="en-US" sz="2000" b="1" dirty="0">
                    <a:solidFill>
                      <a:srgbClr val="FF0000"/>
                    </a:solidFill>
                    <a:latin typeface="Calibri" panose="020F0502020204030204" pitchFamily="34" charset="0"/>
                    <a:cs typeface="Calibri" panose="020F0502020204030204" pitchFamily="34" charset="0"/>
                  </a:rPr>
                  <a:t>RESULTS</a:t>
                </a:r>
              </a:p>
            </p:txBody>
          </p:sp>
          <p:sp>
            <p:nvSpPr>
              <p:cNvPr id="22547" name="Arc 9">
                <a:extLst>
                  <a:ext uri="{FF2B5EF4-FFF2-40B4-BE49-F238E27FC236}">
                    <a16:creationId xmlns:a16="http://schemas.microsoft.com/office/drawing/2014/main" id="{A85ED474-4C05-4FB9-AD0F-5E48F021FF67}"/>
                  </a:ext>
                </a:extLst>
              </p:cNvPr>
              <p:cNvSpPr>
                <a:spLocks/>
              </p:cNvSpPr>
              <p:nvPr/>
            </p:nvSpPr>
            <p:spPr bwMode="auto">
              <a:xfrm rot="12737288" flipV="1">
                <a:off x="1943100" y="879430"/>
                <a:ext cx="914400" cy="492125"/>
              </a:xfrm>
              <a:custGeom>
                <a:avLst/>
                <a:gdLst>
                  <a:gd name="T0" fmla="*/ 0 w 27297"/>
                  <a:gd name="T1" fmla="*/ 7232360 h 23274"/>
                  <a:gd name="T2" fmla="*/ 1023631423 w 27297"/>
                  <a:gd name="T3" fmla="*/ 220031172 h 23274"/>
                  <a:gd name="T4" fmla="*/ 214145867 w 27297"/>
                  <a:gd name="T5" fmla="*/ 204205486 h 23274"/>
                  <a:gd name="T6" fmla="*/ 0 60000 65536"/>
                  <a:gd name="T7" fmla="*/ 0 60000 65536"/>
                  <a:gd name="T8" fmla="*/ 0 60000 65536"/>
                </a:gdLst>
                <a:ahLst/>
                <a:cxnLst>
                  <a:cxn ang="T6">
                    <a:pos x="T0" y="T1"/>
                  </a:cxn>
                  <a:cxn ang="T7">
                    <a:pos x="T2" y="T3"/>
                  </a:cxn>
                  <a:cxn ang="T8">
                    <a:pos x="T4" y="T5"/>
                  </a:cxn>
                </a:cxnLst>
                <a:rect l="0" t="0" r="r" b="b"/>
                <a:pathLst>
                  <a:path w="27297" h="23274" fill="none" extrusionOk="0">
                    <a:moveTo>
                      <a:pt x="-1" y="764"/>
                    </a:moveTo>
                    <a:cubicBezTo>
                      <a:pt x="1856" y="257"/>
                      <a:pt x="3772" y="0"/>
                      <a:pt x="5697" y="0"/>
                    </a:cubicBezTo>
                    <a:cubicBezTo>
                      <a:pt x="17626" y="0"/>
                      <a:pt x="27297" y="9670"/>
                      <a:pt x="27297" y="21600"/>
                    </a:cubicBezTo>
                    <a:cubicBezTo>
                      <a:pt x="27297" y="22158"/>
                      <a:pt x="27275" y="22717"/>
                      <a:pt x="27232" y="23274"/>
                    </a:cubicBezTo>
                  </a:path>
                  <a:path w="27297" h="23274" stroke="0" extrusionOk="0">
                    <a:moveTo>
                      <a:pt x="-1" y="764"/>
                    </a:moveTo>
                    <a:cubicBezTo>
                      <a:pt x="1856" y="257"/>
                      <a:pt x="3772" y="0"/>
                      <a:pt x="5697" y="0"/>
                    </a:cubicBezTo>
                    <a:cubicBezTo>
                      <a:pt x="17626" y="0"/>
                      <a:pt x="27297" y="9670"/>
                      <a:pt x="27297" y="21600"/>
                    </a:cubicBezTo>
                    <a:cubicBezTo>
                      <a:pt x="27297" y="22158"/>
                      <a:pt x="27275" y="22717"/>
                      <a:pt x="27232" y="23274"/>
                    </a:cubicBezTo>
                    <a:lnTo>
                      <a:pt x="5697" y="21600"/>
                    </a:lnTo>
                    <a:lnTo>
                      <a:pt x="-1" y="764"/>
                    </a:lnTo>
                    <a:close/>
                  </a:path>
                </a:pathLst>
              </a:custGeom>
              <a:noFill/>
              <a:ln w="19050">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sp>
            <p:nvSpPr>
              <p:cNvPr id="22548" name="Oval 18">
                <a:extLst>
                  <a:ext uri="{FF2B5EF4-FFF2-40B4-BE49-F238E27FC236}">
                    <a16:creationId xmlns:a16="http://schemas.microsoft.com/office/drawing/2014/main" id="{90DD768D-1FD5-4920-B197-0C1770943482}"/>
                  </a:ext>
                </a:extLst>
              </p:cNvPr>
              <p:cNvSpPr>
                <a:spLocks noChangeArrowheads="1"/>
              </p:cNvSpPr>
              <p:nvPr/>
            </p:nvSpPr>
            <p:spPr bwMode="auto">
              <a:xfrm>
                <a:off x="5499100" y="838155"/>
                <a:ext cx="1981200" cy="121920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sp>
            <p:nvSpPr>
              <p:cNvPr id="22549" name="Rectangle 19">
                <a:extLst>
                  <a:ext uri="{FF2B5EF4-FFF2-40B4-BE49-F238E27FC236}">
                    <a16:creationId xmlns:a16="http://schemas.microsoft.com/office/drawing/2014/main" id="{C0295F41-76D8-4964-AAA7-19691BC954AF}"/>
                  </a:ext>
                </a:extLst>
              </p:cNvPr>
              <p:cNvSpPr>
                <a:spLocks noChangeArrowheads="1"/>
              </p:cNvSpPr>
              <p:nvPr/>
            </p:nvSpPr>
            <p:spPr bwMode="auto">
              <a:xfrm>
                <a:off x="5575300" y="1117555"/>
                <a:ext cx="1828800"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b="1">
                    <a:latin typeface="Arial" panose="020B0604020202020204" pitchFamily="34" charset="0"/>
                  </a:rPr>
                  <a:t>Executable</a:t>
                </a:r>
              </a:p>
              <a:p>
                <a:pPr algn="ctr">
                  <a:spcBef>
                    <a:spcPct val="0"/>
                  </a:spcBef>
                </a:pPr>
                <a:r>
                  <a:rPr lang="en-GB" altLang="en-US" sz="2400" b="1">
                    <a:latin typeface="Arial" panose="020B0604020202020204" pitchFamily="34" charset="0"/>
                  </a:rPr>
                  <a:t>MODEL</a:t>
                </a:r>
              </a:p>
            </p:txBody>
          </p:sp>
          <p:sp>
            <p:nvSpPr>
              <p:cNvPr id="22550" name="Oval 21">
                <a:extLst>
                  <a:ext uri="{FF2B5EF4-FFF2-40B4-BE49-F238E27FC236}">
                    <a16:creationId xmlns:a16="http://schemas.microsoft.com/office/drawing/2014/main" id="{32B95E27-8E4F-45AD-AD18-E1DD3C0CC9F1}"/>
                  </a:ext>
                </a:extLst>
              </p:cNvPr>
              <p:cNvSpPr>
                <a:spLocks noChangeArrowheads="1"/>
              </p:cNvSpPr>
              <p:nvPr/>
            </p:nvSpPr>
            <p:spPr bwMode="auto">
              <a:xfrm>
                <a:off x="2857500" y="901655"/>
                <a:ext cx="1905000" cy="1143000"/>
              </a:xfrm>
              <a:prstGeom prst="ellipse">
                <a:avLst/>
              </a:prstGeom>
              <a:solidFill>
                <a:srgbClr val="FFCF37"/>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sp>
            <p:nvSpPr>
              <p:cNvPr id="22551" name="Rectangle 22">
                <a:extLst>
                  <a:ext uri="{FF2B5EF4-FFF2-40B4-BE49-F238E27FC236}">
                    <a16:creationId xmlns:a16="http://schemas.microsoft.com/office/drawing/2014/main" id="{768FC89C-3CFE-4F15-B59C-262912C747E7}"/>
                  </a:ext>
                </a:extLst>
              </p:cNvPr>
              <p:cNvSpPr>
                <a:spLocks noChangeArrowheads="1"/>
              </p:cNvSpPr>
              <p:nvPr/>
            </p:nvSpPr>
            <p:spPr bwMode="auto">
              <a:xfrm>
                <a:off x="2933700" y="1131842"/>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b="1">
                    <a:latin typeface="Arial" panose="020B0604020202020204" pitchFamily="34" charset="0"/>
                  </a:rPr>
                  <a:t>Conceptual</a:t>
                </a:r>
              </a:p>
              <a:p>
                <a:pPr algn="ctr">
                  <a:spcBef>
                    <a:spcPct val="0"/>
                  </a:spcBef>
                </a:pPr>
                <a:r>
                  <a:rPr lang="en-GB" altLang="en-US" sz="2000" b="1">
                    <a:latin typeface="Arial" panose="020B0604020202020204" pitchFamily="34" charset="0"/>
                  </a:rPr>
                  <a:t>MODEL</a:t>
                </a:r>
              </a:p>
            </p:txBody>
          </p:sp>
          <p:sp>
            <p:nvSpPr>
              <p:cNvPr id="22552" name="Arc 24">
                <a:extLst>
                  <a:ext uri="{FF2B5EF4-FFF2-40B4-BE49-F238E27FC236}">
                    <a16:creationId xmlns:a16="http://schemas.microsoft.com/office/drawing/2014/main" id="{59CFED60-A2B4-41D0-BA0A-46434555E537}"/>
                  </a:ext>
                </a:extLst>
              </p:cNvPr>
              <p:cNvSpPr>
                <a:spLocks/>
              </p:cNvSpPr>
              <p:nvPr/>
            </p:nvSpPr>
            <p:spPr bwMode="auto">
              <a:xfrm rot="12737288" flipV="1">
                <a:off x="4686300" y="825455"/>
                <a:ext cx="844550" cy="492125"/>
              </a:xfrm>
              <a:custGeom>
                <a:avLst/>
                <a:gdLst>
                  <a:gd name="T0" fmla="*/ 0 w 27297"/>
                  <a:gd name="T1" fmla="*/ 7232360 h 23274"/>
                  <a:gd name="T2" fmla="*/ 806512145 w 27297"/>
                  <a:gd name="T3" fmla="*/ 220031172 h 23274"/>
                  <a:gd name="T4" fmla="*/ 168724086 w 27297"/>
                  <a:gd name="T5" fmla="*/ 204205486 h 23274"/>
                  <a:gd name="T6" fmla="*/ 0 60000 65536"/>
                  <a:gd name="T7" fmla="*/ 0 60000 65536"/>
                  <a:gd name="T8" fmla="*/ 0 60000 65536"/>
                </a:gdLst>
                <a:ahLst/>
                <a:cxnLst>
                  <a:cxn ang="T6">
                    <a:pos x="T0" y="T1"/>
                  </a:cxn>
                  <a:cxn ang="T7">
                    <a:pos x="T2" y="T3"/>
                  </a:cxn>
                  <a:cxn ang="T8">
                    <a:pos x="T4" y="T5"/>
                  </a:cxn>
                </a:cxnLst>
                <a:rect l="0" t="0" r="r" b="b"/>
                <a:pathLst>
                  <a:path w="27297" h="23274" fill="none" extrusionOk="0">
                    <a:moveTo>
                      <a:pt x="-1" y="764"/>
                    </a:moveTo>
                    <a:cubicBezTo>
                      <a:pt x="1856" y="257"/>
                      <a:pt x="3772" y="0"/>
                      <a:pt x="5697" y="0"/>
                    </a:cubicBezTo>
                    <a:cubicBezTo>
                      <a:pt x="17626" y="0"/>
                      <a:pt x="27297" y="9670"/>
                      <a:pt x="27297" y="21600"/>
                    </a:cubicBezTo>
                    <a:cubicBezTo>
                      <a:pt x="27297" y="22158"/>
                      <a:pt x="27275" y="22717"/>
                      <a:pt x="27232" y="23274"/>
                    </a:cubicBezTo>
                  </a:path>
                  <a:path w="27297" h="23274" stroke="0" extrusionOk="0">
                    <a:moveTo>
                      <a:pt x="-1" y="764"/>
                    </a:moveTo>
                    <a:cubicBezTo>
                      <a:pt x="1856" y="257"/>
                      <a:pt x="3772" y="0"/>
                      <a:pt x="5697" y="0"/>
                    </a:cubicBezTo>
                    <a:cubicBezTo>
                      <a:pt x="17626" y="0"/>
                      <a:pt x="27297" y="9670"/>
                      <a:pt x="27297" y="21600"/>
                    </a:cubicBezTo>
                    <a:cubicBezTo>
                      <a:pt x="27297" y="22158"/>
                      <a:pt x="27275" y="22717"/>
                      <a:pt x="27232" y="23274"/>
                    </a:cubicBezTo>
                    <a:lnTo>
                      <a:pt x="5697" y="21600"/>
                    </a:lnTo>
                    <a:lnTo>
                      <a:pt x="-1" y="764"/>
                    </a:lnTo>
                    <a:close/>
                  </a:path>
                </a:pathLst>
              </a:custGeom>
              <a:noFill/>
              <a:ln w="19050">
                <a:solidFill>
                  <a:schemeClr val="tx1"/>
                </a:solidFill>
                <a:round/>
                <a:headEnd type="stealth"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00" tIns="46800" rIns="93600" bIns="46800" anchor="ctr">
                <a:spAutoFit/>
              </a:bodyPr>
              <a:lstStyle/>
              <a:p>
                <a:endParaRPr lang="en-GB"/>
              </a:p>
            </p:txBody>
          </p:sp>
          <p:sp>
            <p:nvSpPr>
              <p:cNvPr id="22553" name="AutoShape 29">
                <a:extLst>
                  <a:ext uri="{FF2B5EF4-FFF2-40B4-BE49-F238E27FC236}">
                    <a16:creationId xmlns:a16="http://schemas.microsoft.com/office/drawing/2014/main" id="{85974D8D-99B6-44EC-AA27-5302ACD294E8}"/>
                  </a:ext>
                </a:extLst>
              </p:cNvPr>
              <p:cNvSpPr>
                <a:spLocks noChangeArrowheads="1"/>
              </p:cNvSpPr>
              <p:nvPr/>
            </p:nvSpPr>
            <p:spPr bwMode="auto">
              <a:xfrm>
                <a:off x="7810500" y="1144542"/>
                <a:ext cx="304800" cy="457200"/>
              </a:xfrm>
              <a:prstGeom prst="rightArrow">
                <a:avLst>
                  <a:gd name="adj1" fmla="val 50000"/>
                  <a:gd name="adj2" fmla="val 25000"/>
                </a:avLst>
              </a:prstGeom>
              <a:solidFill>
                <a:srgbClr val="FF00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00" tIns="46800" rIns="93600" bIns="46800" anchor="ct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grpSp>
        <p:grpSp>
          <p:nvGrpSpPr>
            <p:cNvPr id="22543" name="Grupp 6">
              <a:extLst>
                <a:ext uri="{FF2B5EF4-FFF2-40B4-BE49-F238E27FC236}">
                  <a16:creationId xmlns:a16="http://schemas.microsoft.com/office/drawing/2014/main" id="{5B250351-4E31-41FC-98B4-7F6DB9CB0163}"/>
                </a:ext>
              </a:extLst>
            </p:cNvPr>
            <p:cNvGrpSpPr>
              <a:grpSpLocks/>
            </p:cNvGrpSpPr>
            <p:nvPr/>
          </p:nvGrpSpPr>
          <p:grpSpPr bwMode="auto">
            <a:xfrm>
              <a:off x="435219" y="914354"/>
              <a:ext cx="1752600" cy="1060450"/>
              <a:chOff x="435219" y="914354"/>
              <a:chExt cx="1752600" cy="1060450"/>
            </a:xfrm>
          </p:grpSpPr>
          <p:sp>
            <p:nvSpPr>
              <p:cNvPr id="22544" name="Oval 6">
                <a:extLst>
                  <a:ext uri="{FF2B5EF4-FFF2-40B4-BE49-F238E27FC236}">
                    <a16:creationId xmlns:a16="http://schemas.microsoft.com/office/drawing/2014/main" id="{E8CC5B53-5E9B-4E9D-96CA-196720B4B1E9}"/>
                  </a:ext>
                </a:extLst>
              </p:cNvPr>
              <p:cNvSpPr>
                <a:spLocks noChangeArrowheads="1"/>
              </p:cNvSpPr>
              <p:nvPr/>
            </p:nvSpPr>
            <p:spPr bwMode="auto">
              <a:xfrm>
                <a:off x="435219" y="914354"/>
                <a:ext cx="1752600" cy="1060450"/>
              </a:xfrm>
              <a:prstGeom prst="ellipse">
                <a:avLst/>
              </a:prstGeom>
              <a:solidFill>
                <a:srgbClr val="69D8FF"/>
              </a:solidFill>
              <a:ln w="19050">
                <a:solidFill>
                  <a:schemeClr val="tx1"/>
                </a:solidFill>
                <a:prstDash val="dash"/>
                <a:round/>
                <a:headEnd/>
                <a:tailEnd/>
              </a:ln>
              <a:effectLst>
                <a:outerShdw dist="107763" dir="2700000" algn="ctr" rotWithShape="0">
                  <a:schemeClr val="bg2"/>
                </a:outerShdw>
              </a:effec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sp>
            <p:nvSpPr>
              <p:cNvPr id="22545" name="Rectangle 7">
                <a:extLst>
                  <a:ext uri="{FF2B5EF4-FFF2-40B4-BE49-F238E27FC236}">
                    <a16:creationId xmlns:a16="http://schemas.microsoft.com/office/drawing/2014/main" id="{EE60F41C-63DB-4D52-B03F-A617597F4BC7}"/>
                  </a:ext>
                </a:extLst>
              </p:cNvPr>
              <p:cNvSpPr>
                <a:spLocks noChangeArrowheads="1"/>
              </p:cNvSpPr>
              <p:nvPr/>
            </p:nvSpPr>
            <p:spPr bwMode="auto">
              <a:xfrm>
                <a:off x="482566" y="1066754"/>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b="1" i="1" dirty="0">
                    <a:latin typeface="Arial" panose="020B0604020202020204" pitchFamily="34" charset="0"/>
                  </a:rPr>
                  <a:t>SYSTEM</a:t>
                </a:r>
              </a:p>
              <a:p>
                <a:pPr algn="ctr">
                  <a:spcBef>
                    <a:spcPct val="0"/>
                  </a:spcBef>
                </a:pPr>
                <a:r>
                  <a:rPr lang="en-GB" altLang="en-US" sz="2000" b="1" i="1" dirty="0">
                    <a:latin typeface="Arial" panose="020B0604020202020204" pitchFamily="34" charset="0"/>
                  </a:rPr>
                  <a:t>under study</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41"/>
                                        </p:tgtEl>
                                        <p:attrNameLst>
                                          <p:attrName>style.visibility</p:attrName>
                                        </p:attrNameLst>
                                      </p:cBhvr>
                                      <p:to>
                                        <p:strVal val="visible"/>
                                      </p:to>
                                    </p:set>
                                    <p:anim calcmode="lin" valueType="num">
                                      <p:cBhvr additive="base">
                                        <p:cTn id="7" dur="500" fill="hold"/>
                                        <p:tgtEl>
                                          <p:spTgt spid="22541"/>
                                        </p:tgtEl>
                                        <p:attrNameLst>
                                          <p:attrName>ppt_x</p:attrName>
                                        </p:attrNameLst>
                                      </p:cBhvr>
                                      <p:tavLst>
                                        <p:tav tm="0">
                                          <p:val>
                                            <p:strVal val="#ppt_x"/>
                                          </p:val>
                                        </p:tav>
                                        <p:tav tm="100000">
                                          <p:val>
                                            <p:strVal val="#ppt_x"/>
                                          </p:val>
                                        </p:tav>
                                      </p:tavLst>
                                    </p:anim>
                                    <p:anim calcmode="lin" valueType="num">
                                      <p:cBhvr additive="base">
                                        <p:cTn id="8" dur="500" fill="hold"/>
                                        <p:tgtEl>
                                          <p:spTgt spid="225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Platshållare för bildnummer 5">
            <a:extLst>
              <a:ext uri="{FF2B5EF4-FFF2-40B4-BE49-F238E27FC236}">
                <a16:creationId xmlns:a16="http://schemas.microsoft.com/office/drawing/2014/main" id="{5CBC262D-76E0-4BDE-AB26-0D5EFEA8A9D7}"/>
              </a:ext>
            </a:extLst>
          </p:cNvPr>
          <p:cNvSpPr>
            <a:spLocks noGrp="1"/>
          </p:cNvSpPr>
          <p:nvPr>
            <p:ph type="sldNum" sz="quarter" idx="12"/>
          </p:nvPr>
        </p:nvSpPr>
        <p:spPr>
          <a:xfrm>
            <a:off x="8343900" y="6276975"/>
            <a:ext cx="4191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8114E56C-E11C-46B8-8D5B-54E0DC50016B}" type="slidenum">
              <a:rPr lang="en-GB" altLang="en-US" sz="1400" smtClean="0">
                <a:latin typeface="Calibri" panose="020F0502020204030204" pitchFamily="34" charset="0"/>
                <a:cs typeface="Calibri" panose="020F0502020204030204" pitchFamily="34" charset="0"/>
              </a:rPr>
              <a:pPr>
                <a:spcBef>
                  <a:spcPct val="0"/>
                </a:spcBef>
              </a:pPr>
              <a:t>13</a:t>
            </a:fld>
            <a:endParaRPr lang="en-GB" altLang="en-US" sz="1400" dirty="0">
              <a:latin typeface="Calibri" panose="020F0502020204030204" pitchFamily="34" charset="0"/>
              <a:cs typeface="Calibri" panose="020F0502020204030204" pitchFamily="34" charset="0"/>
            </a:endParaRPr>
          </a:p>
        </p:txBody>
      </p:sp>
      <p:sp>
        <p:nvSpPr>
          <p:cNvPr id="23555" name="Rectangle 4">
            <a:extLst>
              <a:ext uri="{FF2B5EF4-FFF2-40B4-BE49-F238E27FC236}">
                <a16:creationId xmlns:a16="http://schemas.microsoft.com/office/drawing/2014/main" id="{B0F9BF1F-EA05-413C-B9EA-B4905099CC0B}"/>
              </a:ext>
            </a:extLst>
          </p:cNvPr>
          <p:cNvSpPr>
            <a:spLocks noGrp="1" noChangeArrowheads="1"/>
          </p:cNvSpPr>
          <p:nvPr>
            <p:ph type="body" idx="1"/>
          </p:nvPr>
        </p:nvSpPr>
        <p:spPr>
          <a:xfrm>
            <a:off x="822322" y="0"/>
            <a:ext cx="6416677" cy="685800"/>
          </a:xfrm>
          <a:noFill/>
        </p:spPr>
        <p:txBody>
          <a:bodyPr/>
          <a:lstStyle/>
          <a:p>
            <a:pPr marL="609600" indent="-609600" algn="ctr">
              <a:lnSpc>
                <a:spcPct val="90000"/>
              </a:lnSpc>
              <a:spcBef>
                <a:spcPct val="0"/>
              </a:spcBef>
            </a:pPr>
            <a:r>
              <a:rPr lang="en-GB" altLang="en-US" sz="4400" b="1" dirty="0">
                <a:latin typeface="Calibri" panose="020F0502020204030204" pitchFamily="34" charset="0"/>
                <a:cs typeface="Calibri" panose="020F0502020204030204" pitchFamily="34" charset="0"/>
              </a:rPr>
              <a:t>II.  MODELLING</a:t>
            </a:r>
            <a:endParaRPr lang="en-GB" altLang="en-US" sz="4400" dirty="0">
              <a:latin typeface="Calibri" panose="020F0502020204030204" pitchFamily="34" charset="0"/>
              <a:cs typeface="Calibri" panose="020F0502020204030204" pitchFamily="34" charset="0"/>
            </a:endParaRPr>
          </a:p>
        </p:txBody>
      </p:sp>
      <p:sp>
        <p:nvSpPr>
          <p:cNvPr id="23565" name="Text Box 42">
            <a:extLst>
              <a:ext uri="{FF2B5EF4-FFF2-40B4-BE49-F238E27FC236}">
                <a16:creationId xmlns:a16="http://schemas.microsoft.com/office/drawing/2014/main" id="{E4466F73-A8F6-447E-B575-E60E95728E52}"/>
              </a:ext>
            </a:extLst>
          </p:cNvPr>
          <p:cNvSpPr txBox="1">
            <a:spLocks noChangeArrowheads="1"/>
          </p:cNvSpPr>
          <p:nvPr/>
        </p:nvSpPr>
        <p:spPr bwMode="auto">
          <a:xfrm>
            <a:off x="228600" y="573088"/>
            <a:ext cx="7391400" cy="2012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indent="-342900">
              <a:lnSpc>
                <a:spcPct val="90000"/>
              </a:lnSpc>
              <a:spcBef>
                <a:spcPct val="0"/>
              </a:spcBef>
              <a:buFont typeface="Arial" panose="020B0604020202020204" pitchFamily="34" charset="0"/>
              <a:buChar char="•"/>
            </a:pPr>
            <a:r>
              <a:rPr lang="en-GB" altLang="en-US" sz="2400" dirty="0">
                <a:latin typeface="Calibri" panose="020F0502020204030204" pitchFamily="34" charset="0"/>
                <a:cs typeface="Calibri" panose="020F0502020204030204" pitchFamily="34" charset="0"/>
              </a:rPr>
              <a:t>A model is a </a:t>
            </a:r>
            <a:r>
              <a:rPr lang="en-GB" altLang="en-US" sz="2400" i="1" dirty="0">
                <a:latin typeface="Calibri" panose="020F0502020204030204" pitchFamily="34" charset="0"/>
                <a:cs typeface="Calibri" panose="020F0502020204030204" pitchFamily="34" charset="0"/>
              </a:rPr>
              <a:t>simplified</a:t>
            </a:r>
            <a:r>
              <a:rPr lang="en-GB" altLang="en-US" sz="2400" dirty="0">
                <a:latin typeface="Calibri" panose="020F0502020204030204" pitchFamily="34" charset="0"/>
                <a:cs typeface="Calibri" panose="020F0502020204030204" pitchFamily="34" charset="0"/>
              </a:rPr>
              <a:t> representation of the system under study.</a:t>
            </a:r>
          </a:p>
          <a:p>
            <a:pPr marL="342900" indent="-342900">
              <a:lnSpc>
                <a:spcPct val="90000"/>
              </a:lnSpc>
              <a:spcBef>
                <a:spcPct val="30000"/>
              </a:spcBef>
              <a:buFont typeface="Arial" panose="020B0604020202020204" pitchFamily="34" charset="0"/>
              <a:buChar char="•"/>
            </a:pPr>
            <a:r>
              <a:rPr lang="en-GB" altLang="en-US" sz="2400" u="sng" dirty="0">
                <a:latin typeface="Calibri" panose="020F0502020204030204" pitchFamily="34" charset="0"/>
                <a:cs typeface="Calibri" panose="020F0502020204030204" pitchFamily="34" charset="0"/>
              </a:rPr>
              <a:t>System</a:t>
            </a:r>
            <a:r>
              <a:rPr lang="en-GB" altLang="en-US" sz="2400" dirty="0">
                <a:latin typeface="Calibri" panose="020F0502020204030204" pitchFamily="34" charset="0"/>
                <a:cs typeface="Calibri" panose="020F0502020204030204" pitchFamily="34" charset="0"/>
              </a:rPr>
              <a:t>, </a:t>
            </a:r>
            <a:r>
              <a:rPr lang="en-GB" altLang="en-US" sz="2400" u="sng" dirty="0">
                <a:latin typeface="Calibri" panose="020F0502020204030204" pitchFamily="34" charset="0"/>
                <a:cs typeface="Calibri" panose="020F0502020204030204" pitchFamily="34" charset="0"/>
              </a:rPr>
              <a:t>purpose</a:t>
            </a:r>
            <a:r>
              <a:rPr lang="en-GB" altLang="en-US" sz="2400" dirty="0">
                <a:latin typeface="Calibri" panose="020F0502020204030204" pitchFamily="34" charset="0"/>
                <a:cs typeface="Calibri" panose="020F0502020204030204" pitchFamily="34" charset="0"/>
              </a:rPr>
              <a:t> and </a:t>
            </a:r>
            <a:r>
              <a:rPr lang="en-GB" altLang="en-US" sz="2400" u="sng" dirty="0">
                <a:latin typeface="Calibri" panose="020F0502020204030204" pitchFamily="34" charset="0"/>
                <a:cs typeface="Calibri" panose="020F0502020204030204" pitchFamily="34" charset="0"/>
              </a:rPr>
              <a:t>technique</a:t>
            </a:r>
            <a:r>
              <a:rPr lang="en-GB" altLang="en-US" sz="2400" dirty="0">
                <a:latin typeface="Calibri" panose="020F0502020204030204" pitchFamily="34" charset="0"/>
                <a:cs typeface="Calibri" panose="020F0502020204030204" pitchFamily="34" charset="0"/>
              </a:rPr>
              <a:t> affect the model.</a:t>
            </a:r>
            <a:r>
              <a:rPr lang="en-GB" altLang="en-US" sz="2400" i="1" dirty="0">
                <a:latin typeface="Calibri" panose="020F0502020204030204" pitchFamily="34" charset="0"/>
                <a:cs typeface="Calibri" panose="020F0502020204030204" pitchFamily="34" charset="0"/>
              </a:rPr>
              <a:t> </a:t>
            </a:r>
          </a:p>
          <a:p>
            <a:pPr>
              <a:lnSpc>
                <a:spcPct val="90000"/>
              </a:lnSpc>
              <a:spcBef>
                <a:spcPct val="30000"/>
              </a:spcBef>
            </a:pPr>
            <a:endParaRPr lang="en-GB" altLang="en-US" sz="800" i="1" dirty="0">
              <a:latin typeface="Calibri" panose="020F0502020204030204" pitchFamily="34" charset="0"/>
              <a:cs typeface="Calibri" panose="020F0502020204030204" pitchFamily="34" charset="0"/>
            </a:endParaRPr>
          </a:p>
          <a:p>
            <a:pPr marL="342900" indent="-342900">
              <a:lnSpc>
                <a:spcPct val="90000"/>
              </a:lnSpc>
              <a:spcBef>
                <a:spcPct val="0"/>
              </a:spcBef>
              <a:buFont typeface="Arial" panose="020B0604020202020204" pitchFamily="34" charset="0"/>
              <a:buChar char="•"/>
            </a:pPr>
            <a:r>
              <a:rPr lang="en-GB" altLang="en-US" sz="2400" i="1" dirty="0">
                <a:latin typeface="Calibri" panose="020F0502020204030204" pitchFamily="34" charset="0"/>
                <a:cs typeface="Calibri" panose="020F0502020204030204" pitchFamily="34" charset="0"/>
              </a:rPr>
              <a:t>A model is never true or complete, but it can be better or worse (useful or not) for a given purpose.</a:t>
            </a:r>
            <a:endParaRPr lang="en-GB" altLang="en-US" sz="2400" dirty="0">
              <a:latin typeface="Calibri" panose="020F0502020204030204" pitchFamily="34" charset="0"/>
              <a:cs typeface="Calibri" panose="020F0502020204030204" pitchFamily="34" charset="0"/>
            </a:endParaRPr>
          </a:p>
        </p:txBody>
      </p:sp>
      <p:sp>
        <p:nvSpPr>
          <p:cNvPr id="23566" name="Line 22">
            <a:extLst>
              <a:ext uri="{FF2B5EF4-FFF2-40B4-BE49-F238E27FC236}">
                <a16:creationId xmlns:a16="http://schemas.microsoft.com/office/drawing/2014/main" id="{C3FE7CFF-127D-433A-97BF-CDE48D94AB51}"/>
              </a:ext>
            </a:extLst>
          </p:cNvPr>
          <p:cNvSpPr>
            <a:spLocks noChangeShapeType="1"/>
          </p:cNvSpPr>
          <p:nvPr/>
        </p:nvSpPr>
        <p:spPr bwMode="auto">
          <a:xfrm>
            <a:off x="6096000" y="307975"/>
            <a:ext cx="1625600" cy="211137"/>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23567" name="Group 41">
            <a:extLst>
              <a:ext uri="{FF2B5EF4-FFF2-40B4-BE49-F238E27FC236}">
                <a16:creationId xmlns:a16="http://schemas.microsoft.com/office/drawing/2014/main" id="{E1B413BF-892F-4275-8B2B-364C5D6F4F77}"/>
              </a:ext>
            </a:extLst>
          </p:cNvPr>
          <p:cNvGrpSpPr>
            <a:grpSpLocks/>
          </p:cNvGrpSpPr>
          <p:nvPr/>
        </p:nvGrpSpPr>
        <p:grpSpPr bwMode="auto">
          <a:xfrm>
            <a:off x="7840663" y="74613"/>
            <a:ext cx="982663" cy="1320799"/>
            <a:chOff x="4972" y="36"/>
            <a:chExt cx="619" cy="832"/>
          </a:xfrm>
        </p:grpSpPr>
        <p:sp>
          <p:nvSpPr>
            <p:cNvPr id="23568" name="Rectangle 26">
              <a:extLst>
                <a:ext uri="{FF2B5EF4-FFF2-40B4-BE49-F238E27FC236}">
                  <a16:creationId xmlns:a16="http://schemas.microsoft.com/office/drawing/2014/main" id="{BE4104F0-6360-40C8-9DEA-973D648D7C3A}"/>
                </a:ext>
              </a:extLst>
            </p:cNvPr>
            <p:cNvSpPr>
              <a:spLocks noChangeArrowheads="1"/>
            </p:cNvSpPr>
            <p:nvPr/>
          </p:nvSpPr>
          <p:spPr bwMode="auto">
            <a:xfrm>
              <a:off x="4972" y="168"/>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69" name="Rectangle 27">
              <a:extLst>
                <a:ext uri="{FF2B5EF4-FFF2-40B4-BE49-F238E27FC236}">
                  <a16:creationId xmlns:a16="http://schemas.microsoft.com/office/drawing/2014/main" id="{389B0210-6F19-40EA-88CD-377A4DA79E3B}"/>
                </a:ext>
              </a:extLst>
            </p:cNvPr>
            <p:cNvSpPr>
              <a:spLocks noChangeArrowheads="1"/>
            </p:cNvSpPr>
            <p:nvPr/>
          </p:nvSpPr>
          <p:spPr bwMode="auto">
            <a:xfrm>
              <a:off x="4972" y="540"/>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0" name="Rectangle 28">
              <a:extLst>
                <a:ext uri="{FF2B5EF4-FFF2-40B4-BE49-F238E27FC236}">
                  <a16:creationId xmlns:a16="http://schemas.microsoft.com/office/drawing/2014/main" id="{F1CC7D4A-1F7D-4B1E-921A-63A97A5B7382}"/>
                </a:ext>
              </a:extLst>
            </p:cNvPr>
            <p:cNvSpPr>
              <a:spLocks noChangeArrowheads="1"/>
            </p:cNvSpPr>
            <p:nvPr/>
          </p:nvSpPr>
          <p:spPr bwMode="auto">
            <a:xfrm>
              <a:off x="4972" y="419"/>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1" name="Rectangle 29">
              <a:extLst>
                <a:ext uri="{FF2B5EF4-FFF2-40B4-BE49-F238E27FC236}">
                  <a16:creationId xmlns:a16="http://schemas.microsoft.com/office/drawing/2014/main" id="{B3F41179-BDBA-4FC1-9899-2CAAF16C04EB}"/>
                </a:ext>
              </a:extLst>
            </p:cNvPr>
            <p:cNvSpPr>
              <a:spLocks noChangeArrowheads="1"/>
            </p:cNvSpPr>
            <p:nvPr/>
          </p:nvSpPr>
          <p:spPr bwMode="auto">
            <a:xfrm>
              <a:off x="4972" y="288"/>
              <a:ext cx="619" cy="76"/>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2" name="Rectangle 30">
              <a:extLst>
                <a:ext uri="{FF2B5EF4-FFF2-40B4-BE49-F238E27FC236}">
                  <a16:creationId xmlns:a16="http://schemas.microsoft.com/office/drawing/2014/main" id="{05C49DC2-9B28-482B-A7C7-10BAB0136FC5}"/>
                </a:ext>
              </a:extLst>
            </p:cNvPr>
            <p:cNvSpPr>
              <a:spLocks noChangeArrowheads="1"/>
            </p:cNvSpPr>
            <p:nvPr/>
          </p:nvSpPr>
          <p:spPr bwMode="auto">
            <a:xfrm>
              <a:off x="4972" y="36"/>
              <a:ext cx="619" cy="77"/>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3" name="Rectangle 31">
              <a:extLst>
                <a:ext uri="{FF2B5EF4-FFF2-40B4-BE49-F238E27FC236}">
                  <a16:creationId xmlns:a16="http://schemas.microsoft.com/office/drawing/2014/main" id="{6A1F098F-3CBE-455B-936E-55F81A3E8D45}"/>
                </a:ext>
              </a:extLst>
            </p:cNvPr>
            <p:cNvSpPr>
              <a:spLocks noChangeArrowheads="1"/>
            </p:cNvSpPr>
            <p:nvPr/>
          </p:nvSpPr>
          <p:spPr bwMode="auto">
            <a:xfrm>
              <a:off x="4972" y="671"/>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4" name="Rectangle 32">
              <a:extLst>
                <a:ext uri="{FF2B5EF4-FFF2-40B4-BE49-F238E27FC236}">
                  <a16:creationId xmlns:a16="http://schemas.microsoft.com/office/drawing/2014/main" id="{EABBBB6D-F7C4-4797-AF28-0A97CF4884FD}"/>
                </a:ext>
              </a:extLst>
            </p:cNvPr>
            <p:cNvSpPr>
              <a:spLocks noChangeArrowheads="1"/>
            </p:cNvSpPr>
            <p:nvPr/>
          </p:nvSpPr>
          <p:spPr bwMode="auto">
            <a:xfrm>
              <a:off x="4972" y="791"/>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575" name="Line 33">
              <a:extLst>
                <a:ext uri="{FF2B5EF4-FFF2-40B4-BE49-F238E27FC236}">
                  <a16:creationId xmlns:a16="http://schemas.microsoft.com/office/drawing/2014/main" id="{53EFF82E-77F8-496E-AB94-A913C6820DDB}"/>
                </a:ext>
              </a:extLst>
            </p:cNvPr>
            <p:cNvSpPr>
              <a:spLocks noChangeShapeType="1"/>
            </p:cNvSpPr>
            <p:nvPr/>
          </p:nvSpPr>
          <p:spPr bwMode="auto">
            <a:xfrm>
              <a:off x="5288" y="249"/>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3576" name="Line 34">
              <a:extLst>
                <a:ext uri="{FF2B5EF4-FFF2-40B4-BE49-F238E27FC236}">
                  <a16:creationId xmlns:a16="http://schemas.microsoft.com/office/drawing/2014/main" id="{F224F08E-8EE5-4050-8FEE-DC82AF864F9A}"/>
                </a:ext>
              </a:extLst>
            </p:cNvPr>
            <p:cNvSpPr>
              <a:spLocks noChangeShapeType="1"/>
            </p:cNvSpPr>
            <p:nvPr/>
          </p:nvSpPr>
          <p:spPr bwMode="auto">
            <a:xfrm>
              <a:off x="5275" y="118"/>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3577" name="Line 35">
              <a:extLst>
                <a:ext uri="{FF2B5EF4-FFF2-40B4-BE49-F238E27FC236}">
                  <a16:creationId xmlns:a16="http://schemas.microsoft.com/office/drawing/2014/main" id="{6518133E-1766-4F78-875A-CE750281F5D3}"/>
                </a:ext>
              </a:extLst>
            </p:cNvPr>
            <p:cNvSpPr>
              <a:spLocks noChangeShapeType="1"/>
            </p:cNvSpPr>
            <p:nvPr/>
          </p:nvSpPr>
          <p:spPr bwMode="auto">
            <a:xfrm>
              <a:off x="5288" y="381"/>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3578" name="Line 36">
              <a:extLst>
                <a:ext uri="{FF2B5EF4-FFF2-40B4-BE49-F238E27FC236}">
                  <a16:creationId xmlns:a16="http://schemas.microsoft.com/office/drawing/2014/main" id="{8DF07AE8-6168-4B5F-A302-E4525E9E95CA}"/>
                </a:ext>
              </a:extLst>
            </p:cNvPr>
            <p:cNvSpPr>
              <a:spLocks noChangeShapeType="1"/>
            </p:cNvSpPr>
            <p:nvPr/>
          </p:nvSpPr>
          <p:spPr bwMode="auto">
            <a:xfrm>
              <a:off x="5288" y="490"/>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3579" name="Line 37">
              <a:extLst>
                <a:ext uri="{FF2B5EF4-FFF2-40B4-BE49-F238E27FC236}">
                  <a16:creationId xmlns:a16="http://schemas.microsoft.com/office/drawing/2014/main" id="{1E5FE7BD-AB59-4F16-85ED-3DA6A7609353}"/>
                </a:ext>
              </a:extLst>
            </p:cNvPr>
            <p:cNvSpPr>
              <a:spLocks noChangeShapeType="1"/>
            </p:cNvSpPr>
            <p:nvPr/>
          </p:nvSpPr>
          <p:spPr bwMode="auto">
            <a:xfrm>
              <a:off x="5288" y="622"/>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3580" name="Line 38">
              <a:extLst>
                <a:ext uri="{FF2B5EF4-FFF2-40B4-BE49-F238E27FC236}">
                  <a16:creationId xmlns:a16="http://schemas.microsoft.com/office/drawing/2014/main" id="{5D78D236-AAF6-4D23-94B5-5EA91603CB97}"/>
                </a:ext>
              </a:extLst>
            </p:cNvPr>
            <p:cNvSpPr>
              <a:spLocks noChangeShapeType="1"/>
            </p:cNvSpPr>
            <p:nvPr/>
          </p:nvSpPr>
          <p:spPr bwMode="auto">
            <a:xfrm>
              <a:off x="5288" y="75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0524" name="Rectangle 44">
            <a:extLst>
              <a:ext uri="{FF2B5EF4-FFF2-40B4-BE49-F238E27FC236}">
                <a16:creationId xmlns:a16="http://schemas.microsoft.com/office/drawing/2014/main" id="{97BA8776-1682-4A9F-AF7C-1E5418420C6A}"/>
              </a:ext>
            </a:extLst>
          </p:cNvPr>
          <p:cNvSpPr>
            <a:spLocks noChangeArrowheads="1"/>
          </p:cNvSpPr>
          <p:nvPr/>
        </p:nvSpPr>
        <p:spPr bwMode="auto">
          <a:xfrm>
            <a:off x="88900" y="2552700"/>
            <a:ext cx="7924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60000"/>
              </a:spcBef>
            </a:pPr>
            <a:r>
              <a:rPr lang="en-GB" altLang="en-US" sz="2800" b="1" u="sng" dirty="0">
                <a:solidFill>
                  <a:srgbClr val="00B050"/>
                </a:solidFill>
                <a:latin typeface="Calibri" panose="020F0502020204030204" pitchFamily="34" charset="0"/>
                <a:cs typeface="Calibri" panose="020F0502020204030204" pitchFamily="34" charset="0"/>
              </a:rPr>
              <a:t>Choice of model type</a:t>
            </a:r>
            <a:endParaRPr lang="en-GB" altLang="en-US" sz="2800" u="sng" dirty="0">
              <a:solidFill>
                <a:srgbClr val="00B050"/>
              </a:solidFill>
              <a:latin typeface="Calibri" panose="020F0502020204030204" pitchFamily="34" charset="0"/>
              <a:cs typeface="Calibri" panose="020F0502020204030204" pitchFamily="34" charset="0"/>
            </a:endParaRPr>
          </a:p>
          <a:p>
            <a:pPr>
              <a:spcBef>
                <a:spcPct val="10000"/>
              </a:spcBef>
            </a:pPr>
            <a:r>
              <a:rPr lang="en-GB" altLang="en-US" sz="2400" i="1" dirty="0">
                <a:solidFill>
                  <a:srgbClr val="00B050"/>
                </a:solidFill>
                <a:latin typeface="Calibri" panose="020F0502020204030204" pitchFamily="34" charset="0"/>
                <a:cs typeface="Calibri" panose="020F0502020204030204" pitchFamily="34" charset="0"/>
              </a:rPr>
              <a:t>If possible, aim at a </a:t>
            </a:r>
            <a:r>
              <a:rPr lang="en-GB" altLang="en-US" sz="2400" i="1" u="sng" dirty="0">
                <a:solidFill>
                  <a:srgbClr val="00B050"/>
                </a:solidFill>
                <a:latin typeface="Calibri" panose="020F0502020204030204" pitchFamily="34" charset="0"/>
                <a:cs typeface="Calibri" panose="020F0502020204030204" pitchFamily="34" charset="0"/>
              </a:rPr>
              <a:t>quantitative</a:t>
            </a:r>
            <a:r>
              <a:rPr lang="en-GB" altLang="en-US" sz="2400" i="1" dirty="0">
                <a:solidFill>
                  <a:srgbClr val="00B050"/>
                </a:solidFill>
                <a:latin typeface="Calibri" panose="020F0502020204030204" pitchFamily="34" charset="0"/>
                <a:cs typeface="Calibri" panose="020F0502020204030204" pitchFamily="34" charset="0"/>
              </a:rPr>
              <a:t> description. Depending on </a:t>
            </a:r>
          </a:p>
          <a:p>
            <a:pPr>
              <a:lnSpc>
                <a:spcPct val="90000"/>
              </a:lnSpc>
              <a:spcBef>
                <a:spcPct val="0"/>
              </a:spcBef>
            </a:pPr>
            <a:r>
              <a:rPr lang="en-GB" altLang="en-US" sz="2400" i="1" dirty="0">
                <a:solidFill>
                  <a:srgbClr val="00B050"/>
                </a:solidFill>
                <a:latin typeface="Calibri" panose="020F0502020204030204" pitchFamily="34" charset="0"/>
                <a:cs typeface="Calibri" panose="020F0502020204030204" pitchFamily="34" charset="0"/>
              </a:rPr>
              <a:t>complexity, knowledge etc. there is a hierarchy of techniques:</a:t>
            </a:r>
          </a:p>
        </p:txBody>
      </p:sp>
      <p:sp>
        <p:nvSpPr>
          <p:cNvPr id="23562" name="Text Box 50">
            <a:extLst>
              <a:ext uri="{FF2B5EF4-FFF2-40B4-BE49-F238E27FC236}">
                <a16:creationId xmlns:a16="http://schemas.microsoft.com/office/drawing/2014/main" id="{D8F4D290-2D0C-4221-987C-B534A1F59217}"/>
              </a:ext>
            </a:extLst>
          </p:cNvPr>
          <p:cNvSpPr txBox="1">
            <a:spLocks noChangeArrowheads="1"/>
          </p:cNvSpPr>
          <p:nvPr/>
        </p:nvSpPr>
        <p:spPr bwMode="auto">
          <a:xfrm>
            <a:off x="228600" y="3835402"/>
            <a:ext cx="562881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Simulation models </a:t>
            </a:r>
            <a:r>
              <a:rPr lang="en-GB" altLang="en-US" sz="2200" dirty="0">
                <a:latin typeface="Calibri" panose="020F0502020204030204" pitchFamily="34" charset="0"/>
                <a:cs typeface="Calibri" panose="020F0502020204030204" pitchFamily="34" charset="0"/>
              </a:rPr>
              <a:t>(Micro or macro?)</a:t>
            </a:r>
          </a:p>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Mathematics</a:t>
            </a:r>
          </a:p>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Statistics</a:t>
            </a:r>
            <a:endParaRPr lang="en-GB" altLang="en-US" sz="2400" dirty="0">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7F4D356A-8282-4173-8EF3-0A7277F2B0B4}"/>
              </a:ext>
            </a:extLst>
          </p:cNvPr>
          <p:cNvGrpSpPr/>
          <p:nvPr/>
        </p:nvGrpSpPr>
        <p:grpSpPr>
          <a:xfrm>
            <a:off x="304800" y="3769520"/>
            <a:ext cx="5813425" cy="1524000"/>
            <a:chOff x="304800" y="3769520"/>
            <a:chExt cx="5813425" cy="1524000"/>
          </a:xfrm>
        </p:grpSpPr>
        <p:grpSp>
          <p:nvGrpSpPr>
            <p:cNvPr id="2" name="Grupp 1">
              <a:extLst>
                <a:ext uri="{FF2B5EF4-FFF2-40B4-BE49-F238E27FC236}">
                  <a16:creationId xmlns:a16="http://schemas.microsoft.com/office/drawing/2014/main" id="{21CCAFEE-C9BD-4DA0-951E-573B3F302DBB}"/>
                </a:ext>
              </a:extLst>
            </p:cNvPr>
            <p:cNvGrpSpPr/>
            <p:nvPr/>
          </p:nvGrpSpPr>
          <p:grpSpPr>
            <a:xfrm>
              <a:off x="5142601" y="3769520"/>
              <a:ext cx="724626" cy="1524000"/>
              <a:chOff x="5142601" y="3769520"/>
              <a:chExt cx="724626" cy="1524000"/>
            </a:xfrm>
          </p:grpSpPr>
          <p:sp>
            <p:nvSpPr>
              <p:cNvPr id="23563" name="Rectangle 45">
                <a:extLst>
                  <a:ext uri="{FF2B5EF4-FFF2-40B4-BE49-F238E27FC236}">
                    <a16:creationId xmlns:a16="http://schemas.microsoft.com/office/drawing/2014/main" id="{FAEA3AF3-79CD-4572-9C41-E1FA29F9BF60}"/>
                  </a:ext>
                </a:extLst>
              </p:cNvPr>
              <p:cNvSpPr>
                <a:spLocks noChangeArrowheads="1"/>
              </p:cNvSpPr>
              <p:nvPr/>
            </p:nvSpPr>
            <p:spPr bwMode="auto">
              <a:xfrm rot="5400000">
                <a:off x="4781458" y="4207751"/>
                <a:ext cx="1524000" cy="64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2000" dirty="0">
                    <a:latin typeface="Calibri" panose="020F0502020204030204" pitchFamily="34" charset="0"/>
                    <a:cs typeface="Calibri" panose="020F0502020204030204" pitchFamily="34" charset="0"/>
                  </a:rPr>
                  <a:t>Quantitative models</a:t>
                </a:r>
              </a:p>
            </p:txBody>
          </p:sp>
          <p:sp>
            <p:nvSpPr>
              <p:cNvPr id="23564" name="AutoShape 47">
                <a:extLst>
                  <a:ext uri="{FF2B5EF4-FFF2-40B4-BE49-F238E27FC236}">
                    <a16:creationId xmlns:a16="http://schemas.microsoft.com/office/drawing/2014/main" id="{C8C2761D-6B2C-4A29-83B9-4FFEEABAAB54}"/>
                  </a:ext>
                </a:extLst>
              </p:cNvPr>
              <p:cNvSpPr>
                <a:spLocks/>
              </p:cNvSpPr>
              <p:nvPr/>
            </p:nvSpPr>
            <p:spPr bwMode="auto">
              <a:xfrm>
                <a:off x="5142601" y="3848102"/>
                <a:ext cx="134553" cy="1295400"/>
              </a:xfrm>
              <a:prstGeom prst="rightBrace">
                <a:avLst>
                  <a:gd name="adj1" fmla="val 141667"/>
                  <a:gd name="adj2" fmla="val 50000"/>
                </a:avLst>
              </a:prstGeom>
              <a:noFill/>
              <a:ln w="254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p>
            </p:txBody>
          </p:sp>
        </p:grpSp>
        <p:sp>
          <p:nvSpPr>
            <p:cNvPr id="23560" name="Line 46">
              <a:extLst>
                <a:ext uri="{FF2B5EF4-FFF2-40B4-BE49-F238E27FC236}">
                  <a16:creationId xmlns:a16="http://schemas.microsoft.com/office/drawing/2014/main" id="{D1A637C1-6182-4251-A161-7BBBE8A16A1E}"/>
                </a:ext>
              </a:extLst>
            </p:cNvPr>
            <p:cNvSpPr>
              <a:spLocks noChangeShapeType="1"/>
            </p:cNvSpPr>
            <p:nvPr/>
          </p:nvSpPr>
          <p:spPr bwMode="auto">
            <a:xfrm>
              <a:off x="304800" y="5215324"/>
              <a:ext cx="5813425" cy="158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23561" name="Text Box 49">
            <a:extLst>
              <a:ext uri="{FF2B5EF4-FFF2-40B4-BE49-F238E27FC236}">
                <a16:creationId xmlns:a16="http://schemas.microsoft.com/office/drawing/2014/main" id="{4C190118-5316-4934-8CB9-929C1FE8EDD1}"/>
              </a:ext>
            </a:extLst>
          </p:cNvPr>
          <p:cNvSpPr txBox="1">
            <a:spLocks noChangeArrowheads="1"/>
          </p:cNvSpPr>
          <p:nvPr/>
        </p:nvSpPr>
        <p:spPr bwMode="auto">
          <a:xfrm>
            <a:off x="228600" y="5291524"/>
            <a:ext cx="6781800" cy="131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Schemes, Graphs, Drawings, Blueprints</a:t>
            </a:r>
            <a:r>
              <a:rPr lang="en-GB" altLang="en-US" sz="2400" dirty="0">
                <a:latin typeface="Calibri" panose="020F0502020204030204" pitchFamily="34" charset="0"/>
                <a:cs typeface="Calibri" panose="020F0502020204030204" pitchFamily="34" charset="0"/>
              </a:rPr>
              <a:t>, etc.</a:t>
            </a:r>
          </a:p>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Verbal descriptions. </a:t>
            </a:r>
          </a:p>
          <a:p>
            <a:pPr marL="342900" indent="-342900">
              <a:lnSpc>
                <a:spcPct val="90000"/>
              </a:lnSpc>
              <a:spcBef>
                <a:spcPct val="30000"/>
              </a:spcBef>
              <a:buFont typeface="Arial" panose="020B0604020202020204" pitchFamily="34" charset="0"/>
              <a:buChar char="•"/>
            </a:pPr>
            <a:r>
              <a:rPr lang="en-GB" altLang="en-US" sz="2400" b="1" dirty="0">
                <a:latin typeface="Calibri" panose="020F0502020204030204" pitchFamily="34" charset="0"/>
                <a:cs typeface="Calibri" panose="020F0502020204030204" pitchFamily="34" charset="0"/>
              </a:rPr>
              <a:t>Experience, feelings and other mental models.</a:t>
            </a:r>
            <a:endParaRPr lang="en-GB" altLang="en-US" sz="2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65">
                                            <p:txEl>
                                              <p:pRg st="0" end="0"/>
                                            </p:txEl>
                                          </p:spTgt>
                                        </p:tgtEl>
                                        <p:attrNameLst>
                                          <p:attrName>style.visibility</p:attrName>
                                        </p:attrNameLst>
                                      </p:cBhvr>
                                      <p:to>
                                        <p:strVal val="visible"/>
                                      </p:to>
                                    </p:set>
                                    <p:anim calcmode="lin" valueType="num">
                                      <p:cBhvr additive="base">
                                        <p:cTn id="7" dur="500" fill="hold"/>
                                        <p:tgtEl>
                                          <p:spTgt spid="235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65">
                                            <p:txEl>
                                              <p:pRg st="1" end="1"/>
                                            </p:txEl>
                                          </p:spTgt>
                                        </p:tgtEl>
                                        <p:attrNameLst>
                                          <p:attrName>style.visibility</p:attrName>
                                        </p:attrNameLst>
                                      </p:cBhvr>
                                      <p:to>
                                        <p:strVal val="visible"/>
                                      </p:to>
                                    </p:set>
                                    <p:anim calcmode="lin" valueType="num">
                                      <p:cBhvr additive="base">
                                        <p:cTn id="13" dur="500" fill="hold"/>
                                        <p:tgtEl>
                                          <p:spTgt spid="2356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65">
                                            <p:txEl>
                                              <p:pRg st="3" end="3"/>
                                            </p:txEl>
                                          </p:spTgt>
                                        </p:tgtEl>
                                        <p:attrNameLst>
                                          <p:attrName>style.visibility</p:attrName>
                                        </p:attrNameLst>
                                      </p:cBhvr>
                                      <p:to>
                                        <p:strVal val="visible"/>
                                      </p:to>
                                    </p:set>
                                    <p:anim calcmode="lin" valueType="num">
                                      <p:cBhvr additive="base">
                                        <p:cTn id="19" dur="500" fill="hold"/>
                                        <p:tgtEl>
                                          <p:spTgt spid="235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24"/>
                                        </p:tgtEl>
                                        <p:attrNameLst>
                                          <p:attrName>style.visibility</p:attrName>
                                        </p:attrNameLst>
                                      </p:cBhvr>
                                      <p:to>
                                        <p:strVal val="visible"/>
                                      </p:to>
                                    </p:set>
                                    <p:anim calcmode="lin" valueType="num">
                                      <p:cBhvr additive="base">
                                        <p:cTn id="25" dur="500" fill="hold"/>
                                        <p:tgtEl>
                                          <p:spTgt spid="20524"/>
                                        </p:tgtEl>
                                        <p:attrNameLst>
                                          <p:attrName>ppt_x</p:attrName>
                                        </p:attrNameLst>
                                      </p:cBhvr>
                                      <p:tavLst>
                                        <p:tav tm="0">
                                          <p:val>
                                            <p:strVal val="#ppt_x"/>
                                          </p:val>
                                        </p:tav>
                                        <p:tav tm="100000">
                                          <p:val>
                                            <p:strVal val="#ppt_x"/>
                                          </p:val>
                                        </p:tav>
                                      </p:tavLst>
                                    </p:anim>
                                    <p:anim calcmode="lin" valueType="num">
                                      <p:cBhvr additive="base">
                                        <p:cTn id="26" dur="500" fill="hold"/>
                                        <p:tgtEl>
                                          <p:spTgt spid="205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3562">
                                            <p:txEl>
                                              <p:pRg st="0" end="0"/>
                                            </p:txEl>
                                          </p:spTgt>
                                        </p:tgtEl>
                                        <p:attrNameLst>
                                          <p:attrName>style.visibility</p:attrName>
                                        </p:attrNameLst>
                                      </p:cBhvr>
                                      <p:to>
                                        <p:strVal val="visible"/>
                                      </p:to>
                                    </p:set>
                                    <p:anim calcmode="lin" valueType="num">
                                      <p:cBhvr additive="base">
                                        <p:cTn id="31" dur="500" fill="hold"/>
                                        <p:tgtEl>
                                          <p:spTgt spid="2356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5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3562">
                                            <p:txEl>
                                              <p:pRg st="1" end="1"/>
                                            </p:txEl>
                                          </p:spTgt>
                                        </p:tgtEl>
                                        <p:attrNameLst>
                                          <p:attrName>style.visibility</p:attrName>
                                        </p:attrNameLst>
                                      </p:cBhvr>
                                      <p:to>
                                        <p:strVal val="visible"/>
                                      </p:to>
                                    </p:set>
                                    <p:anim calcmode="lin" valueType="num">
                                      <p:cBhvr additive="base">
                                        <p:cTn id="37" dur="500" fill="hold"/>
                                        <p:tgtEl>
                                          <p:spTgt spid="2356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5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3562">
                                            <p:txEl>
                                              <p:pRg st="2" end="2"/>
                                            </p:txEl>
                                          </p:spTgt>
                                        </p:tgtEl>
                                        <p:attrNameLst>
                                          <p:attrName>style.visibility</p:attrName>
                                        </p:attrNameLst>
                                      </p:cBhvr>
                                      <p:to>
                                        <p:strVal val="visible"/>
                                      </p:to>
                                    </p:set>
                                    <p:anim calcmode="lin" valueType="num">
                                      <p:cBhvr additive="base">
                                        <p:cTn id="43" dur="500" fill="hold"/>
                                        <p:tgtEl>
                                          <p:spTgt spid="23562">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5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1+#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23561">
                                            <p:txEl>
                                              <p:pRg st="0" end="0"/>
                                            </p:txEl>
                                          </p:spTgt>
                                        </p:tgtEl>
                                        <p:attrNameLst>
                                          <p:attrName>style.visibility</p:attrName>
                                        </p:attrNameLst>
                                      </p:cBhvr>
                                      <p:to>
                                        <p:strVal val="visible"/>
                                      </p:to>
                                    </p:set>
                                    <p:anim calcmode="lin" valueType="num">
                                      <p:cBhvr additive="base">
                                        <p:cTn id="55" dur="500" fill="hold"/>
                                        <p:tgtEl>
                                          <p:spTgt spid="23561">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35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23561">
                                            <p:txEl>
                                              <p:pRg st="1" end="1"/>
                                            </p:txEl>
                                          </p:spTgt>
                                        </p:tgtEl>
                                        <p:attrNameLst>
                                          <p:attrName>style.visibility</p:attrName>
                                        </p:attrNameLst>
                                      </p:cBhvr>
                                      <p:to>
                                        <p:strVal val="visible"/>
                                      </p:to>
                                    </p:set>
                                    <p:anim calcmode="lin" valueType="num">
                                      <p:cBhvr additive="base">
                                        <p:cTn id="61" dur="500" fill="hold"/>
                                        <p:tgtEl>
                                          <p:spTgt spid="23561">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35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23561">
                                            <p:txEl>
                                              <p:pRg st="2" end="2"/>
                                            </p:txEl>
                                          </p:spTgt>
                                        </p:tgtEl>
                                        <p:attrNameLst>
                                          <p:attrName>style.visibility</p:attrName>
                                        </p:attrNameLst>
                                      </p:cBhvr>
                                      <p:to>
                                        <p:strVal val="visible"/>
                                      </p:to>
                                    </p:set>
                                    <p:anim calcmode="lin" valueType="num">
                                      <p:cBhvr additive="base">
                                        <p:cTn id="67" dur="500" fill="hold"/>
                                        <p:tgtEl>
                                          <p:spTgt spid="23561">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356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Platshållare för bildnummer 3">
            <a:extLst>
              <a:ext uri="{FF2B5EF4-FFF2-40B4-BE49-F238E27FC236}">
                <a16:creationId xmlns:a16="http://schemas.microsoft.com/office/drawing/2014/main" id="{89D93EE1-1A8D-4AD4-9818-FB84D0F9718B}"/>
              </a:ext>
            </a:extLst>
          </p:cNvPr>
          <p:cNvSpPr>
            <a:spLocks noGrp="1"/>
          </p:cNvSpPr>
          <p:nvPr>
            <p:ph type="sldNum" sz="quarter" idx="12"/>
          </p:nvPr>
        </p:nvSpPr>
        <p:spPr>
          <a:xfrm>
            <a:off x="84836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4C0B2DA1-F379-439A-A5F9-783AFDFBEFBE}" type="slidenum">
              <a:rPr lang="en-GB" altLang="en-US" sz="1400" smtClean="0">
                <a:latin typeface="Calibri" panose="020F0502020204030204" pitchFamily="34" charset="0"/>
                <a:cs typeface="Calibri" panose="020F0502020204030204" pitchFamily="34" charset="0"/>
              </a:rPr>
              <a:pPr>
                <a:spcBef>
                  <a:spcPct val="0"/>
                </a:spcBef>
              </a:pPr>
              <a:t>14</a:t>
            </a:fld>
            <a:endParaRPr lang="en-GB" altLang="en-US" sz="1400" dirty="0">
              <a:latin typeface="Calibri" panose="020F0502020204030204" pitchFamily="34" charset="0"/>
              <a:cs typeface="Calibri" panose="020F0502020204030204" pitchFamily="34" charset="0"/>
            </a:endParaRPr>
          </a:p>
        </p:txBody>
      </p:sp>
      <p:sp>
        <p:nvSpPr>
          <p:cNvPr id="25603" name="Text Box 3">
            <a:extLst>
              <a:ext uri="{FF2B5EF4-FFF2-40B4-BE49-F238E27FC236}">
                <a16:creationId xmlns:a16="http://schemas.microsoft.com/office/drawing/2014/main" id="{40ADE49B-163D-481A-A9B0-6BA1DD99CB3D}"/>
              </a:ext>
            </a:extLst>
          </p:cNvPr>
          <p:cNvSpPr txBox="1">
            <a:spLocks noChangeArrowheads="1"/>
          </p:cNvSpPr>
          <p:nvPr/>
        </p:nvSpPr>
        <p:spPr bwMode="auto">
          <a:xfrm>
            <a:off x="249238" y="982663"/>
            <a:ext cx="8589962" cy="329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40000"/>
              </a:spcBef>
            </a:pPr>
            <a:r>
              <a:rPr lang="en-GB" altLang="en-US" sz="2600" b="1" dirty="0">
                <a:solidFill>
                  <a:srgbClr val="00B050"/>
                </a:solidFill>
                <a:latin typeface="Calibri" panose="020F0502020204030204" pitchFamily="34" charset="0"/>
                <a:cs typeface="Calibri" panose="020F0502020204030204" pitchFamily="34" charset="0"/>
              </a:rPr>
              <a:t>According to purpose</a:t>
            </a:r>
            <a:r>
              <a:rPr lang="en-GB" altLang="en-US" sz="2600" b="1" dirty="0">
                <a:latin typeface="Calibri" panose="020F0502020204030204" pitchFamily="34" charset="0"/>
                <a:cs typeface="Calibri" panose="020F0502020204030204" pitchFamily="34" charset="0"/>
              </a:rPr>
              <a:t>, you want to build a model that (is):</a:t>
            </a:r>
          </a:p>
          <a:p>
            <a:pPr lvl="1">
              <a:spcBef>
                <a:spcPct val="10000"/>
              </a:spcBef>
            </a:pPr>
            <a:r>
              <a:rPr lang="en-GB" altLang="en-US" sz="2400" dirty="0">
                <a:latin typeface="Calibri" panose="020F0502020204030204" pitchFamily="34" charset="0"/>
                <a:cs typeface="Calibri" panose="020F0502020204030204" pitchFamily="34" charset="0"/>
              </a:rPr>
              <a:t> Static/Dynamic</a:t>
            </a:r>
          </a:p>
          <a:p>
            <a:pPr lvl="1">
              <a:spcBef>
                <a:spcPct val="10000"/>
              </a:spcBef>
            </a:pPr>
            <a:r>
              <a:rPr lang="en-GB" altLang="en-US" sz="2400" dirty="0">
                <a:latin typeface="Calibri" panose="020F0502020204030204" pitchFamily="34" charset="0"/>
                <a:cs typeface="Calibri" panose="020F0502020204030204" pitchFamily="34" charset="0"/>
              </a:rPr>
              <a:t> Deterministic/Stochastic </a:t>
            </a:r>
          </a:p>
          <a:p>
            <a:pPr lvl="1">
              <a:spcBef>
                <a:spcPct val="10000"/>
              </a:spcBef>
            </a:pPr>
            <a:r>
              <a:rPr lang="en-GB" altLang="en-US" sz="2400" dirty="0">
                <a:latin typeface="Calibri" panose="020F0502020204030204" pitchFamily="34" charset="0"/>
                <a:cs typeface="Calibri" panose="020F0502020204030204" pitchFamily="34" charset="0"/>
              </a:rPr>
              <a:t> Linear/Non-linear</a:t>
            </a:r>
          </a:p>
          <a:p>
            <a:pPr lvl="1">
              <a:spcBef>
                <a:spcPct val="10000"/>
              </a:spcBef>
            </a:pPr>
            <a:r>
              <a:rPr lang="en-GB" altLang="en-US" sz="2400" dirty="0">
                <a:latin typeface="Calibri" panose="020F0502020204030204" pitchFamily="34" charset="0"/>
                <a:cs typeface="Calibri" panose="020F0502020204030204" pitchFamily="34" charset="0"/>
              </a:rPr>
              <a:t> Micro/Macro representation</a:t>
            </a:r>
          </a:p>
          <a:p>
            <a:pPr lvl="1">
              <a:spcBef>
                <a:spcPct val="10000"/>
              </a:spcBef>
            </a:pPr>
            <a:r>
              <a:rPr lang="en-GB" altLang="en-US" sz="2400" dirty="0">
                <a:latin typeface="Calibri" panose="020F0502020204030204" pitchFamily="34" charset="0"/>
                <a:cs typeface="Calibri" panose="020F0502020204030204" pitchFamily="34" charset="0"/>
              </a:rPr>
              <a:t> Only describes change over time </a:t>
            </a:r>
            <a:r>
              <a:rPr lang="en-GB" altLang="en-US" sz="2400" i="1" dirty="0">
                <a:latin typeface="Calibri" panose="020F0502020204030204" pitchFamily="34" charset="0"/>
                <a:cs typeface="Calibri" panose="020F0502020204030204" pitchFamily="34" charset="0"/>
              </a:rPr>
              <a:t>t</a:t>
            </a:r>
            <a:r>
              <a:rPr lang="en-GB" altLang="en-US" sz="2400" dirty="0">
                <a:latin typeface="Calibri" panose="020F0502020204030204" pitchFamily="34" charset="0"/>
                <a:cs typeface="Calibri" panose="020F0502020204030204" pitchFamily="34" charset="0"/>
              </a:rPr>
              <a:t>/Also change over </a:t>
            </a:r>
            <a:r>
              <a:rPr lang="en-GB" altLang="en-US" sz="2400" i="1" dirty="0">
                <a:latin typeface="Calibri" panose="020F0502020204030204" pitchFamily="34" charset="0"/>
                <a:cs typeface="Calibri" panose="020F0502020204030204" pitchFamily="34" charset="0"/>
              </a:rPr>
              <a:t>x</a:t>
            </a:r>
            <a:r>
              <a:rPr lang="en-GB" altLang="en-US" sz="2400" dirty="0">
                <a:latin typeface="Calibri" panose="020F0502020204030204" pitchFamily="34" charset="0"/>
                <a:cs typeface="Calibri" panose="020F0502020204030204" pitchFamily="34" charset="0"/>
              </a:rPr>
              <a:t>, </a:t>
            </a:r>
            <a:r>
              <a:rPr lang="en-GB" altLang="en-US" sz="2400" i="1" dirty="0">
                <a:latin typeface="Calibri" panose="020F0502020204030204" pitchFamily="34" charset="0"/>
                <a:cs typeface="Calibri" panose="020F0502020204030204" pitchFamily="34" charset="0"/>
              </a:rPr>
              <a:t>y</a:t>
            </a:r>
            <a:r>
              <a:rPr lang="en-GB" altLang="en-US" sz="2400" dirty="0">
                <a:latin typeface="Calibri" panose="020F0502020204030204" pitchFamily="34" charset="0"/>
                <a:cs typeface="Calibri" panose="020F0502020204030204" pitchFamily="34" charset="0"/>
              </a:rPr>
              <a:t> &amp; </a:t>
            </a:r>
            <a:r>
              <a:rPr lang="en-GB" altLang="en-US" sz="2400" i="1" dirty="0">
                <a:latin typeface="Calibri" panose="020F0502020204030204" pitchFamily="34" charset="0"/>
                <a:cs typeface="Calibri" panose="020F0502020204030204" pitchFamily="34" charset="0"/>
              </a:rPr>
              <a:t>z</a:t>
            </a:r>
          </a:p>
          <a:p>
            <a:pPr lvl="1">
              <a:spcBef>
                <a:spcPct val="10000"/>
              </a:spcBef>
            </a:pPr>
            <a:r>
              <a:rPr lang="en-GB" altLang="en-US" sz="2400" dirty="0">
                <a:latin typeface="Calibri" panose="020F0502020204030204" pitchFamily="34" charset="0"/>
                <a:cs typeface="Calibri" panose="020F0502020204030204" pitchFamily="34" charset="0"/>
              </a:rPr>
              <a:t> Describes the process/Only relates inputs to outputs</a:t>
            </a:r>
          </a:p>
          <a:p>
            <a:pPr lvl="1">
              <a:spcBef>
                <a:spcPct val="10000"/>
              </a:spcBef>
            </a:pPr>
            <a:r>
              <a:rPr lang="en-GB" altLang="en-US" sz="2400" dirty="0">
                <a:latin typeface="Calibri" panose="020F0502020204030204" pitchFamily="34" charset="0"/>
                <a:cs typeface="Calibri" panose="020F0502020204030204" pitchFamily="34" charset="0"/>
              </a:rPr>
              <a:t> …</a:t>
            </a:r>
          </a:p>
        </p:txBody>
      </p:sp>
      <p:sp>
        <p:nvSpPr>
          <p:cNvPr id="25604" name="Text Box 6">
            <a:extLst>
              <a:ext uri="{FF2B5EF4-FFF2-40B4-BE49-F238E27FC236}">
                <a16:creationId xmlns:a16="http://schemas.microsoft.com/office/drawing/2014/main" id="{A44DE441-F0C6-490E-9DEF-5FDFE48483FA}"/>
              </a:ext>
            </a:extLst>
          </p:cNvPr>
          <p:cNvSpPr txBox="1">
            <a:spLocks noChangeArrowheads="1"/>
          </p:cNvSpPr>
          <p:nvPr/>
        </p:nvSpPr>
        <p:spPr bwMode="auto">
          <a:xfrm>
            <a:off x="609600" y="76200"/>
            <a:ext cx="7010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3600" b="1" dirty="0">
                <a:latin typeface="Calibri" panose="020F0502020204030204" pitchFamily="34" charset="0"/>
                <a:cs typeface="Calibri" panose="020F0502020204030204" pitchFamily="34" charset="0"/>
              </a:rPr>
              <a:t>What type of model to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5603">
                                            <p:txEl>
                                              <p:pRg st="4" end="4"/>
                                            </p:txEl>
                                          </p:spTgt>
                                        </p:tgtEl>
                                        <p:attrNameLst>
                                          <p:attrName>style.visibility</p:attrName>
                                        </p:attrNameLst>
                                      </p:cBhvr>
                                      <p:to>
                                        <p:strVal val="visible"/>
                                      </p:to>
                                    </p:set>
                                    <p:anim calcmode="lin" valueType="num">
                                      <p:cBhvr additive="base">
                                        <p:cTn id="31" dur="500" fill="hold"/>
                                        <p:tgtEl>
                                          <p:spTgt spid="2560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5603">
                                            <p:txEl>
                                              <p:pRg st="5" end="5"/>
                                            </p:txEl>
                                          </p:spTgt>
                                        </p:tgtEl>
                                        <p:attrNameLst>
                                          <p:attrName>style.visibility</p:attrName>
                                        </p:attrNameLst>
                                      </p:cBhvr>
                                      <p:to>
                                        <p:strVal val="visible"/>
                                      </p:to>
                                    </p:set>
                                    <p:anim calcmode="lin" valueType="num">
                                      <p:cBhvr additive="base">
                                        <p:cTn id="37" dur="500" fill="hold"/>
                                        <p:tgtEl>
                                          <p:spTgt spid="2560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56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5603">
                                            <p:txEl>
                                              <p:pRg st="6" end="6"/>
                                            </p:txEl>
                                          </p:spTgt>
                                        </p:tgtEl>
                                        <p:attrNameLst>
                                          <p:attrName>style.visibility</p:attrName>
                                        </p:attrNameLst>
                                      </p:cBhvr>
                                      <p:to>
                                        <p:strVal val="visible"/>
                                      </p:to>
                                    </p:set>
                                    <p:anim calcmode="lin" valueType="num">
                                      <p:cBhvr additive="base">
                                        <p:cTn id="43" dur="500" fill="hold"/>
                                        <p:tgtEl>
                                          <p:spTgt spid="25603">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56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5603">
                                            <p:txEl>
                                              <p:pRg st="7" end="7"/>
                                            </p:txEl>
                                          </p:spTgt>
                                        </p:tgtEl>
                                        <p:attrNameLst>
                                          <p:attrName>style.visibility</p:attrName>
                                        </p:attrNameLst>
                                      </p:cBhvr>
                                      <p:to>
                                        <p:strVal val="visible"/>
                                      </p:to>
                                    </p:set>
                                    <p:anim calcmode="lin" valueType="num">
                                      <p:cBhvr additive="base">
                                        <p:cTn id="49" dur="500" fill="hold"/>
                                        <p:tgtEl>
                                          <p:spTgt spid="25603">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560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Platshållare för bildnummer 5">
            <a:extLst>
              <a:ext uri="{FF2B5EF4-FFF2-40B4-BE49-F238E27FC236}">
                <a16:creationId xmlns:a16="http://schemas.microsoft.com/office/drawing/2014/main" id="{9C7B6D9D-ACC8-4296-99DF-EE4E912B116E}"/>
              </a:ext>
            </a:extLst>
          </p:cNvPr>
          <p:cNvSpPr>
            <a:spLocks noGrp="1"/>
          </p:cNvSpPr>
          <p:nvPr>
            <p:ph type="sldNum" sz="quarter" idx="12"/>
          </p:nvPr>
        </p:nvSpPr>
        <p:spPr>
          <a:xfrm>
            <a:off x="8382000" y="6305550"/>
            <a:ext cx="4572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5B3AA8D1-51A2-4EE8-BFFD-AFC16B0FC02B}" type="slidenum">
              <a:rPr lang="en-GB" altLang="en-US" sz="1400" smtClean="0">
                <a:latin typeface="Calibri" panose="020F0502020204030204" pitchFamily="34" charset="0"/>
                <a:cs typeface="Calibri" panose="020F0502020204030204" pitchFamily="34" charset="0"/>
              </a:rPr>
              <a:pPr>
                <a:spcBef>
                  <a:spcPct val="0"/>
                </a:spcBef>
              </a:pPr>
              <a:t>15</a:t>
            </a:fld>
            <a:endParaRPr lang="en-GB" altLang="en-US" sz="1400" dirty="0">
              <a:latin typeface="Calibri" panose="020F0502020204030204" pitchFamily="34" charset="0"/>
              <a:cs typeface="Calibri" panose="020F0502020204030204" pitchFamily="34" charset="0"/>
            </a:endParaRPr>
          </a:p>
        </p:txBody>
      </p:sp>
      <p:sp>
        <p:nvSpPr>
          <p:cNvPr id="24606" name="Text Box 30">
            <a:extLst>
              <a:ext uri="{FF2B5EF4-FFF2-40B4-BE49-F238E27FC236}">
                <a16:creationId xmlns:a16="http://schemas.microsoft.com/office/drawing/2014/main" id="{6E2D4654-D64B-4976-A0E5-F7BA0D0A7548}"/>
              </a:ext>
            </a:extLst>
          </p:cNvPr>
          <p:cNvSpPr txBox="1">
            <a:spLocks noChangeArrowheads="1"/>
          </p:cNvSpPr>
          <p:nvPr/>
        </p:nvSpPr>
        <p:spPr bwMode="auto">
          <a:xfrm>
            <a:off x="265113" y="5341938"/>
            <a:ext cx="83708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dirty="0">
                <a:latin typeface="Calibri" panose="020F0502020204030204" pitchFamily="34" charset="0"/>
                <a:cs typeface="Calibri" panose="020F0502020204030204" pitchFamily="34" charset="0"/>
              </a:rPr>
              <a:t>o </a:t>
            </a:r>
            <a:r>
              <a:rPr lang="en-GB" altLang="en-US" sz="2400" b="1" dirty="0">
                <a:solidFill>
                  <a:srgbClr val="FF0000"/>
                </a:solidFill>
                <a:latin typeface="Calibri" panose="020F0502020204030204" pitchFamily="34" charset="0"/>
                <a:cs typeface="Calibri" panose="020F0502020204030204" pitchFamily="34" charset="0"/>
              </a:rPr>
              <a:t>Different types of randomness</a:t>
            </a:r>
            <a:r>
              <a:rPr lang="en-GB" altLang="en-US" sz="2400" b="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(e.g. realised in stocks (initial values), flows, parameters and/or signals.)</a:t>
            </a:r>
          </a:p>
        </p:txBody>
      </p:sp>
      <p:sp>
        <p:nvSpPr>
          <p:cNvPr id="24605" name="Text Box 29">
            <a:extLst>
              <a:ext uri="{FF2B5EF4-FFF2-40B4-BE49-F238E27FC236}">
                <a16:creationId xmlns:a16="http://schemas.microsoft.com/office/drawing/2014/main" id="{B8B242A7-A04E-49E8-96AC-F63A213949F7}"/>
              </a:ext>
            </a:extLst>
          </p:cNvPr>
          <p:cNvSpPr txBox="1">
            <a:spLocks noChangeArrowheads="1"/>
          </p:cNvSpPr>
          <p:nvPr/>
        </p:nvSpPr>
        <p:spPr bwMode="auto">
          <a:xfrm>
            <a:off x="228600" y="4495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dirty="0">
                <a:latin typeface="Calibri" panose="020F0502020204030204" pitchFamily="34" charset="0"/>
                <a:cs typeface="Calibri" panose="020F0502020204030204" pitchFamily="34" charset="0"/>
              </a:rPr>
              <a:t>o </a:t>
            </a:r>
            <a:r>
              <a:rPr lang="en-GB" altLang="en-US" sz="2400" b="1" dirty="0">
                <a:solidFill>
                  <a:srgbClr val="FF0000"/>
                </a:solidFill>
                <a:latin typeface="Calibri" panose="020F0502020204030204" pitchFamily="34" charset="0"/>
                <a:cs typeface="Calibri" panose="020F0502020204030204" pitchFamily="34" charset="0"/>
              </a:rPr>
              <a:t>Initial conditions:</a:t>
            </a:r>
            <a:r>
              <a:rPr lang="en-GB" altLang="en-US" sz="2400" dirty="0">
                <a:latin typeface="Calibri" panose="020F0502020204030204" pitchFamily="34" charset="0"/>
                <a:cs typeface="Calibri" panose="020F0502020204030204" pitchFamily="34" charset="0"/>
              </a:rPr>
              <a:t> (e.g. </a:t>
            </a:r>
            <a:r>
              <a:rPr lang="en-GB" altLang="en-US" sz="2400" i="1" dirty="0">
                <a:latin typeface="Calibri" panose="020F0502020204030204" pitchFamily="34" charset="0"/>
                <a:cs typeface="Calibri" panose="020F0502020204030204" pitchFamily="34" charset="0"/>
              </a:rPr>
              <a:t>S(0)=1000, </a:t>
            </a:r>
            <a:r>
              <a:rPr lang="en-GB" altLang="en-US" sz="2400" i="1" dirty="0">
                <a:latin typeface="Calibri" panose="020F0502020204030204" pitchFamily="34" charset="0"/>
                <a:cs typeface="Calibri" panose="020F0502020204030204" pitchFamily="34" charset="0"/>
                <a:sym typeface="Symbol" panose="05050102010706020507" pitchFamily="18" charset="2"/>
              </a:rPr>
              <a:t>I(0)=7</a:t>
            </a:r>
            <a:r>
              <a:rPr lang="en-GB" altLang="en-US" sz="2400" dirty="0">
                <a:latin typeface="Calibri" panose="020F0502020204030204" pitchFamily="34" charset="0"/>
                <a:cs typeface="Calibri" panose="020F0502020204030204" pitchFamily="34" charset="0"/>
                <a:sym typeface="Symbol" panose="05050102010706020507" pitchFamily="18" charset="2"/>
              </a:rPr>
              <a:t>, </a:t>
            </a:r>
            <a:r>
              <a:rPr lang="en-GB" altLang="en-US" sz="2400" i="1" dirty="0">
                <a:latin typeface="Calibri" panose="020F0502020204030204" pitchFamily="34" charset="0"/>
                <a:cs typeface="Calibri" panose="020F0502020204030204" pitchFamily="34" charset="0"/>
                <a:sym typeface="Symbol" panose="05050102010706020507" pitchFamily="18" charset="2"/>
              </a:rPr>
              <a:t>R(0)=23</a:t>
            </a:r>
            <a:r>
              <a:rPr lang="en-GB" altLang="en-US" sz="2400" i="1" dirty="0">
                <a:latin typeface="Calibri" panose="020F0502020204030204" pitchFamily="34" charset="0"/>
                <a:cs typeface="Calibri" panose="020F0502020204030204" pitchFamily="34" charset="0"/>
              </a:rPr>
              <a:t>)</a:t>
            </a:r>
            <a:endParaRPr lang="en-GB" altLang="en-US" sz="2400" dirty="0">
              <a:latin typeface="Calibri" panose="020F0502020204030204" pitchFamily="34" charset="0"/>
              <a:cs typeface="Calibri" panose="020F0502020204030204" pitchFamily="34" charset="0"/>
            </a:endParaRPr>
          </a:p>
        </p:txBody>
      </p:sp>
      <p:sp>
        <p:nvSpPr>
          <p:cNvPr id="24607" name="Text Box 31">
            <a:extLst>
              <a:ext uri="{FF2B5EF4-FFF2-40B4-BE49-F238E27FC236}">
                <a16:creationId xmlns:a16="http://schemas.microsoft.com/office/drawing/2014/main" id="{14495A7C-BB70-4BC9-9539-321C79C4B17D}"/>
              </a:ext>
            </a:extLst>
          </p:cNvPr>
          <p:cNvSpPr txBox="1">
            <a:spLocks noChangeArrowheads="1"/>
          </p:cNvSpPr>
          <p:nvPr/>
        </p:nvSpPr>
        <p:spPr bwMode="auto">
          <a:xfrm>
            <a:off x="265113" y="3521075"/>
            <a:ext cx="86868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400" b="1" dirty="0">
                <a:latin typeface="Calibri" panose="020F0502020204030204" pitchFamily="34" charset="0"/>
                <a:cs typeface="Calibri" panose="020F0502020204030204" pitchFamily="34" charset="0"/>
              </a:rPr>
              <a:t>o </a:t>
            </a:r>
            <a:r>
              <a:rPr lang="en-GB" altLang="en-US" sz="2400" b="1" dirty="0">
                <a:solidFill>
                  <a:srgbClr val="FF0000"/>
                </a:solidFill>
                <a:latin typeface="Calibri" panose="020F0502020204030204" pitchFamily="34" charset="0"/>
                <a:cs typeface="Calibri" panose="020F0502020204030204" pitchFamily="34" charset="0"/>
              </a:rPr>
              <a:t>Data description:</a:t>
            </a:r>
            <a:r>
              <a:rPr lang="en-GB" altLang="en-US" sz="2400" b="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Quantitative values. Model structure and</a:t>
            </a:r>
          </a:p>
          <a:p>
            <a:pPr>
              <a:lnSpc>
                <a:spcPct val="90000"/>
              </a:lnSpc>
              <a:spcBef>
                <a:spcPct val="0"/>
              </a:spcBef>
            </a:pPr>
            <a:r>
              <a:rPr lang="en-GB" altLang="en-US" sz="2400" dirty="0">
                <a:latin typeface="Calibri" panose="020F0502020204030204" pitchFamily="34" charset="0"/>
                <a:cs typeface="Calibri" panose="020F0502020204030204" pitchFamily="34" charset="0"/>
              </a:rPr>
              <a:t>   algorithms specify what data are needed. (</a:t>
            </a:r>
            <a:r>
              <a:rPr lang="en-GB" altLang="en-US" sz="2400" i="1" dirty="0">
                <a:latin typeface="Calibri" panose="020F0502020204030204" pitchFamily="34" charset="0"/>
                <a:cs typeface="Calibri" panose="020F0502020204030204" pitchFamily="34" charset="0"/>
              </a:rPr>
              <a:t>e.g. c=0.0003, T=4</a:t>
            </a:r>
            <a:r>
              <a:rPr lang="en-GB" altLang="en-US" sz="2400" dirty="0">
                <a:latin typeface="Calibri" panose="020F0502020204030204" pitchFamily="34" charset="0"/>
                <a:cs typeface="Calibri" panose="020F0502020204030204" pitchFamily="34" charset="0"/>
              </a:rPr>
              <a:t>)</a:t>
            </a:r>
            <a:endParaRPr lang="en-GB" altLang="en-US" sz="2400" b="1" dirty="0">
              <a:latin typeface="Calibri" panose="020F0502020204030204" pitchFamily="34" charset="0"/>
              <a:cs typeface="Calibri" panose="020F0502020204030204" pitchFamily="34" charset="0"/>
            </a:endParaRPr>
          </a:p>
        </p:txBody>
      </p:sp>
      <p:sp>
        <p:nvSpPr>
          <p:cNvPr id="24608" name="Text Box 32">
            <a:extLst>
              <a:ext uri="{FF2B5EF4-FFF2-40B4-BE49-F238E27FC236}">
                <a16:creationId xmlns:a16="http://schemas.microsoft.com/office/drawing/2014/main" id="{5CC9B7FC-D5FC-4B0A-8FB2-B2D8DCC1700F}"/>
              </a:ext>
            </a:extLst>
          </p:cNvPr>
          <p:cNvSpPr txBox="1">
            <a:spLocks noChangeArrowheads="1"/>
          </p:cNvSpPr>
          <p:nvPr/>
        </p:nvSpPr>
        <p:spPr bwMode="auto">
          <a:xfrm>
            <a:off x="265113" y="2776538"/>
            <a:ext cx="8686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dirty="0">
                <a:latin typeface="Calibri" panose="020F0502020204030204" pitchFamily="34" charset="0"/>
                <a:cs typeface="Calibri" panose="020F0502020204030204" pitchFamily="34" charset="0"/>
              </a:rPr>
              <a:t>o </a:t>
            </a:r>
            <a:r>
              <a:rPr lang="en-GB" altLang="en-US" sz="2400" b="1" dirty="0">
                <a:solidFill>
                  <a:srgbClr val="FF0000"/>
                </a:solidFill>
                <a:latin typeface="Calibri" panose="020F0502020204030204" pitchFamily="34" charset="0"/>
                <a:cs typeface="Calibri" panose="020F0502020204030204" pitchFamily="34" charset="0"/>
              </a:rPr>
              <a:t>Process description:</a:t>
            </a:r>
            <a:r>
              <a:rPr lang="en-GB" altLang="en-US" sz="2400" dirty="0">
                <a:latin typeface="Calibri" panose="020F0502020204030204" pitchFamily="34" charset="0"/>
                <a:cs typeface="Calibri" panose="020F0502020204030204" pitchFamily="34" charset="0"/>
              </a:rPr>
              <a:t> Model algorithms (e.g. </a:t>
            </a:r>
            <a:r>
              <a:rPr lang="en-GB" altLang="en-US" sz="2400" i="1" dirty="0">
                <a:latin typeface="Calibri" panose="020F0502020204030204" pitchFamily="34" charset="0"/>
                <a:cs typeface="Calibri" panose="020F0502020204030204" pitchFamily="34" charset="0"/>
              </a:rPr>
              <a:t>F1=</a:t>
            </a:r>
            <a:r>
              <a:rPr lang="en-GB" altLang="en-US" sz="2400" i="1" dirty="0" err="1">
                <a:latin typeface="Calibri" panose="020F0502020204030204" pitchFamily="34" charset="0"/>
                <a:cs typeface="Calibri" panose="020F0502020204030204" pitchFamily="34" charset="0"/>
              </a:rPr>
              <a:t>c</a:t>
            </a:r>
            <a:r>
              <a:rPr lang="en-GB" altLang="en-US" sz="2400" i="1" dirty="0" err="1">
                <a:latin typeface="Calibri" panose="020F0502020204030204" pitchFamily="34" charset="0"/>
                <a:cs typeface="Calibri" panose="020F0502020204030204" pitchFamily="34" charset="0"/>
                <a:sym typeface="Symbol" panose="05050102010706020507" pitchFamily="18" charset="2"/>
              </a:rPr>
              <a:t>SI</a:t>
            </a:r>
            <a:r>
              <a:rPr lang="en-GB" altLang="en-US" sz="2400" dirty="0">
                <a:latin typeface="Calibri" panose="020F0502020204030204" pitchFamily="34" charset="0"/>
                <a:cs typeface="Calibri" panose="020F0502020204030204" pitchFamily="34" charset="0"/>
                <a:sym typeface="Symbol" panose="05050102010706020507" pitchFamily="18" charset="2"/>
              </a:rPr>
              <a:t>, </a:t>
            </a:r>
            <a:r>
              <a:rPr lang="en-GB" altLang="en-US" sz="2400" i="1" dirty="0">
                <a:latin typeface="Calibri" panose="020F0502020204030204" pitchFamily="34" charset="0"/>
                <a:cs typeface="Calibri" panose="020F0502020204030204" pitchFamily="34" charset="0"/>
                <a:sym typeface="Symbol" panose="05050102010706020507" pitchFamily="18" charset="2"/>
              </a:rPr>
              <a:t>F2=I/T</a:t>
            </a:r>
            <a:r>
              <a:rPr lang="en-GB" altLang="en-US" sz="2400" i="1" dirty="0">
                <a:latin typeface="Calibri" panose="020F0502020204030204" pitchFamily="34" charset="0"/>
                <a:cs typeface="Calibri" panose="020F0502020204030204" pitchFamily="34" charset="0"/>
              </a:rPr>
              <a:t>)</a:t>
            </a:r>
            <a:endParaRPr lang="en-GB" altLang="en-US" sz="2400" dirty="0">
              <a:latin typeface="Calibri" panose="020F0502020204030204" pitchFamily="34" charset="0"/>
              <a:cs typeface="Calibri" panose="020F0502020204030204" pitchFamily="34" charset="0"/>
            </a:endParaRPr>
          </a:p>
        </p:txBody>
      </p:sp>
      <p:sp>
        <p:nvSpPr>
          <p:cNvPr id="26631" name="Rectangle 4">
            <a:extLst>
              <a:ext uri="{FF2B5EF4-FFF2-40B4-BE49-F238E27FC236}">
                <a16:creationId xmlns:a16="http://schemas.microsoft.com/office/drawing/2014/main" id="{93C1674F-92E6-44FE-854B-CDFBBBDFC590}"/>
              </a:ext>
            </a:extLst>
          </p:cNvPr>
          <p:cNvSpPr>
            <a:spLocks noGrp="1" noChangeArrowheads="1"/>
          </p:cNvSpPr>
          <p:nvPr>
            <p:ph type="body" idx="1"/>
          </p:nvPr>
        </p:nvSpPr>
        <p:spPr>
          <a:xfrm>
            <a:off x="990600" y="0"/>
            <a:ext cx="6934200" cy="698017"/>
          </a:xfrm>
          <a:noFill/>
        </p:spPr>
        <p:txBody>
          <a:bodyPr/>
          <a:lstStyle/>
          <a:p>
            <a:pPr algn="ctr">
              <a:spcBef>
                <a:spcPct val="0"/>
              </a:spcBef>
            </a:pPr>
            <a:r>
              <a:rPr lang="en-GB" altLang="en-US" sz="3600" b="1" dirty="0">
                <a:latin typeface="Calibri" panose="020F0502020204030204" pitchFamily="34" charset="0"/>
                <a:cs typeface="Calibri" panose="020F0502020204030204" pitchFamily="34" charset="0"/>
              </a:rPr>
              <a:t>Steps in the modelling work</a:t>
            </a:r>
          </a:p>
        </p:txBody>
      </p:sp>
      <p:sp>
        <p:nvSpPr>
          <p:cNvPr id="26632" name="Text Box 16">
            <a:extLst>
              <a:ext uri="{FF2B5EF4-FFF2-40B4-BE49-F238E27FC236}">
                <a16:creationId xmlns:a16="http://schemas.microsoft.com/office/drawing/2014/main" id="{6FBE5DA2-5E3E-4C00-A184-BA93E2AC7BBE}"/>
              </a:ext>
            </a:extLst>
          </p:cNvPr>
          <p:cNvSpPr txBox="1">
            <a:spLocks noChangeArrowheads="1"/>
          </p:cNvSpPr>
          <p:nvPr/>
        </p:nvSpPr>
        <p:spPr bwMode="auto">
          <a:xfrm>
            <a:off x="304800" y="1663700"/>
            <a:ext cx="86868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b="1" dirty="0">
                <a:latin typeface="Calibri" panose="020F0502020204030204" pitchFamily="34" charset="0"/>
                <a:cs typeface="Calibri" panose="020F0502020204030204" pitchFamily="34" charset="0"/>
              </a:rPr>
              <a:t>o </a:t>
            </a:r>
            <a:r>
              <a:rPr lang="en-GB" altLang="en-US" sz="2400" b="1" dirty="0">
                <a:solidFill>
                  <a:srgbClr val="FF0000"/>
                </a:solidFill>
                <a:latin typeface="Calibri" panose="020F0502020204030204" pitchFamily="34" charset="0"/>
                <a:cs typeface="Calibri" panose="020F0502020204030204" pitchFamily="34" charset="0"/>
              </a:rPr>
              <a:t>Structural description:</a:t>
            </a:r>
            <a:r>
              <a:rPr lang="en-GB" altLang="en-US" sz="2400" b="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Define components and the structural relations between them (with Stages, Flows, Links etc.). </a:t>
            </a:r>
          </a:p>
        </p:txBody>
      </p:sp>
      <p:grpSp>
        <p:nvGrpSpPr>
          <p:cNvPr id="26633" name="Grupp 3">
            <a:extLst>
              <a:ext uri="{FF2B5EF4-FFF2-40B4-BE49-F238E27FC236}">
                <a16:creationId xmlns:a16="http://schemas.microsoft.com/office/drawing/2014/main" id="{40EAAF27-0B25-4152-9714-445BF38CE6D5}"/>
              </a:ext>
            </a:extLst>
          </p:cNvPr>
          <p:cNvGrpSpPr>
            <a:grpSpLocks/>
          </p:cNvGrpSpPr>
          <p:nvPr/>
        </p:nvGrpSpPr>
        <p:grpSpPr bwMode="auto">
          <a:xfrm>
            <a:off x="990600" y="750888"/>
            <a:ext cx="5867400" cy="569518"/>
            <a:chOff x="990600" y="693699"/>
            <a:chExt cx="5867400" cy="568936"/>
          </a:xfrm>
        </p:grpSpPr>
        <p:grpSp>
          <p:nvGrpSpPr>
            <p:cNvPr id="26634" name="Grupp 1">
              <a:extLst>
                <a:ext uri="{FF2B5EF4-FFF2-40B4-BE49-F238E27FC236}">
                  <a16:creationId xmlns:a16="http://schemas.microsoft.com/office/drawing/2014/main" id="{AF769AE8-BB35-4E94-9CB5-3F3BB7D8D2AD}"/>
                </a:ext>
              </a:extLst>
            </p:cNvPr>
            <p:cNvGrpSpPr>
              <a:grpSpLocks/>
            </p:cNvGrpSpPr>
            <p:nvPr/>
          </p:nvGrpSpPr>
          <p:grpSpPr bwMode="auto">
            <a:xfrm>
              <a:off x="3886200" y="693699"/>
              <a:ext cx="2971800" cy="547053"/>
              <a:chOff x="4212771" y="1208722"/>
              <a:chExt cx="2971800" cy="547053"/>
            </a:xfrm>
          </p:grpSpPr>
          <p:grpSp>
            <p:nvGrpSpPr>
              <p:cNvPr id="26636" name="Group 25">
                <a:extLst>
                  <a:ext uri="{FF2B5EF4-FFF2-40B4-BE49-F238E27FC236}">
                    <a16:creationId xmlns:a16="http://schemas.microsoft.com/office/drawing/2014/main" id="{FEC9D9BD-785C-4976-B86E-5CB0EE672AD6}"/>
                  </a:ext>
                </a:extLst>
              </p:cNvPr>
              <p:cNvGrpSpPr>
                <a:grpSpLocks/>
              </p:cNvGrpSpPr>
              <p:nvPr/>
            </p:nvGrpSpPr>
            <p:grpSpPr bwMode="auto">
              <a:xfrm>
                <a:off x="4212771" y="1355725"/>
                <a:ext cx="2971800" cy="400050"/>
                <a:chOff x="3456" y="1584"/>
                <a:chExt cx="1872" cy="252"/>
              </a:xfrm>
            </p:grpSpPr>
            <p:sp>
              <p:nvSpPr>
                <p:cNvPr id="26639" name="Text Box 19">
                  <a:extLst>
                    <a:ext uri="{FF2B5EF4-FFF2-40B4-BE49-F238E27FC236}">
                      <a16:creationId xmlns:a16="http://schemas.microsoft.com/office/drawing/2014/main" id="{6208BDE7-7835-4034-92D0-4B54607AD37F}"/>
                    </a:ext>
                  </a:extLst>
                </p:cNvPr>
                <p:cNvSpPr txBox="1">
                  <a:spLocks noChangeArrowheads="1"/>
                </p:cNvSpPr>
                <p:nvPr/>
              </p:nvSpPr>
              <p:spPr bwMode="auto">
                <a:xfrm>
                  <a:off x="3456" y="1584"/>
                  <a:ext cx="432" cy="252"/>
                </a:xfrm>
                <a:prstGeom prst="rect">
                  <a:avLst/>
                </a:prstGeom>
                <a:noFill/>
                <a:ln w="76200" cmpd="dbl">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000">
                      <a:latin typeface="Calibri" panose="020F0502020204030204" pitchFamily="34" charset="0"/>
                      <a:cs typeface="Calibri" panose="020F0502020204030204" pitchFamily="34" charset="0"/>
                    </a:rPr>
                    <a:t>S</a:t>
                  </a:r>
                </a:p>
              </p:txBody>
            </p:sp>
            <p:sp>
              <p:nvSpPr>
                <p:cNvPr id="26640" name="Text Box 20">
                  <a:extLst>
                    <a:ext uri="{FF2B5EF4-FFF2-40B4-BE49-F238E27FC236}">
                      <a16:creationId xmlns:a16="http://schemas.microsoft.com/office/drawing/2014/main" id="{F17824C2-EB98-479B-8E8A-E5FA26FAB109}"/>
                    </a:ext>
                  </a:extLst>
                </p:cNvPr>
                <p:cNvSpPr txBox="1">
                  <a:spLocks noChangeArrowheads="1"/>
                </p:cNvSpPr>
                <p:nvPr/>
              </p:nvSpPr>
              <p:spPr bwMode="auto">
                <a:xfrm>
                  <a:off x="4176" y="1584"/>
                  <a:ext cx="432" cy="252"/>
                </a:xfrm>
                <a:prstGeom prst="rect">
                  <a:avLst/>
                </a:prstGeom>
                <a:noFill/>
                <a:ln w="76200" cmpd="dbl">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000">
                      <a:latin typeface="Calibri" panose="020F0502020204030204" pitchFamily="34" charset="0"/>
                      <a:cs typeface="Calibri" panose="020F0502020204030204" pitchFamily="34" charset="0"/>
                    </a:rPr>
                    <a:t>I</a:t>
                  </a:r>
                </a:p>
              </p:txBody>
            </p:sp>
            <p:sp>
              <p:nvSpPr>
                <p:cNvPr id="26641" name="Text Box 22">
                  <a:extLst>
                    <a:ext uri="{FF2B5EF4-FFF2-40B4-BE49-F238E27FC236}">
                      <a16:creationId xmlns:a16="http://schemas.microsoft.com/office/drawing/2014/main" id="{280CE7E9-13CA-4970-B27D-0BE685A8B69A}"/>
                    </a:ext>
                  </a:extLst>
                </p:cNvPr>
                <p:cNvSpPr txBox="1">
                  <a:spLocks noChangeArrowheads="1"/>
                </p:cNvSpPr>
                <p:nvPr/>
              </p:nvSpPr>
              <p:spPr bwMode="auto">
                <a:xfrm>
                  <a:off x="4896" y="1584"/>
                  <a:ext cx="432" cy="252"/>
                </a:xfrm>
                <a:prstGeom prst="rect">
                  <a:avLst/>
                </a:prstGeom>
                <a:noFill/>
                <a:ln w="76200" cmpd="dbl">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000">
                      <a:latin typeface="Calibri" panose="020F0502020204030204" pitchFamily="34" charset="0"/>
                      <a:cs typeface="Calibri" panose="020F0502020204030204" pitchFamily="34" charset="0"/>
                    </a:rPr>
                    <a:t>R</a:t>
                  </a:r>
                </a:p>
              </p:txBody>
            </p:sp>
            <p:sp>
              <p:nvSpPr>
                <p:cNvPr id="26642" name="Line 23">
                  <a:extLst>
                    <a:ext uri="{FF2B5EF4-FFF2-40B4-BE49-F238E27FC236}">
                      <a16:creationId xmlns:a16="http://schemas.microsoft.com/office/drawing/2014/main" id="{28679FDB-2E96-4FFA-9A1E-E60FFFA0CCB3}"/>
                    </a:ext>
                  </a:extLst>
                </p:cNvPr>
                <p:cNvSpPr>
                  <a:spLocks noChangeShapeType="1"/>
                </p:cNvSpPr>
                <p:nvPr/>
              </p:nvSpPr>
              <p:spPr bwMode="auto">
                <a:xfrm>
                  <a:off x="3888" y="1728"/>
                  <a:ext cx="288" cy="0"/>
                </a:xfrm>
                <a:prstGeom prst="line">
                  <a:avLst/>
                </a:prstGeom>
                <a:noFill/>
                <a:ln w="76200" cmpd="dbl">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26643" name="Line 24">
                  <a:extLst>
                    <a:ext uri="{FF2B5EF4-FFF2-40B4-BE49-F238E27FC236}">
                      <a16:creationId xmlns:a16="http://schemas.microsoft.com/office/drawing/2014/main" id="{9DD6C750-B169-486D-B3A1-AC9979BA96C6}"/>
                    </a:ext>
                  </a:extLst>
                </p:cNvPr>
                <p:cNvSpPr>
                  <a:spLocks noChangeShapeType="1"/>
                </p:cNvSpPr>
                <p:nvPr/>
              </p:nvSpPr>
              <p:spPr bwMode="auto">
                <a:xfrm>
                  <a:off x="4608" y="1728"/>
                  <a:ext cx="288" cy="0"/>
                </a:xfrm>
                <a:prstGeom prst="line">
                  <a:avLst/>
                </a:prstGeom>
                <a:noFill/>
                <a:ln w="76200" cmpd="dbl">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26637" name="Text Box 26">
                <a:extLst>
                  <a:ext uri="{FF2B5EF4-FFF2-40B4-BE49-F238E27FC236}">
                    <a16:creationId xmlns:a16="http://schemas.microsoft.com/office/drawing/2014/main" id="{94AF617C-39C5-4E2F-AFC4-ADA501513DD7}"/>
                  </a:ext>
                </a:extLst>
              </p:cNvPr>
              <p:cNvSpPr txBox="1">
                <a:spLocks noChangeArrowheads="1"/>
              </p:cNvSpPr>
              <p:nvPr/>
            </p:nvSpPr>
            <p:spPr bwMode="auto">
              <a:xfrm>
                <a:off x="6003471" y="1208722"/>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1600">
                    <a:latin typeface="Calibri" panose="020F0502020204030204" pitchFamily="34" charset="0"/>
                    <a:cs typeface="Calibri" panose="020F0502020204030204" pitchFamily="34" charset="0"/>
                  </a:rPr>
                  <a:t>F2</a:t>
                </a:r>
              </a:p>
            </p:txBody>
          </p:sp>
          <p:sp>
            <p:nvSpPr>
              <p:cNvPr id="26638" name="Text Box 27">
                <a:extLst>
                  <a:ext uri="{FF2B5EF4-FFF2-40B4-BE49-F238E27FC236}">
                    <a16:creationId xmlns:a16="http://schemas.microsoft.com/office/drawing/2014/main" id="{DF8DCF48-C34A-4C68-883F-D5FE2994285E}"/>
                  </a:ext>
                </a:extLst>
              </p:cNvPr>
              <p:cNvSpPr txBox="1">
                <a:spLocks noChangeArrowheads="1"/>
              </p:cNvSpPr>
              <p:nvPr/>
            </p:nvSpPr>
            <p:spPr bwMode="auto">
              <a:xfrm>
                <a:off x="4860471" y="1223010"/>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1600">
                    <a:latin typeface="Calibri" panose="020F0502020204030204" pitchFamily="34" charset="0"/>
                    <a:cs typeface="Calibri" panose="020F0502020204030204" pitchFamily="34" charset="0"/>
                  </a:rPr>
                  <a:t>F1</a:t>
                </a:r>
              </a:p>
            </p:txBody>
          </p:sp>
        </p:grpSp>
        <p:sp>
          <p:nvSpPr>
            <p:cNvPr id="26635" name="textruta 2">
              <a:extLst>
                <a:ext uri="{FF2B5EF4-FFF2-40B4-BE49-F238E27FC236}">
                  <a16:creationId xmlns:a16="http://schemas.microsoft.com/office/drawing/2014/main" id="{50340F4C-168C-4A53-88C8-ED78DA121416}"/>
                </a:ext>
              </a:extLst>
            </p:cNvPr>
            <p:cNvSpPr txBox="1">
              <a:spLocks noChangeArrowheads="1"/>
            </p:cNvSpPr>
            <p:nvPr/>
          </p:nvSpPr>
          <p:spPr bwMode="auto">
            <a:xfrm>
              <a:off x="990600" y="800970"/>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b="1">
                  <a:latin typeface="Calibri" panose="020F0502020204030204" pitchFamily="34" charset="0"/>
                  <a:cs typeface="Calibri" panose="020F0502020204030204" pitchFamily="34" charset="0"/>
                </a:rPr>
                <a:t>StochSD example: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ppt_x"/>
                                          </p:val>
                                        </p:tav>
                                        <p:tav tm="100000">
                                          <p:val>
                                            <p:strVal val="#ppt_x"/>
                                          </p:val>
                                        </p:tav>
                                      </p:tavLst>
                                    </p:anim>
                                    <p:anim calcmode="lin" valueType="num">
                                      <p:cBhvr additive="base">
                                        <p:cTn id="8"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608"/>
                                        </p:tgtEl>
                                        <p:attrNameLst>
                                          <p:attrName>style.visibility</p:attrName>
                                        </p:attrNameLst>
                                      </p:cBhvr>
                                      <p:to>
                                        <p:strVal val="visible"/>
                                      </p:to>
                                    </p:set>
                                    <p:anim calcmode="lin" valueType="num">
                                      <p:cBhvr additive="base">
                                        <p:cTn id="13" dur="500" fill="hold"/>
                                        <p:tgtEl>
                                          <p:spTgt spid="24608"/>
                                        </p:tgtEl>
                                        <p:attrNameLst>
                                          <p:attrName>ppt_x</p:attrName>
                                        </p:attrNameLst>
                                      </p:cBhvr>
                                      <p:tavLst>
                                        <p:tav tm="0">
                                          <p:val>
                                            <p:strVal val="#ppt_x"/>
                                          </p:val>
                                        </p:tav>
                                        <p:tav tm="100000">
                                          <p:val>
                                            <p:strVal val="#ppt_x"/>
                                          </p:val>
                                        </p:tav>
                                      </p:tavLst>
                                    </p:anim>
                                    <p:anim calcmode="lin" valueType="num">
                                      <p:cBhvr additive="base">
                                        <p:cTn id="14" dur="500" fill="hold"/>
                                        <p:tgtEl>
                                          <p:spTgt spid="246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07"/>
                                        </p:tgtEl>
                                        <p:attrNameLst>
                                          <p:attrName>style.visibility</p:attrName>
                                        </p:attrNameLst>
                                      </p:cBhvr>
                                      <p:to>
                                        <p:strVal val="visible"/>
                                      </p:to>
                                    </p:set>
                                    <p:anim calcmode="lin" valueType="num">
                                      <p:cBhvr additive="base">
                                        <p:cTn id="19" dur="500" fill="hold"/>
                                        <p:tgtEl>
                                          <p:spTgt spid="24607"/>
                                        </p:tgtEl>
                                        <p:attrNameLst>
                                          <p:attrName>ppt_x</p:attrName>
                                        </p:attrNameLst>
                                      </p:cBhvr>
                                      <p:tavLst>
                                        <p:tav tm="0">
                                          <p:val>
                                            <p:strVal val="#ppt_x"/>
                                          </p:val>
                                        </p:tav>
                                        <p:tav tm="100000">
                                          <p:val>
                                            <p:strVal val="#ppt_x"/>
                                          </p:val>
                                        </p:tav>
                                      </p:tavLst>
                                    </p:anim>
                                    <p:anim calcmode="lin" valueType="num">
                                      <p:cBhvr additive="base">
                                        <p:cTn id="20" dur="500" fill="hold"/>
                                        <p:tgtEl>
                                          <p:spTgt spid="2460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605"/>
                                        </p:tgtEl>
                                        <p:attrNameLst>
                                          <p:attrName>style.visibility</p:attrName>
                                        </p:attrNameLst>
                                      </p:cBhvr>
                                      <p:to>
                                        <p:strVal val="visible"/>
                                      </p:to>
                                    </p:set>
                                    <p:anim calcmode="lin" valueType="num">
                                      <p:cBhvr additive="base">
                                        <p:cTn id="25" dur="500" fill="hold"/>
                                        <p:tgtEl>
                                          <p:spTgt spid="24605"/>
                                        </p:tgtEl>
                                        <p:attrNameLst>
                                          <p:attrName>ppt_x</p:attrName>
                                        </p:attrNameLst>
                                      </p:cBhvr>
                                      <p:tavLst>
                                        <p:tav tm="0">
                                          <p:val>
                                            <p:strVal val="#ppt_x"/>
                                          </p:val>
                                        </p:tav>
                                        <p:tav tm="100000">
                                          <p:val>
                                            <p:strVal val="#ppt_x"/>
                                          </p:val>
                                        </p:tav>
                                      </p:tavLst>
                                    </p:anim>
                                    <p:anim calcmode="lin" valueType="num">
                                      <p:cBhvr additive="base">
                                        <p:cTn id="26" dur="500" fill="hold"/>
                                        <p:tgtEl>
                                          <p:spTgt spid="2460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606"/>
                                        </p:tgtEl>
                                        <p:attrNameLst>
                                          <p:attrName>style.visibility</p:attrName>
                                        </p:attrNameLst>
                                      </p:cBhvr>
                                      <p:to>
                                        <p:strVal val="visible"/>
                                      </p:to>
                                    </p:set>
                                    <p:anim calcmode="lin" valueType="num">
                                      <p:cBhvr additive="base">
                                        <p:cTn id="31" dur="500" fill="hold"/>
                                        <p:tgtEl>
                                          <p:spTgt spid="24606"/>
                                        </p:tgtEl>
                                        <p:attrNameLst>
                                          <p:attrName>ppt_x</p:attrName>
                                        </p:attrNameLst>
                                      </p:cBhvr>
                                      <p:tavLst>
                                        <p:tav tm="0">
                                          <p:val>
                                            <p:strVal val="#ppt_x"/>
                                          </p:val>
                                        </p:tav>
                                        <p:tav tm="100000">
                                          <p:val>
                                            <p:strVal val="#ppt_x"/>
                                          </p:val>
                                        </p:tav>
                                      </p:tavLst>
                                    </p:anim>
                                    <p:anim calcmode="lin" valueType="num">
                                      <p:cBhvr additive="base">
                                        <p:cTn id="32" dur="500" fill="hold"/>
                                        <p:tgtEl>
                                          <p:spTgt spid="24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6" grpId="0" autoUpdateAnimBg="0"/>
      <p:bldP spid="24605" grpId="0" autoUpdateAnimBg="0"/>
      <p:bldP spid="24607" grpId="0" autoUpdateAnimBg="0"/>
      <p:bldP spid="24608" grpId="0" autoUpdateAnimBg="0"/>
      <p:bldP spid="266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ubrik 1">
            <a:extLst>
              <a:ext uri="{FF2B5EF4-FFF2-40B4-BE49-F238E27FC236}">
                <a16:creationId xmlns:a16="http://schemas.microsoft.com/office/drawing/2014/main" id="{B7CA8BC3-31A9-4585-ADA3-5B5DF56CE17C}"/>
              </a:ext>
            </a:extLst>
          </p:cNvPr>
          <p:cNvSpPr>
            <a:spLocks noGrp="1" noChangeArrowheads="1"/>
          </p:cNvSpPr>
          <p:nvPr>
            <p:ph type="title"/>
          </p:nvPr>
        </p:nvSpPr>
        <p:spPr>
          <a:xfrm>
            <a:off x="1652004" y="76200"/>
            <a:ext cx="5510796" cy="475133"/>
          </a:xfrm>
        </p:spPr>
        <p:txBody>
          <a:bodyPr/>
          <a:lstStyle/>
          <a:p>
            <a:r>
              <a:rPr lang="en-GB" altLang="en-US" sz="3600" b="1" dirty="0">
                <a:latin typeface="Calibri" panose="020F0502020204030204" pitchFamily="34" charset="0"/>
                <a:cs typeface="Calibri" panose="020F0502020204030204" pitchFamily="34" charset="0"/>
              </a:rPr>
              <a:t>Two main types of models</a:t>
            </a:r>
          </a:p>
        </p:txBody>
      </p:sp>
      <p:sp>
        <p:nvSpPr>
          <p:cNvPr id="28675" name="Platshållare för innehåll 2">
            <a:extLst>
              <a:ext uri="{FF2B5EF4-FFF2-40B4-BE49-F238E27FC236}">
                <a16:creationId xmlns:a16="http://schemas.microsoft.com/office/drawing/2014/main" id="{CA11B8BA-25C4-49A1-9B44-BC79BFB48C8A}"/>
              </a:ext>
            </a:extLst>
          </p:cNvPr>
          <p:cNvSpPr>
            <a:spLocks noGrp="1" noChangeArrowheads="1"/>
          </p:cNvSpPr>
          <p:nvPr>
            <p:ph idx="1"/>
          </p:nvPr>
        </p:nvSpPr>
        <p:spPr>
          <a:xfrm>
            <a:off x="195624" y="599560"/>
            <a:ext cx="8868671" cy="756001"/>
          </a:xfrm>
        </p:spPr>
        <p:txBody>
          <a:bodyPr/>
          <a:lstStyle/>
          <a:p>
            <a:pPr marL="0">
              <a:spcBef>
                <a:spcPts val="0"/>
              </a:spcBef>
            </a:pPr>
            <a:r>
              <a:rPr lang="en-GB" altLang="en-US" sz="2400" b="1" dirty="0">
                <a:latin typeface="Calibri" panose="020F0502020204030204" pitchFamily="34" charset="0"/>
                <a:cs typeface="Calibri" panose="020F0502020204030204" pitchFamily="34" charset="0"/>
              </a:rPr>
              <a:t>White-box model:</a:t>
            </a:r>
            <a:r>
              <a:rPr lang="en-GB" altLang="en-US" sz="2400" dirty="0">
                <a:latin typeface="Calibri" panose="020F0502020204030204" pitchFamily="34" charset="0"/>
                <a:cs typeface="Calibri" panose="020F0502020204030204" pitchFamily="34" charset="0"/>
              </a:rPr>
              <a:t>  Describing the entire systemus. (Structure and relations based on Laws of nature). Works well for technical systemus. </a:t>
            </a:r>
          </a:p>
        </p:txBody>
      </p:sp>
      <p:sp>
        <p:nvSpPr>
          <p:cNvPr id="28676" name="Platshållare för bildnummer 3">
            <a:extLst>
              <a:ext uri="{FF2B5EF4-FFF2-40B4-BE49-F238E27FC236}">
                <a16:creationId xmlns:a16="http://schemas.microsoft.com/office/drawing/2014/main" id="{C82A0967-7FB9-457A-9E5C-FECBEF3B5F3D}"/>
              </a:ext>
            </a:extLst>
          </p:cNvPr>
          <p:cNvSpPr>
            <a:spLocks noGrp="1"/>
          </p:cNvSpPr>
          <p:nvPr>
            <p:ph type="sldNum" sz="quarter" idx="12"/>
          </p:nvPr>
        </p:nvSpPr>
        <p:spPr>
          <a:xfrm>
            <a:off x="8686800" y="6427787"/>
            <a:ext cx="304800" cy="35401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EBA1B24F-E733-4FB1-BB16-F03443C823D3}" type="slidenum">
              <a:rPr lang="en-GB" altLang="en-US" sz="1400" smtClean="0">
                <a:latin typeface="Calibri" panose="020F0502020204030204" pitchFamily="34" charset="0"/>
                <a:cs typeface="Calibri" panose="020F0502020204030204" pitchFamily="34" charset="0"/>
              </a:rPr>
              <a:pPr>
                <a:spcBef>
                  <a:spcPct val="0"/>
                </a:spcBef>
              </a:pPr>
              <a:t>16</a:t>
            </a:fld>
            <a:endParaRPr lang="en-GB" altLang="en-US" sz="1400" dirty="0">
              <a:latin typeface="Calibri" panose="020F0502020204030204" pitchFamily="34" charset="0"/>
              <a:cs typeface="Calibri" panose="020F0502020204030204" pitchFamily="34" charset="0"/>
            </a:endParaRPr>
          </a:p>
        </p:txBody>
      </p:sp>
      <p:grpSp>
        <p:nvGrpSpPr>
          <p:cNvPr id="8" name="Grupp 7">
            <a:extLst>
              <a:ext uri="{FF2B5EF4-FFF2-40B4-BE49-F238E27FC236}">
                <a16:creationId xmlns:a16="http://schemas.microsoft.com/office/drawing/2014/main" id="{9FAE6891-6C28-4497-8C4A-27D65B7FE06F}"/>
              </a:ext>
            </a:extLst>
          </p:cNvPr>
          <p:cNvGrpSpPr/>
          <p:nvPr/>
        </p:nvGrpSpPr>
        <p:grpSpPr>
          <a:xfrm>
            <a:off x="3630898" y="2261394"/>
            <a:ext cx="5221480" cy="2895600"/>
            <a:chOff x="3617720" y="2362200"/>
            <a:chExt cx="5221480" cy="2895600"/>
          </a:xfrm>
        </p:grpSpPr>
        <p:sp>
          <p:nvSpPr>
            <p:cNvPr id="9" name="Text Box 9">
              <a:extLst>
                <a:ext uri="{FF2B5EF4-FFF2-40B4-BE49-F238E27FC236}">
                  <a16:creationId xmlns:a16="http://schemas.microsoft.com/office/drawing/2014/main" id="{4A4124D9-BFDF-4F02-A675-141910E15BCA}"/>
                </a:ext>
              </a:extLst>
            </p:cNvPr>
            <p:cNvSpPr txBox="1">
              <a:spLocks noChangeArrowheads="1"/>
            </p:cNvSpPr>
            <p:nvPr/>
          </p:nvSpPr>
          <p:spPr bwMode="auto">
            <a:xfrm>
              <a:off x="3617720" y="2838676"/>
              <a:ext cx="5221480" cy="241912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71500" indent="-571500"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0" indent="0">
                <a:lnSpc>
                  <a:spcPct val="90000"/>
                </a:lnSpc>
                <a:spcBef>
                  <a:spcPct val="0"/>
                </a:spcBef>
              </a:pPr>
              <a:r>
                <a:rPr lang="en-GB" altLang="en-US" sz="2400" b="1" dirty="0">
                  <a:solidFill>
                    <a:srgbClr val="00B050"/>
                  </a:solidFill>
                  <a:latin typeface="Calibri" panose="020F0502020204030204" pitchFamily="34" charset="0"/>
                  <a:cs typeface="Calibri" panose="020F0502020204030204" pitchFamily="34" charset="0"/>
                </a:rPr>
                <a:t>Identification</a:t>
              </a:r>
              <a:r>
                <a:rPr lang="en-GB" altLang="en-US" sz="2400" dirty="0">
                  <a:latin typeface="Calibri" panose="020F0502020204030204" pitchFamily="34" charset="0"/>
                  <a:cs typeface="Calibri" panose="020F0502020204030204" pitchFamily="34" charset="0"/>
                </a:rPr>
                <a:t> (Test reasonable model structures. Then trim the parameters for each candidate to obtain a model, which as well as possible behaves like the systemus.) Often necessary for studies of economical, biological, medical, sociological, etc. systems.</a:t>
              </a:r>
            </a:p>
          </p:txBody>
        </p:sp>
        <p:sp>
          <p:nvSpPr>
            <p:cNvPr id="28680" name="Pil: nedåt 10">
              <a:extLst>
                <a:ext uri="{FF2B5EF4-FFF2-40B4-BE49-F238E27FC236}">
                  <a16:creationId xmlns:a16="http://schemas.microsoft.com/office/drawing/2014/main" id="{8A99F184-CE5C-4129-9693-331AD1BAB0EA}"/>
                </a:ext>
              </a:extLst>
            </p:cNvPr>
            <p:cNvSpPr>
              <a:spLocks noChangeArrowheads="1"/>
            </p:cNvSpPr>
            <p:nvPr/>
          </p:nvSpPr>
          <p:spPr bwMode="auto">
            <a:xfrm>
              <a:off x="7239000" y="2362200"/>
              <a:ext cx="432393" cy="340370"/>
            </a:xfrm>
            <a:prstGeom prst="downArrow">
              <a:avLst>
                <a:gd name="adj1" fmla="val 50000"/>
                <a:gd name="adj2" fmla="val 50000"/>
              </a:avLst>
            </a:prstGeom>
            <a:solidFill>
              <a:srgbClr val="00B050"/>
            </a:solidFill>
            <a:ln w="12700" algn="ctr">
              <a:solidFill>
                <a:schemeClr val="tx1"/>
              </a:solidFill>
              <a:round/>
              <a:headEnd type="none" w="sm" len="sm"/>
              <a:tailEnd type="none" w="sm" len="sm"/>
            </a:ln>
          </p:spPr>
          <p:txBody>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grpSp>
        <p:nvGrpSpPr>
          <p:cNvPr id="5" name="Grupp 4">
            <a:extLst>
              <a:ext uri="{FF2B5EF4-FFF2-40B4-BE49-F238E27FC236}">
                <a16:creationId xmlns:a16="http://schemas.microsoft.com/office/drawing/2014/main" id="{4382E8C8-2091-47B3-B562-E7EA649E29CA}"/>
              </a:ext>
            </a:extLst>
          </p:cNvPr>
          <p:cNvGrpSpPr/>
          <p:nvPr/>
        </p:nvGrpSpPr>
        <p:grpSpPr>
          <a:xfrm>
            <a:off x="361929" y="2955675"/>
            <a:ext cx="2316742" cy="3649118"/>
            <a:chOff x="6198327" y="2629456"/>
            <a:chExt cx="2316742" cy="3649118"/>
          </a:xfrm>
        </p:grpSpPr>
        <p:sp>
          <p:nvSpPr>
            <p:cNvPr id="28682" name="textruta 11">
              <a:extLst>
                <a:ext uri="{FF2B5EF4-FFF2-40B4-BE49-F238E27FC236}">
                  <a16:creationId xmlns:a16="http://schemas.microsoft.com/office/drawing/2014/main" id="{AAB0C083-4D2A-4D06-B6EC-49779E50D09D}"/>
                </a:ext>
              </a:extLst>
            </p:cNvPr>
            <p:cNvSpPr txBox="1">
              <a:spLocks noChangeArrowheads="1"/>
            </p:cNvSpPr>
            <p:nvPr/>
          </p:nvSpPr>
          <p:spPr bwMode="auto">
            <a:xfrm>
              <a:off x="6960327" y="2629456"/>
              <a:ext cx="1554742" cy="756001"/>
            </a:xfrm>
            <a:prstGeom prst="rect">
              <a:avLst/>
            </a:prstGeom>
            <a:solidFill>
              <a:srgbClr val="69D8FF"/>
            </a:solidFill>
            <a:ln w="19050">
              <a:solidFill>
                <a:schemeClr val="tx1"/>
              </a:solidFill>
              <a:miter lim="800000"/>
              <a:headEnd/>
              <a:tailEnd/>
            </a:ln>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GB" altLang="en-US" sz="1000" b="1" dirty="0">
                <a:latin typeface="Calibri" panose="020F0502020204030204" pitchFamily="34" charset="0"/>
                <a:cs typeface="Calibri" panose="020F0502020204030204" pitchFamily="34" charset="0"/>
              </a:endParaRPr>
            </a:p>
            <a:p>
              <a:pPr algn="ctr">
                <a:spcBef>
                  <a:spcPct val="0"/>
                </a:spcBef>
              </a:pPr>
              <a:r>
                <a:rPr lang="en-GB" altLang="en-US" sz="2400" b="1" dirty="0">
                  <a:latin typeface="Calibri" panose="020F0502020204030204" pitchFamily="34" charset="0"/>
                  <a:cs typeface="Calibri" panose="020F0502020204030204" pitchFamily="34" charset="0"/>
                </a:rPr>
                <a:t>SYSTEMUS</a:t>
              </a:r>
            </a:p>
          </p:txBody>
        </p:sp>
        <p:sp>
          <p:nvSpPr>
            <p:cNvPr id="28683" name="textruta 12">
              <a:extLst>
                <a:ext uri="{FF2B5EF4-FFF2-40B4-BE49-F238E27FC236}">
                  <a16:creationId xmlns:a16="http://schemas.microsoft.com/office/drawing/2014/main" id="{2611B6A8-13D3-49EC-8E41-7ECCCC1F0C50}"/>
                </a:ext>
              </a:extLst>
            </p:cNvPr>
            <p:cNvSpPr txBox="1">
              <a:spLocks noChangeArrowheads="1"/>
            </p:cNvSpPr>
            <p:nvPr/>
          </p:nvSpPr>
          <p:spPr bwMode="auto">
            <a:xfrm>
              <a:off x="6198327" y="5570687"/>
              <a:ext cx="1364898" cy="707887"/>
            </a:xfrm>
            <a:prstGeom prst="rect">
              <a:avLst/>
            </a:prstGeom>
            <a:solidFill>
              <a:schemeClr val="bg1"/>
            </a:solidFill>
            <a:ln w="19050">
              <a:solidFill>
                <a:schemeClr val="tx1"/>
              </a:solidFill>
              <a:miter lim="800000"/>
              <a:headEnd/>
              <a:tailEnd/>
            </a:ln>
          </p:spPr>
          <p:txBody>
            <a:bodyPr wrap="square">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b="1" dirty="0">
                  <a:solidFill>
                    <a:srgbClr val="FF0000"/>
                  </a:solidFill>
                  <a:latin typeface="Calibri" panose="020F0502020204030204" pitchFamily="34" charset="0"/>
                  <a:cs typeface="Calibri" panose="020F0502020204030204" pitchFamily="34" charset="0"/>
                </a:rPr>
                <a:t>White-box MODEL</a:t>
              </a:r>
            </a:p>
          </p:txBody>
        </p:sp>
        <p:cxnSp>
          <p:nvCxnSpPr>
            <p:cNvPr id="28685" name="Rak pilkoppling 16">
              <a:extLst>
                <a:ext uri="{FF2B5EF4-FFF2-40B4-BE49-F238E27FC236}">
                  <a16:creationId xmlns:a16="http://schemas.microsoft.com/office/drawing/2014/main" id="{FFF81149-3E06-4A1B-A8C6-B7EB832F9ADD}"/>
                </a:ext>
              </a:extLst>
            </p:cNvPr>
            <p:cNvCxnSpPr>
              <a:cxnSpLocks/>
            </p:cNvCxnSpPr>
            <p:nvPr/>
          </p:nvCxnSpPr>
          <p:spPr bwMode="auto">
            <a:xfrm flipH="1">
              <a:off x="6880776" y="3384643"/>
              <a:ext cx="682452" cy="2196003"/>
            </a:xfrm>
            <a:prstGeom prst="straightConnector1">
              <a:avLst/>
            </a:prstGeom>
            <a:noFill/>
            <a:ln w="19050" algn="ctr">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7" name="Rectangle 45">
              <a:extLst>
                <a:ext uri="{FF2B5EF4-FFF2-40B4-BE49-F238E27FC236}">
                  <a16:creationId xmlns:a16="http://schemas.microsoft.com/office/drawing/2014/main" id="{3252877E-7355-42CE-BD16-621C31342575}"/>
                </a:ext>
              </a:extLst>
            </p:cNvPr>
            <p:cNvSpPr>
              <a:spLocks noChangeArrowheads="1"/>
            </p:cNvSpPr>
            <p:nvPr/>
          </p:nvSpPr>
          <p:spPr bwMode="auto">
            <a:xfrm rot="6346350">
              <a:off x="6288548" y="4014696"/>
              <a:ext cx="1918110"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1800" b="1" dirty="0">
                  <a:latin typeface="Calibri" panose="020F0502020204030204" pitchFamily="34" charset="0"/>
                  <a:cs typeface="Calibri" panose="020F0502020204030204" pitchFamily="34" charset="0"/>
                </a:rPr>
                <a:t>Describe the entire systemus</a:t>
              </a:r>
            </a:p>
          </p:txBody>
        </p:sp>
      </p:grpSp>
      <p:grpSp>
        <p:nvGrpSpPr>
          <p:cNvPr id="7" name="Grupp 6">
            <a:extLst>
              <a:ext uri="{FF2B5EF4-FFF2-40B4-BE49-F238E27FC236}">
                <a16:creationId xmlns:a16="http://schemas.microsoft.com/office/drawing/2014/main" id="{30876114-2392-436A-9E85-18989B3D6334}"/>
              </a:ext>
            </a:extLst>
          </p:cNvPr>
          <p:cNvGrpSpPr/>
          <p:nvPr/>
        </p:nvGrpSpPr>
        <p:grpSpPr>
          <a:xfrm>
            <a:off x="1966434" y="3545568"/>
            <a:ext cx="1364898" cy="3059225"/>
            <a:chOff x="7695043" y="3219349"/>
            <a:chExt cx="1364898" cy="3059225"/>
          </a:xfrm>
        </p:grpSpPr>
        <p:cxnSp>
          <p:nvCxnSpPr>
            <p:cNvPr id="28686" name="Rak pilkoppling 17">
              <a:extLst>
                <a:ext uri="{FF2B5EF4-FFF2-40B4-BE49-F238E27FC236}">
                  <a16:creationId xmlns:a16="http://schemas.microsoft.com/office/drawing/2014/main" id="{8E03E952-A7C4-4342-8807-575B345585A8}"/>
                </a:ext>
              </a:extLst>
            </p:cNvPr>
            <p:cNvCxnSpPr>
              <a:cxnSpLocks noChangeShapeType="1"/>
            </p:cNvCxnSpPr>
            <p:nvPr/>
          </p:nvCxnSpPr>
          <p:spPr bwMode="auto">
            <a:xfrm>
              <a:off x="7875698" y="3380678"/>
              <a:ext cx="527921" cy="2196002"/>
            </a:xfrm>
            <a:prstGeom prst="straightConnector1">
              <a:avLst/>
            </a:prstGeom>
            <a:noFill/>
            <a:ln w="19050" algn="ctr">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4" name="textruta 14">
              <a:extLst>
                <a:ext uri="{FF2B5EF4-FFF2-40B4-BE49-F238E27FC236}">
                  <a16:creationId xmlns:a16="http://schemas.microsoft.com/office/drawing/2014/main" id="{97384A6B-3CD3-45C5-AE1D-621F7B432F32}"/>
                </a:ext>
              </a:extLst>
            </p:cNvPr>
            <p:cNvSpPr txBox="1">
              <a:spLocks noChangeArrowheads="1"/>
            </p:cNvSpPr>
            <p:nvPr/>
          </p:nvSpPr>
          <p:spPr bwMode="auto">
            <a:xfrm>
              <a:off x="7695043" y="5570687"/>
              <a:ext cx="1364898" cy="707887"/>
            </a:xfrm>
            <a:prstGeom prst="rect">
              <a:avLst/>
            </a:prstGeom>
            <a:solidFill>
              <a:schemeClr val="tx1"/>
            </a:solidFill>
            <a:ln w="19050">
              <a:solidFill>
                <a:schemeClr val="tx1"/>
              </a:solidFill>
              <a:miter lim="800000"/>
              <a:headEnd/>
              <a:tailEnd/>
            </a:ln>
          </p:spPr>
          <p:txBody>
            <a:bodyPr wrap="square">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b="1" dirty="0">
                  <a:solidFill>
                    <a:srgbClr val="FF7C80"/>
                  </a:solidFill>
                  <a:latin typeface="Calibri" panose="020F0502020204030204" pitchFamily="34" charset="0"/>
                  <a:cs typeface="Calibri" panose="020F0502020204030204" pitchFamily="34" charset="0"/>
                </a:rPr>
                <a:t>Black-box MODEL</a:t>
              </a:r>
            </a:p>
          </p:txBody>
        </p:sp>
        <p:sp>
          <p:nvSpPr>
            <p:cNvPr id="28688" name="Rectangle 45">
              <a:extLst>
                <a:ext uri="{FF2B5EF4-FFF2-40B4-BE49-F238E27FC236}">
                  <a16:creationId xmlns:a16="http://schemas.microsoft.com/office/drawing/2014/main" id="{F50757F7-D23F-46A5-8BBE-F7AF929CAC7C}"/>
                </a:ext>
              </a:extLst>
            </p:cNvPr>
            <p:cNvSpPr>
              <a:spLocks noChangeArrowheads="1"/>
            </p:cNvSpPr>
            <p:nvPr/>
          </p:nvSpPr>
          <p:spPr bwMode="auto">
            <a:xfrm rot="4644057">
              <a:off x="6910864" y="4165001"/>
              <a:ext cx="2482878" cy="59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1800" b="1" dirty="0">
                  <a:latin typeface="Calibri" panose="020F0502020204030204" pitchFamily="34" charset="0"/>
                  <a:cs typeface="Calibri" panose="020F0502020204030204" pitchFamily="34" charset="0"/>
                </a:rPr>
                <a:t>Describe only input-output relations</a:t>
              </a:r>
            </a:p>
          </p:txBody>
        </p:sp>
      </p:grpSp>
      <p:sp>
        <p:nvSpPr>
          <p:cNvPr id="6" name="textruta 5">
            <a:extLst>
              <a:ext uri="{FF2B5EF4-FFF2-40B4-BE49-F238E27FC236}">
                <a16:creationId xmlns:a16="http://schemas.microsoft.com/office/drawing/2014/main" id="{541EF11F-17D0-4ACE-B237-352D2DE11F59}"/>
              </a:ext>
            </a:extLst>
          </p:cNvPr>
          <p:cNvSpPr txBox="1"/>
          <p:nvPr/>
        </p:nvSpPr>
        <p:spPr>
          <a:xfrm>
            <a:off x="4039885" y="5412124"/>
            <a:ext cx="4842973" cy="1015663"/>
          </a:xfrm>
          <a:prstGeom prst="rect">
            <a:avLst/>
          </a:prstGeom>
          <a:solidFill>
            <a:schemeClr val="accent1"/>
          </a:solidFill>
          <a:ln>
            <a:solidFill>
              <a:schemeClr val="tx1"/>
            </a:solidFill>
          </a:ln>
        </p:spPr>
        <p:txBody>
          <a:bodyPr wrap="square" rtlCol="0">
            <a:spAutoFit/>
          </a:bodyPr>
          <a:lstStyle/>
          <a:p>
            <a:r>
              <a:rPr lang="en-GB" sz="2000" dirty="0"/>
              <a:t>There are also </a:t>
            </a:r>
            <a:r>
              <a:rPr lang="en-GB" sz="2000" b="1" dirty="0"/>
              <a:t>Grey-box models</a:t>
            </a:r>
            <a:r>
              <a:rPr lang="en-GB" sz="2000" dirty="0"/>
              <a:t>, which are partly white (e.g. overall structure) but complemented by black-box features. </a:t>
            </a:r>
          </a:p>
        </p:txBody>
      </p:sp>
      <p:sp>
        <p:nvSpPr>
          <p:cNvPr id="2" name="textruta 1">
            <a:extLst>
              <a:ext uri="{FF2B5EF4-FFF2-40B4-BE49-F238E27FC236}">
                <a16:creationId xmlns:a16="http://schemas.microsoft.com/office/drawing/2014/main" id="{92F020D0-287B-4DD9-AB97-B8739CF28707}"/>
              </a:ext>
            </a:extLst>
          </p:cNvPr>
          <p:cNvSpPr txBox="1"/>
          <p:nvPr/>
        </p:nvSpPr>
        <p:spPr>
          <a:xfrm>
            <a:off x="195624" y="1444369"/>
            <a:ext cx="8687234" cy="1200329"/>
          </a:xfrm>
          <a:prstGeom prst="rect">
            <a:avLst/>
          </a:prstGeom>
          <a:noFill/>
        </p:spPr>
        <p:txBody>
          <a:bodyPr wrap="square" rtlCol="0">
            <a:spAutoFit/>
          </a:bodyPr>
          <a:lstStyle/>
          <a:p>
            <a:r>
              <a:rPr lang="en-GB" altLang="en-US" sz="2400" b="1" dirty="0">
                <a:latin typeface="Calibri" panose="020F0502020204030204" pitchFamily="34" charset="0"/>
                <a:cs typeface="Calibri" panose="020F0502020204030204" pitchFamily="34" charset="0"/>
              </a:rPr>
              <a:t>Black-box model:</a:t>
            </a:r>
            <a:r>
              <a:rPr lang="en-GB" altLang="en-US" sz="2400" dirty="0">
                <a:latin typeface="Calibri" panose="020F0502020204030204" pitchFamily="34" charset="0"/>
                <a:cs typeface="Calibri" panose="020F0502020204030204" pitchFamily="34" charset="0"/>
              </a:rPr>
              <a:t> Describes only the </a:t>
            </a:r>
            <a:r>
              <a:rPr lang="en-GB" altLang="en-US" sz="2400" i="1" dirty="0">
                <a:latin typeface="Calibri" panose="020F0502020204030204" pitchFamily="34" charset="0"/>
                <a:cs typeface="Calibri" panose="020F0502020204030204" pitchFamily="34" charset="0"/>
              </a:rPr>
              <a:t>relations between inputs and outputs </a:t>
            </a:r>
            <a:r>
              <a:rPr lang="en-GB" altLang="en-US" sz="2400" dirty="0">
                <a:latin typeface="Calibri" panose="020F0502020204030204" pitchFamily="34" charset="0"/>
                <a:cs typeface="Calibri" panose="020F0502020204030204" pitchFamily="34" charset="0"/>
              </a:rPr>
              <a:t>of the system under study. Here we need only a model, which reproduces the </a:t>
            </a:r>
            <a:r>
              <a:rPr lang="en-GB" altLang="en-US" sz="2400" dirty="0" err="1">
                <a:latin typeface="Calibri" panose="020F0502020204030204" pitchFamily="34" charset="0"/>
                <a:cs typeface="Calibri" panose="020F0502020204030204" pitchFamily="34" charset="0"/>
              </a:rPr>
              <a:t>i</a:t>
            </a:r>
            <a:r>
              <a:rPr lang="en-GB" altLang="en-US" sz="2400" dirty="0">
                <a:latin typeface="Calibri" panose="020F0502020204030204" pitchFamily="34" charset="0"/>
                <a:cs typeface="Calibri" panose="020F0502020204030204" pitchFamily="34" charset="0"/>
              </a:rPr>
              <a:t>-o 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6"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a:extLst>
              <a:ext uri="{FF2B5EF4-FFF2-40B4-BE49-F238E27FC236}">
                <a16:creationId xmlns:a16="http://schemas.microsoft.com/office/drawing/2014/main" id="{DF7B1E74-2B11-4633-8767-CF1A14CF64CD}"/>
              </a:ext>
            </a:extLst>
          </p:cNvPr>
          <p:cNvSpPr>
            <a:spLocks noGrp="1" noChangeArrowheads="1"/>
          </p:cNvSpPr>
          <p:nvPr>
            <p:ph type="body" idx="1"/>
          </p:nvPr>
        </p:nvSpPr>
        <p:spPr>
          <a:xfrm>
            <a:off x="363538" y="46159"/>
            <a:ext cx="8399462" cy="563442"/>
          </a:xfrm>
          <a:noFill/>
        </p:spPr>
        <p:txBody>
          <a:bodyPr/>
          <a:lstStyle/>
          <a:p>
            <a:pPr marL="0" algn="ctr">
              <a:spcBef>
                <a:spcPct val="0"/>
              </a:spcBef>
              <a:spcAft>
                <a:spcPts val="0"/>
              </a:spcAft>
            </a:pPr>
            <a:r>
              <a:rPr lang="en-GB" altLang="en-US" sz="3600" b="1" dirty="0">
                <a:latin typeface="Calibri" panose="020F0502020204030204" pitchFamily="34" charset="0"/>
                <a:cs typeface="Calibri" panose="020F0502020204030204" pitchFamily="34" charset="0"/>
              </a:rPr>
              <a:t>Identification</a:t>
            </a:r>
            <a:r>
              <a:rPr lang="en-GB" altLang="en-US" dirty="0">
                <a:latin typeface="Calibri" panose="020F0502020204030204" pitchFamily="34" charset="0"/>
                <a:cs typeface="Calibri" panose="020F0502020204030204" pitchFamily="34" charset="0"/>
              </a:rPr>
              <a:t> (Fitting a model to the systemus)</a:t>
            </a:r>
            <a:r>
              <a:rPr lang="en-GB" altLang="en-US" sz="3600" b="1" dirty="0">
                <a:latin typeface="Calibri" panose="020F0502020204030204" pitchFamily="34" charset="0"/>
                <a:cs typeface="Calibri" panose="020F0502020204030204" pitchFamily="34" charset="0"/>
              </a:rPr>
              <a:t> </a:t>
            </a:r>
            <a:endParaRPr lang="en-GB" altLang="en-US" sz="3600" dirty="0">
              <a:latin typeface="Calibri" panose="020F0502020204030204" pitchFamily="34" charset="0"/>
              <a:cs typeface="Calibri" panose="020F0502020204030204" pitchFamily="34" charset="0"/>
            </a:endParaRPr>
          </a:p>
        </p:txBody>
      </p:sp>
      <p:grpSp>
        <p:nvGrpSpPr>
          <p:cNvPr id="26664" name="Group 40">
            <a:extLst>
              <a:ext uri="{FF2B5EF4-FFF2-40B4-BE49-F238E27FC236}">
                <a16:creationId xmlns:a16="http://schemas.microsoft.com/office/drawing/2014/main" id="{18168622-2C6C-4805-ACF5-6550F9288536}"/>
              </a:ext>
            </a:extLst>
          </p:cNvPr>
          <p:cNvGrpSpPr>
            <a:grpSpLocks/>
          </p:cNvGrpSpPr>
          <p:nvPr/>
        </p:nvGrpSpPr>
        <p:grpSpPr bwMode="auto">
          <a:xfrm>
            <a:off x="1295400" y="2500328"/>
            <a:ext cx="5791200" cy="2307769"/>
            <a:chOff x="960" y="2016"/>
            <a:chExt cx="3648" cy="1406"/>
          </a:xfrm>
        </p:grpSpPr>
        <p:grpSp>
          <p:nvGrpSpPr>
            <p:cNvPr id="29702" name="Group 32">
              <a:extLst>
                <a:ext uri="{FF2B5EF4-FFF2-40B4-BE49-F238E27FC236}">
                  <a16:creationId xmlns:a16="http://schemas.microsoft.com/office/drawing/2014/main" id="{9344B1AD-EB24-4485-B99C-EDB0FE3001B3}"/>
                </a:ext>
              </a:extLst>
            </p:cNvPr>
            <p:cNvGrpSpPr>
              <a:grpSpLocks/>
            </p:cNvGrpSpPr>
            <p:nvPr/>
          </p:nvGrpSpPr>
          <p:grpSpPr bwMode="auto">
            <a:xfrm>
              <a:off x="960" y="2016"/>
              <a:ext cx="3648" cy="1121"/>
              <a:chOff x="145" y="3264"/>
              <a:chExt cx="4079" cy="1478"/>
            </a:xfrm>
          </p:grpSpPr>
          <p:grpSp>
            <p:nvGrpSpPr>
              <p:cNvPr id="29708" name="Group 9">
                <a:extLst>
                  <a:ext uri="{FF2B5EF4-FFF2-40B4-BE49-F238E27FC236}">
                    <a16:creationId xmlns:a16="http://schemas.microsoft.com/office/drawing/2014/main" id="{12738E4E-D416-4EBE-B334-D9D287A5A0AB}"/>
                  </a:ext>
                </a:extLst>
              </p:cNvPr>
              <p:cNvGrpSpPr>
                <a:grpSpLocks/>
              </p:cNvGrpSpPr>
              <p:nvPr/>
            </p:nvGrpSpPr>
            <p:grpSpPr bwMode="auto">
              <a:xfrm>
                <a:off x="2496" y="3696"/>
                <a:ext cx="547" cy="367"/>
                <a:chOff x="2496" y="3696"/>
                <a:chExt cx="547" cy="367"/>
              </a:xfrm>
            </p:grpSpPr>
            <p:sp>
              <p:nvSpPr>
                <p:cNvPr id="29731" name="Line 6">
                  <a:extLst>
                    <a:ext uri="{FF2B5EF4-FFF2-40B4-BE49-F238E27FC236}">
                      <a16:creationId xmlns:a16="http://schemas.microsoft.com/office/drawing/2014/main" id="{0C7765EC-9583-4D6B-B5D0-341B8AEA9482}"/>
                    </a:ext>
                  </a:extLst>
                </p:cNvPr>
                <p:cNvSpPr>
                  <a:spLocks noChangeShapeType="1"/>
                </p:cNvSpPr>
                <p:nvPr/>
              </p:nvSpPr>
              <p:spPr bwMode="auto">
                <a:xfrm>
                  <a:off x="2496" y="3696"/>
                  <a:ext cx="48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32" name="Oval 7">
                  <a:extLst>
                    <a:ext uri="{FF2B5EF4-FFF2-40B4-BE49-F238E27FC236}">
                      <a16:creationId xmlns:a16="http://schemas.microsoft.com/office/drawing/2014/main" id="{991D1EA5-6364-4A2A-AC38-B122A621A1E5}"/>
                    </a:ext>
                  </a:extLst>
                </p:cNvPr>
                <p:cNvSpPr>
                  <a:spLocks noChangeArrowheads="1"/>
                </p:cNvSpPr>
                <p:nvPr/>
              </p:nvSpPr>
              <p:spPr bwMode="auto">
                <a:xfrm>
                  <a:off x="2907" y="3932"/>
                  <a:ext cx="136" cy="13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9733" name="Line 8">
                  <a:extLst>
                    <a:ext uri="{FF2B5EF4-FFF2-40B4-BE49-F238E27FC236}">
                      <a16:creationId xmlns:a16="http://schemas.microsoft.com/office/drawing/2014/main" id="{E0061071-8B2F-4BFD-B0AD-C91DFDD7071A}"/>
                    </a:ext>
                  </a:extLst>
                </p:cNvPr>
                <p:cNvSpPr>
                  <a:spLocks noChangeShapeType="1"/>
                </p:cNvSpPr>
                <p:nvPr/>
              </p:nvSpPr>
              <p:spPr bwMode="auto">
                <a:xfrm>
                  <a:off x="2976" y="3696"/>
                  <a:ext cx="0" cy="24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29709" name="Group 31">
                <a:extLst>
                  <a:ext uri="{FF2B5EF4-FFF2-40B4-BE49-F238E27FC236}">
                    <a16:creationId xmlns:a16="http://schemas.microsoft.com/office/drawing/2014/main" id="{1A40648E-3633-49B7-9695-86C7C4D4C30E}"/>
                  </a:ext>
                </a:extLst>
              </p:cNvPr>
              <p:cNvGrpSpPr>
                <a:grpSpLocks/>
              </p:cNvGrpSpPr>
              <p:nvPr/>
            </p:nvGrpSpPr>
            <p:grpSpPr bwMode="auto">
              <a:xfrm>
                <a:off x="145" y="3264"/>
                <a:ext cx="4079" cy="1478"/>
                <a:chOff x="145" y="3264"/>
                <a:chExt cx="4079" cy="1478"/>
              </a:xfrm>
            </p:grpSpPr>
            <p:grpSp>
              <p:nvGrpSpPr>
                <p:cNvPr id="29710" name="Group 12">
                  <a:extLst>
                    <a:ext uri="{FF2B5EF4-FFF2-40B4-BE49-F238E27FC236}">
                      <a16:creationId xmlns:a16="http://schemas.microsoft.com/office/drawing/2014/main" id="{BC78679C-82EA-4B8C-95B8-0C245D50473F}"/>
                    </a:ext>
                  </a:extLst>
                </p:cNvPr>
                <p:cNvGrpSpPr>
                  <a:grpSpLocks/>
                </p:cNvGrpSpPr>
                <p:nvPr/>
              </p:nvGrpSpPr>
              <p:grpSpPr bwMode="auto">
                <a:xfrm>
                  <a:off x="1297" y="3487"/>
                  <a:ext cx="1195" cy="441"/>
                  <a:chOff x="1297" y="3487"/>
                  <a:chExt cx="1195" cy="441"/>
                </a:xfrm>
              </p:grpSpPr>
              <p:sp>
                <p:nvSpPr>
                  <p:cNvPr id="29729" name="Rectangle 10">
                    <a:extLst>
                      <a:ext uri="{FF2B5EF4-FFF2-40B4-BE49-F238E27FC236}">
                        <a16:creationId xmlns:a16="http://schemas.microsoft.com/office/drawing/2014/main" id="{ED067074-0025-411C-8D32-B9DB54FB8E44}"/>
                      </a:ext>
                    </a:extLst>
                  </p:cNvPr>
                  <p:cNvSpPr>
                    <a:spLocks noChangeArrowheads="1"/>
                  </p:cNvSpPr>
                  <p:nvPr/>
                </p:nvSpPr>
                <p:spPr bwMode="auto">
                  <a:xfrm>
                    <a:off x="1300" y="3487"/>
                    <a:ext cx="1192" cy="441"/>
                  </a:xfrm>
                  <a:prstGeom prst="rect">
                    <a:avLst/>
                  </a:prstGeom>
                  <a:solidFill>
                    <a:srgbClr val="69D8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9730" name="Rectangle 11">
                    <a:extLst>
                      <a:ext uri="{FF2B5EF4-FFF2-40B4-BE49-F238E27FC236}">
                        <a16:creationId xmlns:a16="http://schemas.microsoft.com/office/drawing/2014/main" id="{227A4C66-5F20-450F-A449-69F0365672C6}"/>
                      </a:ext>
                    </a:extLst>
                  </p:cNvPr>
                  <p:cNvSpPr>
                    <a:spLocks noChangeArrowheads="1"/>
                  </p:cNvSpPr>
                  <p:nvPr/>
                </p:nvSpPr>
                <p:spPr bwMode="auto">
                  <a:xfrm>
                    <a:off x="1297" y="3532"/>
                    <a:ext cx="115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100" b="1" dirty="0">
                        <a:latin typeface="Calibri" panose="020F0502020204030204" pitchFamily="34" charset="0"/>
                        <a:cs typeface="Calibri" panose="020F0502020204030204" pitchFamily="34" charset="0"/>
                      </a:rPr>
                      <a:t>SYSTEMUS</a:t>
                    </a:r>
                  </a:p>
                </p:txBody>
              </p:sp>
            </p:grpSp>
            <p:grpSp>
              <p:nvGrpSpPr>
                <p:cNvPr id="29711" name="Group 15">
                  <a:extLst>
                    <a:ext uri="{FF2B5EF4-FFF2-40B4-BE49-F238E27FC236}">
                      <a16:creationId xmlns:a16="http://schemas.microsoft.com/office/drawing/2014/main" id="{F6BD42EA-9688-4AC8-B0C8-1EF5BCE70359}"/>
                    </a:ext>
                  </a:extLst>
                </p:cNvPr>
                <p:cNvGrpSpPr>
                  <a:grpSpLocks/>
                </p:cNvGrpSpPr>
                <p:nvPr/>
              </p:nvGrpSpPr>
              <p:grpSpPr bwMode="auto">
                <a:xfrm>
                  <a:off x="1297" y="4201"/>
                  <a:ext cx="1195" cy="441"/>
                  <a:chOff x="1297" y="4201"/>
                  <a:chExt cx="1195" cy="441"/>
                </a:xfrm>
              </p:grpSpPr>
              <p:sp>
                <p:nvSpPr>
                  <p:cNvPr id="29727" name="Rectangle 13">
                    <a:extLst>
                      <a:ext uri="{FF2B5EF4-FFF2-40B4-BE49-F238E27FC236}">
                        <a16:creationId xmlns:a16="http://schemas.microsoft.com/office/drawing/2014/main" id="{845DE143-2EE5-4B22-BB7C-5AD2BE16AEE0}"/>
                      </a:ext>
                    </a:extLst>
                  </p:cNvPr>
                  <p:cNvSpPr>
                    <a:spLocks noChangeArrowheads="1"/>
                  </p:cNvSpPr>
                  <p:nvPr/>
                </p:nvSpPr>
                <p:spPr bwMode="auto">
                  <a:xfrm>
                    <a:off x="1300" y="4201"/>
                    <a:ext cx="1192" cy="441"/>
                  </a:xfrm>
                  <a:prstGeom prst="rect">
                    <a:avLst/>
                  </a:prstGeom>
                  <a:solidFill>
                    <a:srgbClr val="F68E8E"/>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9728" name="Rectangle 14">
                    <a:extLst>
                      <a:ext uri="{FF2B5EF4-FFF2-40B4-BE49-F238E27FC236}">
                        <a16:creationId xmlns:a16="http://schemas.microsoft.com/office/drawing/2014/main" id="{97F681D2-6952-4CE6-9D1F-F2F04A600E68}"/>
                      </a:ext>
                    </a:extLst>
                  </p:cNvPr>
                  <p:cNvSpPr>
                    <a:spLocks noChangeArrowheads="1"/>
                  </p:cNvSpPr>
                  <p:nvPr/>
                </p:nvSpPr>
                <p:spPr bwMode="auto">
                  <a:xfrm>
                    <a:off x="1297" y="4244"/>
                    <a:ext cx="1153"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100" b="1">
                        <a:latin typeface="Calibri" panose="020F0502020204030204" pitchFamily="34" charset="0"/>
                        <a:cs typeface="Calibri" panose="020F0502020204030204" pitchFamily="34" charset="0"/>
                      </a:rPr>
                      <a:t>MODEL</a:t>
                    </a:r>
                  </a:p>
                </p:txBody>
              </p:sp>
            </p:grpSp>
            <p:grpSp>
              <p:nvGrpSpPr>
                <p:cNvPr id="29712" name="Group 19">
                  <a:extLst>
                    <a:ext uri="{FF2B5EF4-FFF2-40B4-BE49-F238E27FC236}">
                      <a16:creationId xmlns:a16="http://schemas.microsoft.com/office/drawing/2014/main" id="{F345DBA4-FC20-4EB6-9DAF-354CE0DEDC63}"/>
                    </a:ext>
                  </a:extLst>
                </p:cNvPr>
                <p:cNvGrpSpPr>
                  <a:grpSpLocks/>
                </p:cNvGrpSpPr>
                <p:nvPr/>
              </p:nvGrpSpPr>
              <p:grpSpPr bwMode="auto">
                <a:xfrm>
                  <a:off x="528" y="3696"/>
                  <a:ext cx="768" cy="720"/>
                  <a:chOff x="528" y="3696"/>
                  <a:chExt cx="768" cy="720"/>
                </a:xfrm>
              </p:grpSpPr>
              <p:sp>
                <p:nvSpPr>
                  <p:cNvPr id="29724" name="Line 16">
                    <a:extLst>
                      <a:ext uri="{FF2B5EF4-FFF2-40B4-BE49-F238E27FC236}">
                        <a16:creationId xmlns:a16="http://schemas.microsoft.com/office/drawing/2014/main" id="{BFBB8EA1-831E-4D25-90F2-7B8307552D8E}"/>
                      </a:ext>
                    </a:extLst>
                  </p:cNvPr>
                  <p:cNvSpPr>
                    <a:spLocks noChangeShapeType="1"/>
                  </p:cNvSpPr>
                  <p:nvPr/>
                </p:nvSpPr>
                <p:spPr bwMode="auto">
                  <a:xfrm>
                    <a:off x="528" y="3696"/>
                    <a:ext cx="768" cy="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25" name="Line 17">
                    <a:extLst>
                      <a:ext uri="{FF2B5EF4-FFF2-40B4-BE49-F238E27FC236}">
                        <a16:creationId xmlns:a16="http://schemas.microsoft.com/office/drawing/2014/main" id="{FEC7C71D-A068-40E2-BF2C-BFADA65CACFA}"/>
                      </a:ext>
                    </a:extLst>
                  </p:cNvPr>
                  <p:cNvSpPr>
                    <a:spLocks noChangeShapeType="1"/>
                  </p:cNvSpPr>
                  <p:nvPr/>
                </p:nvSpPr>
                <p:spPr bwMode="auto">
                  <a:xfrm>
                    <a:off x="864" y="3696"/>
                    <a:ext cx="0" cy="72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26" name="Line 18">
                    <a:extLst>
                      <a:ext uri="{FF2B5EF4-FFF2-40B4-BE49-F238E27FC236}">
                        <a16:creationId xmlns:a16="http://schemas.microsoft.com/office/drawing/2014/main" id="{5D1B7C83-6F44-4ACF-B027-00F472F83A80}"/>
                      </a:ext>
                    </a:extLst>
                  </p:cNvPr>
                  <p:cNvSpPr>
                    <a:spLocks noChangeShapeType="1"/>
                  </p:cNvSpPr>
                  <p:nvPr/>
                </p:nvSpPr>
                <p:spPr bwMode="auto">
                  <a:xfrm>
                    <a:off x="864" y="4416"/>
                    <a:ext cx="432" cy="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29713" name="Rectangle 20">
                  <a:extLst>
                    <a:ext uri="{FF2B5EF4-FFF2-40B4-BE49-F238E27FC236}">
                      <a16:creationId xmlns:a16="http://schemas.microsoft.com/office/drawing/2014/main" id="{D7184ED6-CA44-4CE6-A2D7-2FCD9FB29D03}"/>
                    </a:ext>
                  </a:extLst>
                </p:cNvPr>
                <p:cNvSpPr>
                  <a:spLocks noChangeArrowheads="1"/>
                </p:cNvSpPr>
                <p:nvPr/>
              </p:nvSpPr>
              <p:spPr bwMode="auto">
                <a:xfrm>
                  <a:off x="145" y="3386"/>
                  <a:ext cx="816" cy="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000" dirty="0">
                      <a:latin typeface="Calibri" panose="020F0502020204030204" pitchFamily="34" charset="0"/>
                      <a:cs typeface="Calibri" panose="020F0502020204030204" pitchFamily="34" charset="0"/>
                    </a:rPr>
                    <a:t>Same input</a:t>
                  </a:r>
                </a:p>
              </p:txBody>
            </p:sp>
            <p:grpSp>
              <p:nvGrpSpPr>
                <p:cNvPr id="29714" name="Group 30">
                  <a:extLst>
                    <a:ext uri="{FF2B5EF4-FFF2-40B4-BE49-F238E27FC236}">
                      <a16:creationId xmlns:a16="http://schemas.microsoft.com/office/drawing/2014/main" id="{5B65873F-141D-46F6-9F62-274711C571AC}"/>
                    </a:ext>
                  </a:extLst>
                </p:cNvPr>
                <p:cNvGrpSpPr>
                  <a:grpSpLocks/>
                </p:cNvGrpSpPr>
                <p:nvPr/>
              </p:nvGrpSpPr>
              <p:grpSpPr bwMode="auto">
                <a:xfrm>
                  <a:off x="2496" y="3264"/>
                  <a:ext cx="1728" cy="1478"/>
                  <a:chOff x="2496" y="3264"/>
                  <a:chExt cx="1728" cy="1478"/>
                </a:xfrm>
              </p:grpSpPr>
              <p:sp>
                <p:nvSpPr>
                  <p:cNvPr id="29715" name="Line 21">
                    <a:extLst>
                      <a:ext uri="{FF2B5EF4-FFF2-40B4-BE49-F238E27FC236}">
                        <a16:creationId xmlns:a16="http://schemas.microsoft.com/office/drawing/2014/main" id="{FC76BA28-8910-42C1-A177-3008E6F3769F}"/>
                      </a:ext>
                    </a:extLst>
                  </p:cNvPr>
                  <p:cNvSpPr>
                    <a:spLocks noChangeShapeType="1"/>
                  </p:cNvSpPr>
                  <p:nvPr/>
                </p:nvSpPr>
                <p:spPr bwMode="auto">
                  <a:xfrm>
                    <a:off x="2496" y="4416"/>
                    <a:ext cx="480"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29716" name="Group 29">
                    <a:extLst>
                      <a:ext uri="{FF2B5EF4-FFF2-40B4-BE49-F238E27FC236}">
                        <a16:creationId xmlns:a16="http://schemas.microsoft.com/office/drawing/2014/main" id="{BDF81E0B-2079-4E86-B745-E0447E2DA4BC}"/>
                      </a:ext>
                    </a:extLst>
                  </p:cNvPr>
                  <p:cNvGrpSpPr>
                    <a:grpSpLocks/>
                  </p:cNvGrpSpPr>
                  <p:nvPr/>
                </p:nvGrpSpPr>
                <p:grpSpPr bwMode="auto">
                  <a:xfrm>
                    <a:off x="2642" y="3264"/>
                    <a:ext cx="1582" cy="1478"/>
                    <a:chOff x="2642" y="3264"/>
                    <a:chExt cx="1582" cy="1478"/>
                  </a:xfrm>
                </p:grpSpPr>
                <p:sp>
                  <p:nvSpPr>
                    <p:cNvPr id="29717" name="Line 22">
                      <a:extLst>
                        <a:ext uri="{FF2B5EF4-FFF2-40B4-BE49-F238E27FC236}">
                          <a16:creationId xmlns:a16="http://schemas.microsoft.com/office/drawing/2014/main" id="{E16013F2-B29A-4EBF-A547-D05A802B4FDC}"/>
                        </a:ext>
                      </a:extLst>
                    </p:cNvPr>
                    <p:cNvSpPr>
                      <a:spLocks noChangeShapeType="1"/>
                    </p:cNvSpPr>
                    <p:nvPr/>
                  </p:nvSpPr>
                  <p:spPr bwMode="auto">
                    <a:xfrm>
                      <a:off x="2976" y="4080"/>
                      <a:ext cx="0" cy="336"/>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18" name="Line 23">
                      <a:extLst>
                        <a:ext uri="{FF2B5EF4-FFF2-40B4-BE49-F238E27FC236}">
                          <a16:creationId xmlns:a16="http://schemas.microsoft.com/office/drawing/2014/main" id="{8EA7DA85-1944-4FCF-81D8-F4C521F53617}"/>
                        </a:ext>
                      </a:extLst>
                    </p:cNvPr>
                    <p:cNvSpPr>
                      <a:spLocks noChangeShapeType="1"/>
                    </p:cNvSpPr>
                    <p:nvPr/>
                  </p:nvSpPr>
                  <p:spPr bwMode="auto">
                    <a:xfrm>
                      <a:off x="3043" y="4005"/>
                      <a:ext cx="1159" cy="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19" name="Rectangle 24">
                      <a:extLst>
                        <a:ext uri="{FF2B5EF4-FFF2-40B4-BE49-F238E27FC236}">
                          <a16:creationId xmlns:a16="http://schemas.microsoft.com/office/drawing/2014/main" id="{AA481B9A-F4A7-46C9-9BD1-2D7E5543C808}"/>
                        </a:ext>
                      </a:extLst>
                    </p:cNvPr>
                    <p:cNvSpPr>
                      <a:spLocks noChangeArrowheads="1"/>
                    </p:cNvSpPr>
                    <p:nvPr/>
                  </p:nvSpPr>
                  <p:spPr bwMode="auto">
                    <a:xfrm>
                      <a:off x="2738" y="3264"/>
                      <a:ext cx="577"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noProof="1">
                          <a:latin typeface="Calibri" panose="020F0502020204030204" pitchFamily="34" charset="0"/>
                          <a:cs typeface="Calibri" panose="020F0502020204030204" pitchFamily="34" charset="0"/>
                        </a:rPr>
                        <a:t>y</a:t>
                      </a:r>
                      <a:r>
                        <a:rPr lang="en-GB" altLang="en-US" sz="2800" baseline="-25000" noProof="1">
                          <a:latin typeface="Calibri" panose="020F0502020204030204" pitchFamily="34" charset="0"/>
                          <a:cs typeface="Calibri" panose="020F0502020204030204" pitchFamily="34" charset="0"/>
                        </a:rPr>
                        <a:t>s</a:t>
                      </a:r>
                    </a:p>
                  </p:txBody>
                </p:sp>
                <p:sp>
                  <p:nvSpPr>
                    <p:cNvPr id="29720" name="Rectangle 25">
                      <a:extLst>
                        <a:ext uri="{FF2B5EF4-FFF2-40B4-BE49-F238E27FC236}">
                          <a16:creationId xmlns:a16="http://schemas.microsoft.com/office/drawing/2014/main" id="{9DB960D3-FFBB-46C2-BE7B-4572A0ACA55C}"/>
                        </a:ext>
                      </a:extLst>
                    </p:cNvPr>
                    <p:cNvSpPr>
                      <a:spLocks noChangeArrowheads="1"/>
                    </p:cNvSpPr>
                    <p:nvPr/>
                  </p:nvSpPr>
                  <p:spPr bwMode="auto">
                    <a:xfrm>
                      <a:off x="2738" y="4321"/>
                      <a:ext cx="577"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noProof="1">
                          <a:latin typeface="Calibri" panose="020F0502020204030204" pitchFamily="34" charset="0"/>
                          <a:cs typeface="Calibri" panose="020F0502020204030204" pitchFamily="34" charset="0"/>
                        </a:rPr>
                        <a:t>y</a:t>
                      </a:r>
                      <a:r>
                        <a:rPr lang="en-GB" altLang="en-US" sz="2800" baseline="-25000" noProof="1">
                          <a:latin typeface="Calibri" panose="020F0502020204030204" pitchFamily="34" charset="0"/>
                          <a:cs typeface="Calibri" panose="020F0502020204030204" pitchFamily="34" charset="0"/>
                        </a:rPr>
                        <a:t>m</a:t>
                      </a:r>
                    </a:p>
                  </p:txBody>
                </p:sp>
                <p:sp>
                  <p:nvSpPr>
                    <p:cNvPr id="29721" name="Rectangle 26">
                      <a:extLst>
                        <a:ext uri="{FF2B5EF4-FFF2-40B4-BE49-F238E27FC236}">
                          <a16:creationId xmlns:a16="http://schemas.microsoft.com/office/drawing/2014/main" id="{078DA39C-5943-4F39-9131-443D35B6378F}"/>
                        </a:ext>
                      </a:extLst>
                    </p:cNvPr>
                    <p:cNvSpPr>
                      <a:spLocks noChangeArrowheads="1"/>
                    </p:cNvSpPr>
                    <p:nvPr/>
                  </p:nvSpPr>
                  <p:spPr bwMode="auto">
                    <a:xfrm>
                      <a:off x="3024" y="3517"/>
                      <a:ext cx="1200"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noProof="1">
                          <a:latin typeface="Calibri" panose="020F0502020204030204" pitchFamily="34" charset="0"/>
                          <a:cs typeface="Calibri" panose="020F0502020204030204" pitchFamily="34" charset="0"/>
                        </a:rPr>
                        <a:t>e = y</a:t>
                      </a:r>
                      <a:r>
                        <a:rPr lang="en-GB" altLang="en-US" sz="2800" baseline="-25000" noProof="1">
                          <a:latin typeface="Calibri" panose="020F0502020204030204" pitchFamily="34" charset="0"/>
                          <a:cs typeface="Calibri" panose="020F0502020204030204" pitchFamily="34" charset="0"/>
                        </a:rPr>
                        <a:t>s</a:t>
                      </a:r>
                      <a:r>
                        <a:rPr lang="en-GB" altLang="en-US" sz="2800" noProof="1">
                          <a:latin typeface="Calibri" panose="020F0502020204030204" pitchFamily="34" charset="0"/>
                          <a:cs typeface="Calibri" panose="020F0502020204030204" pitchFamily="34" charset="0"/>
                        </a:rPr>
                        <a:t>-y</a:t>
                      </a:r>
                      <a:r>
                        <a:rPr lang="en-GB" altLang="en-US" sz="2800" baseline="-25000" noProof="1">
                          <a:latin typeface="Calibri" panose="020F0502020204030204" pitchFamily="34" charset="0"/>
                          <a:cs typeface="Calibri" panose="020F0502020204030204" pitchFamily="34" charset="0"/>
                        </a:rPr>
                        <a:t>m</a:t>
                      </a:r>
                    </a:p>
                  </p:txBody>
                </p:sp>
                <p:sp>
                  <p:nvSpPr>
                    <p:cNvPr id="29722" name="Rectangle 27">
                      <a:extLst>
                        <a:ext uri="{FF2B5EF4-FFF2-40B4-BE49-F238E27FC236}">
                          <a16:creationId xmlns:a16="http://schemas.microsoft.com/office/drawing/2014/main" id="{56FC5C73-CDF8-448D-86F9-F3D25C5CB86E}"/>
                        </a:ext>
                      </a:extLst>
                    </p:cNvPr>
                    <p:cNvSpPr>
                      <a:spLocks noChangeArrowheads="1"/>
                    </p:cNvSpPr>
                    <p:nvPr/>
                  </p:nvSpPr>
                  <p:spPr bwMode="auto">
                    <a:xfrm>
                      <a:off x="2642" y="3649"/>
                      <a:ext cx="38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a:latin typeface="Calibri" panose="020F0502020204030204" pitchFamily="34" charset="0"/>
                          <a:cs typeface="Calibri" panose="020F0502020204030204" pitchFamily="34" charset="0"/>
                        </a:rPr>
                        <a:t>+</a:t>
                      </a:r>
                    </a:p>
                  </p:txBody>
                </p:sp>
                <p:sp>
                  <p:nvSpPr>
                    <p:cNvPr id="29723" name="Rectangle 28">
                      <a:extLst>
                        <a:ext uri="{FF2B5EF4-FFF2-40B4-BE49-F238E27FC236}">
                          <a16:creationId xmlns:a16="http://schemas.microsoft.com/office/drawing/2014/main" id="{F733E8B3-2051-4549-B32E-4271869CCB90}"/>
                        </a:ext>
                      </a:extLst>
                    </p:cNvPr>
                    <p:cNvSpPr>
                      <a:spLocks noChangeArrowheads="1"/>
                    </p:cNvSpPr>
                    <p:nvPr/>
                  </p:nvSpPr>
                  <p:spPr bwMode="auto">
                    <a:xfrm>
                      <a:off x="2642" y="3900"/>
                      <a:ext cx="382"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a:latin typeface="Calibri" panose="020F0502020204030204" pitchFamily="34" charset="0"/>
                          <a:cs typeface="Calibri" panose="020F0502020204030204" pitchFamily="34" charset="0"/>
                        </a:rPr>
                        <a:t>-</a:t>
                      </a:r>
                    </a:p>
                  </p:txBody>
                </p:sp>
              </p:grpSp>
            </p:grpSp>
          </p:grpSp>
        </p:grpSp>
        <p:grpSp>
          <p:nvGrpSpPr>
            <p:cNvPr id="29703" name="Group 39">
              <a:extLst>
                <a:ext uri="{FF2B5EF4-FFF2-40B4-BE49-F238E27FC236}">
                  <a16:creationId xmlns:a16="http://schemas.microsoft.com/office/drawing/2014/main" id="{D78F446E-C79F-4549-BF86-579F2235745C}"/>
                </a:ext>
              </a:extLst>
            </p:cNvPr>
            <p:cNvGrpSpPr>
              <a:grpSpLocks/>
            </p:cNvGrpSpPr>
            <p:nvPr/>
          </p:nvGrpSpPr>
          <p:grpSpPr bwMode="auto">
            <a:xfrm>
              <a:off x="1593" y="3049"/>
              <a:ext cx="1898" cy="373"/>
              <a:chOff x="1540" y="3215"/>
              <a:chExt cx="1898" cy="373"/>
            </a:xfrm>
          </p:grpSpPr>
          <p:sp>
            <p:nvSpPr>
              <p:cNvPr id="29704" name="Line 34">
                <a:extLst>
                  <a:ext uri="{FF2B5EF4-FFF2-40B4-BE49-F238E27FC236}">
                    <a16:creationId xmlns:a16="http://schemas.microsoft.com/office/drawing/2014/main" id="{31E250AD-32D6-4234-AD16-C6D4F2AAEE86}"/>
                  </a:ext>
                </a:extLst>
              </p:cNvPr>
              <p:cNvSpPr>
                <a:spLocks noChangeShapeType="1"/>
              </p:cNvSpPr>
              <p:nvPr/>
            </p:nvSpPr>
            <p:spPr bwMode="auto">
              <a:xfrm>
                <a:off x="2688" y="3215"/>
                <a:ext cx="0" cy="166"/>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05" name="Line 35">
                <a:extLst>
                  <a:ext uri="{FF2B5EF4-FFF2-40B4-BE49-F238E27FC236}">
                    <a16:creationId xmlns:a16="http://schemas.microsoft.com/office/drawing/2014/main" id="{1710D00A-60DD-48CE-96A4-96E3FB9E6CA2}"/>
                  </a:ext>
                </a:extLst>
              </p:cNvPr>
              <p:cNvSpPr>
                <a:spLocks noChangeShapeType="1"/>
              </p:cNvSpPr>
              <p:nvPr/>
            </p:nvSpPr>
            <p:spPr bwMode="auto">
              <a:xfrm>
                <a:off x="2432" y="3215"/>
                <a:ext cx="0" cy="166"/>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06" name="Line 36">
                <a:extLst>
                  <a:ext uri="{FF2B5EF4-FFF2-40B4-BE49-F238E27FC236}">
                    <a16:creationId xmlns:a16="http://schemas.microsoft.com/office/drawing/2014/main" id="{CCD97F85-E22C-4D5F-AA3E-68178A474E35}"/>
                  </a:ext>
                </a:extLst>
              </p:cNvPr>
              <p:cNvSpPr>
                <a:spLocks noChangeShapeType="1"/>
              </p:cNvSpPr>
              <p:nvPr/>
            </p:nvSpPr>
            <p:spPr bwMode="auto">
              <a:xfrm>
                <a:off x="2176" y="3215"/>
                <a:ext cx="0" cy="166"/>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707" name="Rectangle 37">
                <a:extLst>
                  <a:ext uri="{FF2B5EF4-FFF2-40B4-BE49-F238E27FC236}">
                    <a16:creationId xmlns:a16="http://schemas.microsoft.com/office/drawing/2014/main" id="{E304E6E8-7956-42CC-9C0F-3ACC9EBBBA63}"/>
                  </a:ext>
                </a:extLst>
              </p:cNvPr>
              <p:cNvSpPr>
                <a:spLocks noChangeArrowheads="1"/>
              </p:cNvSpPr>
              <p:nvPr/>
            </p:nvSpPr>
            <p:spPr bwMode="auto">
              <a:xfrm>
                <a:off x="1540" y="3344"/>
                <a:ext cx="18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000" dirty="0">
                    <a:latin typeface="Calibri" panose="020F0502020204030204" pitchFamily="34" charset="0"/>
                    <a:cs typeface="Calibri" panose="020F0502020204030204" pitchFamily="34" charset="0"/>
                  </a:rPr>
                  <a:t>Parameter values of x</a:t>
                </a:r>
                <a:r>
                  <a:rPr lang="en-GB" altLang="en-US" sz="2000" baseline="-25000" dirty="0">
                    <a:latin typeface="Calibri" panose="020F0502020204030204" pitchFamily="34" charset="0"/>
                    <a:cs typeface="Calibri" panose="020F0502020204030204" pitchFamily="34" charset="0"/>
                  </a:rPr>
                  <a:t>1</a:t>
                </a:r>
                <a:r>
                  <a:rPr lang="en-GB" altLang="en-US" sz="2000" dirty="0">
                    <a:latin typeface="Calibri" panose="020F0502020204030204" pitchFamily="34" charset="0"/>
                    <a:cs typeface="Calibri" panose="020F0502020204030204" pitchFamily="34" charset="0"/>
                  </a:rPr>
                  <a:t> .. </a:t>
                </a:r>
                <a:r>
                  <a:rPr lang="en-GB" altLang="en-US" sz="2000" noProof="1">
                    <a:latin typeface="Calibri" panose="020F0502020204030204" pitchFamily="34" charset="0"/>
                    <a:cs typeface="Calibri" panose="020F0502020204030204" pitchFamily="34" charset="0"/>
                  </a:rPr>
                  <a:t>x</a:t>
                </a:r>
                <a:r>
                  <a:rPr lang="en-GB" altLang="en-US" sz="2000" baseline="-25000" noProof="1">
                    <a:latin typeface="Calibri" panose="020F0502020204030204" pitchFamily="34" charset="0"/>
                    <a:cs typeface="Calibri" panose="020F0502020204030204" pitchFamily="34" charset="0"/>
                  </a:rPr>
                  <a:t>n</a:t>
                </a:r>
              </a:p>
            </p:txBody>
          </p:sp>
        </p:grpSp>
      </p:grpSp>
      <p:sp>
        <p:nvSpPr>
          <p:cNvPr id="26657" name="Rectangle 33">
            <a:extLst>
              <a:ext uri="{FF2B5EF4-FFF2-40B4-BE49-F238E27FC236}">
                <a16:creationId xmlns:a16="http://schemas.microsoft.com/office/drawing/2014/main" id="{F31E97E0-B112-4DDB-8940-AE9F9994223C}"/>
              </a:ext>
            </a:extLst>
          </p:cNvPr>
          <p:cNvSpPr>
            <a:spLocks noRot="1" noChangeAspect="1" noMove="1" noResize="1" noEditPoints="1" noAdjustHandles="1" noChangeArrowheads="1" noChangeShapeType="1" noTextEdit="1"/>
          </p:cNvSpPr>
          <p:nvPr/>
        </p:nvSpPr>
        <p:spPr bwMode="auto">
          <a:xfrm>
            <a:off x="304800" y="5057666"/>
            <a:ext cx="8610600" cy="1501502"/>
          </a:xfrm>
          <a:prstGeom prst="rect">
            <a:avLst/>
          </a:prstGeom>
          <a:noFill/>
          <a:ln>
            <a:noFill/>
          </a:ln>
          <a:effectLst/>
        </p:spPr>
        <p:txBody>
          <a:bodyPr/>
          <a:lstStyle/>
          <a:p>
            <a:pPr>
              <a:defRPr/>
            </a:pPr>
            <a:r>
              <a:rPr lang="en-GB" dirty="0">
                <a:noFill/>
              </a:rPr>
              <a:t> </a:t>
            </a:r>
          </a:p>
        </p:txBody>
      </p:sp>
      <mc:AlternateContent xmlns:mc="http://schemas.openxmlformats.org/markup-compatibility/2006" xmlns:a14="http://schemas.microsoft.com/office/drawing/2010/main">
        <mc:Choice Requires="a14">
          <p:sp>
            <p:nvSpPr>
              <p:cNvPr id="2" name="textruta 1">
                <a:extLst>
                  <a:ext uri="{FF2B5EF4-FFF2-40B4-BE49-F238E27FC236}">
                    <a16:creationId xmlns:a16="http://schemas.microsoft.com/office/drawing/2014/main" id="{00684863-F605-46A1-B620-83B5CE76268C}"/>
                  </a:ext>
                </a:extLst>
              </p:cNvPr>
              <p:cNvSpPr txBox="1"/>
              <p:nvPr/>
            </p:nvSpPr>
            <p:spPr>
              <a:xfrm>
                <a:off x="268492" y="4971503"/>
                <a:ext cx="8399462" cy="1732334"/>
              </a:xfrm>
              <a:prstGeom prst="rect">
                <a:avLst/>
              </a:prstGeom>
              <a:noFill/>
              <a:ln w="19050">
                <a:solidFill>
                  <a:schemeClr val="tx1"/>
                </a:solidFill>
              </a:ln>
            </p:spPr>
            <p:txBody>
              <a:bodyPr wrap="square" rtlCol="0">
                <a:spAutoFit/>
              </a:bodyPr>
              <a:lstStyle/>
              <a:p>
                <a:r>
                  <a:rPr lang="en-GB" dirty="0">
                    <a:latin typeface="Calibri" panose="020F0502020204030204" pitchFamily="34" charset="0"/>
                    <a:cs typeface="Calibri" panose="020F0502020204030204" pitchFamily="34" charset="0"/>
                  </a:rPr>
                  <a:t>The difference between </a:t>
                </a:r>
                <a:r>
                  <a:rPr lang="en-GB" noProof="1">
                    <a:latin typeface="Calibri" panose="020F0502020204030204" pitchFamily="34" charset="0"/>
                    <a:cs typeface="Calibri" panose="020F0502020204030204" pitchFamily="34" charset="0"/>
                  </a:rPr>
                  <a:t>y</a:t>
                </a:r>
                <a:r>
                  <a:rPr lang="en-GB" baseline="-25000" noProof="1">
                    <a:latin typeface="Calibri" panose="020F0502020204030204" pitchFamily="34" charset="0"/>
                    <a:cs typeface="Calibri" panose="020F0502020204030204" pitchFamily="34" charset="0"/>
                  </a:rPr>
                  <a:t>s</a:t>
                </a:r>
                <a:r>
                  <a:rPr lang="en-GB" dirty="0">
                    <a:latin typeface="Calibri" panose="020F0502020204030204" pitchFamily="34" charset="0"/>
                    <a:cs typeface="Calibri" panose="020F0502020204030204" pitchFamily="34" charset="0"/>
                  </a:rPr>
                  <a:t> and </a:t>
                </a:r>
                <a:r>
                  <a:rPr lang="en-GB" noProof="1">
                    <a:latin typeface="Calibri" panose="020F0502020204030204" pitchFamily="34" charset="0"/>
                    <a:cs typeface="Calibri" panose="020F0502020204030204" pitchFamily="34" charset="0"/>
                  </a:rPr>
                  <a:t>y</a:t>
                </a:r>
                <a:r>
                  <a:rPr lang="en-GB" baseline="-25000" noProof="1">
                    <a:latin typeface="Calibri" panose="020F0502020204030204" pitchFamily="34" charset="0"/>
                    <a:cs typeface="Calibri" panose="020F0502020204030204" pitchFamily="34" charset="0"/>
                  </a:rPr>
                  <a:t>m</a:t>
                </a:r>
                <a:r>
                  <a:rPr lang="en-GB" dirty="0">
                    <a:latin typeface="Calibri" panose="020F0502020204030204" pitchFamily="34" charset="0"/>
                    <a:cs typeface="Calibri" panose="020F0502020204030204" pitchFamily="34" charset="0"/>
                  </a:rPr>
                  <a:t> is calculated. ‘Tune’ the model parameters so that the difference e=</a:t>
                </a:r>
                <a:r>
                  <a:rPr lang="en-GB" noProof="1">
                    <a:latin typeface="Calibri" panose="020F0502020204030204" pitchFamily="34" charset="0"/>
                    <a:cs typeface="Calibri" panose="020F0502020204030204" pitchFamily="34" charset="0"/>
                  </a:rPr>
                  <a:t>y</a:t>
                </a:r>
                <a:r>
                  <a:rPr lang="en-GB" baseline="-25000" noProof="1">
                    <a:latin typeface="Calibri" panose="020F0502020204030204" pitchFamily="34" charset="0"/>
                    <a:cs typeface="Calibri" panose="020F0502020204030204" pitchFamily="34" charset="0"/>
                  </a:rPr>
                  <a:t>s</a:t>
                </a:r>
                <a:r>
                  <a:rPr lang="en-GB" noProof="1">
                    <a:latin typeface="Calibri" panose="020F0502020204030204" pitchFamily="34" charset="0"/>
                    <a:cs typeface="Calibri" panose="020F0502020204030204" pitchFamily="34" charset="0"/>
                  </a:rPr>
                  <a:t> – y</a:t>
                </a:r>
                <a:r>
                  <a:rPr lang="en-GB" baseline="-25000" noProof="1">
                    <a:latin typeface="Calibri" panose="020F0502020204030204" pitchFamily="34" charset="0"/>
                    <a:cs typeface="Calibri" panose="020F0502020204030204" pitchFamily="34" charset="0"/>
                  </a:rPr>
                  <a:t>m</a:t>
                </a:r>
                <a:r>
                  <a:rPr lang="en-GB" noProof="1">
                    <a:latin typeface="Calibri" panose="020F0502020204030204" pitchFamily="34" charset="0"/>
                    <a:cs typeface="Calibri" panose="020F0502020204030204" pitchFamily="34" charset="0"/>
                  </a:rPr>
                  <a:t> </a:t>
                </a:r>
                <a:r>
                  <a:rPr lang="en-GB" dirty="0">
                    <a:latin typeface="Calibri" panose="020F0502020204030204" pitchFamily="34" charset="0"/>
                    <a:cs typeface="Calibri" panose="020F0502020204030204" pitchFamily="34" charset="0"/>
                  </a:rPr>
                  <a:t>over time becomes as small as possible.</a:t>
                </a:r>
              </a:p>
              <a:p>
                <a:r>
                  <a:rPr lang="en-GB" dirty="0">
                    <a:latin typeface="Calibri" panose="020F0502020204030204" pitchFamily="34" charset="0"/>
                    <a:cs typeface="Calibri" panose="020F0502020204030204" pitchFamily="34" charset="0"/>
                  </a:rPr>
                  <a:t>To get a quadratic measure: </a:t>
                </a:r>
                <a14:m>
                  <m:oMath xmlns:m="http://schemas.openxmlformats.org/officeDocument/2006/math">
                    <m:func>
                      <m:funcPr>
                        <m:ctrlPr>
                          <a:rPr lang="sv-SE" b="0" i="1" smtClean="0">
                            <a:latin typeface="Cambria Math" panose="02040503050406030204" pitchFamily="18" charset="0"/>
                            <a:cs typeface="Calibri" panose="020F0502020204030204" pitchFamily="34" charset="0"/>
                          </a:rPr>
                        </m:ctrlPr>
                      </m:funcPr>
                      <m:fName>
                        <m:r>
                          <a:rPr lang="sv-SE" b="0" i="1" smtClean="0">
                            <a:latin typeface="Cambria Math" panose="02040503050406030204" pitchFamily="18" charset="0"/>
                            <a:cs typeface="Calibri" panose="020F0502020204030204" pitchFamily="34" charset="0"/>
                          </a:rPr>
                          <m:t>𝑚𝑖𝑛</m:t>
                        </m:r>
                      </m:fName>
                      <m:e>
                        <m:r>
                          <a:rPr lang="sv-SE" b="0" i="1" smtClean="0">
                            <a:latin typeface="Cambria Math" panose="02040503050406030204" pitchFamily="18" charset="0"/>
                            <a:cs typeface="Calibri" panose="020F0502020204030204" pitchFamily="34" charset="0"/>
                          </a:rPr>
                          <m:t>𝑉</m:t>
                        </m:r>
                        <m:d>
                          <m:dPr>
                            <m:ctrlPr>
                              <a:rPr lang="sv-SE" b="0" i="1" smtClean="0">
                                <a:latin typeface="Cambria Math" panose="02040503050406030204" pitchFamily="18" charset="0"/>
                                <a:cs typeface="Calibri" panose="020F0502020204030204" pitchFamily="34" charset="0"/>
                              </a:rPr>
                            </m:ctrlPr>
                          </m:dPr>
                          <m:e>
                            <m:sSub>
                              <m:sSubPr>
                                <m:ctrlPr>
                                  <a:rPr lang="sv-SE" b="0" i="1" smtClean="0">
                                    <a:latin typeface="Cambria Math" panose="02040503050406030204" pitchFamily="18" charset="0"/>
                                    <a:cs typeface="Calibri" panose="020F0502020204030204" pitchFamily="34" charset="0"/>
                                  </a:rPr>
                                </m:ctrlPr>
                              </m:sSubPr>
                              <m:e>
                                <m:r>
                                  <a:rPr lang="sv-SE" b="0" i="1" smtClean="0">
                                    <a:latin typeface="Cambria Math" panose="02040503050406030204" pitchFamily="18" charset="0"/>
                                    <a:cs typeface="Calibri" panose="020F0502020204030204" pitchFamily="34" charset="0"/>
                                  </a:rPr>
                                  <m:t>𝑥</m:t>
                                </m:r>
                              </m:e>
                              <m:sub>
                                <m:r>
                                  <a:rPr lang="sv-SE" b="0" i="1" smtClean="0">
                                    <a:latin typeface="Cambria Math" panose="02040503050406030204" pitchFamily="18" charset="0"/>
                                    <a:cs typeface="Calibri" panose="020F0502020204030204" pitchFamily="34" charset="0"/>
                                  </a:rPr>
                                  <m:t>1</m:t>
                                </m:r>
                              </m:sub>
                            </m:sSub>
                            <m:r>
                              <a:rPr lang="sv-SE" b="0" i="1" smtClean="0">
                                <a:latin typeface="Cambria Math" panose="02040503050406030204" pitchFamily="18" charset="0"/>
                                <a:cs typeface="Calibri" panose="020F0502020204030204" pitchFamily="34" charset="0"/>
                              </a:rPr>
                              <m:t>,</m:t>
                            </m:r>
                            <m:sSub>
                              <m:sSubPr>
                                <m:ctrlPr>
                                  <a:rPr lang="sv-SE" b="0" i="1" smtClean="0">
                                    <a:latin typeface="Cambria Math" panose="02040503050406030204" pitchFamily="18" charset="0"/>
                                    <a:cs typeface="Calibri" panose="020F0502020204030204" pitchFamily="34" charset="0"/>
                                  </a:rPr>
                                </m:ctrlPr>
                              </m:sSubPr>
                              <m:e>
                                <m:r>
                                  <a:rPr lang="sv-SE" b="0" i="1" smtClean="0">
                                    <a:latin typeface="Cambria Math" panose="02040503050406030204" pitchFamily="18" charset="0"/>
                                    <a:cs typeface="Calibri" panose="020F0502020204030204" pitchFamily="34" charset="0"/>
                                  </a:rPr>
                                  <m:t>𝑥</m:t>
                                </m:r>
                              </m:e>
                              <m:sub>
                                <m:r>
                                  <a:rPr lang="sv-SE" b="0" i="1" smtClean="0">
                                    <a:latin typeface="Cambria Math" panose="02040503050406030204" pitchFamily="18" charset="0"/>
                                    <a:cs typeface="Calibri" panose="020F0502020204030204" pitchFamily="34" charset="0"/>
                                  </a:rPr>
                                  <m:t>2</m:t>
                                </m:r>
                              </m:sub>
                            </m:sSub>
                            <m:r>
                              <a:rPr lang="sv-SE" b="0" i="1" smtClean="0">
                                <a:latin typeface="Cambria Math" panose="02040503050406030204" pitchFamily="18" charset="0"/>
                                <a:cs typeface="Calibri" panose="020F0502020204030204" pitchFamily="34" charset="0"/>
                              </a:rPr>
                              <m:t>,…,</m:t>
                            </m:r>
                            <m:sSub>
                              <m:sSubPr>
                                <m:ctrlPr>
                                  <a:rPr lang="sv-SE" b="0" i="1" smtClean="0">
                                    <a:latin typeface="Cambria Math" panose="02040503050406030204" pitchFamily="18" charset="0"/>
                                    <a:cs typeface="Calibri" panose="020F0502020204030204" pitchFamily="34" charset="0"/>
                                  </a:rPr>
                                </m:ctrlPr>
                              </m:sSubPr>
                              <m:e>
                                <m:r>
                                  <a:rPr lang="sv-SE" b="0" i="1" smtClean="0">
                                    <a:latin typeface="Cambria Math" panose="02040503050406030204" pitchFamily="18" charset="0"/>
                                    <a:cs typeface="Calibri" panose="020F0502020204030204" pitchFamily="34" charset="0"/>
                                  </a:rPr>
                                  <m:t>𝑥</m:t>
                                </m:r>
                              </m:e>
                              <m:sub>
                                <m:r>
                                  <a:rPr lang="sv-SE" b="0" i="1" smtClean="0">
                                    <a:latin typeface="Cambria Math" panose="02040503050406030204" pitchFamily="18" charset="0"/>
                                    <a:cs typeface="Calibri" panose="020F0502020204030204" pitchFamily="34" charset="0"/>
                                  </a:rPr>
                                  <m:t>𝑛</m:t>
                                </m:r>
                              </m:sub>
                            </m:sSub>
                          </m:e>
                        </m:d>
                        <m:r>
                          <a:rPr lang="sv-SE" b="0" i="1" smtClean="0">
                            <a:latin typeface="Cambria Math" panose="02040503050406030204" pitchFamily="18" charset="0"/>
                            <a:cs typeface="Calibri" panose="020F0502020204030204" pitchFamily="34" charset="0"/>
                          </a:rPr>
                          <m:t>=</m:t>
                        </m:r>
                        <m:nary>
                          <m:naryPr>
                            <m:ctrlPr>
                              <a:rPr lang="sv-SE" b="0" i="1" smtClean="0">
                                <a:latin typeface="Cambria Math" panose="02040503050406030204" pitchFamily="18" charset="0"/>
                                <a:cs typeface="Calibri" panose="020F0502020204030204" pitchFamily="34" charset="0"/>
                              </a:rPr>
                            </m:ctrlPr>
                          </m:naryPr>
                          <m:sub>
                            <m:r>
                              <m:rPr>
                                <m:brk m:alnAt="23"/>
                              </m:rPr>
                              <a:rPr lang="sv-SE" b="0" i="1" smtClean="0">
                                <a:latin typeface="Cambria Math" panose="02040503050406030204" pitchFamily="18" charset="0"/>
                                <a:cs typeface="Calibri" panose="020F0502020204030204" pitchFamily="34" charset="0"/>
                              </a:rPr>
                              <m:t>𝑠</m:t>
                            </m:r>
                            <m:r>
                              <a:rPr lang="sv-SE" b="0" i="1" smtClean="0">
                                <a:latin typeface="Cambria Math" panose="02040503050406030204" pitchFamily="18" charset="0"/>
                                <a:cs typeface="Calibri" panose="020F0502020204030204" pitchFamily="34" charset="0"/>
                              </a:rPr>
                              <m:t>𝑡𝑎𝑟𝑡</m:t>
                            </m:r>
                          </m:sub>
                          <m:sup>
                            <m:r>
                              <a:rPr lang="sv-SE" b="0" i="1" smtClean="0">
                                <a:latin typeface="Cambria Math" panose="02040503050406030204" pitchFamily="18" charset="0"/>
                                <a:cs typeface="Calibri" panose="020F0502020204030204" pitchFamily="34" charset="0"/>
                              </a:rPr>
                              <m:t>𝐸𝑛𝑑</m:t>
                            </m:r>
                          </m:sup>
                          <m:e>
                            <m:sSup>
                              <m:sSupPr>
                                <m:ctrlPr>
                                  <a:rPr lang="sv-SE" b="0" i="1" smtClean="0">
                                    <a:latin typeface="Cambria Math" panose="02040503050406030204" pitchFamily="18" charset="0"/>
                                    <a:cs typeface="Calibri" panose="020F0502020204030204" pitchFamily="34" charset="0"/>
                                  </a:rPr>
                                </m:ctrlPr>
                              </m:sSupPr>
                              <m:e>
                                <m:r>
                                  <a:rPr lang="sv-SE" b="0" i="1" smtClean="0">
                                    <a:latin typeface="Cambria Math" panose="02040503050406030204" pitchFamily="18" charset="0"/>
                                    <a:cs typeface="Calibri" panose="020F0502020204030204" pitchFamily="34" charset="0"/>
                                  </a:rPr>
                                  <m:t>𝑒</m:t>
                                </m:r>
                              </m:e>
                              <m:sup>
                                <m:r>
                                  <a:rPr lang="sv-SE" b="0" i="1" smtClean="0">
                                    <a:latin typeface="Cambria Math" panose="02040503050406030204" pitchFamily="18" charset="0"/>
                                    <a:cs typeface="Calibri" panose="020F0502020204030204" pitchFamily="34" charset="0"/>
                                  </a:rPr>
                                  <m:t>2</m:t>
                                </m:r>
                              </m:sup>
                            </m:sSup>
                            <m:r>
                              <a:rPr lang="sv-SE" b="0" i="1" smtClean="0">
                                <a:latin typeface="Cambria Math" panose="02040503050406030204" pitchFamily="18" charset="0"/>
                                <a:cs typeface="Calibri" panose="020F0502020204030204" pitchFamily="34" charset="0"/>
                              </a:rPr>
                              <m:t>𝑑𝑡</m:t>
                            </m:r>
                          </m:e>
                        </m:nary>
                      </m:e>
                    </m:func>
                  </m:oMath>
                </a14:m>
                <a:r>
                  <a:rPr lang="en-GB" dirty="0">
                    <a:latin typeface="Calibri" panose="020F0502020204030204" pitchFamily="34" charset="0"/>
                    <a:cs typeface="Calibri" panose="020F0502020204030204" pitchFamily="34" charset="0"/>
                  </a:rPr>
                  <a:t>.</a:t>
                </a:r>
              </a:p>
            </p:txBody>
          </p:sp>
        </mc:Choice>
        <mc:Fallback xmlns="">
          <p:sp>
            <p:nvSpPr>
              <p:cNvPr id="2" name="textruta 1">
                <a:extLst>
                  <a:ext uri="{FF2B5EF4-FFF2-40B4-BE49-F238E27FC236}">
                    <a16:creationId xmlns:a16="http://schemas.microsoft.com/office/drawing/2014/main" id="{00684863-F605-46A1-B620-83B5CE76268C}"/>
                  </a:ext>
                </a:extLst>
              </p:cNvPr>
              <p:cNvSpPr txBox="1">
                <a:spLocks noRot="1" noChangeAspect="1" noMove="1" noResize="1" noEditPoints="1" noAdjustHandles="1" noChangeArrowheads="1" noChangeShapeType="1" noTextEdit="1"/>
              </p:cNvSpPr>
              <p:nvPr/>
            </p:nvSpPr>
            <p:spPr>
              <a:xfrm>
                <a:off x="268492" y="4971503"/>
                <a:ext cx="8399462" cy="1732334"/>
              </a:xfrm>
              <a:prstGeom prst="rect">
                <a:avLst/>
              </a:prstGeom>
              <a:blipFill>
                <a:blip r:embed="rId3"/>
                <a:stretch>
                  <a:fillRect l="-1014" t="-2439" r="-362" b="-2439"/>
                </a:stretch>
              </a:blipFill>
              <a:ln w="19050">
                <a:solidFill>
                  <a:schemeClr val="tx1"/>
                </a:solidFill>
              </a:ln>
            </p:spPr>
            <p:txBody>
              <a:bodyPr/>
              <a:lstStyle/>
              <a:p>
                <a:r>
                  <a:rPr lang="en-GB">
                    <a:noFill/>
                  </a:rPr>
                  <a:t> </a:t>
                </a:r>
              </a:p>
            </p:txBody>
          </p:sp>
        </mc:Fallback>
      </mc:AlternateContent>
      <p:sp>
        <p:nvSpPr>
          <p:cNvPr id="29698" name="Platshållare för bildnummer 5">
            <a:extLst>
              <a:ext uri="{FF2B5EF4-FFF2-40B4-BE49-F238E27FC236}">
                <a16:creationId xmlns:a16="http://schemas.microsoft.com/office/drawing/2014/main" id="{08A9476B-64DB-4018-A51F-ED0CA8CAA701}"/>
              </a:ext>
            </a:extLst>
          </p:cNvPr>
          <p:cNvSpPr>
            <a:spLocks noGrp="1"/>
          </p:cNvSpPr>
          <p:nvPr>
            <p:ph type="sldNum" sz="quarter" idx="12"/>
          </p:nvPr>
        </p:nvSpPr>
        <p:spPr>
          <a:xfrm>
            <a:off x="8788400" y="6400800"/>
            <a:ext cx="355600" cy="381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7863361-FCBD-4DA6-B547-BEB89937D5E3}" type="slidenum">
              <a:rPr lang="en-GB" altLang="en-US" sz="1400" smtClean="0">
                <a:latin typeface="Calibri" panose="020F0502020204030204" pitchFamily="34" charset="0"/>
                <a:cs typeface="Calibri" panose="020F0502020204030204" pitchFamily="34" charset="0"/>
              </a:rPr>
              <a:pPr>
                <a:spcBef>
                  <a:spcPct val="0"/>
                </a:spcBef>
              </a:pPr>
              <a:t>17</a:t>
            </a:fld>
            <a:endParaRPr lang="en-GB" altLang="en-US" sz="1400" dirty="0">
              <a:latin typeface="Calibri" panose="020F0502020204030204" pitchFamily="34" charset="0"/>
              <a:cs typeface="Calibri" panose="020F0502020204030204" pitchFamily="34" charset="0"/>
            </a:endParaRPr>
          </a:p>
        </p:txBody>
      </p:sp>
      <p:sp>
        <p:nvSpPr>
          <p:cNvPr id="3" name="textruta 2">
            <a:extLst>
              <a:ext uri="{FF2B5EF4-FFF2-40B4-BE49-F238E27FC236}">
                <a16:creationId xmlns:a16="http://schemas.microsoft.com/office/drawing/2014/main" id="{AC7CCA31-E2C8-4F5A-964A-883EBBA2E9ED}"/>
              </a:ext>
            </a:extLst>
          </p:cNvPr>
          <p:cNvSpPr txBox="1"/>
          <p:nvPr/>
        </p:nvSpPr>
        <p:spPr>
          <a:xfrm>
            <a:off x="706438" y="1445920"/>
            <a:ext cx="7807324" cy="1089529"/>
          </a:xfrm>
          <a:prstGeom prst="rect">
            <a:avLst/>
          </a:prstGeom>
          <a:noFill/>
        </p:spPr>
        <p:txBody>
          <a:bodyPr wrap="square" rtlCol="0">
            <a:spAutoFit/>
          </a:bodyPr>
          <a:lstStyle/>
          <a:p>
            <a:pPr>
              <a:lnSpc>
                <a:spcPct val="90000"/>
              </a:lnSpc>
              <a:spcBef>
                <a:spcPct val="0"/>
              </a:spcBef>
            </a:pPr>
            <a:r>
              <a:rPr lang="en-GB" altLang="en-US" sz="2400" b="1" i="1" dirty="0">
                <a:latin typeface="Calibri" panose="020F0502020204030204" pitchFamily="34" charset="0"/>
                <a:cs typeface="Calibri" panose="020F0502020204030204" pitchFamily="34" charset="0"/>
              </a:rPr>
              <a:t> </a:t>
            </a:r>
            <a:r>
              <a:rPr lang="en-GB" altLang="en-US" sz="2400" b="1" i="1" dirty="0">
                <a:solidFill>
                  <a:srgbClr val="00B050"/>
                </a:solidFill>
                <a:latin typeface="Calibri" panose="020F0502020204030204" pitchFamily="34" charset="0"/>
                <a:cs typeface="Calibri" panose="020F0502020204030204" pitchFamily="34" charset="0"/>
              </a:rPr>
              <a:t>Parameter estimation</a:t>
            </a:r>
            <a:r>
              <a:rPr lang="en-GB" altLang="en-US" sz="2400" i="1" dirty="0">
                <a:solidFill>
                  <a:srgbClr val="00B050"/>
                </a:solidFill>
                <a:latin typeface="Calibri" panose="020F0502020204030204" pitchFamily="34" charset="0"/>
                <a:cs typeface="Calibri" panose="020F0502020204030204" pitchFamily="34" charset="0"/>
              </a:rPr>
              <a:t>   </a:t>
            </a:r>
          </a:p>
          <a:p>
            <a:pPr>
              <a:lnSpc>
                <a:spcPct val="90000"/>
              </a:lnSpc>
              <a:spcBef>
                <a:spcPct val="0"/>
              </a:spcBef>
            </a:pPr>
            <a:r>
              <a:rPr lang="en-GB" altLang="en-US" sz="2400" i="1" dirty="0">
                <a:latin typeface="Calibri" panose="020F0502020204030204" pitchFamily="34" charset="0"/>
                <a:cs typeface="Calibri" panose="020F0502020204030204" pitchFamily="34" charset="0"/>
              </a:rPr>
              <a:t>For each candidate structure, tune the parameters so that  the model behaves like the systemus as much as possible.</a:t>
            </a:r>
            <a:endParaRPr lang="en-GB" dirty="0"/>
          </a:p>
        </p:txBody>
      </p:sp>
      <p:sp>
        <p:nvSpPr>
          <p:cNvPr id="4" name="textruta 3">
            <a:extLst>
              <a:ext uri="{FF2B5EF4-FFF2-40B4-BE49-F238E27FC236}">
                <a16:creationId xmlns:a16="http://schemas.microsoft.com/office/drawing/2014/main" id="{A2FFE127-0D49-43B0-A4F7-D2B3F4BF27C2}"/>
              </a:ext>
            </a:extLst>
          </p:cNvPr>
          <p:cNvSpPr txBox="1"/>
          <p:nvPr/>
        </p:nvSpPr>
        <p:spPr>
          <a:xfrm>
            <a:off x="523095" y="609601"/>
            <a:ext cx="8208962" cy="830997"/>
          </a:xfrm>
          <a:prstGeom prst="rect">
            <a:avLst/>
          </a:prstGeom>
          <a:noFill/>
        </p:spPr>
        <p:txBody>
          <a:bodyPr wrap="square" rtlCol="0">
            <a:spAutoFit/>
          </a:bodyPr>
          <a:lstStyle/>
          <a:p>
            <a:r>
              <a:rPr lang="en-GB" altLang="en-US" sz="2400" b="1" i="1" dirty="0">
                <a:solidFill>
                  <a:srgbClr val="00B050"/>
                </a:solidFill>
                <a:latin typeface="Calibri" panose="020F0502020204030204" pitchFamily="34" charset="0"/>
                <a:cs typeface="Calibri" panose="020F0502020204030204" pitchFamily="34" charset="0"/>
              </a:rPr>
              <a:t>Identification</a:t>
            </a:r>
            <a:r>
              <a:rPr lang="en-GB" altLang="en-US" sz="2400" i="1" dirty="0">
                <a:latin typeface="Calibri" panose="020F0502020204030204" pitchFamily="34" charset="0"/>
                <a:cs typeface="Calibri" panose="020F0502020204030204" pitchFamily="34" charset="0"/>
              </a:rPr>
              <a:t> is a technique to find the best model (structure, relations, parameter values) among your candidate models. </a:t>
            </a:r>
            <a:endParaRPr lang="en-GB" altLang="en-US" sz="2800" i="1"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664"/>
                                        </p:tgtEl>
                                        <p:attrNameLst>
                                          <p:attrName>style.visibility</p:attrName>
                                        </p:attrNameLst>
                                      </p:cBhvr>
                                      <p:to>
                                        <p:strVal val="visible"/>
                                      </p:to>
                                    </p:set>
                                    <p:anim calcmode="lin" valueType="num">
                                      <p:cBhvr additive="base">
                                        <p:cTn id="19" dur="500" fill="hold"/>
                                        <p:tgtEl>
                                          <p:spTgt spid="26664"/>
                                        </p:tgtEl>
                                        <p:attrNameLst>
                                          <p:attrName>ppt_x</p:attrName>
                                        </p:attrNameLst>
                                      </p:cBhvr>
                                      <p:tavLst>
                                        <p:tav tm="0">
                                          <p:val>
                                            <p:strVal val="1+#ppt_w/2"/>
                                          </p:val>
                                        </p:tav>
                                        <p:tav tm="100000">
                                          <p:val>
                                            <p:strVal val="#ppt_x"/>
                                          </p:val>
                                        </p:tav>
                                      </p:tavLst>
                                    </p:anim>
                                    <p:anim calcmode="lin" valueType="num">
                                      <p:cBhvr additive="base">
                                        <p:cTn id="20" dur="500" fill="hold"/>
                                        <p:tgtEl>
                                          <p:spTgt spid="266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Platshållare för bildnummer 5">
            <a:extLst>
              <a:ext uri="{FF2B5EF4-FFF2-40B4-BE49-F238E27FC236}">
                <a16:creationId xmlns:a16="http://schemas.microsoft.com/office/drawing/2014/main" id="{AC996789-6310-41D0-9DEA-1C8E24396C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F8F269B5-2B42-4D57-8E94-6AD437998A8F}" type="slidenum">
              <a:rPr lang="en-GB" altLang="en-US" sz="1400" smtClean="0">
                <a:latin typeface="Calibri" panose="020F0502020204030204" pitchFamily="34" charset="0"/>
                <a:cs typeface="Calibri" panose="020F0502020204030204" pitchFamily="34" charset="0"/>
              </a:rPr>
              <a:pPr>
                <a:spcBef>
                  <a:spcPct val="0"/>
                </a:spcBef>
              </a:pPr>
              <a:t>18</a:t>
            </a:fld>
            <a:endParaRPr lang="en-GB" altLang="en-US" sz="1400">
              <a:latin typeface="Calibri" panose="020F0502020204030204" pitchFamily="34" charset="0"/>
              <a:cs typeface="Calibri" panose="020F0502020204030204" pitchFamily="34" charset="0"/>
            </a:endParaRPr>
          </a:p>
        </p:txBody>
      </p:sp>
      <p:sp>
        <p:nvSpPr>
          <p:cNvPr id="31747" name="Rectangle 5">
            <a:extLst>
              <a:ext uri="{FF2B5EF4-FFF2-40B4-BE49-F238E27FC236}">
                <a16:creationId xmlns:a16="http://schemas.microsoft.com/office/drawing/2014/main" id="{47A8BAC2-C0C3-4B44-AA6D-6214EECC98CB}"/>
              </a:ext>
            </a:extLst>
          </p:cNvPr>
          <p:cNvSpPr>
            <a:spLocks noGrp="1" noChangeArrowheads="1"/>
          </p:cNvSpPr>
          <p:nvPr>
            <p:ph type="body" idx="1"/>
          </p:nvPr>
        </p:nvSpPr>
        <p:spPr>
          <a:xfrm>
            <a:off x="1905000" y="76200"/>
            <a:ext cx="4876800" cy="498475"/>
          </a:xfrm>
          <a:noFill/>
        </p:spPr>
        <p:txBody>
          <a:bodyPr/>
          <a:lstStyle/>
          <a:p>
            <a:pPr algn="ctr">
              <a:lnSpc>
                <a:spcPct val="90000"/>
              </a:lnSpc>
            </a:pPr>
            <a:r>
              <a:rPr lang="en-GB" altLang="en-US" sz="4400" b="1" dirty="0">
                <a:latin typeface="Calibri" panose="020F0502020204030204" pitchFamily="34" charset="0"/>
                <a:cs typeface="Calibri" panose="020F0502020204030204" pitchFamily="34" charset="0"/>
              </a:rPr>
              <a:t>III. VALIDATION</a:t>
            </a:r>
          </a:p>
        </p:txBody>
      </p:sp>
      <p:sp>
        <p:nvSpPr>
          <p:cNvPr id="28699" name="Rectangle 27">
            <a:extLst>
              <a:ext uri="{FF2B5EF4-FFF2-40B4-BE49-F238E27FC236}">
                <a16:creationId xmlns:a16="http://schemas.microsoft.com/office/drawing/2014/main" id="{F7AF96A3-A0EE-4652-91DB-21EF124091B1}"/>
              </a:ext>
            </a:extLst>
          </p:cNvPr>
          <p:cNvSpPr>
            <a:spLocks noChangeArrowheads="1"/>
          </p:cNvSpPr>
          <p:nvPr/>
        </p:nvSpPr>
        <p:spPr bwMode="auto">
          <a:xfrm>
            <a:off x="152400" y="5943600"/>
            <a:ext cx="8534400" cy="723597"/>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400" b="1" dirty="0">
                <a:latin typeface="Calibri" panose="020F0502020204030204" pitchFamily="34" charset="0"/>
                <a:cs typeface="Calibri" panose="020F0502020204030204" pitchFamily="34" charset="0"/>
              </a:rPr>
              <a:t>Validation requires a huge amount of work if the model is complex. (Never make the model more complex than necessary.)</a:t>
            </a:r>
            <a:endParaRPr lang="en-GB" altLang="en-US" sz="2400" b="1" i="1" dirty="0">
              <a:latin typeface="Calibri" panose="020F0502020204030204" pitchFamily="34" charset="0"/>
              <a:cs typeface="Calibri" panose="020F0502020204030204" pitchFamily="34" charset="0"/>
            </a:endParaRPr>
          </a:p>
        </p:txBody>
      </p:sp>
      <p:grpSp>
        <p:nvGrpSpPr>
          <p:cNvPr id="31779" name="Group 153">
            <a:extLst>
              <a:ext uri="{FF2B5EF4-FFF2-40B4-BE49-F238E27FC236}">
                <a16:creationId xmlns:a16="http://schemas.microsoft.com/office/drawing/2014/main" id="{C0769784-B914-4061-A38E-829EF9AB44D6}"/>
              </a:ext>
            </a:extLst>
          </p:cNvPr>
          <p:cNvGrpSpPr>
            <a:grpSpLocks/>
          </p:cNvGrpSpPr>
          <p:nvPr/>
        </p:nvGrpSpPr>
        <p:grpSpPr bwMode="auto">
          <a:xfrm>
            <a:off x="6222544" y="101600"/>
            <a:ext cx="2769056" cy="1320800"/>
            <a:chOff x="3840" y="64"/>
            <a:chExt cx="1707" cy="832"/>
          </a:xfrm>
        </p:grpSpPr>
        <p:sp>
          <p:nvSpPr>
            <p:cNvPr id="31781" name="Line 23">
              <a:extLst>
                <a:ext uri="{FF2B5EF4-FFF2-40B4-BE49-F238E27FC236}">
                  <a16:creationId xmlns:a16="http://schemas.microsoft.com/office/drawing/2014/main" id="{3AAFF4B6-7360-49CA-8934-D687E75FF572}"/>
                </a:ext>
              </a:extLst>
            </p:cNvPr>
            <p:cNvSpPr>
              <a:spLocks noChangeShapeType="1"/>
            </p:cNvSpPr>
            <p:nvPr/>
          </p:nvSpPr>
          <p:spPr bwMode="auto">
            <a:xfrm>
              <a:off x="3840" y="215"/>
              <a:ext cx="1088" cy="266"/>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31782" name="Group 144">
              <a:extLst>
                <a:ext uri="{FF2B5EF4-FFF2-40B4-BE49-F238E27FC236}">
                  <a16:creationId xmlns:a16="http://schemas.microsoft.com/office/drawing/2014/main" id="{384203D0-5EB8-4C94-87C0-14872E50C483}"/>
                </a:ext>
              </a:extLst>
            </p:cNvPr>
            <p:cNvGrpSpPr>
              <a:grpSpLocks/>
            </p:cNvGrpSpPr>
            <p:nvPr/>
          </p:nvGrpSpPr>
          <p:grpSpPr bwMode="auto">
            <a:xfrm>
              <a:off x="4928" y="64"/>
              <a:ext cx="619" cy="832"/>
              <a:chOff x="4928" y="32"/>
              <a:chExt cx="619" cy="832"/>
            </a:xfrm>
          </p:grpSpPr>
          <p:sp>
            <p:nvSpPr>
              <p:cNvPr id="31783" name="Rectangle 119">
                <a:extLst>
                  <a:ext uri="{FF2B5EF4-FFF2-40B4-BE49-F238E27FC236}">
                    <a16:creationId xmlns:a16="http://schemas.microsoft.com/office/drawing/2014/main" id="{6455FE0E-980D-4A78-95D5-C4BAE3852633}"/>
                  </a:ext>
                </a:extLst>
              </p:cNvPr>
              <p:cNvSpPr>
                <a:spLocks noChangeArrowheads="1"/>
              </p:cNvSpPr>
              <p:nvPr/>
            </p:nvSpPr>
            <p:spPr bwMode="auto">
              <a:xfrm>
                <a:off x="4928" y="164"/>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4" name="Rectangle 120">
                <a:extLst>
                  <a:ext uri="{FF2B5EF4-FFF2-40B4-BE49-F238E27FC236}">
                    <a16:creationId xmlns:a16="http://schemas.microsoft.com/office/drawing/2014/main" id="{D9EEE97C-D50D-4520-9FF5-B6968915DD9C}"/>
                  </a:ext>
                </a:extLst>
              </p:cNvPr>
              <p:cNvSpPr>
                <a:spLocks noChangeArrowheads="1"/>
              </p:cNvSpPr>
              <p:nvPr/>
            </p:nvSpPr>
            <p:spPr bwMode="auto">
              <a:xfrm>
                <a:off x="4928" y="536"/>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5" name="Rectangle 121">
                <a:extLst>
                  <a:ext uri="{FF2B5EF4-FFF2-40B4-BE49-F238E27FC236}">
                    <a16:creationId xmlns:a16="http://schemas.microsoft.com/office/drawing/2014/main" id="{26DF6C39-FCF8-4CB9-8006-89A6182E88A1}"/>
                  </a:ext>
                </a:extLst>
              </p:cNvPr>
              <p:cNvSpPr>
                <a:spLocks noChangeArrowheads="1"/>
              </p:cNvSpPr>
              <p:nvPr/>
            </p:nvSpPr>
            <p:spPr bwMode="auto">
              <a:xfrm>
                <a:off x="4928" y="415"/>
                <a:ext cx="619" cy="77"/>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6" name="Rectangle 122">
                <a:extLst>
                  <a:ext uri="{FF2B5EF4-FFF2-40B4-BE49-F238E27FC236}">
                    <a16:creationId xmlns:a16="http://schemas.microsoft.com/office/drawing/2014/main" id="{E772840A-926F-4B1F-BB69-3E86BAF2E72E}"/>
                  </a:ext>
                </a:extLst>
              </p:cNvPr>
              <p:cNvSpPr>
                <a:spLocks noChangeArrowheads="1"/>
              </p:cNvSpPr>
              <p:nvPr/>
            </p:nvSpPr>
            <p:spPr bwMode="auto">
              <a:xfrm>
                <a:off x="4928" y="284"/>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7" name="Rectangle 123">
                <a:extLst>
                  <a:ext uri="{FF2B5EF4-FFF2-40B4-BE49-F238E27FC236}">
                    <a16:creationId xmlns:a16="http://schemas.microsoft.com/office/drawing/2014/main" id="{F44E7676-5FFD-4E1C-9303-277D998E5489}"/>
                  </a:ext>
                </a:extLst>
              </p:cNvPr>
              <p:cNvSpPr>
                <a:spLocks noChangeArrowheads="1"/>
              </p:cNvSpPr>
              <p:nvPr/>
            </p:nvSpPr>
            <p:spPr bwMode="auto">
              <a:xfrm>
                <a:off x="4928" y="32"/>
                <a:ext cx="619" cy="77"/>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8" name="Rectangle 124">
                <a:extLst>
                  <a:ext uri="{FF2B5EF4-FFF2-40B4-BE49-F238E27FC236}">
                    <a16:creationId xmlns:a16="http://schemas.microsoft.com/office/drawing/2014/main" id="{B4E4707D-3566-4FFE-BB4B-71231F5105C9}"/>
                  </a:ext>
                </a:extLst>
              </p:cNvPr>
              <p:cNvSpPr>
                <a:spLocks noChangeArrowheads="1"/>
              </p:cNvSpPr>
              <p:nvPr/>
            </p:nvSpPr>
            <p:spPr bwMode="auto">
              <a:xfrm>
                <a:off x="4928" y="667"/>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89" name="Rectangle 125">
                <a:extLst>
                  <a:ext uri="{FF2B5EF4-FFF2-40B4-BE49-F238E27FC236}">
                    <a16:creationId xmlns:a16="http://schemas.microsoft.com/office/drawing/2014/main" id="{29515180-1116-4FA5-9CAF-170B46E502EC}"/>
                  </a:ext>
                </a:extLst>
              </p:cNvPr>
              <p:cNvSpPr>
                <a:spLocks noChangeArrowheads="1"/>
              </p:cNvSpPr>
              <p:nvPr/>
            </p:nvSpPr>
            <p:spPr bwMode="auto">
              <a:xfrm>
                <a:off x="4928" y="787"/>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90" name="Line 126">
                <a:extLst>
                  <a:ext uri="{FF2B5EF4-FFF2-40B4-BE49-F238E27FC236}">
                    <a16:creationId xmlns:a16="http://schemas.microsoft.com/office/drawing/2014/main" id="{41B08483-EE2C-40D2-9108-C1912A2F96F6}"/>
                  </a:ext>
                </a:extLst>
              </p:cNvPr>
              <p:cNvSpPr>
                <a:spLocks noChangeShapeType="1"/>
              </p:cNvSpPr>
              <p:nvPr/>
            </p:nvSpPr>
            <p:spPr bwMode="auto">
              <a:xfrm>
                <a:off x="5244" y="245"/>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91" name="Line 127">
                <a:extLst>
                  <a:ext uri="{FF2B5EF4-FFF2-40B4-BE49-F238E27FC236}">
                    <a16:creationId xmlns:a16="http://schemas.microsoft.com/office/drawing/2014/main" id="{835ED3F9-CE83-4006-9175-7F54D94BF1A8}"/>
                  </a:ext>
                </a:extLst>
              </p:cNvPr>
              <p:cNvSpPr>
                <a:spLocks noChangeShapeType="1"/>
              </p:cNvSpPr>
              <p:nvPr/>
            </p:nvSpPr>
            <p:spPr bwMode="auto">
              <a:xfrm>
                <a:off x="5231" y="11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92" name="Line 128">
                <a:extLst>
                  <a:ext uri="{FF2B5EF4-FFF2-40B4-BE49-F238E27FC236}">
                    <a16:creationId xmlns:a16="http://schemas.microsoft.com/office/drawing/2014/main" id="{567F01C8-4EB2-47CC-BE41-371D15D2D717}"/>
                  </a:ext>
                </a:extLst>
              </p:cNvPr>
              <p:cNvSpPr>
                <a:spLocks noChangeShapeType="1"/>
              </p:cNvSpPr>
              <p:nvPr/>
            </p:nvSpPr>
            <p:spPr bwMode="auto">
              <a:xfrm>
                <a:off x="5244" y="377"/>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93" name="Line 129">
                <a:extLst>
                  <a:ext uri="{FF2B5EF4-FFF2-40B4-BE49-F238E27FC236}">
                    <a16:creationId xmlns:a16="http://schemas.microsoft.com/office/drawing/2014/main" id="{978D0481-EFC7-43B5-98EE-39135291E0D3}"/>
                  </a:ext>
                </a:extLst>
              </p:cNvPr>
              <p:cNvSpPr>
                <a:spLocks noChangeShapeType="1"/>
              </p:cNvSpPr>
              <p:nvPr/>
            </p:nvSpPr>
            <p:spPr bwMode="auto">
              <a:xfrm>
                <a:off x="5244" y="486"/>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94" name="Line 130">
                <a:extLst>
                  <a:ext uri="{FF2B5EF4-FFF2-40B4-BE49-F238E27FC236}">
                    <a16:creationId xmlns:a16="http://schemas.microsoft.com/office/drawing/2014/main" id="{EA61E97D-E5E6-43F9-B16C-2516C7493DAF}"/>
                  </a:ext>
                </a:extLst>
              </p:cNvPr>
              <p:cNvSpPr>
                <a:spLocks noChangeShapeType="1"/>
              </p:cNvSpPr>
              <p:nvPr/>
            </p:nvSpPr>
            <p:spPr bwMode="auto">
              <a:xfrm>
                <a:off x="5244" y="618"/>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95" name="Line 131">
                <a:extLst>
                  <a:ext uri="{FF2B5EF4-FFF2-40B4-BE49-F238E27FC236}">
                    <a16:creationId xmlns:a16="http://schemas.microsoft.com/office/drawing/2014/main" id="{20A72E6B-268C-414A-B698-3621B911C96C}"/>
                  </a:ext>
                </a:extLst>
              </p:cNvPr>
              <p:cNvSpPr>
                <a:spLocks noChangeShapeType="1"/>
              </p:cNvSpPr>
              <p:nvPr/>
            </p:nvSpPr>
            <p:spPr bwMode="auto">
              <a:xfrm>
                <a:off x="5244" y="749"/>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
        <p:nvSpPr>
          <p:cNvPr id="31780" name="Text Box 134">
            <a:extLst>
              <a:ext uri="{FF2B5EF4-FFF2-40B4-BE49-F238E27FC236}">
                <a16:creationId xmlns:a16="http://schemas.microsoft.com/office/drawing/2014/main" id="{9B840033-D549-4E5F-B795-EE9CEB5334C0}"/>
              </a:ext>
            </a:extLst>
          </p:cNvPr>
          <p:cNvSpPr txBox="1">
            <a:spLocks noChangeArrowheads="1"/>
          </p:cNvSpPr>
          <p:nvPr/>
        </p:nvSpPr>
        <p:spPr bwMode="auto">
          <a:xfrm>
            <a:off x="228600" y="646113"/>
            <a:ext cx="7765361"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20000"/>
              </a:lnSpc>
              <a:spcBef>
                <a:spcPct val="0"/>
              </a:spcBef>
            </a:pPr>
            <a:r>
              <a:rPr lang="en-GB" altLang="en-US" sz="2400" b="1" dirty="0">
                <a:latin typeface="Calibri" panose="020F0502020204030204" pitchFamily="34" charset="0"/>
                <a:cs typeface="Calibri" panose="020F0502020204030204" pitchFamily="34" charset="0"/>
              </a:rPr>
              <a:t>Is the model </a:t>
            </a:r>
            <a:r>
              <a:rPr lang="en-GB" altLang="en-US" sz="2400" b="1" i="1" dirty="0">
                <a:latin typeface="Calibri" panose="020F0502020204030204" pitchFamily="34" charset="0"/>
                <a:cs typeface="Calibri" panose="020F0502020204030204" pitchFamily="34" charset="0"/>
              </a:rPr>
              <a:t>valid</a:t>
            </a:r>
            <a:r>
              <a:rPr lang="en-GB" altLang="en-US" sz="2400" b="1" dirty="0">
                <a:latin typeface="Calibri" panose="020F0502020204030204" pitchFamily="34" charset="0"/>
                <a:cs typeface="Calibri" panose="020F0502020204030204" pitchFamily="34" charset="0"/>
              </a:rPr>
              <a:t> (</a:t>
            </a:r>
            <a:r>
              <a:rPr lang="en-GB" altLang="en-US" sz="2400" b="1" i="1" dirty="0">
                <a:latin typeface="Calibri" panose="020F0502020204030204" pitchFamily="34" charset="0"/>
                <a:cs typeface="Calibri" panose="020F0502020204030204" pitchFamily="34" charset="0"/>
              </a:rPr>
              <a:t>trustworthy)</a:t>
            </a:r>
            <a:r>
              <a:rPr lang="en-GB" altLang="en-US" sz="2400" b="1" dirty="0">
                <a:latin typeface="Calibri" panose="020F0502020204030204" pitchFamily="34" charset="0"/>
                <a:cs typeface="Calibri" panose="020F0502020204030204" pitchFamily="34" charset="0"/>
              </a:rPr>
              <a:t> according to the purpose?</a:t>
            </a:r>
          </a:p>
        </p:txBody>
      </p:sp>
      <p:grpSp>
        <p:nvGrpSpPr>
          <p:cNvPr id="28827" name="Group 155">
            <a:extLst>
              <a:ext uri="{FF2B5EF4-FFF2-40B4-BE49-F238E27FC236}">
                <a16:creationId xmlns:a16="http://schemas.microsoft.com/office/drawing/2014/main" id="{8490EDD8-3EA9-4BFB-B853-A9F2A88DB453}"/>
              </a:ext>
            </a:extLst>
          </p:cNvPr>
          <p:cNvGrpSpPr>
            <a:grpSpLocks/>
          </p:cNvGrpSpPr>
          <p:nvPr/>
        </p:nvGrpSpPr>
        <p:grpSpPr bwMode="auto">
          <a:xfrm>
            <a:off x="1006475" y="2035175"/>
            <a:ext cx="5154613" cy="3495675"/>
            <a:chOff x="634" y="1426"/>
            <a:chExt cx="3247" cy="2202"/>
          </a:xfrm>
        </p:grpSpPr>
        <p:sp>
          <p:nvSpPr>
            <p:cNvPr id="31764" name="Rectangle 85">
              <a:extLst>
                <a:ext uri="{FF2B5EF4-FFF2-40B4-BE49-F238E27FC236}">
                  <a16:creationId xmlns:a16="http://schemas.microsoft.com/office/drawing/2014/main" id="{10CB5DE6-6316-47C5-A7F4-8FA20F14DE2D}"/>
                </a:ext>
              </a:extLst>
            </p:cNvPr>
            <p:cNvSpPr>
              <a:spLocks noChangeArrowheads="1"/>
            </p:cNvSpPr>
            <p:nvPr/>
          </p:nvSpPr>
          <p:spPr bwMode="auto">
            <a:xfrm>
              <a:off x="634" y="1426"/>
              <a:ext cx="1198" cy="3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65" name="Rectangle 86">
              <a:extLst>
                <a:ext uri="{FF2B5EF4-FFF2-40B4-BE49-F238E27FC236}">
                  <a16:creationId xmlns:a16="http://schemas.microsoft.com/office/drawing/2014/main" id="{78D1D44C-A8B2-487B-8FC4-482C94376909}"/>
                </a:ext>
              </a:extLst>
            </p:cNvPr>
            <p:cNvSpPr>
              <a:spLocks noChangeArrowheads="1"/>
            </p:cNvSpPr>
            <p:nvPr/>
          </p:nvSpPr>
          <p:spPr bwMode="auto">
            <a:xfrm>
              <a:off x="682" y="1466"/>
              <a:ext cx="109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a:latin typeface="Calibri" panose="020F0502020204030204" pitchFamily="34" charset="0"/>
                  <a:cs typeface="Calibri" panose="020F0502020204030204" pitchFamily="34" charset="0"/>
                </a:rPr>
                <a:t>DATA</a:t>
              </a:r>
            </a:p>
          </p:txBody>
        </p:sp>
        <p:sp>
          <p:nvSpPr>
            <p:cNvPr id="31766" name="Rectangle 88">
              <a:extLst>
                <a:ext uri="{FF2B5EF4-FFF2-40B4-BE49-F238E27FC236}">
                  <a16:creationId xmlns:a16="http://schemas.microsoft.com/office/drawing/2014/main" id="{1C907882-EF48-4D0D-97D9-FCB86D6CFB6A}"/>
                </a:ext>
              </a:extLst>
            </p:cNvPr>
            <p:cNvSpPr>
              <a:spLocks noChangeArrowheads="1"/>
            </p:cNvSpPr>
            <p:nvPr/>
          </p:nvSpPr>
          <p:spPr bwMode="auto">
            <a:xfrm>
              <a:off x="2227" y="1428"/>
              <a:ext cx="1654" cy="3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67" name="Rectangle 89">
              <a:extLst>
                <a:ext uri="{FF2B5EF4-FFF2-40B4-BE49-F238E27FC236}">
                  <a16:creationId xmlns:a16="http://schemas.microsoft.com/office/drawing/2014/main" id="{3AD89AEC-722D-462E-8B7E-E4D53198B2E8}"/>
                </a:ext>
              </a:extLst>
            </p:cNvPr>
            <p:cNvSpPr>
              <a:spLocks noChangeArrowheads="1"/>
            </p:cNvSpPr>
            <p:nvPr/>
          </p:nvSpPr>
          <p:spPr bwMode="auto">
            <a:xfrm>
              <a:off x="2286" y="1479"/>
              <a:ext cx="1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dirty="0">
                  <a:latin typeface="Calibri" panose="020F0502020204030204" pitchFamily="34" charset="0"/>
                  <a:cs typeface="Calibri" panose="020F0502020204030204" pitchFamily="34" charset="0"/>
                </a:rPr>
                <a:t>SYSTEMUS</a:t>
              </a:r>
            </a:p>
          </p:txBody>
        </p:sp>
        <p:grpSp>
          <p:nvGrpSpPr>
            <p:cNvPr id="31768" name="Group 90">
              <a:extLst>
                <a:ext uri="{FF2B5EF4-FFF2-40B4-BE49-F238E27FC236}">
                  <a16:creationId xmlns:a16="http://schemas.microsoft.com/office/drawing/2014/main" id="{115FDF43-DA32-43B9-B440-1A2EA7088727}"/>
                </a:ext>
              </a:extLst>
            </p:cNvPr>
            <p:cNvGrpSpPr>
              <a:grpSpLocks/>
            </p:cNvGrpSpPr>
            <p:nvPr/>
          </p:nvGrpSpPr>
          <p:grpSpPr bwMode="auto">
            <a:xfrm>
              <a:off x="2227" y="2659"/>
              <a:ext cx="1654" cy="395"/>
              <a:chOff x="1588" y="3408"/>
              <a:chExt cx="1240" cy="585"/>
            </a:xfrm>
          </p:grpSpPr>
          <p:sp>
            <p:nvSpPr>
              <p:cNvPr id="31777" name="Rectangle 91">
                <a:extLst>
                  <a:ext uri="{FF2B5EF4-FFF2-40B4-BE49-F238E27FC236}">
                    <a16:creationId xmlns:a16="http://schemas.microsoft.com/office/drawing/2014/main" id="{C5537ED9-CE1C-4B05-82F9-95A444CEC9C9}"/>
                  </a:ext>
                </a:extLst>
              </p:cNvPr>
              <p:cNvSpPr>
                <a:spLocks noChangeArrowheads="1"/>
              </p:cNvSpPr>
              <p:nvPr/>
            </p:nvSpPr>
            <p:spPr bwMode="auto">
              <a:xfrm>
                <a:off x="1588" y="3412"/>
                <a:ext cx="1240" cy="52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78" name="Rectangle 92">
                <a:extLst>
                  <a:ext uri="{FF2B5EF4-FFF2-40B4-BE49-F238E27FC236}">
                    <a16:creationId xmlns:a16="http://schemas.microsoft.com/office/drawing/2014/main" id="{44BFB076-A091-463F-A3EF-8FBB825FA987}"/>
                  </a:ext>
                </a:extLst>
              </p:cNvPr>
              <p:cNvSpPr>
                <a:spLocks noChangeArrowheads="1"/>
              </p:cNvSpPr>
              <p:nvPr/>
            </p:nvSpPr>
            <p:spPr bwMode="auto">
              <a:xfrm>
                <a:off x="1632" y="3408"/>
                <a:ext cx="1151"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70000"/>
                  </a:lnSpc>
                  <a:spcBef>
                    <a:spcPct val="50000"/>
                  </a:spcBef>
                </a:pPr>
                <a:r>
                  <a:rPr lang="en-GB" altLang="en-US" sz="2400" b="1">
                    <a:latin typeface="Calibri" panose="020F0502020204030204" pitchFamily="34" charset="0"/>
                    <a:cs typeface="Calibri" panose="020F0502020204030204" pitchFamily="34" charset="0"/>
                  </a:rPr>
                  <a:t>Computer program</a:t>
                </a:r>
              </a:p>
            </p:txBody>
          </p:sp>
        </p:grpSp>
        <p:sp>
          <p:nvSpPr>
            <p:cNvPr id="31769" name="Rectangle 94">
              <a:extLst>
                <a:ext uri="{FF2B5EF4-FFF2-40B4-BE49-F238E27FC236}">
                  <a16:creationId xmlns:a16="http://schemas.microsoft.com/office/drawing/2014/main" id="{235F1F49-B668-4B46-97C8-F8CFF8539C13}"/>
                </a:ext>
              </a:extLst>
            </p:cNvPr>
            <p:cNvSpPr>
              <a:spLocks noChangeArrowheads="1"/>
            </p:cNvSpPr>
            <p:nvPr/>
          </p:nvSpPr>
          <p:spPr bwMode="auto">
            <a:xfrm>
              <a:off x="2227" y="3277"/>
              <a:ext cx="1654" cy="35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70" name="Rectangle 95">
              <a:extLst>
                <a:ext uri="{FF2B5EF4-FFF2-40B4-BE49-F238E27FC236}">
                  <a16:creationId xmlns:a16="http://schemas.microsoft.com/office/drawing/2014/main" id="{7B1E1A9D-5571-4781-9EA3-1811509B15ED}"/>
                </a:ext>
              </a:extLst>
            </p:cNvPr>
            <p:cNvSpPr>
              <a:spLocks noChangeArrowheads="1"/>
            </p:cNvSpPr>
            <p:nvPr/>
          </p:nvSpPr>
          <p:spPr bwMode="auto">
            <a:xfrm>
              <a:off x="2286" y="3317"/>
              <a:ext cx="1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a:latin typeface="Calibri" panose="020F0502020204030204" pitchFamily="34" charset="0"/>
                  <a:cs typeface="Calibri" panose="020F0502020204030204" pitchFamily="34" charset="0"/>
                </a:rPr>
                <a:t>RESULTS</a:t>
              </a:r>
            </a:p>
          </p:txBody>
        </p:sp>
        <p:sp>
          <p:nvSpPr>
            <p:cNvPr id="31771" name="Line 96">
              <a:extLst>
                <a:ext uri="{FF2B5EF4-FFF2-40B4-BE49-F238E27FC236}">
                  <a16:creationId xmlns:a16="http://schemas.microsoft.com/office/drawing/2014/main" id="{CB820438-B74A-44AF-85CF-1F128DA082A2}"/>
                </a:ext>
              </a:extLst>
            </p:cNvPr>
            <p:cNvSpPr>
              <a:spLocks noChangeShapeType="1"/>
            </p:cNvSpPr>
            <p:nvPr/>
          </p:nvSpPr>
          <p:spPr bwMode="auto">
            <a:xfrm>
              <a:off x="3054" y="1782"/>
              <a:ext cx="0" cy="26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72" name="Line 97">
              <a:extLst>
                <a:ext uri="{FF2B5EF4-FFF2-40B4-BE49-F238E27FC236}">
                  <a16:creationId xmlns:a16="http://schemas.microsoft.com/office/drawing/2014/main" id="{00D18CD1-824A-42BD-BDE2-1C319B5831FB}"/>
                </a:ext>
              </a:extLst>
            </p:cNvPr>
            <p:cNvSpPr>
              <a:spLocks noChangeShapeType="1"/>
            </p:cNvSpPr>
            <p:nvPr/>
          </p:nvSpPr>
          <p:spPr bwMode="auto">
            <a:xfrm>
              <a:off x="1838" y="1588"/>
              <a:ext cx="384"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73" name="Rectangle 99">
              <a:extLst>
                <a:ext uri="{FF2B5EF4-FFF2-40B4-BE49-F238E27FC236}">
                  <a16:creationId xmlns:a16="http://schemas.microsoft.com/office/drawing/2014/main" id="{BDB010CF-E748-4111-8798-8D2397974E8B}"/>
                </a:ext>
              </a:extLst>
            </p:cNvPr>
            <p:cNvSpPr>
              <a:spLocks noChangeArrowheads="1"/>
            </p:cNvSpPr>
            <p:nvPr/>
          </p:nvSpPr>
          <p:spPr bwMode="auto">
            <a:xfrm>
              <a:off x="2227" y="2045"/>
              <a:ext cx="1654" cy="35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31774" name="Rectangle 100">
              <a:extLst>
                <a:ext uri="{FF2B5EF4-FFF2-40B4-BE49-F238E27FC236}">
                  <a16:creationId xmlns:a16="http://schemas.microsoft.com/office/drawing/2014/main" id="{3AAFD99A-E80C-4060-A8BC-0E0DB07780A7}"/>
                </a:ext>
              </a:extLst>
            </p:cNvPr>
            <p:cNvSpPr>
              <a:spLocks noChangeArrowheads="1"/>
            </p:cNvSpPr>
            <p:nvPr/>
          </p:nvSpPr>
          <p:spPr bwMode="auto">
            <a:xfrm>
              <a:off x="2286" y="2085"/>
              <a:ext cx="1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a:latin typeface="Calibri" panose="020F0502020204030204" pitchFamily="34" charset="0"/>
                  <a:cs typeface="Calibri" panose="020F0502020204030204" pitchFamily="34" charset="0"/>
                </a:rPr>
                <a:t>MODEL</a:t>
              </a:r>
            </a:p>
          </p:txBody>
        </p:sp>
        <p:sp>
          <p:nvSpPr>
            <p:cNvPr id="31775" name="Line 101">
              <a:extLst>
                <a:ext uri="{FF2B5EF4-FFF2-40B4-BE49-F238E27FC236}">
                  <a16:creationId xmlns:a16="http://schemas.microsoft.com/office/drawing/2014/main" id="{461F369B-57B9-44A1-A117-5B0857ED4E58}"/>
                </a:ext>
              </a:extLst>
            </p:cNvPr>
            <p:cNvSpPr>
              <a:spLocks noChangeShapeType="1"/>
            </p:cNvSpPr>
            <p:nvPr/>
          </p:nvSpPr>
          <p:spPr bwMode="auto">
            <a:xfrm>
              <a:off x="3054" y="2399"/>
              <a:ext cx="0" cy="25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1776" name="Line 102">
              <a:extLst>
                <a:ext uri="{FF2B5EF4-FFF2-40B4-BE49-F238E27FC236}">
                  <a16:creationId xmlns:a16="http://schemas.microsoft.com/office/drawing/2014/main" id="{266C23FE-21CB-491B-9041-BD02C92BA382}"/>
                </a:ext>
              </a:extLst>
            </p:cNvPr>
            <p:cNvSpPr>
              <a:spLocks noChangeShapeType="1"/>
            </p:cNvSpPr>
            <p:nvPr/>
          </p:nvSpPr>
          <p:spPr bwMode="auto">
            <a:xfrm>
              <a:off x="3054" y="3015"/>
              <a:ext cx="0" cy="25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28831" name="Group 159">
            <a:extLst>
              <a:ext uri="{FF2B5EF4-FFF2-40B4-BE49-F238E27FC236}">
                <a16:creationId xmlns:a16="http://schemas.microsoft.com/office/drawing/2014/main" id="{3FFE9E3A-C09C-4F08-B1FC-00B4DC4C4E59}"/>
              </a:ext>
            </a:extLst>
          </p:cNvPr>
          <p:cNvGrpSpPr>
            <a:grpSpLocks/>
          </p:cNvGrpSpPr>
          <p:nvPr/>
        </p:nvGrpSpPr>
        <p:grpSpPr bwMode="auto">
          <a:xfrm>
            <a:off x="6492875" y="1958975"/>
            <a:ext cx="1182688" cy="3603625"/>
            <a:chOff x="4090" y="1378"/>
            <a:chExt cx="745" cy="2270"/>
          </a:xfrm>
        </p:grpSpPr>
        <p:sp>
          <p:nvSpPr>
            <p:cNvPr id="31762" name="Rectangle 47">
              <a:extLst>
                <a:ext uri="{FF2B5EF4-FFF2-40B4-BE49-F238E27FC236}">
                  <a16:creationId xmlns:a16="http://schemas.microsoft.com/office/drawing/2014/main" id="{455A1567-BE6E-42B6-99AA-6A389F73CE4C}"/>
                </a:ext>
              </a:extLst>
            </p:cNvPr>
            <p:cNvSpPr>
              <a:spLocks noChangeArrowheads="1"/>
            </p:cNvSpPr>
            <p:nvPr/>
          </p:nvSpPr>
          <p:spPr bwMode="auto">
            <a:xfrm rot="5400000">
              <a:off x="3710" y="2267"/>
              <a:ext cx="172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dirty="0">
                  <a:solidFill>
                    <a:srgbClr val="0070C0"/>
                  </a:solidFill>
                  <a:latin typeface="Calibri" panose="020F0502020204030204" pitchFamily="34" charset="0"/>
                  <a:cs typeface="Calibri" panose="020F0502020204030204" pitchFamily="34" charset="0"/>
                </a:rPr>
                <a:t>D. TOTAL VALIDATION</a:t>
              </a:r>
            </a:p>
          </p:txBody>
        </p:sp>
        <p:sp>
          <p:nvSpPr>
            <p:cNvPr id="31763" name="AutoShape 116">
              <a:extLst>
                <a:ext uri="{FF2B5EF4-FFF2-40B4-BE49-F238E27FC236}">
                  <a16:creationId xmlns:a16="http://schemas.microsoft.com/office/drawing/2014/main" id="{B80184B1-EA87-4767-B350-17559010EFB4}"/>
                </a:ext>
              </a:extLst>
            </p:cNvPr>
            <p:cNvSpPr>
              <a:spLocks/>
            </p:cNvSpPr>
            <p:nvPr/>
          </p:nvSpPr>
          <p:spPr bwMode="auto">
            <a:xfrm>
              <a:off x="4090" y="1378"/>
              <a:ext cx="160" cy="2270"/>
            </a:xfrm>
            <a:prstGeom prst="rightBrace">
              <a:avLst>
                <a:gd name="adj1" fmla="val 118229"/>
                <a:gd name="adj2" fmla="val 50000"/>
              </a:avLst>
            </a:prstGeom>
            <a:noFill/>
            <a:ln w="25400">
              <a:solidFill>
                <a:srgbClr val="0070C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solidFill>
                  <a:srgbClr val="0070C0"/>
                </a:solidFill>
                <a:latin typeface="Calibri" panose="020F0502020204030204" pitchFamily="34" charset="0"/>
                <a:cs typeface="Calibri" panose="020F0502020204030204" pitchFamily="34" charset="0"/>
              </a:endParaRPr>
            </a:p>
          </p:txBody>
        </p:sp>
      </p:grpSp>
      <p:grpSp>
        <p:nvGrpSpPr>
          <p:cNvPr id="28829" name="Group 157">
            <a:extLst>
              <a:ext uri="{FF2B5EF4-FFF2-40B4-BE49-F238E27FC236}">
                <a16:creationId xmlns:a16="http://schemas.microsoft.com/office/drawing/2014/main" id="{89016892-FF64-478B-9042-433059B8BF42}"/>
              </a:ext>
            </a:extLst>
          </p:cNvPr>
          <p:cNvGrpSpPr>
            <a:grpSpLocks/>
          </p:cNvGrpSpPr>
          <p:nvPr/>
        </p:nvGrpSpPr>
        <p:grpSpPr bwMode="auto">
          <a:xfrm>
            <a:off x="1828800" y="1447800"/>
            <a:ext cx="2600325" cy="762000"/>
            <a:chOff x="1152" y="1056"/>
            <a:chExt cx="1638" cy="480"/>
          </a:xfrm>
        </p:grpSpPr>
        <p:sp>
          <p:nvSpPr>
            <p:cNvPr id="31760" name="Rectangle 103">
              <a:extLst>
                <a:ext uri="{FF2B5EF4-FFF2-40B4-BE49-F238E27FC236}">
                  <a16:creationId xmlns:a16="http://schemas.microsoft.com/office/drawing/2014/main" id="{749DFF62-A18A-4883-909B-88FA67114568}"/>
                </a:ext>
              </a:extLst>
            </p:cNvPr>
            <p:cNvSpPr>
              <a:spLocks noChangeArrowheads="1"/>
            </p:cNvSpPr>
            <p:nvPr/>
          </p:nvSpPr>
          <p:spPr bwMode="auto">
            <a:xfrm>
              <a:off x="1152" y="1056"/>
              <a:ext cx="16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a:solidFill>
                    <a:srgbClr val="FF6600"/>
                  </a:solidFill>
                  <a:latin typeface="Calibri" panose="020F0502020204030204" pitchFamily="34" charset="0"/>
                  <a:cs typeface="Calibri" panose="020F0502020204030204" pitchFamily="34" charset="0"/>
                </a:rPr>
                <a:t>A. Data validation</a:t>
              </a:r>
            </a:p>
          </p:txBody>
        </p:sp>
        <p:sp>
          <p:nvSpPr>
            <p:cNvPr id="31761" name="Line 138">
              <a:extLst>
                <a:ext uri="{FF2B5EF4-FFF2-40B4-BE49-F238E27FC236}">
                  <a16:creationId xmlns:a16="http://schemas.microsoft.com/office/drawing/2014/main" id="{AB40C754-4812-4FD3-A35A-9683A0F14948}"/>
                </a:ext>
              </a:extLst>
            </p:cNvPr>
            <p:cNvSpPr>
              <a:spLocks noChangeShapeType="1"/>
            </p:cNvSpPr>
            <p:nvPr/>
          </p:nvSpPr>
          <p:spPr bwMode="auto">
            <a:xfrm flipV="1">
              <a:off x="2064" y="1296"/>
              <a:ext cx="0" cy="240"/>
            </a:xfrm>
            <a:prstGeom prst="line">
              <a:avLst/>
            </a:prstGeom>
            <a:noFill/>
            <a:ln w="38100">
              <a:solidFill>
                <a:srgbClr val="FF66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nvGrpSpPr>
          <p:cNvPr id="28828" name="Group 156">
            <a:extLst>
              <a:ext uri="{FF2B5EF4-FFF2-40B4-BE49-F238E27FC236}">
                <a16:creationId xmlns:a16="http://schemas.microsoft.com/office/drawing/2014/main" id="{DB8A5B0B-3498-4DE9-A7AE-8ADDF266144E}"/>
              </a:ext>
            </a:extLst>
          </p:cNvPr>
          <p:cNvGrpSpPr>
            <a:grpSpLocks/>
          </p:cNvGrpSpPr>
          <p:nvPr/>
        </p:nvGrpSpPr>
        <p:grpSpPr bwMode="auto">
          <a:xfrm>
            <a:off x="930275" y="2743202"/>
            <a:ext cx="3870326" cy="744538"/>
            <a:chOff x="586" y="1872"/>
            <a:chExt cx="2438" cy="469"/>
          </a:xfrm>
        </p:grpSpPr>
        <p:sp>
          <p:nvSpPr>
            <p:cNvPr id="31758" name="Line 136">
              <a:extLst>
                <a:ext uri="{FF2B5EF4-FFF2-40B4-BE49-F238E27FC236}">
                  <a16:creationId xmlns:a16="http://schemas.microsoft.com/office/drawing/2014/main" id="{7CCC5953-D040-4D9F-ABFF-0707E1966DDD}"/>
                </a:ext>
              </a:extLst>
            </p:cNvPr>
            <p:cNvSpPr>
              <a:spLocks noChangeShapeType="1"/>
            </p:cNvSpPr>
            <p:nvPr/>
          </p:nvSpPr>
          <p:spPr bwMode="auto">
            <a:xfrm flipV="1">
              <a:off x="1935" y="1872"/>
              <a:ext cx="1089" cy="130"/>
            </a:xfrm>
            <a:prstGeom prst="line">
              <a:avLst/>
            </a:prstGeom>
            <a:noFill/>
            <a:ln w="38100">
              <a:solidFill>
                <a:srgbClr val="FF66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31759" name="Text Box 139">
              <a:extLst>
                <a:ext uri="{FF2B5EF4-FFF2-40B4-BE49-F238E27FC236}">
                  <a16:creationId xmlns:a16="http://schemas.microsoft.com/office/drawing/2014/main" id="{8728D497-C355-4DAF-866C-1708585ED25D}"/>
                </a:ext>
              </a:extLst>
            </p:cNvPr>
            <p:cNvSpPr txBox="1">
              <a:spLocks noChangeArrowheads="1"/>
            </p:cNvSpPr>
            <p:nvPr/>
          </p:nvSpPr>
          <p:spPr bwMode="auto">
            <a:xfrm>
              <a:off x="586" y="1906"/>
              <a:ext cx="1344"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0000"/>
                </a:lnSpc>
                <a:spcBef>
                  <a:spcPct val="50000"/>
                </a:spcBef>
              </a:pPr>
              <a:r>
                <a:rPr lang="en-GB" altLang="en-US" sz="2400" b="1" dirty="0">
                  <a:solidFill>
                    <a:srgbClr val="FF6600"/>
                  </a:solidFill>
                  <a:latin typeface="Calibri" panose="020F0502020204030204" pitchFamily="34" charset="0"/>
                  <a:cs typeface="Calibri" panose="020F0502020204030204" pitchFamily="34" charset="0"/>
                </a:rPr>
                <a:t>B. Validation of hypotheses</a:t>
              </a:r>
            </a:p>
          </p:txBody>
        </p:sp>
      </p:grpSp>
      <p:grpSp>
        <p:nvGrpSpPr>
          <p:cNvPr id="28830" name="Group 158">
            <a:extLst>
              <a:ext uri="{FF2B5EF4-FFF2-40B4-BE49-F238E27FC236}">
                <a16:creationId xmlns:a16="http://schemas.microsoft.com/office/drawing/2014/main" id="{9D800208-EE10-41C4-B6E1-B34764444F53}"/>
              </a:ext>
            </a:extLst>
          </p:cNvPr>
          <p:cNvGrpSpPr>
            <a:grpSpLocks/>
          </p:cNvGrpSpPr>
          <p:nvPr/>
        </p:nvGrpSpPr>
        <p:grpSpPr bwMode="auto">
          <a:xfrm>
            <a:off x="914400" y="3711575"/>
            <a:ext cx="3902075" cy="920750"/>
            <a:chOff x="576" y="2482"/>
            <a:chExt cx="2458" cy="580"/>
          </a:xfrm>
        </p:grpSpPr>
        <p:sp>
          <p:nvSpPr>
            <p:cNvPr id="31756" name="Text Box 140">
              <a:extLst>
                <a:ext uri="{FF2B5EF4-FFF2-40B4-BE49-F238E27FC236}">
                  <a16:creationId xmlns:a16="http://schemas.microsoft.com/office/drawing/2014/main" id="{154ABD57-7DE3-43B1-8F13-F8B3587CE7F1}"/>
                </a:ext>
              </a:extLst>
            </p:cNvPr>
            <p:cNvSpPr txBox="1">
              <a:spLocks noChangeArrowheads="1"/>
            </p:cNvSpPr>
            <p:nvPr/>
          </p:nvSpPr>
          <p:spPr bwMode="auto">
            <a:xfrm>
              <a:off x="576" y="2482"/>
              <a:ext cx="1344"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70000"/>
                </a:lnSpc>
                <a:spcBef>
                  <a:spcPct val="50000"/>
                </a:spcBef>
              </a:pPr>
              <a:r>
                <a:rPr lang="en-GB" altLang="en-US" sz="2400" b="1">
                  <a:solidFill>
                    <a:srgbClr val="FF6600"/>
                  </a:solidFill>
                  <a:latin typeface="Calibri" panose="020F0502020204030204" pitchFamily="34" charset="0"/>
                  <a:cs typeface="Calibri" panose="020F0502020204030204" pitchFamily="34" charset="0"/>
                </a:rPr>
                <a:t>C. Technical validation </a:t>
              </a:r>
            </a:p>
            <a:p>
              <a:pPr algn="ctr">
                <a:lnSpc>
                  <a:spcPct val="70000"/>
                </a:lnSpc>
                <a:spcBef>
                  <a:spcPct val="10000"/>
                </a:spcBef>
              </a:pPr>
              <a:r>
                <a:rPr lang="en-GB" altLang="en-US" sz="2400" b="1">
                  <a:solidFill>
                    <a:srgbClr val="FF6600"/>
                  </a:solidFill>
                  <a:latin typeface="Calibri" panose="020F0502020204030204" pitchFamily="34" charset="0"/>
                  <a:cs typeface="Calibri" panose="020F0502020204030204" pitchFamily="34" charset="0"/>
                </a:rPr>
                <a:t>(verification)</a:t>
              </a:r>
            </a:p>
          </p:txBody>
        </p:sp>
        <p:sp>
          <p:nvSpPr>
            <p:cNvPr id="31757" name="Line 141">
              <a:extLst>
                <a:ext uri="{FF2B5EF4-FFF2-40B4-BE49-F238E27FC236}">
                  <a16:creationId xmlns:a16="http://schemas.microsoft.com/office/drawing/2014/main" id="{106AE60D-CDA8-45AF-BB0A-2A090F93257D}"/>
                </a:ext>
              </a:extLst>
            </p:cNvPr>
            <p:cNvSpPr>
              <a:spLocks noChangeShapeType="1"/>
            </p:cNvSpPr>
            <p:nvPr/>
          </p:nvSpPr>
          <p:spPr bwMode="auto">
            <a:xfrm flipV="1">
              <a:off x="1872" y="2578"/>
              <a:ext cx="1162" cy="14"/>
            </a:xfrm>
            <a:prstGeom prst="line">
              <a:avLst/>
            </a:prstGeom>
            <a:noFill/>
            <a:ln w="38100">
              <a:solidFill>
                <a:srgbClr val="FF66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31755" name="Platshållare för bildnummer 5">
            <a:extLst>
              <a:ext uri="{FF2B5EF4-FFF2-40B4-BE49-F238E27FC236}">
                <a16:creationId xmlns:a16="http://schemas.microsoft.com/office/drawing/2014/main" id="{6CE9B960-7BA5-457D-9BDB-86B0041AE5DB}"/>
              </a:ext>
            </a:extLst>
          </p:cNvPr>
          <p:cNvSpPr txBox="1">
            <a:spLocks/>
          </p:cNvSpPr>
          <p:nvPr/>
        </p:nvSpPr>
        <p:spPr bwMode="auto">
          <a:xfrm>
            <a:off x="8712200" y="6381750"/>
            <a:ext cx="279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0"/>
              </a:spcBef>
            </a:pPr>
            <a:fld id="{B6D386E0-BC56-4162-A1D5-92FB5DA6770F}" type="slidenum">
              <a:rPr lang="en-GB" altLang="en-US" sz="1400">
                <a:latin typeface="Calibri" panose="020F0502020204030204" pitchFamily="34" charset="0"/>
                <a:cs typeface="Calibri" panose="020F0502020204030204" pitchFamily="34" charset="0"/>
              </a:rPr>
              <a:pPr algn="r">
                <a:spcBef>
                  <a:spcPct val="0"/>
                </a:spcBef>
              </a:pPr>
              <a:t>18</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80"/>
                                        </p:tgtEl>
                                        <p:attrNameLst>
                                          <p:attrName>style.visibility</p:attrName>
                                        </p:attrNameLst>
                                      </p:cBhvr>
                                      <p:to>
                                        <p:strVal val="visible"/>
                                      </p:to>
                                    </p:set>
                                    <p:anim calcmode="lin" valueType="num">
                                      <p:cBhvr additive="base">
                                        <p:cTn id="7" dur="500" fill="hold"/>
                                        <p:tgtEl>
                                          <p:spTgt spid="31780"/>
                                        </p:tgtEl>
                                        <p:attrNameLst>
                                          <p:attrName>ppt_x</p:attrName>
                                        </p:attrNameLst>
                                      </p:cBhvr>
                                      <p:tavLst>
                                        <p:tav tm="0">
                                          <p:val>
                                            <p:strVal val="#ppt_x"/>
                                          </p:val>
                                        </p:tav>
                                        <p:tav tm="100000">
                                          <p:val>
                                            <p:strVal val="#ppt_x"/>
                                          </p:val>
                                        </p:tav>
                                      </p:tavLst>
                                    </p:anim>
                                    <p:anim calcmode="lin" valueType="num">
                                      <p:cBhvr additive="base">
                                        <p:cTn id="8" dur="500" fill="hold"/>
                                        <p:tgtEl>
                                          <p:spTgt spid="31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827"/>
                                        </p:tgtEl>
                                        <p:attrNameLst>
                                          <p:attrName>style.visibility</p:attrName>
                                        </p:attrNameLst>
                                      </p:cBhvr>
                                      <p:to>
                                        <p:strVal val="visible"/>
                                      </p:to>
                                    </p:set>
                                    <p:anim calcmode="lin" valueType="num">
                                      <p:cBhvr additive="base">
                                        <p:cTn id="13" dur="500" fill="hold"/>
                                        <p:tgtEl>
                                          <p:spTgt spid="28827"/>
                                        </p:tgtEl>
                                        <p:attrNameLst>
                                          <p:attrName>ppt_x</p:attrName>
                                        </p:attrNameLst>
                                      </p:cBhvr>
                                      <p:tavLst>
                                        <p:tav tm="0">
                                          <p:val>
                                            <p:strVal val="#ppt_x"/>
                                          </p:val>
                                        </p:tav>
                                        <p:tav tm="100000">
                                          <p:val>
                                            <p:strVal val="#ppt_x"/>
                                          </p:val>
                                        </p:tav>
                                      </p:tavLst>
                                    </p:anim>
                                    <p:anim calcmode="lin" valueType="num">
                                      <p:cBhvr additive="base">
                                        <p:cTn id="14" dur="500" fill="hold"/>
                                        <p:tgtEl>
                                          <p:spTgt spid="288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8829"/>
                                        </p:tgtEl>
                                        <p:attrNameLst>
                                          <p:attrName>style.visibility</p:attrName>
                                        </p:attrNameLst>
                                      </p:cBhvr>
                                      <p:to>
                                        <p:strVal val="visible"/>
                                      </p:to>
                                    </p:set>
                                    <p:anim calcmode="lin" valueType="num">
                                      <p:cBhvr additive="base">
                                        <p:cTn id="19" dur="500" fill="hold"/>
                                        <p:tgtEl>
                                          <p:spTgt spid="28829"/>
                                        </p:tgtEl>
                                        <p:attrNameLst>
                                          <p:attrName>ppt_x</p:attrName>
                                        </p:attrNameLst>
                                      </p:cBhvr>
                                      <p:tavLst>
                                        <p:tav tm="0">
                                          <p:val>
                                            <p:strVal val="0-#ppt_w/2"/>
                                          </p:val>
                                        </p:tav>
                                        <p:tav tm="100000">
                                          <p:val>
                                            <p:strVal val="#ppt_x"/>
                                          </p:val>
                                        </p:tav>
                                      </p:tavLst>
                                    </p:anim>
                                    <p:anim calcmode="lin" valueType="num">
                                      <p:cBhvr additive="base">
                                        <p:cTn id="20" dur="500" fill="hold"/>
                                        <p:tgtEl>
                                          <p:spTgt spid="288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8828"/>
                                        </p:tgtEl>
                                        <p:attrNameLst>
                                          <p:attrName>style.visibility</p:attrName>
                                        </p:attrNameLst>
                                      </p:cBhvr>
                                      <p:to>
                                        <p:strVal val="visible"/>
                                      </p:to>
                                    </p:set>
                                    <p:anim calcmode="lin" valueType="num">
                                      <p:cBhvr additive="base">
                                        <p:cTn id="25" dur="500" fill="hold"/>
                                        <p:tgtEl>
                                          <p:spTgt spid="28828"/>
                                        </p:tgtEl>
                                        <p:attrNameLst>
                                          <p:attrName>ppt_x</p:attrName>
                                        </p:attrNameLst>
                                      </p:cBhvr>
                                      <p:tavLst>
                                        <p:tav tm="0">
                                          <p:val>
                                            <p:strVal val="0-#ppt_w/2"/>
                                          </p:val>
                                        </p:tav>
                                        <p:tav tm="100000">
                                          <p:val>
                                            <p:strVal val="#ppt_x"/>
                                          </p:val>
                                        </p:tav>
                                      </p:tavLst>
                                    </p:anim>
                                    <p:anim calcmode="lin" valueType="num">
                                      <p:cBhvr additive="base">
                                        <p:cTn id="26" dur="500" fill="hold"/>
                                        <p:tgtEl>
                                          <p:spTgt spid="2882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8830"/>
                                        </p:tgtEl>
                                        <p:attrNameLst>
                                          <p:attrName>style.visibility</p:attrName>
                                        </p:attrNameLst>
                                      </p:cBhvr>
                                      <p:to>
                                        <p:strVal val="visible"/>
                                      </p:to>
                                    </p:set>
                                    <p:anim calcmode="lin" valueType="num">
                                      <p:cBhvr additive="base">
                                        <p:cTn id="31" dur="500" fill="hold"/>
                                        <p:tgtEl>
                                          <p:spTgt spid="28830"/>
                                        </p:tgtEl>
                                        <p:attrNameLst>
                                          <p:attrName>ppt_x</p:attrName>
                                        </p:attrNameLst>
                                      </p:cBhvr>
                                      <p:tavLst>
                                        <p:tav tm="0">
                                          <p:val>
                                            <p:strVal val="0-#ppt_w/2"/>
                                          </p:val>
                                        </p:tav>
                                        <p:tav tm="100000">
                                          <p:val>
                                            <p:strVal val="#ppt_x"/>
                                          </p:val>
                                        </p:tav>
                                      </p:tavLst>
                                    </p:anim>
                                    <p:anim calcmode="lin" valueType="num">
                                      <p:cBhvr additive="base">
                                        <p:cTn id="32" dur="500" fill="hold"/>
                                        <p:tgtEl>
                                          <p:spTgt spid="288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28831"/>
                                        </p:tgtEl>
                                        <p:attrNameLst>
                                          <p:attrName>style.visibility</p:attrName>
                                        </p:attrNameLst>
                                      </p:cBhvr>
                                      <p:to>
                                        <p:strVal val="visible"/>
                                      </p:to>
                                    </p:set>
                                    <p:anim calcmode="lin" valueType="num">
                                      <p:cBhvr additive="base">
                                        <p:cTn id="37" dur="500" fill="hold"/>
                                        <p:tgtEl>
                                          <p:spTgt spid="28831"/>
                                        </p:tgtEl>
                                        <p:attrNameLst>
                                          <p:attrName>ppt_x</p:attrName>
                                        </p:attrNameLst>
                                      </p:cBhvr>
                                      <p:tavLst>
                                        <p:tav tm="0">
                                          <p:val>
                                            <p:strVal val="1+#ppt_w/2"/>
                                          </p:val>
                                        </p:tav>
                                        <p:tav tm="100000">
                                          <p:val>
                                            <p:strVal val="#ppt_x"/>
                                          </p:val>
                                        </p:tav>
                                      </p:tavLst>
                                    </p:anim>
                                    <p:anim calcmode="lin" valueType="num">
                                      <p:cBhvr additive="base">
                                        <p:cTn id="38" dur="500" fill="hold"/>
                                        <p:tgtEl>
                                          <p:spTgt spid="2883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99"/>
                                        </p:tgtEl>
                                        <p:attrNameLst>
                                          <p:attrName>style.visibility</p:attrName>
                                        </p:attrNameLst>
                                      </p:cBhvr>
                                      <p:to>
                                        <p:strVal val="visible"/>
                                      </p:to>
                                    </p:set>
                                    <p:anim calcmode="lin" valueType="num">
                                      <p:cBhvr additive="base">
                                        <p:cTn id="43" dur="500" fill="hold"/>
                                        <p:tgtEl>
                                          <p:spTgt spid="28699"/>
                                        </p:tgtEl>
                                        <p:attrNameLst>
                                          <p:attrName>ppt_x</p:attrName>
                                        </p:attrNameLst>
                                      </p:cBhvr>
                                      <p:tavLst>
                                        <p:tav tm="0">
                                          <p:val>
                                            <p:strVal val="#ppt_x"/>
                                          </p:val>
                                        </p:tav>
                                        <p:tav tm="100000">
                                          <p:val>
                                            <p:strVal val="#ppt_x"/>
                                          </p:val>
                                        </p:tav>
                                      </p:tavLst>
                                    </p:anim>
                                    <p:anim calcmode="lin" valueType="num">
                                      <p:cBhvr additive="base">
                                        <p:cTn id="44" dur="500" fill="hold"/>
                                        <p:tgtEl>
                                          <p:spTgt spid="28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9" grpId="0" animBg="1" autoUpdateAnimBg="0"/>
      <p:bldP spid="3178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Platshållare för bildnummer 5">
            <a:extLst>
              <a:ext uri="{FF2B5EF4-FFF2-40B4-BE49-F238E27FC236}">
                <a16:creationId xmlns:a16="http://schemas.microsoft.com/office/drawing/2014/main" id="{C482050C-AA2B-407A-92B0-95DA61160D0E}"/>
              </a:ext>
            </a:extLst>
          </p:cNvPr>
          <p:cNvSpPr>
            <a:spLocks noGrp="1"/>
          </p:cNvSpPr>
          <p:nvPr>
            <p:ph type="sldNum" sz="quarter" idx="12"/>
          </p:nvPr>
        </p:nvSpPr>
        <p:spPr>
          <a:xfrm>
            <a:off x="8407400" y="6305550"/>
            <a:ext cx="5080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A97234AA-A8A6-482A-B854-F3E7F05D9447}" type="slidenum">
              <a:rPr lang="en-GB" altLang="en-US" sz="1400" smtClean="0">
                <a:latin typeface="Calibri" panose="020F0502020204030204" pitchFamily="34" charset="0"/>
                <a:cs typeface="Calibri" panose="020F0502020204030204" pitchFamily="34" charset="0"/>
              </a:rPr>
              <a:pPr>
                <a:spcBef>
                  <a:spcPct val="0"/>
                </a:spcBef>
              </a:pPr>
              <a:t>19</a:t>
            </a:fld>
            <a:endParaRPr lang="en-GB" altLang="en-US" sz="1400">
              <a:latin typeface="Calibri" panose="020F0502020204030204" pitchFamily="34" charset="0"/>
              <a:cs typeface="Calibri" panose="020F0502020204030204" pitchFamily="34" charset="0"/>
            </a:endParaRPr>
          </a:p>
        </p:txBody>
      </p:sp>
      <p:sp>
        <p:nvSpPr>
          <p:cNvPr id="33795" name="Rectangle 2">
            <a:extLst>
              <a:ext uri="{FF2B5EF4-FFF2-40B4-BE49-F238E27FC236}">
                <a16:creationId xmlns:a16="http://schemas.microsoft.com/office/drawing/2014/main" id="{331DFE59-32AF-46B0-B713-DB5BDC62D6F8}"/>
              </a:ext>
            </a:extLst>
          </p:cNvPr>
          <p:cNvSpPr>
            <a:spLocks noGrp="1" noChangeArrowheads="1"/>
          </p:cNvSpPr>
          <p:nvPr>
            <p:ph type="title"/>
          </p:nvPr>
        </p:nvSpPr>
        <p:spPr>
          <a:xfrm>
            <a:off x="76200" y="158750"/>
            <a:ext cx="8991600" cy="603250"/>
          </a:xfrm>
        </p:spPr>
        <p:txBody>
          <a:bodyPr/>
          <a:lstStyle/>
          <a:p>
            <a:pPr>
              <a:buFontTx/>
              <a:buNone/>
            </a:pPr>
            <a:r>
              <a:rPr lang="en-GB" altLang="en-US" sz="3200" b="1" dirty="0">
                <a:latin typeface="Calibri" panose="020F0502020204030204" pitchFamily="34" charset="0"/>
                <a:cs typeface="Calibri" panose="020F0502020204030204" pitchFamily="34" charset="0"/>
              </a:rPr>
              <a:t>Only validate what is important for your purpose!</a:t>
            </a:r>
          </a:p>
        </p:txBody>
      </p:sp>
      <p:sp>
        <p:nvSpPr>
          <p:cNvPr id="78851" name="Rectangle 3">
            <a:extLst>
              <a:ext uri="{FF2B5EF4-FFF2-40B4-BE49-F238E27FC236}">
                <a16:creationId xmlns:a16="http://schemas.microsoft.com/office/drawing/2014/main" id="{FEA4C0B9-B07B-4150-9AFE-103C09FC5877}"/>
              </a:ext>
            </a:extLst>
          </p:cNvPr>
          <p:cNvSpPr>
            <a:spLocks noGrp="1" noChangeArrowheads="1"/>
          </p:cNvSpPr>
          <p:nvPr>
            <p:ph type="body" idx="1"/>
          </p:nvPr>
        </p:nvSpPr>
        <p:spPr>
          <a:xfrm>
            <a:off x="0" y="990600"/>
            <a:ext cx="9144000" cy="2895600"/>
          </a:xfrm>
        </p:spPr>
        <p:txBody>
          <a:bodyPr/>
          <a:lstStyle/>
          <a:p>
            <a:pPr>
              <a:lnSpc>
                <a:spcPct val="95000"/>
              </a:lnSpc>
              <a:spcBef>
                <a:spcPct val="0"/>
              </a:spcBef>
            </a:pPr>
            <a:r>
              <a:rPr lang="en-GB" altLang="en-US" sz="2800" b="1" dirty="0">
                <a:latin typeface="Calibri" panose="020F0502020204030204" pitchFamily="34" charset="0"/>
                <a:cs typeface="Calibri" panose="020F0502020204030204" pitchFamily="34" charset="0"/>
              </a:rPr>
              <a:t>	</a:t>
            </a:r>
            <a:r>
              <a:rPr lang="en-GB" altLang="en-US" sz="2800" b="1" u="sng" dirty="0">
                <a:latin typeface="Calibri" panose="020F0502020204030204" pitchFamily="34" charset="0"/>
                <a:cs typeface="Calibri" panose="020F0502020204030204" pitchFamily="34" charset="0"/>
              </a:rPr>
              <a:t>Example</a:t>
            </a:r>
            <a:r>
              <a:rPr lang="en-GB" altLang="en-US" sz="2800" b="1" dirty="0">
                <a:latin typeface="Calibri" panose="020F0502020204030204" pitchFamily="34" charset="0"/>
                <a:cs typeface="Calibri" panose="020F0502020204030204" pitchFamily="34" charset="0"/>
              </a:rPr>
              <a:t>:</a:t>
            </a:r>
            <a:r>
              <a:rPr lang="en-GB" altLang="en-US" sz="2800" dirty="0">
                <a:latin typeface="Calibri" panose="020F0502020204030204" pitchFamily="34" charset="0"/>
                <a:cs typeface="Calibri" panose="020F0502020204030204" pitchFamily="34" charset="0"/>
              </a:rPr>
              <a:t> If your </a:t>
            </a:r>
            <a:r>
              <a:rPr lang="en-GB" altLang="en-US" sz="2800" i="1" dirty="0">
                <a:latin typeface="Calibri" panose="020F0502020204030204" pitchFamily="34" charset="0"/>
                <a:cs typeface="Calibri" panose="020F0502020204030204" pitchFamily="34" charset="0"/>
              </a:rPr>
              <a:t>purpose </a:t>
            </a:r>
            <a:r>
              <a:rPr lang="en-GB" altLang="en-US" sz="2800" dirty="0">
                <a:latin typeface="Calibri" panose="020F0502020204030204" pitchFamily="34" charset="0"/>
                <a:cs typeface="Calibri" panose="020F0502020204030204" pitchFamily="34" charset="0"/>
              </a:rPr>
              <a:t>is to calculate the </a:t>
            </a:r>
            <a:r>
              <a:rPr lang="en-GB" altLang="en-US" sz="2800" i="1" dirty="0">
                <a:latin typeface="Calibri" panose="020F0502020204030204" pitchFamily="34" charset="0"/>
                <a:cs typeface="Calibri" panose="020F0502020204030204" pitchFamily="34" charset="0"/>
              </a:rPr>
              <a:t>number of</a:t>
            </a:r>
            <a:r>
              <a:rPr lang="en-GB" altLang="en-US" sz="2800" dirty="0">
                <a:latin typeface="Calibri" panose="020F0502020204030204" pitchFamily="34" charset="0"/>
                <a:cs typeface="Calibri" panose="020F0502020204030204" pitchFamily="34" charset="0"/>
              </a:rPr>
              <a:t> Susceptibles and Infectious during an epidemic – only what considerably affects these numbers have to be validated. </a:t>
            </a:r>
          </a:p>
          <a:p>
            <a:pPr>
              <a:lnSpc>
                <a:spcPct val="60000"/>
              </a:lnSpc>
              <a:spcBef>
                <a:spcPct val="0"/>
              </a:spcBef>
            </a:pPr>
            <a:endParaRPr lang="en-GB" altLang="en-US" sz="2800" dirty="0">
              <a:latin typeface="Calibri" panose="020F0502020204030204" pitchFamily="34" charset="0"/>
              <a:cs typeface="Calibri" panose="020F0502020204030204" pitchFamily="34" charset="0"/>
            </a:endParaRPr>
          </a:p>
          <a:p>
            <a:pPr>
              <a:lnSpc>
                <a:spcPct val="95000"/>
              </a:lnSpc>
              <a:spcBef>
                <a:spcPct val="0"/>
              </a:spcBef>
            </a:pPr>
            <a:r>
              <a:rPr lang="en-GB" altLang="en-US" sz="2800" dirty="0">
                <a:latin typeface="Calibri" panose="020F0502020204030204" pitchFamily="34" charset="0"/>
                <a:cs typeface="Calibri" panose="020F0502020204030204" pitchFamily="34" charset="0"/>
              </a:rPr>
              <a:t>	However, you may model the Susceptibles as </a:t>
            </a:r>
            <a:r>
              <a:rPr lang="en-GB" altLang="en-US" sz="2800" dirty="0">
                <a:solidFill>
                  <a:srgbClr val="00B0F0"/>
                </a:solidFill>
                <a:latin typeface="Calibri" panose="020F0502020204030204" pitchFamily="34" charset="0"/>
                <a:cs typeface="Calibri" panose="020F0502020204030204" pitchFamily="34" charset="0"/>
              </a:rPr>
              <a:t>blue triangles </a:t>
            </a:r>
            <a:r>
              <a:rPr lang="en-GB" altLang="en-US" sz="2800" dirty="0">
                <a:latin typeface="Calibri" panose="020F0502020204030204" pitchFamily="34" charset="0"/>
                <a:cs typeface="Calibri" panose="020F0502020204030204" pitchFamily="34" charset="0"/>
              </a:rPr>
              <a:t>and the Infectious as </a:t>
            </a:r>
            <a:r>
              <a:rPr lang="en-GB" altLang="en-US" sz="2800" dirty="0">
                <a:solidFill>
                  <a:srgbClr val="FF00FF"/>
                </a:solidFill>
                <a:latin typeface="Calibri" panose="020F0502020204030204" pitchFamily="34" charset="0"/>
                <a:cs typeface="Calibri" panose="020F0502020204030204" pitchFamily="34" charset="0"/>
              </a:rPr>
              <a:t>purple circles</a:t>
            </a:r>
            <a:r>
              <a:rPr lang="en-GB" altLang="en-US" sz="2800" dirty="0">
                <a:latin typeface="Calibri" panose="020F0502020204030204" pitchFamily="34" charset="0"/>
                <a:cs typeface="Calibri" panose="020F0502020204030204" pitchFamily="34" charset="0"/>
              </a:rPr>
              <a:t> ( - unless the purpose is to describe their colours and shapes)! </a:t>
            </a:r>
          </a:p>
        </p:txBody>
      </p:sp>
      <p:sp>
        <p:nvSpPr>
          <p:cNvPr id="78853" name="Text Box 5">
            <a:extLst>
              <a:ext uri="{FF2B5EF4-FFF2-40B4-BE49-F238E27FC236}">
                <a16:creationId xmlns:a16="http://schemas.microsoft.com/office/drawing/2014/main" id="{068F1FDC-1361-40F1-9B63-3415350F5693}"/>
              </a:ext>
            </a:extLst>
          </p:cNvPr>
          <p:cNvSpPr txBox="1">
            <a:spLocks noChangeArrowheads="1"/>
          </p:cNvSpPr>
          <p:nvPr/>
        </p:nvSpPr>
        <p:spPr bwMode="auto">
          <a:xfrm>
            <a:off x="304800" y="4495800"/>
            <a:ext cx="8534400" cy="1566863"/>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b="1" i="1" u="sng" dirty="0">
                <a:solidFill>
                  <a:srgbClr val="FF0000"/>
                </a:solidFill>
                <a:latin typeface="Calibri" panose="020F0502020204030204" pitchFamily="34" charset="0"/>
                <a:cs typeface="Calibri" panose="020F0502020204030204" pitchFamily="34" charset="0"/>
              </a:rPr>
              <a:t>WARNING</a:t>
            </a:r>
            <a:r>
              <a:rPr lang="en-GB" altLang="en-US" b="1" i="1" dirty="0">
                <a:solidFill>
                  <a:srgbClr val="FF0000"/>
                </a:solidFill>
                <a:latin typeface="Calibri" panose="020F0502020204030204" pitchFamily="34" charset="0"/>
                <a:cs typeface="Calibri" panose="020F0502020204030204" pitchFamily="34" charset="0"/>
              </a:rPr>
              <a:t>: Never use a model for a purpose or conditions for which it is not </a:t>
            </a:r>
            <a:r>
              <a:rPr lang="en-GB" altLang="en-US" b="1" i="1" u="sng" dirty="0">
                <a:solidFill>
                  <a:srgbClr val="00B050"/>
                </a:solidFill>
                <a:latin typeface="Calibri" panose="020F0502020204030204" pitchFamily="34" charset="0"/>
                <a:cs typeface="Calibri" panose="020F0502020204030204" pitchFamily="34" charset="0"/>
              </a:rPr>
              <a:t>intended</a:t>
            </a:r>
            <a:r>
              <a:rPr lang="en-GB" altLang="en-US" b="1" i="1" dirty="0">
                <a:solidFill>
                  <a:srgbClr val="FF0000"/>
                </a:solidFill>
                <a:latin typeface="Calibri" panose="020F0502020204030204" pitchFamily="34" charset="0"/>
                <a:cs typeface="Calibri" panose="020F0502020204030204" pitchFamily="34" charset="0"/>
              </a:rPr>
              <a:t>, </a:t>
            </a:r>
            <a:r>
              <a:rPr lang="en-GB" altLang="en-US" b="1" i="1" u="sng" dirty="0">
                <a:solidFill>
                  <a:srgbClr val="00B050"/>
                </a:solidFill>
                <a:latin typeface="Calibri" panose="020F0502020204030204" pitchFamily="34" charset="0"/>
                <a:cs typeface="Calibri" panose="020F0502020204030204" pitchFamily="34" charset="0"/>
              </a:rPr>
              <a:t>fitted</a:t>
            </a:r>
            <a:r>
              <a:rPr lang="en-GB" altLang="en-US" b="1" i="1" dirty="0">
                <a:solidFill>
                  <a:srgbClr val="FF0000"/>
                </a:solidFill>
                <a:latin typeface="Calibri" panose="020F0502020204030204" pitchFamily="34" charset="0"/>
                <a:cs typeface="Calibri" panose="020F0502020204030204" pitchFamily="34" charset="0"/>
              </a:rPr>
              <a:t> and </a:t>
            </a:r>
            <a:r>
              <a:rPr lang="en-GB" altLang="en-US" b="1" i="1" u="sng" dirty="0">
                <a:solidFill>
                  <a:srgbClr val="00B050"/>
                </a:solidFill>
                <a:latin typeface="Calibri" panose="020F0502020204030204" pitchFamily="34" charset="0"/>
                <a:cs typeface="Calibri" panose="020F0502020204030204" pitchFamily="34" charset="0"/>
              </a:rPr>
              <a:t>validated</a:t>
            </a:r>
            <a:r>
              <a:rPr lang="en-GB" altLang="en-US" b="1" i="1" dirty="0">
                <a:solidFill>
                  <a:srgbClr val="FF0000"/>
                </a:solidFill>
                <a:latin typeface="Calibri" panose="020F0502020204030204" pitchFamily="34" charset="0"/>
                <a:cs typeface="Calibri" panose="020F0502020204030204" pitchFamily="34" charset="0"/>
              </a:rPr>
              <a:t>. </a:t>
            </a:r>
            <a:r>
              <a:rPr lang="en-GB" altLang="en-US" b="1" i="1" dirty="0">
                <a:solidFill>
                  <a:srgbClr val="0070C0"/>
                </a:solidFill>
                <a:latin typeface="Calibri" panose="020F0502020204030204" pitchFamily="34" charset="0"/>
                <a:cs typeface="Calibri" panose="020F0502020204030204" pitchFamily="34" charset="0"/>
              </a:rPr>
              <a:t>(This is a very common mistake!)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anim calcmode="lin" valueType="num">
                                      <p:cBhvr additive="base">
                                        <p:cTn id="13"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3"/>
                                        </p:tgtEl>
                                        <p:attrNameLst>
                                          <p:attrName>style.visibility</p:attrName>
                                        </p:attrNameLst>
                                      </p:cBhvr>
                                      <p:to>
                                        <p:strVal val="visible"/>
                                      </p:to>
                                    </p:set>
                                    <p:anim calcmode="lin" valueType="num">
                                      <p:cBhvr additive="base">
                                        <p:cTn id="19" dur="500" fill="hold"/>
                                        <p:tgtEl>
                                          <p:spTgt spid="78853"/>
                                        </p:tgtEl>
                                        <p:attrNameLst>
                                          <p:attrName>ppt_x</p:attrName>
                                        </p:attrNameLst>
                                      </p:cBhvr>
                                      <p:tavLst>
                                        <p:tav tm="0">
                                          <p:val>
                                            <p:strVal val="#ppt_x"/>
                                          </p:val>
                                        </p:tav>
                                        <p:tav tm="100000">
                                          <p:val>
                                            <p:strVal val="#ppt_x"/>
                                          </p:val>
                                        </p:tav>
                                      </p:tavLst>
                                    </p:anim>
                                    <p:anim calcmode="lin" valueType="num">
                                      <p:cBhvr additive="base">
                                        <p:cTn id="20"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P spid="7885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Platshållare för bildnummer 5">
            <a:extLst>
              <a:ext uri="{FF2B5EF4-FFF2-40B4-BE49-F238E27FC236}">
                <a16:creationId xmlns:a16="http://schemas.microsoft.com/office/drawing/2014/main" id="{1C1B3BED-77C7-47DE-AEA9-BB50C7E92A94}"/>
              </a:ext>
            </a:extLst>
          </p:cNvPr>
          <p:cNvSpPr>
            <a:spLocks noGrp="1"/>
          </p:cNvSpPr>
          <p:nvPr>
            <p:ph type="sldNum" sz="quarter" idx="12"/>
          </p:nvPr>
        </p:nvSpPr>
        <p:spPr>
          <a:xfrm>
            <a:off x="8610600" y="6276975"/>
            <a:ext cx="279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63659E83-5DC9-4469-9BE9-7F4E081FC26B}" type="slidenum">
              <a:rPr lang="en-GB" altLang="en-US" sz="1400" smtClean="0">
                <a:latin typeface="Calibri" panose="020F0502020204030204" pitchFamily="34" charset="0"/>
                <a:cs typeface="Calibri" panose="020F0502020204030204" pitchFamily="34" charset="0"/>
              </a:rPr>
              <a:pPr>
                <a:spcBef>
                  <a:spcPct val="0"/>
                </a:spcBef>
              </a:pPr>
              <a:t>2</a:t>
            </a:fld>
            <a:endParaRPr lang="en-GB" altLang="en-US" sz="1400" dirty="0">
              <a:latin typeface="Calibri" panose="020F0502020204030204" pitchFamily="34" charset="0"/>
              <a:cs typeface="Calibri" panose="020F0502020204030204" pitchFamily="34" charset="0"/>
            </a:endParaRPr>
          </a:p>
        </p:txBody>
      </p:sp>
      <p:sp>
        <p:nvSpPr>
          <p:cNvPr id="6149" name="Rectangle 5">
            <a:extLst>
              <a:ext uri="{FF2B5EF4-FFF2-40B4-BE49-F238E27FC236}">
                <a16:creationId xmlns:a16="http://schemas.microsoft.com/office/drawing/2014/main" id="{8B4BDAE8-A2F2-49CE-9BFF-ACA247D52120}"/>
              </a:ext>
            </a:extLst>
          </p:cNvPr>
          <p:cNvSpPr>
            <a:spLocks noGrp="1" noChangeArrowheads="1"/>
          </p:cNvSpPr>
          <p:nvPr>
            <p:ph type="body" idx="1"/>
          </p:nvPr>
        </p:nvSpPr>
        <p:spPr>
          <a:xfrm>
            <a:off x="276906" y="2039712"/>
            <a:ext cx="8915400" cy="990600"/>
          </a:xfrm>
          <a:noFill/>
        </p:spPr>
        <p:txBody>
          <a:bodyPr/>
          <a:lstStyle/>
          <a:p>
            <a:pPr>
              <a:spcBef>
                <a:spcPct val="0"/>
              </a:spcBef>
              <a:spcAft>
                <a:spcPct val="50000"/>
              </a:spcAft>
              <a:buFont typeface="Wingdings" panose="05000000000000000000" pitchFamily="2" charset="2"/>
              <a:buChar char="q"/>
            </a:pPr>
            <a:r>
              <a:rPr lang="en-GB" altLang="en-US" sz="2800" dirty="0">
                <a:latin typeface="Calibri" panose="020F0502020204030204" pitchFamily="34" charset="0"/>
                <a:cs typeface="Calibri" panose="020F0502020204030204" pitchFamily="34" charset="0"/>
              </a:rPr>
              <a:t> Study a delimited </a:t>
            </a:r>
            <a:r>
              <a:rPr lang="en-GB" altLang="en-US" sz="2800" b="1" dirty="0">
                <a:latin typeface="Calibri" panose="020F0502020204030204" pitchFamily="34" charset="0"/>
                <a:cs typeface="Calibri" panose="020F0502020204030204" pitchFamily="34" charset="0"/>
              </a:rPr>
              <a:t>systemus</a:t>
            </a:r>
            <a:r>
              <a:rPr lang="en-GB" altLang="en-US" sz="2800" dirty="0">
                <a:latin typeface="Calibri" panose="020F0502020204030204" pitchFamily="34" charset="0"/>
                <a:cs typeface="Calibri" panose="020F0502020204030204" pitchFamily="34" charset="0"/>
              </a:rPr>
              <a:t> of related components      </a:t>
            </a:r>
            <a:r>
              <a:rPr lang="en-GB" altLang="en-US" sz="2600" i="1" dirty="0">
                <a:latin typeface="Calibri" panose="020F0502020204030204" pitchFamily="34" charset="0"/>
                <a:cs typeface="Calibri" panose="020F0502020204030204" pitchFamily="34" charset="0"/>
              </a:rPr>
              <a:t>(where  the whole is ‘more’ than the sum of its components</a:t>
            </a:r>
            <a:r>
              <a:rPr lang="en-GB" altLang="en-US" sz="2600" dirty="0">
                <a:latin typeface="Calibri" panose="020F0502020204030204" pitchFamily="34" charset="0"/>
                <a:cs typeface="Calibri" panose="020F0502020204030204" pitchFamily="34" charset="0"/>
              </a:rPr>
              <a:t>).</a:t>
            </a:r>
          </a:p>
        </p:txBody>
      </p:sp>
      <p:sp>
        <p:nvSpPr>
          <p:cNvPr id="5124" name="Rectangle 6">
            <a:extLst>
              <a:ext uri="{FF2B5EF4-FFF2-40B4-BE49-F238E27FC236}">
                <a16:creationId xmlns:a16="http://schemas.microsoft.com/office/drawing/2014/main" id="{B6ED7AB7-F9A9-4AB1-98C6-BA6B80017407}"/>
              </a:ext>
            </a:extLst>
          </p:cNvPr>
          <p:cNvSpPr>
            <a:spLocks noGrp="1" noChangeArrowheads="1"/>
          </p:cNvSpPr>
          <p:nvPr>
            <p:ph type="title"/>
          </p:nvPr>
        </p:nvSpPr>
        <p:spPr>
          <a:xfrm>
            <a:off x="228600" y="76200"/>
            <a:ext cx="8763000" cy="533400"/>
          </a:xfrm>
        </p:spPr>
        <p:txBody>
          <a:bodyPr/>
          <a:lstStyle/>
          <a:p>
            <a:pPr>
              <a:lnSpc>
                <a:spcPct val="80000"/>
              </a:lnSpc>
              <a:buFontTx/>
              <a:buNone/>
            </a:pPr>
            <a:r>
              <a:rPr lang="en-GB" altLang="en-US" sz="3600" b="1" dirty="0">
                <a:latin typeface="Calibri" panose="020F0502020204030204" pitchFamily="34" charset="0"/>
                <a:cs typeface="Calibri" panose="020F0502020204030204" pitchFamily="34" charset="0"/>
              </a:rPr>
              <a:t> A systematic, general method of modelling</a:t>
            </a:r>
          </a:p>
        </p:txBody>
      </p:sp>
      <p:sp>
        <p:nvSpPr>
          <p:cNvPr id="6151" name="Text Box 7">
            <a:extLst>
              <a:ext uri="{FF2B5EF4-FFF2-40B4-BE49-F238E27FC236}">
                <a16:creationId xmlns:a16="http://schemas.microsoft.com/office/drawing/2014/main" id="{53AC1AD6-AA78-41B3-89D9-1AF41C8DA7C7}"/>
              </a:ext>
            </a:extLst>
          </p:cNvPr>
          <p:cNvSpPr txBox="1">
            <a:spLocks noChangeArrowheads="1"/>
          </p:cNvSpPr>
          <p:nvPr/>
        </p:nvSpPr>
        <p:spPr bwMode="auto">
          <a:xfrm>
            <a:off x="271463" y="4876800"/>
            <a:ext cx="8305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Font typeface="Wingdings" panose="05000000000000000000" pitchFamily="2" charset="2"/>
              <a:buChar char="q"/>
            </a:pPr>
            <a:r>
              <a:rPr lang="en-GB" altLang="en-US" sz="2600" dirty="0">
                <a:latin typeface="Calibri" panose="020F0502020204030204" pitchFamily="34" charset="0"/>
                <a:cs typeface="Calibri" panose="020F0502020204030204" pitchFamily="34" charset="0"/>
              </a:rPr>
              <a:t>  Divide the project into well-defined consecutive </a:t>
            </a:r>
            <a:r>
              <a:rPr lang="en-GB" altLang="en-US" sz="2600" b="1" dirty="0">
                <a:latin typeface="Calibri" panose="020F0502020204030204" pitchFamily="34" charset="0"/>
                <a:cs typeface="Calibri" panose="020F0502020204030204" pitchFamily="34" charset="0"/>
              </a:rPr>
              <a:t>phases</a:t>
            </a:r>
            <a:r>
              <a:rPr lang="en-GB" altLang="en-US" sz="2600" dirty="0">
                <a:latin typeface="Calibri" panose="020F0502020204030204" pitchFamily="34" charset="0"/>
                <a:cs typeface="Calibri" panose="020F0502020204030204" pitchFamily="34" charset="0"/>
              </a:rPr>
              <a:t>. </a:t>
            </a:r>
          </a:p>
        </p:txBody>
      </p:sp>
      <p:sp>
        <p:nvSpPr>
          <p:cNvPr id="6152" name="Text Box 8">
            <a:extLst>
              <a:ext uri="{FF2B5EF4-FFF2-40B4-BE49-F238E27FC236}">
                <a16:creationId xmlns:a16="http://schemas.microsoft.com/office/drawing/2014/main" id="{166340D4-FDE8-48BD-90DE-C62AF5981A56}"/>
              </a:ext>
            </a:extLst>
          </p:cNvPr>
          <p:cNvSpPr txBox="1">
            <a:spLocks noChangeArrowheads="1"/>
          </p:cNvSpPr>
          <p:nvPr/>
        </p:nvSpPr>
        <p:spPr bwMode="auto">
          <a:xfrm>
            <a:off x="304799" y="3039557"/>
            <a:ext cx="86868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q"/>
            </a:pPr>
            <a:r>
              <a:rPr lang="en-GB" altLang="en-US" sz="2600" dirty="0">
                <a:latin typeface="Calibri" panose="020F0502020204030204" pitchFamily="34" charset="0"/>
                <a:cs typeface="Calibri" panose="020F0502020204030204" pitchFamily="34" charset="0"/>
              </a:rPr>
              <a:t> Organize the study as a </a:t>
            </a:r>
            <a:r>
              <a:rPr lang="en-GB" altLang="en-US" sz="2600" b="1" dirty="0">
                <a:latin typeface="Calibri" panose="020F0502020204030204" pitchFamily="34" charset="0"/>
                <a:cs typeface="Calibri" panose="020F0502020204030204" pitchFamily="34" charset="0"/>
              </a:rPr>
              <a:t>project</a:t>
            </a:r>
            <a:r>
              <a:rPr lang="en-GB" altLang="en-US" sz="2600" dirty="0">
                <a:latin typeface="Calibri" panose="020F0502020204030204" pitchFamily="34" charset="0"/>
                <a:cs typeface="Calibri" panose="020F0502020204030204" pitchFamily="34" charset="0"/>
              </a:rPr>
              <a:t>:</a:t>
            </a:r>
            <a:endParaRPr lang="en-GB" altLang="en-US" sz="2600" b="1" dirty="0">
              <a:latin typeface="Calibri" panose="020F0502020204030204" pitchFamily="34" charset="0"/>
              <a:cs typeface="Calibri" panose="020F0502020204030204" pitchFamily="34" charset="0"/>
            </a:endParaRPr>
          </a:p>
          <a:p>
            <a:pPr>
              <a:lnSpc>
                <a:spcPct val="90000"/>
              </a:lnSpc>
              <a:spcBef>
                <a:spcPct val="0"/>
              </a:spcBef>
              <a:buFont typeface="Wingdings" panose="05000000000000000000" pitchFamily="2" charset="2"/>
              <a:buNone/>
            </a:pPr>
            <a:r>
              <a:rPr lang="en-GB" altLang="en-US" sz="2800" dirty="0">
                <a:latin typeface="Calibri" panose="020F0502020204030204" pitchFamily="34" charset="0"/>
                <a:cs typeface="Calibri" panose="020F0502020204030204" pitchFamily="34" charset="0"/>
              </a:rPr>
              <a:t>	</a:t>
            </a:r>
            <a:r>
              <a:rPr lang="en-GB" altLang="en-US" sz="2000"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 A project involves </a:t>
            </a:r>
            <a:r>
              <a:rPr lang="en-GB" altLang="en-US" sz="2400" b="1" dirty="0">
                <a:latin typeface="Calibri" panose="020F0502020204030204" pitchFamily="34" charset="0"/>
                <a:cs typeface="Calibri" panose="020F0502020204030204" pitchFamily="34" charset="0"/>
              </a:rPr>
              <a:t>one study</a:t>
            </a:r>
            <a:r>
              <a:rPr lang="en-GB" altLang="en-US" sz="2400" dirty="0">
                <a:latin typeface="Calibri" panose="020F0502020204030204" pitchFamily="34" charset="0"/>
                <a:cs typeface="Calibri" panose="020F0502020204030204" pitchFamily="34" charset="0"/>
              </a:rPr>
              <a:t>.</a:t>
            </a:r>
          </a:p>
          <a:p>
            <a:pPr>
              <a:lnSpc>
                <a:spcPct val="90000"/>
              </a:lnSpc>
              <a:spcBef>
                <a:spcPct val="0"/>
              </a:spcBef>
            </a:pPr>
            <a:r>
              <a:rPr lang="en-GB" altLang="en-US" sz="2400" dirty="0">
                <a:latin typeface="Calibri" panose="020F0502020204030204" pitchFamily="34" charset="0"/>
                <a:cs typeface="Calibri" panose="020F0502020204030204" pitchFamily="34" charset="0"/>
              </a:rPr>
              <a:t>	- It has a </a:t>
            </a:r>
            <a:r>
              <a:rPr lang="en-GB" altLang="en-US" sz="2400" b="1" dirty="0">
                <a:latin typeface="Calibri" panose="020F0502020204030204" pitchFamily="34" charset="0"/>
                <a:cs typeface="Calibri" panose="020F0502020204030204" pitchFamily="34" charset="0"/>
              </a:rPr>
              <a:t>start</a:t>
            </a:r>
            <a:r>
              <a:rPr lang="en-GB" altLang="en-US" sz="2400" dirty="0">
                <a:latin typeface="Calibri" panose="020F0502020204030204" pitchFamily="34" charset="0"/>
                <a:cs typeface="Calibri" panose="020F0502020204030204" pitchFamily="34" charset="0"/>
              </a:rPr>
              <a:t> and an </a:t>
            </a:r>
            <a:r>
              <a:rPr lang="en-GB" altLang="en-US" sz="2400" b="1" dirty="0">
                <a:latin typeface="Calibri" panose="020F0502020204030204" pitchFamily="34" charset="0"/>
                <a:cs typeface="Calibri" panose="020F0502020204030204" pitchFamily="34" charset="0"/>
              </a:rPr>
              <a:t>end </a:t>
            </a:r>
            <a:r>
              <a:rPr lang="en-GB" altLang="en-US" sz="2400" dirty="0">
                <a:latin typeface="Calibri" panose="020F0502020204030204" pitchFamily="34" charset="0"/>
                <a:cs typeface="Calibri" panose="020F0502020204030204" pitchFamily="34" charset="0"/>
              </a:rPr>
              <a:t>(not an ongoing activity).</a:t>
            </a:r>
          </a:p>
          <a:p>
            <a:pPr>
              <a:lnSpc>
                <a:spcPct val="90000"/>
              </a:lnSpc>
              <a:spcBef>
                <a:spcPct val="0"/>
              </a:spcBef>
            </a:pPr>
            <a:r>
              <a:rPr lang="en-GB" altLang="en-US" sz="2400" dirty="0">
                <a:latin typeface="Calibri" panose="020F0502020204030204" pitchFamily="34" charset="0"/>
                <a:cs typeface="Calibri" panose="020F0502020204030204" pitchFamily="34" charset="0"/>
              </a:rPr>
              <a:t>	- It is an </a:t>
            </a:r>
            <a:r>
              <a:rPr lang="en-GB" altLang="en-US" sz="2400" b="1" dirty="0">
                <a:latin typeface="Calibri" panose="020F0502020204030204" pitchFamily="34" charset="0"/>
                <a:cs typeface="Calibri" panose="020F0502020204030204" pitchFamily="34" charset="0"/>
              </a:rPr>
              <a:t>organised form of work </a:t>
            </a:r>
            <a:r>
              <a:rPr lang="en-GB" altLang="en-US" sz="2400" dirty="0">
                <a:latin typeface="Calibri" panose="020F0502020204030204" pitchFamily="34" charset="0"/>
                <a:cs typeface="Calibri" panose="020F0502020204030204" pitchFamily="34" charset="0"/>
              </a:rPr>
              <a:t>(including necessary  </a:t>
            </a:r>
          </a:p>
          <a:p>
            <a:pPr>
              <a:lnSpc>
                <a:spcPct val="90000"/>
              </a:lnSpc>
              <a:spcBef>
                <a:spcPct val="0"/>
              </a:spcBef>
            </a:pPr>
            <a:r>
              <a:rPr lang="en-GB" altLang="en-US" sz="2400" dirty="0">
                <a:latin typeface="Calibri" panose="020F0502020204030204" pitchFamily="34" charset="0"/>
                <a:cs typeface="Calibri" panose="020F0502020204030204" pitchFamily="34" charset="0"/>
              </a:rPr>
              <a:t>	  competence on subjects and methods).</a:t>
            </a:r>
          </a:p>
        </p:txBody>
      </p:sp>
      <p:sp>
        <p:nvSpPr>
          <p:cNvPr id="6153" name="Text Box 9">
            <a:extLst>
              <a:ext uri="{FF2B5EF4-FFF2-40B4-BE49-F238E27FC236}">
                <a16:creationId xmlns:a16="http://schemas.microsoft.com/office/drawing/2014/main" id="{9A6469FD-4797-4135-9BC4-52898224CF46}"/>
              </a:ext>
            </a:extLst>
          </p:cNvPr>
          <p:cNvSpPr txBox="1">
            <a:spLocks noChangeArrowheads="1"/>
          </p:cNvSpPr>
          <p:nvPr/>
        </p:nvSpPr>
        <p:spPr bwMode="auto">
          <a:xfrm>
            <a:off x="304800" y="5410200"/>
            <a:ext cx="830579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50000"/>
              </a:spcAft>
              <a:buFont typeface="Wingdings" panose="05000000000000000000" pitchFamily="2" charset="2"/>
              <a:buChar char="q"/>
            </a:pPr>
            <a:r>
              <a:rPr lang="en-GB" altLang="en-US" sz="2600" dirty="0">
                <a:latin typeface="Calibri" panose="020F0502020204030204" pitchFamily="34" charset="0"/>
                <a:cs typeface="Calibri" panose="020F0502020204030204" pitchFamily="34" charset="0"/>
              </a:rPr>
              <a:t> Use or </a:t>
            </a:r>
            <a:r>
              <a:rPr lang="en-GB" altLang="en-US" sz="2600" b="1" dirty="0">
                <a:latin typeface="Calibri" panose="020F0502020204030204" pitchFamily="34" charset="0"/>
                <a:cs typeface="Calibri" panose="020F0502020204030204" pitchFamily="34" charset="0"/>
              </a:rPr>
              <a:t>build a model based on knowledge</a:t>
            </a:r>
            <a:r>
              <a:rPr lang="en-GB" altLang="en-US" sz="2600" dirty="0">
                <a:latin typeface="Calibri" panose="020F0502020204030204" pitchFamily="34" charset="0"/>
                <a:cs typeface="Calibri" panose="020F0502020204030204" pitchFamily="34" charset="0"/>
              </a:rPr>
              <a:t>.</a:t>
            </a:r>
          </a:p>
        </p:txBody>
      </p:sp>
      <p:sp>
        <p:nvSpPr>
          <p:cNvPr id="5128" name="Text Box 10">
            <a:extLst>
              <a:ext uri="{FF2B5EF4-FFF2-40B4-BE49-F238E27FC236}">
                <a16:creationId xmlns:a16="http://schemas.microsoft.com/office/drawing/2014/main" id="{B317E29D-4197-45A5-85D3-9FE07A1D668A}"/>
              </a:ext>
            </a:extLst>
          </p:cNvPr>
          <p:cNvSpPr txBox="1">
            <a:spLocks noChangeArrowheads="1"/>
          </p:cNvSpPr>
          <p:nvPr/>
        </p:nvSpPr>
        <p:spPr bwMode="auto">
          <a:xfrm>
            <a:off x="304800" y="609600"/>
            <a:ext cx="6705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Font typeface="Wingdings" panose="05000000000000000000" pitchFamily="2" charset="2"/>
              <a:buChar char="§"/>
            </a:pPr>
            <a:r>
              <a:rPr lang="en-GB" altLang="en-US" sz="2600" b="1" dirty="0">
                <a:solidFill>
                  <a:srgbClr val="00B050"/>
                </a:solidFill>
                <a:latin typeface="Calibri" panose="020F0502020204030204" pitchFamily="34" charset="0"/>
                <a:cs typeface="Calibri" panose="020F0502020204030204" pitchFamily="34" charset="0"/>
              </a:rPr>
              <a:t> To do what is necessary.</a:t>
            </a:r>
          </a:p>
        </p:txBody>
      </p:sp>
      <p:sp>
        <p:nvSpPr>
          <p:cNvPr id="6155" name="Text Box 11">
            <a:extLst>
              <a:ext uri="{FF2B5EF4-FFF2-40B4-BE49-F238E27FC236}">
                <a16:creationId xmlns:a16="http://schemas.microsoft.com/office/drawing/2014/main" id="{F62E075E-444F-414A-B1E8-7D7F6B955311}"/>
              </a:ext>
            </a:extLst>
          </p:cNvPr>
          <p:cNvSpPr txBox="1">
            <a:spLocks noChangeArrowheads="1"/>
          </p:cNvSpPr>
          <p:nvPr/>
        </p:nvSpPr>
        <p:spPr bwMode="auto">
          <a:xfrm>
            <a:off x="304800" y="1524000"/>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800" b="1" i="1" u="sng" dirty="0">
                <a:solidFill>
                  <a:srgbClr val="FF0000"/>
                </a:solidFill>
                <a:latin typeface="Calibri" panose="020F0502020204030204" pitchFamily="34" charset="0"/>
                <a:cs typeface="Calibri" panose="020F0502020204030204" pitchFamily="34" charset="0"/>
              </a:rPr>
              <a:t>Main ideas</a:t>
            </a:r>
            <a:r>
              <a:rPr lang="en-GB" altLang="en-US" sz="2800" b="1" i="1" dirty="0">
                <a:solidFill>
                  <a:srgbClr val="FF0000"/>
                </a:solidFill>
                <a:latin typeface="Calibri" panose="020F0502020204030204" pitchFamily="34" charset="0"/>
                <a:cs typeface="Calibri" panose="020F0502020204030204" pitchFamily="34" charset="0"/>
              </a:rPr>
              <a:t>:</a:t>
            </a:r>
          </a:p>
        </p:txBody>
      </p:sp>
      <p:sp>
        <p:nvSpPr>
          <p:cNvPr id="5130" name="Text Box 12">
            <a:extLst>
              <a:ext uri="{FF2B5EF4-FFF2-40B4-BE49-F238E27FC236}">
                <a16:creationId xmlns:a16="http://schemas.microsoft.com/office/drawing/2014/main" id="{840AF205-CEA8-4151-96E1-E59A68BF4685}"/>
              </a:ext>
            </a:extLst>
          </p:cNvPr>
          <p:cNvSpPr txBox="1">
            <a:spLocks noChangeArrowheads="1"/>
          </p:cNvSpPr>
          <p:nvPr/>
        </p:nvSpPr>
        <p:spPr bwMode="auto">
          <a:xfrm>
            <a:off x="304800" y="1143000"/>
            <a:ext cx="6400800" cy="36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60000"/>
              </a:lnSpc>
              <a:spcBef>
                <a:spcPct val="50000"/>
              </a:spcBef>
              <a:buFont typeface="Wingdings" panose="05000000000000000000" pitchFamily="2" charset="2"/>
              <a:buChar char="§"/>
            </a:pPr>
            <a:r>
              <a:rPr lang="en-GB" altLang="en-US" sz="2600" b="1" dirty="0">
                <a:solidFill>
                  <a:srgbClr val="00B050"/>
                </a:solidFill>
                <a:latin typeface="Calibri" panose="020F0502020204030204" pitchFamily="34" charset="0"/>
                <a:cs typeface="Calibri" panose="020F0502020204030204" pitchFamily="34" charset="0"/>
              </a:rPr>
              <a:t> To do it in a proper and efficient order.</a:t>
            </a:r>
            <a:endParaRPr lang="en-GB" altLang="en-US" sz="2600" dirty="0">
              <a:solidFill>
                <a:srgbClr val="00B050"/>
              </a:solidFill>
              <a:latin typeface="Calibri" panose="020F0502020204030204" pitchFamily="34" charset="0"/>
              <a:cs typeface="Calibri" panose="020F0502020204030204" pitchFamily="34" charset="0"/>
            </a:endParaRPr>
          </a:p>
        </p:txBody>
      </p:sp>
      <p:sp>
        <p:nvSpPr>
          <p:cNvPr id="11" name="Text Box 9">
            <a:extLst>
              <a:ext uri="{FF2B5EF4-FFF2-40B4-BE49-F238E27FC236}">
                <a16:creationId xmlns:a16="http://schemas.microsoft.com/office/drawing/2014/main" id="{B5567889-612F-46D4-B9D3-CDFD8A9EAD40}"/>
              </a:ext>
            </a:extLst>
          </p:cNvPr>
          <p:cNvSpPr txBox="1">
            <a:spLocks noChangeArrowheads="1"/>
          </p:cNvSpPr>
          <p:nvPr/>
        </p:nvSpPr>
        <p:spPr bwMode="auto">
          <a:xfrm>
            <a:off x="304799" y="5889625"/>
            <a:ext cx="830579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Font typeface="Wingdings" panose="05000000000000000000" pitchFamily="2" charset="2"/>
              <a:buChar char="q"/>
            </a:pPr>
            <a:r>
              <a:rPr lang="en-GB" altLang="en-US" sz="2600" dirty="0">
                <a:latin typeface="Calibri" panose="020F0502020204030204" pitchFamily="34" charset="0"/>
                <a:cs typeface="Calibri" panose="020F0502020204030204" pitchFamily="34" charset="0"/>
              </a:rPr>
              <a:t> </a:t>
            </a:r>
            <a:r>
              <a:rPr lang="en-GB" altLang="en-US" sz="2600" b="1" dirty="0">
                <a:latin typeface="Calibri" panose="020F0502020204030204" pitchFamily="34" charset="0"/>
                <a:cs typeface="Calibri" panose="020F0502020204030204" pitchFamily="34" charset="0"/>
              </a:rPr>
              <a:t>Validated the model</a:t>
            </a:r>
            <a:r>
              <a:rPr lang="en-GB" altLang="en-US" sz="2600" dirty="0">
                <a:latin typeface="Calibri" panose="020F0502020204030204" pitchFamily="34" charset="0"/>
                <a:cs typeface="Calibri" panose="020F0502020204030204" pitchFamily="34" charset="0"/>
              </a:rPr>
              <a:t>, </a:t>
            </a:r>
            <a:r>
              <a:rPr lang="en-GB" altLang="en-US" sz="2600" b="1" dirty="0">
                <a:latin typeface="Calibri" panose="020F0502020204030204" pitchFamily="34" charset="0"/>
                <a:cs typeface="Calibri" panose="020F0502020204030204" pitchFamily="34" charset="0"/>
              </a:rPr>
              <a:t>evaluate is usefulness</a:t>
            </a:r>
            <a:r>
              <a:rPr lang="en-GB" altLang="en-US" sz="2600" dirty="0">
                <a:latin typeface="Calibri" panose="020F0502020204030204" pitchFamily="34" charset="0"/>
                <a:cs typeface="Calibri" panose="020F0502020204030204" pitchFamily="34" charset="0"/>
              </a:rPr>
              <a:t> &amp; </a:t>
            </a:r>
            <a:r>
              <a:rPr lang="en-GB" altLang="en-US" sz="2600" b="1" dirty="0">
                <a:latin typeface="Calibri" panose="020F0502020204030204" pitchFamily="34" charset="0"/>
                <a:cs typeface="Calibri" panose="020F0502020204030204" pitchFamily="34" charset="0"/>
              </a:rPr>
              <a:t>present the results</a:t>
            </a:r>
            <a:r>
              <a:rPr lang="en-GB" altLang="en-US" sz="2600" dirty="0">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additive="base">
                                        <p:cTn id="7" dur="500" fill="hold"/>
                                        <p:tgtEl>
                                          <p:spTgt spid="5128"/>
                                        </p:tgtEl>
                                        <p:attrNameLst>
                                          <p:attrName>ppt_x</p:attrName>
                                        </p:attrNameLst>
                                      </p:cBhvr>
                                      <p:tavLst>
                                        <p:tav tm="0">
                                          <p:val>
                                            <p:strVal val="#ppt_x"/>
                                          </p:val>
                                        </p:tav>
                                        <p:tav tm="100000">
                                          <p:val>
                                            <p:strVal val="#ppt_x"/>
                                          </p:val>
                                        </p:tav>
                                      </p:tavLst>
                                    </p:anim>
                                    <p:anim calcmode="lin" valueType="num">
                                      <p:cBhvr additive="base">
                                        <p:cTn id="8"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30"/>
                                        </p:tgtEl>
                                        <p:attrNameLst>
                                          <p:attrName>style.visibility</p:attrName>
                                        </p:attrNameLst>
                                      </p:cBhvr>
                                      <p:to>
                                        <p:strVal val="visible"/>
                                      </p:to>
                                    </p:set>
                                    <p:anim calcmode="lin" valueType="num">
                                      <p:cBhvr additive="base">
                                        <p:cTn id="13" dur="500" fill="hold"/>
                                        <p:tgtEl>
                                          <p:spTgt spid="5130"/>
                                        </p:tgtEl>
                                        <p:attrNameLst>
                                          <p:attrName>ppt_x</p:attrName>
                                        </p:attrNameLst>
                                      </p:cBhvr>
                                      <p:tavLst>
                                        <p:tav tm="0">
                                          <p:val>
                                            <p:strVal val="#ppt_x"/>
                                          </p:val>
                                        </p:tav>
                                        <p:tav tm="100000">
                                          <p:val>
                                            <p:strVal val="#ppt_x"/>
                                          </p:val>
                                        </p:tav>
                                      </p:tavLst>
                                    </p:anim>
                                    <p:anim calcmode="lin" valueType="num">
                                      <p:cBhvr additive="base">
                                        <p:cTn id="14"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5"/>
                                        </p:tgtEl>
                                        <p:attrNameLst>
                                          <p:attrName>style.visibility</p:attrName>
                                        </p:attrNameLst>
                                      </p:cBhvr>
                                      <p:to>
                                        <p:strVal val="visible"/>
                                      </p:to>
                                    </p:set>
                                    <p:anim calcmode="lin" valueType="num">
                                      <p:cBhvr additive="base">
                                        <p:cTn id="19" dur="500" fill="hold"/>
                                        <p:tgtEl>
                                          <p:spTgt spid="6155"/>
                                        </p:tgtEl>
                                        <p:attrNameLst>
                                          <p:attrName>ppt_x</p:attrName>
                                        </p:attrNameLst>
                                      </p:cBhvr>
                                      <p:tavLst>
                                        <p:tav tm="0">
                                          <p:val>
                                            <p:strVal val="#ppt_x"/>
                                          </p:val>
                                        </p:tav>
                                        <p:tav tm="100000">
                                          <p:val>
                                            <p:strVal val="#ppt_x"/>
                                          </p:val>
                                        </p:tav>
                                      </p:tavLst>
                                    </p:anim>
                                    <p:anim calcmode="lin" valueType="num">
                                      <p:cBhvr additive="base">
                                        <p:cTn id="20" dur="500" fill="hold"/>
                                        <p:tgtEl>
                                          <p:spTgt spid="61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49">
                                            <p:txEl>
                                              <p:pRg st="0" end="0"/>
                                            </p:txEl>
                                          </p:spTgt>
                                        </p:tgtEl>
                                        <p:attrNameLst>
                                          <p:attrName>style.visibility</p:attrName>
                                        </p:attrNameLst>
                                      </p:cBhvr>
                                      <p:to>
                                        <p:strVal val="visible"/>
                                      </p:to>
                                    </p:set>
                                    <p:anim calcmode="lin" valueType="num">
                                      <p:cBhvr additive="base">
                                        <p:cTn id="25" dur="500" fill="hold"/>
                                        <p:tgtEl>
                                          <p:spTgt spid="6149">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1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6152">
                                            <p:txEl>
                                              <p:pRg st="0" end="0"/>
                                            </p:txEl>
                                          </p:spTgt>
                                        </p:tgtEl>
                                        <p:attrNameLst>
                                          <p:attrName>style.visibility</p:attrName>
                                        </p:attrNameLst>
                                      </p:cBhvr>
                                      <p:to>
                                        <p:strVal val="visible"/>
                                      </p:to>
                                    </p:set>
                                    <p:anim calcmode="lin" valueType="num">
                                      <p:cBhvr additive="base">
                                        <p:cTn id="31" dur="500" fill="hold"/>
                                        <p:tgtEl>
                                          <p:spTgt spid="615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1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152">
                                            <p:txEl>
                                              <p:pRg st="1" end="1"/>
                                            </p:txEl>
                                          </p:spTgt>
                                        </p:tgtEl>
                                        <p:attrNameLst>
                                          <p:attrName>style.visibility</p:attrName>
                                        </p:attrNameLst>
                                      </p:cBhvr>
                                      <p:to>
                                        <p:strVal val="visible"/>
                                      </p:to>
                                    </p:set>
                                    <p:anim calcmode="lin" valueType="num">
                                      <p:cBhvr additive="base">
                                        <p:cTn id="37" dur="500" fill="hold"/>
                                        <p:tgtEl>
                                          <p:spTgt spid="6152">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1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6152">
                                            <p:txEl>
                                              <p:pRg st="2" end="2"/>
                                            </p:txEl>
                                          </p:spTgt>
                                        </p:tgtEl>
                                        <p:attrNameLst>
                                          <p:attrName>style.visibility</p:attrName>
                                        </p:attrNameLst>
                                      </p:cBhvr>
                                      <p:to>
                                        <p:strVal val="visible"/>
                                      </p:to>
                                    </p:set>
                                    <p:anim calcmode="lin" valueType="num">
                                      <p:cBhvr additive="base">
                                        <p:cTn id="43" dur="500" fill="hold"/>
                                        <p:tgtEl>
                                          <p:spTgt spid="6152">
                                            <p:txEl>
                                              <p:pRg st="2" end="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152">
                                            <p:txEl>
                                              <p:pRg st="3" end="3"/>
                                            </p:txEl>
                                          </p:spTgt>
                                        </p:tgtEl>
                                        <p:attrNameLst>
                                          <p:attrName>style.visibility</p:attrName>
                                        </p:attrNameLst>
                                      </p:cBhvr>
                                      <p:to>
                                        <p:strVal val="visible"/>
                                      </p:to>
                                    </p:set>
                                    <p:anim calcmode="lin" valueType="num">
                                      <p:cBhvr additive="base">
                                        <p:cTn id="49" dur="500" fill="hold"/>
                                        <p:tgtEl>
                                          <p:spTgt spid="6152">
                                            <p:txEl>
                                              <p:pRg st="3" end="3"/>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152">
                                            <p:txEl>
                                              <p:pRg st="3" end="3"/>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6152">
                                            <p:txEl>
                                              <p:pRg st="4" end="4"/>
                                            </p:txEl>
                                          </p:spTgt>
                                        </p:tgtEl>
                                        <p:attrNameLst>
                                          <p:attrName>style.visibility</p:attrName>
                                        </p:attrNameLst>
                                      </p:cBhvr>
                                      <p:to>
                                        <p:strVal val="visible"/>
                                      </p:to>
                                    </p:set>
                                    <p:anim calcmode="lin" valueType="num">
                                      <p:cBhvr additive="base">
                                        <p:cTn id="53" dur="500" fill="hold"/>
                                        <p:tgtEl>
                                          <p:spTgt spid="6152">
                                            <p:txEl>
                                              <p:pRg st="4" end="4"/>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61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6151"/>
                                        </p:tgtEl>
                                        <p:attrNameLst>
                                          <p:attrName>style.visibility</p:attrName>
                                        </p:attrNameLst>
                                      </p:cBhvr>
                                      <p:to>
                                        <p:strVal val="visible"/>
                                      </p:to>
                                    </p:set>
                                    <p:anim calcmode="lin" valueType="num">
                                      <p:cBhvr additive="base">
                                        <p:cTn id="59" dur="500" fill="hold"/>
                                        <p:tgtEl>
                                          <p:spTgt spid="6151"/>
                                        </p:tgtEl>
                                        <p:attrNameLst>
                                          <p:attrName>ppt_x</p:attrName>
                                        </p:attrNameLst>
                                      </p:cBhvr>
                                      <p:tavLst>
                                        <p:tav tm="0">
                                          <p:val>
                                            <p:strVal val="1+#ppt_w/2"/>
                                          </p:val>
                                        </p:tav>
                                        <p:tav tm="100000">
                                          <p:val>
                                            <p:strVal val="#ppt_x"/>
                                          </p:val>
                                        </p:tav>
                                      </p:tavLst>
                                    </p:anim>
                                    <p:anim calcmode="lin" valueType="num">
                                      <p:cBhvr additive="base">
                                        <p:cTn id="60"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6153"/>
                                        </p:tgtEl>
                                        <p:attrNameLst>
                                          <p:attrName>style.visibility</p:attrName>
                                        </p:attrNameLst>
                                      </p:cBhvr>
                                      <p:to>
                                        <p:strVal val="visible"/>
                                      </p:to>
                                    </p:set>
                                    <p:anim calcmode="lin" valueType="num">
                                      <p:cBhvr additive="base">
                                        <p:cTn id="65" dur="500" fill="hold"/>
                                        <p:tgtEl>
                                          <p:spTgt spid="6153"/>
                                        </p:tgtEl>
                                        <p:attrNameLst>
                                          <p:attrName>ppt_x</p:attrName>
                                        </p:attrNameLst>
                                      </p:cBhvr>
                                      <p:tavLst>
                                        <p:tav tm="0">
                                          <p:val>
                                            <p:strVal val="1+#ppt_w/2"/>
                                          </p:val>
                                        </p:tav>
                                        <p:tav tm="100000">
                                          <p:val>
                                            <p:strVal val="#ppt_x"/>
                                          </p:val>
                                        </p:tav>
                                      </p:tavLst>
                                    </p:anim>
                                    <p:anim calcmode="lin" valueType="num">
                                      <p:cBhvr additive="base">
                                        <p:cTn id="66"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1+#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P spid="6151" grpId="0"/>
      <p:bldP spid="6153" grpId="0"/>
      <p:bldP spid="5128" grpId="0"/>
      <p:bldP spid="6155" grpId="0"/>
      <p:bldP spid="513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Platshållare för bildnummer 5">
            <a:extLst>
              <a:ext uri="{FF2B5EF4-FFF2-40B4-BE49-F238E27FC236}">
                <a16:creationId xmlns:a16="http://schemas.microsoft.com/office/drawing/2014/main" id="{67B8E120-20A1-48EC-9C8E-F97DFDB0CFA9}"/>
              </a:ext>
            </a:extLst>
          </p:cNvPr>
          <p:cNvSpPr>
            <a:spLocks noGrp="1"/>
          </p:cNvSpPr>
          <p:nvPr>
            <p:ph type="sldNum" sz="quarter" idx="12"/>
          </p:nvPr>
        </p:nvSpPr>
        <p:spPr>
          <a:xfrm>
            <a:off x="83312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D1AE29A-8943-4C17-BD5F-682BF997B797}" type="slidenum">
              <a:rPr lang="en-GB" altLang="en-US" sz="1400" smtClean="0">
                <a:latin typeface="Calibri" panose="020F0502020204030204" pitchFamily="34" charset="0"/>
                <a:cs typeface="Calibri" panose="020F0502020204030204" pitchFamily="34" charset="0"/>
              </a:rPr>
              <a:pPr>
                <a:spcBef>
                  <a:spcPct val="0"/>
                </a:spcBef>
              </a:pPr>
              <a:t>20</a:t>
            </a:fld>
            <a:endParaRPr lang="en-GB" altLang="en-US" sz="1400" dirty="0">
              <a:latin typeface="Calibri" panose="020F0502020204030204" pitchFamily="34" charset="0"/>
              <a:cs typeface="Calibri" panose="020F0502020204030204" pitchFamily="34" charset="0"/>
            </a:endParaRPr>
          </a:p>
        </p:txBody>
      </p:sp>
      <p:sp>
        <p:nvSpPr>
          <p:cNvPr id="34819" name="Rectangle 4">
            <a:extLst>
              <a:ext uri="{FF2B5EF4-FFF2-40B4-BE49-F238E27FC236}">
                <a16:creationId xmlns:a16="http://schemas.microsoft.com/office/drawing/2014/main" id="{0A9C2A76-2285-4A5E-83B2-0745B4A4EFA7}"/>
              </a:ext>
            </a:extLst>
          </p:cNvPr>
          <p:cNvSpPr>
            <a:spLocks noGrp="1" noChangeArrowheads="1"/>
          </p:cNvSpPr>
          <p:nvPr>
            <p:ph type="body" idx="1"/>
          </p:nvPr>
        </p:nvSpPr>
        <p:spPr>
          <a:xfrm>
            <a:off x="152400" y="76200"/>
            <a:ext cx="8686800" cy="609600"/>
          </a:xfrm>
          <a:noFill/>
        </p:spPr>
        <p:txBody>
          <a:bodyPr/>
          <a:lstStyle/>
          <a:p>
            <a:pPr algn="ctr">
              <a:lnSpc>
                <a:spcPct val="90000"/>
              </a:lnSpc>
              <a:spcBef>
                <a:spcPct val="0"/>
              </a:spcBef>
            </a:pPr>
            <a:r>
              <a:rPr lang="en-GB" altLang="en-US" sz="4000" b="1" dirty="0">
                <a:latin typeface="Calibri" panose="020F0502020204030204" pitchFamily="34" charset="0"/>
                <a:cs typeface="Calibri" panose="020F0502020204030204" pitchFamily="34" charset="0"/>
              </a:rPr>
              <a:t>Different parts of the validation work</a:t>
            </a:r>
            <a:endParaRPr lang="en-GB" altLang="en-US" sz="4000" dirty="0">
              <a:latin typeface="Calibri" panose="020F0502020204030204" pitchFamily="34" charset="0"/>
              <a:cs typeface="Calibri" panose="020F0502020204030204" pitchFamily="34" charset="0"/>
            </a:endParaRPr>
          </a:p>
        </p:txBody>
      </p:sp>
      <p:sp>
        <p:nvSpPr>
          <p:cNvPr id="34824" name="Text Box 6">
            <a:extLst>
              <a:ext uri="{FF2B5EF4-FFF2-40B4-BE49-F238E27FC236}">
                <a16:creationId xmlns:a16="http://schemas.microsoft.com/office/drawing/2014/main" id="{CA583A19-113D-44AD-9B9C-D06FF7D9E50A}"/>
              </a:ext>
            </a:extLst>
          </p:cNvPr>
          <p:cNvSpPr txBox="1">
            <a:spLocks noChangeArrowheads="1"/>
          </p:cNvSpPr>
          <p:nvPr/>
        </p:nvSpPr>
        <p:spPr bwMode="auto">
          <a:xfrm>
            <a:off x="304800" y="990600"/>
            <a:ext cx="8610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3600" b="1" dirty="0">
                <a:latin typeface="Calibri" panose="020F0502020204030204" pitchFamily="34" charset="0"/>
                <a:cs typeface="Calibri" panose="020F0502020204030204" pitchFamily="34" charset="0"/>
              </a:rPr>
              <a:t>A) Data validation</a:t>
            </a:r>
            <a:endParaRPr lang="en-GB" altLang="en-US" sz="3600" dirty="0">
              <a:latin typeface="Calibri" panose="020F0502020204030204" pitchFamily="34" charset="0"/>
              <a:cs typeface="Calibri" panose="020F0502020204030204" pitchFamily="34" charset="0"/>
            </a:endParaRPr>
          </a:p>
        </p:txBody>
      </p:sp>
      <p:sp>
        <p:nvSpPr>
          <p:cNvPr id="34825" name="Text Box 7">
            <a:extLst>
              <a:ext uri="{FF2B5EF4-FFF2-40B4-BE49-F238E27FC236}">
                <a16:creationId xmlns:a16="http://schemas.microsoft.com/office/drawing/2014/main" id="{DF9B1CE1-4134-4807-9113-C26D0DD6E9EE}"/>
              </a:ext>
            </a:extLst>
          </p:cNvPr>
          <p:cNvSpPr txBox="1">
            <a:spLocks noChangeArrowheads="1"/>
          </p:cNvSpPr>
          <p:nvPr/>
        </p:nvSpPr>
        <p:spPr bwMode="auto">
          <a:xfrm>
            <a:off x="304800" y="1689100"/>
            <a:ext cx="8458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400" b="1" dirty="0">
                <a:latin typeface="Calibri" panose="020F0502020204030204" pitchFamily="34" charset="0"/>
                <a:cs typeface="Calibri" panose="020F0502020204030204" pitchFamily="34" charset="0"/>
              </a:rPr>
              <a:t>GIGO </a:t>
            </a:r>
            <a:r>
              <a:rPr lang="en-GB" altLang="en-US" sz="2400" dirty="0">
                <a:latin typeface="Calibri" panose="020F0502020204030204" pitchFamily="34" charset="0"/>
                <a:cs typeface="Calibri" panose="020F0502020204030204" pitchFamily="34" charset="0"/>
              </a:rPr>
              <a:t>= Garbage In - Garbage Out!</a:t>
            </a:r>
          </a:p>
          <a:p>
            <a:pPr>
              <a:lnSpc>
                <a:spcPct val="90000"/>
              </a:lnSpc>
              <a:spcBef>
                <a:spcPct val="0"/>
              </a:spcBef>
            </a:pPr>
            <a:r>
              <a:rPr lang="en-GB" altLang="en-US" sz="2400" dirty="0">
                <a:latin typeface="Calibri" panose="020F0502020204030204" pitchFamily="34" charset="0"/>
                <a:cs typeface="Calibri" panose="020F0502020204030204" pitchFamily="34" charset="0"/>
              </a:rPr>
              <a:t>Are data sufficiently accurate? (Use sensitivity analysis!)</a:t>
            </a:r>
          </a:p>
        </p:txBody>
      </p:sp>
      <p:sp>
        <p:nvSpPr>
          <p:cNvPr id="30728" name="Text Box 8">
            <a:extLst>
              <a:ext uri="{FF2B5EF4-FFF2-40B4-BE49-F238E27FC236}">
                <a16:creationId xmlns:a16="http://schemas.microsoft.com/office/drawing/2014/main" id="{9FB6BCDA-B846-4269-BEBD-5DE54EA0FCEB}"/>
              </a:ext>
            </a:extLst>
          </p:cNvPr>
          <p:cNvSpPr txBox="1">
            <a:spLocks noChangeArrowheads="1"/>
          </p:cNvSpPr>
          <p:nvPr/>
        </p:nvSpPr>
        <p:spPr bwMode="auto">
          <a:xfrm>
            <a:off x="381000" y="2667000"/>
            <a:ext cx="807720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Char char="-"/>
            </a:pPr>
            <a:r>
              <a:rPr lang="en-GB" altLang="en-US" sz="2400" b="1" i="1" dirty="0">
                <a:latin typeface="Calibri" panose="020F0502020204030204" pitchFamily="34" charset="0"/>
                <a:cs typeface="Calibri" panose="020F0502020204030204" pitchFamily="34" charset="0"/>
              </a:rPr>
              <a:t> </a:t>
            </a:r>
            <a:r>
              <a:rPr lang="en-GB" altLang="en-US" sz="2400" b="1" i="1" dirty="0">
                <a:solidFill>
                  <a:srgbClr val="FF0000"/>
                </a:solidFill>
                <a:latin typeface="Calibri" panose="020F0502020204030204" pitchFamily="34" charset="0"/>
                <a:cs typeface="Calibri" panose="020F0502020204030204" pitchFamily="34" charset="0"/>
              </a:rPr>
              <a:t>Systematic errors</a:t>
            </a:r>
            <a:r>
              <a:rPr lang="en-GB" altLang="en-US" sz="2400" b="1" i="1" dirty="0">
                <a:latin typeface="Calibri" panose="020F0502020204030204" pitchFamily="34" charset="0"/>
                <a:cs typeface="Calibri" panose="020F0502020204030204" pitchFamily="34" charset="0"/>
              </a:rPr>
              <a:t> (bias): </a:t>
            </a:r>
            <a:r>
              <a:rPr lang="en-GB" altLang="en-US" sz="2400" i="1" dirty="0">
                <a:latin typeface="Calibri" panose="020F0502020204030204" pitchFamily="34" charset="0"/>
                <a:cs typeface="Calibri" panose="020F0502020204030204" pitchFamily="34" charset="0"/>
              </a:rPr>
              <a:t>old figures, </a:t>
            </a:r>
            <a:r>
              <a:rPr lang="en-GB" altLang="en-US" sz="2400" dirty="0">
                <a:latin typeface="Calibri" panose="020F0502020204030204" pitchFamily="34" charset="0"/>
                <a:cs typeface="Calibri" panose="020F0502020204030204" pitchFamily="34" charset="0"/>
              </a:rPr>
              <a:t>bad calibration, leading</a:t>
            </a:r>
          </a:p>
          <a:p>
            <a:pPr>
              <a:lnSpc>
                <a:spcPct val="90000"/>
              </a:lnSpc>
              <a:spcBef>
                <a:spcPct val="0"/>
              </a:spcBef>
            </a:pPr>
            <a:r>
              <a:rPr lang="en-GB" altLang="en-US" sz="2400" dirty="0">
                <a:latin typeface="Calibri" panose="020F0502020204030204" pitchFamily="34" charset="0"/>
                <a:cs typeface="Calibri" panose="020F0502020204030204" pitchFamily="34" charset="0"/>
              </a:rPr>
              <a:t>  questions, selection bias, etc.</a:t>
            </a:r>
          </a:p>
        </p:txBody>
      </p:sp>
      <p:sp>
        <p:nvSpPr>
          <p:cNvPr id="30729" name="Text Box 9">
            <a:extLst>
              <a:ext uri="{FF2B5EF4-FFF2-40B4-BE49-F238E27FC236}">
                <a16:creationId xmlns:a16="http://schemas.microsoft.com/office/drawing/2014/main" id="{A0C77444-670D-4779-B697-967677773B97}"/>
              </a:ext>
            </a:extLst>
          </p:cNvPr>
          <p:cNvSpPr txBox="1">
            <a:spLocks noChangeArrowheads="1"/>
          </p:cNvSpPr>
          <p:nvPr/>
        </p:nvSpPr>
        <p:spPr bwMode="auto">
          <a:xfrm>
            <a:off x="381000" y="3846513"/>
            <a:ext cx="7772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400" b="1" dirty="0">
                <a:latin typeface="Calibri" panose="020F0502020204030204" pitchFamily="34" charset="0"/>
                <a:cs typeface="Calibri" panose="020F0502020204030204" pitchFamily="34" charset="0"/>
              </a:rPr>
              <a:t>- </a:t>
            </a:r>
            <a:r>
              <a:rPr lang="en-GB" altLang="en-US" sz="2400" b="1" i="1" dirty="0">
                <a:solidFill>
                  <a:srgbClr val="FF0000"/>
                </a:solidFill>
                <a:latin typeface="Calibri" panose="020F0502020204030204" pitchFamily="34" charset="0"/>
                <a:cs typeface="Calibri" panose="020F0502020204030204" pitchFamily="34" charset="0"/>
              </a:rPr>
              <a:t>Random errors</a:t>
            </a:r>
            <a:r>
              <a:rPr lang="en-GB" altLang="en-US" sz="2400" b="1" i="1"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(Small samples, limited accuracy).</a:t>
            </a:r>
          </a:p>
        </p:txBody>
      </p:sp>
      <p:sp>
        <p:nvSpPr>
          <p:cNvPr id="30730" name="Text Box 10">
            <a:extLst>
              <a:ext uri="{FF2B5EF4-FFF2-40B4-BE49-F238E27FC236}">
                <a16:creationId xmlns:a16="http://schemas.microsoft.com/office/drawing/2014/main" id="{76C79C80-E73B-4695-9EFB-98C301128412}"/>
              </a:ext>
            </a:extLst>
          </p:cNvPr>
          <p:cNvSpPr txBox="1">
            <a:spLocks noChangeArrowheads="1"/>
          </p:cNvSpPr>
          <p:nvPr/>
        </p:nvSpPr>
        <p:spPr bwMode="auto">
          <a:xfrm>
            <a:off x="381000" y="4408488"/>
            <a:ext cx="85344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Char char="-"/>
            </a:pPr>
            <a:r>
              <a:rPr lang="en-GB" altLang="en-US" sz="2400" b="1" i="1" dirty="0">
                <a:latin typeface="Calibri" panose="020F0502020204030204" pitchFamily="34" charset="0"/>
                <a:cs typeface="Calibri" panose="020F0502020204030204" pitchFamily="34" charset="0"/>
              </a:rPr>
              <a:t> </a:t>
            </a:r>
            <a:r>
              <a:rPr lang="en-GB" altLang="en-US" sz="2400" b="1" i="1" dirty="0">
                <a:solidFill>
                  <a:srgbClr val="FF0000"/>
                </a:solidFill>
                <a:latin typeface="Calibri" panose="020F0502020204030204" pitchFamily="34" charset="0"/>
                <a:cs typeface="Calibri" panose="020F0502020204030204" pitchFamily="34" charset="0"/>
              </a:rPr>
              <a:t>Statistical distributions </a:t>
            </a:r>
            <a:r>
              <a:rPr lang="en-GB" altLang="en-US" sz="2400" dirty="0">
                <a:latin typeface="Calibri" panose="020F0502020204030204" pitchFamily="34" charset="0"/>
                <a:cs typeface="Calibri" panose="020F0502020204030204" pitchFamily="34" charset="0"/>
              </a:rPr>
              <a:t>are sometimes required to model: Arrival </a:t>
            </a:r>
          </a:p>
          <a:p>
            <a:pPr>
              <a:lnSpc>
                <a:spcPct val="90000"/>
              </a:lnSpc>
              <a:spcBef>
                <a:spcPct val="0"/>
              </a:spcBef>
            </a:pPr>
            <a:r>
              <a:rPr lang="en-GB" altLang="en-US" sz="2400" dirty="0">
                <a:latin typeface="Calibri" panose="020F0502020204030204" pitchFamily="34" charset="0"/>
                <a:cs typeface="Calibri" panose="020F0502020204030204" pitchFamily="34" charset="0"/>
              </a:rPr>
              <a:t>  times, Service times, Sojourn time in a stage, Varying external</a:t>
            </a:r>
          </a:p>
          <a:p>
            <a:pPr>
              <a:lnSpc>
                <a:spcPct val="90000"/>
              </a:lnSpc>
              <a:spcBef>
                <a:spcPct val="0"/>
              </a:spcBef>
            </a:pPr>
            <a:r>
              <a:rPr lang="en-GB" altLang="en-US" sz="2400" dirty="0">
                <a:latin typeface="Calibri" panose="020F0502020204030204" pitchFamily="34" charset="0"/>
                <a:cs typeface="Calibri" panose="020F0502020204030204" pitchFamily="34" charset="0"/>
              </a:rPr>
              <a:t>  conditions, etc. Are these statistical distributions accurate?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 calcmode="lin" valueType="num">
                                      <p:cBhvr additive="base">
                                        <p:cTn id="7" dur="500" fill="hold"/>
                                        <p:tgtEl>
                                          <p:spTgt spid="34824"/>
                                        </p:tgtEl>
                                        <p:attrNameLst>
                                          <p:attrName>ppt_x</p:attrName>
                                        </p:attrNameLst>
                                      </p:cBhvr>
                                      <p:tavLst>
                                        <p:tav tm="0">
                                          <p:val>
                                            <p:strVal val="#ppt_x"/>
                                          </p:val>
                                        </p:tav>
                                        <p:tav tm="100000">
                                          <p:val>
                                            <p:strVal val="#ppt_x"/>
                                          </p:val>
                                        </p:tav>
                                      </p:tavLst>
                                    </p:anim>
                                    <p:anim calcmode="lin" valueType="num">
                                      <p:cBhvr additive="base">
                                        <p:cTn id="8"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5"/>
                                        </p:tgtEl>
                                        <p:attrNameLst>
                                          <p:attrName>style.visibility</p:attrName>
                                        </p:attrNameLst>
                                      </p:cBhvr>
                                      <p:to>
                                        <p:strVal val="visible"/>
                                      </p:to>
                                    </p:set>
                                    <p:anim calcmode="lin" valueType="num">
                                      <p:cBhvr additive="base">
                                        <p:cTn id="13" dur="500" fill="hold"/>
                                        <p:tgtEl>
                                          <p:spTgt spid="34825"/>
                                        </p:tgtEl>
                                        <p:attrNameLst>
                                          <p:attrName>ppt_x</p:attrName>
                                        </p:attrNameLst>
                                      </p:cBhvr>
                                      <p:tavLst>
                                        <p:tav tm="0">
                                          <p:val>
                                            <p:strVal val="#ppt_x"/>
                                          </p:val>
                                        </p:tav>
                                        <p:tav tm="100000">
                                          <p:val>
                                            <p:strVal val="#ppt_x"/>
                                          </p:val>
                                        </p:tav>
                                      </p:tavLst>
                                    </p:anim>
                                    <p:anim calcmode="lin" valueType="num">
                                      <p:cBhvr additive="base">
                                        <p:cTn id="14" dur="500" fill="hold"/>
                                        <p:tgtEl>
                                          <p:spTgt spid="348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28"/>
                                        </p:tgtEl>
                                        <p:attrNameLst>
                                          <p:attrName>style.visibility</p:attrName>
                                        </p:attrNameLst>
                                      </p:cBhvr>
                                      <p:to>
                                        <p:strVal val="visible"/>
                                      </p:to>
                                    </p:set>
                                    <p:anim calcmode="lin" valueType="num">
                                      <p:cBhvr additive="base">
                                        <p:cTn id="19" dur="500" fill="hold"/>
                                        <p:tgtEl>
                                          <p:spTgt spid="30728"/>
                                        </p:tgtEl>
                                        <p:attrNameLst>
                                          <p:attrName>ppt_x</p:attrName>
                                        </p:attrNameLst>
                                      </p:cBhvr>
                                      <p:tavLst>
                                        <p:tav tm="0">
                                          <p:val>
                                            <p:strVal val="1+#ppt_w/2"/>
                                          </p:val>
                                        </p:tav>
                                        <p:tav tm="100000">
                                          <p:val>
                                            <p:strVal val="#ppt_x"/>
                                          </p:val>
                                        </p:tav>
                                      </p:tavLst>
                                    </p:anim>
                                    <p:anim calcmode="lin" valueType="num">
                                      <p:cBhvr additive="base">
                                        <p:cTn id="20" dur="500" fill="hold"/>
                                        <p:tgtEl>
                                          <p:spTgt spid="307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0729"/>
                                        </p:tgtEl>
                                        <p:attrNameLst>
                                          <p:attrName>style.visibility</p:attrName>
                                        </p:attrNameLst>
                                      </p:cBhvr>
                                      <p:to>
                                        <p:strVal val="visible"/>
                                      </p:to>
                                    </p:set>
                                    <p:anim calcmode="lin" valueType="num">
                                      <p:cBhvr additive="base">
                                        <p:cTn id="25" dur="500" fill="hold"/>
                                        <p:tgtEl>
                                          <p:spTgt spid="30729"/>
                                        </p:tgtEl>
                                        <p:attrNameLst>
                                          <p:attrName>ppt_x</p:attrName>
                                        </p:attrNameLst>
                                      </p:cBhvr>
                                      <p:tavLst>
                                        <p:tav tm="0">
                                          <p:val>
                                            <p:strVal val="1+#ppt_w/2"/>
                                          </p:val>
                                        </p:tav>
                                        <p:tav tm="100000">
                                          <p:val>
                                            <p:strVal val="#ppt_x"/>
                                          </p:val>
                                        </p:tav>
                                      </p:tavLst>
                                    </p:anim>
                                    <p:anim calcmode="lin" valueType="num">
                                      <p:cBhvr additive="base">
                                        <p:cTn id="26" dur="500" fill="hold"/>
                                        <p:tgtEl>
                                          <p:spTgt spid="307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730"/>
                                        </p:tgtEl>
                                        <p:attrNameLst>
                                          <p:attrName>style.visibility</p:attrName>
                                        </p:attrNameLst>
                                      </p:cBhvr>
                                      <p:to>
                                        <p:strVal val="visible"/>
                                      </p:to>
                                    </p:set>
                                    <p:anim calcmode="lin" valueType="num">
                                      <p:cBhvr additive="base">
                                        <p:cTn id="31" dur="500" fill="hold"/>
                                        <p:tgtEl>
                                          <p:spTgt spid="30730"/>
                                        </p:tgtEl>
                                        <p:attrNameLst>
                                          <p:attrName>ppt_x</p:attrName>
                                        </p:attrNameLst>
                                      </p:cBhvr>
                                      <p:tavLst>
                                        <p:tav tm="0">
                                          <p:val>
                                            <p:strVal val="1+#ppt_w/2"/>
                                          </p:val>
                                        </p:tav>
                                        <p:tav tm="100000">
                                          <p:val>
                                            <p:strVal val="#ppt_x"/>
                                          </p:val>
                                        </p:tav>
                                      </p:tavLst>
                                    </p:anim>
                                    <p:anim calcmode="lin" valueType="num">
                                      <p:cBhvr additive="base">
                                        <p:cTn id="32"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0728" grpId="0" autoUpdateAnimBg="0"/>
      <p:bldP spid="30729" grpId="0" autoUpdateAnimBg="0"/>
      <p:bldP spid="307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Platshållare för bildnummer 4">
            <a:extLst>
              <a:ext uri="{FF2B5EF4-FFF2-40B4-BE49-F238E27FC236}">
                <a16:creationId xmlns:a16="http://schemas.microsoft.com/office/drawing/2014/main" id="{988D5467-8F36-44C5-9EFA-6A38C8634557}"/>
              </a:ext>
            </a:extLst>
          </p:cNvPr>
          <p:cNvSpPr>
            <a:spLocks noGrp="1"/>
          </p:cNvSpPr>
          <p:nvPr>
            <p:ph type="sldNum" sz="quarter" idx="12"/>
          </p:nvPr>
        </p:nvSpPr>
        <p:spPr>
          <a:xfrm>
            <a:off x="8534400" y="6276975"/>
            <a:ext cx="3810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175FCC81-4CEA-4EC2-890F-3BF20AF282DB}" type="slidenum">
              <a:rPr lang="en-GB" altLang="en-US" sz="1400" smtClean="0">
                <a:latin typeface="Calibri" panose="020F0502020204030204" pitchFamily="34" charset="0"/>
                <a:cs typeface="Calibri" panose="020F0502020204030204" pitchFamily="34" charset="0"/>
              </a:rPr>
              <a:pPr>
                <a:spcBef>
                  <a:spcPct val="0"/>
                </a:spcBef>
              </a:pPr>
              <a:t>21</a:t>
            </a:fld>
            <a:endParaRPr lang="en-GB" altLang="en-US" sz="1400" dirty="0">
              <a:latin typeface="Calibri" panose="020F0502020204030204" pitchFamily="34" charset="0"/>
              <a:cs typeface="Calibri" panose="020F0502020204030204" pitchFamily="34" charset="0"/>
            </a:endParaRPr>
          </a:p>
        </p:txBody>
      </p:sp>
      <p:sp>
        <p:nvSpPr>
          <p:cNvPr id="36867" name="Rectangle 2">
            <a:extLst>
              <a:ext uri="{FF2B5EF4-FFF2-40B4-BE49-F238E27FC236}">
                <a16:creationId xmlns:a16="http://schemas.microsoft.com/office/drawing/2014/main" id="{21745E41-1EC8-43FD-95A8-30C4AA057838}"/>
              </a:ext>
            </a:extLst>
          </p:cNvPr>
          <p:cNvSpPr>
            <a:spLocks noGrp="1" noChangeArrowheads="1"/>
          </p:cNvSpPr>
          <p:nvPr>
            <p:ph type="title"/>
          </p:nvPr>
        </p:nvSpPr>
        <p:spPr>
          <a:xfrm>
            <a:off x="685800" y="304800"/>
            <a:ext cx="5638800" cy="381000"/>
          </a:xfrm>
        </p:spPr>
        <p:txBody>
          <a:bodyPr/>
          <a:lstStyle/>
          <a:p>
            <a:pPr>
              <a:buFontTx/>
              <a:buNone/>
            </a:pPr>
            <a:r>
              <a:rPr lang="en-GB" altLang="en-US" sz="3600" b="1" dirty="0">
                <a:solidFill>
                  <a:schemeClr val="tx1"/>
                </a:solidFill>
                <a:latin typeface="Calibri" panose="020F0502020204030204" pitchFamily="34" charset="0"/>
                <a:cs typeface="Calibri" panose="020F0502020204030204" pitchFamily="34" charset="0"/>
              </a:rPr>
              <a:t>B) Validation of hypotheses</a:t>
            </a:r>
          </a:p>
        </p:txBody>
      </p:sp>
      <p:sp>
        <p:nvSpPr>
          <p:cNvPr id="36868" name="Rectangle 3">
            <a:extLst>
              <a:ext uri="{FF2B5EF4-FFF2-40B4-BE49-F238E27FC236}">
                <a16:creationId xmlns:a16="http://schemas.microsoft.com/office/drawing/2014/main" id="{F03A617A-6F73-435B-B9C7-786065051ECA}"/>
              </a:ext>
            </a:extLst>
          </p:cNvPr>
          <p:cNvSpPr>
            <a:spLocks noChangeArrowheads="1"/>
          </p:cNvSpPr>
          <p:nvPr/>
        </p:nvSpPr>
        <p:spPr bwMode="auto">
          <a:xfrm>
            <a:off x="76200" y="838200"/>
            <a:ext cx="8991600" cy="160659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400" dirty="0">
                <a:latin typeface="Calibri" panose="020F0502020204030204" pitchFamily="34" charset="0"/>
                <a:cs typeface="Calibri" panose="020F0502020204030204" pitchFamily="34" charset="0"/>
              </a:rPr>
              <a:t>The hypotheses about structure and functions must be realistic. </a:t>
            </a:r>
          </a:p>
          <a:p>
            <a:pPr>
              <a:lnSpc>
                <a:spcPct val="90000"/>
              </a:lnSpc>
              <a:spcBef>
                <a:spcPct val="50000"/>
              </a:spcBef>
            </a:pPr>
            <a:r>
              <a:rPr lang="en-GB" altLang="en-US" sz="2400" dirty="0">
                <a:latin typeface="Calibri" panose="020F0502020204030204" pitchFamily="34" charset="0"/>
                <a:cs typeface="Calibri" panose="020F0502020204030204" pitchFamily="34" charset="0"/>
              </a:rPr>
              <a:t>But also left out parts or relations may be important. [E.g. should you include an E-stage (exposed but not yet infectious) into the SIR model?]</a:t>
            </a:r>
          </a:p>
        </p:txBody>
      </p:sp>
      <p:sp>
        <p:nvSpPr>
          <p:cNvPr id="93188" name="Text Box 4">
            <a:extLst>
              <a:ext uri="{FF2B5EF4-FFF2-40B4-BE49-F238E27FC236}">
                <a16:creationId xmlns:a16="http://schemas.microsoft.com/office/drawing/2014/main" id="{D5DD5279-BFBF-40ED-AA97-F6628EFC58C3}"/>
              </a:ext>
            </a:extLst>
          </p:cNvPr>
          <p:cNvSpPr txBox="1">
            <a:spLocks noChangeArrowheads="1"/>
          </p:cNvSpPr>
          <p:nvPr/>
        </p:nvSpPr>
        <p:spPr bwMode="auto">
          <a:xfrm>
            <a:off x="195943" y="2555619"/>
            <a:ext cx="8186057"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70000"/>
              </a:spcBef>
              <a:buFontTx/>
              <a:buChar char="-"/>
            </a:pPr>
            <a:r>
              <a:rPr lang="en-GB" altLang="en-US" sz="2400" dirty="0">
                <a:latin typeface="Calibri" panose="020F0502020204030204" pitchFamily="34" charset="0"/>
                <a:cs typeface="Calibri" panose="020F0502020204030204" pitchFamily="34" charset="0"/>
              </a:rPr>
              <a:t> How good is the knowledge about the systemus? </a:t>
            </a:r>
          </a:p>
          <a:p>
            <a:pPr>
              <a:lnSpc>
                <a:spcPct val="90000"/>
              </a:lnSpc>
              <a:spcBef>
                <a:spcPct val="0"/>
              </a:spcBef>
            </a:pPr>
            <a:r>
              <a:rPr lang="en-GB" altLang="en-US" sz="2400" dirty="0">
                <a:latin typeface="Calibri" panose="020F0502020204030204" pitchFamily="34" charset="0"/>
                <a:cs typeface="Calibri" panose="020F0502020204030204" pitchFamily="34" charset="0"/>
              </a:rPr>
              <a:t>   (Rather exact or coarse guesses.)</a:t>
            </a:r>
          </a:p>
        </p:txBody>
      </p:sp>
      <p:sp>
        <p:nvSpPr>
          <p:cNvPr id="93189" name="Text Box 5">
            <a:extLst>
              <a:ext uri="{FF2B5EF4-FFF2-40B4-BE49-F238E27FC236}">
                <a16:creationId xmlns:a16="http://schemas.microsoft.com/office/drawing/2014/main" id="{1EA03F96-DE2B-499E-8ABF-6C960720F359}"/>
              </a:ext>
            </a:extLst>
          </p:cNvPr>
          <p:cNvSpPr txBox="1">
            <a:spLocks noChangeArrowheads="1"/>
          </p:cNvSpPr>
          <p:nvPr/>
        </p:nvSpPr>
        <p:spPr bwMode="auto">
          <a:xfrm>
            <a:off x="228600" y="3532188"/>
            <a:ext cx="8458200"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70000"/>
              </a:spcBef>
              <a:buFontTx/>
              <a:buChar char="-"/>
            </a:pPr>
            <a:r>
              <a:rPr lang="en-GB" altLang="en-US" sz="2400" dirty="0">
                <a:latin typeface="Calibri" panose="020F0502020204030204" pitchFamily="34" charset="0"/>
                <a:cs typeface="Calibri" panose="020F0502020204030204" pitchFamily="34" charset="0"/>
              </a:rPr>
              <a:t> How much does a hypothesis affect the model behaviour? </a:t>
            </a:r>
          </a:p>
          <a:p>
            <a:pPr>
              <a:lnSpc>
                <a:spcPct val="90000"/>
              </a:lnSpc>
              <a:spcBef>
                <a:spcPct val="0"/>
              </a:spcBef>
            </a:pPr>
            <a:r>
              <a:rPr lang="en-GB" altLang="en-US" sz="2400" b="1" i="1" dirty="0">
                <a:latin typeface="Calibri" panose="020F0502020204030204" pitchFamily="34" charset="0"/>
                <a:cs typeface="Calibri" panose="020F0502020204030204" pitchFamily="34" charset="0"/>
              </a:rPr>
              <a:t>  Sensitivity analysis</a:t>
            </a:r>
            <a:r>
              <a:rPr lang="en-GB" altLang="en-US" sz="2400" dirty="0">
                <a:latin typeface="Calibri" panose="020F0502020204030204" pitchFamily="34" charset="0"/>
                <a:cs typeface="Calibri" panose="020F0502020204030204" pitchFamily="34" charset="0"/>
              </a:rPr>
              <a:t> gives the answer. (How will a small change in  </a:t>
            </a:r>
          </a:p>
          <a:p>
            <a:pPr>
              <a:lnSpc>
                <a:spcPct val="90000"/>
              </a:lnSpc>
              <a:spcBef>
                <a:spcPct val="0"/>
              </a:spcBef>
            </a:pPr>
            <a:r>
              <a:rPr lang="en-GB" altLang="en-US" sz="2400" dirty="0">
                <a:latin typeface="Calibri" panose="020F0502020204030204" pitchFamily="34" charset="0"/>
                <a:cs typeface="Calibri" panose="020F0502020204030204" pitchFamily="34" charset="0"/>
              </a:rPr>
              <a:t>  c or T affect the SIR epidemic?)</a:t>
            </a:r>
          </a:p>
        </p:txBody>
      </p:sp>
      <p:sp>
        <p:nvSpPr>
          <p:cNvPr id="93190" name="Text Box 6">
            <a:extLst>
              <a:ext uri="{FF2B5EF4-FFF2-40B4-BE49-F238E27FC236}">
                <a16:creationId xmlns:a16="http://schemas.microsoft.com/office/drawing/2014/main" id="{9EF540BA-BDAF-4939-810A-96866728DB32}"/>
              </a:ext>
            </a:extLst>
          </p:cNvPr>
          <p:cNvSpPr txBox="1">
            <a:spLocks noChangeArrowheads="1"/>
          </p:cNvSpPr>
          <p:nvPr/>
        </p:nvSpPr>
        <p:spPr bwMode="auto">
          <a:xfrm>
            <a:off x="228600" y="4813300"/>
            <a:ext cx="8610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70000"/>
              </a:spcBef>
              <a:buFontTx/>
              <a:buChar char="-"/>
            </a:pPr>
            <a:r>
              <a:rPr lang="en-GB" altLang="en-US" sz="2400" dirty="0">
                <a:latin typeface="Calibri" panose="020F0502020204030204" pitchFamily="34" charset="0"/>
                <a:cs typeface="Calibri" panose="020F0502020204030204" pitchFamily="34" charset="0"/>
              </a:rPr>
              <a:t> Is the aggregation level OK? Do we need all the details? Must we </a:t>
            </a:r>
          </a:p>
          <a:p>
            <a:pPr>
              <a:lnSpc>
                <a:spcPct val="90000"/>
              </a:lnSpc>
              <a:spcBef>
                <a:spcPct val="0"/>
              </a:spcBef>
            </a:pPr>
            <a:r>
              <a:rPr lang="en-GB" altLang="en-US" sz="2400" dirty="0">
                <a:latin typeface="Calibri" panose="020F0502020204030204" pitchFamily="34" charset="0"/>
                <a:cs typeface="Calibri" panose="020F0502020204030204" pitchFamily="34" charset="0"/>
              </a:rPr>
              <a:t>   refine some parts (e.g. stratify for sex, age or risk behaviour)?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3188"/>
                                        </p:tgtEl>
                                        <p:attrNameLst>
                                          <p:attrName>style.visibility</p:attrName>
                                        </p:attrNameLst>
                                      </p:cBhvr>
                                      <p:to>
                                        <p:strVal val="visible"/>
                                      </p:to>
                                    </p:set>
                                    <p:anim calcmode="lin" valueType="num">
                                      <p:cBhvr additive="base">
                                        <p:cTn id="13" dur="500" fill="hold"/>
                                        <p:tgtEl>
                                          <p:spTgt spid="93188"/>
                                        </p:tgtEl>
                                        <p:attrNameLst>
                                          <p:attrName>ppt_x</p:attrName>
                                        </p:attrNameLst>
                                      </p:cBhvr>
                                      <p:tavLst>
                                        <p:tav tm="0">
                                          <p:val>
                                            <p:strVal val="1+#ppt_w/2"/>
                                          </p:val>
                                        </p:tav>
                                        <p:tav tm="100000">
                                          <p:val>
                                            <p:strVal val="#ppt_x"/>
                                          </p:val>
                                        </p:tav>
                                      </p:tavLst>
                                    </p:anim>
                                    <p:anim calcmode="lin" valueType="num">
                                      <p:cBhvr additive="base">
                                        <p:cTn id="14" dur="500" fill="hold"/>
                                        <p:tgtEl>
                                          <p:spTgt spid="931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3189"/>
                                        </p:tgtEl>
                                        <p:attrNameLst>
                                          <p:attrName>style.visibility</p:attrName>
                                        </p:attrNameLst>
                                      </p:cBhvr>
                                      <p:to>
                                        <p:strVal val="visible"/>
                                      </p:to>
                                    </p:set>
                                    <p:anim calcmode="lin" valueType="num">
                                      <p:cBhvr additive="base">
                                        <p:cTn id="19" dur="500" fill="hold"/>
                                        <p:tgtEl>
                                          <p:spTgt spid="93189"/>
                                        </p:tgtEl>
                                        <p:attrNameLst>
                                          <p:attrName>ppt_x</p:attrName>
                                        </p:attrNameLst>
                                      </p:cBhvr>
                                      <p:tavLst>
                                        <p:tav tm="0">
                                          <p:val>
                                            <p:strVal val="1+#ppt_w/2"/>
                                          </p:val>
                                        </p:tav>
                                        <p:tav tm="100000">
                                          <p:val>
                                            <p:strVal val="#ppt_x"/>
                                          </p:val>
                                        </p:tav>
                                      </p:tavLst>
                                    </p:anim>
                                    <p:anim calcmode="lin" valueType="num">
                                      <p:cBhvr additive="base">
                                        <p:cTn id="20"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3190"/>
                                        </p:tgtEl>
                                        <p:attrNameLst>
                                          <p:attrName>style.visibility</p:attrName>
                                        </p:attrNameLst>
                                      </p:cBhvr>
                                      <p:to>
                                        <p:strVal val="visible"/>
                                      </p:to>
                                    </p:set>
                                    <p:anim calcmode="lin" valueType="num">
                                      <p:cBhvr additive="base">
                                        <p:cTn id="25" dur="500" fill="hold"/>
                                        <p:tgtEl>
                                          <p:spTgt spid="93190"/>
                                        </p:tgtEl>
                                        <p:attrNameLst>
                                          <p:attrName>ppt_x</p:attrName>
                                        </p:attrNameLst>
                                      </p:cBhvr>
                                      <p:tavLst>
                                        <p:tav tm="0">
                                          <p:val>
                                            <p:strVal val="1+#ppt_w/2"/>
                                          </p:val>
                                        </p:tav>
                                        <p:tav tm="100000">
                                          <p:val>
                                            <p:strVal val="#ppt_x"/>
                                          </p:val>
                                        </p:tav>
                                      </p:tavLst>
                                    </p:anim>
                                    <p:anim calcmode="lin" valueType="num">
                                      <p:cBhvr additive="base">
                                        <p:cTn id="26" dur="500" fill="hold"/>
                                        <p:tgtEl>
                                          <p:spTgt spid="93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93188" grpId="0" autoUpdateAnimBg="0"/>
      <p:bldP spid="93189" grpId="0" autoUpdateAnimBg="0"/>
      <p:bldP spid="9319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latshållare för bildnummer 5">
            <a:extLst>
              <a:ext uri="{FF2B5EF4-FFF2-40B4-BE49-F238E27FC236}">
                <a16:creationId xmlns:a16="http://schemas.microsoft.com/office/drawing/2014/main" id="{699D58B7-D092-4258-B9E6-EF21D44E9478}"/>
              </a:ext>
            </a:extLst>
          </p:cNvPr>
          <p:cNvSpPr>
            <a:spLocks noGrp="1"/>
          </p:cNvSpPr>
          <p:nvPr>
            <p:ph type="sldNum" sz="quarter" idx="12"/>
          </p:nvPr>
        </p:nvSpPr>
        <p:spPr>
          <a:xfrm>
            <a:off x="84836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5515FDF-521F-4B1F-B777-3CEC5EB535AB}" type="slidenum">
              <a:rPr lang="en-GB" altLang="en-US" sz="1400" smtClean="0">
                <a:latin typeface="Calibri" panose="020F0502020204030204" pitchFamily="34" charset="0"/>
                <a:cs typeface="Calibri" panose="020F0502020204030204" pitchFamily="34" charset="0"/>
              </a:rPr>
              <a:pPr>
                <a:spcBef>
                  <a:spcPct val="0"/>
                </a:spcBef>
              </a:pPr>
              <a:t>22</a:t>
            </a:fld>
            <a:endParaRPr lang="en-GB" altLang="en-US" sz="1400" dirty="0">
              <a:latin typeface="Calibri" panose="020F0502020204030204" pitchFamily="34" charset="0"/>
              <a:cs typeface="Calibri" panose="020F0502020204030204" pitchFamily="34" charset="0"/>
            </a:endParaRPr>
          </a:p>
        </p:txBody>
      </p:sp>
      <p:sp>
        <p:nvSpPr>
          <p:cNvPr id="37891" name="Text Box 5">
            <a:extLst>
              <a:ext uri="{FF2B5EF4-FFF2-40B4-BE49-F238E27FC236}">
                <a16:creationId xmlns:a16="http://schemas.microsoft.com/office/drawing/2014/main" id="{2CB6554D-36E3-401E-9B80-213B70787CCD}"/>
              </a:ext>
            </a:extLst>
          </p:cNvPr>
          <p:cNvSpPr txBox="1">
            <a:spLocks noChangeArrowheads="1"/>
          </p:cNvSpPr>
          <p:nvPr/>
        </p:nvSpPr>
        <p:spPr bwMode="auto">
          <a:xfrm>
            <a:off x="304800" y="104775"/>
            <a:ext cx="845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3600" b="1" dirty="0">
                <a:latin typeface="Calibri" panose="020F0502020204030204" pitchFamily="34" charset="0"/>
                <a:cs typeface="Calibri" panose="020F0502020204030204" pitchFamily="34" charset="0"/>
              </a:rPr>
              <a:t>C) Technical validation  (Verification)</a:t>
            </a:r>
          </a:p>
        </p:txBody>
      </p:sp>
      <p:sp>
        <p:nvSpPr>
          <p:cNvPr id="32776" name="Text Box 8">
            <a:extLst>
              <a:ext uri="{FF2B5EF4-FFF2-40B4-BE49-F238E27FC236}">
                <a16:creationId xmlns:a16="http://schemas.microsoft.com/office/drawing/2014/main" id="{1C54878C-7D67-4009-950E-DB4FC43CCA65}"/>
              </a:ext>
            </a:extLst>
          </p:cNvPr>
          <p:cNvSpPr txBox="1">
            <a:spLocks noChangeArrowheads="1"/>
          </p:cNvSpPr>
          <p:nvPr/>
        </p:nvSpPr>
        <p:spPr bwMode="auto">
          <a:xfrm>
            <a:off x="309154" y="3629263"/>
            <a:ext cx="8458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FontTx/>
              <a:buChar char="•"/>
            </a:pPr>
            <a:r>
              <a:rPr lang="en-GB" altLang="en-US" sz="2800" dirty="0">
                <a:latin typeface="Calibri" panose="020F0502020204030204" pitchFamily="34" charset="0"/>
                <a:cs typeface="Calibri" panose="020F0502020204030204" pitchFamily="34" charset="0"/>
              </a:rPr>
              <a:t> Test the program logics. </a:t>
            </a:r>
          </a:p>
          <a:p>
            <a:pPr>
              <a:spcBef>
                <a:spcPct val="0"/>
              </a:spcBef>
              <a:buFontTx/>
              <a:buChar char="•"/>
            </a:pPr>
            <a:r>
              <a:rPr lang="en-GB" altLang="en-US" sz="2800" dirty="0">
                <a:latin typeface="Calibri" panose="020F0502020204030204" pitchFamily="34" charset="0"/>
                <a:cs typeface="Calibri" panose="020F0502020204030204" pitchFamily="34" charset="0"/>
              </a:rPr>
              <a:t> Stepwise execution of simple cases. </a:t>
            </a:r>
          </a:p>
          <a:p>
            <a:pPr>
              <a:spcBef>
                <a:spcPct val="0"/>
              </a:spcBef>
              <a:buFontTx/>
              <a:buChar char="•"/>
            </a:pPr>
            <a:r>
              <a:rPr lang="en-GB" altLang="en-US" sz="2800" dirty="0">
                <a:latin typeface="Calibri" panose="020F0502020204030204" pitchFamily="34" charset="0"/>
                <a:cs typeface="Calibri" panose="020F0502020204030204" pitchFamily="34" charset="0"/>
              </a:rPr>
              <a:t> Test of program for cases where the answers are known. </a:t>
            </a:r>
          </a:p>
          <a:p>
            <a:pPr>
              <a:spcBef>
                <a:spcPct val="0"/>
              </a:spcBef>
              <a:buFontTx/>
              <a:buChar char="•"/>
            </a:pPr>
            <a:r>
              <a:rPr lang="en-GB" altLang="en-US" sz="2800" dirty="0">
                <a:latin typeface="Calibri" panose="020F0502020204030204" pitchFamily="34" charset="0"/>
                <a:cs typeface="Calibri" panose="020F0502020204030204" pitchFamily="34" charset="0"/>
              </a:rPr>
              <a:t> Log-lists, animations etc. are useful.</a:t>
            </a:r>
          </a:p>
        </p:txBody>
      </p:sp>
      <p:sp>
        <p:nvSpPr>
          <p:cNvPr id="2" name="textruta 1">
            <a:extLst>
              <a:ext uri="{FF2B5EF4-FFF2-40B4-BE49-F238E27FC236}">
                <a16:creationId xmlns:a16="http://schemas.microsoft.com/office/drawing/2014/main" id="{4BF76263-5B74-4FD7-A778-C07FB6469C97}"/>
              </a:ext>
            </a:extLst>
          </p:cNvPr>
          <p:cNvSpPr txBox="1"/>
          <p:nvPr/>
        </p:nvSpPr>
        <p:spPr>
          <a:xfrm>
            <a:off x="304800" y="977197"/>
            <a:ext cx="7467600" cy="2246769"/>
          </a:xfrm>
          <a:prstGeom prst="rect">
            <a:avLst/>
          </a:prstGeom>
          <a:noFill/>
        </p:spPr>
        <p:txBody>
          <a:bodyPr wrap="square" rtlCol="0">
            <a:spAutoFit/>
          </a:bodyPr>
          <a:lstStyle/>
          <a:p>
            <a:pPr>
              <a:spcBef>
                <a:spcPct val="0"/>
              </a:spcBef>
            </a:pPr>
            <a:r>
              <a:rPr lang="en-GB" altLang="en-US" sz="2800" dirty="0">
                <a:latin typeface="Calibri" panose="020F0502020204030204" pitchFamily="34" charset="0"/>
                <a:cs typeface="Calibri" panose="020F0502020204030204" pitchFamily="34" charset="0"/>
              </a:rPr>
              <a:t>Is the technical realisation of the model correctly done? </a:t>
            </a:r>
          </a:p>
          <a:p>
            <a:pPr>
              <a:spcBef>
                <a:spcPct val="0"/>
              </a:spcBef>
            </a:pPr>
            <a:r>
              <a:rPr lang="en-GB" altLang="en-US" sz="2800" dirty="0">
                <a:latin typeface="Calibri" panose="020F0502020204030204" pitchFamily="34" charset="0"/>
                <a:cs typeface="Calibri" panose="020F0502020204030204" pitchFamily="34" charset="0"/>
              </a:rPr>
              <a:t>	- Programming errors.</a:t>
            </a:r>
          </a:p>
          <a:p>
            <a:pPr>
              <a:spcBef>
                <a:spcPct val="0"/>
              </a:spcBef>
            </a:pPr>
            <a:r>
              <a:rPr lang="en-GB" altLang="en-US" sz="2800" dirty="0">
                <a:latin typeface="Calibri" panose="020F0502020204030204" pitchFamily="34" charset="0"/>
                <a:cs typeface="Calibri" panose="020F0502020204030204" pitchFamily="34" charset="0"/>
              </a:rPr>
              <a:t>	- Logical errors.</a:t>
            </a:r>
          </a:p>
          <a:p>
            <a:pPr>
              <a:spcBef>
                <a:spcPct val="0"/>
              </a:spcBef>
            </a:pPr>
            <a:r>
              <a:rPr lang="en-GB" altLang="en-US" sz="2800" dirty="0">
                <a:latin typeface="Calibri" panose="020F0502020204030204" pitchFamily="34" charset="0"/>
                <a:cs typeface="Calibri" panose="020F0502020204030204" pitchFamily="34" charset="0"/>
              </a:rPr>
              <a:t>	- Typing errors.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anim calcmode="lin" valueType="num">
                                      <p:cBhvr additive="base">
                                        <p:cTn id="13" dur="500" fill="hold"/>
                                        <p:tgtEl>
                                          <p:spTgt spid="32776"/>
                                        </p:tgtEl>
                                        <p:attrNameLst>
                                          <p:attrName>ppt_x</p:attrName>
                                        </p:attrNameLst>
                                      </p:cBhvr>
                                      <p:tavLst>
                                        <p:tav tm="0">
                                          <p:val>
                                            <p:strVal val="#ppt_x"/>
                                          </p:val>
                                        </p:tav>
                                        <p:tav tm="100000">
                                          <p:val>
                                            <p:strVal val="#ppt_x"/>
                                          </p:val>
                                        </p:tav>
                                      </p:tavLst>
                                    </p:anim>
                                    <p:anim calcmode="lin" valueType="num">
                                      <p:cBhvr additive="base">
                                        <p:cTn id="14" dur="500" fill="hold"/>
                                        <p:tgtEl>
                                          <p:spTgt spid="327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46396416-D895-4D5C-8BB4-0D3EDA54D555}"/>
              </a:ext>
            </a:extLst>
          </p:cNvPr>
          <p:cNvSpPr>
            <a:spLocks noGrp="1" noChangeArrowheads="1"/>
          </p:cNvSpPr>
          <p:nvPr>
            <p:ph type="title"/>
          </p:nvPr>
        </p:nvSpPr>
        <p:spPr>
          <a:xfrm>
            <a:off x="228600" y="179637"/>
            <a:ext cx="8610600" cy="457200"/>
          </a:xfrm>
        </p:spPr>
        <p:txBody>
          <a:bodyPr/>
          <a:lstStyle/>
          <a:p>
            <a:pPr>
              <a:buFontTx/>
              <a:buNone/>
            </a:pPr>
            <a:r>
              <a:rPr lang="en-GB" altLang="en-US" sz="3600" b="1" dirty="0">
                <a:solidFill>
                  <a:schemeClr val="tx1"/>
                </a:solidFill>
                <a:latin typeface="Calibri" panose="020F0502020204030204" pitchFamily="34" charset="0"/>
                <a:cs typeface="Calibri" panose="020F0502020204030204" pitchFamily="34" charset="0"/>
              </a:rPr>
              <a:t>D) Total validation  </a:t>
            </a:r>
            <a:r>
              <a:rPr lang="en-GB" altLang="en-US" sz="3200" dirty="0">
                <a:solidFill>
                  <a:schemeClr val="tx1"/>
                </a:solidFill>
                <a:latin typeface="Calibri" panose="020F0502020204030204" pitchFamily="34" charset="0"/>
                <a:cs typeface="Calibri" panose="020F0502020204030204" pitchFamily="34" charset="0"/>
              </a:rPr>
              <a:t>(also called result validation) </a:t>
            </a:r>
          </a:p>
        </p:txBody>
      </p:sp>
      <p:sp>
        <p:nvSpPr>
          <p:cNvPr id="39940" name="Text Box 3">
            <a:extLst>
              <a:ext uri="{FF2B5EF4-FFF2-40B4-BE49-F238E27FC236}">
                <a16:creationId xmlns:a16="http://schemas.microsoft.com/office/drawing/2014/main" id="{82B006C8-0F0B-4DED-91FF-64CDDCA23AFD}"/>
              </a:ext>
            </a:extLst>
          </p:cNvPr>
          <p:cNvSpPr txBox="1">
            <a:spLocks noChangeArrowheads="1"/>
          </p:cNvSpPr>
          <p:nvPr/>
        </p:nvSpPr>
        <p:spPr bwMode="auto">
          <a:xfrm>
            <a:off x="457200" y="838200"/>
            <a:ext cx="83820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800" dirty="0">
                <a:latin typeface="Calibri" panose="020F0502020204030204" pitchFamily="34" charset="0"/>
                <a:cs typeface="Calibri" panose="020F0502020204030204" pitchFamily="34" charset="0"/>
              </a:rPr>
              <a:t>Refers to the behaviour of </a:t>
            </a:r>
            <a:r>
              <a:rPr lang="en-GB" altLang="en-US" sz="2800" i="1" dirty="0">
                <a:latin typeface="Calibri" panose="020F0502020204030204" pitchFamily="34" charset="0"/>
                <a:cs typeface="Calibri" panose="020F0502020204030204" pitchFamily="34" charset="0"/>
              </a:rPr>
              <a:t>the model as a whole</a:t>
            </a:r>
            <a:r>
              <a:rPr lang="en-GB" altLang="en-US" sz="2800" dirty="0">
                <a:latin typeface="Calibri" panose="020F0502020204030204" pitchFamily="34" charset="0"/>
                <a:cs typeface="Calibri" panose="020F0502020204030204" pitchFamily="34" charset="0"/>
              </a:rPr>
              <a:t>. </a:t>
            </a:r>
          </a:p>
          <a:p>
            <a:pPr>
              <a:lnSpc>
                <a:spcPct val="60000"/>
              </a:lnSpc>
              <a:spcBef>
                <a:spcPct val="0"/>
              </a:spcBef>
            </a:pPr>
            <a:endParaRPr lang="en-GB" altLang="en-US" sz="2800" dirty="0">
              <a:latin typeface="Calibri" panose="020F0502020204030204" pitchFamily="34" charset="0"/>
              <a:cs typeface="Calibri" panose="020F0502020204030204" pitchFamily="34" charset="0"/>
            </a:endParaRPr>
          </a:p>
          <a:p>
            <a:pPr>
              <a:spcBef>
                <a:spcPct val="0"/>
              </a:spcBef>
            </a:pPr>
            <a:r>
              <a:rPr lang="en-GB" altLang="en-US" sz="2800" b="1" i="1" dirty="0">
                <a:latin typeface="Calibri" panose="020F0502020204030204" pitchFamily="34" charset="0"/>
                <a:cs typeface="Calibri" panose="020F0502020204030204" pitchFamily="34" charset="0"/>
              </a:rPr>
              <a:t>Does the model behave like the real systemus </a:t>
            </a:r>
            <a:r>
              <a:rPr lang="en-GB" altLang="en-US" sz="2800" b="1" dirty="0">
                <a:latin typeface="Calibri" panose="020F0502020204030204" pitchFamily="34" charset="0"/>
                <a:cs typeface="Calibri" panose="020F0502020204030204" pitchFamily="34" charset="0"/>
              </a:rPr>
              <a:t>(</a:t>
            </a:r>
            <a:r>
              <a:rPr lang="en-GB" altLang="en-US" sz="2800" b="1" i="1" dirty="0">
                <a:latin typeface="Calibri" panose="020F0502020204030204" pitchFamily="34" charset="0"/>
                <a:cs typeface="Calibri" panose="020F0502020204030204" pitchFamily="34" charset="0"/>
              </a:rPr>
              <a:t>with respect to the purpose</a:t>
            </a:r>
            <a:r>
              <a:rPr lang="en-GB" altLang="en-US" sz="2800" b="1" dirty="0">
                <a:latin typeface="Calibri" panose="020F0502020204030204" pitchFamily="34" charset="0"/>
                <a:cs typeface="Calibri" panose="020F0502020204030204" pitchFamily="34" charset="0"/>
              </a:rPr>
              <a:t>)</a:t>
            </a:r>
            <a:r>
              <a:rPr lang="en-GB" altLang="en-US" sz="2800" b="1" i="1" dirty="0">
                <a:latin typeface="Calibri" panose="020F0502020204030204" pitchFamily="34" charset="0"/>
                <a:cs typeface="Calibri" panose="020F0502020204030204" pitchFamily="34" charset="0"/>
              </a:rPr>
              <a:t>?</a:t>
            </a:r>
            <a:endParaRPr lang="en-GB" altLang="en-US" sz="2800" dirty="0">
              <a:latin typeface="Calibri" panose="020F0502020204030204" pitchFamily="34" charset="0"/>
              <a:cs typeface="Calibri" panose="020F0502020204030204" pitchFamily="34" charset="0"/>
            </a:endParaRPr>
          </a:p>
        </p:txBody>
      </p:sp>
      <p:sp>
        <p:nvSpPr>
          <p:cNvPr id="94213" name="Text Box 5">
            <a:extLst>
              <a:ext uri="{FF2B5EF4-FFF2-40B4-BE49-F238E27FC236}">
                <a16:creationId xmlns:a16="http://schemas.microsoft.com/office/drawing/2014/main" id="{568DAA0E-5F4C-405B-B70F-C3AF4F8341DA}"/>
              </a:ext>
            </a:extLst>
          </p:cNvPr>
          <p:cNvSpPr txBox="1">
            <a:spLocks noChangeArrowheads="1"/>
          </p:cNvSpPr>
          <p:nvPr/>
        </p:nvSpPr>
        <p:spPr bwMode="auto">
          <a:xfrm>
            <a:off x="342900" y="2698750"/>
            <a:ext cx="8035834" cy="95885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800" b="1" i="1" dirty="0">
                <a:solidFill>
                  <a:srgbClr val="FF0000"/>
                </a:solidFill>
                <a:latin typeface="Calibri" panose="020F0502020204030204" pitchFamily="34" charset="0"/>
                <a:cs typeface="Calibri" panose="020F0502020204030204" pitchFamily="34" charset="0"/>
              </a:rPr>
              <a:t>NOTE!</a:t>
            </a:r>
            <a:r>
              <a:rPr lang="en-GB" altLang="en-US" sz="2800" i="1" dirty="0">
                <a:solidFill>
                  <a:srgbClr val="FF0000"/>
                </a:solidFill>
                <a:latin typeface="Calibri" panose="020F0502020204030204" pitchFamily="34" charset="0"/>
                <a:cs typeface="Calibri" panose="020F0502020204030204" pitchFamily="34" charset="0"/>
              </a:rPr>
              <a:t> </a:t>
            </a:r>
            <a:r>
              <a:rPr lang="sv-SE" altLang="en-US" sz="2800" i="1" dirty="0">
                <a:solidFill>
                  <a:srgbClr val="FF0000"/>
                </a:solidFill>
                <a:latin typeface="Calibri" panose="020F0502020204030204" pitchFamily="34" charset="0"/>
                <a:cs typeface="Calibri" panose="020F0502020204030204" pitchFamily="34" charset="0"/>
              </a:rPr>
              <a:t>  Total </a:t>
            </a:r>
            <a:r>
              <a:rPr lang="en-GB" altLang="en-US" sz="2800" i="1" dirty="0">
                <a:solidFill>
                  <a:srgbClr val="FF0000"/>
                </a:solidFill>
                <a:latin typeface="Calibri" panose="020F0502020204030204" pitchFamily="34" charset="0"/>
                <a:cs typeface="Calibri" panose="020F0502020204030204" pitchFamily="34" charset="0"/>
              </a:rPr>
              <a:t>validation requires “</a:t>
            </a:r>
            <a:r>
              <a:rPr lang="en-GB" altLang="en-US" sz="2800" i="1" u="sng" dirty="0">
                <a:solidFill>
                  <a:srgbClr val="FF0000"/>
                </a:solidFill>
                <a:latin typeface="Calibri" panose="020F0502020204030204" pitchFamily="34" charset="0"/>
                <a:cs typeface="Calibri" panose="020F0502020204030204" pitchFamily="34" charset="0"/>
              </a:rPr>
              <a:t>new</a:t>
            </a:r>
            <a:r>
              <a:rPr lang="en-GB" altLang="en-US" sz="2800" i="1" dirty="0">
                <a:solidFill>
                  <a:srgbClr val="FF0000"/>
                </a:solidFill>
                <a:latin typeface="Calibri" panose="020F0502020204030204" pitchFamily="34" charset="0"/>
                <a:cs typeface="Calibri" panose="020F0502020204030204" pitchFamily="34" charset="0"/>
              </a:rPr>
              <a:t>”</a:t>
            </a:r>
            <a:r>
              <a:rPr lang="sv-SE" altLang="en-US" sz="2800" i="1" dirty="0">
                <a:solidFill>
                  <a:srgbClr val="FF0000"/>
                </a:solidFill>
                <a:latin typeface="Calibri" panose="020F0502020204030204" pitchFamily="34" charset="0"/>
                <a:cs typeface="Calibri" panose="020F0502020204030204" pitchFamily="34" charset="0"/>
              </a:rPr>
              <a:t> (</a:t>
            </a:r>
            <a:r>
              <a:rPr lang="en-GB" altLang="en-US" sz="2800" i="1" dirty="0">
                <a:solidFill>
                  <a:srgbClr val="FF0000"/>
                </a:solidFill>
                <a:latin typeface="Calibri" panose="020F0502020204030204" pitchFamily="34" charset="0"/>
                <a:cs typeface="Calibri" panose="020F0502020204030204" pitchFamily="34" charset="0"/>
              </a:rPr>
              <a:t>independent) data - not used in the model fitting process!</a:t>
            </a:r>
            <a:endParaRPr lang="en-GB" altLang="en-US" sz="2800" dirty="0">
              <a:solidFill>
                <a:srgbClr val="FF0000"/>
              </a:solidFill>
              <a:latin typeface="Calibri" panose="020F0502020204030204" pitchFamily="34" charset="0"/>
              <a:cs typeface="Calibri" panose="020F0502020204030204" pitchFamily="34" charset="0"/>
            </a:endParaRPr>
          </a:p>
        </p:txBody>
      </p:sp>
      <p:sp>
        <p:nvSpPr>
          <p:cNvPr id="94214" name="Text Box 6">
            <a:extLst>
              <a:ext uri="{FF2B5EF4-FFF2-40B4-BE49-F238E27FC236}">
                <a16:creationId xmlns:a16="http://schemas.microsoft.com/office/drawing/2014/main" id="{C6115A02-D47B-4222-BFC7-2AF9C385836B}"/>
              </a:ext>
            </a:extLst>
          </p:cNvPr>
          <p:cNvSpPr txBox="1">
            <a:spLocks noChangeArrowheads="1"/>
          </p:cNvSpPr>
          <p:nvPr/>
        </p:nvSpPr>
        <p:spPr bwMode="auto">
          <a:xfrm>
            <a:off x="342900" y="3933825"/>
            <a:ext cx="84582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200" u="sng" dirty="0">
                <a:latin typeface="Calibri" panose="020F0502020204030204" pitchFamily="34" charset="0"/>
                <a:cs typeface="Calibri" panose="020F0502020204030204" pitchFamily="34" charset="0"/>
              </a:rPr>
              <a:t>Example</a:t>
            </a:r>
            <a:r>
              <a:rPr lang="en-GB" altLang="en-US" sz="2200" dirty="0">
                <a:latin typeface="Calibri" panose="020F0502020204030204" pitchFamily="34" charset="0"/>
                <a:cs typeface="Calibri" panose="020F0502020204030204" pitchFamily="34" charset="0"/>
              </a:rPr>
              <a:t>: Assume you have </a:t>
            </a:r>
            <a:r>
              <a:rPr lang="en-GB" altLang="en-US" sz="2200" i="1" dirty="0">
                <a:latin typeface="Calibri" panose="020F0502020204030204" pitchFamily="34" charset="0"/>
                <a:cs typeface="Calibri" panose="020F0502020204030204" pitchFamily="34" charset="0"/>
              </a:rPr>
              <a:t>fitted</a:t>
            </a:r>
            <a:r>
              <a:rPr lang="en-GB" altLang="en-US" sz="2200" dirty="0">
                <a:latin typeface="Calibri" panose="020F0502020204030204" pitchFamily="34" charset="0"/>
                <a:cs typeface="Calibri" panose="020F0502020204030204" pitchFamily="34" charset="0"/>
              </a:rPr>
              <a:t> a model to the influenza outbreak in 2018. It is then not meaningful to validate that the model fits these 2018 data already used for fitting.</a:t>
            </a:r>
          </a:p>
        </p:txBody>
      </p:sp>
      <p:sp>
        <p:nvSpPr>
          <p:cNvPr id="94216" name="Text Box 8">
            <a:extLst>
              <a:ext uri="{FF2B5EF4-FFF2-40B4-BE49-F238E27FC236}">
                <a16:creationId xmlns:a16="http://schemas.microsoft.com/office/drawing/2014/main" id="{075896D9-EAC9-4973-93B3-FBA202D6E90C}"/>
              </a:ext>
            </a:extLst>
          </p:cNvPr>
          <p:cNvSpPr txBox="1">
            <a:spLocks noChangeArrowheads="1"/>
          </p:cNvSpPr>
          <p:nvPr/>
        </p:nvSpPr>
        <p:spPr bwMode="auto">
          <a:xfrm>
            <a:off x="342900" y="5471863"/>
            <a:ext cx="8035834" cy="1036887"/>
          </a:xfrm>
          <a:prstGeom prst="rect">
            <a:avLst/>
          </a:prstGeom>
          <a:noFill/>
          <a:ln w="19050">
            <a:solidFill>
              <a:srgbClr val="00B05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400" b="1">
                <a:solidFill>
                  <a:srgbClr val="00B050"/>
                </a:solidFill>
                <a:latin typeface="Calibri" panose="020F0502020204030204" pitchFamily="34" charset="0"/>
                <a:cs typeface="Calibri" panose="020F0502020204030204" pitchFamily="34" charset="0"/>
              </a:rPr>
              <a:t>Total validation</a:t>
            </a:r>
            <a:r>
              <a:rPr lang="en-GB" altLang="en-US" sz="2400">
                <a:solidFill>
                  <a:srgbClr val="00B050"/>
                </a:solidFill>
                <a:latin typeface="Calibri" panose="020F0502020204030204" pitchFamily="34" charset="0"/>
                <a:cs typeface="Calibri" panose="020F0502020204030204" pitchFamily="34" charset="0"/>
              </a:rPr>
              <a:t> is the crucial test. </a:t>
            </a:r>
            <a:r>
              <a:rPr lang="en-GB" altLang="en-US" sz="2400" b="1">
                <a:solidFill>
                  <a:srgbClr val="00B050"/>
                </a:solidFill>
                <a:latin typeface="Calibri" panose="020F0502020204030204" pitchFamily="34" charset="0"/>
                <a:cs typeface="Calibri" panose="020F0502020204030204" pitchFamily="34" charset="0"/>
              </a:rPr>
              <a:t>Partial validations, A, B &amp; C</a:t>
            </a:r>
            <a:r>
              <a:rPr lang="en-GB" altLang="en-US" sz="2400">
                <a:solidFill>
                  <a:srgbClr val="00B050"/>
                </a:solidFill>
                <a:latin typeface="Calibri" panose="020F0502020204030204" pitchFamily="34" charset="0"/>
                <a:cs typeface="Calibri" panose="020F0502020204030204" pitchFamily="34" charset="0"/>
              </a:rPr>
              <a:t> above, are important to find the errors or weak points in the model.</a:t>
            </a:r>
          </a:p>
        </p:txBody>
      </p:sp>
      <p:sp>
        <p:nvSpPr>
          <p:cNvPr id="39938" name="Platshållare för bildnummer 4">
            <a:extLst>
              <a:ext uri="{FF2B5EF4-FFF2-40B4-BE49-F238E27FC236}">
                <a16:creationId xmlns:a16="http://schemas.microsoft.com/office/drawing/2014/main" id="{70DEB6C9-E81A-499D-934F-355E8B9A7C56}"/>
              </a:ext>
            </a:extLst>
          </p:cNvPr>
          <p:cNvSpPr>
            <a:spLocks noGrp="1"/>
          </p:cNvSpPr>
          <p:nvPr>
            <p:ph type="sldNum" sz="quarter" idx="12"/>
          </p:nvPr>
        </p:nvSpPr>
        <p:spPr>
          <a:xfrm>
            <a:off x="8483600" y="6276975"/>
            <a:ext cx="355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920C7DE-E830-44DD-8E00-FBAEB7315618}" type="slidenum">
              <a:rPr lang="en-GB" altLang="en-US" sz="1400" smtClean="0">
                <a:latin typeface="Calibri" panose="020F0502020204030204" pitchFamily="34" charset="0"/>
                <a:cs typeface="Calibri" panose="020F0502020204030204" pitchFamily="34" charset="0"/>
              </a:rPr>
              <a:pPr>
                <a:spcBef>
                  <a:spcPct val="0"/>
                </a:spcBef>
              </a:pPr>
              <a:t>23</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3"/>
                                        </p:tgtEl>
                                        <p:attrNameLst>
                                          <p:attrName>style.visibility</p:attrName>
                                        </p:attrNameLst>
                                      </p:cBhvr>
                                      <p:to>
                                        <p:strVal val="visible"/>
                                      </p:to>
                                    </p:set>
                                    <p:anim calcmode="lin" valueType="num">
                                      <p:cBhvr additive="base">
                                        <p:cTn id="13" dur="500" fill="hold"/>
                                        <p:tgtEl>
                                          <p:spTgt spid="94213"/>
                                        </p:tgtEl>
                                        <p:attrNameLst>
                                          <p:attrName>ppt_x</p:attrName>
                                        </p:attrNameLst>
                                      </p:cBhvr>
                                      <p:tavLst>
                                        <p:tav tm="0">
                                          <p:val>
                                            <p:strVal val="#ppt_x"/>
                                          </p:val>
                                        </p:tav>
                                        <p:tav tm="100000">
                                          <p:val>
                                            <p:strVal val="#ppt_x"/>
                                          </p:val>
                                        </p:tav>
                                      </p:tavLst>
                                    </p:anim>
                                    <p:anim calcmode="lin" valueType="num">
                                      <p:cBhvr additive="base">
                                        <p:cTn id="14" dur="500" fill="hold"/>
                                        <p:tgtEl>
                                          <p:spTgt spid="942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214"/>
                                        </p:tgtEl>
                                        <p:attrNameLst>
                                          <p:attrName>style.visibility</p:attrName>
                                        </p:attrNameLst>
                                      </p:cBhvr>
                                      <p:to>
                                        <p:strVal val="visible"/>
                                      </p:to>
                                    </p:set>
                                    <p:anim calcmode="lin" valueType="num">
                                      <p:cBhvr additive="base">
                                        <p:cTn id="19" dur="500" fill="hold"/>
                                        <p:tgtEl>
                                          <p:spTgt spid="94214"/>
                                        </p:tgtEl>
                                        <p:attrNameLst>
                                          <p:attrName>ppt_x</p:attrName>
                                        </p:attrNameLst>
                                      </p:cBhvr>
                                      <p:tavLst>
                                        <p:tav tm="0">
                                          <p:val>
                                            <p:strVal val="1+#ppt_w/2"/>
                                          </p:val>
                                        </p:tav>
                                        <p:tav tm="100000">
                                          <p:val>
                                            <p:strVal val="#ppt_x"/>
                                          </p:val>
                                        </p:tav>
                                      </p:tavLst>
                                    </p:anim>
                                    <p:anim calcmode="lin" valueType="num">
                                      <p:cBhvr additive="base">
                                        <p:cTn id="20" dur="500" fill="hold"/>
                                        <p:tgtEl>
                                          <p:spTgt spid="942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16"/>
                                        </p:tgtEl>
                                        <p:attrNameLst>
                                          <p:attrName>style.visibility</p:attrName>
                                        </p:attrNameLst>
                                      </p:cBhvr>
                                      <p:to>
                                        <p:strVal val="visible"/>
                                      </p:to>
                                    </p:set>
                                    <p:anim calcmode="lin" valueType="num">
                                      <p:cBhvr additive="base">
                                        <p:cTn id="25" dur="500" fill="hold"/>
                                        <p:tgtEl>
                                          <p:spTgt spid="94216"/>
                                        </p:tgtEl>
                                        <p:attrNameLst>
                                          <p:attrName>ppt_x</p:attrName>
                                        </p:attrNameLst>
                                      </p:cBhvr>
                                      <p:tavLst>
                                        <p:tav tm="0">
                                          <p:val>
                                            <p:strVal val="#ppt_x"/>
                                          </p:val>
                                        </p:tav>
                                        <p:tav tm="100000">
                                          <p:val>
                                            <p:strVal val="#ppt_x"/>
                                          </p:val>
                                        </p:tav>
                                      </p:tavLst>
                                    </p:anim>
                                    <p:anim calcmode="lin" valueType="num">
                                      <p:cBhvr additive="base">
                                        <p:cTn id="26" dur="500" fill="hold"/>
                                        <p:tgtEl>
                                          <p:spTgt spid="94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94213" grpId="0" animBg="1" autoUpdateAnimBg="0"/>
      <p:bldP spid="94214" grpId="0" autoUpdateAnimBg="0"/>
      <p:bldP spid="9421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Platshållare för bildnummer 4">
            <a:extLst>
              <a:ext uri="{FF2B5EF4-FFF2-40B4-BE49-F238E27FC236}">
                <a16:creationId xmlns:a16="http://schemas.microsoft.com/office/drawing/2014/main" id="{CD1FE43B-1577-419D-8821-E0EC639DBB9E}"/>
              </a:ext>
            </a:extLst>
          </p:cNvPr>
          <p:cNvSpPr>
            <a:spLocks noGrp="1"/>
          </p:cNvSpPr>
          <p:nvPr>
            <p:ph type="sldNum" sz="quarter" idx="12"/>
          </p:nvPr>
        </p:nvSpPr>
        <p:spPr>
          <a:xfrm>
            <a:off x="8458200" y="6229350"/>
            <a:ext cx="304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C38FBA96-D675-4D83-A414-DE4EE2BE0571}" type="slidenum">
              <a:rPr lang="en-GB" altLang="en-US" sz="1400" smtClean="0">
                <a:latin typeface="Calibri" panose="020F0502020204030204" pitchFamily="34" charset="0"/>
                <a:cs typeface="Calibri" panose="020F0502020204030204" pitchFamily="34" charset="0"/>
              </a:rPr>
              <a:pPr>
                <a:spcBef>
                  <a:spcPct val="0"/>
                </a:spcBef>
              </a:pPr>
              <a:t>24</a:t>
            </a:fld>
            <a:endParaRPr lang="en-GB" altLang="en-US" sz="1400">
              <a:latin typeface="Calibri" panose="020F0502020204030204" pitchFamily="34" charset="0"/>
              <a:cs typeface="Calibri" panose="020F0502020204030204" pitchFamily="34" charset="0"/>
            </a:endParaRPr>
          </a:p>
        </p:txBody>
      </p:sp>
      <p:sp>
        <p:nvSpPr>
          <p:cNvPr id="40963" name="Text Box 3">
            <a:extLst>
              <a:ext uri="{FF2B5EF4-FFF2-40B4-BE49-F238E27FC236}">
                <a16:creationId xmlns:a16="http://schemas.microsoft.com/office/drawing/2014/main" id="{79E916B5-1576-4DC3-A8A3-55C194F90127}"/>
              </a:ext>
            </a:extLst>
          </p:cNvPr>
          <p:cNvSpPr txBox="1">
            <a:spLocks noChangeArrowheads="1"/>
          </p:cNvSpPr>
          <p:nvPr/>
        </p:nvSpPr>
        <p:spPr bwMode="auto">
          <a:xfrm>
            <a:off x="457200" y="858452"/>
            <a:ext cx="5791200" cy="254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800" b="1" dirty="0">
                <a:solidFill>
                  <a:srgbClr val="FF0000"/>
                </a:solidFill>
                <a:latin typeface="Calibri" panose="020F0502020204030204" pitchFamily="34" charset="0"/>
                <a:cs typeface="Calibri" panose="020F0502020204030204" pitchFamily="34" charset="0"/>
              </a:rPr>
              <a:t>Data to compare:</a:t>
            </a:r>
          </a:p>
          <a:p>
            <a:pPr>
              <a:lnSpc>
                <a:spcPct val="95000"/>
              </a:lnSpc>
              <a:spcBef>
                <a:spcPct val="0"/>
              </a:spcBef>
            </a:pPr>
            <a:r>
              <a:rPr lang="en-GB" altLang="en-US" sz="2400" dirty="0">
                <a:latin typeface="Calibri" panose="020F0502020204030204" pitchFamily="34" charset="0"/>
                <a:cs typeface="Calibri" panose="020F0502020204030204" pitchFamily="34" charset="0"/>
              </a:rPr>
              <a:t>- averages</a:t>
            </a:r>
          </a:p>
          <a:p>
            <a:pPr>
              <a:lnSpc>
                <a:spcPct val="95000"/>
              </a:lnSpc>
              <a:spcBef>
                <a:spcPct val="0"/>
              </a:spcBef>
            </a:pPr>
            <a:r>
              <a:rPr lang="en-GB" altLang="en-US" sz="2400" dirty="0">
                <a:latin typeface="Calibri" panose="020F0502020204030204" pitchFamily="34" charset="0"/>
                <a:cs typeface="Calibri" panose="020F0502020204030204" pitchFamily="34" charset="0"/>
              </a:rPr>
              <a:t>- variations</a:t>
            </a:r>
          </a:p>
          <a:p>
            <a:pPr>
              <a:lnSpc>
                <a:spcPct val="95000"/>
              </a:lnSpc>
              <a:spcBef>
                <a:spcPct val="0"/>
              </a:spcBef>
            </a:pPr>
            <a:r>
              <a:rPr lang="en-GB" altLang="en-US" sz="2400" dirty="0">
                <a:latin typeface="Calibri" panose="020F0502020204030204" pitchFamily="34" charset="0"/>
                <a:cs typeface="Calibri" panose="020F0502020204030204" pitchFamily="34" charset="0"/>
              </a:rPr>
              <a:t>- max or min values</a:t>
            </a:r>
          </a:p>
          <a:p>
            <a:pPr>
              <a:lnSpc>
                <a:spcPct val="95000"/>
              </a:lnSpc>
              <a:spcBef>
                <a:spcPct val="0"/>
              </a:spcBef>
            </a:pPr>
            <a:r>
              <a:rPr lang="en-GB" altLang="en-US" sz="2400" dirty="0">
                <a:latin typeface="Calibri" panose="020F0502020204030204" pitchFamily="34" charset="0"/>
                <a:cs typeface="Calibri" panose="020F0502020204030204" pitchFamily="34" charset="0"/>
              </a:rPr>
              <a:t>- distributions</a:t>
            </a:r>
          </a:p>
          <a:p>
            <a:pPr>
              <a:lnSpc>
                <a:spcPct val="95000"/>
              </a:lnSpc>
              <a:spcBef>
                <a:spcPct val="0"/>
              </a:spcBef>
              <a:buFontTx/>
              <a:buChar char="-"/>
            </a:pPr>
            <a:r>
              <a:rPr lang="en-GB" altLang="en-US" sz="2400" dirty="0">
                <a:latin typeface="Calibri" panose="020F0502020204030204" pitchFamily="34" charset="0"/>
                <a:cs typeface="Calibri" panose="020F0502020204030204" pitchFamily="34" charset="0"/>
              </a:rPr>
              <a:t> time series</a:t>
            </a:r>
          </a:p>
          <a:p>
            <a:pPr>
              <a:lnSpc>
                <a:spcPct val="95000"/>
              </a:lnSpc>
              <a:spcBef>
                <a:spcPct val="0"/>
              </a:spcBef>
              <a:buFontTx/>
              <a:buChar char="-"/>
            </a:pPr>
            <a:r>
              <a:rPr lang="en-GB" altLang="en-US" sz="2400" dirty="0">
                <a:latin typeface="Calibri" panose="020F0502020204030204" pitchFamily="34" charset="0"/>
                <a:cs typeface="Calibri" panose="020F0502020204030204" pitchFamily="34" charset="0"/>
              </a:rPr>
              <a:t> etc.</a:t>
            </a:r>
          </a:p>
        </p:txBody>
      </p:sp>
      <p:sp>
        <p:nvSpPr>
          <p:cNvPr id="59398" name="Text Box 6">
            <a:extLst>
              <a:ext uri="{FF2B5EF4-FFF2-40B4-BE49-F238E27FC236}">
                <a16:creationId xmlns:a16="http://schemas.microsoft.com/office/drawing/2014/main" id="{ABEB5A2A-1BEC-45A6-B838-7F83CA702076}"/>
              </a:ext>
            </a:extLst>
          </p:cNvPr>
          <p:cNvSpPr txBox="1">
            <a:spLocks noChangeArrowheads="1"/>
          </p:cNvSpPr>
          <p:nvPr/>
        </p:nvSpPr>
        <p:spPr bwMode="auto">
          <a:xfrm>
            <a:off x="457200" y="3657600"/>
            <a:ext cx="61722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800" b="1" dirty="0">
                <a:solidFill>
                  <a:srgbClr val="00B050"/>
                </a:solidFill>
                <a:latin typeface="Calibri" panose="020F0502020204030204" pitchFamily="34" charset="0"/>
                <a:cs typeface="Calibri" panose="020F0502020204030204" pitchFamily="34" charset="0"/>
              </a:rPr>
              <a:t>Comparisons may be based on:</a:t>
            </a:r>
          </a:p>
          <a:p>
            <a:pPr>
              <a:spcBef>
                <a:spcPct val="0"/>
              </a:spcBef>
            </a:pPr>
            <a:r>
              <a:rPr lang="en-GB" altLang="en-US" sz="2800" dirty="0">
                <a:latin typeface="Calibri" panose="020F0502020204030204" pitchFamily="34" charset="0"/>
                <a:cs typeface="Calibri" panose="020F0502020204030204" pitchFamily="34" charset="0"/>
              </a:rPr>
              <a:t> - Similarity in behaviour</a:t>
            </a:r>
          </a:p>
          <a:p>
            <a:pPr>
              <a:spcBef>
                <a:spcPct val="0"/>
              </a:spcBef>
            </a:pPr>
            <a:r>
              <a:rPr lang="en-GB" altLang="en-US" sz="2800" dirty="0">
                <a:latin typeface="Calibri" panose="020F0502020204030204" pitchFamily="34" charset="0"/>
                <a:cs typeface="Calibri" panose="020F0502020204030204" pitchFamily="34" charset="0"/>
              </a:rPr>
              <a:t> - Statistical tests</a:t>
            </a:r>
          </a:p>
          <a:p>
            <a:pPr>
              <a:spcBef>
                <a:spcPct val="0"/>
              </a:spcBef>
            </a:pPr>
            <a:r>
              <a:rPr lang="en-GB" altLang="en-US" sz="2800" dirty="0">
                <a:latin typeface="Calibri" panose="020F0502020204030204" pitchFamily="34" charset="0"/>
                <a:cs typeface="Calibri" panose="020F0502020204030204" pitchFamily="34" charset="0"/>
              </a:rPr>
              <a:t> - Subjective judgement by an expert</a:t>
            </a:r>
            <a:endParaRPr lang="en-GB" altLang="en-US" sz="2400" dirty="0">
              <a:latin typeface="Calibri" panose="020F0502020204030204" pitchFamily="34" charset="0"/>
              <a:cs typeface="Calibri" panose="020F0502020204030204" pitchFamily="34" charset="0"/>
            </a:endParaRPr>
          </a:p>
        </p:txBody>
      </p:sp>
      <p:sp>
        <p:nvSpPr>
          <p:cNvPr id="40965" name="Rectangle 7">
            <a:extLst>
              <a:ext uri="{FF2B5EF4-FFF2-40B4-BE49-F238E27FC236}">
                <a16:creationId xmlns:a16="http://schemas.microsoft.com/office/drawing/2014/main" id="{61E10C25-4BEA-4729-9800-22AB7B306D40}"/>
              </a:ext>
            </a:extLst>
          </p:cNvPr>
          <p:cNvSpPr>
            <a:spLocks noGrp="1" noChangeArrowheads="1"/>
          </p:cNvSpPr>
          <p:nvPr>
            <p:ph type="title"/>
          </p:nvPr>
        </p:nvSpPr>
        <p:spPr>
          <a:xfrm>
            <a:off x="685800" y="152400"/>
            <a:ext cx="7543800" cy="457200"/>
          </a:xfrm>
          <a:noFill/>
        </p:spPr>
        <p:txBody>
          <a:bodyPr/>
          <a:lstStyle/>
          <a:p>
            <a:pPr>
              <a:buFontTx/>
              <a:buNone/>
            </a:pPr>
            <a:r>
              <a:rPr lang="en-GB" altLang="en-US" sz="3200" b="1" dirty="0">
                <a:solidFill>
                  <a:schemeClr val="tx1"/>
                </a:solidFill>
                <a:latin typeface="Calibri" panose="020F0502020204030204" pitchFamily="34" charset="0"/>
                <a:cs typeface="Calibri" panose="020F0502020204030204" pitchFamily="34" charset="0"/>
              </a:rPr>
              <a:t>Total validation - continued</a:t>
            </a:r>
            <a:endParaRPr lang="en-GB" altLang="en-US" sz="3200"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8"/>
                                        </p:tgtEl>
                                        <p:attrNameLst>
                                          <p:attrName>style.visibility</p:attrName>
                                        </p:attrNameLst>
                                      </p:cBhvr>
                                      <p:to>
                                        <p:strVal val="visible"/>
                                      </p:to>
                                    </p:set>
                                    <p:anim calcmode="lin" valueType="num">
                                      <p:cBhvr additive="base">
                                        <p:cTn id="13" dur="500" fill="hold"/>
                                        <p:tgtEl>
                                          <p:spTgt spid="59398"/>
                                        </p:tgtEl>
                                        <p:attrNameLst>
                                          <p:attrName>ppt_x</p:attrName>
                                        </p:attrNameLst>
                                      </p:cBhvr>
                                      <p:tavLst>
                                        <p:tav tm="0">
                                          <p:val>
                                            <p:strVal val="#ppt_x"/>
                                          </p:val>
                                        </p:tav>
                                        <p:tav tm="100000">
                                          <p:val>
                                            <p:strVal val="#ppt_x"/>
                                          </p:val>
                                        </p:tav>
                                      </p:tavLst>
                                    </p:anim>
                                    <p:anim calcmode="lin" valueType="num">
                                      <p:cBhvr additive="base">
                                        <p:cTn id="14" dur="500" fill="hold"/>
                                        <p:tgtEl>
                                          <p:spTgt spid="59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5939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Platshållare för bildnummer 5">
            <a:extLst>
              <a:ext uri="{FF2B5EF4-FFF2-40B4-BE49-F238E27FC236}">
                <a16:creationId xmlns:a16="http://schemas.microsoft.com/office/drawing/2014/main" id="{65DE526C-0621-4948-AAF9-7612C22F12D8}"/>
              </a:ext>
            </a:extLst>
          </p:cNvPr>
          <p:cNvSpPr>
            <a:spLocks noGrp="1"/>
          </p:cNvSpPr>
          <p:nvPr>
            <p:ph type="sldNum" sz="quarter" idx="12"/>
          </p:nvPr>
        </p:nvSpPr>
        <p:spPr>
          <a:xfrm>
            <a:off x="8229600" y="6305550"/>
            <a:ext cx="609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BF86A83-800E-499B-9C4E-4190471B7DF2}" type="slidenum">
              <a:rPr lang="en-GB" altLang="en-US" sz="1400" smtClean="0">
                <a:latin typeface="Calibri" panose="020F0502020204030204" pitchFamily="34" charset="0"/>
                <a:cs typeface="Calibri" panose="020F0502020204030204" pitchFamily="34" charset="0"/>
              </a:rPr>
              <a:pPr>
                <a:spcBef>
                  <a:spcPct val="0"/>
                </a:spcBef>
              </a:pPr>
              <a:t>25</a:t>
            </a:fld>
            <a:endParaRPr lang="en-GB" altLang="en-US" sz="1400">
              <a:latin typeface="Calibri" panose="020F0502020204030204" pitchFamily="34" charset="0"/>
              <a:cs typeface="Calibri" panose="020F0502020204030204" pitchFamily="34" charset="0"/>
            </a:endParaRPr>
          </a:p>
        </p:txBody>
      </p:sp>
      <p:sp>
        <p:nvSpPr>
          <p:cNvPr id="41987" name="Rectangle 4">
            <a:extLst>
              <a:ext uri="{FF2B5EF4-FFF2-40B4-BE49-F238E27FC236}">
                <a16:creationId xmlns:a16="http://schemas.microsoft.com/office/drawing/2014/main" id="{4751E01D-E345-4400-8727-417982701E2F}"/>
              </a:ext>
            </a:extLst>
          </p:cNvPr>
          <p:cNvSpPr>
            <a:spLocks noGrp="1" noChangeArrowheads="1"/>
          </p:cNvSpPr>
          <p:nvPr>
            <p:ph type="body" idx="1"/>
          </p:nvPr>
        </p:nvSpPr>
        <p:spPr>
          <a:xfrm>
            <a:off x="1186543" y="26307"/>
            <a:ext cx="6300786" cy="679450"/>
          </a:xfrm>
          <a:noFill/>
        </p:spPr>
        <p:txBody>
          <a:bodyPr/>
          <a:lstStyle/>
          <a:p>
            <a:pPr marL="0" indent="0" algn="ctr">
              <a:lnSpc>
                <a:spcPct val="90000"/>
              </a:lnSpc>
              <a:spcBef>
                <a:spcPct val="0"/>
              </a:spcBef>
            </a:pPr>
            <a:r>
              <a:rPr lang="en-GB" altLang="en-US" sz="4400" b="1" dirty="0">
                <a:latin typeface="Calibri" panose="020F0502020204030204" pitchFamily="34" charset="0"/>
                <a:cs typeface="Calibri" panose="020F0502020204030204" pitchFamily="34" charset="0"/>
              </a:rPr>
              <a:t>IV. PROBLEM SOLVING </a:t>
            </a:r>
          </a:p>
        </p:txBody>
      </p:sp>
      <p:grpSp>
        <p:nvGrpSpPr>
          <p:cNvPr id="41988" name="Group 42">
            <a:extLst>
              <a:ext uri="{FF2B5EF4-FFF2-40B4-BE49-F238E27FC236}">
                <a16:creationId xmlns:a16="http://schemas.microsoft.com/office/drawing/2014/main" id="{0693F173-37D3-4A79-8AB7-52C2D26BDF86}"/>
              </a:ext>
            </a:extLst>
          </p:cNvPr>
          <p:cNvGrpSpPr>
            <a:grpSpLocks/>
          </p:cNvGrpSpPr>
          <p:nvPr/>
        </p:nvGrpSpPr>
        <p:grpSpPr bwMode="auto">
          <a:xfrm>
            <a:off x="6934200" y="158750"/>
            <a:ext cx="1871663" cy="1320800"/>
            <a:chOff x="4368" y="100"/>
            <a:chExt cx="1179" cy="832"/>
          </a:xfrm>
        </p:grpSpPr>
        <p:sp>
          <p:nvSpPr>
            <p:cNvPr id="41993" name="Line 22">
              <a:extLst>
                <a:ext uri="{FF2B5EF4-FFF2-40B4-BE49-F238E27FC236}">
                  <a16:creationId xmlns:a16="http://schemas.microsoft.com/office/drawing/2014/main" id="{CCB36754-08E7-4705-80C6-0A079948CDB9}"/>
                </a:ext>
              </a:extLst>
            </p:cNvPr>
            <p:cNvSpPr>
              <a:spLocks noChangeShapeType="1"/>
            </p:cNvSpPr>
            <p:nvPr/>
          </p:nvSpPr>
          <p:spPr bwMode="auto">
            <a:xfrm>
              <a:off x="4368" y="288"/>
              <a:ext cx="624" cy="377"/>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41994" name="Group 41">
              <a:extLst>
                <a:ext uri="{FF2B5EF4-FFF2-40B4-BE49-F238E27FC236}">
                  <a16:creationId xmlns:a16="http://schemas.microsoft.com/office/drawing/2014/main" id="{AC73E43A-8032-41F8-9370-F96A4F1C41B9}"/>
                </a:ext>
              </a:extLst>
            </p:cNvPr>
            <p:cNvGrpSpPr>
              <a:grpSpLocks/>
            </p:cNvGrpSpPr>
            <p:nvPr/>
          </p:nvGrpSpPr>
          <p:grpSpPr bwMode="auto">
            <a:xfrm>
              <a:off x="4928" y="100"/>
              <a:ext cx="619" cy="832"/>
              <a:chOff x="4928" y="100"/>
              <a:chExt cx="619" cy="832"/>
            </a:xfrm>
          </p:grpSpPr>
          <p:sp>
            <p:nvSpPr>
              <p:cNvPr id="41995" name="Rectangle 25">
                <a:extLst>
                  <a:ext uri="{FF2B5EF4-FFF2-40B4-BE49-F238E27FC236}">
                    <a16:creationId xmlns:a16="http://schemas.microsoft.com/office/drawing/2014/main" id="{BADCAB01-FD90-49B3-95D5-DB97C98B77EC}"/>
                  </a:ext>
                </a:extLst>
              </p:cNvPr>
              <p:cNvSpPr>
                <a:spLocks noChangeArrowheads="1"/>
              </p:cNvSpPr>
              <p:nvPr/>
            </p:nvSpPr>
            <p:spPr bwMode="auto">
              <a:xfrm>
                <a:off x="4928" y="232"/>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1996" name="Rectangle 26">
                <a:extLst>
                  <a:ext uri="{FF2B5EF4-FFF2-40B4-BE49-F238E27FC236}">
                    <a16:creationId xmlns:a16="http://schemas.microsoft.com/office/drawing/2014/main" id="{3CDAC4B9-E82E-4FDC-B94E-676DB6056651}"/>
                  </a:ext>
                </a:extLst>
              </p:cNvPr>
              <p:cNvSpPr>
                <a:spLocks noChangeArrowheads="1"/>
              </p:cNvSpPr>
              <p:nvPr/>
            </p:nvSpPr>
            <p:spPr bwMode="auto">
              <a:xfrm>
                <a:off x="4928" y="604"/>
                <a:ext cx="619" cy="77"/>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1997" name="Rectangle 27">
                <a:extLst>
                  <a:ext uri="{FF2B5EF4-FFF2-40B4-BE49-F238E27FC236}">
                    <a16:creationId xmlns:a16="http://schemas.microsoft.com/office/drawing/2014/main" id="{F99F2F1C-555A-427D-B4D3-DDFAF9901315}"/>
                  </a:ext>
                </a:extLst>
              </p:cNvPr>
              <p:cNvSpPr>
                <a:spLocks noChangeArrowheads="1"/>
              </p:cNvSpPr>
              <p:nvPr/>
            </p:nvSpPr>
            <p:spPr bwMode="auto">
              <a:xfrm>
                <a:off x="4928" y="483"/>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1998" name="Rectangle 28">
                <a:extLst>
                  <a:ext uri="{FF2B5EF4-FFF2-40B4-BE49-F238E27FC236}">
                    <a16:creationId xmlns:a16="http://schemas.microsoft.com/office/drawing/2014/main" id="{B2E68433-7A35-4F05-BB57-588183E6F373}"/>
                  </a:ext>
                </a:extLst>
              </p:cNvPr>
              <p:cNvSpPr>
                <a:spLocks noChangeArrowheads="1"/>
              </p:cNvSpPr>
              <p:nvPr/>
            </p:nvSpPr>
            <p:spPr bwMode="auto">
              <a:xfrm>
                <a:off x="4928" y="352"/>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1999" name="Rectangle 29">
                <a:extLst>
                  <a:ext uri="{FF2B5EF4-FFF2-40B4-BE49-F238E27FC236}">
                    <a16:creationId xmlns:a16="http://schemas.microsoft.com/office/drawing/2014/main" id="{11045831-9696-4308-BDE7-EC3933CE7426}"/>
                  </a:ext>
                </a:extLst>
              </p:cNvPr>
              <p:cNvSpPr>
                <a:spLocks noChangeArrowheads="1"/>
              </p:cNvSpPr>
              <p:nvPr/>
            </p:nvSpPr>
            <p:spPr bwMode="auto">
              <a:xfrm>
                <a:off x="4928" y="100"/>
                <a:ext cx="619" cy="77"/>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2000" name="Rectangle 30">
                <a:extLst>
                  <a:ext uri="{FF2B5EF4-FFF2-40B4-BE49-F238E27FC236}">
                    <a16:creationId xmlns:a16="http://schemas.microsoft.com/office/drawing/2014/main" id="{B3A9EB32-C894-44DD-9B42-EF9EC5D63661}"/>
                  </a:ext>
                </a:extLst>
              </p:cNvPr>
              <p:cNvSpPr>
                <a:spLocks noChangeArrowheads="1"/>
              </p:cNvSpPr>
              <p:nvPr/>
            </p:nvSpPr>
            <p:spPr bwMode="auto">
              <a:xfrm>
                <a:off x="4928" y="735"/>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2001" name="Rectangle 31">
                <a:extLst>
                  <a:ext uri="{FF2B5EF4-FFF2-40B4-BE49-F238E27FC236}">
                    <a16:creationId xmlns:a16="http://schemas.microsoft.com/office/drawing/2014/main" id="{B68D9577-478F-4E76-97E6-C892A3D69C6E}"/>
                  </a:ext>
                </a:extLst>
              </p:cNvPr>
              <p:cNvSpPr>
                <a:spLocks noChangeArrowheads="1"/>
              </p:cNvSpPr>
              <p:nvPr/>
            </p:nvSpPr>
            <p:spPr bwMode="auto">
              <a:xfrm>
                <a:off x="4928" y="855"/>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2002" name="Line 32">
                <a:extLst>
                  <a:ext uri="{FF2B5EF4-FFF2-40B4-BE49-F238E27FC236}">
                    <a16:creationId xmlns:a16="http://schemas.microsoft.com/office/drawing/2014/main" id="{21588C41-4C7E-48CA-80F8-013D927A72E5}"/>
                  </a:ext>
                </a:extLst>
              </p:cNvPr>
              <p:cNvSpPr>
                <a:spLocks noChangeShapeType="1"/>
              </p:cNvSpPr>
              <p:nvPr/>
            </p:nvSpPr>
            <p:spPr bwMode="auto">
              <a:xfrm>
                <a:off x="5244" y="31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2003" name="Line 33">
                <a:extLst>
                  <a:ext uri="{FF2B5EF4-FFF2-40B4-BE49-F238E27FC236}">
                    <a16:creationId xmlns:a16="http://schemas.microsoft.com/office/drawing/2014/main" id="{21DB5C08-A1B6-4F16-AE6F-E008DDA7F5CD}"/>
                  </a:ext>
                </a:extLst>
              </p:cNvPr>
              <p:cNvSpPr>
                <a:spLocks noChangeShapeType="1"/>
              </p:cNvSpPr>
              <p:nvPr/>
            </p:nvSpPr>
            <p:spPr bwMode="auto">
              <a:xfrm>
                <a:off x="5231" y="182"/>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2004" name="Line 34">
                <a:extLst>
                  <a:ext uri="{FF2B5EF4-FFF2-40B4-BE49-F238E27FC236}">
                    <a16:creationId xmlns:a16="http://schemas.microsoft.com/office/drawing/2014/main" id="{7889AECE-5D60-4ADD-9D27-CD42D8AEA37C}"/>
                  </a:ext>
                </a:extLst>
              </p:cNvPr>
              <p:cNvSpPr>
                <a:spLocks noChangeShapeType="1"/>
              </p:cNvSpPr>
              <p:nvPr/>
            </p:nvSpPr>
            <p:spPr bwMode="auto">
              <a:xfrm>
                <a:off x="5244" y="445"/>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2005" name="Line 35">
                <a:extLst>
                  <a:ext uri="{FF2B5EF4-FFF2-40B4-BE49-F238E27FC236}">
                    <a16:creationId xmlns:a16="http://schemas.microsoft.com/office/drawing/2014/main" id="{ECE5E928-4B30-40B9-A4EF-AAF2B8464098}"/>
                  </a:ext>
                </a:extLst>
              </p:cNvPr>
              <p:cNvSpPr>
                <a:spLocks noChangeShapeType="1"/>
              </p:cNvSpPr>
              <p:nvPr/>
            </p:nvSpPr>
            <p:spPr bwMode="auto">
              <a:xfrm>
                <a:off x="5244" y="55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2006" name="Line 36">
                <a:extLst>
                  <a:ext uri="{FF2B5EF4-FFF2-40B4-BE49-F238E27FC236}">
                    <a16:creationId xmlns:a16="http://schemas.microsoft.com/office/drawing/2014/main" id="{E10FB002-534D-4E59-A931-514929938012}"/>
                  </a:ext>
                </a:extLst>
              </p:cNvPr>
              <p:cNvSpPr>
                <a:spLocks noChangeShapeType="1"/>
              </p:cNvSpPr>
              <p:nvPr/>
            </p:nvSpPr>
            <p:spPr bwMode="auto">
              <a:xfrm>
                <a:off x="5244" y="686"/>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2007" name="Line 37">
                <a:extLst>
                  <a:ext uri="{FF2B5EF4-FFF2-40B4-BE49-F238E27FC236}">
                    <a16:creationId xmlns:a16="http://schemas.microsoft.com/office/drawing/2014/main" id="{AF1EBC21-F4AE-41DC-AFE0-94182A0ACAD0}"/>
                  </a:ext>
                </a:extLst>
              </p:cNvPr>
              <p:cNvSpPr>
                <a:spLocks noChangeShapeType="1"/>
              </p:cNvSpPr>
              <p:nvPr/>
            </p:nvSpPr>
            <p:spPr bwMode="auto">
              <a:xfrm>
                <a:off x="5244" y="81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nvGrpSpPr>
          <p:cNvPr id="36907" name="Group 43">
            <a:extLst>
              <a:ext uri="{FF2B5EF4-FFF2-40B4-BE49-F238E27FC236}">
                <a16:creationId xmlns:a16="http://schemas.microsoft.com/office/drawing/2014/main" id="{4773D03B-BEAD-4C61-965B-B620C60BAF32}"/>
              </a:ext>
            </a:extLst>
          </p:cNvPr>
          <p:cNvGrpSpPr>
            <a:grpSpLocks/>
          </p:cNvGrpSpPr>
          <p:nvPr/>
        </p:nvGrpSpPr>
        <p:grpSpPr bwMode="auto">
          <a:xfrm>
            <a:off x="279400" y="1808163"/>
            <a:ext cx="8407400" cy="2916237"/>
            <a:chOff x="240" y="983"/>
            <a:chExt cx="5376" cy="1837"/>
          </a:xfrm>
        </p:grpSpPr>
        <p:sp>
          <p:nvSpPr>
            <p:cNvPr id="41991" name="Text Box 38">
              <a:extLst>
                <a:ext uri="{FF2B5EF4-FFF2-40B4-BE49-F238E27FC236}">
                  <a16:creationId xmlns:a16="http://schemas.microsoft.com/office/drawing/2014/main" id="{8B39ABAF-070B-4CE0-B468-4251297EB100}"/>
                </a:ext>
              </a:extLst>
            </p:cNvPr>
            <p:cNvSpPr txBox="1">
              <a:spLocks noChangeArrowheads="1"/>
            </p:cNvSpPr>
            <p:nvPr/>
          </p:nvSpPr>
          <p:spPr bwMode="auto">
            <a:xfrm>
              <a:off x="240" y="983"/>
              <a:ext cx="537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400" dirty="0">
                  <a:latin typeface="Calibri" panose="020F0502020204030204" pitchFamily="34" charset="0"/>
                  <a:cs typeface="Calibri" panose="020F0502020204030204" pitchFamily="34" charset="0"/>
                </a:rPr>
                <a:t>The analysis depends on the </a:t>
              </a:r>
              <a:r>
                <a:rPr lang="en-GB" altLang="en-US" sz="2400" u="sng" dirty="0">
                  <a:latin typeface="Calibri" panose="020F0502020204030204" pitchFamily="34" charset="0"/>
                  <a:cs typeface="Calibri" panose="020F0502020204030204" pitchFamily="34" charset="0"/>
                </a:rPr>
                <a:t>purpose</a:t>
              </a:r>
              <a:r>
                <a:rPr lang="en-GB" altLang="en-US" sz="2400" dirty="0">
                  <a:latin typeface="Calibri" panose="020F0502020204030204" pitchFamily="34" charset="0"/>
                  <a:cs typeface="Calibri" panose="020F0502020204030204" pitchFamily="34" charset="0"/>
                </a:rPr>
                <a:t> and the </a:t>
              </a:r>
              <a:r>
                <a:rPr lang="en-GB" altLang="en-US" sz="2400" u="sng" dirty="0">
                  <a:latin typeface="Calibri" panose="020F0502020204030204" pitchFamily="34" charset="0"/>
                  <a:cs typeface="Calibri" panose="020F0502020204030204" pitchFamily="34" charset="0"/>
                </a:rPr>
                <a:t>model type</a:t>
              </a:r>
              <a:r>
                <a:rPr lang="en-GB" altLang="en-US" sz="2400" dirty="0">
                  <a:latin typeface="Calibri" panose="020F0502020204030204" pitchFamily="34" charset="0"/>
                  <a:cs typeface="Calibri" panose="020F0502020204030204" pitchFamily="34" charset="0"/>
                </a:rPr>
                <a:t> chosen.</a:t>
              </a:r>
            </a:p>
          </p:txBody>
        </p:sp>
        <p:sp>
          <p:nvSpPr>
            <p:cNvPr id="41992" name="Text Box 39">
              <a:extLst>
                <a:ext uri="{FF2B5EF4-FFF2-40B4-BE49-F238E27FC236}">
                  <a16:creationId xmlns:a16="http://schemas.microsoft.com/office/drawing/2014/main" id="{A21D9E26-0154-4FDD-AA8B-8930B07832D1}"/>
                </a:ext>
              </a:extLst>
            </p:cNvPr>
            <p:cNvSpPr txBox="1">
              <a:spLocks noChangeArrowheads="1"/>
            </p:cNvSpPr>
            <p:nvPr/>
          </p:nvSpPr>
          <p:spPr bwMode="auto">
            <a:xfrm>
              <a:off x="240" y="1296"/>
              <a:ext cx="5328" cy="1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Study what happens if …</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Predict the consequences of …</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Find the optimal use of some measures</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Calculate the costs of …</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Find the relation between dose and response</a:t>
              </a:r>
            </a:p>
            <a:p>
              <a:pPr>
                <a:lnSpc>
                  <a:spcPct val="90000"/>
                </a:lnSpc>
                <a:spcBef>
                  <a:spcPct val="0"/>
                </a:spcBef>
              </a:pPr>
              <a:r>
                <a:rPr lang="en-GB" altLang="en-US" sz="2400" dirty="0">
                  <a:latin typeface="Calibri" panose="020F0502020204030204" pitchFamily="34" charset="0"/>
                  <a:cs typeface="Calibri" panose="020F0502020204030204" pitchFamily="34" charset="0"/>
                </a:rPr>
                <a:t>- Comparing different strategies</a:t>
              </a:r>
            </a:p>
            <a:p>
              <a:pPr>
                <a:lnSpc>
                  <a:spcPct val="90000"/>
                </a:lnSpc>
                <a:spcBef>
                  <a:spcPct val="0"/>
                </a:spcBef>
              </a:pPr>
              <a:r>
                <a:rPr lang="en-GB" altLang="en-US" sz="2400" dirty="0">
                  <a:latin typeface="Calibri" panose="020F0502020204030204" pitchFamily="34" charset="0"/>
                  <a:cs typeface="Calibri" panose="020F0502020204030204" pitchFamily="34" charset="0"/>
                </a:rPr>
                <a:t>- ...</a:t>
              </a:r>
            </a:p>
          </p:txBody>
        </p:sp>
      </p:grpSp>
      <p:sp>
        <p:nvSpPr>
          <p:cNvPr id="36904" name="Text Box 40">
            <a:extLst>
              <a:ext uri="{FF2B5EF4-FFF2-40B4-BE49-F238E27FC236}">
                <a16:creationId xmlns:a16="http://schemas.microsoft.com/office/drawing/2014/main" id="{9655E070-2F37-46A7-B06C-5DF90D3D7D38}"/>
              </a:ext>
            </a:extLst>
          </p:cNvPr>
          <p:cNvSpPr txBox="1">
            <a:spLocks noChangeArrowheads="1"/>
          </p:cNvSpPr>
          <p:nvPr/>
        </p:nvSpPr>
        <p:spPr bwMode="auto">
          <a:xfrm>
            <a:off x="304800" y="4767263"/>
            <a:ext cx="802005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dirty="0">
                <a:latin typeface="Calibri" panose="020F0502020204030204" pitchFamily="34" charset="0"/>
                <a:cs typeface="Calibri" panose="020F0502020204030204" pitchFamily="34" charset="0"/>
              </a:rPr>
              <a:t>Often large computations are necessary to understand the results from a simulation model.</a:t>
            </a:r>
          </a:p>
          <a:p>
            <a:pPr>
              <a:spcBef>
                <a:spcPct val="0"/>
              </a:spcBef>
            </a:pPr>
            <a:r>
              <a:rPr lang="en-GB" altLang="en-US" sz="2400" dirty="0">
                <a:latin typeface="Calibri" panose="020F0502020204030204" pitchFamily="34" charset="0"/>
                <a:cs typeface="Calibri" panose="020F0502020204030204" pitchFamily="34" charset="0"/>
              </a:rPr>
              <a:t>   Then </a:t>
            </a:r>
            <a:r>
              <a:rPr lang="en-GB" altLang="en-US" sz="2400" b="1" dirty="0">
                <a:latin typeface="Calibri" panose="020F0502020204030204" pitchFamily="34" charset="0"/>
                <a:cs typeface="Calibri" panose="020F0502020204030204" pitchFamily="34" charset="0"/>
              </a:rPr>
              <a:t>limiting the number of experiments</a:t>
            </a:r>
            <a:r>
              <a:rPr lang="en-GB" altLang="en-US" sz="2400" dirty="0">
                <a:latin typeface="Calibri" panose="020F0502020204030204" pitchFamily="34" charset="0"/>
                <a:cs typeface="Calibri" panose="020F0502020204030204" pitchFamily="34" charset="0"/>
              </a:rPr>
              <a:t> is often necessary. (‘</a:t>
            </a:r>
            <a:r>
              <a:rPr lang="en-GB" altLang="en-US" sz="2400" b="1" dirty="0">
                <a:latin typeface="Calibri" panose="020F0502020204030204" pitchFamily="34" charset="0"/>
                <a:cs typeface="Calibri" panose="020F0502020204030204" pitchFamily="34" charset="0"/>
              </a:rPr>
              <a:t>Experimental Design</a:t>
            </a:r>
            <a:r>
              <a:rPr lang="en-GB" altLang="en-US" sz="2400" dirty="0">
                <a:latin typeface="Calibri" panose="020F0502020204030204" pitchFamily="34" charset="0"/>
                <a:cs typeface="Calibri" panose="020F0502020204030204" pitchFamily="34" charset="0"/>
              </a:rPr>
              <a:t>’ is a is a way to reduce the number of experiments – see L7.)</a:t>
            </a:r>
          </a:p>
        </p:txBody>
      </p:sp>
      <p:sp>
        <p:nvSpPr>
          <p:cNvPr id="2" name="textruta 1">
            <a:extLst>
              <a:ext uri="{FF2B5EF4-FFF2-40B4-BE49-F238E27FC236}">
                <a16:creationId xmlns:a16="http://schemas.microsoft.com/office/drawing/2014/main" id="{B0A35FD5-4410-453A-9E44-37DA03334777}"/>
              </a:ext>
            </a:extLst>
          </p:cNvPr>
          <p:cNvSpPr txBox="1"/>
          <p:nvPr/>
        </p:nvSpPr>
        <p:spPr>
          <a:xfrm>
            <a:off x="382588" y="688521"/>
            <a:ext cx="6780212" cy="830997"/>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Analysis of the model and its behaviour, by e.g. simulation (experiments on the model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907"/>
                                        </p:tgtEl>
                                        <p:attrNameLst>
                                          <p:attrName>style.visibility</p:attrName>
                                        </p:attrNameLst>
                                      </p:cBhvr>
                                      <p:to>
                                        <p:strVal val="visible"/>
                                      </p:to>
                                    </p:set>
                                    <p:anim calcmode="lin" valueType="num">
                                      <p:cBhvr additive="base">
                                        <p:cTn id="13" dur="500" fill="hold"/>
                                        <p:tgtEl>
                                          <p:spTgt spid="36907"/>
                                        </p:tgtEl>
                                        <p:attrNameLst>
                                          <p:attrName>ppt_x</p:attrName>
                                        </p:attrNameLst>
                                      </p:cBhvr>
                                      <p:tavLst>
                                        <p:tav tm="0">
                                          <p:val>
                                            <p:strVal val="#ppt_x"/>
                                          </p:val>
                                        </p:tav>
                                        <p:tav tm="100000">
                                          <p:val>
                                            <p:strVal val="#ppt_x"/>
                                          </p:val>
                                        </p:tav>
                                      </p:tavLst>
                                    </p:anim>
                                    <p:anim calcmode="lin" valueType="num">
                                      <p:cBhvr additive="base">
                                        <p:cTn id="14" dur="500" fill="hold"/>
                                        <p:tgtEl>
                                          <p:spTgt spid="369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04"/>
                                        </p:tgtEl>
                                        <p:attrNameLst>
                                          <p:attrName>style.visibility</p:attrName>
                                        </p:attrNameLst>
                                      </p:cBhvr>
                                      <p:to>
                                        <p:strVal val="visible"/>
                                      </p:to>
                                    </p:set>
                                    <p:anim calcmode="lin" valueType="num">
                                      <p:cBhvr additive="base">
                                        <p:cTn id="19" dur="500" fill="hold"/>
                                        <p:tgtEl>
                                          <p:spTgt spid="36904"/>
                                        </p:tgtEl>
                                        <p:attrNameLst>
                                          <p:attrName>ppt_x</p:attrName>
                                        </p:attrNameLst>
                                      </p:cBhvr>
                                      <p:tavLst>
                                        <p:tav tm="0">
                                          <p:val>
                                            <p:strVal val="#ppt_x"/>
                                          </p:val>
                                        </p:tav>
                                        <p:tav tm="100000">
                                          <p:val>
                                            <p:strVal val="#ppt_x"/>
                                          </p:val>
                                        </p:tav>
                                      </p:tavLst>
                                    </p:anim>
                                    <p:anim calcmode="lin" valueType="num">
                                      <p:cBhvr additive="base">
                                        <p:cTn id="20" dur="500" fill="hold"/>
                                        <p:tgtEl>
                                          <p:spTgt spid="36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4" grpId="0" autoUpdateAnimBg="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064E8024-BF6C-489D-B930-40EC11AECAC0}"/>
              </a:ext>
            </a:extLst>
          </p:cNvPr>
          <p:cNvSpPr>
            <a:spLocks noGrp="1" noChangeArrowheads="1"/>
          </p:cNvSpPr>
          <p:nvPr>
            <p:ph type="body" idx="1"/>
          </p:nvPr>
        </p:nvSpPr>
        <p:spPr>
          <a:xfrm>
            <a:off x="1033462" y="40846"/>
            <a:ext cx="6400800" cy="679450"/>
          </a:xfrm>
          <a:noFill/>
        </p:spPr>
        <p:txBody>
          <a:bodyPr/>
          <a:lstStyle/>
          <a:p>
            <a:pPr marL="0" indent="0" algn="ctr">
              <a:lnSpc>
                <a:spcPct val="90000"/>
              </a:lnSpc>
              <a:spcBef>
                <a:spcPct val="0"/>
              </a:spcBef>
            </a:pPr>
            <a:r>
              <a:rPr lang="en-GB" altLang="en-US" sz="4400" b="1" dirty="0">
                <a:latin typeface="Calibri" panose="020F0502020204030204" pitchFamily="34" charset="0"/>
                <a:cs typeface="Calibri" panose="020F0502020204030204" pitchFamily="34" charset="0"/>
              </a:rPr>
              <a:t>V. RESULT EVALUATION</a:t>
            </a:r>
          </a:p>
        </p:txBody>
      </p:sp>
      <p:grpSp>
        <p:nvGrpSpPr>
          <p:cNvPr id="44035" name="Group 44">
            <a:extLst>
              <a:ext uri="{FF2B5EF4-FFF2-40B4-BE49-F238E27FC236}">
                <a16:creationId xmlns:a16="http://schemas.microsoft.com/office/drawing/2014/main" id="{DAD63032-8CBA-40EA-BB6A-711BE3236A12}"/>
              </a:ext>
            </a:extLst>
          </p:cNvPr>
          <p:cNvGrpSpPr>
            <a:grpSpLocks/>
          </p:cNvGrpSpPr>
          <p:nvPr/>
        </p:nvGrpSpPr>
        <p:grpSpPr bwMode="auto">
          <a:xfrm>
            <a:off x="7196138" y="98425"/>
            <a:ext cx="1795462" cy="1320800"/>
            <a:chOff x="4416" y="62"/>
            <a:chExt cx="1131" cy="832"/>
          </a:xfrm>
        </p:grpSpPr>
        <p:sp>
          <p:nvSpPr>
            <p:cNvPr id="44042" name="Line 22">
              <a:extLst>
                <a:ext uri="{FF2B5EF4-FFF2-40B4-BE49-F238E27FC236}">
                  <a16:creationId xmlns:a16="http://schemas.microsoft.com/office/drawing/2014/main" id="{787CF4C5-D524-470C-8D8B-9A7653B99E45}"/>
                </a:ext>
              </a:extLst>
            </p:cNvPr>
            <p:cNvSpPr>
              <a:spLocks noChangeShapeType="1"/>
            </p:cNvSpPr>
            <p:nvPr/>
          </p:nvSpPr>
          <p:spPr bwMode="auto">
            <a:xfrm>
              <a:off x="4416" y="270"/>
              <a:ext cx="576" cy="491"/>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44043" name="Group 38">
              <a:extLst>
                <a:ext uri="{FF2B5EF4-FFF2-40B4-BE49-F238E27FC236}">
                  <a16:creationId xmlns:a16="http://schemas.microsoft.com/office/drawing/2014/main" id="{160D3CA3-1071-42B3-96B1-479DA4308D62}"/>
                </a:ext>
              </a:extLst>
            </p:cNvPr>
            <p:cNvGrpSpPr>
              <a:grpSpLocks/>
            </p:cNvGrpSpPr>
            <p:nvPr/>
          </p:nvGrpSpPr>
          <p:grpSpPr bwMode="auto">
            <a:xfrm>
              <a:off x="4928" y="62"/>
              <a:ext cx="619" cy="832"/>
              <a:chOff x="4928" y="54"/>
              <a:chExt cx="619" cy="832"/>
            </a:xfrm>
          </p:grpSpPr>
          <p:sp>
            <p:nvSpPr>
              <p:cNvPr id="44044" name="Rectangle 25">
                <a:extLst>
                  <a:ext uri="{FF2B5EF4-FFF2-40B4-BE49-F238E27FC236}">
                    <a16:creationId xmlns:a16="http://schemas.microsoft.com/office/drawing/2014/main" id="{002E72B0-511D-4B08-B920-51B0D936DE3B}"/>
                  </a:ext>
                </a:extLst>
              </p:cNvPr>
              <p:cNvSpPr>
                <a:spLocks noChangeArrowheads="1"/>
              </p:cNvSpPr>
              <p:nvPr/>
            </p:nvSpPr>
            <p:spPr bwMode="auto">
              <a:xfrm>
                <a:off x="4928" y="186"/>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45" name="Rectangle 26">
                <a:extLst>
                  <a:ext uri="{FF2B5EF4-FFF2-40B4-BE49-F238E27FC236}">
                    <a16:creationId xmlns:a16="http://schemas.microsoft.com/office/drawing/2014/main" id="{69D55F74-C773-43FA-A659-DED06817D8B3}"/>
                  </a:ext>
                </a:extLst>
              </p:cNvPr>
              <p:cNvSpPr>
                <a:spLocks noChangeArrowheads="1"/>
              </p:cNvSpPr>
              <p:nvPr/>
            </p:nvSpPr>
            <p:spPr bwMode="auto">
              <a:xfrm>
                <a:off x="4928" y="558"/>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46" name="Rectangle 27">
                <a:extLst>
                  <a:ext uri="{FF2B5EF4-FFF2-40B4-BE49-F238E27FC236}">
                    <a16:creationId xmlns:a16="http://schemas.microsoft.com/office/drawing/2014/main" id="{7EC2B6EB-38C0-4EBD-8324-96CBB33D1C3F}"/>
                  </a:ext>
                </a:extLst>
              </p:cNvPr>
              <p:cNvSpPr>
                <a:spLocks noChangeArrowheads="1"/>
              </p:cNvSpPr>
              <p:nvPr/>
            </p:nvSpPr>
            <p:spPr bwMode="auto">
              <a:xfrm>
                <a:off x="4928" y="437"/>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47" name="Rectangle 28">
                <a:extLst>
                  <a:ext uri="{FF2B5EF4-FFF2-40B4-BE49-F238E27FC236}">
                    <a16:creationId xmlns:a16="http://schemas.microsoft.com/office/drawing/2014/main" id="{36A2F566-E7A4-48CB-94C9-DC09DF11D07F}"/>
                  </a:ext>
                </a:extLst>
              </p:cNvPr>
              <p:cNvSpPr>
                <a:spLocks noChangeArrowheads="1"/>
              </p:cNvSpPr>
              <p:nvPr/>
            </p:nvSpPr>
            <p:spPr bwMode="auto">
              <a:xfrm>
                <a:off x="4928" y="306"/>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48" name="Rectangle 29">
                <a:extLst>
                  <a:ext uri="{FF2B5EF4-FFF2-40B4-BE49-F238E27FC236}">
                    <a16:creationId xmlns:a16="http://schemas.microsoft.com/office/drawing/2014/main" id="{3DDB76E3-731F-41A5-9519-22FD7B06B88F}"/>
                  </a:ext>
                </a:extLst>
              </p:cNvPr>
              <p:cNvSpPr>
                <a:spLocks noChangeArrowheads="1"/>
              </p:cNvSpPr>
              <p:nvPr/>
            </p:nvSpPr>
            <p:spPr bwMode="auto">
              <a:xfrm>
                <a:off x="4928" y="54"/>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49" name="Rectangle 30">
                <a:extLst>
                  <a:ext uri="{FF2B5EF4-FFF2-40B4-BE49-F238E27FC236}">
                    <a16:creationId xmlns:a16="http://schemas.microsoft.com/office/drawing/2014/main" id="{74253AD5-4A37-4434-93CB-64212C17CAC2}"/>
                  </a:ext>
                </a:extLst>
              </p:cNvPr>
              <p:cNvSpPr>
                <a:spLocks noChangeArrowheads="1"/>
              </p:cNvSpPr>
              <p:nvPr/>
            </p:nvSpPr>
            <p:spPr bwMode="auto">
              <a:xfrm>
                <a:off x="4928" y="689"/>
                <a:ext cx="619" cy="77"/>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dirty="0">
                  <a:latin typeface="Calibri" panose="020F0502020204030204" pitchFamily="34" charset="0"/>
                  <a:cs typeface="Calibri" panose="020F0502020204030204" pitchFamily="34" charset="0"/>
                </a:endParaRPr>
              </a:p>
            </p:txBody>
          </p:sp>
          <p:sp>
            <p:nvSpPr>
              <p:cNvPr id="44050" name="Rectangle 31">
                <a:extLst>
                  <a:ext uri="{FF2B5EF4-FFF2-40B4-BE49-F238E27FC236}">
                    <a16:creationId xmlns:a16="http://schemas.microsoft.com/office/drawing/2014/main" id="{E0FAD2B8-40F2-4CDF-BCFB-64EBD771ECB3}"/>
                  </a:ext>
                </a:extLst>
              </p:cNvPr>
              <p:cNvSpPr>
                <a:spLocks noChangeArrowheads="1"/>
              </p:cNvSpPr>
              <p:nvPr/>
            </p:nvSpPr>
            <p:spPr bwMode="auto">
              <a:xfrm>
                <a:off x="4928" y="809"/>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4051" name="Line 32">
                <a:extLst>
                  <a:ext uri="{FF2B5EF4-FFF2-40B4-BE49-F238E27FC236}">
                    <a16:creationId xmlns:a16="http://schemas.microsoft.com/office/drawing/2014/main" id="{AFAFB2E1-2A58-4932-AE67-388B04540EF8}"/>
                  </a:ext>
                </a:extLst>
              </p:cNvPr>
              <p:cNvSpPr>
                <a:spLocks noChangeShapeType="1"/>
              </p:cNvSpPr>
              <p:nvPr/>
            </p:nvSpPr>
            <p:spPr bwMode="auto">
              <a:xfrm>
                <a:off x="5244" y="26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4052" name="Line 33">
                <a:extLst>
                  <a:ext uri="{FF2B5EF4-FFF2-40B4-BE49-F238E27FC236}">
                    <a16:creationId xmlns:a16="http://schemas.microsoft.com/office/drawing/2014/main" id="{DC908AAF-1285-4C1B-BA24-DCCDB86AA556}"/>
                  </a:ext>
                </a:extLst>
              </p:cNvPr>
              <p:cNvSpPr>
                <a:spLocks noChangeShapeType="1"/>
              </p:cNvSpPr>
              <p:nvPr/>
            </p:nvSpPr>
            <p:spPr bwMode="auto">
              <a:xfrm>
                <a:off x="5231" y="136"/>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4053" name="Line 34">
                <a:extLst>
                  <a:ext uri="{FF2B5EF4-FFF2-40B4-BE49-F238E27FC236}">
                    <a16:creationId xmlns:a16="http://schemas.microsoft.com/office/drawing/2014/main" id="{4080E046-D705-45D7-87DE-082F5E4E16DF}"/>
                  </a:ext>
                </a:extLst>
              </p:cNvPr>
              <p:cNvSpPr>
                <a:spLocks noChangeShapeType="1"/>
              </p:cNvSpPr>
              <p:nvPr/>
            </p:nvSpPr>
            <p:spPr bwMode="auto">
              <a:xfrm>
                <a:off x="5244" y="399"/>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4054" name="Line 35">
                <a:extLst>
                  <a:ext uri="{FF2B5EF4-FFF2-40B4-BE49-F238E27FC236}">
                    <a16:creationId xmlns:a16="http://schemas.microsoft.com/office/drawing/2014/main" id="{7DF75A35-77AD-4B7F-A4CD-DCB50585A3DA}"/>
                  </a:ext>
                </a:extLst>
              </p:cNvPr>
              <p:cNvSpPr>
                <a:spLocks noChangeShapeType="1"/>
              </p:cNvSpPr>
              <p:nvPr/>
            </p:nvSpPr>
            <p:spPr bwMode="auto">
              <a:xfrm>
                <a:off x="5244" y="508"/>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4055" name="Line 36">
                <a:extLst>
                  <a:ext uri="{FF2B5EF4-FFF2-40B4-BE49-F238E27FC236}">
                    <a16:creationId xmlns:a16="http://schemas.microsoft.com/office/drawing/2014/main" id="{FEBED22E-D8FF-44C2-BDE5-A1B86DB27D7A}"/>
                  </a:ext>
                </a:extLst>
              </p:cNvPr>
              <p:cNvSpPr>
                <a:spLocks noChangeShapeType="1"/>
              </p:cNvSpPr>
              <p:nvPr/>
            </p:nvSpPr>
            <p:spPr bwMode="auto">
              <a:xfrm>
                <a:off x="5244" y="640"/>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4056" name="Line 37">
                <a:extLst>
                  <a:ext uri="{FF2B5EF4-FFF2-40B4-BE49-F238E27FC236}">
                    <a16:creationId xmlns:a16="http://schemas.microsoft.com/office/drawing/2014/main" id="{0F372C94-A40B-4908-AAA1-72A6C4B4E5E0}"/>
                  </a:ext>
                </a:extLst>
              </p:cNvPr>
              <p:cNvSpPr>
                <a:spLocks noChangeShapeType="1"/>
              </p:cNvSpPr>
              <p:nvPr/>
            </p:nvSpPr>
            <p:spPr bwMode="auto">
              <a:xfrm>
                <a:off x="5244" y="771"/>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
        <p:nvSpPr>
          <p:cNvPr id="38951" name="Text Box 39">
            <a:extLst>
              <a:ext uri="{FF2B5EF4-FFF2-40B4-BE49-F238E27FC236}">
                <a16:creationId xmlns:a16="http://schemas.microsoft.com/office/drawing/2014/main" id="{AF89A7EA-C118-48A3-8DF8-25FD2809FCBD}"/>
              </a:ext>
            </a:extLst>
          </p:cNvPr>
          <p:cNvSpPr txBox="1">
            <a:spLocks noChangeArrowheads="1"/>
          </p:cNvSpPr>
          <p:nvPr/>
        </p:nvSpPr>
        <p:spPr bwMode="auto">
          <a:xfrm>
            <a:off x="287345" y="699159"/>
            <a:ext cx="7315193" cy="82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800" dirty="0">
                <a:latin typeface="Calibri" panose="020F0502020204030204" pitchFamily="34" charset="0"/>
                <a:cs typeface="Calibri" panose="020F0502020204030204" pitchFamily="34" charset="0"/>
              </a:rPr>
              <a:t>Assessment of the results. What do the results say? Do they agree with reality. Are they useful?</a:t>
            </a:r>
          </a:p>
        </p:txBody>
      </p:sp>
      <p:sp>
        <p:nvSpPr>
          <p:cNvPr id="38952" name="Text Box 40">
            <a:extLst>
              <a:ext uri="{FF2B5EF4-FFF2-40B4-BE49-F238E27FC236}">
                <a16:creationId xmlns:a16="http://schemas.microsoft.com/office/drawing/2014/main" id="{C31F0543-8D79-46AF-84AD-10ED35B2953D}"/>
              </a:ext>
            </a:extLst>
          </p:cNvPr>
          <p:cNvSpPr txBox="1">
            <a:spLocks noChangeArrowheads="1"/>
          </p:cNvSpPr>
          <p:nvPr/>
        </p:nvSpPr>
        <p:spPr bwMode="auto">
          <a:xfrm>
            <a:off x="236538" y="1610950"/>
            <a:ext cx="7772400" cy="190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Interpretation of the results </a:t>
            </a:r>
            <a:r>
              <a:rPr lang="en-GB" altLang="en-US" sz="2800" dirty="0">
                <a:latin typeface="Calibri" panose="020F0502020204030204" pitchFamily="34" charset="0"/>
                <a:cs typeface="Calibri" panose="020F0502020204030204" pitchFamily="34" charset="0"/>
              </a:rPr>
              <a:t>also includes:</a:t>
            </a:r>
          </a:p>
          <a:p>
            <a:pPr>
              <a:lnSpc>
                <a:spcPct val="85000"/>
              </a:lnSpc>
              <a:spcBef>
                <a:spcPct val="0"/>
              </a:spcBef>
            </a:pPr>
            <a:r>
              <a:rPr lang="en-GB" altLang="en-US" sz="2800" dirty="0">
                <a:latin typeface="Calibri" panose="020F0502020204030204" pitchFamily="34" charset="0"/>
                <a:cs typeface="Calibri" panose="020F0502020204030204" pitchFamily="34" charset="0"/>
              </a:rPr>
              <a:t>- Boundaries of the systemus</a:t>
            </a:r>
          </a:p>
          <a:p>
            <a:pPr>
              <a:lnSpc>
                <a:spcPct val="85000"/>
              </a:lnSpc>
              <a:spcBef>
                <a:spcPct val="0"/>
              </a:spcBef>
            </a:pPr>
            <a:r>
              <a:rPr lang="en-GB" altLang="en-US" sz="2800" dirty="0">
                <a:latin typeface="Calibri" panose="020F0502020204030204" pitchFamily="34" charset="0"/>
                <a:cs typeface="Calibri" panose="020F0502020204030204" pitchFamily="34" charset="0"/>
              </a:rPr>
              <a:t>- Hypotheses used</a:t>
            </a:r>
          </a:p>
          <a:p>
            <a:pPr>
              <a:lnSpc>
                <a:spcPct val="85000"/>
              </a:lnSpc>
              <a:spcBef>
                <a:spcPct val="0"/>
              </a:spcBef>
            </a:pPr>
            <a:r>
              <a:rPr lang="en-GB" altLang="en-US" sz="2800" dirty="0">
                <a:latin typeface="Calibri" panose="020F0502020204030204" pitchFamily="34" charset="0"/>
                <a:cs typeface="Calibri" panose="020F0502020204030204" pitchFamily="34" charset="0"/>
              </a:rPr>
              <a:t>- Results from sensitivity analysis</a:t>
            </a:r>
          </a:p>
          <a:p>
            <a:pPr>
              <a:lnSpc>
                <a:spcPct val="85000"/>
              </a:lnSpc>
              <a:spcBef>
                <a:spcPct val="0"/>
              </a:spcBef>
            </a:pPr>
            <a:r>
              <a:rPr lang="en-GB" altLang="en-US" sz="2800" dirty="0">
                <a:latin typeface="Calibri" panose="020F0502020204030204" pitchFamily="34" charset="0"/>
                <a:cs typeface="Calibri" panose="020F0502020204030204" pitchFamily="34" charset="0"/>
              </a:rPr>
              <a:t>- Insights from the validation</a:t>
            </a:r>
            <a:endParaRPr lang="en-GB" altLang="en-US" sz="2400" dirty="0">
              <a:latin typeface="Calibri" panose="020F0502020204030204" pitchFamily="34" charset="0"/>
              <a:cs typeface="Calibri" panose="020F0502020204030204" pitchFamily="34" charset="0"/>
            </a:endParaRPr>
          </a:p>
        </p:txBody>
      </p:sp>
      <p:sp>
        <p:nvSpPr>
          <p:cNvPr id="38953" name="Text Box 41">
            <a:extLst>
              <a:ext uri="{FF2B5EF4-FFF2-40B4-BE49-F238E27FC236}">
                <a16:creationId xmlns:a16="http://schemas.microsoft.com/office/drawing/2014/main" id="{FED7402E-2E53-4A9C-8771-2B4B60CA10B5}"/>
              </a:ext>
            </a:extLst>
          </p:cNvPr>
          <p:cNvSpPr txBox="1">
            <a:spLocks noChangeArrowheads="1"/>
          </p:cNvSpPr>
          <p:nvPr/>
        </p:nvSpPr>
        <p:spPr bwMode="auto">
          <a:xfrm>
            <a:off x="287345" y="3662448"/>
            <a:ext cx="8763000" cy="82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Subjective evaluation</a:t>
            </a:r>
            <a:r>
              <a:rPr lang="en-GB" altLang="en-US" sz="2800" dirty="0">
                <a:solidFill>
                  <a:srgbClr val="FF0000"/>
                </a:solidFill>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of the results. Is the solution reasonable? Can omitted factors affect the conclusions?</a:t>
            </a:r>
            <a:endParaRPr lang="en-GB" altLang="en-US" sz="2400" dirty="0">
              <a:latin typeface="Calibri" panose="020F0502020204030204" pitchFamily="34" charset="0"/>
              <a:cs typeface="Calibri" panose="020F0502020204030204" pitchFamily="34" charset="0"/>
            </a:endParaRPr>
          </a:p>
        </p:txBody>
      </p:sp>
      <p:sp>
        <p:nvSpPr>
          <p:cNvPr id="38954" name="Text Box 42">
            <a:extLst>
              <a:ext uri="{FF2B5EF4-FFF2-40B4-BE49-F238E27FC236}">
                <a16:creationId xmlns:a16="http://schemas.microsoft.com/office/drawing/2014/main" id="{4592DF83-C8E2-4044-9EAF-B7DF9E979151}"/>
              </a:ext>
            </a:extLst>
          </p:cNvPr>
          <p:cNvSpPr txBox="1">
            <a:spLocks noChangeArrowheads="1"/>
          </p:cNvSpPr>
          <p:nvPr/>
        </p:nvSpPr>
        <p:spPr bwMode="auto">
          <a:xfrm>
            <a:off x="287345" y="4681346"/>
            <a:ext cx="8229600" cy="119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buFontTx/>
              <a:buChar char="•"/>
            </a:pPr>
            <a:r>
              <a:rPr lang="en-GB" altLang="en-US" sz="2800" b="1"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Pragmatic evaluation</a:t>
            </a:r>
            <a:r>
              <a:rPr lang="en-GB" altLang="en-US" sz="2800" dirty="0">
                <a:solidFill>
                  <a:srgbClr val="FF0000"/>
                </a:solidFill>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of the results. </a:t>
            </a:r>
          </a:p>
          <a:p>
            <a:pPr>
              <a:lnSpc>
                <a:spcPct val="85000"/>
              </a:lnSpc>
              <a:spcBef>
                <a:spcPct val="0"/>
              </a:spcBef>
            </a:pPr>
            <a:r>
              <a:rPr lang="en-GB" altLang="en-US" sz="2800" dirty="0">
                <a:latin typeface="Calibri" panose="020F0502020204030204" pitchFamily="34" charset="0"/>
                <a:cs typeface="Calibri" panose="020F0502020204030204" pitchFamily="34" charset="0"/>
              </a:rPr>
              <a:t>Is the solution practical and economically, ethically and politically possible?</a:t>
            </a:r>
            <a:endParaRPr lang="en-GB" altLang="en-US" sz="2800" i="1" dirty="0">
              <a:latin typeface="Calibri" panose="020F0502020204030204" pitchFamily="34" charset="0"/>
              <a:cs typeface="Calibri" panose="020F0502020204030204" pitchFamily="34" charset="0"/>
            </a:endParaRPr>
          </a:p>
        </p:txBody>
      </p:sp>
      <p:sp>
        <p:nvSpPr>
          <p:cNvPr id="38955" name="Text Box 43">
            <a:extLst>
              <a:ext uri="{FF2B5EF4-FFF2-40B4-BE49-F238E27FC236}">
                <a16:creationId xmlns:a16="http://schemas.microsoft.com/office/drawing/2014/main" id="{93FA671C-A2C0-415B-9716-522515D799CA}"/>
              </a:ext>
            </a:extLst>
          </p:cNvPr>
          <p:cNvSpPr txBox="1">
            <a:spLocks noChangeArrowheads="1"/>
          </p:cNvSpPr>
          <p:nvPr/>
        </p:nvSpPr>
        <p:spPr bwMode="auto">
          <a:xfrm>
            <a:off x="2001845" y="5905670"/>
            <a:ext cx="4800600" cy="828047"/>
          </a:xfrm>
          <a:prstGeom prst="rect">
            <a:avLst/>
          </a:prstGeom>
          <a:solidFill>
            <a:schemeClr val="bg1"/>
          </a:solidFill>
          <a:ln w="1905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800" i="1" dirty="0">
                <a:solidFill>
                  <a:srgbClr val="FF0000"/>
                </a:solidFill>
                <a:latin typeface="Calibri" panose="020F0502020204030204" pitchFamily="34" charset="0"/>
                <a:cs typeface="Calibri" panose="020F0502020204030204" pitchFamily="34" charset="0"/>
              </a:rPr>
              <a:t>Compare </a:t>
            </a:r>
            <a:r>
              <a:rPr lang="en-GB" altLang="en-US" sz="2800" i="1" u="sng" dirty="0">
                <a:solidFill>
                  <a:srgbClr val="FF0000"/>
                </a:solidFill>
                <a:latin typeface="Calibri" panose="020F0502020204030204" pitchFamily="34" charset="0"/>
                <a:cs typeface="Calibri" panose="020F0502020204030204" pitchFamily="34" charset="0"/>
              </a:rPr>
              <a:t>results</a:t>
            </a:r>
            <a:r>
              <a:rPr lang="en-GB" altLang="en-US" sz="2800" i="1" dirty="0">
                <a:solidFill>
                  <a:srgbClr val="FF0000"/>
                </a:solidFill>
                <a:latin typeface="Calibri" panose="020F0502020204030204" pitchFamily="34" charset="0"/>
                <a:cs typeface="Calibri" panose="020F0502020204030204" pitchFamily="34" charset="0"/>
              </a:rPr>
              <a:t> and </a:t>
            </a:r>
            <a:r>
              <a:rPr lang="en-GB" altLang="en-US" sz="2800" i="1" u="sng" dirty="0">
                <a:solidFill>
                  <a:srgbClr val="FF0000"/>
                </a:solidFill>
                <a:latin typeface="Calibri" panose="020F0502020204030204" pitchFamily="34" charset="0"/>
                <a:cs typeface="Calibri" panose="020F0502020204030204" pitchFamily="34" charset="0"/>
              </a:rPr>
              <a:t>purpose</a:t>
            </a:r>
            <a:r>
              <a:rPr lang="en-GB" altLang="en-US" sz="2800" i="1" dirty="0">
                <a:solidFill>
                  <a:srgbClr val="FF0000"/>
                </a:solidFill>
                <a:latin typeface="Calibri" panose="020F0502020204030204" pitchFamily="34" charset="0"/>
                <a:cs typeface="Calibri" panose="020F0502020204030204" pitchFamily="34" charset="0"/>
              </a:rPr>
              <a:t>. </a:t>
            </a:r>
            <a:r>
              <a:rPr lang="en-GB" altLang="en-US" sz="2800" b="1" i="1" dirty="0">
                <a:solidFill>
                  <a:srgbClr val="FF0000"/>
                </a:solidFill>
                <a:latin typeface="Calibri" panose="020F0502020204030204" pitchFamily="34" charset="0"/>
                <a:cs typeface="Calibri" panose="020F0502020204030204" pitchFamily="34" charset="0"/>
              </a:rPr>
              <a:t>Have you solved the problem? </a:t>
            </a:r>
            <a:endParaRPr lang="en-GB" altLang="en-US" sz="2400" b="1" dirty="0">
              <a:solidFill>
                <a:srgbClr val="FF0000"/>
              </a:solidFill>
              <a:latin typeface="Calibri" panose="020F0502020204030204" pitchFamily="34" charset="0"/>
              <a:cs typeface="Calibri" panose="020F0502020204030204" pitchFamily="34" charset="0"/>
            </a:endParaRPr>
          </a:p>
        </p:txBody>
      </p:sp>
      <p:sp>
        <p:nvSpPr>
          <p:cNvPr id="44041" name="Platshållare för bildnummer 5">
            <a:extLst>
              <a:ext uri="{FF2B5EF4-FFF2-40B4-BE49-F238E27FC236}">
                <a16:creationId xmlns:a16="http://schemas.microsoft.com/office/drawing/2014/main" id="{06301772-E0C3-4D68-A0A9-CA6034EC84C9}"/>
              </a:ext>
            </a:extLst>
          </p:cNvPr>
          <p:cNvSpPr>
            <a:spLocks noGrp="1"/>
          </p:cNvSpPr>
          <p:nvPr>
            <p:ph type="sldNum" sz="quarter" idx="12"/>
          </p:nvPr>
        </p:nvSpPr>
        <p:spPr>
          <a:xfrm>
            <a:off x="8561977" y="6429375"/>
            <a:ext cx="508000" cy="4286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8306AE61-1809-49A0-BF1F-06CBC8399CDA}" type="slidenum">
              <a:rPr lang="en-GB" altLang="en-US" sz="1400" smtClean="0">
                <a:latin typeface="Calibri" panose="020F0502020204030204" pitchFamily="34" charset="0"/>
                <a:cs typeface="Calibri" panose="020F0502020204030204" pitchFamily="34" charset="0"/>
              </a:rPr>
              <a:pPr>
                <a:spcBef>
                  <a:spcPct val="0"/>
                </a:spcBef>
              </a:pPr>
              <a:t>26</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51"/>
                                        </p:tgtEl>
                                        <p:attrNameLst>
                                          <p:attrName>style.visibility</p:attrName>
                                        </p:attrNameLst>
                                      </p:cBhvr>
                                      <p:to>
                                        <p:strVal val="visible"/>
                                      </p:to>
                                    </p:set>
                                    <p:anim calcmode="lin" valueType="num">
                                      <p:cBhvr additive="base">
                                        <p:cTn id="7" dur="500" fill="hold"/>
                                        <p:tgtEl>
                                          <p:spTgt spid="38951"/>
                                        </p:tgtEl>
                                        <p:attrNameLst>
                                          <p:attrName>ppt_x</p:attrName>
                                        </p:attrNameLst>
                                      </p:cBhvr>
                                      <p:tavLst>
                                        <p:tav tm="0">
                                          <p:val>
                                            <p:strVal val="#ppt_x"/>
                                          </p:val>
                                        </p:tav>
                                        <p:tav tm="100000">
                                          <p:val>
                                            <p:strVal val="#ppt_x"/>
                                          </p:val>
                                        </p:tav>
                                      </p:tavLst>
                                    </p:anim>
                                    <p:anim calcmode="lin" valueType="num">
                                      <p:cBhvr additive="base">
                                        <p:cTn id="8" dur="500" fill="hold"/>
                                        <p:tgtEl>
                                          <p:spTgt spid="389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52"/>
                                        </p:tgtEl>
                                        <p:attrNameLst>
                                          <p:attrName>style.visibility</p:attrName>
                                        </p:attrNameLst>
                                      </p:cBhvr>
                                      <p:to>
                                        <p:strVal val="visible"/>
                                      </p:to>
                                    </p:set>
                                    <p:anim calcmode="lin" valueType="num">
                                      <p:cBhvr additive="base">
                                        <p:cTn id="13" dur="500" fill="hold"/>
                                        <p:tgtEl>
                                          <p:spTgt spid="38952"/>
                                        </p:tgtEl>
                                        <p:attrNameLst>
                                          <p:attrName>ppt_x</p:attrName>
                                        </p:attrNameLst>
                                      </p:cBhvr>
                                      <p:tavLst>
                                        <p:tav tm="0">
                                          <p:val>
                                            <p:strVal val="1+#ppt_w/2"/>
                                          </p:val>
                                        </p:tav>
                                        <p:tav tm="100000">
                                          <p:val>
                                            <p:strVal val="#ppt_x"/>
                                          </p:val>
                                        </p:tav>
                                      </p:tavLst>
                                    </p:anim>
                                    <p:anim calcmode="lin" valueType="num">
                                      <p:cBhvr additive="base">
                                        <p:cTn id="14" dur="500" fill="hold"/>
                                        <p:tgtEl>
                                          <p:spTgt spid="389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953"/>
                                        </p:tgtEl>
                                        <p:attrNameLst>
                                          <p:attrName>style.visibility</p:attrName>
                                        </p:attrNameLst>
                                      </p:cBhvr>
                                      <p:to>
                                        <p:strVal val="visible"/>
                                      </p:to>
                                    </p:set>
                                    <p:anim calcmode="lin" valueType="num">
                                      <p:cBhvr additive="base">
                                        <p:cTn id="19" dur="500" fill="hold"/>
                                        <p:tgtEl>
                                          <p:spTgt spid="38953"/>
                                        </p:tgtEl>
                                        <p:attrNameLst>
                                          <p:attrName>ppt_x</p:attrName>
                                        </p:attrNameLst>
                                      </p:cBhvr>
                                      <p:tavLst>
                                        <p:tav tm="0">
                                          <p:val>
                                            <p:strVal val="1+#ppt_w/2"/>
                                          </p:val>
                                        </p:tav>
                                        <p:tav tm="100000">
                                          <p:val>
                                            <p:strVal val="#ppt_x"/>
                                          </p:val>
                                        </p:tav>
                                      </p:tavLst>
                                    </p:anim>
                                    <p:anim calcmode="lin" valueType="num">
                                      <p:cBhvr additive="base">
                                        <p:cTn id="20" dur="500" fill="hold"/>
                                        <p:tgtEl>
                                          <p:spTgt spid="389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954"/>
                                        </p:tgtEl>
                                        <p:attrNameLst>
                                          <p:attrName>style.visibility</p:attrName>
                                        </p:attrNameLst>
                                      </p:cBhvr>
                                      <p:to>
                                        <p:strVal val="visible"/>
                                      </p:to>
                                    </p:set>
                                    <p:anim calcmode="lin" valueType="num">
                                      <p:cBhvr additive="base">
                                        <p:cTn id="25" dur="500" fill="hold"/>
                                        <p:tgtEl>
                                          <p:spTgt spid="38954"/>
                                        </p:tgtEl>
                                        <p:attrNameLst>
                                          <p:attrName>ppt_x</p:attrName>
                                        </p:attrNameLst>
                                      </p:cBhvr>
                                      <p:tavLst>
                                        <p:tav tm="0">
                                          <p:val>
                                            <p:strVal val="1+#ppt_w/2"/>
                                          </p:val>
                                        </p:tav>
                                        <p:tav tm="100000">
                                          <p:val>
                                            <p:strVal val="#ppt_x"/>
                                          </p:val>
                                        </p:tav>
                                      </p:tavLst>
                                    </p:anim>
                                    <p:anim calcmode="lin" valueType="num">
                                      <p:cBhvr additive="base">
                                        <p:cTn id="26" dur="500" fill="hold"/>
                                        <p:tgtEl>
                                          <p:spTgt spid="389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anim calcmode="lin" valueType="num">
                                      <p:cBhvr additive="base">
                                        <p:cTn id="31" dur="500" fill="hold"/>
                                        <p:tgtEl>
                                          <p:spTgt spid="38955"/>
                                        </p:tgtEl>
                                        <p:attrNameLst>
                                          <p:attrName>ppt_x</p:attrName>
                                        </p:attrNameLst>
                                      </p:cBhvr>
                                      <p:tavLst>
                                        <p:tav tm="0">
                                          <p:val>
                                            <p:strVal val="#ppt_x"/>
                                          </p:val>
                                        </p:tav>
                                        <p:tav tm="100000">
                                          <p:val>
                                            <p:strVal val="#ppt_x"/>
                                          </p:val>
                                        </p:tav>
                                      </p:tavLst>
                                    </p:anim>
                                    <p:anim calcmode="lin" valueType="num">
                                      <p:cBhvr additive="base">
                                        <p:cTn id="32" dur="500" fill="hold"/>
                                        <p:tgtEl>
                                          <p:spTgt spid="38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1" grpId="0" autoUpdateAnimBg="0"/>
      <p:bldP spid="38952" grpId="0" autoUpdateAnimBg="0"/>
      <p:bldP spid="38953" grpId="0" autoUpdateAnimBg="0"/>
      <p:bldP spid="38954" grpId="0" autoUpdateAnimBg="0"/>
      <p:bldP spid="3895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244013D0-5665-4141-A33D-EA4105E551A5}"/>
              </a:ext>
            </a:extLst>
          </p:cNvPr>
          <p:cNvSpPr>
            <a:spLocks noGrp="1" noChangeArrowheads="1"/>
          </p:cNvSpPr>
          <p:nvPr>
            <p:ph type="body" idx="1"/>
          </p:nvPr>
        </p:nvSpPr>
        <p:spPr>
          <a:xfrm>
            <a:off x="533400" y="0"/>
            <a:ext cx="6858000" cy="838200"/>
          </a:xfrm>
          <a:noFill/>
        </p:spPr>
        <p:txBody>
          <a:bodyPr/>
          <a:lstStyle/>
          <a:p>
            <a:pPr marL="0" indent="0" algn="ctr"/>
            <a:r>
              <a:rPr lang="en-GB" altLang="en-US" sz="4400" b="1" dirty="0">
                <a:latin typeface="Calibri" panose="020F0502020204030204" pitchFamily="34" charset="0"/>
                <a:cs typeface="Calibri" panose="020F0502020204030204" pitchFamily="34" charset="0"/>
              </a:rPr>
              <a:t>VI. RESULT PRESENTATION</a:t>
            </a:r>
            <a:endParaRPr lang="en-GB" altLang="en-US" sz="4400" dirty="0">
              <a:latin typeface="Calibri" panose="020F0502020204030204" pitchFamily="34" charset="0"/>
              <a:cs typeface="Calibri" panose="020F0502020204030204" pitchFamily="34" charset="0"/>
            </a:endParaRPr>
          </a:p>
        </p:txBody>
      </p:sp>
      <p:grpSp>
        <p:nvGrpSpPr>
          <p:cNvPr id="46085" name="Group 45">
            <a:extLst>
              <a:ext uri="{FF2B5EF4-FFF2-40B4-BE49-F238E27FC236}">
                <a16:creationId xmlns:a16="http://schemas.microsoft.com/office/drawing/2014/main" id="{656DF64F-867B-442D-A144-25B52880345A}"/>
              </a:ext>
            </a:extLst>
          </p:cNvPr>
          <p:cNvGrpSpPr>
            <a:grpSpLocks/>
          </p:cNvGrpSpPr>
          <p:nvPr/>
        </p:nvGrpSpPr>
        <p:grpSpPr bwMode="auto">
          <a:xfrm>
            <a:off x="7086600" y="127000"/>
            <a:ext cx="1719263" cy="1320800"/>
            <a:chOff x="4464" y="80"/>
            <a:chExt cx="1083" cy="832"/>
          </a:xfrm>
        </p:grpSpPr>
        <p:sp>
          <p:nvSpPr>
            <p:cNvPr id="46091" name="Line 22">
              <a:extLst>
                <a:ext uri="{FF2B5EF4-FFF2-40B4-BE49-F238E27FC236}">
                  <a16:creationId xmlns:a16="http://schemas.microsoft.com/office/drawing/2014/main" id="{671A41EA-05BF-42C1-95E0-A70035F53AC1}"/>
                </a:ext>
              </a:extLst>
            </p:cNvPr>
            <p:cNvSpPr>
              <a:spLocks noChangeShapeType="1"/>
            </p:cNvSpPr>
            <p:nvPr/>
          </p:nvSpPr>
          <p:spPr bwMode="auto">
            <a:xfrm>
              <a:off x="4464" y="288"/>
              <a:ext cx="432" cy="576"/>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46092" name="Group 39">
              <a:extLst>
                <a:ext uri="{FF2B5EF4-FFF2-40B4-BE49-F238E27FC236}">
                  <a16:creationId xmlns:a16="http://schemas.microsoft.com/office/drawing/2014/main" id="{077F4937-A79E-48B1-9D3F-B37119616520}"/>
                </a:ext>
              </a:extLst>
            </p:cNvPr>
            <p:cNvGrpSpPr>
              <a:grpSpLocks/>
            </p:cNvGrpSpPr>
            <p:nvPr/>
          </p:nvGrpSpPr>
          <p:grpSpPr bwMode="auto">
            <a:xfrm>
              <a:off x="4928" y="80"/>
              <a:ext cx="619" cy="832"/>
              <a:chOff x="4928" y="26"/>
              <a:chExt cx="619" cy="832"/>
            </a:xfrm>
          </p:grpSpPr>
          <p:sp>
            <p:nvSpPr>
              <p:cNvPr id="46093" name="Rectangle 25">
                <a:extLst>
                  <a:ext uri="{FF2B5EF4-FFF2-40B4-BE49-F238E27FC236}">
                    <a16:creationId xmlns:a16="http://schemas.microsoft.com/office/drawing/2014/main" id="{BAEB4974-45D4-4821-AFDE-0E109EF09B39}"/>
                  </a:ext>
                </a:extLst>
              </p:cNvPr>
              <p:cNvSpPr>
                <a:spLocks noChangeArrowheads="1"/>
              </p:cNvSpPr>
              <p:nvPr/>
            </p:nvSpPr>
            <p:spPr bwMode="auto">
              <a:xfrm>
                <a:off x="4928" y="158"/>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4" name="Rectangle 26">
                <a:extLst>
                  <a:ext uri="{FF2B5EF4-FFF2-40B4-BE49-F238E27FC236}">
                    <a16:creationId xmlns:a16="http://schemas.microsoft.com/office/drawing/2014/main" id="{A6570007-6256-48BB-8EA8-A6818FB4F3E8}"/>
                  </a:ext>
                </a:extLst>
              </p:cNvPr>
              <p:cNvSpPr>
                <a:spLocks noChangeArrowheads="1"/>
              </p:cNvSpPr>
              <p:nvPr/>
            </p:nvSpPr>
            <p:spPr bwMode="auto">
              <a:xfrm>
                <a:off x="4928" y="530"/>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5" name="Rectangle 27">
                <a:extLst>
                  <a:ext uri="{FF2B5EF4-FFF2-40B4-BE49-F238E27FC236}">
                    <a16:creationId xmlns:a16="http://schemas.microsoft.com/office/drawing/2014/main" id="{BBB5B4B3-FAC9-4F55-9456-5AE5FF17A2CE}"/>
                  </a:ext>
                </a:extLst>
              </p:cNvPr>
              <p:cNvSpPr>
                <a:spLocks noChangeArrowheads="1"/>
              </p:cNvSpPr>
              <p:nvPr/>
            </p:nvSpPr>
            <p:spPr bwMode="auto">
              <a:xfrm>
                <a:off x="4928" y="409"/>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6" name="Rectangle 28">
                <a:extLst>
                  <a:ext uri="{FF2B5EF4-FFF2-40B4-BE49-F238E27FC236}">
                    <a16:creationId xmlns:a16="http://schemas.microsoft.com/office/drawing/2014/main" id="{8AACC5D7-4998-43A8-8A19-53FC966D7A4E}"/>
                  </a:ext>
                </a:extLst>
              </p:cNvPr>
              <p:cNvSpPr>
                <a:spLocks noChangeArrowheads="1"/>
              </p:cNvSpPr>
              <p:nvPr/>
            </p:nvSpPr>
            <p:spPr bwMode="auto">
              <a:xfrm>
                <a:off x="4928" y="278"/>
                <a:ext cx="619" cy="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7" name="Rectangle 29">
                <a:extLst>
                  <a:ext uri="{FF2B5EF4-FFF2-40B4-BE49-F238E27FC236}">
                    <a16:creationId xmlns:a16="http://schemas.microsoft.com/office/drawing/2014/main" id="{39286500-68C0-417A-8D42-C943A7BEA08E}"/>
                  </a:ext>
                </a:extLst>
              </p:cNvPr>
              <p:cNvSpPr>
                <a:spLocks noChangeArrowheads="1"/>
              </p:cNvSpPr>
              <p:nvPr/>
            </p:nvSpPr>
            <p:spPr bwMode="auto">
              <a:xfrm>
                <a:off x="4928" y="26"/>
                <a:ext cx="619" cy="77"/>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8" name="Rectangle 30">
                <a:extLst>
                  <a:ext uri="{FF2B5EF4-FFF2-40B4-BE49-F238E27FC236}">
                    <a16:creationId xmlns:a16="http://schemas.microsoft.com/office/drawing/2014/main" id="{C9F7D0B8-557D-4245-BEDD-957EA273CC79}"/>
                  </a:ext>
                </a:extLst>
              </p:cNvPr>
              <p:cNvSpPr>
                <a:spLocks noChangeArrowheads="1"/>
              </p:cNvSpPr>
              <p:nvPr/>
            </p:nvSpPr>
            <p:spPr bwMode="auto">
              <a:xfrm>
                <a:off x="4928" y="661"/>
                <a:ext cx="619" cy="7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099" name="Rectangle 31">
                <a:extLst>
                  <a:ext uri="{FF2B5EF4-FFF2-40B4-BE49-F238E27FC236}">
                    <a16:creationId xmlns:a16="http://schemas.microsoft.com/office/drawing/2014/main" id="{8C93C4F3-A885-41C5-8942-D0D5185C4FF7}"/>
                  </a:ext>
                </a:extLst>
              </p:cNvPr>
              <p:cNvSpPr>
                <a:spLocks noChangeArrowheads="1"/>
              </p:cNvSpPr>
              <p:nvPr/>
            </p:nvSpPr>
            <p:spPr bwMode="auto">
              <a:xfrm>
                <a:off x="4928" y="781"/>
                <a:ext cx="619" cy="77"/>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6100" name="Line 32">
                <a:extLst>
                  <a:ext uri="{FF2B5EF4-FFF2-40B4-BE49-F238E27FC236}">
                    <a16:creationId xmlns:a16="http://schemas.microsoft.com/office/drawing/2014/main" id="{267C8997-029F-4187-9F4B-DFD08BDC251B}"/>
                  </a:ext>
                </a:extLst>
              </p:cNvPr>
              <p:cNvSpPr>
                <a:spLocks noChangeShapeType="1"/>
              </p:cNvSpPr>
              <p:nvPr/>
            </p:nvSpPr>
            <p:spPr bwMode="auto">
              <a:xfrm>
                <a:off x="5244" y="239"/>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101" name="Line 33">
                <a:extLst>
                  <a:ext uri="{FF2B5EF4-FFF2-40B4-BE49-F238E27FC236}">
                    <a16:creationId xmlns:a16="http://schemas.microsoft.com/office/drawing/2014/main" id="{D0A245D7-7972-46F9-B192-2F14516A8FB8}"/>
                  </a:ext>
                </a:extLst>
              </p:cNvPr>
              <p:cNvSpPr>
                <a:spLocks noChangeShapeType="1"/>
              </p:cNvSpPr>
              <p:nvPr/>
            </p:nvSpPr>
            <p:spPr bwMode="auto">
              <a:xfrm>
                <a:off x="5231" y="108"/>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102" name="Line 34">
                <a:extLst>
                  <a:ext uri="{FF2B5EF4-FFF2-40B4-BE49-F238E27FC236}">
                    <a16:creationId xmlns:a16="http://schemas.microsoft.com/office/drawing/2014/main" id="{028A3B15-348F-4DF0-B7AC-C9BE4DDD6DEB}"/>
                  </a:ext>
                </a:extLst>
              </p:cNvPr>
              <p:cNvSpPr>
                <a:spLocks noChangeShapeType="1"/>
              </p:cNvSpPr>
              <p:nvPr/>
            </p:nvSpPr>
            <p:spPr bwMode="auto">
              <a:xfrm>
                <a:off x="5244" y="371"/>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103" name="Line 35">
                <a:extLst>
                  <a:ext uri="{FF2B5EF4-FFF2-40B4-BE49-F238E27FC236}">
                    <a16:creationId xmlns:a16="http://schemas.microsoft.com/office/drawing/2014/main" id="{67DFD7BC-38B9-46E5-8847-8DB9FC711D88}"/>
                  </a:ext>
                </a:extLst>
              </p:cNvPr>
              <p:cNvSpPr>
                <a:spLocks noChangeShapeType="1"/>
              </p:cNvSpPr>
              <p:nvPr/>
            </p:nvSpPr>
            <p:spPr bwMode="auto">
              <a:xfrm>
                <a:off x="5244" y="480"/>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104" name="Line 36">
                <a:extLst>
                  <a:ext uri="{FF2B5EF4-FFF2-40B4-BE49-F238E27FC236}">
                    <a16:creationId xmlns:a16="http://schemas.microsoft.com/office/drawing/2014/main" id="{90C0780D-D48D-4A49-8C7B-7560B0A62EEF}"/>
                  </a:ext>
                </a:extLst>
              </p:cNvPr>
              <p:cNvSpPr>
                <a:spLocks noChangeShapeType="1"/>
              </p:cNvSpPr>
              <p:nvPr/>
            </p:nvSpPr>
            <p:spPr bwMode="auto">
              <a:xfrm>
                <a:off x="5244" y="612"/>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6105" name="Line 37">
                <a:extLst>
                  <a:ext uri="{FF2B5EF4-FFF2-40B4-BE49-F238E27FC236}">
                    <a16:creationId xmlns:a16="http://schemas.microsoft.com/office/drawing/2014/main" id="{9BB00982-7345-4397-84AE-A8FB76295530}"/>
                  </a:ext>
                </a:extLst>
              </p:cNvPr>
              <p:cNvSpPr>
                <a:spLocks noChangeShapeType="1"/>
              </p:cNvSpPr>
              <p:nvPr/>
            </p:nvSpPr>
            <p:spPr bwMode="auto">
              <a:xfrm>
                <a:off x="5244" y="74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sp>
        <p:nvSpPr>
          <p:cNvPr id="41000" name="Text Box 40">
            <a:extLst>
              <a:ext uri="{FF2B5EF4-FFF2-40B4-BE49-F238E27FC236}">
                <a16:creationId xmlns:a16="http://schemas.microsoft.com/office/drawing/2014/main" id="{C472F87E-1B54-435A-87BC-2EED15308B5C}"/>
              </a:ext>
            </a:extLst>
          </p:cNvPr>
          <p:cNvSpPr txBox="1">
            <a:spLocks noChangeArrowheads="1"/>
          </p:cNvSpPr>
          <p:nvPr/>
        </p:nvSpPr>
        <p:spPr bwMode="auto">
          <a:xfrm>
            <a:off x="76200" y="838200"/>
            <a:ext cx="7620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buFontTx/>
              <a:buChar char="•"/>
            </a:pPr>
            <a:r>
              <a:rPr lang="en-GB" altLang="en-US" sz="2800" dirty="0">
                <a:latin typeface="Calibri" panose="020F0502020204030204" pitchFamily="34" charset="0"/>
                <a:cs typeface="Calibri" panose="020F0502020204030204" pitchFamily="34" charset="0"/>
              </a:rPr>
              <a:t> Crucial with a good and structured presentations.</a:t>
            </a:r>
            <a:endParaRPr lang="en-GB" altLang="en-US" sz="2400" dirty="0">
              <a:latin typeface="Calibri" panose="020F0502020204030204" pitchFamily="34" charset="0"/>
              <a:cs typeface="Calibri" panose="020F0502020204030204" pitchFamily="34" charset="0"/>
            </a:endParaRPr>
          </a:p>
        </p:txBody>
      </p:sp>
      <p:sp>
        <p:nvSpPr>
          <p:cNvPr id="41001" name="Text Box 41">
            <a:extLst>
              <a:ext uri="{FF2B5EF4-FFF2-40B4-BE49-F238E27FC236}">
                <a16:creationId xmlns:a16="http://schemas.microsoft.com/office/drawing/2014/main" id="{D8E16DD8-400F-4EBF-BC6C-8118957A3BD5}"/>
              </a:ext>
            </a:extLst>
          </p:cNvPr>
          <p:cNvSpPr txBox="1">
            <a:spLocks noChangeArrowheads="1"/>
          </p:cNvSpPr>
          <p:nvPr/>
        </p:nvSpPr>
        <p:spPr bwMode="auto">
          <a:xfrm>
            <a:off x="76200" y="1447800"/>
            <a:ext cx="8153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buFontTx/>
              <a:buChar char="•"/>
            </a:pPr>
            <a:r>
              <a:rPr lang="en-GB" altLang="en-US" sz="2800" dirty="0">
                <a:latin typeface="Calibri" panose="020F0502020204030204" pitchFamily="34" charset="0"/>
                <a:cs typeface="Calibri" panose="020F0502020204030204" pitchFamily="34" charset="0"/>
              </a:rPr>
              <a:t> Use figures and graphs. </a:t>
            </a:r>
          </a:p>
          <a:p>
            <a:pPr>
              <a:lnSpc>
                <a:spcPct val="90000"/>
              </a:lnSpc>
            </a:pPr>
            <a:r>
              <a:rPr lang="en-GB" altLang="en-US" sz="2800" dirty="0">
                <a:latin typeface="Calibri" panose="020F0502020204030204" pitchFamily="34" charset="0"/>
                <a:cs typeface="Calibri" panose="020F0502020204030204" pitchFamily="34" charset="0"/>
              </a:rPr>
              <a:t>  (A figure says more than a thousand words.)</a:t>
            </a:r>
            <a:endParaRPr lang="en-GB" altLang="en-US" sz="2400" dirty="0">
              <a:latin typeface="Calibri" panose="020F0502020204030204" pitchFamily="34" charset="0"/>
              <a:cs typeface="Calibri" panose="020F0502020204030204" pitchFamily="34" charset="0"/>
            </a:endParaRPr>
          </a:p>
        </p:txBody>
      </p:sp>
      <p:sp>
        <p:nvSpPr>
          <p:cNvPr id="41002" name="Text Box 42">
            <a:extLst>
              <a:ext uri="{FF2B5EF4-FFF2-40B4-BE49-F238E27FC236}">
                <a16:creationId xmlns:a16="http://schemas.microsoft.com/office/drawing/2014/main" id="{B9792AD7-F737-46AB-B3B3-55357B79CF43}"/>
              </a:ext>
            </a:extLst>
          </p:cNvPr>
          <p:cNvSpPr txBox="1">
            <a:spLocks noChangeArrowheads="1"/>
          </p:cNvSpPr>
          <p:nvPr/>
        </p:nvSpPr>
        <p:spPr bwMode="auto">
          <a:xfrm>
            <a:off x="76200" y="2644775"/>
            <a:ext cx="8305800"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buFontTx/>
              <a:buChar char="•"/>
            </a:pPr>
            <a:r>
              <a:rPr lang="en-GB" altLang="en-US" sz="2800" dirty="0">
                <a:latin typeface="Calibri" panose="020F0502020204030204" pitchFamily="34" charset="0"/>
                <a:cs typeface="Calibri" panose="020F0502020204030204" pitchFamily="34" charset="0"/>
              </a:rPr>
              <a:t> Eliminate irrelevant information. </a:t>
            </a:r>
          </a:p>
          <a:p>
            <a:pPr>
              <a:spcBef>
                <a:spcPct val="0"/>
              </a:spcBef>
            </a:pPr>
            <a:r>
              <a:rPr lang="en-GB" altLang="en-US" sz="2800" dirty="0">
                <a:latin typeface="Calibri" panose="020F0502020204030204" pitchFamily="34" charset="0"/>
                <a:cs typeface="Calibri" panose="020F0502020204030204" pitchFamily="34" charset="0"/>
              </a:rPr>
              <a:t>  (Focus on your purpose!)</a:t>
            </a:r>
            <a:endParaRPr lang="en-GB" altLang="en-US" sz="2400" dirty="0">
              <a:latin typeface="Calibri" panose="020F0502020204030204" pitchFamily="34" charset="0"/>
              <a:cs typeface="Calibri" panose="020F0502020204030204" pitchFamily="34" charset="0"/>
            </a:endParaRPr>
          </a:p>
        </p:txBody>
      </p:sp>
      <p:sp>
        <p:nvSpPr>
          <p:cNvPr id="41003" name="Text Box 43">
            <a:extLst>
              <a:ext uri="{FF2B5EF4-FFF2-40B4-BE49-F238E27FC236}">
                <a16:creationId xmlns:a16="http://schemas.microsoft.com/office/drawing/2014/main" id="{1788D888-DB72-486D-A9E2-D2F7F9184DE7}"/>
              </a:ext>
            </a:extLst>
          </p:cNvPr>
          <p:cNvSpPr txBox="1">
            <a:spLocks noChangeArrowheads="1"/>
          </p:cNvSpPr>
          <p:nvPr/>
        </p:nvSpPr>
        <p:spPr bwMode="auto">
          <a:xfrm>
            <a:off x="76200" y="3733800"/>
            <a:ext cx="487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FontTx/>
              <a:buChar char="•"/>
            </a:pPr>
            <a:r>
              <a:rPr lang="en-GB" altLang="en-US" sz="2800" dirty="0">
                <a:latin typeface="Calibri" panose="020F0502020204030204" pitchFamily="34" charset="0"/>
                <a:cs typeface="Calibri" panose="020F0502020204030204" pitchFamily="34" charset="0"/>
              </a:rPr>
              <a:t> Boundaries, assumptions,</a:t>
            </a:r>
          </a:p>
          <a:p>
            <a:pPr>
              <a:spcBef>
                <a:spcPct val="0"/>
              </a:spcBef>
            </a:pPr>
            <a:r>
              <a:rPr lang="en-GB" altLang="en-US" sz="2800" dirty="0">
                <a:latin typeface="Calibri" panose="020F0502020204030204" pitchFamily="34" charset="0"/>
                <a:cs typeface="Calibri" panose="020F0502020204030204" pitchFamily="34" charset="0"/>
              </a:rPr>
              <a:t>  simplifications, insecurities</a:t>
            </a:r>
          </a:p>
          <a:p>
            <a:pPr>
              <a:spcBef>
                <a:spcPct val="0"/>
              </a:spcBef>
            </a:pPr>
            <a:r>
              <a:rPr lang="en-GB" altLang="en-US" sz="2800" dirty="0">
                <a:latin typeface="Calibri" panose="020F0502020204030204" pitchFamily="34" charset="0"/>
                <a:cs typeface="Calibri" panose="020F0502020204030204" pitchFamily="34" charset="0"/>
              </a:rPr>
              <a:t>  should be clearly stated.</a:t>
            </a:r>
            <a:endParaRPr lang="en-GB" altLang="en-US" sz="2400" dirty="0">
              <a:latin typeface="Calibri" panose="020F0502020204030204" pitchFamily="34" charset="0"/>
              <a:cs typeface="Calibri" panose="020F0502020204030204" pitchFamily="34" charset="0"/>
            </a:endParaRPr>
          </a:p>
        </p:txBody>
      </p:sp>
      <p:pic>
        <p:nvPicPr>
          <p:cNvPr id="5" name="Bildobjekt 4">
            <a:extLst>
              <a:ext uri="{FF2B5EF4-FFF2-40B4-BE49-F238E27FC236}">
                <a16:creationId xmlns:a16="http://schemas.microsoft.com/office/drawing/2014/main" id="{5DA7A932-553E-4921-AC3D-AF217BF62D68}"/>
              </a:ext>
            </a:extLst>
          </p:cNvPr>
          <p:cNvPicPr>
            <a:picLocks noChangeAspect="1"/>
          </p:cNvPicPr>
          <p:nvPr/>
        </p:nvPicPr>
        <p:blipFill>
          <a:blip r:embed="rId3"/>
          <a:stretch>
            <a:fillRect/>
          </a:stretch>
        </p:blipFill>
        <p:spPr>
          <a:xfrm>
            <a:off x="5590504" y="2637610"/>
            <a:ext cx="3215359" cy="3743596"/>
          </a:xfrm>
          <a:prstGeom prst="rect">
            <a:avLst/>
          </a:prstGeom>
        </p:spPr>
      </p:pic>
      <p:sp>
        <p:nvSpPr>
          <p:cNvPr id="46090" name="Platshållare för bildnummer 5">
            <a:extLst>
              <a:ext uri="{FF2B5EF4-FFF2-40B4-BE49-F238E27FC236}">
                <a16:creationId xmlns:a16="http://schemas.microsoft.com/office/drawing/2014/main" id="{E7C2670F-932E-4BE4-BAD2-AD5BE889FD4F}"/>
              </a:ext>
            </a:extLst>
          </p:cNvPr>
          <p:cNvSpPr txBox="1">
            <a:spLocks/>
          </p:cNvSpPr>
          <p:nvPr/>
        </p:nvSpPr>
        <p:spPr bwMode="auto">
          <a:xfrm>
            <a:off x="8712200" y="6276975"/>
            <a:ext cx="279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r">
              <a:spcBef>
                <a:spcPct val="0"/>
              </a:spcBef>
            </a:pPr>
            <a:fld id="{3D5217CE-5FAA-4ACB-A3F4-9CD90E7F7C7E}" type="slidenum">
              <a:rPr lang="en-GB" altLang="en-US" sz="1400">
                <a:latin typeface="Calibri" panose="020F0502020204030204" pitchFamily="34" charset="0"/>
                <a:cs typeface="Calibri" panose="020F0502020204030204" pitchFamily="34" charset="0"/>
              </a:rPr>
              <a:pPr algn="r">
                <a:spcBef>
                  <a:spcPct val="0"/>
                </a:spcBef>
              </a:pPr>
              <a:t>27</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00"/>
                                        </p:tgtEl>
                                        <p:attrNameLst>
                                          <p:attrName>style.visibility</p:attrName>
                                        </p:attrNameLst>
                                      </p:cBhvr>
                                      <p:to>
                                        <p:strVal val="visible"/>
                                      </p:to>
                                    </p:set>
                                    <p:anim calcmode="lin" valueType="num">
                                      <p:cBhvr additive="base">
                                        <p:cTn id="7" dur="500" fill="hold"/>
                                        <p:tgtEl>
                                          <p:spTgt spid="41000"/>
                                        </p:tgtEl>
                                        <p:attrNameLst>
                                          <p:attrName>ppt_x</p:attrName>
                                        </p:attrNameLst>
                                      </p:cBhvr>
                                      <p:tavLst>
                                        <p:tav tm="0">
                                          <p:val>
                                            <p:strVal val="#ppt_x"/>
                                          </p:val>
                                        </p:tav>
                                        <p:tav tm="100000">
                                          <p:val>
                                            <p:strVal val="#ppt_x"/>
                                          </p:val>
                                        </p:tav>
                                      </p:tavLst>
                                    </p:anim>
                                    <p:anim calcmode="lin" valueType="num">
                                      <p:cBhvr additive="base">
                                        <p:cTn id="8" dur="500" fill="hold"/>
                                        <p:tgtEl>
                                          <p:spTgt spid="410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01"/>
                                        </p:tgtEl>
                                        <p:attrNameLst>
                                          <p:attrName>style.visibility</p:attrName>
                                        </p:attrNameLst>
                                      </p:cBhvr>
                                      <p:to>
                                        <p:strVal val="visible"/>
                                      </p:to>
                                    </p:set>
                                    <p:anim calcmode="lin" valueType="num">
                                      <p:cBhvr additive="base">
                                        <p:cTn id="13" dur="500" fill="hold"/>
                                        <p:tgtEl>
                                          <p:spTgt spid="41001"/>
                                        </p:tgtEl>
                                        <p:attrNameLst>
                                          <p:attrName>ppt_x</p:attrName>
                                        </p:attrNameLst>
                                      </p:cBhvr>
                                      <p:tavLst>
                                        <p:tav tm="0">
                                          <p:val>
                                            <p:strVal val="#ppt_x"/>
                                          </p:val>
                                        </p:tav>
                                        <p:tav tm="100000">
                                          <p:val>
                                            <p:strVal val="#ppt_x"/>
                                          </p:val>
                                        </p:tav>
                                      </p:tavLst>
                                    </p:anim>
                                    <p:anim calcmode="lin" valueType="num">
                                      <p:cBhvr additive="base">
                                        <p:cTn id="14" dur="500" fill="hold"/>
                                        <p:tgtEl>
                                          <p:spTgt spid="4100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02"/>
                                        </p:tgtEl>
                                        <p:attrNameLst>
                                          <p:attrName>style.visibility</p:attrName>
                                        </p:attrNameLst>
                                      </p:cBhvr>
                                      <p:to>
                                        <p:strVal val="visible"/>
                                      </p:to>
                                    </p:set>
                                    <p:anim calcmode="lin" valueType="num">
                                      <p:cBhvr additive="base">
                                        <p:cTn id="19" dur="500" fill="hold"/>
                                        <p:tgtEl>
                                          <p:spTgt spid="41002"/>
                                        </p:tgtEl>
                                        <p:attrNameLst>
                                          <p:attrName>ppt_x</p:attrName>
                                        </p:attrNameLst>
                                      </p:cBhvr>
                                      <p:tavLst>
                                        <p:tav tm="0">
                                          <p:val>
                                            <p:strVal val="#ppt_x"/>
                                          </p:val>
                                        </p:tav>
                                        <p:tav tm="100000">
                                          <p:val>
                                            <p:strVal val="#ppt_x"/>
                                          </p:val>
                                        </p:tav>
                                      </p:tavLst>
                                    </p:anim>
                                    <p:anim calcmode="lin" valueType="num">
                                      <p:cBhvr additive="base">
                                        <p:cTn id="20" dur="500" fill="hold"/>
                                        <p:tgtEl>
                                          <p:spTgt spid="410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03"/>
                                        </p:tgtEl>
                                        <p:attrNameLst>
                                          <p:attrName>style.visibility</p:attrName>
                                        </p:attrNameLst>
                                      </p:cBhvr>
                                      <p:to>
                                        <p:strVal val="visible"/>
                                      </p:to>
                                    </p:set>
                                    <p:anim calcmode="lin" valueType="num">
                                      <p:cBhvr additive="base">
                                        <p:cTn id="25" dur="500" fill="hold"/>
                                        <p:tgtEl>
                                          <p:spTgt spid="41003"/>
                                        </p:tgtEl>
                                        <p:attrNameLst>
                                          <p:attrName>ppt_x</p:attrName>
                                        </p:attrNameLst>
                                      </p:cBhvr>
                                      <p:tavLst>
                                        <p:tav tm="0">
                                          <p:val>
                                            <p:strVal val="#ppt_x"/>
                                          </p:val>
                                        </p:tav>
                                        <p:tav tm="100000">
                                          <p:val>
                                            <p:strVal val="#ppt_x"/>
                                          </p:val>
                                        </p:tav>
                                      </p:tavLst>
                                    </p:anim>
                                    <p:anim calcmode="lin" valueType="num">
                                      <p:cBhvr additive="base">
                                        <p:cTn id="26" dur="500" fill="hold"/>
                                        <p:tgtEl>
                                          <p:spTgt spid="410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0" grpId="0" autoUpdateAnimBg="0"/>
      <p:bldP spid="41001" grpId="0" autoUpdateAnimBg="0"/>
      <p:bldP spid="41002" grpId="0" autoUpdateAnimBg="0"/>
      <p:bldP spid="4100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Platshållare för bildnummer 5">
            <a:extLst>
              <a:ext uri="{FF2B5EF4-FFF2-40B4-BE49-F238E27FC236}">
                <a16:creationId xmlns:a16="http://schemas.microsoft.com/office/drawing/2014/main" id="{0FFE82A5-B399-4965-A447-42507BD30AA8}"/>
              </a:ext>
            </a:extLst>
          </p:cNvPr>
          <p:cNvSpPr>
            <a:spLocks noGrp="1"/>
          </p:cNvSpPr>
          <p:nvPr>
            <p:ph type="sldNum" sz="quarter" idx="12"/>
          </p:nvPr>
        </p:nvSpPr>
        <p:spPr>
          <a:xfrm>
            <a:off x="84074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ACDD7869-9436-45A3-BCE3-35352045A35E}" type="slidenum">
              <a:rPr lang="en-GB" altLang="en-US" sz="1400" smtClean="0">
                <a:latin typeface="Calibri" panose="020F0502020204030204" pitchFamily="34" charset="0"/>
                <a:cs typeface="Calibri" panose="020F0502020204030204" pitchFamily="34" charset="0"/>
              </a:rPr>
              <a:pPr>
                <a:spcBef>
                  <a:spcPct val="0"/>
                </a:spcBef>
              </a:pPr>
              <a:t>28</a:t>
            </a:fld>
            <a:endParaRPr lang="en-GB" altLang="en-US" sz="1400">
              <a:latin typeface="Calibri" panose="020F0502020204030204" pitchFamily="34" charset="0"/>
              <a:cs typeface="Calibri" panose="020F0502020204030204" pitchFamily="34" charset="0"/>
            </a:endParaRPr>
          </a:p>
        </p:txBody>
      </p:sp>
      <p:sp>
        <p:nvSpPr>
          <p:cNvPr id="48131" name="Rectangle 4">
            <a:extLst>
              <a:ext uri="{FF2B5EF4-FFF2-40B4-BE49-F238E27FC236}">
                <a16:creationId xmlns:a16="http://schemas.microsoft.com/office/drawing/2014/main" id="{1312AA0D-C04D-4A01-A85D-866D36AB364D}"/>
              </a:ext>
            </a:extLst>
          </p:cNvPr>
          <p:cNvSpPr>
            <a:spLocks noGrp="1" noChangeArrowheads="1"/>
          </p:cNvSpPr>
          <p:nvPr>
            <p:ph type="body" idx="1"/>
          </p:nvPr>
        </p:nvSpPr>
        <p:spPr>
          <a:xfrm>
            <a:off x="819149" y="144236"/>
            <a:ext cx="6324600" cy="609600"/>
          </a:xfrm>
          <a:noFill/>
        </p:spPr>
        <p:txBody>
          <a:bodyPr/>
          <a:lstStyle/>
          <a:p>
            <a:pPr algn="ctr">
              <a:lnSpc>
                <a:spcPct val="80000"/>
              </a:lnSpc>
              <a:spcBef>
                <a:spcPct val="35000"/>
              </a:spcBef>
            </a:pPr>
            <a:r>
              <a:rPr lang="en-GB" altLang="en-US" sz="4400" b="1" dirty="0">
                <a:latin typeface="Calibri" panose="020F0502020204030204" pitchFamily="34" charset="0"/>
                <a:cs typeface="Calibri" panose="020F0502020204030204" pitchFamily="34" charset="0"/>
              </a:rPr>
              <a:t>VII.  INFORMATION</a:t>
            </a:r>
            <a:endParaRPr lang="sv-SE" altLang="en-US" sz="4400" dirty="0">
              <a:latin typeface="Calibri" panose="020F0502020204030204" pitchFamily="34" charset="0"/>
              <a:cs typeface="Calibri" panose="020F0502020204030204" pitchFamily="34" charset="0"/>
            </a:endParaRPr>
          </a:p>
        </p:txBody>
      </p:sp>
      <p:sp>
        <p:nvSpPr>
          <p:cNvPr id="34821" name="Text Box 5">
            <a:extLst>
              <a:ext uri="{FF2B5EF4-FFF2-40B4-BE49-F238E27FC236}">
                <a16:creationId xmlns:a16="http://schemas.microsoft.com/office/drawing/2014/main" id="{43CB0630-3827-4547-85B2-9610DB58BD8A}"/>
              </a:ext>
            </a:extLst>
          </p:cNvPr>
          <p:cNvSpPr txBox="1">
            <a:spLocks noChangeArrowheads="1"/>
          </p:cNvSpPr>
          <p:nvPr/>
        </p:nvSpPr>
        <p:spPr bwMode="auto">
          <a:xfrm>
            <a:off x="381000" y="2980352"/>
            <a:ext cx="86487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35000"/>
              </a:spcBef>
            </a:pPr>
            <a:r>
              <a:rPr lang="en-GB" altLang="en-US" sz="2800" dirty="0">
                <a:latin typeface="Calibri" panose="020F0502020204030204" pitchFamily="34" charset="0"/>
                <a:cs typeface="Calibri" panose="020F0502020204030204" pitchFamily="34" charset="0"/>
              </a:rPr>
              <a:t>Different kinds of information are needed during a project: </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Knowledge</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Data</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From literature</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Expert’s opinions</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Experience/insight</a:t>
            </a:r>
          </a:p>
          <a:p>
            <a:pPr>
              <a:lnSpc>
                <a:spcPct val="90000"/>
              </a:lnSpc>
              <a:spcBef>
                <a:spcPct val="0"/>
              </a:spcBef>
              <a:buFontTx/>
              <a:buChar char="•"/>
            </a:pPr>
            <a:r>
              <a:rPr lang="en-GB" altLang="en-US" sz="2400" dirty="0">
                <a:latin typeface="Calibri" panose="020F0502020204030204" pitchFamily="34" charset="0"/>
                <a:cs typeface="Calibri" panose="020F0502020204030204" pitchFamily="34" charset="0"/>
              </a:rPr>
              <a:t> A pilot study</a:t>
            </a:r>
            <a:endParaRPr lang="en-GB" altLang="en-US" sz="2800" dirty="0">
              <a:latin typeface="Calibri" panose="020F0502020204030204" pitchFamily="34" charset="0"/>
              <a:cs typeface="Calibri" panose="020F0502020204030204" pitchFamily="34" charset="0"/>
            </a:endParaRPr>
          </a:p>
        </p:txBody>
      </p:sp>
      <p:grpSp>
        <p:nvGrpSpPr>
          <p:cNvPr id="48133" name="Group 34">
            <a:extLst>
              <a:ext uri="{FF2B5EF4-FFF2-40B4-BE49-F238E27FC236}">
                <a16:creationId xmlns:a16="http://schemas.microsoft.com/office/drawing/2014/main" id="{C34AF0C5-8B25-40CD-8328-0C58DFAA7C05}"/>
              </a:ext>
            </a:extLst>
          </p:cNvPr>
          <p:cNvGrpSpPr>
            <a:grpSpLocks/>
          </p:cNvGrpSpPr>
          <p:nvPr/>
        </p:nvGrpSpPr>
        <p:grpSpPr bwMode="auto">
          <a:xfrm>
            <a:off x="6705600" y="158750"/>
            <a:ext cx="2100263" cy="1320800"/>
            <a:chOff x="4224" y="100"/>
            <a:chExt cx="1323" cy="832"/>
          </a:xfrm>
        </p:grpSpPr>
        <p:sp>
          <p:nvSpPr>
            <p:cNvPr id="48136" name="Line 12">
              <a:extLst>
                <a:ext uri="{FF2B5EF4-FFF2-40B4-BE49-F238E27FC236}">
                  <a16:creationId xmlns:a16="http://schemas.microsoft.com/office/drawing/2014/main" id="{FD5F0C1B-4902-4BB5-A99D-7FC28E35E485}"/>
                </a:ext>
              </a:extLst>
            </p:cNvPr>
            <p:cNvSpPr>
              <a:spLocks noChangeShapeType="1"/>
            </p:cNvSpPr>
            <p:nvPr/>
          </p:nvSpPr>
          <p:spPr bwMode="auto">
            <a:xfrm>
              <a:off x="4224" y="240"/>
              <a:ext cx="432" cy="192"/>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48137" name="Group 13">
              <a:extLst>
                <a:ext uri="{FF2B5EF4-FFF2-40B4-BE49-F238E27FC236}">
                  <a16:creationId xmlns:a16="http://schemas.microsoft.com/office/drawing/2014/main" id="{D0AAC90D-A162-4D4D-AACE-635F47BAE04B}"/>
                </a:ext>
              </a:extLst>
            </p:cNvPr>
            <p:cNvGrpSpPr>
              <a:grpSpLocks/>
            </p:cNvGrpSpPr>
            <p:nvPr/>
          </p:nvGrpSpPr>
          <p:grpSpPr bwMode="auto">
            <a:xfrm>
              <a:off x="4928" y="100"/>
              <a:ext cx="619" cy="832"/>
              <a:chOff x="4928" y="100"/>
              <a:chExt cx="619" cy="832"/>
            </a:xfrm>
          </p:grpSpPr>
          <p:sp>
            <p:nvSpPr>
              <p:cNvPr id="48139" name="Rectangle 14">
                <a:extLst>
                  <a:ext uri="{FF2B5EF4-FFF2-40B4-BE49-F238E27FC236}">
                    <a16:creationId xmlns:a16="http://schemas.microsoft.com/office/drawing/2014/main" id="{22AC529D-87AB-4631-B90F-9B00B196AB98}"/>
                  </a:ext>
                </a:extLst>
              </p:cNvPr>
              <p:cNvSpPr>
                <a:spLocks noChangeArrowheads="1"/>
              </p:cNvSpPr>
              <p:nvPr/>
            </p:nvSpPr>
            <p:spPr bwMode="auto">
              <a:xfrm>
                <a:off x="4928" y="23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0" name="Rectangle 15">
                <a:extLst>
                  <a:ext uri="{FF2B5EF4-FFF2-40B4-BE49-F238E27FC236}">
                    <a16:creationId xmlns:a16="http://schemas.microsoft.com/office/drawing/2014/main" id="{FB4B509D-9C3C-404E-979D-EFD41E3BE13B}"/>
                  </a:ext>
                </a:extLst>
              </p:cNvPr>
              <p:cNvSpPr>
                <a:spLocks noChangeArrowheads="1"/>
              </p:cNvSpPr>
              <p:nvPr/>
            </p:nvSpPr>
            <p:spPr bwMode="auto">
              <a:xfrm>
                <a:off x="4928" y="604"/>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1" name="Rectangle 16">
                <a:extLst>
                  <a:ext uri="{FF2B5EF4-FFF2-40B4-BE49-F238E27FC236}">
                    <a16:creationId xmlns:a16="http://schemas.microsoft.com/office/drawing/2014/main" id="{E5CAD7E3-3DA1-4E2E-8C1C-FD49E1823BA9}"/>
                  </a:ext>
                </a:extLst>
              </p:cNvPr>
              <p:cNvSpPr>
                <a:spLocks noChangeArrowheads="1"/>
              </p:cNvSpPr>
              <p:nvPr/>
            </p:nvSpPr>
            <p:spPr bwMode="auto">
              <a:xfrm>
                <a:off x="4928" y="483"/>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2" name="Rectangle 17">
                <a:extLst>
                  <a:ext uri="{FF2B5EF4-FFF2-40B4-BE49-F238E27FC236}">
                    <a16:creationId xmlns:a16="http://schemas.microsoft.com/office/drawing/2014/main" id="{80CAA8BB-DC5A-4F91-BAB8-415129DF8E0B}"/>
                  </a:ext>
                </a:extLst>
              </p:cNvPr>
              <p:cNvSpPr>
                <a:spLocks noChangeArrowheads="1"/>
              </p:cNvSpPr>
              <p:nvPr/>
            </p:nvSpPr>
            <p:spPr bwMode="auto">
              <a:xfrm>
                <a:off x="4928" y="35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3" name="Rectangle 18">
                <a:extLst>
                  <a:ext uri="{FF2B5EF4-FFF2-40B4-BE49-F238E27FC236}">
                    <a16:creationId xmlns:a16="http://schemas.microsoft.com/office/drawing/2014/main" id="{77D40254-1171-44E5-9AF3-FDA6B44831E4}"/>
                  </a:ext>
                </a:extLst>
              </p:cNvPr>
              <p:cNvSpPr>
                <a:spLocks noChangeArrowheads="1"/>
              </p:cNvSpPr>
              <p:nvPr/>
            </p:nvSpPr>
            <p:spPr bwMode="auto">
              <a:xfrm>
                <a:off x="4928" y="100"/>
                <a:ext cx="619" cy="77"/>
              </a:xfrm>
              <a:prstGeom prst="rect">
                <a:avLst/>
              </a:prstGeom>
              <a:solidFill>
                <a:schemeClr val="bg1"/>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4" name="Rectangle 19">
                <a:extLst>
                  <a:ext uri="{FF2B5EF4-FFF2-40B4-BE49-F238E27FC236}">
                    <a16:creationId xmlns:a16="http://schemas.microsoft.com/office/drawing/2014/main" id="{976071F6-1CE1-4165-990F-024D7DC5B2FB}"/>
                  </a:ext>
                </a:extLst>
              </p:cNvPr>
              <p:cNvSpPr>
                <a:spLocks noChangeArrowheads="1"/>
              </p:cNvSpPr>
              <p:nvPr/>
            </p:nvSpPr>
            <p:spPr bwMode="auto">
              <a:xfrm>
                <a:off x="4928" y="73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5" name="Rectangle 20">
                <a:extLst>
                  <a:ext uri="{FF2B5EF4-FFF2-40B4-BE49-F238E27FC236}">
                    <a16:creationId xmlns:a16="http://schemas.microsoft.com/office/drawing/2014/main" id="{8F7C0544-43F1-4C83-A64B-0A3678C55803}"/>
                  </a:ext>
                </a:extLst>
              </p:cNvPr>
              <p:cNvSpPr>
                <a:spLocks noChangeArrowheads="1"/>
              </p:cNvSpPr>
              <p:nvPr/>
            </p:nvSpPr>
            <p:spPr bwMode="auto">
              <a:xfrm>
                <a:off x="4928" y="85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48146" name="Line 21">
                <a:extLst>
                  <a:ext uri="{FF2B5EF4-FFF2-40B4-BE49-F238E27FC236}">
                    <a16:creationId xmlns:a16="http://schemas.microsoft.com/office/drawing/2014/main" id="{622A54C9-1AD9-40E3-9DD8-EB3012E3C09A}"/>
                  </a:ext>
                </a:extLst>
              </p:cNvPr>
              <p:cNvSpPr>
                <a:spLocks noChangeShapeType="1"/>
              </p:cNvSpPr>
              <p:nvPr/>
            </p:nvSpPr>
            <p:spPr bwMode="auto">
              <a:xfrm>
                <a:off x="5244" y="31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8147" name="Line 22">
                <a:extLst>
                  <a:ext uri="{FF2B5EF4-FFF2-40B4-BE49-F238E27FC236}">
                    <a16:creationId xmlns:a16="http://schemas.microsoft.com/office/drawing/2014/main" id="{DF1FD75A-D0C9-4A35-894E-CF5737157CAF}"/>
                  </a:ext>
                </a:extLst>
              </p:cNvPr>
              <p:cNvSpPr>
                <a:spLocks noChangeShapeType="1"/>
              </p:cNvSpPr>
              <p:nvPr/>
            </p:nvSpPr>
            <p:spPr bwMode="auto">
              <a:xfrm>
                <a:off x="5231" y="182"/>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8148" name="Line 23">
                <a:extLst>
                  <a:ext uri="{FF2B5EF4-FFF2-40B4-BE49-F238E27FC236}">
                    <a16:creationId xmlns:a16="http://schemas.microsoft.com/office/drawing/2014/main" id="{6A83EF53-F4C5-406B-B46E-4C388BCC643B}"/>
                  </a:ext>
                </a:extLst>
              </p:cNvPr>
              <p:cNvSpPr>
                <a:spLocks noChangeShapeType="1"/>
              </p:cNvSpPr>
              <p:nvPr/>
            </p:nvSpPr>
            <p:spPr bwMode="auto">
              <a:xfrm>
                <a:off x="5244" y="445"/>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8149" name="Line 24">
                <a:extLst>
                  <a:ext uri="{FF2B5EF4-FFF2-40B4-BE49-F238E27FC236}">
                    <a16:creationId xmlns:a16="http://schemas.microsoft.com/office/drawing/2014/main" id="{06862608-EAA4-497A-99E9-C54FD7E1BD9E}"/>
                  </a:ext>
                </a:extLst>
              </p:cNvPr>
              <p:cNvSpPr>
                <a:spLocks noChangeShapeType="1"/>
              </p:cNvSpPr>
              <p:nvPr/>
            </p:nvSpPr>
            <p:spPr bwMode="auto">
              <a:xfrm>
                <a:off x="5244" y="55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8150" name="Line 25">
                <a:extLst>
                  <a:ext uri="{FF2B5EF4-FFF2-40B4-BE49-F238E27FC236}">
                    <a16:creationId xmlns:a16="http://schemas.microsoft.com/office/drawing/2014/main" id="{AD9EF9A4-833C-4254-8AE0-F28BDD5AB90B}"/>
                  </a:ext>
                </a:extLst>
              </p:cNvPr>
              <p:cNvSpPr>
                <a:spLocks noChangeShapeType="1"/>
              </p:cNvSpPr>
              <p:nvPr/>
            </p:nvSpPr>
            <p:spPr bwMode="auto">
              <a:xfrm>
                <a:off x="5244" y="686"/>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48151" name="Line 26">
                <a:extLst>
                  <a:ext uri="{FF2B5EF4-FFF2-40B4-BE49-F238E27FC236}">
                    <a16:creationId xmlns:a16="http://schemas.microsoft.com/office/drawing/2014/main" id="{49B12390-140A-4B16-BFC3-4A92677AAA59}"/>
                  </a:ext>
                </a:extLst>
              </p:cNvPr>
              <p:cNvSpPr>
                <a:spLocks noChangeShapeType="1"/>
              </p:cNvSpPr>
              <p:nvPr/>
            </p:nvSpPr>
            <p:spPr bwMode="auto">
              <a:xfrm>
                <a:off x="5244" y="81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48138" name="Rectangle 27">
              <a:extLst>
                <a:ext uri="{FF2B5EF4-FFF2-40B4-BE49-F238E27FC236}">
                  <a16:creationId xmlns:a16="http://schemas.microsoft.com/office/drawing/2014/main" id="{CA6AD523-B3F2-4922-8EDB-AA32FAD2524F}"/>
                </a:ext>
              </a:extLst>
            </p:cNvPr>
            <p:cNvSpPr>
              <a:spLocks noChangeArrowheads="1"/>
            </p:cNvSpPr>
            <p:nvPr/>
          </p:nvSpPr>
          <p:spPr bwMode="auto">
            <a:xfrm>
              <a:off x="4704" y="288"/>
              <a:ext cx="96" cy="336"/>
            </a:xfrm>
            <a:prstGeom prst="rect">
              <a:avLst/>
            </a:prstGeom>
            <a:solidFill>
              <a:srgbClr val="92D05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sp>
        <p:nvSpPr>
          <p:cNvPr id="34851" name="Text Box 35">
            <a:extLst>
              <a:ext uri="{FF2B5EF4-FFF2-40B4-BE49-F238E27FC236}">
                <a16:creationId xmlns:a16="http://schemas.microsoft.com/office/drawing/2014/main" id="{322E7BA9-8BA0-4272-94CB-7C5FD7102553}"/>
              </a:ext>
            </a:extLst>
          </p:cNvPr>
          <p:cNvSpPr txBox="1">
            <a:spLocks noChangeArrowheads="1"/>
          </p:cNvSpPr>
          <p:nvPr/>
        </p:nvSpPr>
        <p:spPr bwMode="auto">
          <a:xfrm>
            <a:off x="418011" y="5705150"/>
            <a:ext cx="786334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35000"/>
              </a:spcBef>
            </a:pPr>
            <a:r>
              <a:rPr lang="en-GB" altLang="en-US" sz="2800" dirty="0">
                <a:solidFill>
                  <a:srgbClr val="00B050"/>
                </a:solidFill>
                <a:latin typeface="Calibri" panose="020F0502020204030204" pitchFamily="34" charset="0"/>
                <a:cs typeface="Calibri" panose="020F0502020204030204" pitchFamily="34" charset="0"/>
              </a:rPr>
              <a:t>Be clear of what data you really need!  </a:t>
            </a:r>
            <a:r>
              <a:rPr lang="en-GB" altLang="en-US" sz="2800" i="1" dirty="0">
                <a:solidFill>
                  <a:srgbClr val="FF0000"/>
                </a:solidFill>
                <a:latin typeface="Calibri" panose="020F0502020204030204" pitchFamily="34" charset="0"/>
                <a:cs typeface="Calibri" panose="020F0502020204030204" pitchFamily="34" charset="0"/>
              </a:rPr>
              <a:t>Don’t try to collect everything!!!</a:t>
            </a:r>
            <a:endParaRPr lang="en-GB" altLang="en-US" sz="2800" dirty="0">
              <a:solidFill>
                <a:srgbClr val="FF0000"/>
              </a:solidFill>
              <a:latin typeface="Calibri" panose="020F0502020204030204" pitchFamily="34" charset="0"/>
              <a:cs typeface="Calibri" panose="020F0502020204030204" pitchFamily="34" charset="0"/>
            </a:endParaRPr>
          </a:p>
        </p:txBody>
      </p:sp>
      <p:sp>
        <p:nvSpPr>
          <p:cNvPr id="48135" name="Text Box 37">
            <a:extLst>
              <a:ext uri="{FF2B5EF4-FFF2-40B4-BE49-F238E27FC236}">
                <a16:creationId xmlns:a16="http://schemas.microsoft.com/office/drawing/2014/main" id="{5AEFFA0B-33CD-461C-9DEC-3BEAF39FE00C}"/>
              </a:ext>
            </a:extLst>
          </p:cNvPr>
          <p:cNvSpPr txBox="1">
            <a:spLocks noChangeArrowheads="1"/>
          </p:cNvSpPr>
          <p:nvPr/>
        </p:nvSpPr>
        <p:spPr bwMode="auto">
          <a:xfrm>
            <a:off x="486595" y="1026711"/>
            <a:ext cx="6950525" cy="147976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35000"/>
              </a:spcBef>
            </a:pPr>
            <a:r>
              <a:rPr lang="en-GB" altLang="en-US" sz="2800" dirty="0">
                <a:latin typeface="Calibri" panose="020F0502020204030204" pitchFamily="34" charset="0"/>
                <a:cs typeface="Calibri" panose="020F0502020204030204" pitchFamily="34" charset="0"/>
              </a:rPr>
              <a:t>No modelling of a systemus can be done without </a:t>
            </a:r>
            <a:r>
              <a:rPr lang="en-GB" altLang="en-US" sz="2800" b="1" i="1" dirty="0">
                <a:solidFill>
                  <a:srgbClr val="00B050"/>
                </a:solidFill>
                <a:latin typeface="Calibri" panose="020F0502020204030204" pitchFamily="34" charset="0"/>
                <a:cs typeface="Calibri" panose="020F0502020204030204" pitchFamily="34" charset="0"/>
              </a:rPr>
              <a:t>information</a:t>
            </a:r>
            <a:r>
              <a:rPr lang="en-GB" altLang="en-US" sz="2800" dirty="0">
                <a:latin typeface="Calibri" panose="020F0502020204030204" pitchFamily="34" charset="0"/>
                <a:cs typeface="Calibri" panose="020F0502020204030204" pitchFamily="34" charset="0"/>
              </a:rPr>
              <a:t> about the systemus and its behaviour. Also the effects from the environment can be important to understand.</a:t>
            </a:r>
            <a:endParaRPr lang="en-GB" altLang="en-US" sz="2400" dirty="0">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ppt_x"/>
                                          </p:val>
                                        </p:tav>
                                        <p:tav tm="100000">
                                          <p:val>
                                            <p:strVal val="#ppt_x"/>
                                          </p:val>
                                        </p:tav>
                                      </p:tavLst>
                                    </p:anim>
                                    <p:anim calcmode="lin" valueType="num">
                                      <p:cBhvr additive="base">
                                        <p:cTn id="8"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821"/>
                                        </p:tgtEl>
                                        <p:attrNameLst>
                                          <p:attrName>style.visibility</p:attrName>
                                        </p:attrNameLst>
                                      </p:cBhvr>
                                      <p:to>
                                        <p:strVal val="visible"/>
                                      </p:to>
                                    </p:set>
                                    <p:anim calcmode="lin" valueType="num">
                                      <p:cBhvr additive="base">
                                        <p:cTn id="13" dur="500" fill="hold"/>
                                        <p:tgtEl>
                                          <p:spTgt spid="34821"/>
                                        </p:tgtEl>
                                        <p:attrNameLst>
                                          <p:attrName>ppt_x</p:attrName>
                                        </p:attrNameLst>
                                      </p:cBhvr>
                                      <p:tavLst>
                                        <p:tav tm="0">
                                          <p:val>
                                            <p:strVal val="1+#ppt_w/2"/>
                                          </p:val>
                                        </p:tav>
                                        <p:tav tm="100000">
                                          <p:val>
                                            <p:strVal val="#ppt_x"/>
                                          </p:val>
                                        </p:tav>
                                      </p:tavLst>
                                    </p:anim>
                                    <p:anim calcmode="lin" valueType="num">
                                      <p:cBhvr additive="base">
                                        <p:cTn id="14" dur="500" fill="hold"/>
                                        <p:tgtEl>
                                          <p:spTgt spid="348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51"/>
                                        </p:tgtEl>
                                        <p:attrNameLst>
                                          <p:attrName>style.visibility</p:attrName>
                                        </p:attrNameLst>
                                      </p:cBhvr>
                                      <p:to>
                                        <p:strVal val="visible"/>
                                      </p:to>
                                    </p:set>
                                    <p:anim calcmode="lin" valueType="num">
                                      <p:cBhvr additive="base">
                                        <p:cTn id="19" dur="500" fill="hold"/>
                                        <p:tgtEl>
                                          <p:spTgt spid="34851"/>
                                        </p:tgtEl>
                                        <p:attrNameLst>
                                          <p:attrName>ppt_x</p:attrName>
                                        </p:attrNameLst>
                                      </p:cBhvr>
                                      <p:tavLst>
                                        <p:tav tm="0">
                                          <p:val>
                                            <p:strVal val="#ppt_x"/>
                                          </p:val>
                                        </p:tav>
                                        <p:tav tm="100000">
                                          <p:val>
                                            <p:strVal val="#ppt_x"/>
                                          </p:val>
                                        </p:tav>
                                      </p:tavLst>
                                    </p:anim>
                                    <p:anim calcmode="lin" valueType="num">
                                      <p:cBhvr additive="base">
                                        <p:cTn id="20" dur="500" fill="hold"/>
                                        <p:tgtEl>
                                          <p:spTgt spid="348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utoUpdateAnimBg="0"/>
      <p:bldP spid="34851" grpId="0" autoUpdateAnimBg="0"/>
      <p:bldP spid="481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074">
            <a:extLst>
              <a:ext uri="{FF2B5EF4-FFF2-40B4-BE49-F238E27FC236}">
                <a16:creationId xmlns:a16="http://schemas.microsoft.com/office/drawing/2014/main" id="{262AADAB-0955-460D-A76B-DF2608C67E45}"/>
              </a:ext>
            </a:extLst>
          </p:cNvPr>
          <p:cNvSpPr>
            <a:spLocks noGrp="1" noChangeArrowheads="1"/>
          </p:cNvSpPr>
          <p:nvPr>
            <p:ph type="title"/>
          </p:nvPr>
        </p:nvSpPr>
        <p:spPr>
          <a:xfrm>
            <a:off x="1066800" y="257240"/>
            <a:ext cx="6324600" cy="609600"/>
          </a:xfrm>
        </p:spPr>
        <p:txBody>
          <a:bodyPr/>
          <a:lstStyle/>
          <a:p>
            <a:pPr algn="ctr">
              <a:buFontTx/>
              <a:buNone/>
            </a:pPr>
            <a:r>
              <a:rPr lang="en-GB" altLang="en-US" sz="3600" b="1" i="1" dirty="0">
                <a:solidFill>
                  <a:schemeClr val="tx1"/>
                </a:solidFill>
                <a:latin typeface="Calibri" panose="020F0502020204030204" pitchFamily="34" charset="0"/>
                <a:cs typeface="Calibri" panose="020F0502020204030204" pitchFamily="34" charset="0"/>
              </a:rPr>
              <a:t>You need information for:</a:t>
            </a:r>
          </a:p>
        </p:txBody>
      </p:sp>
      <p:sp>
        <p:nvSpPr>
          <p:cNvPr id="96259" name="Text Box 3075">
            <a:extLst>
              <a:ext uri="{FF2B5EF4-FFF2-40B4-BE49-F238E27FC236}">
                <a16:creationId xmlns:a16="http://schemas.microsoft.com/office/drawing/2014/main" id="{DBC12579-841C-4CEA-ADB1-28DE563CB096}"/>
              </a:ext>
            </a:extLst>
          </p:cNvPr>
          <p:cNvSpPr txBox="1">
            <a:spLocks noChangeArrowheads="1"/>
          </p:cNvSpPr>
          <p:nvPr/>
        </p:nvSpPr>
        <p:spPr bwMode="auto">
          <a:xfrm>
            <a:off x="209550" y="1087763"/>
            <a:ext cx="8401050" cy="66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0"/>
              </a:spcBef>
              <a:buFont typeface="Wingdings" panose="05000000000000000000" pitchFamily="2" charset="2"/>
              <a:buChar char="q"/>
            </a:pPr>
            <a:r>
              <a:rPr lang="en-GB" altLang="en-US" sz="2300" b="1" dirty="0">
                <a:latin typeface="Calibri" panose="020F0502020204030204" pitchFamily="34" charset="0"/>
                <a:cs typeface="Calibri" panose="020F0502020204030204" pitchFamily="34" charset="0"/>
              </a:rPr>
              <a:t>  </a:t>
            </a:r>
            <a:r>
              <a:rPr lang="en-GB" altLang="en-US" sz="2300" b="1" dirty="0">
                <a:solidFill>
                  <a:srgbClr val="FF0000"/>
                </a:solidFill>
                <a:latin typeface="Calibri" panose="020F0502020204030204" pitchFamily="34" charset="0"/>
                <a:cs typeface="Calibri" panose="020F0502020204030204" pitchFamily="34" charset="0"/>
              </a:rPr>
              <a:t>Problem definition:</a:t>
            </a:r>
            <a:r>
              <a:rPr lang="en-GB" altLang="en-US" sz="2300" dirty="0">
                <a:latin typeface="Calibri" panose="020F0502020204030204" pitchFamily="34" charset="0"/>
                <a:cs typeface="Calibri" panose="020F0502020204030204" pitchFamily="34" charset="0"/>
              </a:rPr>
              <a:t> Experts, literature, some data collection can </a:t>
            </a:r>
          </a:p>
          <a:p>
            <a:pPr>
              <a:lnSpc>
                <a:spcPct val="80000"/>
              </a:lnSpc>
              <a:spcBef>
                <a:spcPct val="0"/>
              </a:spcBef>
            </a:pPr>
            <a:r>
              <a:rPr lang="en-GB" altLang="en-US" sz="2300" dirty="0">
                <a:latin typeface="Calibri" panose="020F0502020204030204" pitchFamily="34" charset="0"/>
                <a:cs typeface="Calibri" panose="020F0502020204030204" pitchFamily="34" charset="0"/>
              </a:rPr>
              <a:t>      be a good start.</a:t>
            </a:r>
          </a:p>
        </p:txBody>
      </p:sp>
      <p:sp>
        <p:nvSpPr>
          <p:cNvPr id="96260" name="Text Box 3076">
            <a:extLst>
              <a:ext uri="{FF2B5EF4-FFF2-40B4-BE49-F238E27FC236}">
                <a16:creationId xmlns:a16="http://schemas.microsoft.com/office/drawing/2014/main" id="{05BA44A6-B721-49DC-8B1B-D20BA18A75D0}"/>
              </a:ext>
            </a:extLst>
          </p:cNvPr>
          <p:cNvSpPr txBox="1">
            <a:spLocks noChangeArrowheads="1"/>
          </p:cNvSpPr>
          <p:nvPr/>
        </p:nvSpPr>
        <p:spPr bwMode="auto">
          <a:xfrm>
            <a:off x="152400" y="4398963"/>
            <a:ext cx="8534400" cy="94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0"/>
              </a:spcBef>
              <a:buFont typeface="Wingdings" panose="05000000000000000000" pitchFamily="2" charset="2"/>
              <a:buChar char="q"/>
            </a:pPr>
            <a:r>
              <a:rPr lang="en-GB" altLang="en-US" sz="2300" b="1" dirty="0">
                <a:latin typeface="Calibri" panose="020F0502020204030204" pitchFamily="34" charset="0"/>
                <a:cs typeface="Calibri" panose="020F0502020204030204" pitchFamily="34" charset="0"/>
              </a:rPr>
              <a:t>  </a:t>
            </a:r>
            <a:r>
              <a:rPr lang="en-GB" altLang="en-US" sz="2300" b="1" dirty="0">
                <a:solidFill>
                  <a:srgbClr val="FF0000"/>
                </a:solidFill>
                <a:latin typeface="Calibri" panose="020F0502020204030204" pitchFamily="34" charset="0"/>
                <a:cs typeface="Calibri" panose="020F0502020204030204" pitchFamily="34" charset="0"/>
              </a:rPr>
              <a:t>Problem solving:</a:t>
            </a:r>
            <a:r>
              <a:rPr lang="en-GB" altLang="en-US" sz="2300" dirty="0">
                <a:latin typeface="Calibri" panose="020F0502020204030204" pitchFamily="34" charset="0"/>
                <a:cs typeface="Calibri" panose="020F0502020204030204" pitchFamily="34" charset="0"/>
              </a:rPr>
              <a:t> Sometimes you need input data (time series,</a:t>
            </a:r>
          </a:p>
          <a:p>
            <a:pPr>
              <a:lnSpc>
                <a:spcPct val="80000"/>
              </a:lnSpc>
              <a:spcBef>
                <a:spcPct val="0"/>
              </a:spcBef>
            </a:pPr>
            <a:r>
              <a:rPr lang="en-GB" altLang="en-US" sz="2300" dirty="0">
                <a:latin typeface="Calibri" panose="020F0502020204030204" pitchFamily="34" charset="0"/>
                <a:cs typeface="Calibri" panose="020F0502020204030204" pitchFamily="34" charset="0"/>
              </a:rPr>
              <a:t>      tables, parameter values) to represent interesting alternatives to </a:t>
            </a:r>
          </a:p>
          <a:p>
            <a:pPr>
              <a:lnSpc>
                <a:spcPct val="80000"/>
              </a:lnSpc>
              <a:spcBef>
                <a:spcPct val="0"/>
              </a:spcBef>
            </a:pPr>
            <a:r>
              <a:rPr lang="en-GB" altLang="en-US" sz="2300" dirty="0">
                <a:latin typeface="Calibri" panose="020F0502020204030204" pitchFamily="34" charset="0"/>
                <a:cs typeface="Calibri" panose="020F0502020204030204" pitchFamily="34" charset="0"/>
              </a:rPr>
              <a:t>      be analysed.</a:t>
            </a:r>
            <a:endParaRPr lang="en-GB" altLang="en-US" sz="2400" dirty="0">
              <a:latin typeface="Calibri" panose="020F0502020204030204" pitchFamily="34" charset="0"/>
              <a:cs typeface="Calibri" panose="020F0502020204030204" pitchFamily="34" charset="0"/>
            </a:endParaRPr>
          </a:p>
        </p:txBody>
      </p:sp>
      <p:sp>
        <p:nvSpPr>
          <p:cNvPr id="96261" name="Text Box 3077">
            <a:extLst>
              <a:ext uri="{FF2B5EF4-FFF2-40B4-BE49-F238E27FC236}">
                <a16:creationId xmlns:a16="http://schemas.microsoft.com/office/drawing/2014/main" id="{1D117B38-7248-4291-BB6E-2238E15DE121}"/>
              </a:ext>
            </a:extLst>
          </p:cNvPr>
          <p:cNvSpPr txBox="1">
            <a:spLocks noChangeArrowheads="1"/>
          </p:cNvSpPr>
          <p:nvPr/>
        </p:nvSpPr>
        <p:spPr bwMode="auto">
          <a:xfrm>
            <a:off x="152400" y="2982913"/>
            <a:ext cx="88900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0"/>
              </a:spcBef>
              <a:buFont typeface="Wingdings" panose="05000000000000000000" pitchFamily="2" charset="2"/>
              <a:buChar char="q"/>
            </a:pPr>
            <a:r>
              <a:rPr lang="en-GB" altLang="en-US" sz="2300" b="1" dirty="0">
                <a:latin typeface="Calibri" panose="020F0502020204030204" pitchFamily="34" charset="0"/>
                <a:cs typeface="Calibri" panose="020F0502020204030204" pitchFamily="34" charset="0"/>
              </a:rPr>
              <a:t>  </a:t>
            </a:r>
            <a:r>
              <a:rPr lang="en-GB" altLang="en-US" sz="2300" b="1" dirty="0">
                <a:solidFill>
                  <a:srgbClr val="FF0000"/>
                </a:solidFill>
                <a:latin typeface="Calibri" panose="020F0502020204030204" pitchFamily="34" charset="0"/>
                <a:cs typeface="Calibri" panose="020F0502020204030204" pitchFamily="34" charset="0"/>
              </a:rPr>
              <a:t>Validation:</a:t>
            </a:r>
            <a:r>
              <a:rPr lang="en-GB" altLang="en-US" sz="2300" dirty="0">
                <a:latin typeface="Calibri" panose="020F0502020204030204" pitchFamily="34" charset="0"/>
                <a:cs typeface="Calibri" panose="020F0502020204030204" pitchFamily="34" charset="0"/>
              </a:rPr>
              <a:t> Test whether the model behaves like the systemus. </a:t>
            </a:r>
            <a:r>
              <a:rPr lang="en-GB" altLang="en-US" sz="2300" i="1" dirty="0">
                <a:latin typeface="Calibri" panose="020F0502020204030204" pitchFamily="34" charset="0"/>
                <a:cs typeface="Calibri" panose="020F0502020204030204" pitchFamily="34" charset="0"/>
              </a:rPr>
              <a:t> </a:t>
            </a:r>
          </a:p>
          <a:p>
            <a:pPr>
              <a:lnSpc>
                <a:spcPct val="80000"/>
              </a:lnSpc>
              <a:spcBef>
                <a:spcPct val="0"/>
              </a:spcBef>
            </a:pPr>
            <a:r>
              <a:rPr lang="en-GB" altLang="en-US" sz="2300" i="1" dirty="0">
                <a:latin typeface="Calibri" panose="020F0502020204030204" pitchFamily="34" charset="0"/>
                <a:cs typeface="Calibri" panose="020F0502020204030204" pitchFamily="34" charset="0"/>
              </a:rPr>
              <a:t>      Note: You need new, </a:t>
            </a:r>
            <a:r>
              <a:rPr lang="en-GB" altLang="en-US" sz="2300" b="1" i="1" u="sng" dirty="0">
                <a:latin typeface="Calibri" panose="020F0502020204030204" pitchFamily="34" charset="0"/>
                <a:cs typeface="Calibri" panose="020F0502020204030204" pitchFamily="34" charset="0"/>
              </a:rPr>
              <a:t>independent</a:t>
            </a:r>
            <a:r>
              <a:rPr lang="en-GB" altLang="en-US" sz="2300" i="1" dirty="0">
                <a:latin typeface="Calibri" panose="020F0502020204030204" pitchFamily="34" charset="0"/>
                <a:cs typeface="Calibri" panose="020F0502020204030204" pitchFamily="34" charset="0"/>
              </a:rPr>
              <a:t> data here! That the model works </a:t>
            </a:r>
          </a:p>
          <a:p>
            <a:pPr>
              <a:lnSpc>
                <a:spcPct val="80000"/>
              </a:lnSpc>
              <a:spcBef>
                <a:spcPct val="0"/>
              </a:spcBef>
            </a:pPr>
            <a:r>
              <a:rPr lang="en-GB" altLang="en-US" sz="2300" i="1" dirty="0">
                <a:latin typeface="Calibri" panose="020F0502020204030204" pitchFamily="34" charset="0"/>
                <a:cs typeface="Calibri" panose="020F0502020204030204" pitchFamily="34" charset="0"/>
              </a:rPr>
              <a:t>      well for the case you used to fit the model is trivial and doesn’t prove </a:t>
            </a:r>
          </a:p>
          <a:p>
            <a:pPr>
              <a:lnSpc>
                <a:spcPct val="80000"/>
              </a:lnSpc>
              <a:spcBef>
                <a:spcPct val="0"/>
              </a:spcBef>
            </a:pPr>
            <a:r>
              <a:rPr lang="en-GB" altLang="en-US" sz="2300" i="1" dirty="0">
                <a:latin typeface="Calibri" panose="020F0502020204030204" pitchFamily="34" charset="0"/>
                <a:cs typeface="Calibri" panose="020F0502020204030204" pitchFamily="34" charset="0"/>
              </a:rPr>
              <a:t>      anything.</a:t>
            </a:r>
            <a:endParaRPr lang="en-GB" altLang="en-US" sz="2400" dirty="0">
              <a:latin typeface="Calibri" panose="020F0502020204030204" pitchFamily="34" charset="0"/>
              <a:cs typeface="Calibri" panose="020F0502020204030204" pitchFamily="34" charset="0"/>
            </a:endParaRPr>
          </a:p>
        </p:txBody>
      </p:sp>
      <p:sp>
        <p:nvSpPr>
          <p:cNvPr id="96262" name="Text Box 3078">
            <a:extLst>
              <a:ext uri="{FF2B5EF4-FFF2-40B4-BE49-F238E27FC236}">
                <a16:creationId xmlns:a16="http://schemas.microsoft.com/office/drawing/2014/main" id="{BEBD4B91-1FA7-4618-8FC0-BA1A31872F61}"/>
              </a:ext>
            </a:extLst>
          </p:cNvPr>
          <p:cNvSpPr txBox="1">
            <a:spLocks noChangeArrowheads="1"/>
          </p:cNvSpPr>
          <p:nvPr/>
        </p:nvSpPr>
        <p:spPr bwMode="auto">
          <a:xfrm>
            <a:off x="177800" y="1849502"/>
            <a:ext cx="8648700" cy="104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 typeface="Wingdings" panose="05000000000000000000" pitchFamily="2" charset="2"/>
              <a:buChar char="q"/>
            </a:pPr>
            <a:r>
              <a:rPr lang="en-GB" altLang="en-US" sz="2300" b="1" dirty="0">
                <a:latin typeface="Calibri" panose="020F0502020204030204" pitchFamily="34" charset="0"/>
                <a:cs typeface="Calibri" panose="020F0502020204030204" pitchFamily="34" charset="0"/>
              </a:rPr>
              <a:t>  </a:t>
            </a:r>
            <a:r>
              <a:rPr lang="en-GB" altLang="en-US" sz="2300" b="1" dirty="0">
                <a:solidFill>
                  <a:srgbClr val="FF0000"/>
                </a:solidFill>
                <a:latin typeface="Calibri" panose="020F0502020204030204" pitchFamily="34" charset="0"/>
                <a:cs typeface="Calibri" panose="020F0502020204030204" pitchFamily="34" charset="0"/>
              </a:rPr>
              <a:t>Modelling:</a:t>
            </a:r>
            <a:r>
              <a:rPr lang="en-GB" altLang="en-US" sz="2300" dirty="0">
                <a:latin typeface="Calibri" panose="020F0502020204030204" pitchFamily="34" charset="0"/>
                <a:cs typeface="Calibri" panose="020F0502020204030204" pitchFamily="34" charset="0"/>
              </a:rPr>
              <a:t> Structure, relations, external inputs (e.g. weather, </a:t>
            </a:r>
          </a:p>
          <a:p>
            <a:pPr>
              <a:lnSpc>
                <a:spcPct val="90000"/>
              </a:lnSpc>
              <a:spcBef>
                <a:spcPct val="0"/>
              </a:spcBef>
            </a:pPr>
            <a:r>
              <a:rPr lang="en-GB" altLang="en-US" sz="2300" dirty="0">
                <a:latin typeface="Calibri" panose="020F0502020204030204" pitchFamily="34" charset="0"/>
                <a:cs typeface="Calibri" panose="020F0502020204030204" pitchFamily="34" charset="0"/>
              </a:rPr>
              <a:t>      arriving customers), parameter values. Fitting the model to the </a:t>
            </a:r>
          </a:p>
          <a:p>
            <a:pPr>
              <a:lnSpc>
                <a:spcPct val="90000"/>
              </a:lnSpc>
              <a:spcBef>
                <a:spcPct val="0"/>
              </a:spcBef>
            </a:pPr>
            <a:r>
              <a:rPr lang="en-GB" altLang="en-US" sz="2300" dirty="0">
                <a:latin typeface="Calibri" panose="020F0502020204030204" pitchFamily="34" charset="0"/>
                <a:cs typeface="Calibri" panose="020F0502020204030204" pitchFamily="34" charset="0"/>
              </a:rPr>
              <a:t>      studied system.</a:t>
            </a:r>
            <a:endParaRPr lang="en-GB" altLang="en-US" sz="2400" dirty="0">
              <a:latin typeface="Calibri" panose="020F0502020204030204" pitchFamily="34" charset="0"/>
              <a:cs typeface="Calibri" panose="020F0502020204030204" pitchFamily="34" charset="0"/>
            </a:endParaRPr>
          </a:p>
        </p:txBody>
      </p:sp>
      <p:sp>
        <p:nvSpPr>
          <p:cNvPr id="96264" name="Text Box 3080">
            <a:extLst>
              <a:ext uri="{FF2B5EF4-FFF2-40B4-BE49-F238E27FC236}">
                <a16:creationId xmlns:a16="http://schemas.microsoft.com/office/drawing/2014/main" id="{1D9216C7-6820-4903-8759-8D1457AEEB77}"/>
              </a:ext>
            </a:extLst>
          </p:cNvPr>
          <p:cNvSpPr txBox="1">
            <a:spLocks noChangeArrowheads="1"/>
          </p:cNvSpPr>
          <p:nvPr/>
        </p:nvSpPr>
        <p:spPr bwMode="auto">
          <a:xfrm>
            <a:off x="152400" y="5562600"/>
            <a:ext cx="8610600" cy="123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0"/>
              </a:spcBef>
              <a:buFont typeface="Wingdings" panose="05000000000000000000" pitchFamily="2" charset="2"/>
              <a:buChar char="q"/>
            </a:pPr>
            <a:r>
              <a:rPr lang="en-GB" altLang="en-US" sz="2300" b="1" dirty="0">
                <a:latin typeface="Calibri" panose="020F0502020204030204" pitchFamily="34" charset="0"/>
                <a:cs typeface="Calibri" panose="020F0502020204030204" pitchFamily="34" charset="0"/>
              </a:rPr>
              <a:t>  </a:t>
            </a:r>
            <a:r>
              <a:rPr lang="en-GB" altLang="en-US" sz="2300" b="1" dirty="0">
                <a:solidFill>
                  <a:srgbClr val="FF0000"/>
                </a:solidFill>
                <a:latin typeface="Calibri" panose="020F0502020204030204" pitchFamily="34" charset="0"/>
                <a:cs typeface="Calibri" panose="020F0502020204030204" pitchFamily="34" charset="0"/>
              </a:rPr>
              <a:t>Result evaluation:</a:t>
            </a:r>
            <a:r>
              <a:rPr lang="en-GB" altLang="en-US" sz="2300" dirty="0">
                <a:latin typeface="Calibri" panose="020F0502020204030204" pitchFamily="34" charset="0"/>
                <a:cs typeface="Calibri" panose="020F0502020204030204" pitchFamily="34" charset="0"/>
              </a:rPr>
              <a:t> To judge usefulness of the results from a wider</a:t>
            </a:r>
          </a:p>
          <a:p>
            <a:pPr>
              <a:lnSpc>
                <a:spcPct val="80000"/>
              </a:lnSpc>
              <a:spcBef>
                <a:spcPct val="0"/>
              </a:spcBef>
            </a:pPr>
            <a:r>
              <a:rPr lang="en-GB" altLang="en-US" sz="2300" dirty="0">
                <a:latin typeface="Calibri" panose="020F0502020204030204" pitchFamily="34" charset="0"/>
                <a:cs typeface="Calibri" panose="020F0502020204030204" pitchFamily="34" charset="0"/>
              </a:rPr>
              <a:t>      perspective you may need additional information (e.g. about the </a:t>
            </a:r>
          </a:p>
          <a:p>
            <a:pPr>
              <a:lnSpc>
                <a:spcPct val="80000"/>
              </a:lnSpc>
              <a:spcBef>
                <a:spcPct val="0"/>
              </a:spcBef>
            </a:pPr>
            <a:r>
              <a:rPr lang="en-GB" altLang="en-US" sz="2300" dirty="0">
                <a:latin typeface="Calibri" panose="020F0502020204030204" pitchFamily="34" charset="0"/>
                <a:cs typeface="Calibri" panose="020F0502020204030204" pitchFamily="34" charset="0"/>
              </a:rPr>
              <a:t>      environment to the system under study, side effects, economical, </a:t>
            </a:r>
          </a:p>
          <a:p>
            <a:pPr>
              <a:lnSpc>
                <a:spcPct val="80000"/>
              </a:lnSpc>
              <a:spcBef>
                <a:spcPct val="0"/>
              </a:spcBef>
            </a:pPr>
            <a:r>
              <a:rPr lang="en-GB" altLang="en-US" sz="2300" dirty="0">
                <a:latin typeface="Calibri" panose="020F0502020204030204" pitchFamily="34" charset="0"/>
                <a:cs typeface="Calibri" panose="020F0502020204030204" pitchFamily="34" charset="0"/>
              </a:rPr>
              <a:t>      ethical or juridical aspects).</a:t>
            </a:r>
            <a:endParaRPr lang="en-GB" altLang="en-US" sz="2400" dirty="0">
              <a:latin typeface="Calibri" panose="020F0502020204030204" pitchFamily="34" charset="0"/>
              <a:cs typeface="Calibri" panose="020F0502020204030204" pitchFamily="34" charset="0"/>
            </a:endParaRPr>
          </a:p>
        </p:txBody>
      </p:sp>
      <p:sp>
        <p:nvSpPr>
          <p:cNvPr id="51202" name="Platshållare för bildnummer 4">
            <a:extLst>
              <a:ext uri="{FF2B5EF4-FFF2-40B4-BE49-F238E27FC236}">
                <a16:creationId xmlns:a16="http://schemas.microsoft.com/office/drawing/2014/main" id="{5DCF10C7-3D9C-4DCE-969A-4C28A5D50071}"/>
              </a:ext>
            </a:extLst>
          </p:cNvPr>
          <p:cNvSpPr>
            <a:spLocks noGrp="1"/>
          </p:cNvSpPr>
          <p:nvPr>
            <p:ph type="sldNum" sz="quarter" idx="12"/>
          </p:nvPr>
        </p:nvSpPr>
        <p:spPr>
          <a:xfrm>
            <a:off x="8534400" y="6305550"/>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B9F5E87A-258A-4F2A-A773-9C1546B2E4E4}" type="slidenum">
              <a:rPr lang="en-GB" altLang="en-US" sz="1400" smtClean="0">
                <a:latin typeface="Calibri" panose="020F0502020204030204" pitchFamily="34" charset="0"/>
                <a:cs typeface="Calibri" panose="020F0502020204030204" pitchFamily="34" charset="0"/>
              </a:rPr>
              <a:pPr>
                <a:spcBef>
                  <a:spcPct val="0"/>
                </a:spcBef>
              </a:pPr>
              <a:t>29</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additive="base">
                                        <p:cTn id="7" dur="500" fill="hold"/>
                                        <p:tgtEl>
                                          <p:spTgt spid="96259"/>
                                        </p:tgtEl>
                                        <p:attrNameLst>
                                          <p:attrName>ppt_x</p:attrName>
                                        </p:attrNameLst>
                                      </p:cBhvr>
                                      <p:tavLst>
                                        <p:tav tm="0">
                                          <p:val>
                                            <p:strVal val="1+#ppt_w/2"/>
                                          </p:val>
                                        </p:tav>
                                        <p:tav tm="100000">
                                          <p:val>
                                            <p:strVal val="#ppt_x"/>
                                          </p:val>
                                        </p:tav>
                                      </p:tavLst>
                                    </p:anim>
                                    <p:anim calcmode="lin" valueType="num">
                                      <p:cBhvr additive="base">
                                        <p:cTn id="8"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262"/>
                                        </p:tgtEl>
                                        <p:attrNameLst>
                                          <p:attrName>style.visibility</p:attrName>
                                        </p:attrNameLst>
                                      </p:cBhvr>
                                      <p:to>
                                        <p:strVal val="visible"/>
                                      </p:to>
                                    </p:set>
                                    <p:anim calcmode="lin" valueType="num">
                                      <p:cBhvr additive="base">
                                        <p:cTn id="13" dur="500" fill="hold"/>
                                        <p:tgtEl>
                                          <p:spTgt spid="96262"/>
                                        </p:tgtEl>
                                        <p:attrNameLst>
                                          <p:attrName>ppt_x</p:attrName>
                                        </p:attrNameLst>
                                      </p:cBhvr>
                                      <p:tavLst>
                                        <p:tav tm="0">
                                          <p:val>
                                            <p:strVal val="1+#ppt_w/2"/>
                                          </p:val>
                                        </p:tav>
                                        <p:tav tm="100000">
                                          <p:val>
                                            <p:strVal val="#ppt_x"/>
                                          </p:val>
                                        </p:tav>
                                      </p:tavLst>
                                    </p:anim>
                                    <p:anim calcmode="lin" valueType="num">
                                      <p:cBhvr additive="base">
                                        <p:cTn id="14" dur="500" fill="hold"/>
                                        <p:tgtEl>
                                          <p:spTgt spid="962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6261"/>
                                        </p:tgtEl>
                                        <p:attrNameLst>
                                          <p:attrName>style.visibility</p:attrName>
                                        </p:attrNameLst>
                                      </p:cBhvr>
                                      <p:to>
                                        <p:strVal val="visible"/>
                                      </p:to>
                                    </p:set>
                                    <p:anim calcmode="lin" valueType="num">
                                      <p:cBhvr additive="base">
                                        <p:cTn id="19" dur="500" fill="hold"/>
                                        <p:tgtEl>
                                          <p:spTgt spid="96261"/>
                                        </p:tgtEl>
                                        <p:attrNameLst>
                                          <p:attrName>ppt_x</p:attrName>
                                        </p:attrNameLst>
                                      </p:cBhvr>
                                      <p:tavLst>
                                        <p:tav tm="0">
                                          <p:val>
                                            <p:strVal val="1+#ppt_w/2"/>
                                          </p:val>
                                        </p:tav>
                                        <p:tav tm="100000">
                                          <p:val>
                                            <p:strVal val="#ppt_x"/>
                                          </p:val>
                                        </p:tav>
                                      </p:tavLst>
                                    </p:anim>
                                    <p:anim calcmode="lin" valueType="num">
                                      <p:cBhvr additive="base">
                                        <p:cTn id="20"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6260"/>
                                        </p:tgtEl>
                                        <p:attrNameLst>
                                          <p:attrName>style.visibility</p:attrName>
                                        </p:attrNameLst>
                                      </p:cBhvr>
                                      <p:to>
                                        <p:strVal val="visible"/>
                                      </p:to>
                                    </p:set>
                                    <p:anim calcmode="lin" valueType="num">
                                      <p:cBhvr additive="base">
                                        <p:cTn id="25" dur="500" fill="hold"/>
                                        <p:tgtEl>
                                          <p:spTgt spid="96260"/>
                                        </p:tgtEl>
                                        <p:attrNameLst>
                                          <p:attrName>ppt_x</p:attrName>
                                        </p:attrNameLst>
                                      </p:cBhvr>
                                      <p:tavLst>
                                        <p:tav tm="0">
                                          <p:val>
                                            <p:strVal val="1+#ppt_w/2"/>
                                          </p:val>
                                        </p:tav>
                                        <p:tav tm="100000">
                                          <p:val>
                                            <p:strVal val="#ppt_x"/>
                                          </p:val>
                                        </p:tav>
                                      </p:tavLst>
                                    </p:anim>
                                    <p:anim calcmode="lin" valueType="num">
                                      <p:cBhvr additive="base">
                                        <p:cTn id="26"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6264"/>
                                        </p:tgtEl>
                                        <p:attrNameLst>
                                          <p:attrName>style.visibility</p:attrName>
                                        </p:attrNameLst>
                                      </p:cBhvr>
                                      <p:to>
                                        <p:strVal val="visible"/>
                                      </p:to>
                                    </p:set>
                                    <p:anim calcmode="lin" valueType="num">
                                      <p:cBhvr additive="base">
                                        <p:cTn id="31" dur="500" fill="hold"/>
                                        <p:tgtEl>
                                          <p:spTgt spid="96264"/>
                                        </p:tgtEl>
                                        <p:attrNameLst>
                                          <p:attrName>ppt_x</p:attrName>
                                        </p:attrNameLst>
                                      </p:cBhvr>
                                      <p:tavLst>
                                        <p:tav tm="0">
                                          <p:val>
                                            <p:strVal val="1+#ppt_w/2"/>
                                          </p:val>
                                        </p:tav>
                                        <p:tav tm="100000">
                                          <p:val>
                                            <p:strVal val="#ppt_x"/>
                                          </p:val>
                                        </p:tav>
                                      </p:tavLst>
                                    </p:anim>
                                    <p:anim calcmode="lin" valueType="num">
                                      <p:cBhvr additive="base">
                                        <p:cTn id="32" dur="500" fill="hold"/>
                                        <p:tgtEl>
                                          <p:spTgt spid="96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0" grpId="0" autoUpdateAnimBg="0"/>
      <p:bldP spid="96261" grpId="0" autoUpdateAnimBg="0"/>
      <p:bldP spid="96262" grpId="0" autoUpdateAnimBg="0"/>
      <p:bldP spid="9626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70">
            <a:extLst>
              <a:ext uri="{FF2B5EF4-FFF2-40B4-BE49-F238E27FC236}">
                <a16:creationId xmlns:a16="http://schemas.microsoft.com/office/drawing/2014/main" id="{8D96A5DD-9A8F-42A4-9D23-547C8CF30EA0}"/>
              </a:ext>
            </a:extLst>
          </p:cNvPr>
          <p:cNvSpPr>
            <a:spLocks noGrp="1" noChangeArrowheads="1"/>
          </p:cNvSpPr>
          <p:nvPr>
            <p:ph type="body" idx="1"/>
          </p:nvPr>
        </p:nvSpPr>
        <p:spPr>
          <a:xfrm>
            <a:off x="762000" y="76200"/>
            <a:ext cx="7162800" cy="533400"/>
          </a:xfrm>
        </p:spPr>
        <p:txBody>
          <a:bodyPr/>
          <a:lstStyle/>
          <a:p>
            <a:pPr algn="ctr">
              <a:lnSpc>
                <a:spcPct val="90000"/>
              </a:lnSpc>
            </a:pPr>
            <a:r>
              <a:rPr lang="en-GB" altLang="en-US" sz="3600" b="1" i="1" dirty="0">
                <a:latin typeface="Calibri" panose="020F0502020204030204" pitchFamily="34" charset="0"/>
                <a:cs typeface="Calibri" panose="020F0502020204030204" pitchFamily="34" charset="0"/>
              </a:rPr>
              <a:t>The phases of a modelling project</a:t>
            </a:r>
          </a:p>
        </p:txBody>
      </p:sp>
      <p:sp>
        <p:nvSpPr>
          <p:cNvPr id="7171" name="Rectangle 36">
            <a:extLst>
              <a:ext uri="{FF2B5EF4-FFF2-40B4-BE49-F238E27FC236}">
                <a16:creationId xmlns:a16="http://schemas.microsoft.com/office/drawing/2014/main" id="{07BE833A-E390-496A-8778-20E19C9B83CC}"/>
              </a:ext>
            </a:extLst>
          </p:cNvPr>
          <p:cNvSpPr>
            <a:spLocks noChangeArrowheads="1"/>
          </p:cNvSpPr>
          <p:nvPr/>
        </p:nvSpPr>
        <p:spPr bwMode="auto">
          <a:xfrm>
            <a:off x="1357313" y="5991225"/>
            <a:ext cx="5805487" cy="5619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nvGrpSpPr>
          <p:cNvPr id="7172" name="Grupp 2">
            <a:extLst>
              <a:ext uri="{FF2B5EF4-FFF2-40B4-BE49-F238E27FC236}">
                <a16:creationId xmlns:a16="http://schemas.microsoft.com/office/drawing/2014/main" id="{CBBB85A8-C8C4-4AEA-90AE-3CF03300EB07}"/>
              </a:ext>
            </a:extLst>
          </p:cNvPr>
          <p:cNvGrpSpPr>
            <a:grpSpLocks/>
          </p:cNvGrpSpPr>
          <p:nvPr/>
        </p:nvGrpSpPr>
        <p:grpSpPr bwMode="auto">
          <a:xfrm>
            <a:off x="228600" y="685800"/>
            <a:ext cx="8823325" cy="5791200"/>
            <a:chOff x="228600" y="685800"/>
            <a:chExt cx="8823026" cy="5791200"/>
          </a:xfrm>
        </p:grpSpPr>
        <p:grpSp>
          <p:nvGrpSpPr>
            <p:cNvPr id="7174" name="Grupp 1">
              <a:extLst>
                <a:ext uri="{FF2B5EF4-FFF2-40B4-BE49-F238E27FC236}">
                  <a16:creationId xmlns:a16="http://schemas.microsoft.com/office/drawing/2014/main" id="{C874D73B-AA0D-44DD-8FAA-3AF813B35A18}"/>
                </a:ext>
              </a:extLst>
            </p:cNvPr>
            <p:cNvGrpSpPr>
              <a:grpSpLocks/>
            </p:cNvGrpSpPr>
            <p:nvPr/>
          </p:nvGrpSpPr>
          <p:grpSpPr bwMode="auto">
            <a:xfrm>
              <a:off x="7162800" y="685800"/>
              <a:ext cx="1888826" cy="1330325"/>
              <a:chOff x="7452816" y="819150"/>
              <a:chExt cx="1767384" cy="1330325"/>
            </a:xfrm>
          </p:grpSpPr>
          <p:sp>
            <p:nvSpPr>
              <p:cNvPr id="7216" name="AutoShape 46">
                <a:extLst>
                  <a:ext uri="{FF2B5EF4-FFF2-40B4-BE49-F238E27FC236}">
                    <a16:creationId xmlns:a16="http://schemas.microsoft.com/office/drawing/2014/main" id="{B4D99645-B8AF-49C8-BE24-B8C3C730B1CA}"/>
                  </a:ext>
                </a:extLst>
              </p:cNvPr>
              <p:cNvSpPr>
                <a:spLocks noChangeArrowheads="1"/>
              </p:cNvSpPr>
              <p:nvPr/>
            </p:nvSpPr>
            <p:spPr bwMode="auto">
              <a:xfrm>
                <a:off x="7615238" y="819150"/>
                <a:ext cx="1522412" cy="1330325"/>
              </a:xfrm>
              <a:prstGeom prst="star16">
                <a:avLst>
                  <a:gd name="adj" fmla="val 37500"/>
                </a:avLst>
              </a:prstGeom>
              <a:solidFill>
                <a:srgbClr val="FFFF00"/>
              </a:solidFill>
              <a:ln w="12700">
                <a:solidFill>
                  <a:schemeClr val="tx1"/>
                </a:solidFill>
                <a:miter lim="800000"/>
                <a:headEnd/>
                <a:tailEnd/>
              </a:ln>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217" name="Rectangle 47">
                <a:extLst>
                  <a:ext uri="{FF2B5EF4-FFF2-40B4-BE49-F238E27FC236}">
                    <a16:creationId xmlns:a16="http://schemas.microsoft.com/office/drawing/2014/main" id="{4F5087C0-81E3-4020-B1E4-715066C02ACF}"/>
                  </a:ext>
                </a:extLst>
              </p:cNvPr>
              <p:cNvSpPr>
                <a:spLocks noChangeArrowheads="1"/>
              </p:cNvSpPr>
              <p:nvPr/>
            </p:nvSpPr>
            <p:spPr bwMode="auto">
              <a:xfrm>
                <a:off x="7769225" y="1255713"/>
                <a:ext cx="14509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b="1" i="1">
                    <a:latin typeface="Calibri" panose="020F0502020204030204" pitchFamily="34" charset="0"/>
                    <a:cs typeface="Calibri" panose="020F0502020204030204" pitchFamily="34" charset="0"/>
                  </a:rPr>
                  <a:t>Purpose</a:t>
                </a:r>
              </a:p>
            </p:txBody>
          </p:sp>
          <p:sp>
            <p:nvSpPr>
              <p:cNvPr id="7218" name="AutoShape 49">
                <a:extLst>
                  <a:ext uri="{FF2B5EF4-FFF2-40B4-BE49-F238E27FC236}">
                    <a16:creationId xmlns:a16="http://schemas.microsoft.com/office/drawing/2014/main" id="{9899A3BF-05D6-4945-8FB1-D665109BB32F}"/>
                  </a:ext>
                </a:extLst>
              </p:cNvPr>
              <p:cNvSpPr>
                <a:spLocks noChangeArrowheads="1"/>
              </p:cNvSpPr>
              <p:nvPr/>
            </p:nvSpPr>
            <p:spPr bwMode="auto">
              <a:xfrm rot="-1626207">
                <a:off x="7452816" y="1557338"/>
                <a:ext cx="255587" cy="492125"/>
              </a:xfrm>
              <a:prstGeom prst="right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grpSp>
          <p:nvGrpSpPr>
            <p:cNvPr id="7175" name="Group 80">
              <a:extLst>
                <a:ext uri="{FF2B5EF4-FFF2-40B4-BE49-F238E27FC236}">
                  <a16:creationId xmlns:a16="http://schemas.microsoft.com/office/drawing/2014/main" id="{0EC225D3-F4FA-4719-A7FE-939D0534AD2A}"/>
                </a:ext>
              </a:extLst>
            </p:cNvPr>
            <p:cNvGrpSpPr>
              <a:grpSpLocks/>
            </p:cNvGrpSpPr>
            <p:nvPr/>
          </p:nvGrpSpPr>
          <p:grpSpPr bwMode="auto">
            <a:xfrm>
              <a:off x="228600" y="860425"/>
              <a:ext cx="7897462" cy="5616575"/>
              <a:chOff x="365" y="569"/>
              <a:chExt cx="4755" cy="3538"/>
            </a:xfrm>
          </p:grpSpPr>
          <p:grpSp>
            <p:nvGrpSpPr>
              <p:cNvPr id="7176" name="Group 79">
                <a:extLst>
                  <a:ext uri="{FF2B5EF4-FFF2-40B4-BE49-F238E27FC236}">
                    <a16:creationId xmlns:a16="http://schemas.microsoft.com/office/drawing/2014/main" id="{65BB5FF2-2B26-44F5-A58D-5CB4F9877ACA}"/>
                  </a:ext>
                </a:extLst>
              </p:cNvPr>
              <p:cNvGrpSpPr>
                <a:grpSpLocks/>
              </p:cNvGrpSpPr>
              <p:nvPr/>
            </p:nvGrpSpPr>
            <p:grpSpPr bwMode="auto">
              <a:xfrm>
                <a:off x="365" y="569"/>
                <a:ext cx="4755" cy="3223"/>
                <a:chOff x="365" y="564"/>
                <a:chExt cx="4755" cy="3223"/>
              </a:xfrm>
            </p:grpSpPr>
            <p:grpSp>
              <p:nvGrpSpPr>
                <p:cNvPr id="7178" name="Group 60">
                  <a:extLst>
                    <a:ext uri="{FF2B5EF4-FFF2-40B4-BE49-F238E27FC236}">
                      <a16:creationId xmlns:a16="http://schemas.microsoft.com/office/drawing/2014/main" id="{7BC6A6C6-44DC-4FBC-A16B-71CF791EDFDD}"/>
                    </a:ext>
                  </a:extLst>
                </p:cNvPr>
                <p:cNvGrpSpPr>
                  <a:grpSpLocks/>
                </p:cNvGrpSpPr>
                <p:nvPr/>
              </p:nvGrpSpPr>
              <p:grpSpPr bwMode="auto">
                <a:xfrm>
                  <a:off x="4608" y="1315"/>
                  <a:ext cx="512" cy="2117"/>
                  <a:chOff x="4608" y="1080"/>
                  <a:chExt cx="512" cy="1545"/>
                </a:xfrm>
              </p:grpSpPr>
              <p:sp>
                <p:nvSpPr>
                  <p:cNvPr id="7205" name="Arc 12">
                    <a:extLst>
                      <a:ext uri="{FF2B5EF4-FFF2-40B4-BE49-F238E27FC236}">
                        <a16:creationId xmlns:a16="http://schemas.microsoft.com/office/drawing/2014/main" id="{D7C0F8C5-F891-4A4F-9D4A-6B6EA5C4F79D}"/>
                      </a:ext>
                    </a:extLst>
                  </p:cNvPr>
                  <p:cNvSpPr>
                    <a:spLocks/>
                  </p:cNvSpPr>
                  <p:nvPr/>
                </p:nvSpPr>
                <p:spPr bwMode="auto">
                  <a:xfrm>
                    <a:off x="4672" y="1080"/>
                    <a:ext cx="448" cy="764"/>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7206" name="Group 59">
                    <a:extLst>
                      <a:ext uri="{FF2B5EF4-FFF2-40B4-BE49-F238E27FC236}">
                        <a16:creationId xmlns:a16="http://schemas.microsoft.com/office/drawing/2014/main" id="{D1ED5BD3-C59E-463E-8355-CDDB6E012DE7}"/>
                      </a:ext>
                    </a:extLst>
                  </p:cNvPr>
                  <p:cNvGrpSpPr>
                    <a:grpSpLocks/>
                  </p:cNvGrpSpPr>
                  <p:nvPr/>
                </p:nvGrpSpPr>
                <p:grpSpPr bwMode="auto">
                  <a:xfrm>
                    <a:off x="4608" y="1396"/>
                    <a:ext cx="512" cy="1229"/>
                    <a:chOff x="3456" y="2017"/>
                    <a:chExt cx="384" cy="1775"/>
                  </a:xfrm>
                </p:grpSpPr>
                <p:grpSp>
                  <p:nvGrpSpPr>
                    <p:cNvPr id="7207" name="Group 15">
                      <a:extLst>
                        <a:ext uri="{FF2B5EF4-FFF2-40B4-BE49-F238E27FC236}">
                          <a16:creationId xmlns:a16="http://schemas.microsoft.com/office/drawing/2014/main" id="{1A8A608B-D7CA-4E75-8297-8A99DD6FF933}"/>
                        </a:ext>
                      </a:extLst>
                    </p:cNvPr>
                    <p:cNvGrpSpPr>
                      <a:grpSpLocks/>
                    </p:cNvGrpSpPr>
                    <p:nvPr/>
                  </p:nvGrpSpPr>
                  <p:grpSpPr bwMode="auto">
                    <a:xfrm>
                      <a:off x="3456" y="2113"/>
                      <a:ext cx="144" cy="575"/>
                      <a:chOff x="3456" y="2113"/>
                      <a:chExt cx="144" cy="575"/>
                    </a:xfrm>
                  </p:grpSpPr>
                  <p:sp>
                    <p:nvSpPr>
                      <p:cNvPr id="7214" name="Arc 13">
                        <a:extLst>
                          <a:ext uri="{FF2B5EF4-FFF2-40B4-BE49-F238E27FC236}">
                            <a16:creationId xmlns:a16="http://schemas.microsoft.com/office/drawing/2014/main" id="{6139CD1D-F740-457D-9601-2A62EB04FED7}"/>
                          </a:ext>
                        </a:extLst>
                      </p:cNvPr>
                      <p:cNvSpPr>
                        <a:spLocks/>
                      </p:cNvSpPr>
                      <p:nvPr/>
                    </p:nvSpPr>
                    <p:spPr bwMode="auto">
                      <a:xfrm>
                        <a:off x="3456" y="2400"/>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15" name="Arc 14">
                        <a:extLst>
                          <a:ext uri="{FF2B5EF4-FFF2-40B4-BE49-F238E27FC236}">
                            <a16:creationId xmlns:a16="http://schemas.microsoft.com/office/drawing/2014/main" id="{ED581594-1B19-4AB4-A34B-C55E3EE9D8A3}"/>
                          </a:ext>
                        </a:extLst>
                      </p:cNvPr>
                      <p:cNvSpPr>
                        <a:spLocks/>
                      </p:cNvSpPr>
                      <p:nvPr/>
                    </p:nvSpPr>
                    <p:spPr bwMode="auto">
                      <a:xfrm>
                        <a:off x="3456" y="2113"/>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7208" name="Group 18">
                      <a:extLst>
                        <a:ext uri="{FF2B5EF4-FFF2-40B4-BE49-F238E27FC236}">
                          <a16:creationId xmlns:a16="http://schemas.microsoft.com/office/drawing/2014/main" id="{F17F3B65-4A8B-45EA-9EAC-0FC1C87740B5}"/>
                        </a:ext>
                      </a:extLst>
                    </p:cNvPr>
                    <p:cNvGrpSpPr>
                      <a:grpSpLocks/>
                    </p:cNvGrpSpPr>
                    <p:nvPr/>
                  </p:nvGrpSpPr>
                  <p:grpSpPr bwMode="auto">
                    <a:xfrm>
                      <a:off x="3456" y="3121"/>
                      <a:ext cx="144" cy="575"/>
                      <a:chOff x="3456" y="3121"/>
                      <a:chExt cx="144" cy="575"/>
                    </a:xfrm>
                  </p:grpSpPr>
                  <p:sp>
                    <p:nvSpPr>
                      <p:cNvPr id="7212" name="Arc 16">
                        <a:extLst>
                          <a:ext uri="{FF2B5EF4-FFF2-40B4-BE49-F238E27FC236}">
                            <a16:creationId xmlns:a16="http://schemas.microsoft.com/office/drawing/2014/main" id="{9E9D49DB-FB34-4B79-811E-12A7F8F73490}"/>
                          </a:ext>
                        </a:extLst>
                      </p:cNvPr>
                      <p:cNvSpPr>
                        <a:spLocks/>
                      </p:cNvSpPr>
                      <p:nvPr/>
                    </p:nvSpPr>
                    <p:spPr bwMode="auto">
                      <a:xfrm>
                        <a:off x="3456" y="3408"/>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13" name="Arc 17">
                        <a:extLst>
                          <a:ext uri="{FF2B5EF4-FFF2-40B4-BE49-F238E27FC236}">
                            <a16:creationId xmlns:a16="http://schemas.microsoft.com/office/drawing/2014/main" id="{45689F2F-81D1-44CD-A6EE-65BED1359D99}"/>
                          </a:ext>
                        </a:extLst>
                      </p:cNvPr>
                      <p:cNvSpPr>
                        <a:spLocks/>
                      </p:cNvSpPr>
                      <p:nvPr/>
                    </p:nvSpPr>
                    <p:spPr bwMode="auto">
                      <a:xfrm>
                        <a:off x="3456" y="3121"/>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7209" name="Group 26">
                      <a:extLst>
                        <a:ext uri="{FF2B5EF4-FFF2-40B4-BE49-F238E27FC236}">
                          <a16:creationId xmlns:a16="http://schemas.microsoft.com/office/drawing/2014/main" id="{B9D38B01-DD63-4CD9-904D-2273D9A76EEC}"/>
                        </a:ext>
                      </a:extLst>
                    </p:cNvPr>
                    <p:cNvGrpSpPr>
                      <a:grpSpLocks/>
                    </p:cNvGrpSpPr>
                    <p:nvPr/>
                  </p:nvGrpSpPr>
                  <p:grpSpPr bwMode="auto">
                    <a:xfrm>
                      <a:off x="3456" y="2017"/>
                      <a:ext cx="384" cy="1775"/>
                      <a:chOff x="3456" y="2017"/>
                      <a:chExt cx="384" cy="1775"/>
                    </a:xfrm>
                  </p:grpSpPr>
                  <p:sp>
                    <p:nvSpPr>
                      <p:cNvPr id="7210" name="Arc 24">
                        <a:extLst>
                          <a:ext uri="{FF2B5EF4-FFF2-40B4-BE49-F238E27FC236}">
                            <a16:creationId xmlns:a16="http://schemas.microsoft.com/office/drawing/2014/main" id="{CC5547CC-A5E4-422D-BBF9-E0061C09D410}"/>
                          </a:ext>
                        </a:extLst>
                      </p:cNvPr>
                      <p:cNvSpPr>
                        <a:spLocks/>
                      </p:cNvSpPr>
                      <p:nvPr/>
                    </p:nvSpPr>
                    <p:spPr bwMode="auto">
                      <a:xfrm>
                        <a:off x="3504" y="2688"/>
                        <a:ext cx="336" cy="1104"/>
                      </a:xfrm>
                      <a:custGeom>
                        <a:avLst/>
                        <a:gdLst>
                          <a:gd name="T0" fmla="*/ 0 w 21600"/>
                          <a:gd name="T1" fmla="*/ 0 h 21600"/>
                          <a:gd name="T2" fmla="*/ 0 w 21600"/>
                          <a:gd name="T3" fmla="*/ 3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508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11" name="Arc 25">
                        <a:extLst>
                          <a:ext uri="{FF2B5EF4-FFF2-40B4-BE49-F238E27FC236}">
                            <a16:creationId xmlns:a16="http://schemas.microsoft.com/office/drawing/2014/main" id="{FC6D81C2-06D2-4B56-88AD-55EEFFF1F735}"/>
                          </a:ext>
                        </a:extLst>
                      </p:cNvPr>
                      <p:cNvSpPr>
                        <a:spLocks/>
                      </p:cNvSpPr>
                      <p:nvPr/>
                    </p:nvSpPr>
                    <p:spPr bwMode="auto">
                      <a:xfrm>
                        <a:off x="3456" y="2017"/>
                        <a:ext cx="384"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grpSp>
              <p:nvGrpSpPr>
                <p:cNvPr id="7179" name="Group 78">
                  <a:extLst>
                    <a:ext uri="{FF2B5EF4-FFF2-40B4-BE49-F238E27FC236}">
                      <a16:creationId xmlns:a16="http://schemas.microsoft.com/office/drawing/2014/main" id="{8ED1D2D7-8A7D-421C-B27B-CC4AF0737BA4}"/>
                    </a:ext>
                  </a:extLst>
                </p:cNvPr>
                <p:cNvGrpSpPr>
                  <a:grpSpLocks/>
                </p:cNvGrpSpPr>
                <p:nvPr/>
              </p:nvGrpSpPr>
              <p:grpSpPr bwMode="auto">
                <a:xfrm>
                  <a:off x="365" y="1212"/>
                  <a:ext cx="405" cy="2004"/>
                  <a:chOff x="365" y="1212"/>
                  <a:chExt cx="405" cy="2004"/>
                </a:xfrm>
              </p:grpSpPr>
              <p:sp>
                <p:nvSpPr>
                  <p:cNvPr id="7203" name="Rectangle 4">
                    <a:extLst>
                      <a:ext uri="{FF2B5EF4-FFF2-40B4-BE49-F238E27FC236}">
                        <a16:creationId xmlns:a16="http://schemas.microsoft.com/office/drawing/2014/main" id="{A1899121-5356-4F94-9052-2933A4AAFD51}"/>
                      </a:ext>
                    </a:extLst>
                  </p:cNvPr>
                  <p:cNvSpPr>
                    <a:spLocks noChangeArrowheads="1"/>
                  </p:cNvSpPr>
                  <p:nvPr/>
                </p:nvSpPr>
                <p:spPr bwMode="auto">
                  <a:xfrm>
                    <a:off x="365" y="1212"/>
                    <a:ext cx="405" cy="2004"/>
                  </a:xfrm>
                  <a:prstGeom prst="rect">
                    <a:avLst/>
                  </a:prstGeom>
                  <a:solidFill>
                    <a:srgbClr val="00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204" name="Rectangle 5">
                    <a:extLst>
                      <a:ext uri="{FF2B5EF4-FFF2-40B4-BE49-F238E27FC236}">
                        <a16:creationId xmlns:a16="http://schemas.microsoft.com/office/drawing/2014/main" id="{B3FEF324-E120-43B8-A416-3A1D5E38854D}"/>
                      </a:ext>
                    </a:extLst>
                  </p:cNvPr>
                  <p:cNvSpPr>
                    <a:spLocks noChangeArrowheads="1"/>
                  </p:cNvSpPr>
                  <p:nvPr/>
                </p:nvSpPr>
                <p:spPr bwMode="auto">
                  <a:xfrm rot="16200000">
                    <a:off x="-403" y="2050"/>
                    <a:ext cx="18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800" b="1" dirty="0">
                        <a:latin typeface="Calibri" panose="020F0502020204030204" pitchFamily="34" charset="0"/>
                        <a:cs typeface="Calibri" panose="020F0502020204030204" pitchFamily="34" charset="0"/>
                      </a:rPr>
                      <a:t>VII. INFORMATION</a:t>
                    </a:r>
                  </a:p>
                </p:txBody>
              </p:sp>
            </p:grpSp>
            <p:grpSp>
              <p:nvGrpSpPr>
                <p:cNvPr id="7180" name="Group 77">
                  <a:extLst>
                    <a:ext uri="{FF2B5EF4-FFF2-40B4-BE49-F238E27FC236}">
                      <a16:creationId xmlns:a16="http://schemas.microsoft.com/office/drawing/2014/main" id="{91A5D80D-3EF0-4902-BD72-5ABD3E802E45}"/>
                    </a:ext>
                  </a:extLst>
                </p:cNvPr>
                <p:cNvGrpSpPr>
                  <a:grpSpLocks/>
                </p:cNvGrpSpPr>
                <p:nvPr/>
              </p:nvGrpSpPr>
              <p:grpSpPr bwMode="auto">
                <a:xfrm>
                  <a:off x="768" y="1302"/>
                  <a:ext cx="277" cy="1569"/>
                  <a:chOff x="768" y="1302"/>
                  <a:chExt cx="277" cy="1569"/>
                </a:xfrm>
              </p:grpSpPr>
              <p:sp>
                <p:nvSpPr>
                  <p:cNvPr id="7199" name="Line 7">
                    <a:extLst>
                      <a:ext uri="{FF2B5EF4-FFF2-40B4-BE49-F238E27FC236}">
                        <a16:creationId xmlns:a16="http://schemas.microsoft.com/office/drawing/2014/main" id="{2BD2B479-DE6F-4C2C-989A-1E5C6D12AD50}"/>
                      </a:ext>
                    </a:extLst>
                  </p:cNvPr>
                  <p:cNvSpPr>
                    <a:spLocks noChangeShapeType="1"/>
                  </p:cNvSpPr>
                  <p:nvPr/>
                </p:nvSpPr>
                <p:spPr bwMode="auto">
                  <a:xfrm flipV="1">
                    <a:off x="768" y="1302"/>
                    <a:ext cx="277" cy="27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00" name="Line 8">
                    <a:extLst>
                      <a:ext uri="{FF2B5EF4-FFF2-40B4-BE49-F238E27FC236}">
                        <a16:creationId xmlns:a16="http://schemas.microsoft.com/office/drawing/2014/main" id="{E02AE425-9368-487E-9967-ADED62218208}"/>
                      </a:ext>
                    </a:extLst>
                  </p:cNvPr>
                  <p:cNvSpPr>
                    <a:spLocks noChangeShapeType="1"/>
                  </p:cNvSpPr>
                  <p:nvPr/>
                </p:nvSpPr>
                <p:spPr bwMode="auto">
                  <a:xfrm flipV="1">
                    <a:off x="768" y="1810"/>
                    <a:ext cx="277" cy="24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01" name="Line 9">
                    <a:extLst>
                      <a:ext uri="{FF2B5EF4-FFF2-40B4-BE49-F238E27FC236}">
                        <a16:creationId xmlns:a16="http://schemas.microsoft.com/office/drawing/2014/main" id="{B4042491-4B43-49A1-A95D-E51AF51CBD49}"/>
                      </a:ext>
                    </a:extLst>
                  </p:cNvPr>
                  <p:cNvSpPr>
                    <a:spLocks noChangeShapeType="1"/>
                  </p:cNvSpPr>
                  <p:nvPr/>
                </p:nvSpPr>
                <p:spPr bwMode="auto">
                  <a:xfrm>
                    <a:off x="791" y="2271"/>
                    <a:ext cx="254" cy="9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202" name="Line 10">
                    <a:extLst>
                      <a:ext uri="{FF2B5EF4-FFF2-40B4-BE49-F238E27FC236}">
                        <a16:creationId xmlns:a16="http://schemas.microsoft.com/office/drawing/2014/main" id="{6040CD96-8ECB-4CBC-8CFF-E54DF69CBD46}"/>
                      </a:ext>
                    </a:extLst>
                  </p:cNvPr>
                  <p:cNvSpPr>
                    <a:spLocks noChangeShapeType="1"/>
                  </p:cNvSpPr>
                  <p:nvPr/>
                </p:nvSpPr>
                <p:spPr bwMode="auto">
                  <a:xfrm>
                    <a:off x="768" y="2628"/>
                    <a:ext cx="277" cy="24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7181" name="Rectangle 33">
                  <a:extLst>
                    <a:ext uri="{FF2B5EF4-FFF2-40B4-BE49-F238E27FC236}">
                      <a16:creationId xmlns:a16="http://schemas.microsoft.com/office/drawing/2014/main" id="{B9FDBA57-CA0E-4A7F-A84A-78D5505FCD02}"/>
                    </a:ext>
                  </a:extLst>
                </p:cNvPr>
                <p:cNvSpPr>
                  <a:spLocks noChangeArrowheads="1"/>
                </p:cNvSpPr>
                <p:nvPr/>
              </p:nvSpPr>
              <p:spPr bwMode="auto">
                <a:xfrm>
                  <a:off x="1045" y="564"/>
                  <a:ext cx="3467" cy="354"/>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2" name="Rectangle 29">
                  <a:extLst>
                    <a:ext uri="{FF2B5EF4-FFF2-40B4-BE49-F238E27FC236}">
                      <a16:creationId xmlns:a16="http://schemas.microsoft.com/office/drawing/2014/main" id="{841DCF4F-C281-4782-9454-3F91CCDC0BA9}"/>
                    </a:ext>
                  </a:extLst>
                </p:cNvPr>
                <p:cNvSpPr>
                  <a:spLocks noChangeArrowheads="1"/>
                </p:cNvSpPr>
                <p:nvPr/>
              </p:nvSpPr>
              <p:spPr bwMode="auto">
                <a:xfrm>
                  <a:off x="1045" y="1118"/>
                  <a:ext cx="3467" cy="3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3" name="Rectangle 30">
                  <a:extLst>
                    <a:ext uri="{FF2B5EF4-FFF2-40B4-BE49-F238E27FC236}">
                      <a16:creationId xmlns:a16="http://schemas.microsoft.com/office/drawing/2014/main" id="{A0FACB7E-7643-4110-83F8-53235F43CB66}"/>
                    </a:ext>
                  </a:extLst>
                </p:cNvPr>
                <p:cNvSpPr>
                  <a:spLocks noChangeArrowheads="1"/>
                </p:cNvSpPr>
                <p:nvPr/>
              </p:nvSpPr>
              <p:spPr bwMode="auto">
                <a:xfrm>
                  <a:off x="1045" y="2704"/>
                  <a:ext cx="3467" cy="3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4" name="Rectangle 31">
                  <a:extLst>
                    <a:ext uri="{FF2B5EF4-FFF2-40B4-BE49-F238E27FC236}">
                      <a16:creationId xmlns:a16="http://schemas.microsoft.com/office/drawing/2014/main" id="{F04E12C7-0F65-4CB1-B773-C4D568F9C132}"/>
                    </a:ext>
                  </a:extLst>
                </p:cNvPr>
                <p:cNvSpPr>
                  <a:spLocks noChangeArrowheads="1"/>
                </p:cNvSpPr>
                <p:nvPr/>
              </p:nvSpPr>
              <p:spPr bwMode="auto">
                <a:xfrm>
                  <a:off x="1045" y="2179"/>
                  <a:ext cx="3467" cy="3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5" name="Rectangle 32">
                  <a:extLst>
                    <a:ext uri="{FF2B5EF4-FFF2-40B4-BE49-F238E27FC236}">
                      <a16:creationId xmlns:a16="http://schemas.microsoft.com/office/drawing/2014/main" id="{D27B351B-BC84-4E63-9C21-94E4AE73F7F5}"/>
                    </a:ext>
                  </a:extLst>
                </p:cNvPr>
                <p:cNvSpPr>
                  <a:spLocks noChangeArrowheads="1"/>
                </p:cNvSpPr>
                <p:nvPr/>
              </p:nvSpPr>
              <p:spPr bwMode="auto">
                <a:xfrm>
                  <a:off x="1045" y="1643"/>
                  <a:ext cx="3467" cy="354"/>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6" name="Rectangle 34">
                  <a:extLst>
                    <a:ext uri="{FF2B5EF4-FFF2-40B4-BE49-F238E27FC236}">
                      <a16:creationId xmlns:a16="http://schemas.microsoft.com/office/drawing/2014/main" id="{5369BE42-A437-408C-A7C7-A6F96A48B13B}"/>
                    </a:ext>
                  </a:extLst>
                </p:cNvPr>
                <p:cNvSpPr>
                  <a:spLocks noChangeArrowheads="1"/>
                </p:cNvSpPr>
                <p:nvPr/>
              </p:nvSpPr>
              <p:spPr bwMode="auto">
                <a:xfrm>
                  <a:off x="1045" y="3241"/>
                  <a:ext cx="3467" cy="35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7187" name="Line 38">
                  <a:extLst>
                    <a:ext uri="{FF2B5EF4-FFF2-40B4-BE49-F238E27FC236}">
                      <a16:creationId xmlns:a16="http://schemas.microsoft.com/office/drawing/2014/main" id="{8BCE837C-1255-4124-8768-4EA37BB1BBBB}"/>
                    </a:ext>
                  </a:extLst>
                </p:cNvPr>
                <p:cNvSpPr>
                  <a:spLocks noChangeShapeType="1"/>
                </p:cNvSpPr>
                <p:nvPr/>
              </p:nvSpPr>
              <p:spPr bwMode="auto">
                <a:xfrm>
                  <a:off x="2774" y="1471"/>
                  <a:ext cx="0" cy="18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88" name="Line 39">
                  <a:extLst>
                    <a:ext uri="{FF2B5EF4-FFF2-40B4-BE49-F238E27FC236}">
                      <a16:creationId xmlns:a16="http://schemas.microsoft.com/office/drawing/2014/main" id="{7C39A363-F438-4E2B-B161-8C28E693EEF6}"/>
                    </a:ext>
                  </a:extLst>
                </p:cNvPr>
                <p:cNvSpPr>
                  <a:spLocks noChangeShapeType="1"/>
                </p:cNvSpPr>
                <p:nvPr/>
              </p:nvSpPr>
              <p:spPr bwMode="auto">
                <a:xfrm>
                  <a:off x="2747" y="925"/>
                  <a:ext cx="0" cy="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89" name="Line 40">
                  <a:extLst>
                    <a:ext uri="{FF2B5EF4-FFF2-40B4-BE49-F238E27FC236}">
                      <a16:creationId xmlns:a16="http://schemas.microsoft.com/office/drawing/2014/main" id="{D4021A28-BD41-4445-840F-CDE9B914789C}"/>
                    </a:ext>
                  </a:extLst>
                </p:cNvPr>
                <p:cNvSpPr>
                  <a:spLocks noChangeShapeType="1"/>
                </p:cNvSpPr>
                <p:nvPr/>
              </p:nvSpPr>
              <p:spPr bwMode="auto">
                <a:xfrm>
                  <a:off x="2786" y="1998"/>
                  <a:ext cx="0" cy="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90" name="Line 41">
                  <a:extLst>
                    <a:ext uri="{FF2B5EF4-FFF2-40B4-BE49-F238E27FC236}">
                      <a16:creationId xmlns:a16="http://schemas.microsoft.com/office/drawing/2014/main" id="{07BE03D6-ABA7-4AEE-980D-E060C4807286}"/>
                    </a:ext>
                  </a:extLst>
                </p:cNvPr>
                <p:cNvSpPr>
                  <a:spLocks noChangeShapeType="1"/>
                </p:cNvSpPr>
                <p:nvPr/>
              </p:nvSpPr>
              <p:spPr bwMode="auto">
                <a:xfrm>
                  <a:off x="2797" y="2528"/>
                  <a:ext cx="0" cy="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91" name="Line 42">
                  <a:extLst>
                    <a:ext uri="{FF2B5EF4-FFF2-40B4-BE49-F238E27FC236}">
                      <a16:creationId xmlns:a16="http://schemas.microsoft.com/office/drawing/2014/main" id="{29AEC734-E8FB-4B4A-A5D8-0745100DE1F7}"/>
                    </a:ext>
                  </a:extLst>
                </p:cNvPr>
                <p:cNvSpPr>
                  <a:spLocks noChangeShapeType="1"/>
                </p:cNvSpPr>
                <p:nvPr/>
              </p:nvSpPr>
              <p:spPr bwMode="auto">
                <a:xfrm>
                  <a:off x="2810" y="3048"/>
                  <a:ext cx="0" cy="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92" name="Line 43">
                  <a:extLst>
                    <a:ext uri="{FF2B5EF4-FFF2-40B4-BE49-F238E27FC236}">
                      <a16:creationId xmlns:a16="http://schemas.microsoft.com/office/drawing/2014/main" id="{17C6A5AB-571B-46D5-871E-678CC8F09793}"/>
                    </a:ext>
                  </a:extLst>
                </p:cNvPr>
                <p:cNvSpPr>
                  <a:spLocks noChangeShapeType="1"/>
                </p:cNvSpPr>
                <p:nvPr/>
              </p:nvSpPr>
              <p:spPr bwMode="auto">
                <a:xfrm>
                  <a:off x="2798" y="3602"/>
                  <a:ext cx="0" cy="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193" name="Text Box 64">
                  <a:extLst>
                    <a:ext uri="{FF2B5EF4-FFF2-40B4-BE49-F238E27FC236}">
                      <a16:creationId xmlns:a16="http://schemas.microsoft.com/office/drawing/2014/main" id="{A8F019A5-5A8C-492B-BC18-C2F2AFC8CC17}"/>
                    </a:ext>
                  </a:extLst>
                </p:cNvPr>
                <p:cNvSpPr txBox="1">
                  <a:spLocks noChangeArrowheads="1"/>
                </p:cNvSpPr>
                <p:nvPr/>
              </p:nvSpPr>
              <p:spPr bwMode="auto">
                <a:xfrm>
                  <a:off x="1476" y="603"/>
                  <a:ext cx="288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2800" b="1" i="1" dirty="0">
                      <a:latin typeface="Calibri" panose="020F0502020204030204" pitchFamily="34" charset="0"/>
                      <a:cs typeface="Calibri" panose="020F0502020204030204" pitchFamily="34" charset="0"/>
                    </a:rPr>
                    <a:t>PROBLEM  AWARENESS</a:t>
                  </a:r>
                  <a:endParaRPr lang="en-GB" altLang="en-US" sz="2800" i="1" dirty="0">
                    <a:latin typeface="Calibri" panose="020F0502020204030204" pitchFamily="34" charset="0"/>
                    <a:cs typeface="Calibri" panose="020F0502020204030204" pitchFamily="34" charset="0"/>
                  </a:endParaRPr>
                </a:p>
              </p:txBody>
            </p:sp>
            <p:sp>
              <p:nvSpPr>
                <p:cNvPr id="7194" name="Text Box 65">
                  <a:extLst>
                    <a:ext uri="{FF2B5EF4-FFF2-40B4-BE49-F238E27FC236}">
                      <a16:creationId xmlns:a16="http://schemas.microsoft.com/office/drawing/2014/main" id="{C538D068-32FA-4284-AA2A-1D07534AC9CD}"/>
                    </a:ext>
                  </a:extLst>
                </p:cNvPr>
                <p:cNvSpPr txBox="1">
                  <a:spLocks noChangeArrowheads="1"/>
                </p:cNvSpPr>
                <p:nvPr/>
              </p:nvSpPr>
              <p:spPr bwMode="auto">
                <a:xfrm>
                  <a:off x="1152" y="1142"/>
                  <a:ext cx="340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2800" b="1" dirty="0">
                      <a:latin typeface="Calibri" panose="020F0502020204030204" pitchFamily="34" charset="0"/>
                      <a:cs typeface="Calibri" panose="020F0502020204030204" pitchFamily="34" charset="0"/>
                    </a:rPr>
                    <a:t>I. PROBLEM  DEFINITION</a:t>
                  </a:r>
                  <a:endParaRPr lang="en-GB" altLang="en-US" sz="2800" dirty="0">
                    <a:latin typeface="Calibri" panose="020F0502020204030204" pitchFamily="34" charset="0"/>
                    <a:cs typeface="Calibri" panose="020F0502020204030204" pitchFamily="34" charset="0"/>
                  </a:endParaRPr>
                </a:p>
              </p:txBody>
            </p:sp>
            <p:sp>
              <p:nvSpPr>
                <p:cNvPr id="7195" name="Text Box 66">
                  <a:extLst>
                    <a:ext uri="{FF2B5EF4-FFF2-40B4-BE49-F238E27FC236}">
                      <a16:creationId xmlns:a16="http://schemas.microsoft.com/office/drawing/2014/main" id="{FC7F8CBA-FC24-46AF-95A4-5C4AEE9C9094}"/>
                    </a:ext>
                  </a:extLst>
                </p:cNvPr>
                <p:cNvSpPr txBox="1">
                  <a:spLocks noChangeArrowheads="1"/>
                </p:cNvSpPr>
                <p:nvPr/>
              </p:nvSpPr>
              <p:spPr bwMode="auto">
                <a:xfrm>
                  <a:off x="1864" y="1655"/>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spcBef>
                      <a:spcPct val="0"/>
                    </a:spcBef>
                  </a:pPr>
                  <a:r>
                    <a:rPr lang="en-GB" altLang="en-US" sz="2800" b="1" dirty="0">
                      <a:latin typeface="Calibri" panose="020F0502020204030204" pitchFamily="34" charset="0"/>
                      <a:cs typeface="Calibri" panose="020F0502020204030204" pitchFamily="34" charset="0"/>
                    </a:rPr>
                    <a:t>II. MODELLING</a:t>
                  </a:r>
                  <a:endParaRPr lang="en-GB" altLang="en-US" sz="2800" dirty="0">
                    <a:latin typeface="Calibri" panose="020F0502020204030204" pitchFamily="34" charset="0"/>
                    <a:cs typeface="Calibri" panose="020F0502020204030204" pitchFamily="34" charset="0"/>
                  </a:endParaRPr>
                </a:p>
              </p:txBody>
            </p:sp>
            <p:sp>
              <p:nvSpPr>
                <p:cNvPr id="7196" name="Text Box 67">
                  <a:extLst>
                    <a:ext uri="{FF2B5EF4-FFF2-40B4-BE49-F238E27FC236}">
                      <a16:creationId xmlns:a16="http://schemas.microsoft.com/office/drawing/2014/main" id="{EE0A1118-2536-4A63-AE42-866C35A2162A}"/>
                    </a:ext>
                  </a:extLst>
                </p:cNvPr>
                <p:cNvSpPr txBox="1">
                  <a:spLocks noChangeArrowheads="1"/>
                </p:cNvSpPr>
                <p:nvPr/>
              </p:nvSpPr>
              <p:spPr bwMode="auto">
                <a:xfrm>
                  <a:off x="1880" y="2183"/>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a:spcBef>
                      <a:spcPct val="0"/>
                    </a:spcBef>
                  </a:pPr>
                  <a:r>
                    <a:rPr lang="en-GB" altLang="en-US" sz="2800" b="1" dirty="0">
                      <a:latin typeface="Calibri" panose="020F0502020204030204" pitchFamily="34" charset="0"/>
                      <a:cs typeface="Calibri" panose="020F0502020204030204" pitchFamily="34" charset="0"/>
                    </a:rPr>
                    <a:t>III. VALIDATION</a:t>
                  </a:r>
                  <a:endParaRPr lang="en-GB" altLang="en-US" sz="2800" dirty="0">
                    <a:latin typeface="Calibri" panose="020F0502020204030204" pitchFamily="34" charset="0"/>
                    <a:cs typeface="Calibri" panose="020F0502020204030204" pitchFamily="34" charset="0"/>
                  </a:endParaRPr>
                </a:p>
              </p:txBody>
            </p:sp>
            <p:sp>
              <p:nvSpPr>
                <p:cNvPr id="7197" name="Text Box 68">
                  <a:extLst>
                    <a:ext uri="{FF2B5EF4-FFF2-40B4-BE49-F238E27FC236}">
                      <a16:creationId xmlns:a16="http://schemas.microsoft.com/office/drawing/2014/main" id="{07262951-19BD-4DFD-A09A-2C5B10895AAB}"/>
                    </a:ext>
                  </a:extLst>
                </p:cNvPr>
                <p:cNvSpPr txBox="1">
                  <a:spLocks noChangeArrowheads="1"/>
                </p:cNvSpPr>
                <p:nvPr/>
              </p:nvSpPr>
              <p:spPr bwMode="auto">
                <a:xfrm>
                  <a:off x="1288" y="2703"/>
                  <a:ext cx="30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en-GB" altLang="en-US" sz="2800" b="1" dirty="0">
                      <a:latin typeface="Calibri" panose="020F0502020204030204" pitchFamily="34" charset="0"/>
                      <a:cs typeface="Calibri" panose="020F0502020204030204" pitchFamily="34" charset="0"/>
                    </a:rPr>
                    <a:t>IV. PROBLEM  SOLVING</a:t>
                  </a:r>
                  <a:endParaRPr lang="en-GB" altLang="en-US" sz="2800" dirty="0">
                    <a:latin typeface="Calibri" panose="020F0502020204030204" pitchFamily="34" charset="0"/>
                    <a:cs typeface="Calibri" panose="020F0502020204030204" pitchFamily="34" charset="0"/>
                  </a:endParaRPr>
                </a:p>
              </p:txBody>
            </p:sp>
            <p:sp>
              <p:nvSpPr>
                <p:cNvPr id="7198" name="Text Box 69">
                  <a:extLst>
                    <a:ext uri="{FF2B5EF4-FFF2-40B4-BE49-F238E27FC236}">
                      <a16:creationId xmlns:a16="http://schemas.microsoft.com/office/drawing/2014/main" id="{B0A21EF5-906D-489E-BBF3-A786B8DBE820}"/>
                    </a:ext>
                  </a:extLst>
                </p:cNvPr>
                <p:cNvSpPr txBox="1">
                  <a:spLocks noChangeArrowheads="1"/>
                </p:cNvSpPr>
                <p:nvPr/>
              </p:nvSpPr>
              <p:spPr bwMode="auto">
                <a:xfrm>
                  <a:off x="1296" y="3244"/>
                  <a:ext cx="29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b="1" dirty="0">
                      <a:latin typeface="Calibri" panose="020F0502020204030204" pitchFamily="34" charset="0"/>
                      <a:cs typeface="Calibri" panose="020F0502020204030204" pitchFamily="34" charset="0"/>
                    </a:rPr>
                    <a:t>V. RESULT  EVALUATION</a:t>
                  </a:r>
                </a:p>
              </p:txBody>
            </p:sp>
          </p:grpSp>
          <p:sp>
            <p:nvSpPr>
              <p:cNvPr id="7177" name="Text Box 71">
                <a:extLst>
                  <a:ext uri="{FF2B5EF4-FFF2-40B4-BE49-F238E27FC236}">
                    <a16:creationId xmlns:a16="http://schemas.microsoft.com/office/drawing/2014/main" id="{252557DA-C5D3-4520-98E6-BFFD4674129C}"/>
                  </a:ext>
                </a:extLst>
              </p:cNvPr>
              <p:cNvSpPr txBox="1">
                <a:spLocks noChangeArrowheads="1"/>
              </p:cNvSpPr>
              <p:nvPr/>
            </p:nvSpPr>
            <p:spPr bwMode="auto">
              <a:xfrm>
                <a:off x="1102" y="3780"/>
                <a:ext cx="3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b="1" dirty="0">
                    <a:latin typeface="Calibri" panose="020F0502020204030204" pitchFamily="34" charset="0"/>
                    <a:cs typeface="Calibri" panose="020F0502020204030204" pitchFamily="34" charset="0"/>
                  </a:rPr>
                  <a:t>VI. RESULT  PRESENTATION</a:t>
                </a:r>
              </a:p>
            </p:txBody>
          </p:sp>
        </p:grpSp>
      </p:grpSp>
      <p:sp>
        <p:nvSpPr>
          <p:cNvPr id="7173" name="Platshållare för bildnummer 5">
            <a:extLst>
              <a:ext uri="{FF2B5EF4-FFF2-40B4-BE49-F238E27FC236}">
                <a16:creationId xmlns:a16="http://schemas.microsoft.com/office/drawing/2014/main" id="{3A1CE4C4-6163-473F-BEE4-7FACFEBECAF6}"/>
              </a:ext>
            </a:extLst>
          </p:cNvPr>
          <p:cNvSpPr>
            <a:spLocks noGrp="1"/>
          </p:cNvSpPr>
          <p:nvPr>
            <p:ph type="sldNum" sz="quarter" idx="12"/>
          </p:nvPr>
        </p:nvSpPr>
        <p:spPr>
          <a:xfrm>
            <a:off x="8636000" y="6305550"/>
            <a:ext cx="279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04BE97D2-B9DC-464B-A9B7-614FE0272088}" type="slidenum">
              <a:rPr lang="en-GB" altLang="en-US" sz="1400" smtClean="0">
                <a:latin typeface="Calibri" panose="020F0502020204030204" pitchFamily="34" charset="0"/>
                <a:cs typeface="Calibri" panose="020F0502020204030204" pitchFamily="34" charset="0"/>
              </a:rPr>
              <a:pPr>
                <a:spcBef>
                  <a:spcPct val="0"/>
                </a:spcBef>
              </a:pPr>
              <a:t>3</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E42AAF70-8CFB-44EC-8819-B7824C9EA0E8}"/>
              </a:ext>
            </a:extLst>
          </p:cNvPr>
          <p:cNvSpPr>
            <a:spLocks noGrp="1" noChangeArrowheads="1"/>
          </p:cNvSpPr>
          <p:nvPr>
            <p:ph type="title"/>
          </p:nvPr>
        </p:nvSpPr>
        <p:spPr>
          <a:xfrm>
            <a:off x="1295400" y="76200"/>
            <a:ext cx="6172200" cy="422275"/>
          </a:xfrm>
        </p:spPr>
        <p:txBody>
          <a:bodyPr/>
          <a:lstStyle/>
          <a:p>
            <a:pPr algn="ctr">
              <a:buFontTx/>
              <a:buNone/>
            </a:pPr>
            <a:r>
              <a:rPr lang="en-GB" altLang="en-US" sz="3600" b="1" dirty="0">
                <a:latin typeface="Calibri" panose="020F0502020204030204" pitchFamily="34" charset="0"/>
                <a:cs typeface="Calibri" panose="020F0502020204030204" pitchFamily="34" charset="0"/>
              </a:rPr>
              <a:t>Don’t over-interpret the data</a:t>
            </a:r>
          </a:p>
        </p:txBody>
      </p:sp>
      <p:sp>
        <p:nvSpPr>
          <p:cNvPr id="76815" name="Text Box 15">
            <a:extLst>
              <a:ext uri="{FF2B5EF4-FFF2-40B4-BE49-F238E27FC236}">
                <a16:creationId xmlns:a16="http://schemas.microsoft.com/office/drawing/2014/main" id="{91726886-95B1-459A-960E-0DBDCF5B38D5}"/>
              </a:ext>
            </a:extLst>
          </p:cNvPr>
          <p:cNvSpPr txBox="1">
            <a:spLocks noChangeArrowheads="1"/>
          </p:cNvSpPr>
          <p:nvPr/>
        </p:nvSpPr>
        <p:spPr bwMode="auto">
          <a:xfrm>
            <a:off x="180975" y="4997490"/>
            <a:ext cx="8782050"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600" dirty="0">
                <a:solidFill>
                  <a:srgbClr val="00B050"/>
                </a:solidFill>
                <a:latin typeface="Calibri" panose="020F0502020204030204" pitchFamily="34" charset="0"/>
                <a:cs typeface="Calibri" panose="020F0502020204030204" pitchFamily="34" charset="0"/>
              </a:rPr>
              <a:t>We may require more information. More points. How accurate are the  data?</a:t>
            </a:r>
          </a:p>
        </p:txBody>
      </p:sp>
      <p:sp>
        <p:nvSpPr>
          <p:cNvPr id="50181" name="Text Box 20">
            <a:extLst>
              <a:ext uri="{FF2B5EF4-FFF2-40B4-BE49-F238E27FC236}">
                <a16:creationId xmlns:a16="http://schemas.microsoft.com/office/drawing/2014/main" id="{DDC8DBE5-1275-4551-A941-68AC4315D3F6}"/>
              </a:ext>
            </a:extLst>
          </p:cNvPr>
          <p:cNvSpPr txBox="1">
            <a:spLocks noChangeArrowheads="1"/>
          </p:cNvSpPr>
          <p:nvPr/>
        </p:nvSpPr>
        <p:spPr bwMode="auto">
          <a:xfrm>
            <a:off x="457200" y="609600"/>
            <a:ext cx="7696200" cy="4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0000"/>
              </a:lnSpc>
              <a:spcBef>
                <a:spcPct val="35000"/>
              </a:spcBef>
            </a:pPr>
            <a:r>
              <a:rPr lang="en-GB" altLang="en-US" sz="2800" dirty="0">
                <a:latin typeface="Calibri" panose="020F0502020204030204" pitchFamily="34" charset="0"/>
                <a:cs typeface="Calibri" panose="020F0502020204030204" pitchFamily="34" charset="0"/>
              </a:rPr>
              <a:t>Information (data) is never exact or complete.</a:t>
            </a:r>
            <a:endParaRPr lang="en-GB" altLang="en-US" sz="2400" dirty="0">
              <a:latin typeface="Calibri" panose="020F0502020204030204" pitchFamily="34" charset="0"/>
              <a:cs typeface="Calibri" panose="020F0502020204030204" pitchFamily="34" charset="0"/>
            </a:endParaRPr>
          </a:p>
        </p:txBody>
      </p:sp>
      <p:sp>
        <p:nvSpPr>
          <p:cNvPr id="76823" name="Text Box 23">
            <a:extLst>
              <a:ext uri="{FF2B5EF4-FFF2-40B4-BE49-F238E27FC236}">
                <a16:creationId xmlns:a16="http://schemas.microsoft.com/office/drawing/2014/main" id="{090F0942-02D4-476C-829F-E29667C50340}"/>
              </a:ext>
            </a:extLst>
          </p:cNvPr>
          <p:cNvSpPr txBox="1">
            <a:spLocks noChangeArrowheads="1"/>
          </p:cNvSpPr>
          <p:nvPr/>
        </p:nvSpPr>
        <p:spPr bwMode="auto">
          <a:xfrm>
            <a:off x="457200" y="4050357"/>
            <a:ext cx="8192589" cy="794064"/>
          </a:xfrm>
          <a:prstGeom prst="rect">
            <a:avLst/>
          </a:prstGeom>
          <a:noFill/>
          <a:ln>
            <a:noFill/>
          </a:ln>
          <a:effectLst/>
        </p:spPr>
        <p:txBody>
          <a:bodyPr wrap="square">
            <a:spAutoFit/>
          </a:bodyPr>
          <a:lstStyle>
            <a:lvl1pPr marL="457200" indent="-457200" algn="l" defTabSz="762000">
              <a:defRPr sz="2400">
                <a:solidFill>
                  <a:schemeClr val="tx1"/>
                </a:solidFill>
                <a:latin typeface="Times New Roman" panose="02020603050405020304" pitchFamily="18" charset="0"/>
              </a:defRPr>
            </a:lvl1pPr>
            <a:lvl2pPr marL="1028700" indent="-457200" algn="l" defTabSz="762000">
              <a:defRPr sz="2400">
                <a:solidFill>
                  <a:schemeClr val="tx1"/>
                </a:solidFill>
                <a:latin typeface="Times New Roman" panose="02020603050405020304" pitchFamily="18" charset="0"/>
              </a:defRPr>
            </a:lvl2pPr>
            <a:lvl3pPr marL="1600200" indent="-457200" algn="l" defTabSz="762000">
              <a:defRPr sz="2400">
                <a:solidFill>
                  <a:schemeClr val="tx1"/>
                </a:solidFill>
                <a:latin typeface="Times New Roman" panose="02020603050405020304" pitchFamily="18" charset="0"/>
              </a:defRPr>
            </a:lvl3pPr>
            <a:lvl4pPr marL="2171700" indent="-457200" algn="l" defTabSz="762000">
              <a:defRPr sz="2400">
                <a:solidFill>
                  <a:schemeClr val="tx1"/>
                </a:solidFill>
                <a:latin typeface="Times New Roman" panose="02020603050405020304" pitchFamily="18" charset="0"/>
              </a:defRPr>
            </a:lvl4pPr>
            <a:lvl5pPr marL="2743200" indent="-457200" algn="l" defTabSz="762000">
              <a:defRPr sz="2400">
                <a:solidFill>
                  <a:schemeClr val="tx1"/>
                </a:solidFill>
                <a:latin typeface="Times New Roman" panose="02020603050405020304" pitchFamily="18" charset="0"/>
              </a:defRPr>
            </a:lvl5pPr>
            <a:lvl6pPr marL="3200400" indent="-457200" defTabSz="762000" eaLnBrk="0" fontAlgn="base" hangingPunct="0">
              <a:spcBef>
                <a:spcPct val="0"/>
              </a:spcBef>
              <a:spcAft>
                <a:spcPct val="0"/>
              </a:spcAft>
              <a:defRPr sz="2400">
                <a:solidFill>
                  <a:schemeClr val="tx1"/>
                </a:solidFill>
                <a:latin typeface="Times New Roman" panose="02020603050405020304" pitchFamily="18" charset="0"/>
              </a:defRPr>
            </a:lvl6pPr>
            <a:lvl7pPr marL="3657600" indent="-457200" defTabSz="762000" eaLnBrk="0" fontAlgn="base" hangingPunct="0">
              <a:spcBef>
                <a:spcPct val="0"/>
              </a:spcBef>
              <a:spcAft>
                <a:spcPct val="0"/>
              </a:spcAft>
              <a:defRPr sz="2400">
                <a:solidFill>
                  <a:schemeClr val="tx1"/>
                </a:solidFill>
                <a:latin typeface="Times New Roman" panose="02020603050405020304" pitchFamily="18" charset="0"/>
              </a:defRPr>
            </a:lvl7pPr>
            <a:lvl8pPr marL="4114800" indent="-457200" defTabSz="762000" eaLnBrk="0" fontAlgn="base" hangingPunct="0">
              <a:spcBef>
                <a:spcPct val="0"/>
              </a:spcBef>
              <a:spcAft>
                <a:spcPct val="0"/>
              </a:spcAft>
              <a:defRPr sz="2400">
                <a:solidFill>
                  <a:schemeClr val="tx1"/>
                </a:solidFill>
                <a:latin typeface="Times New Roman" panose="02020603050405020304" pitchFamily="18" charset="0"/>
              </a:defRPr>
            </a:lvl8pPr>
            <a:lvl9pPr marL="4572000" indent="-457200"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5000"/>
              </a:lnSpc>
              <a:buAutoNum type="alphaLcParenR" startAt="4"/>
              <a:defRPr/>
            </a:pPr>
            <a:r>
              <a:rPr lang="en-GB" altLang="en-US" dirty="0">
                <a:latin typeface="Calibri" panose="020F0502020204030204" pitchFamily="34" charset="0"/>
                <a:cs typeface="Calibri" panose="020F0502020204030204" pitchFamily="34" charset="0"/>
              </a:rPr>
              <a:t>All higher degree polynomials can also go through the three</a:t>
            </a:r>
          </a:p>
          <a:p>
            <a:pPr marL="0" indent="0">
              <a:lnSpc>
                <a:spcPct val="95000"/>
              </a:lnSpc>
              <a:defRPr/>
            </a:pPr>
            <a:r>
              <a:rPr lang="en-GB" altLang="en-US" dirty="0">
                <a:latin typeface="Calibri" panose="020F0502020204030204" pitchFamily="34" charset="0"/>
                <a:cs typeface="Calibri" panose="020F0502020204030204" pitchFamily="34" charset="0"/>
              </a:rPr>
              <a:t>      points – but behave very differently in between!</a:t>
            </a:r>
          </a:p>
        </p:txBody>
      </p:sp>
      <p:sp>
        <p:nvSpPr>
          <p:cNvPr id="50183" name="textruta 1">
            <a:extLst>
              <a:ext uri="{FF2B5EF4-FFF2-40B4-BE49-F238E27FC236}">
                <a16:creationId xmlns:a16="http://schemas.microsoft.com/office/drawing/2014/main" id="{8E9A2449-B7A6-4CD8-9648-7E268D1878AF}"/>
              </a:ext>
            </a:extLst>
          </p:cNvPr>
          <p:cNvSpPr txBox="1">
            <a:spLocks noChangeArrowheads="1"/>
          </p:cNvSpPr>
          <p:nvPr/>
        </p:nvSpPr>
        <p:spPr bwMode="auto">
          <a:xfrm>
            <a:off x="222613" y="5898182"/>
            <a:ext cx="884768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pPr>
            <a:r>
              <a:rPr lang="en-GB" altLang="en-US" sz="2400" b="1" dirty="0">
                <a:solidFill>
                  <a:srgbClr val="FF0000"/>
                </a:solidFill>
                <a:latin typeface="Calibri" panose="020F0502020204030204" pitchFamily="34" charset="0"/>
                <a:cs typeface="Calibri" panose="020F0502020204030204" pitchFamily="34" charset="0"/>
              </a:rPr>
              <a:t>”We want to model the system under study – </a:t>
            </a:r>
            <a:r>
              <a:rPr lang="en-GB" altLang="en-US" sz="2400" b="1" i="1" dirty="0">
                <a:solidFill>
                  <a:srgbClr val="FF0000"/>
                </a:solidFill>
                <a:latin typeface="Calibri" panose="020F0502020204030204" pitchFamily="34" charset="0"/>
                <a:cs typeface="Calibri" panose="020F0502020204030204" pitchFamily="34" charset="0"/>
              </a:rPr>
              <a:t>not the measurement errors</a:t>
            </a:r>
            <a:r>
              <a:rPr lang="en-GB" altLang="en-US" sz="2400" b="1" dirty="0">
                <a:solidFill>
                  <a:srgbClr val="FF0000"/>
                </a:solidFill>
                <a:latin typeface="Calibri" panose="020F0502020204030204" pitchFamily="34" charset="0"/>
                <a:cs typeface="Calibri" panose="020F0502020204030204" pitchFamily="34" charset="0"/>
              </a:rPr>
              <a:t>!”</a:t>
            </a:r>
          </a:p>
        </p:txBody>
      </p:sp>
      <p:grpSp>
        <p:nvGrpSpPr>
          <p:cNvPr id="12" name="Grupp 11">
            <a:extLst>
              <a:ext uri="{FF2B5EF4-FFF2-40B4-BE49-F238E27FC236}">
                <a16:creationId xmlns:a16="http://schemas.microsoft.com/office/drawing/2014/main" id="{75411F53-6EF0-4884-9B7B-ABA702E9BB26}"/>
              </a:ext>
            </a:extLst>
          </p:cNvPr>
          <p:cNvGrpSpPr/>
          <p:nvPr/>
        </p:nvGrpSpPr>
        <p:grpSpPr>
          <a:xfrm>
            <a:off x="152855" y="1143000"/>
            <a:ext cx="8745854" cy="2054429"/>
            <a:chOff x="152855" y="1143000"/>
            <a:chExt cx="8745854" cy="2054429"/>
          </a:xfrm>
        </p:grpSpPr>
        <p:grpSp>
          <p:nvGrpSpPr>
            <p:cNvPr id="50186" name="Group 19">
              <a:extLst>
                <a:ext uri="{FF2B5EF4-FFF2-40B4-BE49-F238E27FC236}">
                  <a16:creationId xmlns:a16="http://schemas.microsoft.com/office/drawing/2014/main" id="{54A058A9-459C-4B39-9388-29DCEEC08BF9}"/>
                </a:ext>
              </a:extLst>
            </p:cNvPr>
            <p:cNvGrpSpPr>
              <a:grpSpLocks/>
            </p:cNvGrpSpPr>
            <p:nvPr/>
          </p:nvGrpSpPr>
          <p:grpSpPr bwMode="auto">
            <a:xfrm>
              <a:off x="6104709" y="1454328"/>
              <a:ext cx="2794000" cy="1743101"/>
              <a:chOff x="3840" y="1201"/>
              <a:chExt cx="1760" cy="1089"/>
            </a:xfrm>
          </p:grpSpPr>
          <p:grpSp>
            <p:nvGrpSpPr>
              <p:cNvPr id="50190" name="Group 17">
                <a:extLst>
                  <a:ext uri="{FF2B5EF4-FFF2-40B4-BE49-F238E27FC236}">
                    <a16:creationId xmlns:a16="http://schemas.microsoft.com/office/drawing/2014/main" id="{AF5700A5-BFF4-4888-AE9F-4838F68ED03B}"/>
                  </a:ext>
                </a:extLst>
              </p:cNvPr>
              <p:cNvGrpSpPr>
                <a:grpSpLocks/>
              </p:cNvGrpSpPr>
              <p:nvPr/>
            </p:nvGrpSpPr>
            <p:grpSpPr bwMode="auto">
              <a:xfrm>
                <a:off x="3840" y="1201"/>
                <a:ext cx="1760" cy="1089"/>
                <a:chOff x="3648" y="1201"/>
                <a:chExt cx="1952" cy="1093"/>
              </a:xfrm>
            </p:grpSpPr>
            <p:grpSp>
              <p:nvGrpSpPr>
                <p:cNvPr id="50195" name="Group 16">
                  <a:extLst>
                    <a:ext uri="{FF2B5EF4-FFF2-40B4-BE49-F238E27FC236}">
                      <a16:creationId xmlns:a16="http://schemas.microsoft.com/office/drawing/2014/main" id="{F740DB10-3287-4CF8-9E86-BFBFE937E416}"/>
                    </a:ext>
                  </a:extLst>
                </p:cNvPr>
                <p:cNvGrpSpPr>
                  <a:grpSpLocks/>
                </p:cNvGrpSpPr>
                <p:nvPr/>
              </p:nvGrpSpPr>
              <p:grpSpPr bwMode="auto">
                <a:xfrm>
                  <a:off x="3648" y="1380"/>
                  <a:ext cx="1747" cy="832"/>
                  <a:chOff x="3648" y="1380"/>
                  <a:chExt cx="1747" cy="832"/>
                </a:xfrm>
              </p:grpSpPr>
              <p:sp>
                <p:nvSpPr>
                  <p:cNvPr id="50198" name="Line 5">
                    <a:extLst>
                      <a:ext uri="{FF2B5EF4-FFF2-40B4-BE49-F238E27FC236}">
                        <a16:creationId xmlns:a16="http://schemas.microsoft.com/office/drawing/2014/main" id="{388B2DDF-C16D-4B15-B430-338EB631374C}"/>
                      </a:ext>
                    </a:extLst>
                  </p:cNvPr>
                  <p:cNvSpPr>
                    <a:spLocks noChangeShapeType="1"/>
                  </p:cNvSpPr>
                  <p:nvPr/>
                </p:nvSpPr>
                <p:spPr bwMode="auto">
                  <a:xfrm flipV="1">
                    <a:off x="3648" y="1380"/>
                    <a:ext cx="0" cy="832"/>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50199" name="Line 6">
                    <a:extLst>
                      <a:ext uri="{FF2B5EF4-FFF2-40B4-BE49-F238E27FC236}">
                        <a16:creationId xmlns:a16="http://schemas.microsoft.com/office/drawing/2014/main" id="{FD08C3AC-F4B6-4A8F-9197-DF40F95632D5}"/>
                      </a:ext>
                    </a:extLst>
                  </p:cNvPr>
                  <p:cNvSpPr>
                    <a:spLocks noChangeShapeType="1"/>
                  </p:cNvSpPr>
                  <p:nvPr/>
                </p:nvSpPr>
                <p:spPr bwMode="auto">
                  <a:xfrm>
                    <a:off x="3648" y="2198"/>
                    <a:ext cx="1747" cy="0"/>
                  </a:xfrm>
                  <a:prstGeom prst="line">
                    <a:avLst/>
                  </a:prstGeom>
                  <a:noFill/>
                  <a:ln w="1905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sp>
              <p:nvSpPr>
                <p:cNvPr id="50196" name="Text Box 7">
                  <a:extLst>
                    <a:ext uri="{FF2B5EF4-FFF2-40B4-BE49-F238E27FC236}">
                      <a16:creationId xmlns:a16="http://schemas.microsoft.com/office/drawing/2014/main" id="{4BC01804-77A3-4376-8821-5453B4273802}"/>
                    </a:ext>
                  </a:extLst>
                </p:cNvPr>
                <p:cNvSpPr txBox="1">
                  <a:spLocks noChangeArrowheads="1"/>
                </p:cNvSpPr>
                <p:nvPr/>
              </p:nvSpPr>
              <p:spPr bwMode="auto">
                <a:xfrm>
                  <a:off x="3678" y="1201"/>
                  <a:ext cx="2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sv-SE" altLang="en-US" sz="2400" b="1">
                      <a:latin typeface="Calibri" panose="020F0502020204030204" pitchFamily="34" charset="0"/>
                      <a:cs typeface="Calibri" panose="020F0502020204030204" pitchFamily="34" charset="0"/>
                    </a:rPr>
                    <a:t>y</a:t>
                  </a:r>
                  <a:endParaRPr lang="en-GB" altLang="en-US" sz="2400" b="1">
                    <a:latin typeface="Calibri" panose="020F0502020204030204" pitchFamily="34" charset="0"/>
                    <a:cs typeface="Calibri" panose="020F0502020204030204" pitchFamily="34" charset="0"/>
                  </a:endParaRPr>
                </a:p>
              </p:txBody>
            </p:sp>
            <p:sp>
              <p:nvSpPr>
                <p:cNvPr id="50197" name="Text Box 8">
                  <a:extLst>
                    <a:ext uri="{FF2B5EF4-FFF2-40B4-BE49-F238E27FC236}">
                      <a16:creationId xmlns:a16="http://schemas.microsoft.com/office/drawing/2014/main" id="{15530B30-3A6C-4D3C-857E-37EA1790E8CB}"/>
                    </a:ext>
                  </a:extLst>
                </p:cNvPr>
                <p:cNvSpPr txBox="1">
                  <a:spLocks noChangeArrowheads="1"/>
                </p:cNvSpPr>
                <p:nvPr/>
              </p:nvSpPr>
              <p:spPr bwMode="auto">
                <a:xfrm>
                  <a:off x="5379" y="2006"/>
                  <a:ext cx="2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r>
                    <a:rPr lang="sv-SE" altLang="en-US" sz="2400" b="1">
                      <a:latin typeface="Calibri" panose="020F0502020204030204" pitchFamily="34" charset="0"/>
                      <a:cs typeface="Calibri" panose="020F0502020204030204" pitchFamily="34" charset="0"/>
                    </a:rPr>
                    <a:t>x</a:t>
                  </a:r>
                  <a:endParaRPr lang="en-GB" altLang="en-US" sz="2400" b="1">
                    <a:latin typeface="Calibri" panose="020F0502020204030204" pitchFamily="34" charset="0"/>
                    <a:cs typeface="Calibri" panose="020F0502020204030204" pitchFamily="34" charset="0"/>
                  </a:endParaRPr>
                </a:p>
              </p:txBody>
            </p:sp>
          </p:grpSp>
          <p:grpSp>
            <p:nvGrpSpPr>
              <p:cNvPr id="50191" name="Group 18">
                <a:extLst>
                  <a:ext uri="{FF2B5EF4-FFF2-40B4-BE49-F238E27FC236}">
                    <a16:creationId xmlns:a16="http://schemas.microsoft.com/office/drawing/2014/main" id="{70BDACBB-9362-4AD4-960C-DF6C205B913F}"/>
                  </a:ext>
                </a:extLst>
              </p:cNvPr>
              <p:cNvGrpSpPr>
                <a:grpSpLocks/>
              </p:cNvGrpSpPr>
              <p:nvPr/>
            </p:nvGrpSpPr>
            <p:grpSpPr bwMode="auto">
              <a:xfrm>
                <a:off x="4003" y="1511"/>
                <a:ext cx="1133" cy="572"/>
                <a:chOff x="4003" y="1511"/>
                <a:chExt cx="1133" cy="572"/>
              </a:xfrm>
            </p:grpSpPr>
            <p:sp>
              <p:nvSpPr>
                <p:cNvPr id="50192" name="Text Box 10">
                  <a:extLst>
                    <a:ext uri="{FF2B5EF4-FFF2-40B4-BE49-F238E27FC236}">
                      <a16:creationId xmlns:a16="http://schemas.microsoft.com/office/drawing/2014/main" id="{BDA037D8-8215-414F-95D9-EAEFC3C2A902}"/>
                    </a:ext>
                  </a:extLst>
                </p:cNvPr>
                <p:cNvSpPr txBox="1">
                  <a:spLocks noChangeArrowheads="1"/>
                </p:cNvSpPr>
                <p:nvPr/>
              </p:nvSpPr>
              <p:spPr bwMode="auto">
                <a:xfrm>
                  <a:off x="4003" y="1795"/>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sv-SE" altLang="en-US" sz="2400">
                      <a:latin typeface="Calibri" panose="020F0502020204030204" pitchFamily="34" charset="0"/>
                      <a:cs typeface="Calibri" panose="020F0502020204030204" pitchFamily="34" charset="0"/>
                    </a:rPr>
                    <a:t>*</a:t>
                  </a:r>
                  <a:endParaRPr lang="en-GB" altLang="en-US" sz="2400">
                    <a:latin typeface="Calibri" panose="020F0502020204030204" pitchFamily="34" charset="0"/>
                    <a:cs typeface="Calibri" panose="020F0502020204030204" pitchFamily="34" charset="0"/>
                  </a:endParaRPr>
                </a:p>
              </p:txBody>
            </p:sp>
            <p:sp>
              <p:nvSpPr>
                <p:cNvPr id="50193" name="Text Box 11">
                  <a:extLst>
                    <a:ext uri="{FF2B5EF4-FFF2-40B4-BE49-F238E27FC236}">
                      <a16:creationId xmlns:a16="http://schemas.microsoft.com/office/drawing/2014/main" id="{DFD641E5-BC1E-4001-A493-58BE4833AB25}"/>
                    </a:ext>
                  </a:extLst>
                </p:cNvPr>
                <p:cNvSpPr txBox="1">
                  <a:spLocks noChangeArrowheads="1"/>
                </p:cNvSpPr>
                <p:nvPr/>
              </p:nvSpPr>
              <p:spPr bwMode="auto">
                <a:xfrm>
                  <a:off x="4388" y="1511"/>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sv-SE" altLang="en-US" sz="2400">
                      <a:latin typeface="Calibri" panose="020F0502020204030204" pitchFamily="34" charset="0"/>
                      <a:cs typeface="Calibri" panose="020F0502020204030204" pitchFamily="34" charset="0"/>
                    </a:rPr>
                    <a:t>*</a:t>
                  </a:r>
                  <a:endParaRPr lang="en-GB" altLang="en-US" sz="2400">
                    <a:latin typeface="Calibri" panose="020F0502020204030204" pitchFamily="34" charset="0"/>
                    <a:cs typeface="Calibri" panose="020F0502020204030204" pitchFamily="34" charset="0"/>
                  </a:endParaRPr>
                </a:p>
              </p:txBody>
            </p:sp>
            <p:sp>
              <p:nvSpPr>
                <p:cNvPr id="50194" name="Text Box 12">
                  <a:extLst>
                    <a:ext uri="{FF2B5EF4-FFF2-40B4-BE49-F238E27FC236}">
                      <a16:creationId xmlns:a16="http://schemas.microsoft.com/office/drawing/2014/main" id="{7F789704-C3D3-46AC-8286-9FA45F49DBB9}"/>
                    </a:ext>
                  </a:extLst>
                </p:cNvPr>
                <p:cNvSpPr txBox="1">
                  <a:spLocks noChangeArrowheads="1"/>
                </p:cNvSpPr>
                <p:nvPr/>
              </p:nvSpPr>
              <p:spPr bwMode="auto">
                <a:xfrm>
                  <a:off x="4928" y="1570"/>
                  <a:ext cx="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sv-SE" altLang="en-US" sz="2400">
                      <a:latin typeface="Calibri" panose="020F0502020204030204" pitchFamily="34" charset="0"/>
                      <a:cs typeface="Calibri" panose="020F0502020204030204" pitchFamily="34" charset="0"/>
                    </a:rPr>
                    <a:t>*</a:t>
                  </a:r>
                  <a:endParaRPr lang="en-GB" altLang="en-US" sz="2400">
                    <a:latin typeface="Calibri" panose="020F0502020204030204" pitchFamily="34" charset="0"/>
                    <a:cs typeface="Calibri" panose="020F0502020204030204" pitchFamily="34" charset="0"/>
                  </a:endParaRPr>
                </a:p>
              </p:txBody>
            </p:sp>
          </p:grpSp>
        </p:grpSp>
        <p:grpSp>
          <p:nvGrpSpPr>
            <p:cNvPr id="11" name="Grupp 10">
              <a:extLst>
                <a:ext uri="{FF2B5EF4-FFF2-40B4-BE49-F238E27FC236}">
                  <a16:creationId xmlns:a16="http://schemas.microsoft.com/office/drawing/2014/main" id="{98FF7840-D12F-41AA-BB66-D89976C2C0A8}"/>
                </a:ext>
              </a:extLst>
            </p:cNvPr>
            <p:cNvGrpSpPr/>
            <p:nvPr/>
          </p:nvGrpSpPr>
          <p:grpSpPr>
            <a:xfrm>
              <a:off x="152855" y="1143000"/>
              <a:ext cx="8729208" cy="915090"/>
              <a:chOff x="152855" y="1143000"/>
              <a:chExt cx="8729208" cy="915090"/>
            </a:xfrm>
          </p:grpSpPr>
          <p:sp>
            <p:nvSpPr>
              <p:cNvPr id="50185" name="Text Box 21">
                <a:extLst>
                  <a:ext uri="{FF2B5EF4-FFF2-40B4-BE49-F238E27FC236}">
                    <a16:creationId xmlns:a16="http://schemas.microsoft.com/office/drawing/2014/main" id="{CF5B9B09-330A-412A-A086-CA7CAE966093}"/>
                  </a:ext>
                </a:extLst>
              </p:cNvPr>
              <p:cNvSpPr txBox="1">
                <a:spLocks noChangeArrowheads="1"/>
              </p:cNvSpPr>
              <p:nvPr/>
            </p:nvSpPr>
            <p:spPr bwMode="auto">
              <a:xfrm>
                <a:off x="169863" y="1143000"/>
                <a:ext cx="8712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800" b="1" u="sng" dirty="0">
                    <a:solidFill>
                      <a:srgbClr val="00B050"/>
                    </a:solidFill>
                    <a:latin typeface="Calibri" panose="020F0502020204030204" pitchFamily="34" charset="0"/>
                    <a:cs typeface="Calibri" panose="020F0502020204030204" pitchFamily="34" charset="0"/>
                  </a:rPr>
                  <a:t>Example</a:t>
                </a:r>
                <a:r>
                  <a:rPr lang="en-GB" altLang="en-US" sz="2800" b="1" dirty="0">
                    <a:solidFill>
                      <a:srgbClr val="00B050"/>
                    </a:solidFill>
                    <a:latin typeface="Calibri" panose="020F0502020204030204" pitchFamily="34" charset="0"/>
                    <a:cs typeface="Calibri" panose="020F0502020204030204" pitchFamily="34" charset="0"/>
                  </a:rPr>
                  <a:t>:</a:t>
                </a:r>
                <a:r>
                  <a:rPr lang="en-GB" altLang="en-US" sz="2800" dirty="0">
                    <a:latin typeface="Calibri" panose="020F0502020204030204" pitchFamily="34" charset="0"/>
                    <a:cs typeface="Calibri" panose="020F0502020204030204" pitchFamily="34" charset="0"/>
                  </a:rPr>
                  <a:t> Say you have </a:t>
                </a:r>
                <a:r>
                  <a:rPr lang="en-GB" altLang="en-US" sz="2800" b="1" dirty="0">
                    <a:latin typeface="Calibri" panose="020F0502020204030204" pitchFamily="34" charset="0"/>
                    <a:cs typeface="Calibri" panose="020F0502020204030204" pitchFamily="34" charset="0"/>
                  </a:rPr>
                  <a:t>three data points </a:t>
                </a:r>
                <a:r>
                  <a:rPr lang="en-GB" altLang="en-US" sz="2800" dirty="0">
                    <a:latin typeface="Calibri" panose="020F0502020204030204" pitchFamily="34" charset="0"/>
                    <a:cs typeface="Calibri" panose="020F0502020204030204" pitchFamily="34" charset="0"/>
                  </a:rPr>
                  <a:t>like in the figure.</a:t>
                </a:r>
              </a:p>
            </p:txBody>
          </p:sp>
          <p:sp>
            <p:nvSpPr>
              <p:cNvPr id="2" name="textruta 1">
                <a:extLst>
                  <a:ext uri="{FF2B5EF4-FFF2-40B4-BE49-F238E27FC236}">
                    <a16:creationId xmlns:a16="http://schemas.microsoft.com/office/drawing/2014/main" id="{297BDB2C-66BE-478D-BC7E-4291BEFE4B8F}"/>
                  </a:ext>
                </a:extLst>
              </p:cNvPr>
              <p:cNvSpPr txBox="1"/>
              <p:nvPr/>
            </p:nvSpPr>
            <p:spPr>
              <a:xfrm>
                <a:off x="152855" y="1534870"/>
                <a:ext cx="5104945" cy="523220"/>
              </a:xfrm>
              <a:prstGeom prst="rect">
                <a:avLst/>
              </a:prstGeom>
              <a:noFill/>
            </p:spPr>
            <p:txBody>
              <a:bodyPr wrap="square" rtlCol="0">
                <a:spAutoFit/>
              </a:bodyPr>
              <a:lstStyle/>
              <a:p>
                <a:r>
                  <a:rPr lang="en-GB" altLang="en-US" sz="2800" dirty="0">
                    <a:solidFill>
                      <a:srgbClr val="FF0000"/>
                    </a:solidFill>
                    <a:latin typeface="Calibri" panose="020F0502020204030204" pitchFamily="34" charset="0"/>
                    <a:cs typeface="Calibri" panose="020F0502020204030204" pitchFamily="34" charset="0"/>
                  </a:rPr>
                  <a:t>How to model this information?</a:t>
                </a:r>
              </a:p>
            </p:txBody>
          </p:sp>
        </p:grpSp>
      </p:grpSp>
      <p:grpSp>
        <p:nvGrpSpPr>
          <p:cNvPr id="7" name="Grupp 6">
            <a:extLst>
              <a:ext uri="{FF2B5EF4-FFF2-40B4-BE49-F238E27FC236}">
                <a16:creationId xmlns:a16="http://schemas.microsoft.com/office/drawing/2014/main" id="{A84BB101-05BB-4F0E-ACE8-ACCA5CAAE4FE}"/>
              </a:ext>
            </a:extLst>
          </p:cNvPr>
          <p:cNvGrpSpPr/>
          <p:nvPr/>
        </p:nvGrpSpPr>
        <p:grpSpPr>
          <a:xfrm>
            <a:off x="457200" y="2072512"/>
            <a:ext cx="7848600" cy="461665"/>
            <a:chOff x="457200" y="2072512"/>
            <a:chExt cx="7848600" cy="461665"/>
          </a:xfrm>
        </p:grpSpPr>
        <p:cxnSp>
          <p:nvCxnSpPr>
            <p:cNvPr id="50187" name="Rak koppling 3">
              <a:extLst>
                <a:ext uri="{FF2B5EF4-FFF2-40B4-BE49-F238E27FC236}">
                  <a16:creationId xmlns:a16="http://schemas.microsoft.com/office/drawing/2014/main" id="{B48B7AC0-4A5A-4D7B-8DCF-3899F22B3017}"/>
                </a:ext>
              </a:extLst>
            </p:cNvPr>
            <p:cNvCxnSpPr>
              <a:cxnSpLocks noChangeShapeType="1"/>
            </p:cNvCxnSpPr>
            <p:nvPr/>
          </p:nvCxnSpPr>
          <p:spPr bwMode="auto">
            <a:xfrm>
              <a:off x="6096000" y="2345038"/>
              <a:ext cx="2209800" cy="0"/>
            </a:xfrm>
            <a:prstGeom prst="line">
              <a:avLst/>
            </a:prstGeom>
            <a:noFill/>
            <a:ln w="22225" algn="ctr">
              <a:solidFill>
                <a:srgbClr val="00206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ruta 2">
              <a:extLst>
                <a:ext uri="{FF2B5EF4-FFF2-40B4-BE49-F238E27FC236}">
                  <a16:creationId xmlns:a16="http://schemas.microsoft.com/office/drawing/2014/main" id="{915FDCB4-5BB7-48F9-8B29-B8479D8BD6BE}"/>
                </a:ext>
              </a:extLst>
            </p:cNvPr>
            <p:cNvSpPr txBox="1"/>
            <p:nvPr/>
          </p:nvSpPr>
          <p:spPr>
            <a:xfrm>
              <a:off x="457200" y="2072512"/>
              <a:ext cx="2765651" cy="461665"/>
            </a:xfrm>
            <a:prstGeom prst="rect">
              <a:avLst/>
            </a:prstGeom>
            <a:noFill/>
          </p:spPr>
          <p:txBody>
            <a:bodyPr wrap="square" rtlCol="0">
              <a:spAutoFit/>
            </a:bodyPr>
            <a:lstStyle/>
            <a:p>
              <a:r>
                <a:rPr lang="en-GB" altLang="en-US" b="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y=a  (constant)</a:t>
              </a:r>
            </a:p>
          </p:txBody>
        </p:sp>
      </p:grpSp>
      <p:grpSp>
        <p:nvGrpSpPr>
          <p:cNvPr id="8" name="Grupp 7">
            <a:extLst>
              <a:ext uri="{FF2B5EF4-FFF2-40B4-BE49-F238E27FC236}">
                <a16:creationId xmlns:a16="http://schemas.microsoft.com/office/drawing/2014/main" id="{363E908B-2C53-401B-AA37-572023A4C8B3}"/>
              </a:ext>
            </a:extLst>
          </p:cNvPr>
          <p:cNvGrpSpPr/>
          <p:nvPr/>
        </p:nvGrpSpPr>
        <p:grpSpPr>
          <a:xfrm>
            <a:off x="457200" y="2040153"/>
            <a:ext cx="7696200" cy="1008165"/>
            <a:chOff x="457200" y="2040153"/>
            <a:chExt cx="7696200" cy="1008165"/>
          </a:xfrm>
        </p:grpSpPr>
        <p:cxnSp>
          <p:nvCxnSpPr>
            <p:cNvPr id="50188" name="Rak koppling 23">
              <a:extLst>
                <a:ext uri="{FF2B5EF4-FFF2-40B4-BE49-F238E27FC236}">
                  <a16:creationId xmlns:a16="http://schemas.microsoft.com/office/drawing/2014/main" id="{F73FD530-7E89-4B62-B8D0-0639BBCB1FCF}"/>
                </a:ext>
              </a:extLst>
            </p:cNvPr>
            <p:cNvCxnSpPr>
              <a:cxnSpLocks noChangeShapeType="1"/>
            </p:cNvCxnSpPr>
            <p:nvPr/>
          </p:nvCxnSpPr>
          <p:spPr bwMode="auto">
            <a:xfrm flipV="1">
              <a:off x="6096000" y="2040153"/>
              <a:ext cx="2057400" cy="577412"/>
            </a:xfrm>
            <a:prstGeom prst="line">
              <a:avLst/>
            </a:prstGeom>
            <a:noFill/>
            <a:ln w="22225" algn="ctr">
              <a:solidFill>
                <a:srgbClr val="0070C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ruta 4">
              <a:extLst>
                <a:ext uri="{FF2B5EF4-FFF2-40B4-BE49-F238E27FC236}">
                  <a16:creationId xmlns:a16="http://schemas.microsoft.com/office/drawing/2014/main" id="{473740FE-9B74-4278-854B-52FF309B2857}"/>
                </a:ext>
              </a:extLst>
            </p:cNvPr>
            <p:cNvSpPr txBox="1"/>
            <p:nvPr/>
          </p:nvSpPr>
          <p:spPr>
            <a:xfrm>
              <a:off x="457200" y="2586653"/>
              <a:ext cx="2458129" cy="461665"/>
            </a:xfrm>
            <a:prstGeom prst="rect">
              <a:avLst/>
            </a:prstGeom>
            <a:noFill/>
          </p:spPr>
          <p:txBody>
            <a:bodyPr wrap="square" rtlCol="0">
              <a:spAutoFit/>
            </a:bodyPr>
            <a:lstStyle/>
            <a:p>
              <a:r>
                <a:rPr lang="en-GB" altLang="en-US" b="1" dirty="0">
                  <a:latin typeface="Calibri" panose="020F0502020204030204" pitchFamily="34" charset="0"/>
                  <a:cs typeface="Calibri" panose="020F0502020204030204" pitchFamily="34" charset="0"/>
                </a:rPr>
                <a:t>b)</a:t>
              </a:r>
              <a:r>
                <a:rPr lang="en-GB" altLang="en-US" dirty="0">
                  <a:latin typeface="Calibri" panose="020F0502020204030204" pitchFamily="34" charset="0"/>
                  <a:cs typeface="Calibri" panose="020F0502020204030204" pitchFamily="34" charset="0"/>
                </a:rPr>
                <a:t>  </a:t>
              </a:r>
              <a:r>
                <a:rPr lang="en-GB" altLang="en-US" dirty="0">
                  <a:solidFill>
                    <a:srgbClr val="0070C0"/>
                  </a:solidFill>
                  <a:latin typeface="Calibri" panose="020F0502020204030204" pitchFamily="34" charset="0"/>
                  <a:cs typeface="Calibri" panose="020F0502020204030204" pitchFamily="34" charset="0"/>
                </a:rPr>
                <a:t>y=a + b*x</a:t>
              </a:r>
            </a:p>
          </p:txBody>
        </p:sp>
      </p:grpSp>
      <p:grpSp>
        <p:nvGrpSpPr>
          <p:cNvPr id="10" name="Grupp 9">
            <a:extLst>
              <a:ext uri="{FF2B5EF4-FFF2-40B4-BE49-F238E27FC236}">
                <a16:creationId xmlns:a16="http://schemas.microsoft.com/office/drawing/2014/main" id="{5DACB754-4E5D-49CF-84C2-5F484038ECFD}"/>
              </a:ext>
            </a:extLst>
          </p:cNvPr>
          <p:cNvGrpSpPr/>
          <p:nvPr/>
        </p:nvGrpSpPr>
        <p:grpSpPr>
          <a:xfrm>
            <a:off x="457200" y="2089150"/>
            <a:ext cx="8459130" cy="2017946"/>
            <a:chOff x="457200" y="2089150"/>
            <a:chExt cx="8459130" cy="2017946"/>
          </a:xfrm>
        </p:grpSpPr>
        <p:sp>
          <p:nvSpPr>
            <p:cNvPr id="47" name="Båge 46">
              <a:extLst>
                <a:ext uri="{FF2B5EF4-FFF2-40B4-BE49-F238E27FC236}">
                  <a16:creationId xmlns:a16="http://schemas.microsoft.com/office/drawing/2014/main" id="{88817A83-E5D4-480D-BA3B-8EE3C1388E1A}"/>
                </a:ext>
              </a:extLst>
            </p:cNvPr>
            <p:cNvSpPr/>
            <p:nvPr/>
          </p:nvSpPr>
          <p:spPr bwMode="auto">
            <a:xfrm rot="16048984">
              <a:off x="6661150" y="1884363"/>
              <a:ext cx="1550988" cy="1960562"/>
            </a:xfrm>
            <a:prstGeom prst="arc">
              <a:avLst>
                <a:gd name="adj1" fmla="val 16200000"/>
                <a:gd name="adj2" fmla="val 5980581"/>
              </a:avLst>
            </a:prstGeom>
            <a:noFill/>
            <a:ln w="19050" cap="flat" cmpd="sng" algn="ctr">
              <a:solidFill>
                <a:srgbClr val="FF00FF"/>
              </a:solidFill>
              <a:prstDash val="solid"/>
              <a:round/>
              <a:headEnd type="none" w="sm" len="sm"/>
              <a:tailEnd type="none" w="sm" len="sm"/>
            </a:ln>
            <a:effectLst/>
          </p:spPr>
          <p:txBody>
            <a:bodyPr/>
            <a:lstStyle/>
            <a:p>
              <a:pPr algn="ctr">
                <a:defRPr/>
              </a:pPr>
              <a:endParaRPr lang="en-GB">
                <a:latin typeface="Calibri" panose="020F0502020204030204" pitchFamily="34" charset="0"/>
                <a:cs typeface="Calibri" panose="020F0502020204030204" pitchFamily="34" charset="0"/>
              </a:endParaRPr>
            </a:p>
          </p:txBody>
        </p:sp>
        <p:sp>
          <p:nvSpPr>
            <p:cNvPr id="6" name="textruta 5">
              <a:extLst>
                <a:ext uri="{FF2B5EF4-FFF2-40B4-BE49-F238E27FC236}">
                  <a16:creationId xmlns:a16="http://schemas.microsoft.com/office/drawing/2014/main" id="{85A792D8-1DDD-485D-9D80-B5D098832B8C}"/>
                </a:ext>
              </a:extLst>
            </p:cNvPr>
            <p:cNvSpPr txBox="1"/>
            <p:nvPr/>
          </p:nvSpPr>
          <p:spPr>
            <a:xfrm>
              <a:off x="457200" y="3119133"/>
              <a:ext cx="8459130" cy="987963"/>
            </a:xfrm>
            <a:prstGeom prst="rect">
              <a:avLst/>
            </a:prstGeom>
            <a:noFill/>
          </p:spPr>
          <p:txBody>
            <a:bodyPr wrap="square" rtlCol="0">
              <a:spAutoFit/>
            </a:bodyPr>
            <a:lstStyle/>
            <a:p>
              <a:pPr marL="0">
                <a:spcBef>
                  <a:spcPts val="300"/>
                </a:spcBef>
                <a:defRPr/>
              </a:pPr>
              <a:r>
                <a:rPr lang="en-GB" altLang="en-US" b="1" dirty="0">
                  <a:latin typeface="Calibri" panose="020F0502020204030204" pitchFamily="34" charset="0"/>
                  <a:cs typeface="Calibri" panose="020F0502020204030204" pitchFamily="34" charset="0"/>
                </a:rPr>
                <a:t>c)</a:t>
              </a:r>
              <a:r>
                <a:rPr lang="en-GB" altLang="en-US" dirty="0">
                  <a:latin typeface="Calibri" panose="020F0502020204030204" pitchFamily="34" charset="0"/>
                  <a:cs typeface="Calibri" panose="020F0502020204030204" pitchFamily="34" charset="0"/>
                </a:rPr>
                <a:t>  </a:t>
              </a:r>
              <a:r>
                <a:rPr lang="en-GB" altLang="en-US" dirty="0">
                  <a:solidFill>
                    <a:srgbClr val="FF00FF"/>
                  </a:solidFill>
                  <a:latin typeface="Calibri" panose="020F0502020204030204" pitchFamily="34" charset="0"/>
                  <a:cs typeface="Calibri" panose="020F0502020204030204" pitchFamily="34" charset="0"/>
                </a:rPr>
                <a:t>y = a + b*x + c*x</a:t>
              </a:r>
              <a:r>
                <a:rPr lang="en-GB" altLang="en-US" baseline="30000" dirty="0">
                  <a:solidFill>
                    <a:srgbClr val="FF00FF"/>
                  </a:solidFill>
                  <a:latin typeface="Calibri" panose="020F0502020204030204" pitchFamily="34" charset="0"/>
                  <a:cs typeface="Calibri" panose="020F0502020204030204" pitchFamily="34" charset="0"/>
                </a:rPr>
                <a:t>2</a:t>
              </a:r>
              <a:r>
                <a:rPr lang="en-GB" altLang="en-US" dirty="0">
                  <a:solidFill>
                    <a:srgbClr val="FF00FF"/>
                  </a:solidFill>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t>
              </a:r>
              <a:r>
                <a:rPr lang="en-GB" altLang="en-US" i="1" dirty="0">
                  <a:solidFill>
                    <a:srgbClr val="00B050"/>
                  </a:solidFill>
                  <a:latin typeface="Calibri" panose="020F0502020204030204" pitchFamily="34" charset="0"/>
                  <a:cs typeface="Calibri" panose="020F0502020204030204" pitchFamily="34" charset="0"/>
                </a:rPr>
                <a:t>Perfect match </a:t>
              </a:r>
              <a:r>
                <a:rPr lang="en-GB" altLang="en-US" i="1" dirty="0">
                  <a:latin typeface="Calibri" panose="020F0502020204030204" pitchFamily="34" charset="0"/>
                  <a:cs typeface="Calibri" panose="020F0502020204030204" pitchFamily="34" charset="0"/>
                </a:rPr>
                <a:t>or</a:t>
              </a:r>
              <a:r>
                <a:rPr lang="en-GB" altLang="en-US" i="1" dirty="0">
                  <a:solidFill>
                    <a:srgbClr val="FF0000"/>
                  </a:solidFill>
                  <a:latin typeface="Calibri" panose="020F0502020204030204" pitchFamily="34" charset="0"/>
                  <a:cs typeface="Calibri" panose="020F0502020204030204" pitchFamily="34" charset="0"/>
                </a:rPr>
                <a:t> over-parameterization?</a:t>
              </a:r>
              <a:r>
                <a:rPr lang="en-GB" altLang="en-US" dirty="0">
                  <a:latin typeface="Calibri" panose="020F0502020204030204" pitchFamily="34" charset="0"/>
                  <a:cs typeface="Calibri" panose="020F0502020204030204" pitchFamily="34" charset="0"/>
                </a:rPr>
                <a:t>)  </a:t>
              </a:r>
            </a:p>
            <a:p>
              <a:pPr marL="0" indent="0">
                <a:lnSpc>
                  <a:spcPct val="95000"/>
                </a:lnSpc>
                <a:spcBef>
                  <a:spcPts val="0"/>
                </a:spcBef>
                <a:defRPr/>
              </a:pPr>
              <a:r>
                <a:rPr lang="en-GB" altLang="en-US" sz="1800" dirty="0">
                  <a:latin typeface="Calibri" panose="020F0502020204030204" pitchFamily="34" charset="0"/>
                  <a:cs typeface="Calibri" panose="020F0502020204030204" pitchFamily="34" charset="0"/>
                </a:rPr>
                <a:t>        (N point can always be perfectly matched by a polynomial of degree N-1. But if the</a:t>
              </a:r>
            </a:p>
            <a:p>
              <a:pPr marL="0" indent="0">
                <a:lnSpc>
                  <a:spcPct val="95000"/>
                </a:lnSpc>
                <a:spcBef>
                  <a:spcPts val="0"/>
                </a:spcBef>
                <a:defRPr/>
              </a:pPr>
              <a:r>
                <a:rPr lang="en-GB" altLang="en-US" sz="1800" dirty="0">
                  <a:latin typeface="Calibri" panose="020F0502020204030204" pitchFamily="34" charset="0"/>
                  <a:cs typeface="Calibri" panose="020F0502020204030204" pitchFamily="34" charset="0"/>
                </a:rPr>
                <a:t>         data are not perfect, this might still be a bad model!)</a:t>
              </a:r>
            </a:p>
          </p:txBody>
        </p:sp>
      </p:grpSp>
      <p:sp>
        <p:nvSpPr>
          <p:cNvPr id="50178" name="Platshållare för bildnummer 5">
            <a:extLst>
              <a:ext uri="{FF2B5EF4-FFF2-40B4-BE49-F238E27FC236}">
                <a16:creationId xmlns:a16="http://schemas.microsoft.com/office/drawing/2014/main" id="{C8395FC8-6E16-4AE6-9BA3-D609CDE97384}"/>
              </a:ext>
            </a:extLst>
          </p:cNvPr>
          <p:cNvSpPr>
            <a:spLocks noGrp="1"/>
          </p:cNvSpPr>
          <p:nvPr>
            <p:ph type="sldNum" sz="quarter" idx="12"/>
          </p:nvPr>
        </p:nvSpPr>
        <p:spPr>
          <a:xfrm>
            <a:off x="85598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402769EC-1A1D-4B08-B70F-45C44C1CAB07}" type="slidenum">
              <a:rPr lang="en-GB" altLang="en-US" sz="1400" smtClean="0">
                <a:latin typeface="Calibri" panose="020F0502020204030204" pitchFamily="34" charset="0"/>
                <a:cs typeface="Calibri" panose="020F0502020204030204" pitchFamily="34" charset="0"/>
              </a:rPr>
              <a:pPr>
                <a:spcBef>
                  <a:spcPct val="0"/>
                </a:spcBef>
              </a:pPr>
              <a:t>30</a:t>
            </a:fld>
            <a:endParaRPr lang="en-GB" altLang="en-US" sz="1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additive="base">
                                        <p:cTn id="7" dur="500" fill="hold"/>
                                        <p:tgtEl>
                                          <p:spTgt spid="50181"/>
                                        </p:tgtEl>
                                        <p:attrNameLst>
                                          <p:attrName>ppt_x</p:attrName>
                                        </p:attrNameLst>
                                      </p:cBhvr>
                                      <p:tavLst>
                                        <p:tav tm="0">
                                          <p:val>
                                            <p:strVal val="#ppt_x"/>
                                          </p:val>
                                        </p:tav>
                                        <p:tav tm="100000">
                                          <p:val>
                                            <p:strVal val="#ppt_x"/>
                                          </p:val>
                                        </p:tav>
                                      </p:tavLst>
                                    </p:anim>
                                    <p:anim calcmode="lin" valueType="num">
                                      <p:cBhvr additive="base">
                                        <p:cTn id="8" dur="500" fill="hold"/>
                                        <p:tgtEl>
                                          <p:spTgt spid="501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823"/>
                                        </p:tgtEl>
                                        <p:attrNameLst>
                                          <p:attrName>style.visibility</p:attrName>
                                        </p:attrNameLst>
                                      </p:cBhvr>
                                      <p:to>
                                        <p:strVal val="visible"/>
                                      </p:to>
                                    </p:set>
                                    <p:anim calcmode="lin" valueType="num">
                                      <p:cBhvr additive="base">
                                        <p:cTn id="37" dur="500" fill="hold"/>
                                        <p:tgtEl>
                                          <p:spTgt spid="76823"/>
                                        </p:tgtEl>
                                        <p:attrNameLst>
                                          <p:attrName>ppt_x</p:attrName>
                                        </p:attrNameLst>
                                      </p:cBhvr>
                                      <p:tavLst>
                                        <p:tav tm="0">
                                          <p:val>
                                            <p:strVal val="1+#ppt_w/2"/>
                                          </p:val>
                                        </p:tav>
                                        <p:tav tm="100000">
                                          <p:val>
                                            <p:strVal val="#ppt_x"/>
                                          </p:val>
                                        </p:tav>
                                      </p:tavLst>
                                    </p:anim>
                                    <p:anim calcmode="lin" valueType="num">
                                      <p:cBhvr additive="base">
                                        <p:cTn id="38" dur="500" fill="hold"/>
                                        <p:tgtEl>
                                          <p:spTgt spid="768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6815"/>
                                        </p:tgtEl>
                                        <p:attrNameLst>
                                          <p:attrName>style.visibility</p:attrName>
                                        </p:attrNameLst>
                                      </p:cBhvr>
                                      <p:to>
                                        <p:strVal val="visible"/>
                                      </p:to>
                                    </p:set>
                                    <p:anim calcmode="lin" valueType="num">
                                      <p:cBhvr additive="base">
                                        <p:cTn id="43" dur="500" fill="hold"/>
                                        <p:tgtEl>
                                          <p:spTgt spid="76815"/>
                                        </p:tgtEl>
                                        <p:attrNameLst>
                                          <p:attrName>ppt_x</p:attrName>
                                        </p:attrNameLst>
                                      </p:cBhvr>
                                      <p:tavLst>
                                        <p:tav tm="0">
                                          <p:val>
                                            <p:strVal val="#ppt_x"/>
                                          </p:val>
                                        </p:tav>
                                        <p:tav tm="100000">
                                          <p:val>
                                            <p:strVal val="#ppt_x"/>
                                          </p:val>
                                        </p:tav>
                                      </p:tavLst>
                                    </p:anim>
                                    <p:anim calcmode="lin" valueType="num">
                                      <p:cBhvr additive="base">
                                        <p:cTn id="44" dur="500" fill="hold"/>
                                        <p:tgtEl>
                                          <p:spTgt spid="768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0183"/>
                                        </p:tgtEl>
                                        <p:attrNameLst>
                                          <p:attrName>style.visibility</p:attrName>
                                        </p:attrNameLst>
                                      </p:cBhvr>
                                      <p:to>
                                        <p:strVal val="visible"/>
                                      </p:to>
                                    </p:set>
                                    <p:anim calcmode="lin" valueType="num">
                                      <p:cBhvr additive="base">
                                        <p:cTn id="49" dur="500" fill="hold"/>
                                        <p:tgtEl>
                                          <p:spTgt spid="50183"/>
                                        </p:tgtEl>
                                        <p:attrNameLst>
                                          <p:attrName>ppt_x</p:attrName>
                                        </p:attrNameLst>
                                      </p:cBhvr>
                                      <p:tavLst>
                                        <p:tav tm="0">
                                          <p:val>
                                            <p:strVal val="#ppt_x"/>
                                          </p:val>
                                        </p:tav>
                                        <p:tav tm="100000">
                                          <p:val>
                                            <p:strVal val="#ppt_x"/>
                                          </p:val>
                                        </p:tav>
                                      </p:tavLst>
                                    </p:anim>
                                    <p:anim calcmode="lin" valueType="num">
                                      <p:cBhvr additive="base">
                                        <p:cTn id="50"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autoUpdateAnimBg="0"/>
      <p:bldP spid="50181" grpId="0"/>
      <p:bldP spid="76823" grpId="0"/>
      <p:bldP spid="501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ubrik 1">
            <a:extLst>
              <a:ext uri="{FF2B5EF4-FFF2-40B4-BE49-F238E27FC236}">
                <a16:creationId xmlns:a16="http://schemas.microsoft.com/office/drawing/2014/main" id="{C0977221-0376-424C-8704-84D91650B129}"/>
              </a:ext>
            </a:extLst>
          </p:cNvPr>
          <p:cNvSpPr>
            <a:spLocks noGrp="1" noChangeArrowheads="1"/>
          </p:cNvSpPr>
          <p:nvPr>
            <p:ph type="title"/>
          </p:nvPr>
        </p:nvSpPr>
        <p:spPr>
          <a:xfrm>
            <a:off x="1751869" y="97123"/>
            <a:ext cx="4876798" cy="685800"/>
          </a:xfrm>
        </p:spPr>
        <p:txBody>
          <a:bodyPr/>
          <a:lstStyle/>
          <a:p>
            <a:pPr algn="ctr"/>
            <a:r>
              <a:rPr lang="en-GB" altLang="en-US" b="1" dirty="0">
                <a:latin typeface="Calibri" panose="020F0502020204030204" pitchFamily="34" charset="0"/>
                <a:cs typeface="Calibri" panose="020F0502020204030204" pitchFamily="34" charset="0"/>
              </a:rPr>
              <a:t>VIII.  ITERATIONS</a:t>
            </a:r>
          </a:p>
        </p:txBody>
      </p:sp>
      <p:sp>
        <p:nvSpPr>
          <p:cNvPr id="52227" name="Platshållare för bildnummer 2">
            <a:extLst>
              <a:ext uri="{FF2B5EF4-FFF2-40B4-BE49-F238E27FC236}">
                <a16:creationId xmlns:a16="http://schemas.microsoft.com/office/drawing/2014/main" id="{6512EA17-6136-420D-B117-6724902949B1}"/>
              </a:ext>
            </a:extLst>
          </p:cNvPr>
          <p:cNvSpPr>
            <a:spLocks noGrp="1"/>
          </p:cNvSpPr>
          <p:nvPr>
            <p:ph type="sldNum" sz="quarter" idx="12"/>
          </p:nvPr>
        </p:nvSpPr>
        <p:spPr>
          <a:xfrm>
            <a:off x="8483600" y="6276975"/>
            <a:ext cx="4318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4337087C-C580-4827-B736-1AFCFFE31240}" type="slidenum">
              <a:rPr lang="en-GB" altLang="en-US" sz="1400" smtClean="0">
                <a:latin typeface="Calibri" panose="020F0502020204030204" pitchFamily="34" charset="0"/>
                <a:cs typeface="Calibri" panose="020F0502020204030204" pitchFamily="34" charset="0"/>
              </a:rPr>
              <a:pPr>
                <a:spcBef>
                  <a:spcPct val="0"/>
                </a:spcBef>
              </a:pPr>
              <a:t>31</a:t>
            </a:fld>
            <a:endParaRPr lang="en-GB" altLang="en-US" sz="1400" dirty="0">
              <a:latin typeface="Calibri" panose="020F0502020204030204" pitchFamily="34" charset="0"/>
              <a:cs typeface="Calibri" panose="020F0502020204030204" pitchFamily="34" charset="0"/>
            </a:endParaRPr>
          </a:p>
        </p:txBody>
      </p:sp>
      <p:sp>
        <p:nvSpPr>
          <p:cNvPr id="52228" name="textruta 3">
            <a:extLst>
              <a:ext uri="{FF2B5EF4-FFF2-40B4-BE49-F238E27FC236}">
                <a16:creationId xmlns:a16="http://schemas.microsoft.com/office/drawing/2014/main" id="{6D74CEDE-AE8B-4763-8F51-673BC54D8375}"/>
              </a:ext>
            </a:extLst>
          </p:cNvPr>
          <p:cNvSpPr txBox="1">
            <a:spLocks noChangeArrowheads="1"/>
          </p:cNvSpPr>
          <p:nvPr/>
        </p:nvSpPr>
        <p:spPr bwMode="auto">
          <a:xfrm>
            <a:off x="645582" y="1101822"/>
            <a:ext cx="673590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800" dirty="0">
                <a:latin typeface="Calibri" panose="020F0502020204030204" pitchFamily="34" charset="0"/>
                <a:cs typeface="Calibri" panose="020F0502020204030204" pitchFamily="34" charset="0"/>
              </a:rPr>
              <a:t>In a typical project </a:t>
            </a:r>
            <a:r>
              <a:rPr lang="en-GB" altLang="en-US" sz="2800" b="1" dirty="0">
                <a:latin typeface="Calibri" panose="020F0502020204030204" pitchFamily="34" charset="0"/>
                <a:cs typeface="Calibri" panose="020F0502020204030204" pitchFamily="34" charset="0"/>
              </a:rPr>
              <a:t>you learn during the work</a:t>
            </a:r>
            <a:r>
              <a:rPr lang="en-GB" altLang="en-US" sz="2800" dirty="0">
                <a:latin typeface="Calibri" panose="020F0502020204030204" pitchFamily="34" charset="0"/>
                <a:cs typeface="Calibri" panose="020F0502020204030204" pitchFamily="34" charset="0"/>
              </a:rPr>
              <a:t>, </a:t>
            </a:r>
            <a:r>
              <a:rPr lang="en-GB" altLang="en-US" sz="2800" b="1" dirty="0">
                <a:latin typeface="Calibri" panose="020F0502020204030204" pitchFamily="34" charset="0"/>
                <a:cs typeface="Calibri" panose="020F0502020204030204" pitchFamily="34" charset="0"/>
              </a:rPr>
              <a:t>get new information </a:t>
            </a:r>
            <a:r>
              <a:rPr lang="en-GB" altLang="en-US" sz="2800" dirty="0">
                <a:latin typeface="Calibri" panose="020F0502020204030204" pitchFamily="34" charset="0"/>
                <a:cs typeface="Calibri" panose="020F0502020204030204" pitchFamily="34" charset="0"/>
              </a:rPr>
              <a:t>and </a:t>
            </a:r>
            <a:r>
              <a:rPr lang="en-GB" altLang="en-US" sz="2800" b="1" dirty="0">
                <a:latin typeface="Calibri" panose="020F0502020204030204" pitchFamily="34" charset="0"/>
                <a:cs typeface="Calibri" panose="020F0502020204030204" pitchFamily="34" charset="0"/>
              </a:rPr>
              <a:t>understand</a:t>
            </a:r>
            <a:r>
              <a:rPr lang="en-GB" altLang="en-US" sz="2800" dirty="0">
                <a:latin typeface="Calibri" panose="020F0502020204030204" pitchFamily="34" charset="0"/>
                <a:cs typeface="Calibri" panose="020F0502020204030204" pitchFamily="34" charset="0"/>
              </a:rPr>
              <a:t> that structure, relations or parameter values used are not the best.</a:t>
            </a:r>
          </a:p>
          <a:p>
            <a:pPr>
              <a:spcBef>
                <a:spcPct val="0"/>
              </a:spcBef>
            </a:pPr>
            <a:endParaRPr lang="en-GB" altLang="en-US" sz="2800" dirty="0">
              <a:latin typeface="Calibri" panose="020F0502020204030204" pitchFamily="34" charset="0"/>
              <a:cs typeface="Calibri" panose="020F0502020204030204" pitchFamily="34" charset="0"/>
            </a:endParaRPr>
          </a:p>
          <a:p>
            <a:pPr>
              <a:spcBef>
                <a:spcPct val="0"/>
              </a:spcBef>
            </a:pPr>
            <a:r>
              <a:rPr lang="en-GB" altLang="en-US" sz="2800" dirty="0">
                <a:solidFill>
                  <a:srgbClr val="00B050"/>
                </a:solidFill>
                <a:latin typeface="Calibri" panose="020F0502020204030204" pitchFamily="34" charset="0"/>
                <a:cs typeface="Calibri" panose="020F0502020204030204" pitchFamily="34" charset="0"/>
              </a:rPr>
              <a:t>Then you have to revisit earlier stages.</a:t>
            </a:r>
          </a:p>
          <a:p>
            <a:pPr>
              <a:spcBef>
                <a:spcPct val="0"/>
              </a:spcBef>
            </a:pPr>
            <a:endParaRPr lang="en-GB" altLang="en-US" sz="2800" dirty="0">
              <a:latin typeface="Calibri" panose="020F0502020204030204" pitchFamily="34" charset="0"/>
              <a:cs typeface="Calibri" panose="020F0502020204030204" pitchFamily="34" charset="0"/>
            </a:endParaRPr>
          </a:p>
          <a:p>
            <a:pPr>
              <a:spcBef>
                <a:spcPct val="0"/>
              </a:spcBef>
            </a:pPr>
            <a:r>
              <a:rPr lang="en-GB" altLang="en-US" sz="2800" dirty="0">
                <a:solidFill>
                  <a:srgbClr val="FF0000"/>
                </a:solidFill>
                <a:latin typeface="Calibri" panose="020F0502020204030204" pitchFamily="34" charset="0"/>
                <a:cs typeface="Calibri" panose="020F0502020204030204" pitchFamily="34" charset="0"/>
              </a:rPr>
              <a:t>In a serious modelling project, iterations are frequent.</a:t>
            </a:r>
          </a:p>
        </p:txBody>
      </p:sp>
      <p:grpSp>
        <p:nvGrpSpPr>
          <p:cNvPr id="3" name="Grupp 2">
            <a:extLst>
              <a:ext uri="{FF2B5EF4-FFF2-40B4-BE49-F238E27FC236}">
                <a16:creationId xmlns:a16="http://schemas.microsoft.com/office/drawing/2014/main" id="{23121A3D-2E3C-4A91-AB48-5142C80A3219}"/>
              </a:ext>
            </a:extLst>
          </p:cNvPr>
          <p:cNvGrpSpPr/>
          <p:nvPr/>
        </p:nvGrpSpPr>
        <p:grpSpPr>
          <a:xfrm>
            <a:off x="7176177" y="228600"/>
            <a:ext cx="1739223" cy="1320800"/>
            <a:chOff x="6675098" y="787400"/>
            <a:chExt cx="1739223" cy="1320800"/>
          </a:xfrm>
        </p:grpSpPr>
        <p:grpSp>
          <p:nvGrpSpPr>
            <p:cNvPr id="2" name="Grupp 1">
              <a:extLst>
                <a:ext uri="{FF2B5EF4-FFF2-40B4-BE49-F238E27FC236}">
                  <a16:creationId xmlns:a16="http://schemas.microsoft.com/office/drawing/2014/main" id="{CED27238-D904-4175-A488-2DA0E43A8D74}"/>
                </a:ext>
              </a:extLst>
            </p:cNvPr>
            <p:cNvGrpSpPr/>
            <p:nvPr/>
          </p:nvGrpSpPr>
          <p:grpSpPr>
            <a:xfrm>
              <a:off x="8077200" y="1028881"/>
              <a:ext cx="337121" cy="952137"/>
              <a:chOff x="7275933" y="2014538"/>
              <a:chExt cx="850397" cy="3400430"/>
            </a:xfrm>
          </p:grpSpPr>
          <p:sp>
            <p:nvSpPr>
              <p:cNvPr id="5" name="Arc 12">
                <a:extLst>
                  <a:ext uri="{FF2B5EF4-FFF2-40B4-BE49-F238E27FC236}">
                    <a16:creationId xmlns:a16="http://schemas.microsoft.com/office/drawing/2014/main" id="{2434170D-567A-4659-8659-1968E1DF75EE}"/>
                  </a:ext>
                </a:extLst>
              </p:cNvPr>
              <p:cNvSpPr>
                <a:spLocks/>
              </p:cNvSpPr>
              <p:nvPr/>
            </p:nvSpPr>
            <p:spPr bwMode="auto">
              <a:xfrm>
                <a:off x="7382233" y="2014538"/>
                <a:ext cx="744097" cy="1660385"/>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FF00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7" name="Arc 24">
                <a:extLst>
                  <a:ext uri="{FF2B5EF4-FFF2-40B4-BE49-F238E27FC236}">
                    <a16:creationId xmlns:a16="http://schemas.microsoft.com/office/drawing/2014/main" id="{34154A6C-5477-41C2-A8B0-FE40E01853DD}"/>
                  </a:ext>
                </a:extLst>
              </p:cNvPr>
              <p:cNvSpPr>
                <a:spLocks/>
              </p:cNvSpPr>
              <p:nvPr/>
            </p:nvSpPr>
            <p:spPr bwMode="auto">
              <a:xfrm>
                <a:off x="7382233" y="3719638"/>
                <a:ext cx="744097" cy="1661261"/>
              </a:xfrm>
              <a:custGeom>
                <a:avLst/>
                <a:gdLst>
                  <a:gd name="T0" fmla="*/ 0 w 21600"/>
                  <a:gd name="T1" fmla="*/ 0 h 21600"/>
                  <a:gd name="T2" fmla="*/ 0 w 21600"/>
                  <a:gd name="T3" fmla="*/ 3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 name="Arc 25">
                <a:extLst>
                  <a:ext uri="{FF2B5EF4-FFF2-40B4-BE49-F238E27FC236}">
                    <a16:creationId xmlns:a16="http://schemas.microsoft.com/office/drawing/2014/main" id="{4461EECD-34D1-434B-8F98-9244C20A4E73}"/>
                  </a:ext>
                </a:extLst>
              </p:cNvPr>
              <p:cNvSpPr>
                <a:spLocks/>
              </p:cNvSpPr>
              <p:nvPr/>
            </p:nvSpPr>
            <p:spPr bwMode="auto">
              <a:xfrm>
                <a:off x="7275933" y="2736067"/>
                <a:ext cx="850397" cy="79451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FF00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9" name="Arc 13">
                <a:extLst>
                  <a:ext uri="{FF2B5EF4-FFF2-40B4-BE49-F238E27FC236}">
                    <a16:creationId xmlns:a16="http://schemas.microsoft.com/office/drawing/2014/main" id="{A27F09F2-896C-4C1A-B72F-22AE255BB35E}"/>
                  </a:ext>
                </a:extLst>
              </p:cNvPr>
              <p:cNvSpPr>
                <a:spLocks/>
              </p:cNvSpPr>
              <p:nvPr/>
            </p:nvSpPr>
            <p:spPr bwMode="auto">
              <a:xfrm>
                <a:off x="7428333" y="3464793"/>
                <a:ext cx="318899" cy="433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0" name="Arc 14">
                <a:extLst>
                  <a:ext uri="{FF2B5EF4-FFF2-40B4-BE49-F238E27FC236}">
                    <a16:creationId xmlns:a16="http://schemas.microsoft.com/office/drawing/2014/main" id="{C32C1E05-571C-4454-8878-8D3B152E9EA5}"/>
                  </a:ext>
                </a:extLst>
              </p:cNvPr>
              <p:cNvSpPr>
                <a:spLocks/>
              </p:cNvSpPr>
              <p:nvPr/>
            </p:nvSpPr>
            <p:spPr bwMode="auto">
              <a:xfrm>
                <a:off x="7428333" y="3032925"/>
                <a:ext cx="318899" cy="433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FF00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 name="Arc 16">
                <a:extLst>
                  <a:ext uri="{FF2B5EF4-FFF2-40B4-BE49-F238E27FC236}">
                    <a16:creationId xmlns:a16="http://schemas.microsoft.com/office/drawing/2014/main" id="{E4346AC9-7C5B-48C1-ACE4-C5CBDE8FB85F}"/>
                  </a:ext>
                </a:extLst>
              </p:cNvPr>
              <p:cNvSpPr>
                <a:spLocks/>
              </p:cNvSpPr>
              <p:nvPr/>
            </p:nvSpPr>
            <p:spPr bwMode="auto">
              <a:xfrm>
                <a:off x="7428333" y="4981596"/>
                <a:ext cx="318899" cy="433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1905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2" name="Arc 17">
                <a:extLst>
                  <a:ext uri="{FF2B5EF4-FFF2-40B4-BE49-F238E27FC236}">
                    <a16:creationId xmlns:a16="http://schemas.microsoft.com/office/drawing/2014/main" id="{9A0C19FB-A9DD-4146-8960-D57A2306F70D}"/>
                  </a:ext>
                </a:extLst>
              </p:cNvPr>
              <p:cNvSpPr>
                <a:spLocks/>
              </p:cNvSpPr>
              <p:nvPr/>
            </p:nvSpPr>
            <p:spPr bwMode="auto">
              <a:xfrm>
                <a:off x="7428333" y="4549728"/>
                <a:ext cx="318899" cy="4333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19050" cap="rnd">
                <a:solidFill>
                  <a:srgbClr val="FF0000"/>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4" name="Group 34">
              <a:extLst>
                <a:ext uri="{FF2B5EF4-FFF2-40B4-BE49-F238E27FC236}">
                  <a16:creationId xmlns:a16="http://schemas.microsoft.com/office/drawing/2014/main" id="{E819DF95-C2FB-4E10-B89F-98A437DAAC3E}"/>
                </a:ext>
              </a:extLst>
            </p:cNvPr>
            <p:cNvGrpSpPr>
              <a:grpSpLocks/>
            </p:cNvGrpSpPr>
            <p:nvPr/>
          </p:nvGrpSpPr>
          <p:grpSpPr bwMode="auto">
            <a:xfrm>
              <a:off x="6675098" y="787400"/>
              <a:ext cx="1338263" cy="1320800"/>
              <a:chOff x="4704" y="100"/>
              <a:chExt cx="843" cy="832"/>
            </a:xfrm>
          </p:grpSpPr>
          <p:grpSp>
            <p:nvGrpSpPr>
              <p:cNvPr id="16" name="Group 13">
                <a:extLst>
                  <a:ext uri="{FF2B5EF4-FFF2-40B4-BE49-F238E27FC236}">
                    <a16:creationId xmlns:a16="http://schemas.microsoft.com/office/drawing/2014/main" id="{D1104621-8C83-4763-9808-7C1CDABEB0DE}"/>
                  </a:ext>
                </a:extLst>
              </p:cNvPr>
              <p:cNvGrpSpPr>
                <a:grpSpLocks/>
              </p:cNvGrpSpPr>
              <p:nvPr/>
            </p:nvGrpSpPr>
            <p:grpSpPr bwMode="auto">
              <a:xfrm>
                <a:off x="4928" y="100"/>
                <a:ext cx="619" cy="832"/>
                <a:chOff x="4928" y="100"/>
                <a:chExt cx="619" cy="832"/>
              </a:xfrm>
            </p:grpSpPr>
            <p:sp>
              <p:nvSpPr>
                <p:cNvPr id="18" name="Rectangle 14">
                  <a:extLst>
                    <a:ext uri="{FF2B5EF4-FFF2-40B4-BE49-F238E27FC236}">
                      <a16:creationId xmlns:a16="http://schemas.microsoft.com/office/drawing/2014/main" id="{0E29A02D-4CD9-4ACC-9FE7-E3EB11DFD616}"/>
                    </a:ext>
                  </a:extLst>
                </p:cNvPr>
                <p:cNvSpPr>
                  <a:spLocks noChangeArrowheads="1"/>
                </p:cNvSpPr>
                <p:nvPr/>
              </p:nvSpPr>
              <p:spPr bwMode="auto">
                <a:xfrm>
                  <a:off x="4928" y="23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9" name="Rectangle 15">
                  <a:extLst>
                    <a:ext uri="{FF2B5EF4-FFF2-40B4-BE49-F238E27FC236}">
                      <a16:creationId xmlns:a16="http://schemas.microsoft.com/office/drawing/2014/main" id="{F16A7D31-4EB6-4A61-8785-FA27942CE4DD}"/>
                    </a:ext>
                  </a:extLst>
                </p:cNvPr>
                <p:cNvSpPr>
                  <a:spLocks noChangeArrowheads="1"/>
                </p:cNvSpPr>
                <p:nvPr/>
              </p:nvSpPr>
              <p:spPr bwMode="auto">
                <a:xfrm>
                  <a:off x="4928" y="604"/>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0" name="Rectangle 16">
                  <a:extLst>
                    <a:ext uri="{FF2B5EF4-FFF2-40B4-BE49-F238E27FC236}">
                      <a16:creationId xmlns:a16="http://schemas.microsoft.com/office/drawing/2014/main" id="{83E4D561-1459-4447-9F42-661D3592B52F}"/>
                    </a:ext>
                  </a:extLst>
                </p:cNvPr>
                <p:cNvSpPr>
                  <a:spLocks noChangeArrowheads="1"/>
                </p:cNvSpPr>
                <p:nvPr/>
              </p:nvSpPr>
              <p:spPr bwMode="auto">
                <a:xfrm>
                  <a:off x="4928" y="483"/>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1" name="Rectangle 17">
                  <a:extLst>
                    <a:ext uri="{FF2B5EF4-FFF2-40B4-BE49-F238E27FC236}">
                      <a16:creationId xmlns:a16="http://schemas.microsoft.com/office/drawing/2014/main" id="{BF673B3F-5C51-44AF-9D86-8E66F8696C03}"/>
                    </a:ext>
                  </a:extLst>
                </p:cNvPr>
                <p:cNvSpPr>
                  <a:spLocks noChangeArrowheads="1"/>
                </p:cNvSpPr>
                <p:nvPr/>
              </p:nvSpPr>
              <p:spPr bwMode="auto">
                <a:xfrm>
                  <a:off x="4928" y="35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2" name="Rectangle 18">
                  <a:extLst>
                    <a:ext uri="{FF2B5EF4-FFF2-40B4-BE49-F238E27FC236}">
                      <a16:creationId xmlns:a16="http://schemas.microsoft.com/office/drawing/2014/main" id="{B5EFF4E3-045C-44EC-9E44-6ECAD40651A2}"/>
                    </a:ext>
                  </a:extLst>
                </p:cNvPr>
                <p:cNvSpPr>
                  <a:spLocks noChangeArrowheads="1"/>
                </p:cNvSpPr>
                <p:nvPr/>
              </p:nvSpPr>
              <p:spPr bwMode="auto">
                <a:xfrm>
                  <a:off x="4928" y="100"/>
                  <a:ext cx="619" cy="77"/>
                </a:xfrm>
                <a:prstGeom prst="rect">
                  <a:avLst/>
                </a:prstGeom>
                <a:solidFill>
                  <a:schemeClr val="bg1"/>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3" name="Rectangle 19">
                  <a:extLst>
                    <a:ext uri="{FF2B5EF4-FFF2-40B4-BE49-F238E27FC236}">
                      <a16:creationId xmlns:a16="http://schemas.microsoft.com/office/drawing/2014/main" id="{C3F9B904-FDB2-4525-A4C5-CA83DFE76C94}"/>
                    </a:ext>
                  </a:extLst>
                </p:cNvPr>
                <p:cNvSpPr>
                  <a:spLocks noChangeArrowheads="1"/>
                </p:cNvSpPr>
                <p:nvPr/>
              </p:nvSpPr>
              <p:spPr bwMode="auto">
                <a:xfrm>
                  <a:off x="4928" y="73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4" name="Rectangle 20">
                  <a:extLst>
                    <a:ext uri="{FF2B5EF4-FFF2-40B4-BE49-F238E27FC236}">
                      <a16:creationId xmlns:a16="http://schemas.microsoft.com/office/drawing/2014/main" id="{36CB45F0-29BD-4694-B8E8-B35FBEBE3559}"/>
                    </a:ext>
                  </a:extLst>
                </p:cNvPr>
                <p:cNvSpPr>
                  <a:spLocks noChangeArrowheads="1"/>
                </p:cNvSpPr>
                <p:nvPr/>
              </p:nvSpPr>
              <p:spPr bwMode="auto">
                <a:xfrm>
                  <a:off x="4928" y="85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25" name="Line 21">
                  <a:extLst>
                    <a:ext uri="{FF2B5EF4-FFF2-40B4-BE49-F238E27FC236}">
                      <a16:creationId xmlns:a16="http://schemas.microsoft.com/office/drawing/2014/main" id="{B1D97FC2-B1FC-4CB4-9776-0FDE816A89D8}"/>
                    </a:ext>
                  </a:extLst>
                </p:cNvPr>
                <p:cNvSpPr>
                  <a:spLocks noChangeShapeType="1"/>
                </p:cNvSpPr>
                <p:nvPr/>
              </p:nvSpPr>
              <p:spPr bwMode="auto">
                <a:xfrm>
                  <a:off x="5244" y="31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6" name="Line 22">
                  <a:extLst>
                    <a:ext uri="{FF2B5EF4-FFF2-40B4-BE49-F238E27FC236}">
                      <a16:creationId xmlns:a16="http://schemas.microsoft.com/office/drawing/2014/main" id="{818E821F-9102-4920-AD72-FD6A52F3D452}"/>
                    </a:ext>
                  </a:extLst>
                </p:cNvPr>
                <p:cNvSpPr>
                  <a:spLocks noChangeShapeType="1"/>
                </p:cNvSpPr>
                <p:nvPr/>
              </p:nvSpPr>
              <p:spPr bwMode="auto">
                <a:xfrm>
                  <a:off x="5231" y="182"/>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7" name="Line 23">
                  <a:extLst>
                    <a:ext uri="{FF2B5EF4-FFF2-40B4-BE49-F238E27FC236}">
                      <a16:creationId xmlns:a16="http://schemas.microsoft.com/office/drawing/2014/main" id="{47E95D9E-7F66-465C-AD1D-0EA0FEF66683}"/>
                    </a:ext>
                  </a:extLst>
                </p:cNvPr>
                <p:cNvSpPr>
                  <a:spLocks noChangeShapeType="1"/>
                </p:cNvSpPr>
                <p:nvPr/>
              </p:nvSpPr>
              <p:spPr bwMode="auto">
                <a:xfrm>
                  <a:off x="5244" y="445"/>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8" name="Line 24">
                  <a:extLst>
                    <a:ext uri="{FF2B5EF4-FFF2-40B4-BE49-F238E27FC236}">
                      <a16:creationId xmlns:a16="http://schemas.microsoft.com/office/drawing/2014/main" id="{833F0B65-5584-485B-A930-BF0D6856090D}"/>
                    </a:ext>
                  </a:extLst>
                </p:cNvPr>
                <p:cNvSpPr>
                  <a:spLocks noChangeShapeType="1"/>
                </p:cNvSpPr>
                <p:nvPr/>
              </p:nvSpPr>
              <p:spPr bwMode="auto">
                <a:xfrm>
                  <a:off x="5244" y="55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29" name="Line 25">
                  <a:extLst>
                    <a:ext uri="{FF2B5EF4-FFF2-40B4-BE49-F238E27FC236}">
                      <a16:creationId xmlns:a16="http://schemas.microsoft.com/office/drawing/2014/main" id="{D2B0AC3F-75E5-476E-82FC-B115EB2E911A}"/>
                    </a:ext>
                  </a:extLst>
                </p:cNvPr>
                <p:cNvSpPr>
                  <a:spLocks noChangeShapeType="1"/>
                </p:cNvSpPr>
                <p:nvPr/>
              </p:nvSpPr>
              <p:spPr bwMode="auto">
                <a:xfrm>
                  <a:off x="5244" y="686"/>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30" name="Line 26">
                  <a:extLst>
                    <a:ext uri="{FF2B5EF4-FFF2-40B4-BE49-F238E27FC236}">
                      <a16:creationId xmlns:a16="http://schemas.microsoft.com/office/drawing/2014/main" id="{49D91C11-2F12-4F38-9682-91F55EC8BD3F}"/>
                    </a:ext>
                  </a:extLst>
                </p:cNvPr>
                <p:cNvSpPr>
                  <a:spLocks noChangeShapeType="1"/>
                </p:cNvSpPr>
                <p:nvPr/>
              </p:nvSpPr>
              <p:spPr bwMode="auto">
                <a:xfrm>
                  <a:off x="5244" y="81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7" name="Rectangle 27">
                <a:extLst>
                  <a:ext uri="{FF2B5EF4-FFF2-40B4-BE49-F238E27FC236}">
                    <a16:creationId xmlns:a16="http://schemas.microsoft.com/office/drawing/2014/main" id="{9FDCF046-A75E-40B7-823B-E85787AF9343}"/>
                  </a:ext>
                </a:extLst>
              </p:cNvPr>
              <p:cNvSpPr>
                <a:spLocks noChangeArrowheads="1"/>
              </p:cNvSpPr>
              <p:nvPr/>
            </p:nvSpPr>
            <p:spPr bwMode="auto">
              <a:xfrm>
                <a:off x="4704" y="288"/>
                <a:ext cx="96" cy="336"/>
              </a:xfrm>
              <a:prstGeom prst="rect">
                <a:avLst/>
              </a:prstGeom>
              <a:solidFill>
                <a:schemeClr val="bg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 calcmode="lin" valueType="num">
                                      <p:cBhvr additive="base">
                                        <p:cTn id="7" dur="500" fill="hold"/>
                                        <p:tgtEl>
                                          <p:spTgt spid="52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 calcmode="lin" valueType="num">
                                      <p:cBhvr additive="base">
                                        <p:cTn id="13" dur="500" fill="hold"/>
                                        <p:tgtEl>
                                          <p:spTgt spid="5222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228">
                                            <p:txEl>
                                              <p:pRg st="4" end="4"/>
                                            </p:txEl>
                                          </p:spTgt>
                                        </p:tgtEl>
                                        <p:attrNameLst>
                                          <p:attrName>style.visibility</p:attrName>
                                        </p:attrNameLst>
                                      </p:cBhvr>
                                      <p:to>
                                        <p:strVal val="visible"/>
                                      </p:to>
                                    </p:set>
                                    <p:anim calcmode="lin" valueType="num">
                                      <p:cBhvr additive="base">
                                        <p:cTn id="19" dur="500" fill="hold"/>
                                        <p:tgtEl>
                                          <p:spTgt spid="5222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Platshållare för bildnummer 5">
            <a:extLst>
              <a:ext uri="{FF2B5EF4-FFF2-40B4-BE49-F238E27FC236}">
                <a16:creationId xmlns:a16="http://schemas.microsoft.com/office/drawing/2014/main" id="{594AEB12-45A0-4BAE-A2B7-67DF4EB0D896}"/>
              </a:ext>
            </a:extLst>
          </p:cNvPr>
          <p:cNvSpPr>
            <a:spLocks noGrp="1"/>
          </p:cNvSpPr>
          <p:nvPr>
            <p:ph type="sldNum" sz="quarter" idx="12"/>
          </p:nvPr>
        </p:nvSpPr>
        <p:spPr>
          <a:xfrm>
            <a:off x="8636000" y="6276975"/>
            <a:ext cx="279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C28225F8-4EAF-4313-BDE7-AE9730EF2D8D}" type="slidenum">
              <a:rPr lang="en-GB" altLang="en-US" sz="1400" smtClean="0">
                <a:latin typeface="Calibri" panose="020F0502020204030204" pitchFamily="34" charset="0"/>
                <a:cs typeface="Calibri" panose="020F0502020204030204" pitchFamily="34" charset="0"/>
              </a:rPr>
              <a:pPr>
                <a:spcBef>
                  <a:spcPct val="0"/>
                </a:spcBef>
              </a:pPr>
              <a:t>32</a:t>
            </a:fld>
            <a:endParaRPr lang="en-GB" altLang="en-US" sz="1400">
              <a:latin typeface="Calibri" panose="020F0502020204030204" pitchFamily="34" charset="0"/>
              <a:cs typeface="Calibri" panose="020F0502020204030204" pitchFamily="34" charset="0"/>
            </a:endParaRPr>
          </a:p>
        </p:txBody>
      </p:sp>
      <p:sp>
        <p:nvSpPr>
          <p:cNvPr id="53251" name="Rectangle 4">
            <a:extLst>
              <a:ext uri="{FF2B5EF4-FFF2-40B4-BE49-F238E27FC236}">
                <a16:creationId xmlns:a16="http://schemas.microsoft.com/office/drawing/2014/main" id="{D2DE3457-9933-46D1-9780-E420EDEC4070}"/>
              </a:ext>
            </a:extLst>
          </p:cNvPr>
          <p:cNvSpPr>
            <a:spLocks noGrp="1" noChangeArrowheads="1"/>
          </p:cNvSpPr>
          <p:nvPr>
            <p:ph type="body" idx="1"/>
          </p:nvPr>
        </p:nvSpPr>
        <p:spPr>
          <a:xfrm>
            <a:off x="26127" y="76200"/>
            <a:ext cx="9067800" cy="533400"/>
          </a:xfrm>
          <a:noFill/>
        </p:spPr>
        <p:txBody>
          <a:bodyPr/>
          <a:lstStyle/>
          <a:p>
            <a:pPr>
              <a:lnSpc>
                <a:spcPct val="90000"/>
              </a:lnSpc>
            </a:pPr>
            <a:r>
              <a:rPr lang="en-GB" altLang="en-US" sz="4200" b="1" dirty="0">
                <a:latin typeface="Calibri" panose="020F0502020204030204" pitchFamily="34" charset="0"/>
                <a:cs typeface="Calibri" panose="020F0502020204030204" pitchFamily="34" charset="0"/>
              </a:rPr>
              <a:t>IX.  COMMON REASONS FOR A FAILURE</a:t>
            </a:r>
            <a:endParaRPr lang="en-GB" altLang="en-US" sz="4200" dirty="0">
              <a:latin typeface="Calibri" panose="020F0502020204030204" pitchFamily="34" charset="0"/>
              <a:cs typeface="Calibri" panose="020F0502020204030204" pitchFamily="34" charset="0"/>
            </a:endParaRPr>
          </a:p>
        </p:txBody>
      </p:sp>
      <p:sp>
        <p:nvSpPr>
          <p:cNvPr id="45061" name="Text Box 5">
            <a:extLst>
              <a:ext uri="{FF2B5EF4-FFF2-40B4-BE49-F238E27FC236}">
                <a16:creationId xmlns:a16="http://schemas.microsoft.com/office/drawing/2014/main" id="{96E9B6D4-68FA-42B8-A662-BF4AD98B95DA}"/>
              </a:ext>
            </a:extLst>
          </p:cNvPr>
          <p:cNvSpPr txBox="1">
            <a:spLocks noChangeArrowheads="1"/>
          </p:cNvSpPr>
          <p:nvPr/>
        </p:nvSpPr>
        <p:spPr bwMode="auto">
          <a:xfrm>
            <a:off x="215053" y="5562600"/>
            <a:ext cx="7938347" cy="44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lnSpc>
                <a:spcPct val="80000"/>
              </a:lnSpc>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a:t>
            </a:r>
          </a:p>
        </p:txBody>
      </p:sp>
      <p:sp>
        <p:nvSpPr>
          <p:cNvPr id="45062" name="Text Box 6">
            <a:extLst>
              <a:ext uri="{FF2B5EF4-FFF2-40B4-BE49-F238E27FC236}">
                <a16:creationId xmlns:a16="http://schemas.microsoft.com/office/drawing/2014/main" id="{2DEF19F2-5EF1-4415-A7C0-8BEFE5CF8300}"/>
              </a:ext>
            </a:extLst>
          </p:cNvPr>
          <p:cNvSpPr txBox="1">
            <a:spLocks noChangeArrowheads="1"/>
          </p:cNvSpPr>
          <p:nvPr/>
        </p:nvSpPr>
        <p:spPr bwMode="auto">
          <a:xfrm>
            <a:off x="221705" y="4652762"/>
            <a:ext cx="8700589"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lnSpc>
                <a:spcPct val="90000"/>
              </a:lnSpc>
              <a:spcBef>
                <a:spcPct val="0"/>
              </a:spcBef>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Important aspects are not considered.</a:t>
            </a:r>
            <a:r>
              <a:rPr lang="en-GB" altLang="en-US" sz="2800" b="1" dirty="0">
                <a:latin typeface="Calibri" panose="020F0502020204030204" pitchFamily="34" charset="0"/>
                <a:cs typeface="Calibri" panose="020F0502020204030204" pitchFamily="34" charset="0"/>
              </a:rPr>
              <a:t> </a:t>
            </a:r>
            <a:r>
              <a:rPr lang="en-GB" altLang="en-US" sz="2800" dirty="0">
                <a:latin typeface="Calibri" panose="020F0502020204030204" pitchFamily="34" charset="0"/>
                <a:cs typeface="Calibri" panose="020F0502020204030204" pitchFamily="34" charset="0"/>
              </a:rPr>
              <a:t>(technical, medical, economical, practical, juridical, ethical …)</a:t>
            </a:r>
          </a:p>
        </p:txBody>
      </p:sp>
      <p:sp>
        <p:nvSpPr>
          <p:cNvPr id="45063" name="Text Box 7">
            <a:extLst>
              <a:ext uri="{FF2B5EF4-FFF2-40B4-BE49-F238E27FC236}">
                <a16:creationId xmlns:a16="http://schemas.microsoft.com/office/drawing/2014/main" id="{FC476FCC-18D4-4E29-B6B9-A7DA9C09A751}"/>
              </a:ext>
            </a:extLst>
          </p:cNvPr>
          <p:cNvSpPr txBox="1">
            <a:spLocks noChangeArrowheads="1"/>
          </p:cNvSpPr>
          <p:nvPr/>
        </p:nvSpPr>
        <p:spPr bwMode="auto">
          <a:xfrm>
            <a:off x="214690" y="762000"/>
            <a:ext cx="877691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lnSpc>
                <a:spcPct val="90000"/>
              </a:lnSpc>
              <a:spcBef>
                <a:spcPct val="0"/>
              </a:spcBef>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Bad project management.</a:t>
            </a:r>
            <a:r>
              <a:rPr lang="en-GB" altLang="en-US" sz="2800" dirty="0">
                <a:latin typeface="Calibri" panose="020F0502020204030204" pitchFamily="34" charset="0"/>
                <a:cs typeface="Calibri" panose="020F0502020204030204" pitchFamily="34" charset="0"/>
              </a:rPr>
              <a:t> (E.g. you did not follow the</a:t>
            </a:r>
          </a:p>
          <a:p>
            <a:pPr>
              <a:lnSpc>
                <a:spcPct val="90000"/>
              </a:lnSpc>
              <a:spcBef>
                <a:spcPct val="0"/>
              </a:spcBef>
              <a:buFont typeface="Wingdings" panose="05000000000000000000" pitchFamily="2" charset="2"/>
              <a:buNone/>
            </a:pPr>
            <a:r>
              <a:rPr lang="en-GB" altLang="en-US" sz="2800" dirty="0">
                <a:latin typeface="Calibri" panose="020F0502020204030204" pitchFamily="34" charset="0"/>
                <a:cs typeface="Calibri" panose="020F0502020204030204" pitchFamily="34" charset="0"/>
              </a:rPr>
              <a:t>      project phases for running a modelling project.)</a:t>
            </a:r>
          </a:p>
        </p:txBody>
      </p:sp>
      <p:sp>
        <p:nvSpPr>
          <p:cNvPr id="45064" name="Text Box 8">
            <a:extLst>
              <a:ext uri="{FF2B5EF4-FFF2-40B4-BE49-F238E27FC236}">
                <a16:creationId xmlns:a16="http://schemas.microsoft.com/office/drawing/2014/main" id="{B3874F0C-F89C-4E45-AE7B-C8C998B69C84}"/>
              </a:ext>
            </a:extLst>
          </p:cNvPr>
          <p:cNvSpPr txBox="1">
            <a:spLocks noChangeArrowheads="1"/>
          </p:cNvSpPr>
          <p:nvPr/>
        </p:nvSpPr>
        <p:spPr bwMode="auto">
          <a:xfrm>
            <a:off x="218923" y="3900488"/>
            <a:ext cx="610567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spcBef>
                <a:spcPct val="0"/>
              </a:spcBef>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Improper choice of model type.</a:t>
            </a:r>
          </a:p>
        </p:txBody>
      </p:sp>
      <p:sp>
        <p:nvSpPr>
          <p:cNvPr id="45065" name="Text Box 9">
            <a:extLst>
              <a:ext uri="{FF2B5EF4-FFF2-40B4-BE49-F238E27FC236}">
                <a16:creationId xmlns:a16="http://schemas.microsoft.com/office/drawing/2014/main" id="{06967187-A229-427A-90E7-21BD13DAD206}"/>
              </a:ext>
            </a:extLst>
          </p:cNvPr>
          <p:cNvSpPr txBox="1">
            <a:spLocks noChangeArrowheads="1"/>
          </p:cNvSpPr>
          <p:nvPr/>
        </p:nvSpPr>
        <p:spPr bwMode="auto">
          <a:xfrm>
            <a:off x="216020" y="1882775"/>
            <a:ext cx="824218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lnSpc>
                <a:spcPct val="90000"/>
              </a:lnSpc>
              <a:spcBef>
                <a:spcPct val="0"/>
              </a:spcBef>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Insufficient communication </a:t>
            </a:r>
            <a:r>
              <a:rPr lang="en-GB" altLang="en-US" sz="2800" dirty="0">
                <a:latin typeface="Calibri" panose="020F0502020204030204" pitchFamily="34" charset="0"/>
                <a:cs typeface="Calibri" panose="020F0502020204030204" pitchFamily="34" charset="0"/>
              </a:rPr>
              <a:t>between field experts </a:t>
            </a:r>
          </a:p>
          <a:p>
            <a:pPr>
              <a:lnSpc>
                <a:spcPct val="90000"/>
              </a:lnSpc>
              <a:spcBef>
                <a:spcPct val="0"/>
              </a:spcBef>
              <a:buFont typeface="Wingdings" panose="05000000000000000000" pitchFamily="2" charset="2"/>
              <a:buNone/>
            </a:pPr>
            <a:r>
              <a:rPr lang="en-GB" altLang="en-US" sz="2800" dirty="0">
                <a:latin typeface="Calibri" panose="020F0502020204030204" pitchFamily="34" charset="0"/>
                <a:cs typeface="Calibri" panose="020F0502020204030204" pitchFamily="34" charset="0"/>
              </a:rPr>
              <a:t>      and modellers. Perhaps no common language!</a:t>
            </a:r>
          </a:p>
        </p:txBody>
      </p:sp>
      <p:sp>
        <p:nvSpPr>
          <p:cNvPr id="45067" name="Text Box 11">
            <a:extLst>
              <a:ext uri="{FF2B5EF4-FFF2-40B4-BE49-F238E27FC236}">
                <a16:creationId xmlns:a16="http://schemas.microsoft.com/office/drawing/2014/main" id="{7970338D-B4E6-4B68-8D44-B0D7183748E5}"/>
              </a:ext>
            </a:extLst>
          </p:cNvPr>
          <p:cNvSpPr txBox="1">
            <a:spLocks noChangeArrowheads="1"/>
          </p:cNvSpPr>
          <p:nvPr/>
        </p:nvSpPr>
        <p:spPr bwMode="auto">
          <a:xfrm>
            <a:off x="205981" y="2895600"/>
            <a:ext cx="77950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457200" indent="-457200">
              <a:spcBef>
                <a:spcPct val="0"/>
              </a:spcBef>
              <a:buFont typeface="Wingdings" panose="05000000000000000000" pitchFamily="2" charset="2"/>
              <a:buChar char="ü"/>
            </a:pPr>
            <a:r>
              <a:rPr lang="en-GB" altLang="en-US" sz="2800" dirty="0">
                <a:latin typeface="Calibri" panose="020F0502020204030204" pitchFamily="34" charset="0"/>
                <a:cs typeface="Calibri" panose="020F0502020204030204" pitchFamily="34" charset="0"/>
              </a:rPr>
              <a:t> </a:t>
            </a:r>
            <a:r>
              <a:rPr lang="en-GB" altLang="en-US" sz="2800" b="1" dirty="0">
                <a:solidFill>
                  <a:srgbClr val="FF0000"/>
                </a:solidFill>
                <a:latin typeface="Calibri" panose="020F0502020204030204" pitchFamily="34" charset="0"/>
                <a:cs typeface="Calibri" panose="020F0502020204030204" pitchFamily="34" charset="0"/>
              </a:rPr>
              <a:t>Inadequate or bad information/data </a:t>
            </a:r>
            <a:r>
              <a:rPr lang="en-GB" altLang="en-US" sz="2800" dirty="0">
                <a:latin typeface="Calibri" panose="020F0502020204030204" pitchFamily="34" charset="0"/>
                <a:cs typeface="Calibri" panose="020F0502020204030204" pitchFamily="34" charset="0"/>
              </a:rPr>
              <a:t>about the    </a:t>
            </a:r>
          </a:p>
          <a:p>
            <a:pPr>
              <a:spcBef>
                <a:spcPct val="0"/>
              </a:spcBef>
            </a:pPr>
            <a:r>
              <a:rPr lang="en-GB" altLang="en-US" sz="2800" dirty="0">
                <a:latin typeface="Calibri" panose="020F0502020204030204" pitchFamily="34" charset="0"/>
                <a:cs typeface="Calibri" panose="020F0502020204030204" pitchFamily="34" charset="0"/>
              </a:rPr>
              <a:t>       systemus.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 calcmode="lin" valueType="num">
                                      <p:cBhvr additive="base">
                                        <p:cTn id="7" dur="500" fill="hold"/>
                                        <p:tgtEl>
                                          <p:spTgt spid="45063"/>
                                        </p:tgtEl>
                                        <p:attrNameLst>
                                          <p:attrName>ppt_x</p:attrName>
                                        </p:attrNameLst>
                                      </p:cBhvr>
                                      <p:tavLst>
                                        <p:tav tm="0">
                                          <p:val>
                                            <p:strVal val="1+#ppt_w/2"/>
                                          </p:val>
                                        </p:tav>
                                        <p:tav tm="100000">
                                          <p:val>
                                            <p:strVal val="#ppt_x"/>
                                          </p:val>
                                        </p:tav>
                                      </p:tavLst>
                                    </p:anim>
                                    <p:anim calcmode="lin" valueType="num">
                                      <p:cBhvr additive="base">
                                        <p:cTn id="8"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5065"/>
                                        </p:tgtEl>
                                        <p:attrNameLst>
                                          <p:attrName>style.visibility</p:attrName>
                                        </p:attrNameLst>
                                      </p:cBhvr>
                                      <p:to>
                                        <p:strVal val="visible"/>
                                      </p:to>
                                    </p:set>
                                    <p:anim calcmode="lin" valueType="num">
                                      <p:cBhvr additive="base">
                                        <p:cTn id="13" dur="500" fill="hold"/>
                                        <p:tgtEl>
                                          <p:spTgt spid="45065"/>
                                        </p:tgtEl>
                                        <p:attrNameLst>
                                          <p:attrName>ppt_x</p:attrName>
                                        </p:attrNameLst>
                                      </p:cBhvr>
                                      <p:tavLst>
                                        <p:tav tm="0">
                                          <p:val>
                                            <p:strVal val="1+#ppt_w/2"/>
                                          </p:val>
                                        </p:tav>
                                        <p:tav tm="100000">
                                          <p:val>
                                            <p:strVal val="#ppt_x"/>
                                          </p:val>
                                        </p:tav>
                                      </p:tavLst>
                                    </p:anim>
                                    <p:anim calcmode="lin" valueType="num">
                                      <p:cBhvr additive="base">
                                        <p:cTn id="14"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67"/>
                                        </p:tgtEl>
                                        <p:attrNameLst>
                                          <p:attrName>style.visibility</p:attrName>
                                        </p:attrNameLst>
                                      </p:cBhvr>
                                      <p:to>
                                        <p:strVal val="visible"/>
                                      </p:to>
                                    </p:set>
                                    <p:anim calcmode="lin" valueType="num">
                                      <p:cBhvr additive="base">
                                        <p:cTn id="19" dur="500" fill="hold"/>
                                        <p:tgtEl>
                                          <p:spTgt spid="45067"/>
                                        </p:tgtEl>
                                        <p:attrNameLst>
                                          <p:attrName>ppt_x</p:attrName>
                                        </p:attrNameLst>
                                      </p:cBhvr>
                                      <p:tavLst>
                                        <p:tav tm="0">
                                          <p:val>
                                            <p:strVal val="1+#ppt_w/2"/>
                                          </p:val>
                                        </p:tav>
                                        <p:tav tm="100000">
                                          <p:val>
                                            <p:strVal val="#ppt_x"/>
                                          </p:val>
                                        </p:tav>
                                      </p:tavLst>
                                    </p:anim>
                                    <p:anim calcmode="lin" valueType="num">
                                      <p:cBhvr additive="base">
                                        <p:cTn id="20"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5064"/>
                                        </p:tgtEl>
                                        <p:attrNameLst>
                                          <p:attrName>style.visibility</p:attrName>
                                        </p:attrNameLst>
                                      </p:cBhvr>
                                      <p:to>
                                        <p:strVal val="visible"/>
                                      </p:to>
                                    </p:set>
                                    <p:anim calcmode="lin" valueType="num">
                                      <p:cBhvr additive="base">
                                        <p:cTn id="25" dur="500" fill="hold"/>
                                        <p:tgtEl>
                                          <p:spTgt spid="45064"/>
                                        </p:tgtEl>
                                        <p:attrNameLst>
                                          <p:attrName>ppt_x</p:attrName>
                                        </p:attrNameLst>
                                      </p:cBhvr>
                                      <p:tavLst>
                                        <p:tav tm="0">
                                          <p:val>
                                            <p:strVal val="1+#ppt_w/2"/>
                                          </p:val>
                                        </p:tav>
                                        <p:tav tm="100000">
                                          <p:val>
                                            <p:strVal val="#ppt_x"/>
                                          </p:val>
                                        </p:tav>
                                      </p:tavLst>
                                    </p:anim>
                                    <p:anim calcmode="lin" valueType="num">
                                      <p:cBhvr additive="base">
                                        <p:cTn id="26"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5062"/>
                                        </p:tgtEl>
                                        <p:attrNameLst>
                                          <p:attrName>style.visibility</p:attrName>
                                        </p:attrNameLst>
                                      </p:cBhvr>
                                      <p:to>
                                        <p:strVal val="visible"/>
                                      </p:to>
                                    </p:set>
                                    <p:anim calcmode="lin" valueType="num">
                                      <p:cBhvr additive="base">
                                        <p:cTn id="31" dur="500" fill="hold"/>
                                        <p:tgtEl>
                                          <p:spTgt spid="45062"/>
                                        </p:tgtEl>
                                        <p:attrNameLst>
                                          <p:attrName>ppt_x</p:attrName>
                                        </p:attrNameLst>
                                      </p:cBhvr>
                                      <p:tavLst>
                                        <p:tav tm="0">
                                          <p:val>
                                            <p:strVal val="1+#ppt_w/2"/>
                                          </p:val>
                                        </p:tav>
                                        <p:tav tm="100000">
                                          <p:val>
                                            <p:strVal val="#ppt_x"/>
                                          </p:val>
                                        </p:tav>
                                      </p:tavLst>
                                    </p:anim>
                                    <p:anim calcmode="lin" valueType="num">
                                      <p:cBhvr additive="base">
                                        <p:cTn id="32"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5061"/>
                                        </p:tgtEl>
                                        <p:attrNameLst>
                                          <p:attrName>style.visibility</p:attrName>
                                        </p:attrNameLst>
                                      </p:cBhvr>
                                      <p:to>
                                        <p:strVal val="visible"/>
                                      </p:to>
                                    </p:set>
                                    <p:anim calcmode="lin" valueType="num">
                                      <p:cBhvr additive="base">
                                        <p:cTn id="37" dur="500" fill="hold"/>
                                        <p:tgtEl>
                                          <p:spTgt spid="45061"/>
                                        </p:tgtEl>
                                        <p:attrNameLst>
                                          <p:attrName>ppt_x</p:attrName>
                                        </p:attrNameLst>
                                      </p:cBhvr>
                                      <p:tavLst>
                                        <p:tav tm="0">
                                          <p:val>
                                            <p:strVal val="1+#ppt_w/2"/>
                                          </p:val>
                                        </p:tav>
                                        <p:tav tm="100000">
                                          <p:val>
                                            <p:strVal val="#ppt_x"/>
                                          </p:val>
                                        </p:tav>
                                      </p:tavLst>
                                    </p:anim>
                                    <p:anim calcmode="lin" valueType="num">
                                      <p:cBhvr additive="base">
                                        <p:cTn id="38"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P spid="45062" grpId="0" autoUpdateAnimBg="0"/>
      <p:bldP spid="45063" grpId="0" autoUpdateAnimBg="0"/>
      <p:bldP spid="45064" grpId="0" autoUpdateAnimBg="0"/>
      <p:bldP spid="45065" grpId="0" autoUpdateAnimBg="0"/>
      <p:bldP spid="4506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AA0AF7B-52E8-4690-BC33-F0C1216222E5}"/>
              </a:ext>
            </a:extLst>
          </p:cNvPr>
          <p:cNvSpPr>
            <a:spLocks noGrp="1"/>
          </p:cNvSpPr>
          <p:nvPr>
            <p:ph type="title"/>
          </p:nvPr>
        </p:nvSpPr>
        <p:spPr>
          <a:xfrm>
            <a:off x="685800" y="113484"/>
            <a:ext cx="7772400" cy="762000"/>
          </a:xfrm>
        </p:spPr>
        <p:txBody>
          <a:bodyPr/>
          <a:lstStyle/>
          <a:p>
            <a:pPr algn="ctr"/>
            <a:r>
              <a:rPr lang="en-GB" b="1" dirty="0">
                <a:latin typeface="Calibri" panose="020F0502020204030204" pitchFamily="34" charset="0"/>
                <a:cs typeface="Calibri" panose="020F0502020204030204" pitchFamily="34" charset="0"/>
              </a:rPr>
              <a:t>References</a:t>
            </a:r>
          </a:p>
        </p:txBody>
      </p:sp>
      <p:sp>
        <p:nvSpPr>
          <p:cNvPr id="3" name="Platshållare för innehåll 2">
            <a:extLst>
              <a:ext uri="{FF2B5EF4-FFF2-40B4-BE49-F238E27FC236}">
                <a16:creationId xmlns:a16="http://schemas.microsoft.com/office/drawing/2014/main" id="{FB498390-4C96-467D-B657-D838F18208B6}"/>
              </a:ext>
            </a:extLst>
          </p:cNvPr>
          <p:cNvSpPr>
            <a:spLocks noGrp="1"/>
          </p:cNvSpPr>
          <p:nvPr>
            <p:ph idx="1"/>
          </p:nvPr>
        </p:nvSpPr>
        <p:spPr>
          <a:xfrm>
            <a:off x="632096" y="908140"/>
            <a:ext cx="7978503" cy="4806860"/>
          </a:xfrm>
        </p:spPr>
        <p:txBody>
          <a:bodyPr/>
          <a:lstStyle/>
          <a:p>
            <a:pPr>
              <a:buFont typeface="Wingdings" panose="05000000000000000000" pitchFamily="2" charset="2"/>
              <a:buChar char="q"/>
            </a:pPr>
            <a:r>
              <a:rPr lang="en-GB" sz="2000" dirty="0">
                <a:latin typeface="Calibri" panose="020F0502020204030204" pitchFamily="34" charset="0"/>
                <a:ea typeface="Times New Roman" panose="02020603050405020304" pitchFamily="18" charset="0"/>
                <a:cs typeface="Calibri" panose="020F0502020204030204" pitchFamily="34" charset="0"/>
              </a:rPr>
              <a:t>Fishman, G.S. Principles of Discrete Event Simulation. John Wiley &amp; Sons, NY, 1978.</a:t>
            </a:r>
            <a:r>
              <a:rPr lang="en-GB" sz="2000" dirty="0">
                <a:latin typeface="Calibri" panose="020F0502020204030204" pitchFamily="34" charset="0"/>
                <a:cs typeface="Calibri" panose="020F0502020204030204" pitchFamily="34" charset="0"/>
              </a:rPr>
              <a:t> </a:t>
            </a:r>
          </a:p>
          <a:p>
            <a:pPr marL="0" indent="0"/>
            <a:endParaRPr lang="en-GB" sz="800"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GB" sz="2000" dirty="0">
                <a:latin typeface="Calibri" panose="020F0502020204030204" pitchFamily="34" charset="0"/>
                <a:cs typeface="Calibri" panose="020F0502020204030204" pitchFamily="34" charset="0"/>
              </a:rPr>
              <a:t>Kelton, D.W., Sadowski, R.P. and Sadowski, D.A. Simulation with Arena. WCB/McGraw-Hill, 1998. (Arena is a DES language. However, Chapter 1: What is Simulation? and Chapter 2: Fundamental Simulation Concepts – including 2.7 Overview of a Simulation Study are of general interest.)</a:t>
            </a:r>
            <a:endParaRPr lang="en-GB" sz="2000" dirty="0">
              <a:latin typeface="Calibri" panose="020F0502020204030204" pitchFamily="34" charset="0"/>
              <a:ea typeface="Times New Roman" panose="02020603050405020304" pitchFamily="18" charset="0"/>
              <a:cs typeface="Calibri" panose="020F0502020204030204" pitchFamily="34" charset="0"/>
            </a:endParaRPr>
          </a:p>
          <a:p>
            <a:pPr marL="0" indent="0"/>
            <a:endParaRPr lang="en-GB" sz="800" b="0" dirty="0">
              <a:effectLst/>
              <a:latin typeface="Calibri" panose="020F0502020204030204" pitchFamily="34" charset="0"/>
              <a:cs typeface="Calibri" panose="020F0502020204030204" pitchFamily="34" charset="0"/>
            </a:endParaRPr>
          </a:p>
          <a:p>
            <a:pPr>
              <a:buFont typeface="Wingdings" panose="05000000000000000000" pitchFamily="2" charset="2"/>
              <a:buChar char="q"/>
            </a:pPr>
            <a:r>
              <a:rPr lang="en-GB" sz="2000" b="0" dirty="0">
                <a:effectLst/>
                <a:latin typeface="Calibri" panose="020F0502020204030204" pitchFamily="34" charset="0"/>
                <a:cs typeface="Calibri" panose="020F0502020204030204" pitchFamily="34" charset="0"/>
              </a:rPr>
              <a:t>Law AM and Kelton WD. </a:t>
            </a:r>
            <a:r>
              <a:rPr lang="en-GB" sz="2000" b="0" i="1" dirty="0">
                <a:effectLst/>
                <a:latin typeface="Calibri" panose="020F0502020204030204" pitchFamily="34" charset="0"/>
                <a:cs typeface="Calibri" panose="020F0502020204030204" pitchFamily="34" charset="0"/>
              </a:rPr>
              <a:t>Simulation Modelling and Analysis</a:t>
            </a:r>
            <a:r>
              <a:rPr lang="en-GB" sz="2000" b="0" dirty="0">
                <a:effectLst/>
                <a:latin typeface="Calibri" panose="020F0502020204030204" pitchFamily="34" charset="0"/>
                <a:cs typeface="Calibri" panose="020F0502020204030204" pitchFamily="34" charset="0"/>
              </a:rPr>
              <a:t>, 2d ed. McGraw-Hill, New York, 1991.</a:t>
            </a:r>
            <a:endParaRPr lang="en-GB" sz="2000" b="1" dirty="0">
              <a:effectLst/>
              <a:latin typeface="Calibri" panose="020F0502020204030204" pitchFamily="34" charset="0"/>
              <a:cs typeface="Calibri" panose="020F0502020204030204" pitchFamily="34" charset="0"/>
            </a:endParaRPr>
          </a:p>
          <a:p>
            <a:pPr marL="0" indent="0"/>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q"/>
            </a:pPr>
            <a:r>
              <a:rPr lang="en-GB" sz="2000" noProof="1">
                <a:effectLst/>
                <a:latin typeface="Calibri" panose="020F0502020204030204" pitchFamily="34" charset="0"/>
                <a:ea typeface="Times New Roman" panose="02020603050405020304" pitchFamily="18" charset="0"/>
                <a:cs typeface="Calibri" panose="020F0502020204030204" pitchFamily="34" charset="0"/>
              </a:rPr>
              <a:t>Ljung</a:t>
            </a:r>
            <a:r>
              <a:rPr lang="en-GB" sz="2000" dirty="0">
                <a:latin typeface="Calibri" panose="020F0502020204030204" pitchFamily="34" charset="0"/>
                <a:ea typeface="Times New Roman" panose="02020603050405020304" pitchFamily="18" charset="0"/>
                <a:cs typeface="Calibri" panose="020F0502020204030204" pitchFamily="34" charset="0"/>
              </a:rPr>
              <a:t> L</a:t>
            </a:r>
            <a:r>
              <a:rPr lang="en-GB" sz="2000" dirty="0">
                <a:effectLst/>
                <a:latin typeface="Calibri" panose="020F0502020204030204" pitchFamily="34" charset="0"/>
                <a:ea typeface="Times New Roman" panose="02020603050405020304" pitchFamily="18" charset="0"/>
                <a:cs typeface="Calibri" panose="020F0502020204030204" pitchFamily="34" charset="0"/>
              </a:rPr>
              <a:t>. System Identification: Theory for the User, Prentice-Hall, Inc., NJ, 1999.</a:t>
            </a:r>
          </a:p>
          <a:p>
            <a:pPr marL="0" indent="0"/>
            <a:endParaRPr lang="en-GB" sz="800" dirty="0">
              <a:effectLst/>
              <a:latin typeface="Calibri" panose="020F0502020204030204" pitchFamily="34" charset="0"/>
              <a:ea typeface="Times New Roman" panose="02020603050405020304" pitchFamily="18" charset="0"/>
              <a:cs typeface="Calibri" panose="020F0502020204030204" pitchFamily="34" charset="0"/>
            </a:endParaRPr>
          </a:p>
          <a:p>
            <a:pPr>
              <a:buFont typeface="Wingdings" panose="05000000000000000000" pitchFamily="2" charset="2"/>
              <a:buChar char="q"/>
            </a:pPr>
            <a:r>
              <a:rPr lang="en-GB" sz="2000" dirty="0">
                <a:latin typeface="Calibri" panose="020F0502020204030204" pitchFamily="34" charset="0"/>
                <a:ea typeface="Times New Roman" panose="02020603050405020304" pitchFamily="18" charset="0"/>
                <a:cs typeface="Calibri" panose="020F0502020204030204" pitchFamily="34" charset="0"/>
              </a:rPr>
              <a:t>Randers J. editor. Elements of the System Dynamics Method. The MIT Press, Ma, 1980.</a:t>
            </a:r>
            <a:endParaRPr lang="en-GB" sz="20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r>
              <a:rPr lang="en-GB" sz="2000" dirty="0">
                <a:latin typeface="Calibri" panose="020F0502020204030204" pitchFamily="34" charset="0"/>
                <a:cs typeface="Calibri" panose="020F0502020204030204" pitchFamily="34" charset="0"/>
              </a:rPr>
              <a:t> </a:t>
            </a:r>
          </a:p>
        </p:txBody>
      </p:sp>
      <p:sp>
        <p:nvSpPr>
          <p:cNvPr id="4" name="Platshållare för bildnummer 3">
            <a:extLst>
              <a:ext uri="{FF2B5EF4-FFF2-40B4-BE49-F238E27FC236}">
                <a16:creationId xmlns:a16="http://schemas.microsoft.com/office/drawing/2014/main" id="{D2A8BFA9-B270-4DFD-A6F2-97E3762D786A}"/>
              </a:ext>
            </a:extLst>
          </p:cNvPr>
          <p:cNvSpPr>
            <a:spLocks noGrp="1"/>
          </p:cNvSpPr>
          <p:nvPr>
            <p:ph type="sldNum" sz="quarter" idx="12"/>
          </p:nvPr>
        </p:nvSpPr>
        <p:spPr>
          <a:xfrm>
            <a:off x="8407400" y="6276975"/>
            <a:ext cx="431800" cy="476250"/>
          </a:xfrm>
        </p:spPr>
        <p:txBody>
          <a:bodyPr/>
          <a:lstStyle/>
          <a:p>
            <a:pPr>
              <a:defRPr/>
            </a:pPr>
            <a:fld id="{7759C2A2-3772-4E5E-A18D-BF966EC03141}" type="slidenum">
              <a:rPr lang="en-GB" altLang="en-US" smtClean="0">
                <a:latin typeface="Calibri" panose="020F0502020204030204" pitchFamily="34" charset="0"/>
                <a:cs typeface="Calibri" panose="020F0502020204030204" pitchFamily="34" charset="0"/>
              </a:rPr>
              <a:pPr>
                <a:defRPr/>
              </a:pPr>
              <a:t>33</a:t>
            </a:fld>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9543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21796CA-F450-483E-B68F-A96CC8A55351}"/>
              </a:ext>
            </a:extLst>
          </p:cNvPr>
          <p:cNvSpPr>
            <a:spLocks noGrp="1"/>
          </p:cNvSpPr>
          <p:nvPr>
            <p:ph type="title"/>
          </p:nvPr>
        </p:nvSpPr>
        <p:spPr>
          <a:xfrm>
            <a:off x="2819400" y="2667000"/>
            <a:ext cx="3048000" cy="1143000"/>
          </a:xfrm>
        </p:spPr>
        <p:txBody>
          <a:bodyPr/>
          <a:lstStyle/>
          <a:p>
            <a:pPr algn="ctr"/>
            <a:r>
              <a:rPr lang="en-GB" sz="6600" b="1" dirty="0">
                <a:latin typeface="Calibri" panose="020F0502020204030204" pitchFamily="34" charset="0"/>
                <a:cs typeface="Calibri" panose="020F0502020204030204" pitchFamily="34" charset="0"/>
              </a:rPr>
              <a:t>End L8</a:t>
            </a:r>
          </a:p>
        </p:txBody>
      </p:sp>
      <p:sp>
        <p:nvSpPr>
          <p:cNvPr id="4" name="Platshållare för bildnummer 3">
            <a:extLst>
              <a:ext uri="{FF2B5EF4-FFF2-40B4-BE49-F238E27FC236}">
                <a16:creationId xmlns:a16="http://schemas.microsoft.com/office/drawing/2014/main" id="{7451607B-C5D7-4B05-B3A9-F5E8EA87B578}"/>
              </a:ext>
            </a:extLst>
          </p:cNvPr>
          <p:cNvSpPr>
            <a:spLocks noGrp="1"/>
          </p:cNvSpPr>
          <p:nvPr>
            <p:ph type="sldNum" sz="quarter" idx="12"/>
          </p:nvPr>
        </p:nvSpPr>
        <p:spPr>
          <a:xfrm>
            <a:off x="8534400" y="6248400"/>
            <a:ext cx="431800" cy="476250"/>
          </a:xfrm>
        </p:spPr>
        <p:txBody>
          <a:bodyPr/>
          <a:lstStyle/>
          <a:p>
            <a:pPr>
              <a:defRPr/>
            </a:pPr>
            <a:fld id="{7759C2A2-3772-4E5E-A18D-BF966EC03141}" type="slidenum">
              <a:rPr lang="en-GB" altLang="en-US" smtClean="0"/>
              <a:pPr>
                <a:defRPr/>
              </a:pPr>
              <a:t>34</a:t>
            </a:fld>
            <a:endParaRPr lang="en-GB" altLang="en-US" dirty="0"/>
          </a:p>
        </p:txBody>
      </p:sp>
    </p:spTree>
    <p:extLst>
      <p:ext uri="{BB962C8B-B14F-4D97-AF65-F5344CB8AC3E}">
        <p14:creationId xmlns:p14="http://schemas.microsoft.com/office/powerpoint/2010/main" val="74005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7" name="Text Box 7">
            <a:extLst>
              <a:ext uri="{FF2B5EF4-FFF2-40B4-BE49-F238E27FC236}">
                <a16:creationId xmlns:a16="http://schemas.microsoft.com/office/drawing/2014/main" id="{4A3E18BA-E5AD-430E-81FE-DA2AD1E2DC85}"/>
              </a:ext>
            </a:extLst>
          </p:cNvPr>
          <p:cNvSpPr txBox="1">
            <a:spLocks noChangeArrowheads="1"/>
          </p:cNvSpPr>
          <p:nvPr/>
        </p:nvSpPr>
        <p:spPr bwMode="auto">
          <a:xfrm>
            <a:off x="75474" y="5123656"/>
            <a:ext cx="873760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30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a:t>
            </a:r>
            <a:r>
              <a:rPr lang="en-GB" altLang="en-US" sz="2400" b="1" dirty="0">
                <a:solidFill>
                  <a:srgbClr val="00B050"/>
                </a:solidFill>
                <a:latin typeface="Calibri" panose="020F0502020204030204" pitchFamily="34" charset="0"/>
                <a:cs typeface="Calibri" panose="020F0502020204030204" pitchFamily="34" charset="0"/>
              </a:rPr>
              <a:t>Information</a:t>
            </a:r>
            <a:r>
              <a:rPr lang="en-GB" altLang="en-US" sz="2400" b="1" dirty="0">
                <a:latin typeface="Calibri" panose="020F0502020204030204" pitchFamily="34" charset="0"/>
                <a:cs typeface="Calibri" panose="020F0502020204030204" pitchFamily="34" charset="0"/>
              </a:rPr>
              <a:t>:</a:t>
            </a:r>
            <a:r>
              <a:rPr lang="en-GB" altLang="en-US" sz="2400" dirty="0">
                <a:latin typeface="Calibri" panose="020F0502020204030204" pitchFamily="34" charset="0"/>
                <a:cs typeface="Calibri" panose="020F0502020204030204" pitchFamily="34" charset="0"/>
              </a:rPr>
              <a:t> (knowledge &amp; data) needed throughout the project.</a:t>
            </a:r>
          </a:p>
        </p:txBody>
      </p:sp>
      <p:sp>
        <p:nvSpPr>
          <p:cNvPr id="9220" name="Rectangle 5">
            <a:extLst>
              <a:ext uri="{FF2B5EF4-FFF2-40B4-BE49-F238E27FC236}">
                <a16:creationId xmlns:a16="http://schemas.microsoft.com/office/drawing/2014/main" id="{B33D4716-ABC3-4CC4-B7D9-E1C2DFA8AE68}"/>
              </a:ext>
            </a:extLst>
          </p:cNvPr>
          <p:cNvSpPr>
            <a:spLocks noGrp="1" noChangeArrowheads="1"/>
          </p:cNvSpPr>
          <p:nvPr>
            <p:ph type="body" idx="1"/>
          </p:nvPr>
        </p:nvSpPr>
        <p:spPr>
          <a:xfrm>
            <a:off x="76200" y="76200"/>
            <a:ext cx="8915400" cy="457200"/>
          </a:xfrm>
          <a:noFill/>
        </p:spPr>
        <p:txBody>
          <a:bodyPr/>
          <a:lstStyle/>
          <a:p>
            <a:pPr>
              <a:spcBef>
                <a:spcPct val="25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Problem awareness: </a:t>
            </a:r>
            <a:r>
              <a:rPr lang="en-GB" altLang="en-US" sz="2400" dirty="0">
                <a:latin typeface="Calibri" panose="020F0502020204030204" pitchFamily="34" charset="0"/>
                <a:cs typeface="Calibri" panose="020F0502020204030204" pitchFamily="34" charset="0"/>
              </a:rPr>
              <a:t>Just a starting point. A first mental model.</a:t>
            </a:r>
          </a:p>
        </p:txBody>
      </p:sp>
      <p:sp>
        <p:nvSpPr>
          <p:cNvPr id="10251" name="Text Box 11">
            <a:extLst>
              <a:ext uri="{FF2B5EF4-FFF2-40B4-BE49-F238E27FC236}">
                <a16:creationId xmlns:a16="http://schemas.microsoft.com/office/drawing/2014/main" id="{C0622BB9-81FF-4D91-B676-F2A76444767E}"/>
              </a:ext>
            </a:extLst>
          </p:cNvPr>
          <p:cNvSpPr txBox="1">
            <a:spLocks noChangeArrowheads="1"/>
          </p:cNvSpPr>
          <p:nvPr/>
        </p:nvSpPr>
        <p:spPr bwMode="auto">
          <a:xfrm>
            <a:off x="114300" y="4509186"/>
            <a:ext cx="891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25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Result presentation:</a:t>
            </a:r>
            <a:r>
              <a:rPr lang="en-GB" altLang="en-US" sz="2400" dirty="0">
                <a:latin typeface="Calibri" panose="020F0502020204030204" pitchFamily="34" charset="0"/>
                <a:cs typeface="Calibri" panose="020F0502020204030204" pitchFamily="34" charset="0"/>
              </a:rPr>
              <a:t> ”Selling” your work!</a:t>
            </a:r>
          </a:p>
        </p:txBody>
      </p:sp>
      <p:sp>
        <p:nvSpPr>
          <p:cNvPr id="10252" name="Text Box 12">
            <a:extLst>
              <a:ext uri="{FF2B5EF4-FFF2-40B4-BE49-F238E27FC236}">
                <a16:creationId xmlns:a16="http://schemas.microsoft.com/office/drawing/2014/main" id="{8161A399-5B60-4D7B-981D-7D0B632995B0}"/>
              </a:ext>
            </a:extLst>
          </p:cNvPr>
          <p:cNvSpPr txBox="1">
            <a:spLocks noChangeArrowheads="1"/>
          </p:cNvSpPr>
          <p:nvPr/>
        </p:nvSpPr>
        <p:spPr bwMode="auto">
          <a:xfrm>
            <a:off x="76200" y="3578135"/>
            <a:ext cx="8915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Result evaluation:</a:t>
            </a:r>
            <a:r>
              <a:rPr lang="en-GB" altLang="en-US" sz="2400" dirty="0">
                <a:latin typeface="Calibri" panose="020F0502020204030204" pitchFamily="34" charset="0"/>
                <a:cs typeface="Calibri" panose="020F0502020204030204" pitchFamily="34" charset="0"/>
              </a:rPr>
              <a:t> </a:t>
            </a:r>
            <a:r>
              <a:rPr lang="sv-SE" altLang="en-US" sz="2400" dirty="0">
                <a:latin typeface="Calibri" panose="020F0502020204030204" pitchFamily="34" charset="0"/>
                <a:cs typeface="Calibri" panose="020F0502020204030204" pitchFamily="34" charset="0"/>
              </a:rPr>
              <a:t>Interpret and e</a:t>
            </a:r>
            <a:r>
              <a:rPr lang="en-GB" altLang="en-US" sz="2400" dirty="0">
                <a:latin typeface="Calibri" panose="020F0502020204030204" pitchFamily="34" charset="0"/>
                <a:cs typeface="Calibri" panose="020F0502020204030204" pitchFamily="34" charset="0"/>
              </a:rPr>
              <a:t>valuate</a:t>
            </a:r>
            <a:r>
              <a:rPr lang="sv-SE" altLang="en-US" sz="2400" dirty="0">
                <a:latin typeface="Calibri" panose="020F0502020204030204" pitchFamily="34" charset="0"/>
                <a:cs typeface="Calibri" panose="020F0502020204030204" pitchFamily="34" charset="0"/>
              </a:rPr>
              <a:t> </a:t>
            </a:r>
            <a:r>
              <a:rPr lang="en-GB" altLang="en-US" sz="2400" dirty="0">
                <a:latin typeface="Calibri" panose="020F0502020204030204" pitchFamily="34" charset="0"/>
                <a:cs typeface="Calibri" panose="020F0502020204030204" pitchFamily="34" charset="0"/>
              </a:rPr>
              <a:t>the results. Have you  </a:t>
            </a:r>
          </a:p>
          <a:p>
            <a:pPr>
              <a:spcBef>
                <a:spcPct val="0"/>
              </a:spcBef>
              <a:buFont typeface="Wingdings" panose="05000000000000000000" pitchFamily="2" charset="2"/>
              <a:buNone/>
            </a:pPr>
            <a:r>
              <a:rPr lang="en-GB" altLang="en-US" sz="2400" dirty="0">
                <a:latin typeface="Calibri" panose="020F0502020204030204" pitchFamily="34" charset="0"/>
                <a:cs typeface="Calibri" panose="020F0502020204030204" pitchFamily="34" charset="0"/>
              </a:rPr>
              <a:t>    solved the problem (according to purpose)? Is the solution useful?</a:t>
            </a:r>
          </a:p>
        </p:txBody>
      </p:sp>
      <p:sp>
        <p:nvSpPr>
          <p:cNvPr id="10253" name="Text Box 13">
            <a:extLst>
              <a:ext uri="{FF2B5EF4-FFF2-40B4-BE49-F238E27FC236}">
                <a16:creationId xmlns:a16="http://schemas.microsoft.com/office/drawing/2014/main" id="{585328B1-614A-4117-8E9D-05C7AAF2C311}"/>
              </a:ext>
            </a:extLst>
          </p:cNvPr>
          <p:cNvSpPr txBox="1">
            <a:spLocks noChangeArrowheads="1"/>
          </p:cNvSpPr>
          <p:nvPr/>
        </p:nvSpPr>
        <p:spPr bwMode="auto">
          <a:xfrm>
            <a:off x="76200" y="3124200"/>
            <a:ext cx="89154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25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Problem solving:</a:t>
            </a:r>
            <a:r>
              <a:rPr lang="en-GB" altLang="en-US" sz="2400" dirty="0">
                <a:latin typeface="Calibri" panose="020F0502020204030204" pitchFamily="34" charset="0"/>
                <a:cs typeface="Calibri" panose="020F0502020204030204" pitchFamily="34" charset="0"/>
              </a:rPr>
              <a:t> Analyses based on experiments with the model.</a:t>
            </a:r>
          </a:p>
        </p:txBody>
      </p:sp>
      <p:sp>
        <p:nvSpPr>
          <p:cNvPr id="10254" name="Text Box 14">
            <a:extLst>
              <a:ext uri="{FF2B5EF4-FFF2-40B4-BE49-F238E27FC236}">
                <a16:creationId xmlns:a16="http://schemas.microsoft.com/office/drawing/2014/main" id="{0A4CEC53-15B5-4E5C-BDB2-8C9CE99CCCF1}"/>
              </a:ext>
            </a:extLst>
          </p:cNvPr>
          <p:cNvSpPr txBox="1">
            <a:spLocks noChangeArrowheads="1"/>
          </p:cNvSpPr>
          <p:nvPr/>
        </p:nvSpPr>
        <p:spPr bwMode="auto">
          <a:xfrm>
            <a:off x="76200" y="25146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Validation:</a:t>
            </a:r>
            <a:r>
              <a:rPr lang="en-GB" altLang="en-US" sz="2400" dirty="0">
                <a:latin typeface="Calibri" panose="020F0502020204030204" pitchFamily="34" charset="0"/>
                <a:cs typeface="Calibri" panose="020F0502020204030204" pitchFamily="34" charset="0"/>
              </a:rPr>
              <a:t> Test of model (trustworthy).</a:t>
            </a:r>
          </a:p>
        </p:txBody>
      </p:sp>
      <p:sp>
        <p:nvSpPr>
          <p:cNvPr id="10255" name="Text Box 15">
            <a:extLst>
              <a:ext uri="{FF2B5EF4-FFF2-40B4-BE49-F238E27FC236}">
                <a16:creationId xmlns:a16="http://schemas.microsoft.com/office/drawing/2014/main" id="{4ED35E2E-EA32-4752-B44E-A9D005C57EA4}"/>
              </a:ext>
            </a:extLst>
          </p:cNvPr>
          <p:cNvSpPr txBox="1">
            <a:spLocks noChangeArrowheads="1"/>
          </p:cNvSpPr>
          <p:nvPr/>
        </p:nvSpPr>
        <p:spPr bwMode="auto">
          <a:xfrm>
            <a:off x="76200" y="1600200"/>
            <a:ext cx="89154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25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Modelling:</a:t>
            </a:r>
            <a:r>
              <a:rPr lang="en-GB" altLang="en-US" sz="2400" dirty="0">
                <a:latin typeface="Calibri" panose="020F0502020204030204" pitchFamily="34" charset="0"/>
                <a:cs typeface="Calibri" panose="020F0502020204030204" pitchFamily="34" charset="0"/>
              </a:rPr>
              <a:t> Choice of model type. Model building. Fitting the model   </a:t>
            </a:r>
          </a:p>
          <a:p>
            <a:pPr>
              <a:lnSpc>
                <a:spcPct val="90000"/>
              </a:lnSpc>
              <a:spcBef>
                <a:spcPct val="0"/>
              </a:spcBef>
              <a:buFont typeface="Wingdings" panose="05000000000000000000" pitchFamily="2" charset="2"/>
              <a:buNone/>
            </a:pPr>
            <a:r>
              <a:rPr lang="en-GB" altLang="en-US" sz="2400" dirty="0">
                <a:latin typeface="Calibri" panose="020F0502020204030204" pitchFamily="34" charset="0"/>
                <a:cs typeface="Calibri" panose="020F0502020204030204" pitchFamily="34" charset="0"/>
              </a:rPr>
              <a:t>    to the system under study. Etc.</a:t>
            </a:r>
          </a:p>
        </p:txBody>
      </p:sp>
      <p:sp>
        <p:nvSpPr>
          <p:cNvPr id="10256" name="Text Box 16">
            <a:extLst>
              <a:ext uri="{FF2B5EF4-FFF2-40B4-BE49-F238E27FC236}">
                <a16:creationId xmlns:a16="http://schemas.microsoft.com/office/drawing/2014/main" id="{62603882-62B9-40DA-8B31-4CC4C3E8F65D}"/>
              </a:ext>
            </a:extLst>
          </p:cNvPr>
          <p:cNvSpPr txBox="1">
            <a:spLocks noChangeArrowheads="1"/>
          </p:cNvSpPr>
          <p:nvPr/>
        </p:nvSpPr>
        <p:spPr bwMode="auto">
          <a:xfrm>
            <a:off x="76200" y="609600"/>
            <a:ext cx="9067800" cy="8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25000"/>
              </a:spcBef>
              <a:buFont typeface="Wingdings" panose="05000000000000000000" pitchFamily="2" charset="2"/>
              <a:buChar char="ü"/>
            </a:pPr>
            <a:r>
              <a:rPr lang="en-GB" altLang="en-US" sz="2400" b="1" dirty="0">
                <a:latin typeface="Calibri" panose="020F0502020204030204" pitchFamily="34" charset="0"/>
                <a:cs typeface="Calibri" panose="020F0502020204030204" pitchFamily="34" charset="0"/>
              </a:rPr>
              <a:t> Problem definition:</a:t>
            </a:r>
            <a:r>
              <a:rPr lang="en-GB" altLang="en-US" sz="2400" dirty="0">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A)</a:t>
            </a:r>
            <a:r>
              <a:rPr lang="en-GB" altLang="en-US" sz="2400" dirty="0">
                <a:latin typeface="Calibri" panose="020F0502020204030204" pitchFamily="34" charset="0"/>
                <a:cs typeface="Calibri" panose="020F0502020204030204" pitchFamily="34" charset="0"/>
              </a:rPr>
              <a:t> Formulation of purpose in operative terms. </a:t>
            </a:r>
          </a:p>
          <a:p>
            <a:pPr>
              <a:lnSpc>
                <a:spcPct val="90000"/>
              </a:lnSpc>
              <a:spcBef>
                <a:spcPct val="25000"/>
              </a:spcBef>
              <a:buFont typeface="Wingdings" panose="05000000000000000000" pitchFamily="2" charset="2"/>
              <a:buNone/>
            </a:pPr>
            <a:r>
              <a:rPr lang="en-GB" altLang="en-US" sz="2400" dirty="0">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B)</a:t>
            </a:r>
            <a:r>
              <a:rPr lang="en-GB" altLang="en-US" sz="2400" dirty="0">
                <a:latin typeface="Calibri" panose="020F0502020204030204" pitchFamily="34" charset="0"/>
                <a:cs typeface="Calibri" panose="020F0502020204030204" pitchFamily="34" charset="0"/>
              </a:rPr>
              <a:t> Definition of the systemus (boundaries &amp; level of aggregation).</a:t>
            </a:r>
          </a:p>
        </p:txBody>
      </p:sp>
      <p:sp>
        <p:nvSpPr>
          <p:cNvPr id="9218" name="Platshållare för bildnummer 5">
            <a:extLst>
              <a:ext uri="{FF2B5EF4-FFF2-40B4-BE49-F238E27FC236}">
                <a16:creationId xmlns:a16="http://schemas.microsoft.com/office/drawing/2014/main" id="{C7B7E364-9BEB-437D-81DD-F8B3920CCAB9}"/>
              </a:ext>
            </a:extLst>
          </p:cNvPr>
          <p:cNvSpPr>
            <a:spLocks noGrp="1"/>
          </p:cNvSpPr>
          <p:nvPr>
            <p:ph type="sldNum" sz="quarter" idx="12"/>
          </p:nvPr>
        </p:nvSpPr>
        <p:spPr>
          <a:xfrm>
            <a:off x="8712200" y="6276975"/>
            <a:ext cx="355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04EC0408-E999-4C10-BD5E-97959FC5EDA1}" type="slidenum">
              <a:rPr lang="en-GB" altLang="en-US" sz="1400" smtClean="0">
                <a:latin typeface="Calibri" panose="020F0502020204030204" pitchFamily="34" charset="0"/>
                <a:cs typeface="Calibri" panose="020F0502020204030204" pitchFamily="34" charset="0"/>
              </a:rPr>
              <a:pPr>
                <a:spcBef>
                  <a:spcPct val="0"/>
                </a:spcBef>
              </a:pPr>
              <a:t>4</a:t>
            </a:fld>
            <a:endParaRPr lang="en-GB" altLang="en-US" sz="1400" dirty="0">
              <a:latin typeface="Calibri" panose="020F0502020204030204" pitchFamily="34" charset="0"/>
              <a:cs typeface="Calibri" panose="020F0502020204030204" pitchFamily="34" charset="0"/>
            </a:endParaRPr>
          </a:p>
        </p:txBody>
      </p:sp>
      <p:grpSp>
        <p:nvGrpSpPr>
          <p:cNvPr id="2" name="Grupp 1">
            <a:extLst>
              <a:ext uri="{FF2B5EF4-FFF2-40B4-BE49-F238E27FC236}">
                <a16:creationId xmlns:a16="http://schemas.microsoft.com/office/drawing/2014/main" id="{E2C01886-4214-4E95-B0F5-84596714A46E}"/>
              </a:ext>
            </a:extLst>
          </p:cNvPr>
          <p:cNvGrpSpPr/>
          <p:nvPr/>
        </p:nvGrpSpPr>
        <p:grpSpPr>
          <a:xfrm>
            <a:off x="266700" y="5791200"/>
            <a:ext cx="8610600" cy="927988"/>
            <a:chOff x="266700" y="5791200"/>
            <a:chExt cx="8610600" cy="927988"/>
          </a:xfrm>
        </p:grpSpPr>
        <p:sp>
          <p:nvSpPr>
            <p:cNvPr id="9229" name="Line 17">
              <a:extLst>
                <a:ext uri="{FF2B5EF4-FFF2-40B4-BE49-F238E27FC236}">
                  <a16:creationId xmlns:a16="http://schemas.microsoft.com/office/drawing/2014/main" id="{78D94FEA-F456-42EB-9C89-D4BABB43A11B}"/>
                </a:ext>
              </a:extLst>
            </p:cNvPr>
            <p:cNvSpPr>
              <a:spLocks noChangeShapeType="1"/>
            </p:cNvSpPr>
            <p:nvPr/>
          </p:nvSpPr>
          <p:spPr bwMode="auto">
            <a:xfrm>
              <a:off x="558074" y="5791200"/>
              <a:ext cx="77724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4" name="Rectangle 10">
              <a:extLst>
                <a:ext uri="{FF2B5EF4-FFF2-40B4-BE49-F238E27FC236}">
                  <a16:creationId xmlns:a16="http://schemas.microsoft.com/office/drawing/2014/main" id="{869FAE01-550F-4DCF-8F03-A5D1392750B0}"/>
                </a:ext>
              </a:extLst>
            </p:cNvPr>
            <p:cNvSpPr>
              <a:spLocks noChangeArrowheads="1"/>
            </p:cNvSpPr>
            <p:nvPr/>
          </p:nvSpPr>
          <p:spPr bwMode="auto">
            <a:xfrm>
              <a:off x="266700" y="5888926"/>
              <a:ext cx="86106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35000"/>
                </a:spcBef>
              </a:pPr>
              <a:r>
                <a:rPr lang="en-GB" altLang="en-US" sz="2400" b="1" i="1" dirty="0">
                  <a:solidFill>
                    <a:srgbClr val="FF0000"/>
                  </a:solidFill>
                  <a:latin typeface="Calibri" panose="020F0502020204030204" pitchFamily="34" charset="0"/>
                  <a:cs typeface="Calibri" panose="020F0502020204030204" pitchFamily="34" charset="0"/>
                </a:rPr>
                <a:t>The work is usually </a:t>
              </a:r>
              <a:r>
                <a:rPr lang="en-GB" altLang="en-US" sz="2400" b="1" i="1" u="sng" dirty="0">
                  <a:solidFill>
                    <a:srgbClr val="FF0000"/>
                  </a:solidFill>
                  <a:latin typeface="Calibri" panose="020F0502020204030204" pitchFamily="34" charset="0"/>
                  <a:cs typeface="Calibri" panose="020F0502020204030204" pitchFamily="34" charset="0"/>
                </a:rPr>
                <a:t>iterative</a:t>
              </a:r>
              <a:r>
                <a:rPr lang="en-GB" altLang="en-US" sz="2400" b="1" i="1" dirty="0">
                  <a:solidFill>
                    <a:srgbClr val="FF0000"/>
                  </a:solidFill>
                  <a:latin typeface="Calibri" panose="020F0502020204030204" pitchFamily="34" charset="0"/>
                  <a:cs typeface="Calibri" panose="020F0502020204030204" pitchFamily="34" charset="0"/>
                </a:rPr>
                <a:t>. The modelling gives you new insights - then go back </a:t>
              </a:r>
              <a:r>
                <a:rPr lang="sv-SE" altLang="en-US" sz="2400" b="1" i="1" dirty="0">
                  <a:solidFill>
                    <a:srgbClr val="FF0000"/>
                  </a:solidFill>
                  <a:latin typeface="Calibri" panose="020F0502020204030204" pitchFamily="34" charset="0"/>
                  <a:cs typeface="Calibri" panose="020F0502020204030204" pitchFamily="34" charset="0"/>
                </a:rPr>
                <a:t>and</a:t>
              </a:r>
              <a:r>
                <a:rPr lang="en-GB" altLang="en-US" sz="2400" b="1" i="1" dirty="0">
                  <a:solidFill>
                    <a:srgbClr val="FF0000"/>
                  </a:solidFill>
                  <a:latin typeface="Calibri" panose="020F0502020204030204" pitchFamily="34" charset="0"/>
                  <a:cs typeface="Calibri" panose="020F0502020204030204" pitchFamily="34" charset="0"/>
                </a:rPr>
                <a:t> refine when appropriate!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56"/>
                                        </p:tgtEl>
                                        <p:attrNameLst>
                                          <p:attrName>style.visibility</p:attrName>
                                        </p:attrNameLst>
                                      </p:cBhvr>
                                      <p:to>
                                        <p:strVal val="visible"/>
                                      </p:to>
                                    </p:set>
                                    <p:anim calcmode="lin" valueType="num">
                                      <p:cBhvr additive="base">
                                        <p:cTn id="13" dur="500" fill="hold"/>
                                        <p:tgtEl>
                                          <p:spTgt spid="10256"/>
                                        </p:tgtEl>
                                        <p:attrNameLst>
                                          <p:attrName>ppt_x</p:attrName>
                                        </p:attrNameLst>
                                      </p:cBhvr>
                                      <p:tavLst>
                                        <p:tav tm="0">
                                          <p:val>
                                            <p:strVal val="1+#ppt_w/2"/>
                                          </p:val>
                                        </p:tav>
                                        <p:tav tm="100000">
                                          <p:val>
                                            <p:strVal val="#ppt_x"/>
                                          </p:val>
                                        </p:tav>
                                      </p:tavLst>
                                    </p:anim>
                                    <p:anim calcmode="lin" valueType="num">
                                      <p:cBhvr additive="base">
                                        <p:cTn id="14" dur="500" fill="hold"/>
                                        <p:tgtEl>
                                          <p:spTgt spid="102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255"/>
                                        </p:tgtEl>
                                        <p:attrNameLst>
                                          <p:attrName>style.visibility</p:attrName>
                                        </p:attrNameLst>
                                      </p:cBhvr>
                                      <p:to>
                                        <p:strVal val="visible"/>
                                      </p:to>
                                    </p:set>
                                    <p:anim calcmode="lin" valueType="num">
                                      <p:cBhvr additive="base">
                                        <p:cTn id="19" dur="500" fill="hold"/>
                                        <p:tgtEl>
                                          <p:spTgt spid="10255"/>
                                        </p:tgtEl>
                                        <p:attrNameLst>
                                          <p:attrName>ppt_x</p:attrName>
                                        </p:attrNameLst>
                                      </p:cBhvr>
                                      <p:tavLst>
                                        <p:tav tm="0">
                                          <p:val>
                                            <p:strVal val="1+#ppt_w/2"/>
                                          </p:val>
                                        </p:tav>
                                        <p:tav tm="100000">
                                          <p:val>
                                            <p:strVal val="#ppt_x"/>
                                          </p:val>
                                        </p:tav>
                                      </p:tavLst>
                                    </p:anim>
                                    <p:anim calcmode="lin" valueType="num">
                                      <p:cBhvr additive="base">
                                        <p:cTn id="20" dur="500" fill="hold"/>
                                        <p:tgtEl>
                                          <p:spTgt spid="102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254"/>
                                        </p:tgtEl>
                                        <p:attrNameLst>
                                          <p:attrName>style.visibility</p:attrName>
                                        </p:attrNameLst>
                                      </p:cBhvr>
                                      <p:to>
                                        <p:strVal val="visible"/>
                                      </p:to>
                                    </p:set>
                                    <p:anim calcmode="lin" valueType="num">
                                      <p:cBhvr additive="base">
                                        <p:cTn id="25" dur="500" fill="hold"/>
                                        <p:tgtEl>
                                          <p:spTgt spid="10254"/>
                                        </p:tgtEl>
                                        <p:attrNameLst>
                                          <p:attrName>ppt_x</p:attrName>
                                        </p:attrNameLst>
                                      </p:cBhvr>
                                      <p:tavLst>
                                        <p:tav tm="0">
                                          <p:val>
                                            <p:strVal val="1+#ppt_w/2"/>
                                          </p:val>
                                        </p:tav>
                                        <p:tav tm="100000">
                                          <p:val>
                                            <p:strVal val="#ppt_x"/>
                                          </p:val>
                                        </p:tav>
                                      </p:tavLst>
                                    </p:anim>
                                    <p:anim calcmode="lin" valueType="num">
                                      <p:cBhvr additive="base">
                                        <p:cTn id="26"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253"/>
                                        </p:tgtEl>
                                        <p:attrNameLst>
                                          <p:attrName>style.visibility</p:attrName>
                                        </p:attrNameLst>
                                      </p:cBhvr>
                                      <p:to>
                                        <p:strVal val="visible"/>
                                      </p:to>
                                    </p:set>
                                    <p:anim calcmode="lin" valueType="num">
                                      <p:cBhvr additive="base">
                                        <p:cTn id="31" dur="500" fill="hold"/>
                                        <p:tgtEl>
                                          <p:spTgt spid="10253"/>
                                        </p:tgtEl>
                                        <p:attrNameLst>
                                          <p:attrName>ppt_x</p:attrName>
                                        </p:attrNameLst>
                                      </p:cBhvr>
                                      <p:tavLst>
                                        <p:tav tm="0">
                                          <p:val>
                                            <p:strVal val="1+#ppt_w/2"/>
                                          </p:val>
                                        </p:tav>
                                        <p:tav tm="100000">
                                          <p:val>
                                            <p:strVal val="#ppt_x"/>
                                          </p:val>
                                        </p:tav>
                                      </p:tavLst>
                                    </p:anim>
                                    <p:anim calcmode="lin" valueType="num">
                                      <p:cBhvr additive="base">
                                        <p:cTn id="32"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252"/>
                                        </p:tgtEl>
                                        <p:attrNameLst>
                                          <p:attrName>style.visibility</p:attrName>
                                        </p:attrNameLst>
                                      </p:cBhvr>
                                      <p:to>
                                        <p:strVal val="visible"/>
                                      </p:to>
                                    </p:set>
                                    <p:anim calcmode="lin" valueType="num">
                                      <p:cBhvr additive="base">
                                        <p:cTn id="37" dur="500" fill="hold"/>
                                        <p:tgtEl>
                                          <p:spTgt spid="10252"/>
                                        </p:tgtEl>
                                        <p:attrNameLst>
                                          <p:attrName>ppt_x</p:attrName>
                                        </p:attrNameLst>
                                      </p:cBhvr>
                                      <p:tavLst>
                                        <p:tav tm="0">
                                          <p:val>
                                            <p:strVal val="1+#ppt_w/2"/>
                                          </p:val>
                                        </p:tav>
                                        <p:tav tm="100000">
                                          <p:val>
                                            <p:strVal val="#ppt_x"/>
                                          </p:val>
                                        </p:tav>
                                      </p:tavLst>
                                    </p:anim>
                                    <p:anim calcmode="lin" valueType="num">
                                      <p:cBhvr additive="base">
                                        <p:cTn id="38"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251"/>
                                        </p:tgtEl>
                                        <p:attrNameLst>
                                          <p:attrName>style.visibility</p:attrName>
                                        </p:attrNameLst>
                                      </p:cBhvr>
                                      <p:to>
                                        <p:strVal val="visible"/>
                                      </p:to>
                                    </p:set>
                                    <p:anim calcmode="lin" valueType="num">
                                      <p:cBhvr additive="base">
                                        <p:cTn id="43" dur="500" fill="hold"/>
                                        <p:tgtEl>
                                          <p:spTgt spid="10251"/>
                                        </p:tgtEl>
                                        <p:attrNameLst>
                                          <p:attrName>ppt_x</p:attrName>
                                        </p:attrNameLst>
                                      </p:cBhvr>
                                      <p:tavLst>
                                        <p:tav tm="0">
                                          <p:val>
                                            <p:strVal val="1+#ppt_w/2"/>
                                          </p:val>
                                        </p:tav>
                                        <p:tav tm="100000">
                                          <p:val>
                                            <p:strVal val="#ppt_x"/>
                                          </p:val>
                                        </p:tav>
                                      </p:tavLst>
                                    </p:anim>
                                    <p:anim calcmode="lin" valueType="num">
                                      <p:cBhvr additive="base">
                                        <p:cTn id="44"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0247"/>
                                        </p:tgtEl>
                                        <p:attrNameLst>
                                          <p:attrName>style.visibility</p:attrName>
                                        </p:attrNameLst>
                                      </p:cBhvr>
                                      <p:to>
                                        <p:strVal val="visible"/>
                                      </p:to>
                                    </p:set>
                                    <p:anim calcmode="lin" valueType="num">
                                      <p:cBhvr additive="base">
                                        <p:cTn id="49" dur="500" fill="hold"/>
                                        <p:tgtEl>
                                          <p:spTgt spid="10247"/>
                                        </p:tgtEl>
                                        <p:attrNameLst>
                                          <p:attrName>ppt_x</p:attrName>
                                        </p:attrNameLst>
                                      </p:cBhvr>
                                      <p:tavLst>
                                        <p:tav tm="0">
                                          <p:val>
                                            <p:strVal val="1+#ppt_w/2"/>
                                          </p:val>
                                        </p:tav>
                                        <p:tav tm="100000">
                                          <p:val>
                                            <p:strVal val="#ppt_x"/>
                                          </p:val>
                                        </p:tav>
                                      </p:tavLst>
                                    </p:anim>
                                    <p:anim calcmode="lin" valueType="num">
                                      <p:cBhvr additive="base">
                                        <p:cTn id="50"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autoUpdateAnimBg="0"/>
      <p:bldP spid="9220" grpId="0" build="p"/>
      <p:bldP spid="10251" grpId="0" autoUpdateAnimBg="0"/>
      <p:bldP spid="10252" grpId="0" autoUpdateAnimBg="0"/>
      <p:bldP spid="10253" grpId="0" autoUpdateAnimBg="0"/>
      <p:bldP spid="10254" grpId="0" autoUpdateAnimBg="0"/>
      <p:bldP spid="10255" grpId="0" autoUpdateAnimBg="0"/>
      <p:bldP spid="1025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Platshållare för bildnummer 6">
            <a:extLst>
              <a:ext uri="{FF2B5EF4-FFF2-40B4-BE49-F238E27FC236}">
                <a16:creationId xmlns:a16="http://schemas.microsoft.com/office/drawing/2014/main" id="{A8104D05-8A65-419E-98B2-E0A0D0FD0237}"/>
              </a:ext>
            </a:extLst>
          </p:cNvPr>
          <p:cNvSpPr>
            <a:spLocks noGrp="1"/>
          </p:cNvSpPr>
          <p:nvPr>
            <p:ph type="sldNum" sz="quarter" idx="12"/>
          </p:nvPr>
        </p:nvSpPr>
        <p:spPr>
          <a:xfrm>
            <a:off x="8458200" y="6276975"/>
            <a:ext cx="423862"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A01A3DBC-7092-4480-A3FA-6D489F03A8F2}" type="slidenum">
              <a:rPr lang="en-GB" altLang="en-US" sz="1400" smtClean="0">
                <a:latin typeface="Calibri" panose="020F0502020204030204" pitchFamily="34" charset="0"/>
                <a:cs typeface="Calibri" panose="020F0502020204030204" pitchFamily="34" charset="0"/>
              </a:rPr>
              <a:pPr>
                <a:spcBef>
                  <a:spcPct val="0"/>
                </a:spcBef>
              </a:pPr>
              <a:t>5</a:t>
            </a:fld>
            <a:endParaRPr lang="en-GB" altLang="en-US" sz="1400" dirty="0">
              <a:latin typeface="Calibri" panose="020F0502020204030204" pitchFamily="34" charset="0"/>
              <a:cs typeface="Calibri" panose="020F0502020204030204" pitchFamily="34" charset="0"/>
            </a:endParaRPr>
          </a:p>
        </p:txBody>
      </p:sp>
      <p:sp>
        <p:nvSpPr>
          <p:cNvPr id="11267" name="Rectangle 4">
            <a:extLst>
              <a:ext uri="{FF2B5EF4-FFF2-40B4-BE49-F238E27FC236}">
                <a16:creationId xmlns:a16="http://schemas.microsoft.com/office/drawing/2014/main" id="{8EA20FD5-4FFC-4578-A01E-4D4F6EE489EA}"/>
              </a:ext>
            </a:extLst>
          </p:cNvPr>
          <p:cNvSpPr>
            <a:spLocks noGrp="1" noChangeArrowheads="1"/>
          </p:cNvSpPr>
          <p:nvPr>
            <p:ph type="body" sz="half" idx="2"/>
          </p:nvPr>
        </p:nvSpPr>
        <p:spPr>
          <a:xfrm>
            <a:off x="633411" y="30162"/>
            <a:ext cx="7010400" cy="727075"/>
          </a:xfrm>
          <a:noFill/>
        </p:spPr>
        <p:txBody>
          <a:bodyPr/>
          <a:lstStyle/>
          <a:p>
            <a:pPr marL="0" indent="0" algn="ctr"/>
            <a:r>
              <a:rPr lang="en-GB" altLang="en-US" sz="4400" b="1" dirty="0">
                <a:solidFill>
                  <a:schemeClr val="tx2"/>
                </a:solidFill>
                <a:latin typeface="Calibri" panose="020F0502020204030204" pitchFamily="34" charset="0"/>
                <a:cs typeface="Calibri" panose="020F0502020204030204" pitchFamily="34" charset="0"/>
              </a:rPr>
              <a:t>PROBLEM  AWARENESS</a:t>
            </a:r>
          </a:p>
          <a:p>
            <a:pPr marL="0" indent="0" algn="ctr"/>
            <a:endParaRPr lang="en-GB" altLang="en-US" sz="4400" dirty="0">
              <a:solidFill>
                <a:schemeClr val="tx2"/>
              </a:solidFill>
              <a:latin typeface="Calibri" panose="020F0502020204030204" pitchFamily="34" charset="0"/>
              <a:cs typeface="Calibri" panose="020F0502020204030204" pitchFamily="34" charset="0"/>
            </a:endParaRPr>
          </a:p>
        </p:txBody>
      </p:sp>
      <p:grpSp>
        <p:nvGrpSpPr>
          <p:cNvPr id="11268" name="Group 55">
            <a:extLst>
              <a:ext uri="{FF2B5EF4-FFF2-40B4-BE49-F238E27FC236}">
                <a16:creationId xmlns:a16="http://schemas.microsoft.com/office/drawing/2014/main" id="{466AC262-A392-4B72-B81E-6FB276C48FD2}"/>
              </a:ext>
            </a:extLst>
          </p:cNvPr>
          <p:cNvGrpSpPr>
            <a:grpSpLocks/>
          </p:cNvGrpSpPr>
          <p:nvPr/>
        </p:nvGrpSpPr>
        <p:grpSpPr bwMode="auto">
          <a:xfrm>
            <a:off x="381000" y="2819400"/>
            <a:ext cx="7918450" cy="1503363"/>
            <a:chOff x="240" y="1344"/>
            <a:chExt cx="4988" cy="947"/>
          </a:xfrm>
        </p:grpSpPr>
        <p:sp>
          <p:nvSpPr>
            <p:cNvPr id="11287" name="Text Box 48">
              <a:extLst>
                <a:ext uri="{FF2B5EF4-FFF2-40B4-BE49-F238E27FC236}">
                  <a16:creationId xmlns:a16="http://schemas.microsoft.com/office/drawing/2014/main" id="{DA814217-45A0-48D4-8333-FDBB8A013745}"/>
                </a:ext>
              </a:extLst>
            </p:cNvPr>
            <p:cNvSpPr txBox="1">
              <a:spLocks noChangeArrowheads="1"/>
            </p:cNvSpPr>
            <p:nvPr/>
          </p:nvSpPr>
          <p:spPr bwMode="auto">
            <a:xfrm>
              <a:off x="3020" y="1786"/>
              <a:ext cx="220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US" altLang="en-US" sz="2000">
                  <a:latin typeface="Calibri" panose="020F0502020204030204" pitchFamily="34" charset="0"/>
                  <a:cs typeface="Calibri" panose="020F0502020204030204" pitchFamily="34" charset="0"/>
                </a:rPr>
                <a:t>(Astronaut on Apollo 13 when a  </a:t>
              </a:r>
            </a:p>
            <a:p>
              <a:pPr>
                <a:spcBef>
                  <a:spcPct val="0"/>
                </a:spcBef>
              </a:pPr>
              <a:r>
                <a:rPr lang="en-US" altLang="en-US" sz="2000">
                  <a:latin typeface="Calibri" panose="020F0502020204030204" pitchFamily="34" charset="0"/>
                  <a:cs typeface="Calibri" panose="020F0502020204030204" pitchFamily="34" charset="0"/>
                </a:rPr>
                <a:t> fuel cell had exploded.)</a:t>
              </a:r>
            </a:p>
          </p:txBody>
        </p:sp>
        <p:grpSp>
          <p:nvGrpSpPr>
            <p:cNvPr id="11288" name="Group 53">
              <a:extLst>
                <a:ext uri="{FF2B5EF4-FFF2-40B4-BE49-F238E27FC236}">
                  <a16:creationId xmlns:a16="http://schemas.microsoft.com/office/drawing/2014/main" id="{A981126B-FAAF-49B6-B47D-AA659DBD71E1}"/>
                </a:ext>
              </a:extLst>
            </p:cNvPr>
            <p:cNvGrpSpPr>
              <a:grpSpLocks/>
            </p:cNvGrpSpPr>
            <p:nvPr/>
          </p:nvGrpSpPr>
          <p:grpSpPr bwMode="auto">
            <a:xfrm>
              <a:off x="240" y="1344"/>
              <a:ext cx="2672" cy="947"/>
              <a:chOff x="1296" y="2544"/>
              <a:chExt cx="2672" cy="947"/>
            </a:xfrm>
          </p:grpSpPr>
          <p:grpSp>
            <p:nvGrpSpPr>
              <p:cNvPr id="11289" name="Group 52">
                <a:extLst>
                  <a:ext uri="{FF2B5EF4-FFF2-40B4-BE49-F238E27FC236}">
                    <a16:creationId xmlns:a16="http://schemas.microsoft.com/office/drawing/2014/main" id="{3B69A0CE-EF24-48C6-8E05-099CF7D23EBC}"/>
                  </a:ext>
                </a:extLst>
              </p:cNvPr>
              <p:cNvGrpSpPr>
                <a:grpSpLocks/>
              </p:cNvGrpSpPr>
              <p:nvPr/>
            </p:nvGrpSpPr>
            <p:grpSpPr bwMode="auto">
              <a:xfrm>
                <a:off x="2943" y="2832"/>
                <a:ext cx="1025" cy="659"/>
                <a:chOff x="2943" y="2891"/>
                <a:chExt cx="1025" cy="600"/>
              </a:xfrm>
            </p:grpSpPr>
            <p:grpSp>
              <p:nvGrpSpPr>
                <p:cNvPr id="11291" name="Group 45">
                  <a:extLst>
                    <a:ext uri="{FF2B5EF4-FFF2-40B4-BE49-F238E27FC236}">
                      <a16:creationId xmlns:a16="http://schemas.microsoft.com/office/drawing/2014/main" id="{82641F39-D423-4736-9A19-D2AF04E70E84}"/>
                    </a:ext>
                  </a:extLst>
                </p:cNvPr>
                <p:cNvGrpSpPr>
                  <a:grpSpLocks/>
                </p:cNvGrpSpPr>
                <p:nvPr/>
              </p:nvGrpSpPr>
              <p:grpSpPr bwMode="auto">
                <a:xfrm>
                  <a:off x="3072" y="2891"/>
                  <a:ext cx="768" cy="432"/>
                  <a:chOff x="2112" y="3744"/>
                  <a:chExt cx="576" cy="624"/>
                </a:xfrm>
              </p:grpSpPr>
              <p:sp>
                <p:nvSpPr>
                  <p:cNvPr id="11293" name="Oval 36">
                    <a:extLst>
                      <a:ext uri="{FF2B5EF4-FFF2-40B4-BE49-F238E27FC236}">
                        <a16:creationId xmlns:a16="http://schemas.microsoft.com/office/drawing/2014/main" id="{547B934A-AEC1-43C1-960F-74AAFFB9625D}"/>
                      </a:ext>
                    </a:extLst>
                  </p:cNvPr>
                  <p:cNvSpPr>
                    <a:spLocks noChangeArrowheads="1"/>
                  </p:cNvSpPr>
                  <p:nvPr/>
                </p:nvSpPr>
                <p:spPr bwMode="auto">
                  <a:xfrm>
                    <a:off x="2112" y="3744"/>
                    <a:ext cx="576" cy="62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94" name="Oval 37">
                    <a:extLst>
                      <a:ext uri="{FF2B5EF4-FFF2-40B4-BE49-F238E27FC236}">
                        <a16:creationId xmlns:a16="http://schemas.microsoft.com/office/drawing/2014/main" id="{AD4E4F3D-EE76-4361-92E4-F39622DBE7FC}"/>
                      </a:ext>
                    </a:extLst>
                  </p:cNvPr>
                  <p:cNvSpPr>
                    <a:spLocks noChangeArrowheads="1"/>
                  </p:cNvSpPr>
                  <p:nvPr/>
                </p:nvSpPr>
                <p:spPr bwMode="auto">
                  <a:xfrm>
                    <a:off x="2256" y="3984"/>
                    <a:ext cx="96"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95" name="Oval 38">
                    <a:extLst>
                      <a:ext uri="{FF2B5EF4-FFF2-40B4-BE49-F238E27FC236}">
                        <a16:creationId xmlns:a16="http://schemas.microsoft.com/office/drawing/2014/main" id="{C0523FAC-76A8-411C-BBE7-CB55881BD34C}"/>
                      </a:ext>
                    </a:extLst>
                  </p:cNvPr>
                  <p:cNvSpPr>
                    <a:spLocks noChangeArrowheads="1"/>
                  </p:cNvSpPr>
                  <p:nvPr/>
                </p:nvSpPr>
                <p:spPr bwMode="auto">
                  <a:xfrm>
                    <a:off x="2448" y="3984"/>
                    <a:ext cx="96" cy="4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96" name="Freeform 40">
                    <a:extLst>
                      <a:ext uri="{FF2B5EF4-FFF2-40B4-BE49-F238E27FC236}">
                        <a16:creationId xmlns:a16="http://schemas.microsoft.com/office/drawing/2014/main" id="{6F25E59B-2735-4ACF-B2FA-42222782A22C}"/>
                      </a:ext>
                    </a:extLst>
                  </p:cNvPr>
                  <p:cNvSpPr>
                    <a:spLocks/>
                  </p:cNvSpPr>
                  <p:nvPr/>
                </p:nvSpPr>
                <p:spPr bwMode="auto">
                  <a:xfrm>
                    <a:off x="2344" y="4032"/>
                    <a:ext cx="104" cy="160"/>
                  </a:xfrm>
                  <a:custGeom>
                    <a:avLst/>
                    <a:gdLst>
                      <a:gd name="T0" fmla="*/ 56 w 104"/>
                      <a:gd name="T1" fmla="*/ 0 h 160"/>
                      <a:gd name="T2" fmla="*/ 8 w 104"/>
                      <a:gd name="T3" fmla="*/ 144 h 160"/>
                      <a:gd name="T4" fmla="*/ 104 w 104"/>
                      <a:gd name="T5" fmla="*/ 96 h 160"/>
                      <a:gd name="T6" fmla="*/ 0 60000 65536"/>
                      <a:gd name="T7" fmla="*/ 0 60000 65536"/>
                      <a:gd name="T8" fmla="*/ 0 60000 65536"/>
                    </a:gdLst>
                    <a:ahLst/>
                    <a:cxnLst>
                      <a:cxn ang="T6">
                        <a:pos x="T0" y="T1"/>
                      </a:cxn>
                      <a:cxn ang="T7">
                        <a:pos x="T2" y="T3"/>
                      </a:cxn>
                      <a:cxn ang="T8">
                        <a:pos x="T4" y="T5"/>
                      </a:cxn>
                    </a:cxnLst>
                    <a:rect l="0" t="0" r="r" b="b"/>
                    <a:pathLst>
                      <a:path w="104" h="160">
                        <a:moveTo>
                          <a:pt x="56" y="0"/>
                        </a:moveTo>
                        <a:cubicBezTo>
                          <a:pt x="28" y="64"/>
                          <a:pt x="0" y="128"/>
                          <a:pt x="8" y="144"/>
                        </a:cubicBezTo>
                        <a:cubicBezTo>
                          <a:pt x="16" y="160"/>
                          <a:pt x="96" y="96"/>
                          <a:pt x="104" y="9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1297" name="Arc 41">
                    <a:extLst>
                      <a:ext uri="{FF2B5EF4-FFF2-40B4-BE49-F238E27FC236}">
                        <a16:creationId xmlns:a16="http://schemas.microsoft.com/office/drawing/2014/main" id="{9B816718-3E8E-4D96-91BC-F8A5E8E86A97}"/>
                      </a:ext>
                    </a:extLst>
                  </p:cNvPr>
                  <p:cNvSpPr>
                    <a:spLocks/>
                  </p:cNvSpPr>
                  <p:nvPr/>
                </p:nvSpPr>
                <p:spPr bwMode="auto">
                  <a:xfrm>
                    <a:off x="2304" y="4224"/>
                    <a:ext cx="192" cy="95"/>
                  </a:xfrm>
                  <a:custGeom>
                    <a:avLst/>
                    <a:gdLst>
                      <a:gd name="T0" fmla="*/ 0 w 15196"/>
                      <a:gd name="T1" fmla="*/ 0 h 21600"/>
                      <a:gd name="T2" fmla="*/ 0 w 15196"/>
                      <a:gd name="T3" fmla="*/ 0 h 21600"/>
                      <a:gd name="T4" fmla="*/ 0 w 15196"/>
                      <a:gd name="T5" fmla="*/ 0 h 21600"/>
                      <a:gd name="T6" fmla="*/ 0 60000 65536"/>
                      <a:gd name="T7" fmla="*/ 0 60000 65536"/>
                      <a:gd name="T8" fmla="*/ 0 60000 65536"/>
                    </a:gdLst>
                    <a:ahLst/>
                    <a:cxnLst>
                      <a:cxn ang="T6">
                        <a:pos x="T0" y="T1"/>
                      </a:cxn>
                      <a:cxn ang="T7">
                        <a:pos x="T2" y="T3"/>
                      </a:cxn>
                      <a:cxn ang="T8">
                        <a:pos x="T4" y="T5"/>
                      </a:cxn>
                    </a:cxnLst>
                    <a:rect l="0" t="0" r="r" b="b"/>
                    <a:pathLst>
                      <a:path w="15196" h="21600" fill="none" extrusionOk="0">
                        <a:moveTo>
                          <a:pt x="0" y="0"/>
                        </a:moveTo>
                        <a:cubicBezTo>
                          <a:pt x="5690" y="0"/>
                          <a:pt x="11151" y="2245"/>
                          <a:pt x="15196" y="6249"/>
                        </a:cubicBezTo>
                      </a:path>
                      <a:path w="15196" h="21600" stroke="0" extrusionOk="0">
                        <a:moveTo>
                          <a:pt x="0" y="0"/>
                        </a:moveTo>
                        <a:cubicBezTo>
                          <a:pt x="5690" y="0"/>
                          <a:pt x="11151" y="2245"/>
                          <a:pt x="15196" y="6249"/>
                        </a:cubicBezTo>
                        <a:lnTo>
                          <a:pt x="0" y="21600"/>
                        </a:lnTo>
                        <a:lnTo>
                          <a:pt x="0" y="0"/>
                        </a:lnTo>
                        <a:close/>
                      </a:path>
                    </a:pathLst>
                  </a:cu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1292" name="AutoShape 46">
                  <a:extLst>
                    <a:ext uri="{FF2B5EF4-FFF2-40B4-BE49-F238E27FC236}">
                      <a16:creationId xmlns:a16="http://schemas.microsoft.com/office/drawing/2014/main" id="{FDCE52F1-53A6-4A61-89EC-93FABC0A0292}"/>
                    </a:ext>
                  </a:extLst>
                </p:cNvPr>
                <p:cNvSpPr>
                  <a:spLocks/>
                </p:cNvSpPr>
                <p:nvPr/>
              </p:nvSpPr>
              <p:spPr bwMode="auto">
                <a:xfrm rot="-5316869">
                  <a:off x="3372" y="2894"/>
                  <a:ext cx="168" cy="1025"/>
                </a:xfrm>
                <a:prstGeom prst="rightBracket">
                  <a:avLst>
                    <a:gd name="adj" fmla="val 30506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sp>
            <p:nvSpPr>
              <p:cNvPr id="11290" name="AutoShape 49">
                <a:extLst>
                  <a:ext uri="{FF2B5EF4-FFF2-40B4-BE49-F238E27FC236}">
                    <a16:creationId xmlns:a16="http://schemas.microsoft.com/office/drawing/2014/main" id="{6F939C47-BCF9-4DB5-994E-8CA5DF11F6A8}"/>
                  </a:ext>
                </a:extLst>
              </p:cNvPr>
              <p:cNvSpPr>
                <a:spLocks noChangeArrowheads="1"/>
              </p:cNvSpPr>
              <p:nvPr/>
            </p:nvSpPr>
            <p:spPr bwMode="auto">
              <a:xfrm flipH="1">
                <a:off x="1296" y="2544"/>
                <a:ext cx="1520" cy="498"/>
              </a:xfrm>
              <a:prstGeom prst="wedgeRoundRectCallout">
                <a:avLst>
                  <a:gd name="adj1" fmla="val -64935"/>
                  <a:gd name="adj2" fmla="val 79917"/>
                  <a:gd name="adj3" fmla="val 16667"/>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90000"/>
                  </a:lnSpc>
                  <a:spcBef>
                    <a:spcPct val="0"/>
                  </a:spcBef>
                </a:pPr>
                <a:r>
                  <a:rPr lang="en-GB" altLang="en-US" sz="2400" i="1">
                    <a:latin typeface="Calibri" panose="020F0502020204030204" pitchFamily="34" charset="0"/>
                    <a:cs typeface="Calibri" panose="020F0502020204030204" pitchFamily="34" charset="0"/>
                  </a:rPr>
                  <a:t>Huston</a:t>
                </a:r>
                <a:r>
                  <a:rPr lang="sv-SE" altLang="en-US" sz="2400" i="1">
                    <a:latin typeface="Calibri" panose="020F0502020204030204" pitchFamily="34" charset="0"/>
                    <a:cs typeface="Calibri" panose="020F0502020204030204" pitchFamily="34" charset="0"/>
                  </a:rPr>
                  <a:t>,</a:t>
                </a:r>
                <a:r>
                  <a:rPr lang="en-GB" altLang="en-US" sz="2400" i="1">
                    <a:latin typeface="Calibri" panose="020F0502020204030204" pitchFamily="34" charset="0"/>
                    <a:cs typeface="Calibri" panose="020F0502020204030204" pitchFamily="34" charset="0"/>
                  </a:rPr>
                  <a:t> we have a problem</a:t>
                </a:r>
                <a:r>
                  <a:rPr lang="sv-SE" altLang="en-US" sz="2400" i="1">
                    <a:latin typeface="Calibri" panose="020F0502020204030204" pitchFamily="34" charset="0"/>
                    <a:cs typeface="Calibri" panose="020F0502020204030204" pitchFamily="34" charset="0"/>
                  </a:rPr>
                  <a:t>!</a:t>
                </a:r>
                <a:endParaRPr lang="en-GB" altLang="en-US" sz="2400" i="1">
                  <a:latin typeface="Calibri" panose="020F0502020204030204" pitchFamily="34" charset="0"/>
                  <a:cs typeface="Calibri" panose="020F0502020204030204" pitchFamily="34" charset="0"/>
                </a:endParaRPr>
              </a:p>
            </p:txBody>
          </p:sp>
        </p:grpSp>
      </p:grpSp>
      <p:sp>
        <p:nvSpPr>
          <p:cNvPr id="11269" name="Text Box 54">
            <a:extLst>
              <a:ext uri="{FF2B5EF4-FFF2-40B4-BE49-F238E27FC236}">
                <a16:creationId xmlns:a16="http://schemas.microsoft.com/office/drawing/2014/main" id="{CBAC599E-F57C-4C61-B5AB-D7638A6E00AB}"/>
              </a:ext>
            </a:extLst>
          </p:cNvPr>
          <p:cNvSpPr txBox="1">
            <a:spLocks noChangeArrowheads="1"/>
          </p:cNvSpPr>
          <p:nvPr/>
        </p:nvSpPr>
        <p:spPr bwMode="auto">
          <a:xfrm>
            <a:off x="228600" y="882650"/>
            <a:ext cx="7696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800" dirty="0">
                <a:solidFill>
                  <a:schemeClr val="tx2"/>
                </a:solidFill>
                <a:latin typeface="Calibri" panose="020F0502020204030204" pitchFamily="34" charset="0"/>
                <a:cs typeface="Calibri" panose="020F0502020204030204" pitchFamily="34" charset="0"/>
              </a:rPr>
              <a:t>A project often starts with a fuzzy experience of a problem or an idea to understand, make or improve something.</a:t>
            </a:r>
          </a:p>
        </p:txBody>
      </p:sp>
      <p:grpSp>
        <p:nvGrpSpPr>
          <p:cNvPr id="11270" name="Group 75">
            <a:extLst>
              <a:ext uri="{FF2B5EF4-FFF2-40B4-BE49-F238E27FC236}">
                <a16:creationId xmlns:a16="http://schemas.microsoft.com/office/drawing/2014/main" id="{FBDD6E9D-3E60-4C79-837F-C7271C679855}"/>
              </a:ext>
            </a:extLst>
          </p:cNvPr>
          <p:cNvGrpSpPr>
            <a:grpSpLocks/>
          </p:cNvGrpSpPr>
          <p:nvPr/>
        </p:nvGrpSpPr>
        <p:grpSpPr bwMode="auto">
          <a:xfrm>
            <a:off x="7137400" y="342900"/>
            <a:ext cx="1854200" cy="1320800"/>
            <a:chOff x="4496" y="240"/>
            <a:chExt cx="1168" cy="832"/>
          </a:xfrm>
        </p:grpSpPr>
        <p:sp>
          <p:nvSpPr>
            <p:cNvPr id="11271" name="Line 22">
              <a:extLst>
                <a:ext uri="{FF2B5EF4-FFF2-40B4-BE49-F238E27FC236}">
                  <a16:creationId xmlns:a16="http://schemas.microsoft.com/office/drawing/2014/main" id="{F59B462F-E74E-4C48-A15F-72F20CBC0AA3}"/>
                </a:ext>
              </a:extLst>
            </p:cNvPr>
            <p:cNvSpPr>
              <a:spLocks noChangeShapeType="1"/>
            </p:cNvSpPr>
            <p:nvPr/>
          </p:nvSpPr>
          <p:spPr bwMode="auto">
            <a:xfrm flipH="1">
              <a:off x="4496" y="272"/>
              <a:ext cx="48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11272" name="Group 74">
              <a:extLst>
                <a:ext uri="{FF2B5EF4-FFF2-40B4-BE49-F238E27FC236}">
                  <a16:creationId xmlns:a16="http://schemas.microsoft.com/office/drawing/2014/main" id="{C1D6B813-8C75-4167-9721-16134BCF969D}"/>
                </a:ext>
              </a:extLst>
            </p:cNvPr>
            <p:cNvGrpSpPr>
              <a:grpSpLocks/>
            </p:cNvGrpSpPr>
            <p:nvPr/>
          </p:nvGrpSpPr>
          <p:grpSpPr bwMode="auto">
            <a:xfrm>
              <a:off x="5045" y="240"/>
              <a:ext cx="619" cy="832"/>
              <a:chOff x="5045" y="240"/>
              <a:chExt cx="619" cy="832"/>
            </a:xfrm>
          </p:grpSpPr>
          <p:sp>
            <p:nvSpPr>
              <p:cNvPr id="11273" name="Rectangle 63">
                <a:extLst>
                  <a:ext uri="{FF2B5EF4-FFF2-40B4-BE49-F238E27FC236}">
                    <a16:creationId xmlns:a16="http://schemas.microsoft.com/office/drawing/2014/main" id="{92CA02D2-45BE-4EC0-A010-73A19CC3BC51}"/>
                  </a:ext>
                </a:extLst>
              </p:cNvPr>
              <p:cNvSpPr>
                <a:spLocks noChangeArrowheads="1"/>
              </p:cNvSpPr>
              <p:nvPr/>
            </p:nvSpPr>
            <p:spPr bwMode="auto">
              <a:xfrm>
                <a:off x="5045" y="240"/>
                <a:ext cx="619" cy="77"/>
              </a:xfrm>
              <a:prstGeom prst="rect">
                <a:avLst/>
              </a:prstGeom>
              <a:solidFill>
                <a:srgbClr val="F68E8E"/>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grpSp>
            <p:nvGrpSpPr>
              <p:cNvPr id="11274" name="Group 73">
                <a:extLst>
                  <a:ext uri="{FF2B5EF4-FFF2-40B4-BE49-F238E27FC236}">
                    <a16:creationId xmlns:a16="http://schemas.microsoft.com/office/drawing/2014/main" id="{64D9E509-D1DA-42FB-BFC4-11F2D70F06AC}"/>
                  </a:ext>
                </a:extLst>
              </p:cNvPr>
              <p:cNvGrpSpPr>
                <a:grpSpLocks/>
              </p:cNvGrpSpPr>
              <p:nvPr/>
            </p:nvGrpSpPr>
            <p:grpSpPr bwMode="auto">
              <a:xfrm>
                <a:off x="5045" y="322"/>
                <a:ext cx="619" cy="750"/>
                <a:chOff x="5045" y="322"/>
                <a:chExt cx="619" cy="750"/>
              </a:xfrm>
            </p:grpSpPr>
            <p:sp>
              <p:nvSpPr>
                <p:cNvPr id="11275" name="Rectangle 59">
                  <a:extLst>
                    <a:ext uri="{FF2B5EF4-FFF2-40B4-BE49-F238E27FC236}">
                      <a16:creationId xmlns:a16="http://schemas.microsoft.com/office/drawing/2014/main" id="{C43BD5FF-23A7-4630-963C-8F5D91D14C0D}"/>
                    </a:ext>
                  </a:extLst>
                </p:cNvPr>
                <p:cNvSpPr>
                  <a:spLocks noChangeArrowheads="1"/>
                </p:cNvSpPr>
                <p:nvPr/>
              </p:nvSpPr>
              <p:spPr bwMode="auto">
                <a:xfrm>
                  <a:off x="5045" y="37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76" name="Rectangle 60">
                  <a:extLst>
                    <a:ext uri="{FF2B5EF4-FFF2-40B4-BE49-F238E27FC236}">
                      <a16:creationId xmlns:a16="http://schemas.microsoft.com/office/drawing/2014/main" id="{1B8994C5-5D94-45B5-863A-94E0CAC0211B}"/>
                    </a:ext>
                  </a:extLst>
                </p:cNvPr>
                <p:cNvSpPr>
                  <a:spLocks noChangeArrowheads="1"/>
                </p:cNvSpPr>
                <p:nvPr/>
              </p:nvSpPr>
              <p:spPr bwMode="auto">
                <a:xfrm>
                  <a:off x="5045" y="744"/>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77" name="Rectangle 61">
                  <a:extLst>
                    <a:ext uri="{FF2B5EF4-FFF2-40B4-BE49-F238E27FC236}">
                      <a16:creationId xmlns:a16="http://schemas.microsoft.com/office/drawing/2014/main" id="{21FA0A75-B5F2-4DF6-8B1E-7C5C16389166}"/>
                    </a:ext>
                  </a:extLst>
                </p:cNvPr>
                <p:cNvSpPr>
                  <a:spLocks noChangeArrowheads="1"/>
                </p:cNvSpPr>
                <p:nvPr/>
              </p:nvSpPr>
              <p:spPr bwMode="auto">
                <a:xfrm>
                  <a:off x="5045" y="623"/>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78" name="Rectangle 62">
                  <a:extLst>
                    <a:ext uri="{FF2B5EF4-FFF2-40B4-BE49-F238E27FC236}">
                      <a16:creationId xmlns:a16="http://schemas.microsoft.com/office/drawing/2014/main" id="{F11748E1-6313-48EB-AAB9-37501781768E}"/>
                    </a:ext>
                  </a:extLst>
                </p:cNvPr>
                <p:cNvSpPr>
                  <a:spLocks noChangeArrowheads="1"/>
                </p:cNvSpPr>
                <p:nvPr/>
              </p:nvSpPr>
              <p:spPr bwMode="auto">
                <a:xfrm>
                  <a:off x="5045" y="49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79" name="Rectangle 64">
                  <a:extLst>
                    <a:ext uri="{FF2B5EF4-FFF2-40B4-BE49-F238E27FC236}">
                      <a16:creationId xmlns:a16="http://schemas.microsoft.com/office/drawing/2014/main" id="{6F6DE4C1-4E0B-45FD-972D-308A9509645E}"/>
                    </a:ext>
                  </a:extLst>
                </p:cNvPr>
                <p:cNvSpPr>
                  <a:spLocks noChangeArrowheads="1"/>
                </p:cNvSpPr>
                <p:nvPr/>
              </p:nvSpPr>
              <p:spPr bwMode="auto">
                <a:xfrm>
                  <a:off x="5045" y="87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80" name="Rectangle 65">
                  <a:extLst>
                    <a:ext uri="{FF2B5EF4-FFF2-40B4-BE49-F238E27FC236}">
                      <a16:creationId xmlns:a16="http://schemas.microsoft.com/office/drawing/2014/main" id="{D9A4747F-750F-413B-9326-D552CC74BF0C}"/>
                    </a:ext>
                  </a:extLst>
                </p:cNvPr>
                <p:cNvSpPr>
                  <a:spLocks noChangeArrowheads="1"/>
                </p:cNvSpPr>
                <p:nvPr/>
              </p:nvSpPr>
              <p:spPr bwMode="auto">
                <a:xfrm>
                  <a:off x="5045" y="99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1281" name="Line 66">
                  <a:extLst>
                    <a:ext uri="{FF2B5EF4-FFF2-40B4-BE49-F238E27FC236}">
                      <a16:creationId xmlns:a16="http://schemas.microsoft.com/office/drawing/2014/main" id="{24DD0398-D79E-4409-B9F3-05BD289E5966}"/>
                    </a:ext>
                  </a:extLst>
                </p:cNvPr>
                <p:cNvSpPr>
                  <a:spLocks noChangeShapeType="1"/>
                </p:cNvSpPr>
                <p:nvPr/>
              </p:nvSpPr>
              <p:spPr bwMode="auto">
                <a:xfrm>
                  <a:off x="5361" y="45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2" name="Line 67">
                  <a:extLst>
                    <a:ext uri="{FF2B5EF4-FFF2-40B4-BE49-F238E27FC236}">
                      <a16:creationId xmlns:a16="http://schemas.microsoft.com/office/drawing/2014/main" id="{E80B8332-6085-4D8D-8BDF-2BEC1F661C4F}"/>
                    </a:ext>
                  </a:extLst>
                </p:cNvPr>
                <p:cNvSpPr>
                  <a:spLocks noChangeShapeType="1"/>
                </p:cNvSpPr>
                <p:nvPr/>
              </p:nvSpPr>
              <p:spPr bwMode="auto">
                <a:xfrm>
                  <a:off x="5348" y="322"/>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3" name="Line 68">
                  <a:extLst>
                    <a:ext uri="{FF2B5EF4-FFF2-40B4-BE49-F238E27FC236}">
                      <a16:creationId xmlns:a16="http://schemas.microsoft.com/office/drawing/2014/main" id="{43497ACD-1CDB-4FE6-A832-0AFFFD247EBF}"/>
                    </a:ext>
                  </a:extLst>
                </p:cNvPr>
                <p:cNvSpPr>
                  <a:spLocks noChangeShapeType="1"/>
                </p:cNvSpPr>
                <p:nvPr/>
              </p:nvSpPr>
              <p:spPr bwMode="auto">
                <a:xfrm>
                  <a:off x="5361" y="585"/>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4" name="Line 69">
                  <a:extLst>
                    <a:ext uri="{FF2B5EF4-FFF2-40B4-BE49-F238E27FC236}">
                      <a16:creationId xmlns:a16="http://schemas.microsoft.com/office/drawing/2014/main" id="{1D6B6DB2-F981-416F-9FDC-CC804D2A1194}"/>
                    </a:ext>
                  </a:extLst>
                </p:cNvPr>
                <p:cNvSpPr>
                  <a:spLocks noChangeShapeType="1"/>
                </p:cNvSpPr>
                <p:nvPr/>
              </p:nvSpPr>
              <p:spPr bwMode="auto">
                <a:xfrm>
                  <a:off x="5361" y="69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5" name="Line 70">
                  <a:extLst>
                    <a:ext uri="{FF2B5EF4-FFF2-40B4-BE49-F238E27FC236}">
                      <a16:creationId xmlns:a16="http://schemas.microsoft.com/office/drawing/2014/main" id="{7D61DE53-6C08-4633-9FA8-1EDA385A0100}"/>
                    </a:ext>
                  </a:extLst>
                </p:cNvPr>
                <p:cNvSpPr>
                  <a:spLocks noChangeShapeType="1"/>
                </p:cNvSpPr>
                <p:nvPr/>
              </p:nvSpPr>
              <p:spPr bwMode="auto">
                <a:xfrm>
                  <a:off x="5361" y="826"/>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1286" name="Line 71">
                  <a:extLst>
                    <a:ext uri="{FF2B5EF4-FFF2-40B4-BE49-F238E27FC236}">
                      <a16:creationId xmlns:a16="http://schemas.microsoft.com/office/drawing/2014/main" id="{11F20424-F9F0-4E96-B998-CE672ACFEA8C}"/>
                    </a:ext>
                  </a:extLst>
                </p:cNvPr>
                <p:cNvSpPr>
                  <a:spLocks noChangeShapeType="1"/>
                </p:cNvSpPr>
                <p:nvPr/>
              </p:nvSpPr>
              <p:spPr bwMode="auto">
                <a:xfrm>
                  <a:off x="5361" y="95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ppt_x"/>
                                          </p:val>
                                        </p:tav>
                                        <p:tav tm="100000">
                                          <p:val>
                                            <p:strVal val="#ppt_x"/>
                                          </p:val>
                                        </p:tav>
                                      </p:tavLst>
                                    </p:anim>
                                    <p:anim calcmode="lin" valueType="num">
                                      <p:cBhvr additive="base">
                                        <p:cTn id="8"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1+#ppt_w/2"/>
                                          </p:val>
                                        </p:tav>
                                        <p:tav tm="100000">
                                          <p:val>
                                            <p:strVal val="#ppt_x"/>
                                          </p:val>
                                        </p:tav>
                                      </p:tavLst>
                                    </p:anim>
                                    <p:anim calcmode="lin" valueType="num">
                                      <p:cBhvr additive="base">
                                        <p:cTn id="14"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latshållare för bildnummer 5">
            <a:extLst>
              <a:ext uri="{FF2B5EF4-FFF2-40B4-BE49-F238E27FC236}">
                <a16:creationId xmlns:a16="http://schemas.microsoft.com/office/drawing/2014/main" id="{125F9455-9A64-46F6-B79B-720F5B34ED00}"/>
              </a:ext>
            </a:extLst>
          </p:cNvPr>
          <p:cNvSpPr>
            <a:spLocks noGrp="1"/>
          </p:cNvSpPr>
          <p:nvPr>
            <p:ph type="sldNum" sz="quarter" idx="12"/>
          </p:nvPr>
        </p:nvSpPr>
        <p:spPr>
          <a:xfrm>
            <a:off x="8534400" y="6381750"/>
            <a:ext cx="365125"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66A82D4C-4622-4209-84C0-ED633B7E8075}" type="slidenum">
              <a:rPr lang="en-GB" altLang="en-US" sz="1400" smtClean="0">
                <a:latin typeface="Calibri" panose="020F0502020204030204" pitchFamily="34" charset="0"/>
                <a:cs typeface="Calibri" panose="020F0502020204030204" pitchFamily="34" charset="0"/>
              </a:rPr>
              <a:pPr>
                <a:spcBef>
                  <a:spcPct val="0"/>
                </a:spcBef>
              </a:pPr>
              <a:t>6</a:t>
            </a:fld>
            <a:endParaRPr lang="en-GB" altLang="en-US" sz="1400" dirty="0">
              <a:latin typeface="Calibri" panose="020F0502020204030204" pitchFamily="34" charset="0"/>
              <a:cs typeface="Calibri" panose="020F0502020204030204" pitchFamily="34" charset="0"/>
            </a:endParaRPr>
          </a:p>
        </p:txBody>
      </p:sp>
      <p:sp>
        <p:nvSpPr>
          <p:cNvPr id="13315" name="Rectangle 4">
            <a:extLst>
              <a:ext uri="{FF2B5EF4-FFF2-40B4-BE49-F238E27FC236}">
                <a16:creationId xmlns:a16="http://schemas.microsoft.com/office/drawing/2014/main" id="{06F0E140-FF35-4988-8139-9E1E55EFF124}"/>
              </a:ext>
            </a:extLst>
          </p:cNvPr>
          <p:cNvSpPr>
            <a:spLocks noGrp="1" noChangeArrowheads="1"/>
          </p:cNvSpPr>
          <p:nvPr>
            <p:ph type="body" idx="1"/>
          </p:nvPr>
        </p:nvSpPr>
        <p:spPr>
          <a:xfrm>
            <a:off x="228600" y="104775"/>
            <a:ext cx="7315200" cy="733425"/>
          </a:xfrm>
          <a:noFill/>
        </p:spPr>
        <p:txBody>
          <a:bodyPr/>
          <a:lstStyle/>
          <a:p>
            <a:pPr algn="ctr">
              <a:spcBef>
                <a:spcPct val="0"/>
              </a:spcBef>
            </a:pPr>
            <a:r>
              <a:rPr lang="en-GB" altLang="en-US" sz="4400" b="1" dirty="0">
                <a:solidFill>
                  <a:schemeClr val="tx2"/>
                </a:solidFill>
                <a:latin typeface="Calibri" panose="020F0502020204030204" pitchFamily="34" charset="0"/>
                <a:cs typeface="Calibri" panose="020F0502020204030204" pitchFamily="34" charset="0"/>
              </a:rPr>
              <a:t>I.  PROBLEM DEFINITION</a:t>
            </a:r>
          </a:p>
        </p:txBody>
      </p:sp>
      <p:grpSp>
        <p:nvGrpSpPr>
          <p:cNvPr id="13316" name="Group 66">
            <a:extLst>
              <a:ext uri="{FF2B5EF4-FFF2-40B4-BE49-F238E27FC236}">
                <a16:creationId xmlns:a16="http://schemas.microsoft.com/office/drawing/2014/main" id="{ACF8B1BD-0DB8-474B-B1C3-E92A5F3A35FA}"/>
              </a:ext>
            </a:extLst>
          </p:cNvPr>
          <p:cNvGrpSpPr>
            <a:grpSpLocks/>
          </p:cNvGrpSpPr>
          <p:nvPr/>
        </p:nvGrpSpPr>
        <p:grpSpPr bwMode="auto">
          <a:xfrm>
            <a:off x="8008938" y="158750"/>
            <a:ext cx="982662" cy="1320800"/>
            <a:chOff x="5045" y="100"/>
            <a:chExt cx="619" cy="832"/>
          </a:xfrm>
        </p:grpSpPr>
        <p:sp>
          <p:nvSpPr>
            <p:cNvPr id="13341" name="Rectangle 28">
              <a:extLst>
                <a:ext uri="{FF2B5EF4-FFF2-40B4-BE49-F238E27FC236}">
                  <a16:creationId xmlns:a16="http://schemas.microsoft.com/office/drawing/2014/main" id="{58723F2C-2257-4066-8212-6C99545551E1}"/>
                </a:ext>
              </a:extLst>
            </p:cNvPr>
            <p:cNvSpPr>
              <a:spLocks noChangeArrowheads="1"/>
            </p:cNvSpPr>
            <p:nvPr/>
          </p:nvSpPr>
          <p:spPr bwMode="auto">
            <a:xfrm>
              <a:off x="5045" y="232"/>
              <a:ext cx="619" cy="76"/>
            </a:xfrm>
            <a:prstGeom prst="rect">
              <a:avLst/>
            </a:prstGeom>
            <a:solidFill>
              <a:srgbClr val="F68E8E"/>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2" name="Rectangle 29">
              <a:extLst>
                <a:ext uri="{FF2B5EF4-FFF2-40B4-BE49-F238E27FC236}">
                  <a16:creationId xmlns:a16="http://schemas.microsoft.com/office/drawing/2014/main" id="{A09C0044-D17F-4DF7-A6A4-E6C3E1EC621F}"/>
                </a:ext>
              </a:extLst>
            </p:cNvPr>
            <p:cNvSpPr>
              <a:spLocks noChangeArrowheads="1"/>
            </p:cNvSpPr>
            <p:nvPr/>
          </p:nvSpPr>
          <p:spPr bwMode="auto">
            <a:xfrm>
              <a:off x="5045" y="604"/>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3" name="Rectangle 30">
              <a:extLst>
                <a:ext uri="{FF2B5EF4-FFF2-40B4-BE49-F238E27FC236}">
                  <a16:creationId xmlns:a16="http://schemas.microsoft.com/office/drawing/2014/main" id="{2F67D174-97FA-496E-8DD1-9B11FFDDDA17}"/>
                </a:ext>
              </a:extLst>
            </p:cNvPr>
            <p:cNvSpPr>
              <a:spLocks noChangeArrowheads="1"/>
            </p:cNvSpPr>
            <p:nvPr/>
          </p:nvSpPr>
          <p:spPr bwMode="auto">
            <a:xfrm>
              <a:off x="5045" y="483"/>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4" name="Rectangle 31">
              <a:extLst>
                <a:ext uri="{FF2B5EF4-FFF2-40B4-BE49-F238E27FC236}">
                  <a16:creationId xmlns:a16="http://schemas.microsoft.com/office/drawing/2014/main" id="{1AD7EDE3-D3DB-494E-8BEE-AF31415B18A1}"/>
                </a:ext>
              </a:extLst>
            </p:cNvPr>
            <p:cNvSpPr>
              <a:spLocks noChangeArrowheads="1"/>
            </p:cNvSpPr>
            <p:nvPr/>
          </p:nvSpPr>
          <p:spPr bwMode="auto">
            <a:xfrm>
              <a:off x="5045" y="352"/>
              <a:ext cx="619" cy="76"/>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5" name="Rectangle 32">
              <a:extLst>
                <a:ext uri="{FF2B5EF4-FFF2-40B4-BE49-F238E27FC236}">
                  <a16:creationId xmlns:a16="http://schemas.microsoft.com/office/drawing/2014/main" id="{CB9B5182-5EF7-485E-9555-416193F07E7B}"/>
                </a:ext>
              </a:extLst>
            </p:cNvPr>
            <p:cNvSpPr>
              <a:spLocks noChangeArrowheads="1"/>
            </p:cNvSpPr>
            <p:nvPr/>
          </p:nvSpPr>
          <p:spPr bwMode="auto">
            <a:xfrm>
              <a:off x="5045" y="100"/>
              <a:ext cx="619" cy="77"/>
            </a:xfrm>
            <a:prstGeom prst="rect">
              <a:avLst/>
            </a:prstGeom>
            <a:solidFill>
              <a:schemeClr val="bg1"/>
            </a:solidFill>
            <a:ln w="2540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6" name="Rectangle 33">
              <a:extLst>
                <a:ext uri="{FF2B5EF4-FFF2-40B4-BE49-F238E27FC236}">
                  <a16:creationId xmlns:a16="http://schemas.microsoft.com/office/drawing/2014/main" id="{FA06EB5E-4E1C-46AB-AF2B-ACFB5F603C36}"/>
                </a:ext>
              </a:extLst>
            </p:cNvPr>
            <p:cNvSpPr>
              <a:spLocks noChangeArrowheads="1"/>
            </p:cNvSpPr>
            <p:nvPr/>
          </p:nvSpPr>
          <p:spPr bwMode="auto">
            <a:xfrm>
              <a:off x="5045" y="73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7" name="Rectangle 34">
              <a:extLst>
                <a:ext uri="{FF2B5EF4-FFF2-40B4-BE49-F238E27FC236}">
                  <a16:creationId xmlns:a16="http://schemas.microsoft.com/office/drawing/2014/main" id="{A0C2D042-C649-4685-B44D-7BF14EBD21A3}"/>
                </a:ext>
              </a:extLst>
            </p:cNvPr>
            <p:cNvSpPr>
              <a:spLocks noChangeArrowheads="1"/>
            </p:cNvSpPr>
            <p:nvPr/>
          </p:nvSpPr>
          <p:spPr bwMode="auto">
            <a:xfrm>
              <a:off x="5045" y="855"/>
              <a:ext cx="619" cy="77"/>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8" name="Line 35">
              <a:extLst>
                <a:ext uri="{FF2B5EF4-FFF2-40B4-BE49-F238E27FC236}">
                  <a16:creationId xmlns:a16="http://schemas.microsoft.com/office/drawing/2014/main" id="{823E563F-A8D6-4E0A-B9AD-C102591FCCA2}"/>
                </a:ext>
              </a:extLst>
            </p:cNvPr>
            <p:cNvSpPr>
              <a:spLocks noChangeShapeType="1"/>
            </p:cNvSpPr>
            <p:nvPr/>
          </p:nvSpPr>
          <p:spPr bwMode="auto">
            <a:xfrm>
              <a:off x="5361" y="313"/>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3349" name="Line 36">
              <a:extLst>
                <a:ext uri="{FF2B5EF4-FFF2-40B4-BE49-F238E27FC236}">
                  <a16:creationId xmlns:a16="http://schemas.microsoft.com/office/drawing/2014/main" id="{C7394E12-A073-4B64-8873-E57DBF114EF6}"/>
                </a:ext>
              </a:extLst>
            </p:cNvPr>
            <p:cNvSpPr>
              <a:spLocks noChangeShapeType="1"/>
            </p:cNvSpPr>
            <p:nvPr/>
          </p:nvSpPr>
          <p:spPr bwMode="auto">
            <a:xfrm>
              <a:off x="5348" y="182"/>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3350" name="Line 37">
              <a:extLst>
                <a:ext uri="{FF2B5EF4-FFF2-40B4-BE49-F238E27FC236}">
                  <a16:creationId xmlns:a16="http://schemas.microsoft.com/office/drawing/2014/main" id="{0201BC01-CBBA-44A8-8E85-97FEBE1811F2}"/>
                </a:ext>
              </a:extLst>
            </p:cNvPr>
            <p:cNvSpPr>
              <a:spLocks noChangeShapeType="1"/>
            </p:cNvSpPr>
            <p:nvPr/>
          </p:nvSpPr>
          <p:spPr bwMode="auto">
            <a:xfrm>
              <a:off x="5361" y="445"/>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3351" name="Line 38">
              <a:extLst>
                <a:ext uri="{FF2B5EF4-FFF2-40B4-BE49-F238E27FC236}">
                  <a16:creationId xmlns:a16="http://schemas.microsoft.com/office/drawing/2014/main" id="{47C38564-B669-4AA2-85F5-0B53E267BBC1}"/>
                </a:ext>
              </a:extLst>
            </p:cNvPr>
            <p:cNvSpPr>
              <a:spLocks noChangeShapeType="1"/>
            </p:cNvSpPr>
            <p:nvPr/>
          </p:nvSpPr>
          <p:spPr bwMode="auto">
            <a:xfrm>
              <a:off x="5361" y="554"/>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3352" name="Line 39">
              <a:extLst>
                <a:ext uri="{FF2B5EF4-FFF2-40B4-BE49-F238E27FC236}">
                  <a16:creationId xmlns:a16="http://schemas.microsoft.com/office/drawing/2014/main" id="{BCC50391-4F4D-4E87-ABB4-FEDC18E008C4}"/>
                </a:ext>
              </a:extLst>
            </p:cNvPr>
            <p:cNvSpPr>
              <a:spLocks noChangeShapeType="1"/>
            </p:cNvSpPr>
            <p:nvPr/>
          </p:nvSpPr>
          <p:spPr bwMode="auto">
            <a:xfrm>
              <a:off x="5361" y="686"/>
              <a:ext cx="0" cy="4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3353" name="Line 40">
              <a:extLst>
                <a:ext uri="{FF2B5EF4-FFF2-40B4-BE49-F238E27FC236}">
                  <a16:creationId xmlns:a16="http://schemas.microsoft.com/office/drawing/2014/main" id="{043AB8E6-EB1A-4040-90F0-1A1E196E791D}"/>
                </a:ext>
              </a:extLst>
            </p:cNvPr>
            <p:cNvSpPr>
              <a:spLocks noChangeShapeType="1"/>
            </p:cNvSpPr>
            <p:nvPr/>
          </p:nvSpPr>
          <p:spPr bwMode="auto">
            <a:xfrm>
              <a:off x="5361" y="817"/>
              <a:ext cx="0" cy="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3317" name="Line 41">
            <a:extLst>
              <a:ext uri="{FF2B5EF4-FFF2-40B4-BE49-F238E27FC236}">
                <a16:creationId xmlns:a16="http://schemas.microsoft.com/office/drawing/2014/main" id="{5E007EED-8F03-47AA-A158-D355CA7C4EA1}"/>
              </a:ext>
            </a:extLst>
          </p:cNvPr>
          <p:cNvSpPr>
            <a:spLocks noChangeShapeType="1"/>
          </p:cNvSpPr>
          <p:nvPr/>
        </p:nvSpPr>
        <p:spPr bwMode="auto">
          <a:xfrm flipH="1">
            <a:off x="7291388" y="439738"/>
            <a:ext cx="6096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nvGrpSpPr>
          <p:cNvPr id="3" name="Grupp 2">
            <a:extLst>
              <a:ext uri="{FF2B5EF4-FFF2-40B4-BE49-F238E27FC236}">
                <a16:creationId xmlns:a16="http://schemas.microsoft.com/office/drawing/2014/main" id="{D1240EF1-81F5-457B-97D9-965B403FE4D9}"/>
              </a:ext>
            </a:extLst>
          </p:cNvPr>
          <p:cNvGrpSpPr/>
          <p:nvPr/>
        </p:nvGrpSpPr>
        <p:grpSpPr>
          <a:xfrm>
            <a:off x="304800" y="3276600"/>
            <a:ext cx="8153400" cy="1138238"/>
            <a:chOff x="304800" y="3276600"/>
            <a:chExt cx="8153400" cy="1138238"/>
          </a:xfrm>
        </p:grpSpPr>
        <p:grpSp>
          <p:nvGrpSpPr>
            <p:cNvPr id="13318" name="Grupp 1">
              <a:extLst>
                <a:ext uri="{FF2B5EF4-FFF2-40B4-BE49-F238E27FC236}">
                  <a16:creationId xmlns:a16="http://schemas.microsoft.com/office/drawing/2014/main" id="{3D0D9C45-8471-4780-AC6D-0E3B597B1EC0}"/>
                </a:ext>
              </a:extLst>
            </p:cNvPr>
            <p:cNvGrpSpPr>
              <a:grpSpLocks/>
            </p:cNvGrpSpPr>
            <p:nvPr/>
          </p:nvGrpSpPr>
          <p:grpSpPr bwMode="auto">
            <a:xfrm>
              <a:off x="6858000" y="3276600"/>
              <a:ext cx="1600200" cy="1138238"/>
              <a:chOff x="6858000" y="3276600"/>
              <a:chExt cx="1600200" cy="1138238"/>
            </a:xfrm>
          </p:grpSpPr>
          <p:sp>
            <p:nvSpPr>
              <p:cNvPr id="13339" name="AutoShape 23">
                <a:extLst>
                  <a:ext uri="{FF2B5EF4-FFF2-40B4-BE49-F238E27FC236}">
                    <a16:creationId xmlns:a16="http://schemas.microsoft.com/office/drawing/2014/main" id="{21332C28-AE83-46B3-9E47-8289230BDF5F}"/>
                  </a:ext>
                </a:extLst>
              </p:cNvPr>
              <p:cNvSpPr>
                <a:spLocks noChangeArrowheads="1"/>
              </p:cNvSpPr>
              <p:nvPr/>
            </p:nvSpPr>
            <p:spPr bwMode="auto">
              <a:xfrm>
                <a:off x="6878836" y="3276600"/>
                <a:ext cx="1498104" cy="1138238"/>
              </a:xfrm>
              <a:prstGeom prst="star16">
                <a:avLst>
                  <a:gd name="adj" fmla="val 37500"/>
                </a:avLst>
              </a:prstGeom>
              <a:solidFill>
                <a:srgbClr val="FFFF00"/>
              </a:solidFill>
              <a:ln w="12700">
                <a:solidFill>
                  <a:schemeClr val="tx1"/>
                </a:solidFill>
                <a:miter lim="800000"/>
                <a:headEnd/>
                <a:tailEnd/>
              </a:ln>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3340" name="Rectangle 24">
                <a:extLst>
                  <a:ext uri="{FF2B5EF4-FFF2-40B4-BE49-F238E27FC236}">
                    <a16:creationId xmlns:a16="http://schemas.microsoft.com/office/drawing/2014/main" id="{90209EA7-9091-4038-A4E9-B7380A4A83D8}"/>
                  </a:ext>
                </a:extLst>
              </p:cNvPr>
              <p:cNvSpPr>
                <a:spLocks noChangeArrowheads="1"/>
              </p:cNvSpPr>
              <p:nvPr/>
            </p:nvSpPr>
            <p:spPr bwMode="auto">
              <a:xfrm>
                <a:off x="6858000" y="3605855"/>
                <a:ext cx="1600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400" b="1" i="1">
                    <a:latin typeface="Calibri" panose="020F0502020204030204" pitchFamily="34" charset="0"/>
                    <a:cs typeface="Calibri" panose="020F0502020204030204" pitchFamily="34" charset="0"/>
                  </a:rPr>
                  <a:t>Purpose</a:t>
                </a:r>
              </a:p>
            </p:txBody>
          </p:sp>
        </p:grpSp>
        <p:sp>
          <p:nvSpPr>
            <p:cNvPr id="13319" name="Text Box 61">
              <a:extLst>
                <a:ext uri="{FF2B5EF4-FFF2-40B4-BE49-F238E27FC236}">
                  <a16:creationId xmlns:a16="http://schemas.microsoft.com/office/drawing/2014/main" id="{B154A70C-5908-40C7-B1BA-B7311A733CE6}"/>
                </a:ext>
              </a:extLst>
            </p:cNvPr>
            <p:cNvSpPr txBox="1">
              <a:spLocks noChangeArrowheads="1"/>
            </p:cNvSpPr>
            <p:nvPr/>
          </p:nvSpPr>
          <p:spPr bwMode="auto">
            <a:xfrm>
              <a:off x="304800" y="3406775"/>
              <a:ext cx="6019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spcBef>
                  <a:spcPct val="20000"/>
                </a:spcBef>
                <a:defRPr sz="3200">
                  <a:solidFill>
                    <a:schemeClr val="tx1"/>
                  </a:solidFill>
                  <a:latin typeface="Times New Roman" panose="02020603050405020304" pitchFamily="18" charset="0"/>
                </a:defRPr>
              </a:lvl1pPr>
              <a:lvl2pPr marL="57150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1">
                <a:lnSpc>
                  <a:spcPct val="90000"/>
                </a:lnSpc>
                <a:buFontTx/>
                <a:buNone/>
              </a:pPr>
              <a:r>
                <a:rPr lang="en-GB" altLang="en-US" b="1" dirty="0">
                  <a:latin typeface="Calibri" panose="020F0502020204030204" pitchFamily="34" charset="0"/>
                  <a:cs typeface="Calibri" panose="020F0502020204030204" pitchFamily="34" charset="0"/>
                </a:rPr>
                <a:t>A.</a:t>
              </a:r>
              <a:r>
                <a:rPr lang="en-GB" altLang="en-US" dirty="0">
                  <a:latin typeface="Calibri" panose="020F0502020204030204" pitchFamily="34" charset="0"/>
                  <a:cs typeface="Calibri" panose="020F0502020204030204" pitchFamily="34" charset="0"/>
                </a:rPr>
                <a:t> </a:t>
              </a:r>
              <a:r>
                <a:rPr lang="en-GB" altLang="en-US" u="sng" dirty="0">
                  <a:latin typeface="Calibri" panose="020F0502020204030204" pitchFamily="34" charset="0"/>
                  <a:cs typeface="Calibri" panose="020F0502020204030204" pitchFamily="34" charset="0"/>
                </a:rPr>
                <a:t>Specifying the </a:t>
              </a:r>
              <a:r>
                <a:rPr lang="en-GB" altLang="en-US" i="1" u="sng" dirty="0">
                  <a:latin typeface="Calibri" panose="020F0502020204030204" pitchFamily="34" charset="0"/>
                  <a:cs typeface="Calibri" panose="020F0502020204030204" pitchFamily="34" charset="0"/>
                </a:rPr>
                <a:t>purpose</a:t>
              </a:r>
              <a:r>
                <a:rPr lang="en-GB" altLang="en-US" i="1" dirty="0">
                  <a:latin typeface="Calibri" panose="020F0502020204030204" pitchFamily="34" charset="0"/>
                  <a:cs typeface="Calibri" panose="020F0502020204030204" pitchFamily="34" charset="0"/>
                </a:rPr>
                <a:t> </a:t>
              </a:r>
              <a:r>
                <a:rPr lang="en-GB" altLang="en-US" dirty="0">
                  <a:latin typeface="Calibri" panose="020F0502020204030204" pitchFamily="34" charset="0"/>
                  <a:cs typeface="Calibri" panose="020F0502020204030204" pitchFamily="34" charset="0"/>
                </a:rPr>
                <a:t>(as clear and operational as possible)</a:t>
              </a:r>
            </a:p>
          </p:txBody>
        </p:sp>
      </p:grpSp>
      <p:sp>
        <p:nvSpPr>
          <p:cNvPr id="13320" name="Text Box 63">
            <a:extLst>
              <a:ext uri="{FF2B5EF4-FFF2-40B4-BE49-F238E27FC236}">
                <a16:creationId xmlns:a16="http://schemas.microsoft.com/office/drawing/2014/main" id="{A5F96423-49ED-4939-A21F-3DCF7D19B095}"/>
              </a:ext>
            </a:extLst>
          </p:cNvPr>
          <p:cNvSpPr txBox="1">
            <a:spLocks noChangeArrowheads="1"/>
          </p:cNvSpPr>
          <p:nvPr/>
        </p:nvSpPr>
        <p:spPr bwMode="auto">
          <a:xfrm>
            <a:off x="381000" y="838200"/>
            <a:ext cx="73914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0"/>
              </a:spcBef>
              <a:buFontTx/>
              <a:buChar char="•"/>
            </a:pPr>
            <a:r>
              <a:rPr lang="en-GB" altLang="en-US" sz="2400" i="1" dirty="0">
                <a:solidFill>
                  <a:schemeClr val="tx2"/>
                </a:solidFill>
                <a:latin typeface="Calibri" panose="020F0502020204030204" pitchFamily="34" charset="0"/>
                <a:cs typeface="Calibri" panose="020F0502020204030204" pitchFamily="34" charset="0"/>
              </a:rPr>
              <a:t> To structure and formalise the problem: </a:t>
            </a:r>
          </a:p>
          <a:p>
            <a:pPr>
              <a:lnSpc>
                <a:spcPct val="90000"/>
              </a:lnSpc>
              <a:spcBef>
                <a:spcPct val="0"/>
              </a:spcBef>
            </a:pPr>
            <a:r>
              <a:rPr lang="en-GB" altLang="en-US" sz="2400" i="1" dirty="0">
                <a:solidFill>
                  <a:schemeClr val="tx2"/>
                </a:solidFill>
                <a:latin typeface="Calibri" panose="020F0502020204030204" pitchFamily="34" charset="0"/>
                <a:cs typeface="Calibri" panose="020F0502020204030204" pitchFamily="34" charset="0"/>
              </a:rPr>
              <a:t>   ”The most important thing is not to find the right answer   </a:t>
            </a:r>
          </a:p>
          <a:p>
            <a:pPr>
              <a:lnSpc>
                <a:spcPct val="90000"/>
              </a:lnSpc>
              <a:spcBef>
                <a:spcPct val="0"/>
              </a:spcBef>
            </a:pPr>
            <a:r>
              <a:rPr lang="en-GB" altLang="en-US" sz="2400" i="1" dirty="0">
                <a:solidFill>
                  <a:schemeClr val="tx2"/>
                </a:solidFill>
                <a:latin typeface="Calibri" panose="020F0502020204030204" pitchFamily="34" charset="0"/>
                <a:cs typeface="Calibri" panose="020F0502020204030204" pitchFamily="34" charset="0"/>
              </a:rPr>
              <a:t>    - it is to formulate the right questions!”</a:t>
            </a:r>
          </a:p>
          <a:p>
            <a:pPr>
              <a:lnSpc>
                <a:spcPct val="90000"/>
              </a:lnSpc>
              <a:spcBef>
                <a:spcPct val="50000"/>
              </a:spcBef>
              <a:buFontTx/>
              <a:buChar char="•"/>
            </a:pPr>
            <a:r>
              <a:rPr lang="en-GB" altLang="en-US" sz="2400" i="1" dirty="0">
                <a:solidFill>
                  <a:schemeClr val="tx2"/>
                </a:solidFill>
                <a:latin typeface="Calibri" panose="020F0502020204030204" pitchFamily="34" charset="0"/>
                <a:cs typeface="Calibri" panose="020F0502020204030204" pitchFamily="34" charset="0"/>
              </a:rPr>
              <a:t> Solving a problem depends very much on how clear and  </a:t>
            </a:r>
          </a:p>
          <a:p>
            <a:pPr>
              <a:lnSpc>
                <a:spcPct val="90000"/>
              </a:lnSpc>
              <a:spcBef>
                <a:spcPct val="0"/>
              </a:spcBef>
            </a:pPr>
            <a:r>
              <a:rPr lang="en-GB" altLang="en-US" sz="2400" i="1" dirty="0">
                <a:solidFill>
                  <a:schemeClr val="tx2"/>
                </a:solidFill>
                <a:latin typeface="Calibri" panose="020F0502020204030204" pitchFamily="34" charset="0"/>
                <a:cs typeface="Calibri" panose="020F0502020204030204" pitchFamily="34" charset="0"/>
              </a:rPr>
              <a:t>  concrete a purpose is formulated!</a:t>
            </a:r>
            <a:endParaRPr lang="en-GB" altLang="en-US" sz="2400" dirty="0">
              <a:latin typeface="Calibri" panose="020F0502020204030204" pitchFamily="34" charset="0"/>
              <a:cs typeface="Calibri" panose="020F0502020204030204" pitchFamily="34" charset="0"/>
            </a:endParaRPr>
          </a:p>
        </p:txBody>
      </p:sp>
      <p:sp>
        <p:nvSpPr>
          <p:cNvPr id="13323" name="Text Box 67">
            <a:extLst>
              <a:ext uri="{FF2B5EF4-FFF2-40B4-BE49-F238E27FC236}">
                <a16:creationId xmlns:a16="http://schemas.microsoft.com/office/drawing/2014/main" id="{AB721BFE-2E1F-4B8C-A12A-8ECF262BCDFA}"/>
              </a:ext>
            </a:extLst>
          </p:cNvPr>
          <p:cNvSpPr txBox="1">
            <a:spLocks noChangeArrowheads="1"/>
          </p:cNvSpPr>
          <p:nvPr/>
        </p:nvSpPr>
        <p:spPr bwMode="auto">
          <a:xfrm>
            <a:off x="228600" y="4737100"/>
            <a:ext cx="6477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762000">
              <a:spcBef>
                <a:spcPct val="20000"/>
              </a:spcBef>
              <a:defRPr sz="3200">
                <a:solidFill>
                  <a:schemeClr val="tx1"/>
                </a:solidFill>
                <a:latin typeface="Times New Roman" panose="02020603050405020304" pitchFamily="18" charset="0"/>
              </a:defRPr>
            </a:lvl1pPr>
            <a:lvl2pPr marL="57150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1">
              <a:lnSpc>
                <a:spcPct val="90000"/>
              </a:lnSpc>
              <a:buFontTx/>
              <a:buNone/>
            </a:pPr>
            <a:r>
              <a:rPr lang="en-GB" altLang="en-US" dirty="0">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B1.</a:t>
            </a:r>
            <a:r>
              <a:rPr lang="en-GB" altLang="en-US" sz="2400" dirty="0">
                <a:latin typeface="Calibri" panose="020F0502020204030204" pitchFamily="34" charset="0"/>
                <a:cs typeface="Calibri" panose="020F0502020204030204" pitchFamily="34" charset="0"/>
              </a:rPr>
              <a:t> </a:t>
            </a:r>
            <a:r>
              <a:rPr lang="en-GB" altLang="en-US" sz="2400" u="sng" dirty="0">
                <a:latin typeface="Calibri" panose="020F0502020204030204" pitchFamily="34" charset="0"/>
                <a:cs typeface="Calibri" panose="020F0502020204030204" pitchFamily="34" charset="0"/>
              </a:rPr>
              <a:t>Boundaries</a:t>
            </a:r>
            <a:r>
              <a:rPr lang="en-GB" altLang="en-US" sz="2400" dirty="0">
                <a:latin typeface="Calibri" panose="020F0502020204030204" pitchFamily="34" charset="0"/>
                <a:cs typeface="Calibri" panose="020F0502020204030204" pitchFamily="34" charset="0"/>
              </a:rPr>
              <a:t> of the studied system</a:t>
            </a:r>
          </a:p>
          <a:p>
            <a:pPr lvl="1">
              <a:lnSpc>
                <a:spcPct val="90000"/>
              </a:lnSpc>
              <a:buFontTx/>
              <a:buNone/>
            </a:pPr>
            <a:r>
              <a:rPr lang="en-GB" altLang="en-US" sz="2400" dirty="0">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B2.</a:t>
            </a:r>
            <a:r>
              <a:rPr lang="en-GB" altLang="en-US" sz="2400" dirty="0">
                <a:latin typeface="Calibri" panose="020F0502020204030204" pitchFamily="34" charset="0"/>
                <a:cs typeface="Calibri" panose="020F0502020204030204" pitchFamily="34" charset="0"/>
              </a:rPr>
              <a:t> Specifying the </a:t>
            </a:r>
            <a:r>
              <a:rPr lang="en-GB" altLang="en-US" sz="2400" u="sng" dirty="0">
                <a:latin typeface="Calibri" panose="020F0502020204030204" pitchFamily="34" charset="0"/>
                <a:cs typeface="Calibri" panose="020F0502020204030204" pitchFamily="34" charset="0"/>
              </a:rPr>
              <a:t>level of details</a:t>
            </a:r>
            <a:endParaRPr lang="en-GB" altLang="en-US" sz="2400" dirty="0">
              <a:latin typeface="Calibri" panose="020F0502020204030204" pitchFamily="34" charset="0"/>
              <a:cs typeface="Calibri" panose="020F0502020204030204" pitchFamily="34" charset="0"/>
            </a:endParaRPr>
          </a:p>
        </p:txBody>
      </p:sp>
      <p:sp>
        <p:nvSpPr>
          <p:cNvPr id="14406" name="Text Box 70">
            <a:extLst>
              <a:ext uri="{FF2B5EF4-FFF2-40B4-BE49-F238E27FC236}">
                <a16:creationId xmlns:a16="http://schemas.microsoft.com/office/drawing/2014/main" id="{DF7338E4-D70E-4C0E-89C3-1918A0C87E5A}"/>
              </a:ext>
            </a:extLst>
          </p:cNvPr>
          <p:cNvSpPr txBox="1">
            <a:spLocks noChangeArrowheads="1"/>
          </p:cNvSpPr>
          <p:nvPr/>
        </p:nvSpPr>
        <p:spPr bwMode="auto">
          <a:xfrm>
            <a:off x="457200" y="2876550"/>
            <a:ext cx="6553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50000"/>
              </a:spcBef>
            </a:pPr>
            <a:r>
              <a:rPr lang="en-GB" altLang="en-US" sz="2800" b="1" dirty="0">
                <a:solidFill>
                  <a:schemeClr val="tx2"/>
                </a:solidFill>
                <a:latin typeface="Calibri" panose="020F0502020204030204" pitchFamily="34" charset="0"/>
                <a:cs typeface="Calibri" panose="020F0502020204030204" pitchFamily="34" charset="0"/>
              </a:rPr>
              <a:t>The problem definition has two parts:</a:t>
            </a:r>
            <a:endParaRPr lang="en-GB" altLang="en-US" sz="2400" dirty="0">
              <a:latin typeface="Calibri" panose="020F0502020204030204" pitchFamily="34" charset="0"/>
              <a:cs typeface="Calibri" panose="020F0502020204030204" pitchFamily="34" charset="0"/>
            </a:endParaRPr>
          </a:p>
        </p:txBody>
      </p:sp>
      <p:grpSp>
        <p:nvGrpSpPr>
          <p:cNvPr id="4" name="Grupp 3">
            <a:extLst>
              <a:ext uri="{FF2B5EF4-FFF2-40B4-BE49-F238E27FC236}">
                <a16:creationId xmlns:a16="http://schemas.microsoft.com/office/drawing/2014/main" id="{74FFA297-7031-4308-99C0-62B2F3CE9ACC}"/>
              </a:ext>
            </a:extLst>
          </p:cNvPr>
          <p:cNvGrpSpPr/>
          <p:nvPr/>
        </p:nvGrpSpPr>
        <p:grpSpPr>
          <a:xfrm>
            <a:off x="838200" y="4267200"/>
            <a:ext cx="7696200" cy="1330325"/>
            <a:chOff x="838200" y="4267200"/>
            <a:chExt cx="7696200" cy="1330325"/>
          </a:xfrm>
        </p:grpSpPr>
        <p:grpSp>
          <p:nvGrpSpPr>
            <p:cNvPr id="2" name="Grupp 1">
              <a:extLst>
                <a:ext uri="{FF2B5EF4-FFF2-40B4-BE49-F238E27FC236}">
                  <a16:creationId xmlns:a16="http://schemas.microsoft.com/office/drawing/2014/main" id="{F010F888-EA1F-48B6-A657-87BDE29CEC79}"/>
                </a:ext>
              </a:extLst>
            </p:cNvPr>
            <p:cNvGrpSpPr/>
            <p:nvPr/>
          </p:nvGrpSpPr>
          <p:grpSpPr>
            <a:xfrm>
              <a:off x="6781800" y="4648200"/>
              <a:ext cx="1752600" cy="949325"/>
              <a:chOff x="6781800" y="4827586"/>
              <a:chExt cx="1752600" cy="949325"/>
            </a:xfrm>
          </p:grpSpPr>
          <p:sp>
            <p:nvSpPr>
              <p:cNvPr id="13321" name="Text Box 43">
                <a:extLst>
                  <a:ext uri="{FF2B5EF4-FFF2-40B4-BE49-F238E27FC236}">
                    <a16:creationId xmlns:a16="http://schemas.microsoft.com/office/drawing/2014/main" id="{D431B3EE-812B-4A39-A6BC-A0DDF33C513A}"/>
                  </a:ext>
                </a:extLst>
              </p:cNvPr>
              <p:cNvSpPr txBox="1">
                <a:spLocks noChangeArrowheads="1"/>
              </p:cNvSpPr>
              <p:nvPr/>
            </p:nvSpPr>
            <p:spPr bwMode="auto">
              <a:xfrm>
                <a:off x="6781800" y="4827586"/>
                <a:ext cx="1752600" cy="949325"/>
              </a:xfrm>
              <a:prstGeom prst="rect">
                <a:avLst/>
              </a:prstGeom>
              <a:noFill/>
              <a:ln w="1905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200" b="1" dirty="0">
                    <a:latin typeface="Calibri" panose="020F0502020204030204" pitchFamily="34" charset="0"/>
                    <a:cs typeface="Calibri" panose="020F0502020204030204" pitchFamily="34" charset="0"/>
                  </a:rPr>
                  <a:t>SYSTEMUS</a:t>
                </a:r>
              </a:p>
              <a:p>
                <a:pPr algn="ctr">
                  <a:spcBef>
                    <a:spcPct val="50000"/>
                  </a:spcBef>
                </a:pPr>
                <a:endParaRPr lang="en-GB" altLang="en-US" sz="2200" b="1" dirty="0">
                  <a:latin typeface="Calibri" panose="020F0502020204030204" pitchFamily="34" charset="0"/>
                  <a:cs typeface="Calibri" panose="020F0502020204030204" pitchFamily="34" charset="0"/>
                </a:endParaRPr>
              </a:p>
            </p:txBody>
          </p:sp>
          <p:grpSp>
            <p:nvGrpSpPr>
              <p:cNvPr id="13322" name="Group 59">
                <a:extLst>
                  <a:ext uri="{FF2B5EF4-FFF2-40B4-BE49-F238E27FC236}">
                    <a16:creationId xmlns:a16="http://schemas.microsoft.com/office/drawing/2014/main" id="{F76DFC3F-6005-4373-9AED-F897DC413172}"/>
                  </a:ext>
                </a:extLst>
              </p:cNvPr>
              <p:cNvGrpSpPr>
                <a:grpSpLocks/>
              </p:cNvGrpSpPr>
              <p:nvPr/>
            </p:nvGrpSpPr>
            <p:grpSpPr bwMode="auto">
              <a:xfrm>
                <a:off x="7162800" y="5181600"/>
                <a:ext cx="990600" cy="533400"/>
                <a:chOff x="3984" y="3360"/>
                <a:chExt cx="624" cy="336"/>
              </a:xfrm>
            </p:grpSpPr>
            <p:sp>
              <p:nvSpPr>
                <p:cNvPr id="13327" name="Line 45">
                  <a:extLst>
                    <a:ext uri="{FF2B5EF4-FFF2-40B4-BE49-F238E27FC236}">
                      <a16:creationId xmlns:a16="http://schemas.microsoft.com/office/drawing/2014/main" id="{3645858F-842A-4EC3-ACEB-44C7D17CBE97}"/>
                    </a:ext>
                  </a:extLst>
                </p:cNvPr>
                <p:cNvSpPr>
                  <a:spLocks noChangeShapeType="1"/>
                </p:cNvSpPr>
                <p:nvPr/>
              </p:nvSpPr>
              <p:spPr bwMode="auto">
                <a:xfrm flipH="1">
                  <a:off x="4032" y="3360"/>
                  <a:ext cx="144"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28" name="Line 46">
                  <a:extLst>
                    <a:ext uri="{FF2B5EF4-FFF2-40B4-BE49-F238E27FC236}">
                      <a16:creationId xmlns:a16="http://schemas.microsoft.com/office/drawing/2014/main" id="{F0AFCFFE-FDFC-45E6-B2EC-B5904369B911}"/>
                    </a:ext>
                  </a:extLst>
                </p:cNvPr>
                <p:cNvSpPr>
                  <a:spLocks noChangeShapeType="1"/>
                </p:cNvSpPr>
                <p:nvPr/>
              </p:nvSpPr>
              <p:spPr bwMode="auto">
                <a:xfrm>
                  <a:off x="4176" y="3360"/>
                  <a:ext cx="48"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29" name="Line 47">
                  <a:extLst>
                    <a:ext uri="{FF2B5EF4-FFF2-40B4-BE49-F238E27FC236}">
                      <a16:creationId xmlns:a16="http://schemas.microsoft.com/office/drawing/2014/main" id="{70EBF028-719D-4244-A80A-719D0532BE07}"/>
                    </a:ext>
                  </a:extLst>
                </p:cNvPr>
                <p:cNvSpPr>
                  <a:spLocks noChangeShapeType="1"/>
                </p:cNvSpPr>
                <p:nvPr/>
              </p:nvSpPr>
              <p:spPr bwMode="auto">
                <a:xfrm>
                  <a:off x="4224" y="3456"/>
                  <a:ext cx="96"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0" name="Line 49">
                  <a:extLst>
                    <a:ext uri="{FF2B5EF4-FFF2-40B4-BE49-F238E27FC236}">
                      <a16:creationId xmlns:a16="http://schemas.microsoft.com/office/drawing/2014/main" id="{C265F293-1B79-45D8-BF1F-35DCCF96842C}"/>
                    </a:ext>
                  </a:extLst>
                </p:cNvPr>
                <p:cNvSpPr>
                  <a:spLocks noChangeShapeType="1"/>
                </p:cNvSpPr>
                <p:nvPr/>
              </p:nvSpPr>
              <p:spPr bwMode="auto">
                <a:xfrm>
                  <a:off x="4176" y="3360"/>
                  <a:ext cx="192"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1" name="Line 50">
                  <a:extLst>
                    <a:ext uri="{FF2B5EF4-FFF2-40B4-BE49-F238E27FC236}">
                      <a16:creationId xmlns:a16="http://schemas.microsoft.com/office/drawing/2014/main" id="{0CB4F1C3-E0EE-4E4A-969F-7A8A1B94AEB1}"/>
                    </a:ext>
                  </a:extLst>
                </p:cNvPr>
                <p:cNvSpPr>
                  <a:spLocks noChangeShapeType="1"/>
                </p:cNvSpPr>
                <p:nvPr/>
              </p:nvSpPr>
              <p:spPr bwMode="auto">
                <a:xfrm>
                  <a:off x="4032" y="3456"/>
                  <a:ext cx="50" cy="1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2" name="Line 51">
                  <a:extLst>
                    <a:ext uri="{FF2B5EF4-FFF2-40B4-BE49-F238E27FC236}">
                      <a16:creationId xmlns:a16="http://schemas.microsoft.com/office/drawing/2014/main" id="{2BCA0B2C-FDBC-48CD-A3CE-B78291C417F0}"/>
                    </a:ext>
                  </a:extLst>
                </p:cNvPr>
                <p:cNvSpPr>
                  <a:spLocks noChangeShapeType="1"/>
                </p:cNvSpPr>
                <p:nvPr/>
              </p:nvSpPr>
              <p:spPr bwMode="auto">
                <a:xfrm flipH="1">
                  <a:off x="3984" y="3456"/>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3" name="Line 52">
                  <a:extLst>
                    <a:ext uri="{FF2B5EF4-FFF2-40B4-BE49-F238E27FC236}">
                      <a16:creationId xmlns:a16="http://schemas.microsoft.com/office/drawing/2014/main" id="{334D1F65-E29A-40DE-9FDE-F1479E6A32D5}"/>
                    </a:ext>
                  </a:extLst>
                </p:cNvPr>
                <p:cNvSpPr>
                  <a:spLocks noChangeShapeType="1"/>
                </p:cNvSpPr>
                <p:nvPr/>
              </p:nvSpPr>
              <p:spPr bwMode="auto">
                <a:xfrm flipH="1">
                  <a:off x="4176" y="3456"/>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4" name="Line 54">
                  <a:extLst>
                    <a:ext uri="{FF2B5EF4-FFF2-40B4-BE49-F238E27FC236}">
                      <a16:creationId xmlns:a16="http://schemas.microsoft.com/office/drawing/2014/main" id="{3B5C63AB-230A-4B1A-A710-7C13017D5331}"/>
                    </a:ext>
                  </a:extLst>
                </p:cNvPr>
                <p:cNvSpPr>
                  <a:spLocks noChangeShapeType="1"/>
                </p:cNvSpPr>
                <p:nvPr/>
              </p:nvSpPr>
              <p:spPr bwMode="auto">
                <a:xfrm>
                  <a:off x="4368" y="3408"/>
                  <a:ext cx="240"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5" name="Line 55">
                  <a:extLst>
                    <a:ext uri="{FF2B5EF4-FFF2-40B4-BE49-F238E27FC236}">
                      <a16:creationId xmlns:a16="http://schemas.microsoft.com/office/drawing/2014/main" id="{344DD5A4-8D80-40BF-9CEC-C1A89745DC3E}"/>
                    </a:ext>
                  </a:extLst>
                </p:cNvPr>
                <p:cNvSpPr>
                  <a:spLocks noChangeShapeType="1"/>
                </p:cNvSpPr>
                <p:nvPr/>
              </p:nvSpPr>
              <p:spPr bwMode="auto">
                <a:xfrm flipH="1">
                  <a:off x="4383" y="3419"/>
                  <a:ext cx="0"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6" name="Line 56">
                  <a:extLst>
                    <a:ext uri="{FF2B5EF4-FFF2-40B4-BE49-F238E27FC236}">
                      <a16:creationId xmlns:a16="http://schemas.microsoft.com/office/drawing/2014/main" id="{97C39653-D3AD-4684-B4C8-A3EB978E5983}"/>
                    </a:ext>
                  </a:extLst>
                </p:cNvPr>
                <p:cNvSpPr>
                  <a:spLocks noChangeShapeType="1"/>
                </p:cNvSpPr>
                <p:nvPr/>
              </p:nvSpPr>
              <p:spPr bwMode="auto">
                <a:xfrm>
                  <a:off x="4390" y="3430"/>
                  <a:ext cx="96"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7" name="Line 57">
                  <a:extLst>
                    <a:ext uri="{FF2B5EF4-FFF2-40B4-BE49-F238E27FC236}">
                      <a16:creationId xmlns:a16="http://schemas.microsoft.com/office/drawing/2014/main" id="{9324FA36-07E5-4928-BE38-E8CDAD02E725}"/>
                    </a:ext>
                  </a:extLst>
                </p:cNvPr>
                <p:cNvSpPr>
                  <a:spLocks noChangeShapeType="1"/>
                </p:cNvSpPr>
                <p:nvPr/>
              </p:nvSpPr>
              <p:spPr bwMode="auto">
                <a:xfrm flipH="1">
                  <a:off x="4416" y="3552"/>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sp>
              <p:nvSpPr>
                <p:cNvPr id="13338" name="Line 58">
                  <a:extLst>
                    <a:ext uri="{FF2B5EF4-FFF2-40B4-BE49-F238E27FC236}">
                      <a16:creationId xmlns:a16="http://schemas.microsoft.com/office/drawing/2014/main" id="{DA268557-97DA-498F-9135-6EEB96080BB9}"/>
                    </a:ext>
                  </a:extLst>
                </p:cNvPr>
                <p:cNvSpPr>
                  <a:spLocks noChangeShapeType="1"/>
                </p:cNvSpPr>
                <p:nvPr/>
              </p:nvSpPr>
              <p:spPr bwMode="auto">
                <a:xfrm>
                  <a:off x="4464" y="3552"/>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atin typeface="Calibri" panose="020F0502020204030204" pitchFamily="34" charset="0"/>
                    <a:cs typeface="Calibri" panose="020F0502020204030204" pitchFamily="34" charset="0"/>
                  </a:endParaRPr>
                </a:p>
              </p:txBody>
            </p:sp>
          </p:grpSp>
        </p:grpSp>
        <p:sp>
          <p:nvSpPr>
            <p:cNvPr id="14407" name="Text Box 71">
              <a:extLst>
                <a:ext uri="{FF2B5EF4-FFF2-40B4-BE49-F238E27FC236}">
                  <a16:creationId xmlns:a16="http://schemas.microsoft.com/office/drawing/2014/main" id="{96BFCF51-B098-44A6-A71D-516C1C5AE2C4}"/>
                </a:ext>
              </a:extLst>
            </p:cNvPr>
            <p:cNvSpPr txBox="1">
              <a:spLocks noChangeArrowheads="1"/>
            </p:cNvSpPr>
            <p:nvPr/>
          </p:nvSpPr>
          <p:spPr bwMode="auto">
            <a:xfrm>
              <a:off x="838200" y="42672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800" b="1" dirty="0">
                  <a:latin typeface="Calibri" panose="020F0502020204030204" pitchFamily="34" charset="0"/>
                  <a:cs typeface="Calibri" panose="020F0502020204030204" pitchFamily="34" charset="0"/>
                </a:rPr>
                <a:t>B.</a:t>
              </a:r>
              <a:r>
                <a:rPr lang="en-GB" altLang="en-US" sz="2800" dirty="0">
                  <a:latin typeface="Calibri" panose="020F0502020204030204" pitchFamily="34" charset="0"/>
                  <a:cs typeface="Calibri" panose="020F0502020204030204" pitchFamily="34" charset="0"/>
                </a:rPr>
                <a:t> </a:t>
              </a:r>
              <a:r>
                <a:rPr lang="en-GB" altLang="en-US" sz="2800" u="sng" dirty="0">
                  <a:latin typeface="Calibri" panose="020F0502020204030204" pitchFamily="34" charset="0"/>
                  <a:cs typeface="Calibri" panose="020F0502020204030204" pitchFamily="34" charset="0"/>
                </a:rPr>
                <a:t>Defining the system under study</a:t>
              </a:r>
            </a:p>
          </p:txBody>
        </p:sp>
      </p:grpSp>
      <p:sp>
        <p:nvSpPr>
          <p:cNvPr id="13326" name="textruta 2">
            <a:extLst>
              <a:ext uri="{FF2B5EF4-FFF2-40B4-BE49-F238E27FC236}">
                <a16:creationId xmlns:a16="http://schemas.microsoft.com/office/drawing/2014/main" id="{A4B9343B-2EB2-4B46-9231-D80DDFF0901A}"/>
              </a:ext>
            </a:extLst>
          </p:cNvPr>
          <p:cNvSpPr txBox="1">
            <a:spLocks noChangeArrowheads="1"/>
          </p:cNvSpPr>
          <p:nvPr/>
        </p:nvSpPr>
        <p:spPr bwMode="auto">
          <a:xfrm>
            <a:off x="304800" y="6103485"/>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400" b="1" i="1" dirty="0">
                <a:solidFill>
                  <a:srgbClr val="00B050"/>
                </a:solidFill>
                <a:latin typeface="Calibri" panose="020F0502020204030204" pitchFamily="34" charset="0"/>
                <a:cs typeface="Calibri" panose="020F0502020204030204" pitchFamily="34" charset="0"/>
              </a:rPr>
              <a:t>The boundaries &amp; detail level must be consistent with the purpose!</a:t>
            </a:r>
            <a:endParaRPr lang="en-GB" altLang="en-US" sz="2400" dirty="0">
              <a:solidFill>
                <a:srgbClr val="00B050"/>
              </a:solidFill>
              <a:latin typeface="Calibri" panose="020F0502020204030204" pitchFamily="34" charset="0"/>
              <a:cs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20">
                                            <p:txEl>
                                              <p:pRg st="0" end="0"/>
                                            </p:txEl>
                                          </p:spTgt>
                                        </p:tgtEl>
                                        <p:attrNameLst>
                                          <p:attrName>style.visibility</p:attrName>
                                        </p:attrNameLst>
                                      </p:cBhvr>
                                      <p:to>
                                        <p:strVal val="visible"/>
                                      </p:to>
                                    </p:set>
                                    <p:anim calcmode="lin" valueType="num">
                                      <p:cBhvr additive="base">
                                        <p:cTn id="7" dur="500" fill="hold"/>
                                        <p:tgtEl>
                                          <p:spTgt spid="133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20">
                                            <p:txEl>
                                              <p:pRg st="1" end="1"/>
                                            </p:txEl>
                                          </p:spTgt>
                                        </p:tgtEl>
                                        <p:attrNameLst>
                                          <p:attrName>style.visibility</p:attrName>
                                        </p:attrNameLst>
                                      </p:cBhvr>
                                      <p:to>
                                        <p:strVal val="visible"/>
                                      </p:to>
                                    </p:set>
                                    <p:anim calcmode="lin" valueType="num">
                                      <p:cBhvr additive="base">
                                        <p:cTn id="11" dur="500" fill="hold"/>
                                        <p:tgtEl>
                                          <p:spTgt spid="133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2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20">
                                            <p:txEl>
                                              <p:pRg st="2" end="2"/>
                                            </p:txEl>
                                          </p:spTgt>
                                        </p:tgtEl>
                                        <p:attrNameLst>
                                          <p:attrName>style.visibility</p:attrName>
                                        </p:attrNameLst>
                                      </p:cBhvr>
                                      <p:to>
                                        <p:strVal val="visible"/>
                                      </p:to>
                                    </p:set>
                                    <p:anim calcmode="lin" valueType="num">
                                      <p:cBhvr additive="base">
                                        <p:cTn id="15" dur="500" fill="hold"/>
                                        <p:tgtEl>
                                          <p:spTgt spid="1332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20">
                                            <p:txEl>
                                              <p:pRg st="3" end="3"/>
                                            </p:txEl>
                                          </p:spTgt>
                                        </p:tgtEl>
                                        <p:attrNameLst>
                                          <p:attrName>style.visibility</p:attrName>
                                        </p:attrNameLst>
                                      </p:cBhvr>
                                      <p:to>
                                        <p:strVal val="visible"/>
                                      </p:to>
                                    </p:set>
                                    <p:anim calcmode="lin" valueType="num">
                                      <p:cBhvr additive="base">
                                        <p:cTn id="21" dur="500" fill="hold"/>
                                        <p:tgtEl>
                                          <p:spTgt spid="1332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2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20">
                                            <p:txEl>
                                              <p:pRg st="4" end="4"/>
                                            </p:txEl>
                                          </p:spTgt>
                                        </p:tgtEl>
                                        <p:attrNameLst>
                                          <p:attrName>style.visibility</p:attrName>
                                        </p:attrNameLst>
                                      </p:cBhvr>
                                      <p:to>
                                        <p:strVal val="visible"/>
                                      </p:to>
                                    </p:set>
                                    <p:anim calcmode="lin" valueType="num">
                                      <p:cBhvr additive="base">
                                        <p:cTn id="25" dur="500" fill="hold"/>
                                        <p:tgtEl>
                                          <p:spTgt spid="1332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406"/>
                                        </p:tgtEl>
                                        <p:attrNameLst>
                                          <p:attrName>style.visibility</p:attrName>
                                        </p:attrNameLst>
                                      </p:cBhvr>
                                      <p:to>
                                        <p:strVal val="visible"/>
                                      </p:to>
                                    </p:set>
                                    <p:anim calcmode="lin" valueType="num">
                                      <p:cBhvr additive="base">
                                        <p:cTn id="31" dur="500" fill="hold"/>
                                        <p:tgtEl>
                                          <p:spTgt spid="14406"/>
                                        </p:tgtEl>
                                        <p:attrNameLst>
                                          <p:attrName>ppt_x</p:attrName>
                                        </p:attrNameLst>
                                      </p:cBhvr>
                                      <p:tavLst>
                                        <p:tav tm="0">
                                          <p:val>
                                            <p:strVal val="#ppt_x"/>
                                          </p:val>
                                        </p:tav>
                                        <p:tav tm="100000">
                                          <p:val>
                                            <p:strVal val="#ppt_x"/>
                                          </p:val>
                                        </p:tav>
                                      </p:tavLst>
                                    </p:anim>
                                    <p:anim calcmode="lin" valueType="num">
                                      <p:cBhvr additive="base">
                                        <p:cTn id="32" dur="500" fill="hold"/>
                                        <p:tgtEl>
                                          <p:spTgt spid="144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323">
                                            <p:txEl>
                                              <p:pRg st="0" end="0"/>
                                            </p:txEl>
                                          </p:spTgt>
                                        </p:tgtEl>
                                        <p:attrNameLst>
                                          <p:attrName>style.visibility</p:attrName>
                                        </p:attrNameLst>
                                      </p:cBhvr>
                                      <p:to>
                                        <p:strVal val="visible"/>
                                      </p:to>
                                    </p:set>
                                    <p:anim calcmode="lin" valueType="num">
                                      <p:cBhvr additive="base">
                                        <p:cTn id="49" dur="500" fill="hold"/>
                                        <p:tgtEl>
                                          <p:spTgt spid="13323">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3323">
                                            <p:txEl>
                                              <p:pRg st="1" end="1"/>
                                            </p:txEl>
                                          </p:spTgt>
                                        </p:tgtEl>
                                        <p:attrNameLst>
                                          <p:attrName>style.visibility</p:attrName>
                                        </p:attrNameLst>
                                      </p:cBhvr>
                                      <p:to>
                                        <p:strVal val="visible"/>
                                      </p:to>
                                    </p:set>
                                    <p:anim calcmode="lin" valueType="num">
                                      <p:cBhvr additive="base">
                                        <p:cTn id="55" dur="500" fill="hold"/>
                                        <p:tgtEl>
                                          <p:spTgt spid="13323">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326"/>
                                        </p:tgtEl>
                                        <p:attrNameLst>
                                          <p:attrName>style.visibility</p:attrName>
                                        </p:attrNameLst>
                                      </p:cBhvr>
                                      <p:to>
                                        <p:strVal val="visible"/>
                                      </p:to>
                                    </p:set>
                                    <p:anim calcmode="lin" valueType="num">
                                      <p:cBhvr additive="base">
                                        <p:cTn id="61" dur="500" fill="hold"/>
                                        <p:tgtEl>
                                          <p:spTgt spid="13326"/>
                                        </p:tgtEl>
                                        <p:attrNameLst>
                                          <p:attrName>ppt_x</p:attrName>
                                        </p:attrNameLst>
                                      </p:cBhvr>
                                      <p:tavLst>
                                        <p:tav tm="0">
                                          <p:val>
                                            <p:strVal val="#ppt_x"/>
                                          </p:val>
                                        </p:tav>
                                        <p:tav tm="100000">
                                          <p:val>
                                            <p:strVal val="#ppt_x"/>
                                          </p:val>
                                        </p:tav>
                                      </p:tavLst>
                                    </p:anim>
                                    <p:anim calcmode="lin" valueType="num">
                                      <p:cBhvr additive="base">
                                        <p:cTn id="62" dur="500" fill="hold"/>
                                        <p:tgtEl>
                                          <p:spTgt spid="13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6" grpId="0"/>
      <p:bldP spid="133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latshållare för bildnummer 3">
            <a:extLst>
              <a:ext uri="{FF2B5EF4-FFF2-40B4-BE49-F238E27FC236}">
                <a16:creationId xmlns:a16="http://schemas.microsoft.com/office/drawing/2014/main" id="{8A62526C-D2FF-43F2-A1B1-C9FD42E2B9A8}"/>
              </a:ext>
            </a:extLst>
          </p:cNvPr>
          <p:cNvSpPr>
            <a:spLocks noGrp="1"/>
          </p:cNvSpPr>
          <p:nvPr>
            <p:ph type="sldNum" sz="quarter" idx="12"/>
          </p:nvPr>
        </p:nvSpPr>
        <p:spPr>
          <a:xfrm>
            <a:off x="8636000" y="6276975"/>
            <a:ext cx="355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16FC04AE-D71A-4B6F-AB78-293E4088009C}" type="slidenum">
              <a:rPr lang="en-GB" altLang="en-US" sz="1400" smtClean="0">
                <a:latin typeface="Calibri" panose="020F0502020204030204" pitchFamily="34" charset="0"/>
                <a:cs typeface="Calibri" panose="020F0502020204030204" pitchFamily="34" charset="0"/>
              </a:rPr>
              <a:pPr>
                <a:spcBef>
                  <a:spcPct val="0"/>
                </a:spcBef>
              </a:pPr>
              <a:t>7</a:t>
            </a:fld>
            <a:endParaRPr lang="en-GB" altLang="en-US" sz="1400" dirty="0">
              <a:latin typeface="Calibri" panose="020F0502020204030204" pitchFamily="34" charset="0"/>
              <a:cs typeface="Calibri" panose="020F0502020204030204" pitchFamily="34" charset="0"/>
            </a:endParaRPr>
          </a:p>
        </p:txBody>
      </p:sp>
      <p:sp>
        <p:nvSpPr>
          <p:cNvPr id="15363" name="Rectangle 2">
            <a:extLst>
              <a:ext uri="{FF2B5EF4-FFF2-40B4-BE49-F238E27FC236}">
                <a16:creationId xmlns:a16="http://schemas.microsoft.com/office/drawing/2014/main" id="{655EA6F0-8183-4E7F-8128-B02F3E3604CE}"/>
              </a:ext>
            </a:extLst>
          </p:cNvPr>
          <p:cNvSpPr>
            <a:spLocks noChangeArrowheads="1"/>
          </p:cNvSpPr>
          <p:nvPr/>
        </p:nvSpPr>
        <p:spPr bwMode="auto">
          <a:xfrm>
            <a:off x="457200" y="152400"/>
            <a:ext cx="81534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Clr>
                <a:schemeClr val="bg1"/>
              </a:buClr>
            </a:pPr>
            <a:r>
              <a:rPr lang="en-GB" altLang="en-US" sz="4000" b="1" dirty="0">
                <a:solidFill>
                  <a:schemeClr val="tx2"/>
                </a:solidFill>
                <a:latin typeface="Calibri" panose="020F0502020204030204" pitchFamily="34" charset="0"/>
                <a:cs typeface="Calibri" panose="020F0502020204030204" pitchFamily="34" charset="0"/>
              </a:rPr>
              <a:t>IA. The purpose – your guiding star</a:t>
            </a:r>
          </a:p>
        </p:txBody>
      </p:sp>
      <p:graphicFrame>
        <p:nvGraphicFramePr>
          <p:cNvPr id="15364" name="Object 3">
            <a:extLst>
              <a:ext uri="{FF2B5EF4-FFF2-40B4-BE49-F238E27FC236}">
                <a16:creationId xmlns:a16="http://schemas.microsoft.com/office/drawing/2014/main" id="{EB8F69EE-726B-4271-85B6-002DCD4C4F0C}"/>
              </a:ext>
            </a:extLst>
          </p:cNvPr>
          <p:cNvGraphicFramePr>
            <a:graphicFrameLocks noChangeAspect="1"/>
          </p:cNvGraphicFramePr>
          <p:nvPr>
            <p:extLst>
              <p:ext uri="{D42A27DB-BD31-4B8C-83A1-F6EECF244321}">
                <p14:modId xmlns:p14="http://schemas.microsoft.com/office/powerpoint/2010/main" val="4030642893"/>
              </p:ext>
            </p:extLst>
          </p:nvPr>
        </p:nvGraphicFramePr>
        <p:xfrm>
          <a:off x="304800" y="838200"/>
          <a:ext cx="3614738" cy="4800600"/>
        </p:xfrm>
        <a:graphic>
          <a:graphicData uri="http://schemas.openxmlformats.org/presentationml/2006/ole">
            <mc:AlternateContent xmlns:mc="http://schemas.openxmlformats.org/markup-compatibility/2006">
              <mc:Choice xmlns:v="urn:schemas-microsoft-com:vml" Requires="v">
                <p:oleObj spid="_x0000_s15469" name="Bitmappsbild" r:id="rId3" imgW="3371429" imgH="4476190" progId="Paint.Picture">
                  <p:embed/>
                </p:oleObj>
              </mc:Choice>
              <mc:Fallback>
                <p:oleObj name="Bitmappsbild" r:id="rId3" imgW="3371429" imgH="447619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3614738"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0" name="Text Box 4">
            <a:extLst>
              <a:ext uri="{FF2B5EF4-FFF2-40B4-BE49-F238E27FC236}">
                <a16:creationId xmlns:a16="http://schemas.microsoft.com/office/drawing/2014/main" id="{524DA475-95A8-415A-999A-556FA576BE76}"/>
              </a:ext>
            </a:extLst>
          </p:cNvPr>
          <p:cNvSpPr txBox="1">
            <a:spLocks noChangeArrowheads="1"/>
          </p:cNvSpPr>
          <p:nvPr/>
        </p:nvSpPr>
        <p:spPr bwMode="auto">
          <a:xfrm>
            <a:off x="1925637" y="2995613"/>
            <a:ext cx="719454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54000">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1" hangingPunct="1">
              <a:spcBef>
                <a:spcPct val="50000"/>
              </a:spcBef>
              <a:buFontTx/>
              <a:buChar char="-"/>
            </a:pPr>
            <a:r>
              <a:rPr lang="en-GB" altLang="en-US" sz="2400" i="1" dirty="0">
                <a:latin typeface="Calibri" panose="020F0502020204030204" pitchFamily="34" charset="0"/>
                <a:cs typeface="Calibri" panose="020F0502020204030204" pitchFamily="34" charset="0"/>
              </a:rPr>
              <a:t>Would you tell me, please, which way I ought to go from here?</a:t>
            </a:r>
          </a:p>
          <a:p>
            <a:pPr eaLnBrk="1" hangingPunct="1">
              <a:spcBef>
                <a:spcPct val="50000"/>
              </a:spcBef>
              <a:buFontTx/>
              <a:buChar char="-"/>
            </a:pPr>
            <a:r>
              <a:rPr lang="en-GB" altLang="en-US" sz="2400" i="1" dirty="0">
                <a:latin typeface="Calibri" panose="020F0502020204030204" pitchFamily="34" charset="0"/>
                <a:cs typeface="Calibri" panose="020F0502020204030204" pitchFamily="34" charset="0"/>
              </a:rPr>
              <a:t>That depends on where you want to get to, said the Cat.</a:t>
            </a:r>
          </a:p>
          <a:p>
            <a:pPr eaLnBrk="1" hangingPunct="1">
              <a:spcBef>
                <a:spcPct val="50000"/>
              </a:spcBef>
              <a:buFontTx/>
              <a:buChar char="-"/>
            </a:pPr>
            <a:r>
              <a:rPr lang="en-GB" altLang="en-US" sz="2400" i="1" dirty="0">
                <a:latin typeface="Calibri" panose="020F0502020204030204" pitchFamily="34" charset="0"/>
                <a:cs typeface="Calibri" panose="020F0502020204030204" pitchFamily="34" charset="0"/>
              </a:rPr>
              <a:t>I don’t much care where, said Alice.</a:t>
            </a:r>
          </a:p>
          <a:p>
            <a:pPr eaLnBrk="1" hangingPunct="1">
              <a:spcBef>
                <a:spcPct val="50000"/>
              </a:spcBef>
              <a:buFontTx/>
              <a:buChar char="-"/>
            </a:pPr>
            <a:r>
              <a:rPr lang="en-GB" altLang="en-US" sz="2400" i="1" dirty="0">
                <a:latin typeface="Calibri" panose="020F0502020204030204" pitchFamily="34" charset="0"/>
                <a:cs typeface="Calibri" panose="020F0502020204030204" pitchFamily="34" charset="0"/>
              </a:rPr>
              <a:t>Then it doesn’t matter which way you go, said the Cat.</a:t>
            </a:r>
          </a:p>
        </p:txBody>
      </p:sp>
      <p:sp>
        <p:nvSpPr>
          <p:cNvPr id="15366" name="Text Box 5">
            <a:extLst>
              <a:ext uri="{FF2B5EF4-FFF2-40B4-BE49-F238E27FC236}">
                <a16:creationId xmlns:a16="http://schemas.microsoft.com/office/drawing/2014/main" id="{9FE4CBFF-BA43-461D-9761-BC9BEC6210B7}"/>
              </a:ext>
            </a:extLst>
          </p:cNvPr>
          <p:cNvSpPr txBox="1">
            <a:spLocks noChangeArrowheads="1"/>
          </p:cNvSpPr>
          <p:nvPr/>
        </p:nvSpPr>
        <p:spPr bwMode="auto">
          <a:xfrm>
            <a:off x="21771" y="5819775"/>
            <a:ext cx="43978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1800" dirty="0">
                <a:latin typeface="Calibri" panose="020F0502020204030204" pitchFamily="34" charset="0"/>
                <a:cs typeface="Calibri" panose="020F0502020204030204" pitchFamily="34" charset="0"/>
              </a:rPr>
              <a:t>(Alice in Wonderland by Lewis </a:t>
            </a:r>
            <a:r>
              <a:rPr lang="en-GB" altLang="en-US" sz="1800" noProof="1">
                <a:latin typeface="Calibri" panose="020F0502020204030204" pitchFamily="34" charset="0"/>
                <a:cs typeface="Calibri" panose="020F0502020204030204" pitchFamily="34" charset="0"/>
              </a:rPr>
              <a:t>Carroll</a:t>
            </a:r>
            <a:r>
              <a:rPr lang="en-GB" altLang="en-US" sz="1800" dirty="0">
                <a:latin typeface="Calibri" panose="020F0502020204030204" pitchFamily="34" charset="0"/>
                <a:cs typeface="Calibri" panose="020F0502020204030204" pitchFamily="34" charset="0"/>
              </a:rPr>
              <a:t>, 1865. Public Domain)</a:t>
            </a:r>
          </a:p>
        </p:txBody>
      </p:sp>
      <p:grpSp>
        <p:nvGrpSpPr>
          <p:cNvPr id="15367" name="Grupp 6">
            <a:extLst>
              <a:ext uri="{FF2B5EF4-FFF2-40B4-BE49-F238E27FC236}">
                <a16:creationId xmlns:a16="http://schemas.microsoft.com/office/drawing/2014/main" id="{760023BE-6CA0-40B9-B862-C0453DDDD915}"/>
              </a:ext>
            </a:extLst>
          </p:cNvPr>
          <p:cNvGrpSpPr>
            <a:grpSpLocks/>
          </p:cNvGrpSpPr>
          <p:nvPr/>
        </p:nvGrpSpPr>
        <p:grpSpPr bwMode="auto">
          <a:xfrm>
            <a:off x="6735763" y="838200"/>
            <a:ext cx="1854200" cy="1676400"/>
            <a:chOff x="6814159" y="3276600"/>
            <a:chExt cx="1600200" cy="1138238"/>
          </a:xfrm>
        </p:grpSpPr>
        <p:sp>
          <p:nvSpPr>
            <p:cNvPr id="15368" name="AutoShape 23">
              <a:extLst>
                <a:ext uri="{FF2B5EF4-FFF2-40B4-BE49-F238E27FC236}">
                  <a16:creationId xmlns:a16="http://schemas.microsoft.com/office/drawing/2014/main" id="{0A0FFB47-9ED3-434B-81D6-BDFD6E23BAB2}"/>
                </a:ext>
              </a:extLst>
            </p:cNvPr>
            <p:cNvSpPr>
              <a:spLocks noChangeArrowheads="1"/>
            </p:cNvSpPr>
            <p:nvPr/>
          </p:nvSpPr>
          <p:spPr bwMode="auto">
            <a:xfrm>
              <a:off x="6878836" y="3276600"/>
              <a:ext cx="1498104" cy="1138238"/>
            </a:xfrm>
            <a:prstGeom prst="star16">
              <a:avLst>
                <a:gd name="adj" fmla="val 37500"/>
              </a:avLst>
            </a:prstGeom>
            <a:solidFill>
              <a:srgbClr val="FFFF00"/>
            </a:solidFill>
            <a:ln w="12700">
              <a:solidFill>
                <a:schemeClr val="tx1"/>
              </a:solidFill>
              <a:miter lim="800000"/>
              <a:headEnd/>
              <a:tailEnd/>
            </a:ln>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5369" name="Rectangle 24">
              <a:extLst>
                <a:ext uri="{FF2B5EF4-FFF2-40B4-BE49-F238E27FC236}">
                  <a16:creationId xmlns:a16="http://schemas.microsoft.com/office/drawing/2014/main" id="{184E2434-FD37-4F22-A8A5-78A1F404FBDA}"/>
                </a:ext>
              </a:extLst>
            </p:cNvPr>
            <p:cNvSpPr>
              <a:spLocks noChangeArrowheads="1"/>
            </p:cNvSpPr>
            <p:nvPr/>
          </p:nvSpPr>
          <p:spPr bwMode="auto">
            <a:xfrm>
              <a:off x="6814159" y="3638767"/>
              <a:ext cx="1600200" cy="35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50000"/>
                </a:spcBef>
              </a:pPr>
              <a:r>
                <a:rPr lang="en-GB" altLang="en-US" sz="2800" b="1" i="1" dirty="0">
                  <a:latin typeface="Calibri" panose="020F0502020204030204" pitchFamily="34" charset="0"/>
                  <a:cs typeface="Calibri" panose="020F0502020204030204" pitchFamily="34" charset="0"/>
                </a:rPr>
                <a:t>Purpose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15367"/>
                                        </p:tgtEl>
                                        <p:attrNameLst>
                                          <p:attrName>style.visibility</p:attrName>
                                        </p:attrNameLst>
                                      </p:cBhvr>
                                      <p:to>
                                        <p:strVal val="visible"/>
                                      </p:to>
                                    </p:set>
                                    <p:anim calcmode="lin" valueType="num">
                                      <p:cBhvr additive="base">
                                        <p:cTn id="7" dur="500" fill="hold"/>
                                        <p:tgtEl>
                                          <p:spTgt spid="15367"/>
                                        </p:tgtEl>
                                        <p:attrNameLst>
                                          <p:attrName>ppt_x</p:attrName>
                                        </p:attrNameLst>
                                      </p:cBhvr>
                                      <p:tavLst>
                                        <p:tav tm="0">
                                          <p:val>
                                            <p:strVal val="1+#ppt_w/2"/>
                                          </p:val>
                                        </p:tav>
                                        <p:tav tm="100000">
                                          <p:val>
                                            <p:strVal val="#ppt_x"/>
                                          </p:val>
                                        </p:tav>
                                      </p:tavLst>
                                    </p:anim>
                                    <p:anim calcmode="lin" valueType="num">
                                      <p:cBhvr additive="base">
                                        <p:cTn id="8" dur="500" fill="hold"/>
                                        <p:tgtEl>
                                          <p:spTgt spid="1536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6020">
                                            <p:txEl>
                                              <p:pRg st="0" end="0"/>
                                            </p:txEl>
                                          </p:spTgt>
                                        </p:tgtEl>
                                        <p:attrNameLst>
                                          <p:attrName>style.visibility</p:attrName>
                                        </p:attrNameLst>
                                      </p:cBhvr>
                                      <p:to>
                                        <p:strVal val="visible"/>
                                      </p:to>
                                    </p:set>
                                    <p:anim calcmode="lin" valueType="num">
                                      <p:cBhvr additive="base">
                                        <p:cTn id="13" dur="500" fill="hold"/>
                                        <p:tgtEl>
                                          <p:spTgt spid="8602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0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86020">
                                            <p:txEl>
                                              <p:pRg st="1" end="1"/>
                                            </p:txEl>
                                          </p:spTgt>
                                        </p:tgtEl>
                                        <p:attrNameLst>
                                          <p:attrName>style.visibility</p:attrName>
                                        </p:attrNameLst>
                                      </p:cBhvr>
                                      <p:to>
                                        <p:strVal val="visible"/>
                                      </p:to>
                                    </p:set>
                                    <p:anim calcmode="lin" valueType="num">
                                      <p:cBhvr additive="base">
                                        <p:cTn id="19" dur="500" fill="hold"/>
                                        <p:tgtEl>
                                          <p:spTgt spid="8602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0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6020">
                                            <p:txEl>
                                              <p:pRg st="2" end="2"/>
                                            </p:txEl>
                                          </p:spTgt>
                                        </p:tgtEl>
                                        <p:attrNameLst>
                                          <p:attrName>style.visibility</p:attrName>
                                        </p:attrNameLst>
                                      </p:cBhvr>
                                      <p:to>
                                        <p:strVal val="visible"/>
                                      </p:to>
                                    </p:set>
                                    <p:anim calcmode="lin" valueType="num">
                                      <p:cBhvr additive="base">
                                        <p:cTn id="25" dur="500" fill="hold"/>
                                        <p:tgtEl>
                                          <p:spTgt spid="8602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0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6020">
                                            <p:txEl>
                                              <p:pRg st="3" end="3"/>
                                            </p:txEl>
                                          </p:spTgt>
                                        </p:tgtEl>
                                        <p:attrNameLst>
                                          <p:attrName>style.visibility</p:attrName>
                                        </p:attrNameLst>
                                      </p:cBhvr>
                                      <p:to>
                                        <p:strVal val="visible"/>
                                      </p:to>
                                    </p:set>
                                    <p:anim calcmode="lin" valueType="num">
                                      <p:cBhvr additive="base">
                                        <p:cTn id="31" dur="500" fill="hold"/>
                                        <p:tgtEl>
                                          <p:spTgt spid="8602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02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latshållare för bildnummer 5">
            <a:extLst>
              <a:ext uri="{FF2B5EF4-FFF2-40B4-BE49-F238E27FC236}">
                <a16:creationId xmlns:a16="http://schemas.microsoft.com/office/drawing/2014/main" id="{C6568628-E1CC-41D8-8033-C9535D52FE9D}"/>
              </a:ext>
            </a:extLst>
          </p:cNvPr>
          <p:cNvSpPr>
            <a:spLocks noGrp="1"/>
          </p:cNvSpPr>
          <p:nvPr>
            <p:ph type="sldNum" sz="quarter" idx="12"/>
          </p:nvPr>
        </p:nvSpPr>
        <p:spPr>
          <a:xfrm>
            <a:off x="8626475" y="6300788"/>
            <a:ext cx="279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9B18371A-9E84-4175-ACCE-2505B1E194BA}" type="slidenum">
              <a:rPr lang="en-GB" altLang="en-US" sz="1400" smtClean="0">
                <a:latin typeface="Calibri" panose="020F0502020204030204" pitchFamily="34" charset="0"/>
                <a:cs typeface="Calibri" panose="020F0502020204030204" pitchFamily="34" charset="0"/>
              </a:rPr>
              <a:pPr>
                <a:spcBef>
                  <a:spcPct val="0"/>
                </a:spcBef>
              </a:pPr>
              <a:t>8</a:t>
            </a:fld>
            <a:endParaRPr lang="en-GB" altLang="en-US" sz="1400" dirty="0">
              <a:latin typeface="Calibri" panose="020F0502020204030204" pitchFamily="34" charset="0"/>
              <a:cs typeface="Calibri" panose="020F0502020204030204" pitchFamily="34" charset="0"/>
            </a:endParaRPr>
          </a:p>
        </p:txBody>
      </p:sp>
      <p:sp>
        <p:nvSpPr>
          <p:cNvPr id="16387" name="Rectangle 4">
            <a:extLst>
              <a:ext uri="{FF2B5EF4-FFF2-40B4-BE49-F238E27FC236}">
                <a16:creationId xmlns:a16="http://schemas.microsoft.com/office/drawing/2014/main" id="{712BDBA2-C959-4F96-9FE4-F591E409CE7B}"/>
              </a:ext>
            </a:extLst>
          </p:cNvPr>
          <p:cNvSpPr>
            <a:spLocks noGrp="1" noChangeArrowheads="1"/>
          </p:cNvSpPr>
          <p:nvPr>
            <p:ph type="title"/>
          </p:nvPr>
        </p:nvSpPr>
        <p:spPr>
          <a:xfrm>
            <a:off x="374649" y="58738"/>
            <a:ext cx="8143875" cy="550862"/>
          </a:xfrm>
          <a:noFill/>
        </p:spPr>
        <p:txBody>
          <a:bodyPr/>
          <a:lstStyle/>
          <a:p>
            <a:pPr algn="ctr">
              <a:buFontTx/>
              <a:buNone/>
            </a:pPr>
            <a:r>
              <a:rPr lang="en-GB" altLang="en-US" sz="3600" b="1" dirty="0">
                <a:latin typeface="Calibri" panose="020F0502020204030204" pitchFamily="34" charset="0"/>
                <a:cs typeface="Calibri" panose="020F0502020204030204" pitchFamily="34" charset="0"/>
              </a:rPr>
              <a:t>Defining the purpose of the project</a:t>
            </a:r>
          </a:p>
        </p:txBody>
      </p:sp>
      <p:sp>
        <p:nvSpPr>
          <p:cNvPr id="16388" name="Text Box 6">
            <a:extLst>
              <a:ext uri="{FF2B5EF4-FFF2-40B4-BE49-F238E27FC236}">
                <a16:creationId xmlns:a16="http://schemas.microsoft.com/office/drawing/2014/main" id="{C3B0700B-3EA1-4525-AC2D-238150BCDA40}"/>
              </a:ext>
            </a:extLst>
          </p:cNvPr>
          <p:cNvSpPr txBox="1">
            <a:spLocks noChangeArrowheads="1"/>
          </p:cNvSpPr>
          <p:nvPr/>
        </p:nvSpPr>
        <p:spPr bwMode="auto">
          <a:xfrm>
            <a:off x="228600" y="609600"/>
            <a:ext cx="60198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pPr>
            <a:r>
              <a:rPr lang="en-GB" altLang="en-US" sz="2400" b="1" u="sng" dirty="0">
                <a:solidFill>
                  <a:srgbClr val="FF0000"/>
                </a:solidFill>
                <a:latin typeface="Calibri" panose="020F0502020204030204" pitchFamily="34" charset="0"/>
                <a:cs typeface="Calibri" panose="020F0502020204030204" pitchFamily="34" charset="0"/>
              </a:rPr>
              <a:t>Some typical purposes</a:t>
            </a:r>
            <a:r>
              <a:rPr lang="en-GB" altLang="en-US" sz="2400" b="1" dirty="0">
                <a:solidFill>
                  <a:srgbClr val="FF0000"/>
                </a:solidFill>
                <a:latin typeface="Calibri" panose="020F0502020204030204" pitchFamily="34" charset="0"/>
                <a:cs typeface="Calibri" panose="020F0502020204030204" pitchFamily="34" charset="0"/>
              </a:rPr>
              <a:t> </a:t>
            </a:r>
            <a:r>
              <a:rPr lang="en-GB" altLang="en-US" sz="2400" b="1" dirty="0">
                <a:latin typeface="Calibri" panose="020F0502020204030204" pitchFamily="34" charset="0"/>
                <a:cs typeface="Calibri" panose="020F0502020204030204" pitchFamily="34" charset="0"/>
              </a:rPr>
              <a:t>(</a:t>
            </a:r>
            <a:r>
              <a:rPr lang="en-GB" altLang="en-US" sz="2400" b="1" dirty="0">
                <a:latin typeface="Calibri" panose="020F0502020204030204" pitchFamily="34" charset="0"/>
                <a:cs typeface="Calibri" panose="020F0502020204030204" pitchFamily="34" charset="0"/>
                <a:sym typeface="Symbol" panose="05050102010706020507" pitchFamily="18" charset="2"/>
              </a:rPr>
              <a:t> </a:t>
            </a:r>
            <a:r>
              <a:rPr lang="en-GB" altLang="en-US" sz="2400" b="1" dirty="0">
                <a:latin typeface="Calibri" panose="020F0502020204030204" pitchFamily="34" charset="0"/>
                <a:cs typeface="Calibri" panose="020F0502020204030204" pitchFamily="34" charset="0"/>
              </a:rPr>
              <a:t>objectives):</a:t>
            </a:r>
            <a:endParaRPr lang="en-GB" altLang="en-US" sz="2400" dirty="0">
              <a:latin typeface="Calibri" panose="020F0502020204030204" pitchFamily="34" charset="0"/>
              <a:cs typeface="Calibri" panose="020F0502020204030204" pitchFamily="34" charset="0"/>
            </a:endParaRPr>
          </a:p>
        </p:txBody>
      </p:sp>
      <p:sp>
        <p:nvSpPr>
          <p:cNvPr id="16391" name="Text Box 7">
            <a:extLst>
              <a:ext uri="{FF2B5EF4-FFF2-40B4-BE49-F238E27FC236}">
                <a16:creationId xmlns:a16="http://schemas.microsoft.com/office/drawing/2014/main" id="{35DF8048-CA69-4C17-BDA6-2D08048D31F7}"/>
              </a:ext>
            </a:extLst>
          </p:cNvPr>
          <p:cNvSpPr txBox="1">
            <a:spLocks noChangeArrowheads="1"/>
          </p:cNvSpPr>
          <p:nvPr/>
        </p:nvSpPr>
        <p:spPr bwMode="auto">
          <a:xfrm>
            <a:off x="228600" y="1763713"/>
            <a:ext cx="88392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40000"/>
              </a:spcBef>
            </a:pPr>
            <a:r>
              <a:rPr lang="en-GB" altLang="en-US" sz="2000" dirty="0">
                <a:latin typeface="Calibri" panose="020F0502020204030204" pitchFamily="34" charset="0"/>
                <a:cs typeface="Calibri" panose="020F0502020204030204" pitchFamily="34" charset="0"/>
              </a:rPr>
              <a:t>o Answer a question:</a:t>
            </a:r>
          </a:p>
          <a:p>
            <a:pPr>
              <a:spcBef>
                <a:spcPct val="0"/>
              </a:spcBef>
            </a:pPr>
            <a:r>
              <a:rPr lang="en-GB" altLang="en-US" sz="1800" i="1" dirty="0">
                <a:latin typeface="Calibri" panose="020F0502020204030204" pitchFamily="34" charset="0"/>
                <a:cs typeface="Calibri" panose="020F0502020204030204" pitchFamily="34" charset="0"/>
              </a:rPr>
              <a:t>   – How many accidents will a  speed limit reduce?  – Is a certain exposure dangerous? </a:t>
            </a:r>
          </a:p>
          <a:p>
            <a:pPr>
              <a:spcBef>
                <a:spcPct val="0"/>
              </a:spcBef>
            </a:pPr>
            <a:r>
              <a:rPr lang="en-GB" altLang="en-US" sz="1800" i="1" dirty="0">
                <a:latin typeface="Calibri" panose="020F0502020204030204" pitchFamily="34" charset="0"/>
                <a:cs typeface="Calibri" panose="020F0502020204030204" pitchFamily="34" charset="0"/>
              </a:rPr>
              <a:t>   – Is this intervention cost-efficient? – Which persons are at risk? – What treatment is best?</a:t>
            </a:r>
            <a:endParaRPr lang="en-GB" altLang="en-US" sz="2400" dirty="0">
              <a:latin typeface="Calibri" panose="020F0502020204030204" pitchFamily="34" charset="0"/>
              <a:cs typeface="Calibri" panose="020F0502020204030204" pitchFamily="34" charset="0"/>
            </a:endParaRPr>
          </a:p>
        </p:txBody>
      </p:sp>
      <p:sp>
        <p:nvSpPr>
          <p:cNvPr id="16392" name="Text Box 8">
            <a:extLst>
              <a:ext uri="{FF2B5EF4-FFF2-40B4-BE49-F238E27FC236}">
                <a16:creationId xmlns:a16="http://schemas.microsoft.com/office/drawing/2014/main" id="{9DD302A1-2727-411B-B31A-CAF44C5A6F1C}"/>
              </a:ext>
            </a:extLst>
          </p:cNvPr>
          <p:cNvSpPr txBox="1">
            <a:spLocks noChangeArrowheads="1"/>
          </p:cNvSpPr>
          <p:nvPr/>
        </p:nvSpPr>
        <p:spPr bwMode="auto">
          <a:xfrm>
            <a:off x="228600" y="2784701"/>
            <a:ext cx="8001000"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40000"/>
              </a:spcBef>
            </a:pPr>
            <a:r>
              <a:rPr lang="en-GB" altLang="en-US" sz="2000" dirty="0">
                <a:latin typeface="Calibri" panose="020F0502020204030204" pitchFamily="34" charset="0"/>
                <a:cs typeface="Calibri" panose="020F0502020204030204" pitchFamily="34" charset="0"/>
              </a:rPr>
              <a:t>o Finding the cause of a problem:</a:t>
            </a:r>
          </a:p>
          <a:p>
            <a:pPr>
              <a:spcBef>
                <a:spcPct val="0"/>
              </a:spcBef>
            </a:pPr>
            <a:r>
              <a:rPr lang="en-GB" altLang="en-US" sz="1800" i="1" dirty="0">
                <a:latin typeface="Calibri" panose="020F0502020204030204" pitchFamily="34" charset="0"/>
                <a:cs typeface="Calibri" panose="020F0502020204030204" pitchFamily="34" charset="0"/>
              </a:rPr>
              <a:t>   – What causes this disease?  – Why does this intervention give such a small effect?</a:t>
            </a:r>
            <a:endParaRPr lang="en-GB" altLang="en-US" sz="2400" dirty="0">
              <a:latin typeface="Calibri" panose="020F0502020204030204" pitchFamily="34" charset="0"/>
              <a:cs typeface="Calibri" panose="020F0502020204030204" pitchFamily="34" charset="0"/>
            </a:endParaRPr>
          </a:p>
        </p:txBody>
      </p:sp>
      <p:sp>
        <p:nvSpPr>
          <p:cNvPr id="16393" name="Text Box 9">
            <a:extLst>
              <a:ext uri="{FF2B5EF4-FFF2-40B4-BE49-F238E27FC236}">
                <a16:creationId xmlns:a16="http://schemas.microsoft.com/office/drawing/2014/main" id="{63224A93-E363-4716-97E4-20D74B1D8EE3}"/>
              </a:ext>
            </a:extLst>
          </p:cNvPr>
          <p:cNvSpPr txBox="1">
            <a:spLocks noChangeArrowheads="1"/>
          </p:cNvSpPr>
          <p:nvPr/>
        </p:nvSpPr>
        <p:spPr bwMode="auto">
          <a:xfrm>
            <a:off x="228600" y="3543300"/>
            <a:ext cx="80010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40000"/>
              </a:spcBef>
            </a:pPr>
            <a:r>
              <a:rPr lang="en-GB" altLang="en-US" sz="2000" dirty="0">
                <a:latin typeface="Calibri" panose="020F0502020204030204" pitchFamily="34" charset="0"/>
                <a:cs typeface="Calibri" panose="020F0502020204030204" pitchFamily="34" charset="0"/>
              </a:rPr>
              <a:t>o Finding a technique to handle a problem:</a:t>
            </a:r>
          </a:p>
          <a:p>
            <a:pPr>
              <a:lnSpc>
                <a:spcPct val="90000"/>
              </a:lnSpc>
              <a:spcBef>
                <a:spcPct val="0"/>
              </a:spcBef>
            </a:pPr>
            <a:r>
              <a:rPr lang="en-GB" altLang="en-US" sz="1800" i="1" dirty="0">
                <a:latin typeface="Calibri" panose="020F0502020204030204" pitchFamily="34" charset="0"/>
                <a:cs typeface="Calibri" panose="020F0502020204030204" pitchFamily="34" charset="0"/>
              </a:rPr>
              <a:t>   – Will HPV testing find cases that cytological screening misses? </a:t>
            </a:r>
            <a:endParaRPr lang="en-GB" altLang="en-US" sz="1800" dirty="0">
              <a:latin typeface="Calibri" panose="020F0502020204030204" pitchFamily="34" charset="0"/>
              <a:cs typeface="Calibri" panose="020F0502020204030204" pitchFamily="34" charset="0"/>
            </a:endParaRPr>
          </a:p>
          <a:p>
            <a:pPr>
              <a:lnSpc>
                <a:spcPct val="90000"/>
              </a:lnSpc>
              <a:spcBef>
                <a:spcPct val="0"/>
              </a:spcBef>
            </a:pPr>
            <a:endParaRPr lang="en-GB" altLang="en-US" sz="2400" dirty="0">
              <a:latin typeface="Calibri" panose="020F0502020204030204" pitchFamily="34" charset="0"/>
              <a:cs typeface="Calibri" panose="020F0502020204030204" pitchFamily="34" charset="0"/>
            </a:endParaRPr>
          </a:p>
        </p:txBody>
      </p:sp>
      <p:sp>
        <p:nvSpPr>
          <p:cNvPr id="16394" name="Text Box 10">
            <a:extLst>
              <a:ext uri="{FF2B5EF4-FFF2-40B4-BE49-F238E27FC236}">
                <a16:creationId xmlns:a16="http://schemas.microsoft.com/office/drawing/2014/main" id="{5826488D-BF74-42F4-89A5-3037205CE121}"/>
              </a:ext>
            </a:extLst>
          </p:cNvPr>
          <p:cNvSpPr txBox="1">
            <a:spLocks noChangeArrowheads="1"/>
          </p:cNvSpPr>
          <p:nvPr/>
        </p:nvSpPr>
        <p:spPr bwMode="auto">
          <a:xfrm>
            <a:off x="228599" y="4191000"/>
            <a:ext cx="8839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40000"/>
              </a:spcBef>
            </a:pPr>
            <a:r>
              <a:rPr lang="en-GB" altLang="en-US" sz="2000" dirty="0">
                <a:latin typeface="Calibri" panose="020F0502020204030204" pitchFamily="34" charset="0"/>
                <a:cs typeface="Calibri" panose="020F0502020204030204" pitchFamily="34" charset="0"/>
              </a:rPr>
              <a:t>o Optimisation (with or without restrictions):</a:t>
            </a:r>
          </a:p>
          <a:p>
            <a:pPr>
              <a:spcBef>
                <a:spcPct val="0"/>
              </a:spcBef>
            </a:pPr>
            <a:r>
              <a:rPr lang="en-GB" altLang="en-US" sz="1800" i="1" dirty="0">
                <a:latin typeface="Calibri" panose="020F0502020204030204" pitchFamily="34" charset="0"/>
                <a:cs typeface="Calibri" panose="020F0502020204030204" pitchFamily="34" charset="0"/>
              </a:rPr>
              <a:t>   – At what ages should mass screening be performed to minimize death in a specific cancer?</a:t>
            </a:r>
            <a:endParaRPr lang="en-GB" altLang="en-US" sz="2400" dirty="0">
              <a:latin typeface="Calibri" panose="020F0502020204030204" pitchFamily="34" charset="0"/>
              <a:cs typeface="Calibri" panose="020F0502020204030204" pitchFamily="34" charset="0"/>
            </a:endParaRPr>
          </a:p>
        </p:txBody>
      </p:sp>
      <p:sp>
        <p:nvSpPr>
          <p:cNvPr id="16395" name="Text Box 11">
            <a:extLst>
              <a:ext uri="{FF2B5EF4-FFF2-40B4-BE49-F238E27FC236}">
                <a16:creationId xmlns:a16="http://schemas.microsoft.com/office/drawing/2014/main" id="{031600E4-9E2C-48B1-8F33-8661E87985A9}"/>
              </a:ext>
            </a:extLst>
          </p:cNvPr>
          <p:cNvSpPr txBox="1">
            <a:spLocks noChangeArrowheads="1"/>
          </p:cNvSpPr>
          <p:nvPr/>
        </p:nvSpPr>
        <p:spPr bwMode="auto">
          <a:xfrm>
            <a:off x="212181" y="4983676"/>
            <a:ext cx="8534400" cy="89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ts val="0"/>
              </a:spcBef>
            </a:pPr>
            <a:r>
              <a:rPr lang="en-GB" altLang="en-US" sz="2000" dirty="0">
                <a:latin typeface="Calibri" panose="020F0502020204030204" pitchFamily="34" charset="0"/>
                <a:cs typeface="Calibri" panose="020F0502020204030204" pitchFamily="34" charset="0"/>
              </a:rPr>
              <a:t>o Satisfaction (Finding a solution that has certain qualities, but not necessarily</a:t>
            </a:r>
          </a:p>
          <a:p>
            <a:pPr>
              <a:lnSpc>
                <a:spcPct val="90000"/>
              </a:lnSpc>
              <a:spcBef>
                <a:spcPts val="0"/>
              </a:spcBef>
            </a:pPr>
            <a:r>
              <a:rPr lang="en-GB" altLang="en-US" sz="2000" dirty="0">
                <a:latin typeface="Calibri" panose="020F0502020204030204" pitchFamily="34" charset="0"/>
                <a:cs typeface="Calibri" panose="020F0502020204030204" pitchFamily="34" charset="0"/>
              </a:rPr>
              <a:t>   the optimal one.):</a:t>
            </a:r>
          </a:p>
          <a:p>
            <a:pPr>
              <a:lnSpc>
                <a:spcPct val="90000"/>
              </a:lnSpc>
              <a:spcBef>
                <a:spcPct val="0"/>
              </a:spcBef>
            </a:pPr>
            <a:r>
              <a:rPr lang="en-GB" altLang="en-US" sz="1800" i="1" dirty="0">
                <a:latin typeface="Calibri" panose="020F0502020204030204" pitchFamily="34" charset="0"/>
                <a:cs typeface="Calibri" panose="020F0502020204030204" pitchFamily="34" charset="0"/>
              </a:rPr>
              <a:t>   – What is required to give 90% of the population a healthy life to at least age 75?</a:t>
            </a:r>
          </a:p>
        </p:txBody>
      </p:sp>
      <p:sp>
        <p:nvSpPr>
          <p:cNvPr id="16396" name="Text Box 12">
            <a:extLst>
              <a:ext uri="{FF2B5EF4-FFF2-40B4-BE49-F238E27FC236}">
                <a16:creationId xmlns:a16="http://schemas.microsoft.com/office/drawing/2014/main" id="{7529F48E-43D3-4943-A28D-3BE5E7D359E6}"/>
              </a:ext>
            </a:extLst>
          </p:cNvPr>
          <p:cNvSpPr txBox="1">
            <a:spLocks noChangeArrowheads="1"/>
          </p:cNvSpPr>
          <p:nvPr/>
        </p:nvSpPr>
        <p:spPr bwMode="auto">
          <a:xfrm>
            <a:off x="228600" y="5965825"/>
            <a:ext cx="8359775"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spcBef>
                <a:spcPct val="40000"/>
              </a:spcBef>
            </a:pPr>
            <a:r>
              <a:rPr lang="en-GB" altLang="en-US" sz="2000" dirty="0">
                <a:latin typeface="Calibri" panose="020F0502020204030204" pitchFamily="34" charset="0"/>
                <a:cs typeface="Calibri" panose="020F0502020204030204" pitchFamily="34" charset="0"/>
              </a:rPr>
              <a:t>o Prediction:</a:t>
            </a:r>
          </a:p>
          <a:p>
            <a:pPr>
              <a:lnSpc>
                <a:spcPct val="90000"/>
              </a:lnSpc>
              <a:spcBef>
                <a:spcPct val="0"/>
              </a:spcBef>
            </a:pPr>
            <a:r>
              <a:rPr lang="en-GB" altLang="en-US" sz="1800" i="1" dirty="0">
                <a:latin typeface="Calibri" panose="020F0502020204030204" pitchFamily="34" charset="0"/>
                <a:cs typeface="Calibri" panose="020F0502020204030204" pitchFamily="34" charset="0"/>
              </a:rPr>
              <a:t>   – What will the effects of changing to electric vehicles be?</a:t>
            </a:r>
          </a:p>
          <a:p>
            <a:pPr>
              <a:lnSpc>
                <a:spcPct val="90000"/>
              </a:lnSpc>
              <a:spcBef>
                <a:spcPct val="0"/>
              </a:spcBef>
            </a:pPr>
            <a:r>
              <a:rPr lang="en-GB" altLang="en-US" sz="1800" i="1" dirty="0">
                <a:latin typeface="Calibri" panose="020F0502020204030204" pitchFamily="34" charset="0"/>
                <a:cs typeface="Calibri" panose="020F0502020204030204" pitchFamily="34" charset="0"/>
              </a:rPr>
              <a:t>   – How will the economy develop over the next decade?</a:t>
            </a:r>
            <a:endParaRPr lang="en-GB" altLang="en-US" sz="2400" dirty="0">
              <a:latin typeface="Calibri" panose="020F0502020204030204" pitchFamily="34" charset="0"/>
              <a:cs typeface="Calibri" panose="020F0502020204030204" pitchFamily="34" charset="0"/>
            </a:endParaRPr>
          </a:p>
        </p:txBody>
      </p:sp>
      <p:sp>
        <p:nvSpPr>
          <p:cNvPr id="16397" name="Text Box 13">
            <a:extLst>
              <a:ext uri="{FF2B5EF4-FFF2-40B4-BE49-F238E27FC236}">
                <a16:creationId xmlns:a16="http://schemas.microsoft.com/office/drawing/2014/main" id="{3265C971-C283-47FB-A2EC-3B5F1A6FA912}"/>
              </a:ext>
            </a:extLst>
          </p:cNvPr>
          <p:cNvSpPr txBox="1">
            <a:spLocks noChangeArrowheads="1"/>
          </p:cNvSpPr>
          <p:nvPr/>
        </p:nvSpPr>
        <p:spPr bwMode="auto">
          <a:xfrm>
            <a:off x="228600" y="1062038"/>
            <a:ext cx="7239000"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90000"/>
              </a:lnSpc>
            </a:pPr>
            <a:r>
              <a:rPr lang="en-GB" altLang="en-US" sz="2000" dirty="0">
                <a:latin typeface="Calibri" panose="020F0502020204030204" pitchFamily="34" charset="0"/>
                <a:cs typeface="Calibri" panose="020F0502020204030204" pitchFamily="34" charset="0"/>
              </a:rPr>
              <a:t>o Understand the system under study: </a:t>
            </a:r>
          </a:p>
          <a:p>
            <a:pPr>
              <a:lnSpc>
                <a:spcPct val="90000"/>
              </a:lnSpc>
            </a:pPr>
            <a:r>
              <a:rPr lang="en-GB" altLang="en-US" sz="1800" dirty="0">
                <a:latin typeface="Calibri" panose="020F0502020204030204" pitchFamily="34" charset="0"/>
                <a:cs typeface="Calibri" panose="020F0502020204030204" pitchFamily="34" charset="0"/>
              </a:rPr>
              <a:t>   </a:t>
            </a:r>
            <a:r>
              <a:rPr lang="en-GB" altLang="en-US" sz="1800" i="1" dirty="0">
                <a:latin typeface="Calibri" panose="020F0502020204030204" pitchFamily="34" charset="0"/>
                <a:cs typeface="Calibri" panose="020F0502020204030204" pitchFamily="34" charset="0"/>
              </a:rPr>
              <a:t>e.g. inflation, epidemic, extinction of species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397"/>
                                        </p:tgtEl>
                                        <p:attrNameLst>
                                          <p:attrName>style.visibility</p:attrName>
                                        </p:attrNameLst>
                                      </p:cBhvr>
                                      <p:to>
                                        <p:strVal val="visible"/>
                                      </p:to>
                                    </p:set>
                                    <p:anim calcmode="lin" valueType="num">
                                      <p:cBhvr additive="base">
                                        <p:cTn id="13" dur="500" fill="hold"/>
                                        <p:tgtEl>
                                          <p:spTgt spid="16397"/>
                                        </p:tgtEl>
                                        <p:attrNameLst>
                                          <p:attrName>ppt_x</p:attrName>
                                        </p:attrNameLst>
                                      </p:cBhvr>
                                      <p:tavLst>
                                        <p:tav tm="0">
                                          <p:val>
                                            <p:strVal val="1+#ppt_w/2"/>
                                          </p:val>
                                        </p:tav>
                                        <p:tav tm="100000">
                                          <p:val>
                                            <p:strVal val="#ppt_x"/>
                                          </p:val>
                                        </p:tav>
                                      </p:tavLst>
                                    </p:anim>
                                    <p:anim calcmode="lin" valueType="num">
                                      <p:cBhvr additive="base">
                                        <p:cTn id="14" dur="500" fill="hold"/>
                                        <p:tgtEl>
                                          <p:spTgt spid="163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391"/>
                                        </p:tgtEl>
                                        <p:attrNameLst>
                                          <p:attrName>style.visibility</p:attrName>
                                        </p:attrNameLst>
                                      </p:cBhvr>
                                      <p:to>
                                        <p:strVal val="visible"/>
                                      </p:to>
                                    </p:set>
                                    <p:anim calcmode="lin" valueType="num">
                                      <p:cBhvr additive="base">
                                        <p:cTn id="19" dur="500" fill="hold"/>
                                        <p:tgtEl>
                                          <p:spTgt spid="16391"/>
                                        </p:tgtEl>
                                        <p:attrNameLst>
                                          <p:attrName>ppt_x</p:attrName>
                                        </p:attrNameLst>
                                      </p:cBhvr>
                                      <p:tavLst>
                                        <p:tav tm="0">
                                          <p:val>
                                            <p:strVal val="1+#ppt_w/2"/>
                                          </p:val>
                                        </p:tav>
                                        <p:tav tm="100000">
                                          <p:val>
                                            <p:strVal val="#ppt_x"/>
                                          </p:val>
                                        </p:tav>
                                      </p:tavLst>
                                    </p:anim>
                                    <p:anim calcmode="lin" valueType="num">
                                      <p:cBhvr additive="base">
                                        <p:cTn id="20"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392"/>
                                        </p:tgtEl>
                                        <p:attrNameLst>
                                          <p:attrName>style.visibility</p:attrName>
                                        </p:attrNameLst>
                                      </p:cBhvr>
                                      <p:to>
                                        <p:strVal val="visible"/>
                                      </p:to>
                                    </p:set>
                                    <p:anim calcmode="lin" valueType="num">
                                      <p:cBhvr additive="base">
                                        <p:cTn id="25" dur="500" fill="hold"/>
                                        <p:tgtEl>
                                          <p:spTgt spid="16392"/>
                                        </p:tgtEl>
                                        <p:attrNameLst>
                                          <p:attrName>ppt_x</p:attrName>
                                        </p:attrNameLst>
                                      </p:cBhvr>
                                      <p:tavLst>
                                        <p:tav tm="0">
                                          <p:val>
                                            <p:strVal val="1+#ppt_w/2"/>
                                          </p:val>
                                        </p:tav>
                                        <p:tav tm="100000">
                                          <p:val>
                                            <p:strVal val="#ppt_x"/>
                                          </p:val>
                                        </p:tav>
                                      </p:tavLst>
                                    </p:anim>
                                    <p:anim calcmode="lin" valueType="num">
                                      <p:cBhvr additive="base">
                                        <p:cTn id="26" dur="500" fill="hold"/>
                                        <p:tgtEl>
                                          <p:spTgt spid="1639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393"/>
                                        </p:tgtEl>
                                        <p:attrNameLst>
                                          <p:attrName>style.visibility</p:attrName>
                                        </p:attrNameLst>
                                      </p:cBhvr>
                                      <p:to>
                                        <p:strVal val="visible"/>
                                      </p:to>
                                    </p:set>
                                    <p:anim calcmode="lin" valueType="num">
                                      <p:cBhvr additive="base">
                                        <p:cTn id="31" dur="500" fill="hold"/>
                                        <p:tgtEl>
                                          <p:spTgt spid="16393"/>
                                        </p:tgtEl>
                                        <p:attrNameLst>
                                          <p:attrName>ppt_x</p:attrName>
                                        </p:attrNameLst>
                                      </p:cBhvr>
                                      <p:tavLst>
                                        <p:tav tm="0">
                                          <p:val>
                                            <p:strVal val="1+#ppt_w/2"/>
                                          </p:val>
                                        </p:tav>
                                        <p:tav tm="100000">
                                          <p:val>
                                            <p:strVal val="#ppt_x"/>
                                          </p:val>
                                        </p:tav>
                                      </p:tavLst>
                                    </p:anim>
                                    <p:anim calcmode="lin" valueType="num">
                                      <p:cBhvr additive="base">
                                        <p:cTn id="32" dur="500" fill="hold"/>
                                        <p:tgtEl>
                                          <p:spTgt spid="1639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394"/>
                                        </p:tgtEl>
                                        <p:attrNameLst>
                                          <p:attrName>style.visibility</p:attrName>
                                        </p:attrNameLst>
                                      </p:cBhvr>
                                      <p:to>
                                        <p:strVal val="visible"/>
                                      </p:to>
                                    </p:set>
                                    <p:anim calcmode="lin" valueType="num">
                                      <p:cBhvr additive="base">
                                        <p:cTn id="37" dur="500" fill="hold"/>
                                        <p:tgtEl>
                                          <p:spTgt spid="16394"/>
                                        </p:tgtEl>
                                        <p:attrNameLst>
                                          <p:attrName>ppt_x</p:attrName>
                                        </p:attrNameLst>
                                      </p:cBhvr>
                                      <p:tavLst>
                                        <p:tav tm="0">
                                          <p:val>
                                            <p:strVal val="1+#ppt_w/2"/>
                                          </p:val>
                                        </p:tav>
                                        <p:tav tm="100000">
                                          <p:val>
                                            <p:strVal val="#ppt_x"/>
                                          </p:val>
                                        </p:tav>
                                      </p:tavLst>
                                    </p:anim>
                                    <p:anim calcmode="lin" valueType="num">
                                      <p:cBhvr additive="base">
                                        <p:cTn id="38" dur="500" fill="hold"/>
                                        <p:tgtEl>
                                          <p:spTgt spid="1639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395"/>
                                        </p:tgtEl>
                                        <p:attrNameLst>
                                          <p:attrName>style.visibility</p:attrName>
                                        </p:attrNameLst>
                                      </p:cBhvr>
                                      <p:to>
                                        <p:strVal val="visible"/>
                                      </p:to>
                                    </p:set>
                                    <p:anim calcmode="lin" valueType="num">
                                      <p:cBhvr additive="base">
                                        <p:cTn id="43" dur="500" fill="hold"/>
                                        <p:tgtEl>
                                          <p:spTgt spid="16395"/>
                                        </p:tgtEl>
                                        <p:attrNameLst>
                                          <p:attrName>ppt_x</p:attrName>
                                        </p:attrNameLst>
                                      </p:cBhvr>
                                      <p:tavLst>
                                        <p:tav tm="0">
                                          <p:val>
                                            <p:strVal val="1+#ppt_w/2"/>
                                          </p:val>
                                        </p:tav>
                                        <p:tav tm="100000">
                                          <p:val>
                                            <p:strVal val="#ppt_x"/>
                                          </p:val>
                                        </p:tav>
                                      </p:tavLst>
                                    </p:anim>
                                    <p:anim calcmode="lin" valueType="num">
                                      <p:cBhvr additive="base">
                                        <p:cTn id="44"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6396"/>
                                        </p:tgtEl>
                                        <p:attrNameLst>
                                          <p:attrName>style.visibility</p:attrName>
                                        </p:attrNameLst>
                                      </p:cBhvr>
                                      <p:to>
                                        <p:strVal val="visible"/>
                                      </p:to>
                                    </p:set>
                                    <p:anim calcmode="lin" valueType="num">
                                      <p:cBhvr additive="base">
                                        <p:cTn id="49" dur="500" fill="hold"/>
                                        <p:tgtEl>
                                          <p:spTgt spid="16396"/>
                                        </p:tgtEl>
                                        <p:attrNameLst>
                                          <p:attrName>ppt_x</p:attrName>
                                        </p:attrNameLst>
                                      </p:cBhvr>
                                      <p:tavLst>
                                        <p:tav tm="0">
                                          <p:val>
                                            <p:strVal val="1+#ppt_w/2"/>
                                          </p:val>
                                        </p:tav>
                                        <p:tav tm="100000">
                                          <p:val>
                                            <p:strVal val="#ppt_x"/>
                                          </p:val>
                                        </p:tav>
                                      </p:tavLst>
                                    </p:anim>
                                    <p:anim calcmode="lin" valueType="num">
                                      <p:cBhvr additive="base">
                                        <p:cTn id="50" dur="500" fill="hold"/>
                                        <p:tgtEl>
                                          <p:spTgt spid="16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1" grpId="0" autoUpdateAnimBg="0"/>
      <p:bldP spid="16392" grpId="0" autoUpdateAnimBg="0"/>
      <p:bldP spid="16393" grpId="0" autoUpdateAnimBg="0"/>
      <p:bldP spid="16394" grpId="0" autoUpdateAnimBg="0"/>
      <p:bldP spid="16395" grpId="0" autoUpdateAnimBg="0"/>
      <p:bldP spid="16396" grpId="0" autoUpdateAnimBg="0"/>
      <p:bldP spid="163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latshållare för bildnummer 4">
            <a:extLst>
              <a:ext uri="{FF2B5EF4-FFF2-40B4-BE49-F238E27FC236}">
                <a16:creationId xmlns:a16="http://schemas.microsoft.com/office/drawing/2014/main" id="{49669B7F-DA24-4789-B5E1-18B73BF6A437}"/>
              </a:ext>
            </a:extLst>
          </p:cNvPr>
          <p:cNvSpPr>
            <a:spLocks noGrp="1"/>
          </p:cNvSpPr>
          <p:nvPr>
            <p:ph type="sldNum" sz="quarter" idx="12"/>
          </p:nvPr>
        </p:nvSpPr>
        <p:spPr>
          <a:xfrm>
            <a:off x="8602662" y="6248400"/>
            <a:ext cx="388938"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spcBef>
                <a:spcPct val="20000"/>
              </a:spcBef>
              <a:defRPr sz="3200">
                <a:solidFill>
                  <a:schemeClr val="tx1"/>
                </a:solidFill>
                <a:latin typeface="Times New Roman" panose="02020603050405020304" pitchFamily="18" charset="0"/>
              </a:defRPr>
            </a:lvl1pPr>
            <a:lvl2pPr marL="74295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600200" indent="-228600" defTabSz="762000">
              <a:spcBef>
                <a:spcPct val="20000"/>
              </a:spcBef>
              <a:buSzPct val="100000"/>
              <a:buChar char="–"/>
              <a:defRPr sz="2000">
                <a:solidFill>
                  <a:schemeClr val="tx1"/>
                </a:solidFill>
                <a:latin typeface="Times New Roman" panose="02020603050405020304" pitchFamily="18" charset="0"/>
              </a:defRPr>
            </a:lvl4pPr>
            <a:lvl5pPr marL="2057400" indent="-228600" defTabSz="762000">
              <a:spcBef>
                <a:spcPct val="20000"/>
              </a:spcBef>
              <a:buSzPct val="100000"/>
              <a:buChar char="•"/>
              <a:defRPr sz="20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fld id="{DFDDF617-3BE8-4503-B937-A090FE08726C}" type="slidenum">
              <a:rPr lang="en-GB" altLang="en-US" sz="1400" smtClean="0">
                <a:latin typeface="Calibri" panose="020F0502020204030204" pitchFamily="34" charset="0"/>
                <a:cs typeface="Calibri" panose="020F0502020204030204" pitchFamily="34" charset="0"/>
              </a:rPr>
              <a:pPr>
                <a:spcBef>
                  <a:spcPct val="0"/>
                </a:spcBef>
              </a:pPr>
              <a:t>9</a:t>
            </a:fld>
            <a:endParaRPr lang="en-GB" altLang="en-US" sz="1400" dirty="0">
              <a:latin typeface="Calibri" panose="020F0502020204030204" pitchFamily="34" charset="0"/>
              <a:cs typeface="Calibri" panose="020F0502020204030204" pitchFamily="34" charset="0"/>
            </a:endParaRPr>
          </a:p>
        </p:txBody>
      </p:sp>
      <p:sp>
        <p:nvSpPr>
          <p:cNvPr id="18435" name="Text Box 1028">
            <a:extLst>
              <a:ext uri="{FF2B5EF4-FFF2-40B4-BE49-F238E27FC236}">
                <a16:creationId xmlns:a16="http://schemas.microsoft.com/office/drawing/2014/main" id="{EEA11104-5229-43AB-8A61-C8DED4BC374B}"/>
              </a:ext>
            </a:extLst>
          </p:cNvPr>
          <p:cNvSpPr txBox="1">
            <a:spLocks noChangeArrowheads="1"/>
          </p:cNvSpPr>
          <p:nvPr/>
        </p:nvSpPr>
        <p:spPr bwMode="auto">
          <a:xfrm>
            <a:off x="294681" y="152400"/>
            <a:ext cx="7620000" cy="5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5000"/>
              </a:lnSpc>
              <a:spcBef>
                <a:spcPct val="0"/>
              </a:spcBef>
            </a:pPr>
            <a:r>
              <a:rPr lang="en-GB" altLang="en-US" sz="3600" b="1" dirty="0">
                <a:latin typeface="Calibri" panose="020F0502020204030204" pitchFamily="34" charset="0"/>
                <a:cs typeface="Calibri" panose="020F0502020204030204" pitchFamily="34" charset="0"/>
              </a:rPr>
              <a:t>IB1.  Systemus boundaries</a:t>
            </a:r>
          </a:p>
        </p:txBody>
      </p:sp>
      <p:grpSp>
        <p:nvGrpSpPr>
          <p:cNvPr id="18436" name="Group 1037">
            <a:extLst>
              <a:ext uri="{FF2B5EF4-FFF2-40B4-BE49-F238E27FC236}">
                <a16:creationId xmlns:a16="http://schemas.microsoft.com/office/drawing/2014/main" id="{8E7ACE49-24DA-4967-97A9-5E5040A4100A}"/>
              </a:ext>
            </a:extLst>
          </p:cNvPr>
          <p:cNvGrpSpPr>
            <a:grpSpLocks/>
          </p:cNvGrpSpPr>
          <p:nvPr/>
        </p:nvGrpSpPr>
        <p:grpSpPr bwMode="auto">
          <a:xfrm>
            <a:off x="1371600" y="2027906"/>
            <a:ext cx="4141788" cy="608013"/>
            <a:chOff x="816" y="2352"/>
            <a:chExt cx="2352" cy="384"/>
          </a:xfrm>
        </p:grpSpPr>
        <p:grpSp>
          <p:nvGrpSpPr>
            <p:cNvPr id="18449" name="Group 1031">
              <a:extLst>
                <a:ext uri="{FF2B5EF4-FFF2-40B4-BE49-F238E27FC236}">
                  <a16:creationId xmlns:a16="http://schemas.microsoft.com/office/drawing/2014/main" id="{8B5CDE3B-4AE5-4772-964F-71622B8E96B1}"/>
                </a:ext>
              </a:extLst>
            </p:cNvPr>
            <p:cNvGrpSpPr>
              <a:grpSpLocks/>
            </p:cNvGrpSpPr>
            <p:nvPr/>
          </p:nvGrpSpPr>
          <p:grpSpPr bwMode="auto">
            <a:xfrm>
              <a:off x="1488" y="2352"/>
              <a:ext cx="1008" cy="384"/>
              <a:chOff x="1296" y="2352"/>
              <a:chExt cx="1008" cy="384"/>
            </a:xfrm>
          </p:grpSpPr>
          <p:sp>
            <p:nvSpPr>
              <p:cNvPr id="18452" name="Rectangle 1029">
                <a:extLst>
                  <a:ext uri="{FF2B5EF4-FFF2-40B4-BE49-F238E27FC236}">
                    <a16:creationId xmlns:a16="http://schemas.microsoft.com/office/drawing/2014/main" id="{B9EE4615-8908-416C-A018-0B206E1D7EDF}"/>
                  </a:ext>
                </a:extLst>
              </p:cNvPr>
              <p:cNvSpPr>
                <a:spLocks noChangeArrowheads="1"/>
              </p:cNvSpPr>
              <p:nvPr/>
            </p:nvSpPr>
            <p:spPr bwMode="auto">
              <a:xfrm>
                <a:off x="1296" y="2352"/>
                <a:ext cx="1008" cy="384"/>
              </a:xfrm>
              <a:prstGeom prst="rect">
                <a:avLst/>
              </a:prstGeom>
              <a:solidFill>
                <a:srgbClr val="00B0F0"/>
              </a:solidFill>
              <a:ln w="222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pPr>
                <a:endParaRPr lang="en-US" altLang="en-US" sz="2400">
                  <a:latin typeface="Calibri" panose="020F0502020204030204" pitchFamily="34" charset="0"/>
                  <a:cs typeface="Calibri" panose="020F0502020204030204" pitchFamily="34" charset="0"/>
                </a:endParaRPr>
              </a:p>
            </p:txBody>
          </p:sp>
          <p:sp>
            <p:nvSpPr>
              <p:cNvPr id="18453" name="Text Box 1030">
                <a:extLst>
                  <a:ext uri="{FF2B5EF4-FFF2-40B4-BE49-F238E27FC236}">
                    <a16:creationId xmlns:a16="http://schemas.microsoft.com/office/drawing/2014/main" id="{ADA01720-91BC-4E44-ACEB-33FCC534D9B1}"/>
                  </a:ext>
                </a:extLst>
              </p:cNvPr>
              <p:cNvSpPr txBox="1">
                <a:spLocks noChangeArrowheads="1"/>
              </p:cNvSpPr>
              <p:nvPr/>
            </p:nvSpPr>
            <p:spPr bwMode="auto">
              <a:xfrm>
                <a:off x="1312" y="2421"/>
                <a:ext cx="960"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5000"/>
                  </a:lnSpc>
                  <a:spcBef>
                    <a:spcPct val="0"/>
                  </a:spcBef>
                </a:pPr>
                <a:r>
                  <a:rPr lang="en-GB" altLang="en-US" sz="2200" b="1" dirty="0">
                    <a:latin typeface="Calibri" panose="020F0502020204030204" pitchFamily="34" charset="0"/>
                    <a:cs typeface="Calibri" panose="020F0502020204030204" pitchFamily="34" charset="0"/>
                  </a:rPr>
                  <a:t>SYSTEMUS</a:t>
                </a:r>
              </a:p>
            </p:txBody>
          </p:sp>
        </p:grpSp>
        <p:sp>
          <p:nvSpPr>
            <p:cNvPr id="18450" name="Line 1032">
              <a:extLst>
                <a:ext uri="{FF2B5EF4-FFF2-40B4-BE49-F238E27FC236}">
                  <a16:creationId xmlns:a16="http://schemas.microsoft.com/office/drawing/2014/main" id="{EC9BB8E6-CDD3-422E-A55D-956AE212A13D}"/>
                </a:ext>
              </a:extLst>
            </p:cNvPr>
            <p:cNvSpPr>
              <a:spLocks noChangeShapeType="1"/>
            </p:cNvSpPr>
            <p:nvPr/>
          </p:nvSpPr>
          <p:spPr bwMode="auto">
            <a:xfrm>
              <a:off x="816" y="2544"/>
              <a:ext cx="67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18451" name="Line 1036">
              <a:extLst>
                <a:ext uri="{FF2B5EF4-FFF2-40B4-BE49-F238E27FC236}">
                  <a16:creationId xmlns:a16="http://schemas.microsoft.com/office/drawing/2014/main" id="{9F0BE3FB-C426-4715-8636-EE22950ECCC1}"/>
                </a:ext>
              </a:extLst>
            </p:cNvPr>
            <p:cNvSpPr>
              <a:spLocks noChangeShapeType="1"/>
            </p:cNvSpPr>
            <p:nvPr/>
          </p:nvSpPr>
          <p:spPr bwMode="auto">
            <a:xfrm>
              <a:off x="2496" y="2544"/>
              <a:ext cx="67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18437" name="Text Box 1038">
            <a:extLst>
              <a:ext uri="{FF2B5EF4-FFF2-40B4-BE49-F238E27FC236}">
                <a16:creationId xmlns:a16="http://schemas.microsoft.com/office/drawing/2014/main" id="{74A71D0A-69EF-48DC-A79D-9F511AC6BC38}"/>
              </a:ext>
            </a:extLst>
          </p:cNvPr>
          <p:cNvSpPr txBox="1">
            <a:spLocks noChangeArrowheads="1"/>
          </p:cNvSpPr>
          <p:nvPr/>
        </p:nvSpPr>
        <p:spPr bwMode="auto">
          <a:xfrm>
            <a:off x="1054962" y="2780459"/>
            <a:ext cx="4648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lnSpc>
                <a:spcPct val="85000"/>
              </a:lnSpc>
              <a:spcBef>
                <a:spcPct val="0"/>
              </a:spcBef>
            </a:pPr>
            <a:r>
              <a:rPr lang="en-GB" altLang="en-US" sz="2200" b="1" i="1" dirty="0">
                <a:solidFill>
                  <a:srgbClr val="7030A0"/>
                </a:solidFill>
                <a:latin typeface="Calibri" panose="020F0502020204030204" pitchFamily="34" charset="0"/>
                <a:cs typeface="Calibri" panose="020F0502020204030204" pitchFamily="34" charset="0"/>
              </a:rPr>
              <a:t>ENVIRONMENT</a:t>
            </a:r>
          </a:p>
          <a:p>
            <a:pPr algn="ctr">
              <a:lnSpc>
                <a:spcPct val="85000"/>
              </a:lnSpc>
              <a:spcBef>
                <a:spcPct val="0"/>
              </a:spcBef>
            </a:pPr>
            <a:r>
              <a:rPr lang="en-GB" altLang="en-US" sz="2400" i="1" dirty="0">
                <a:latin typeface="Calibri" panose="020F0502020204030204" pitchFamily="34" charset="0"/>
                <a:cs typeface="Calibri" panose="020F0502020204030204" pitchFamily="34" charset="0"/>
              </a:rPr>
              <a:t>(the rest of the universe)</a:t>
            </a:r>
          </a:p>
        </p:txBody>
      </p:sp>
      <p:grpSp>
        <p:nvGrpSpPr>
          <p:cNvPr id="4" name="Grupp 3">
            <a:extLst>
              <a:ext uri="{FF2B5EF4-FFF2-40B4-BE49-F238E27FC236}">
                <a16:creationId xmlns:a16="http://schemas.microsoft.com/office/drawing/2014/main" id="{AD3963F4-4A88-4B82-A59C-3A601E26F55B}"/>
              </a:ext>
            </a:extLst>
          </p:cNvPr>
          <p:cNvGrpSpPr/>
          <p:nvPr/>
        </p:nvGrpSpPr>
        <p:grpSpPr>
          <a:xfrm>
            <a:off x="659613" y="1421162"/>
            <a:ext cx="4903787" cy="587694"/>
            <a:chOff x="659613" y="1421162"/>
            <a:chExt cx="4903787" cy="587694"/>
          </a:xfrm>
        </p:grpSpPr>
        <p:sp>
          <p:nvSpPr>
            <p:cNvPr id="18438" name="Text Box 1039">
              <a:extLst>
                <a:ext uri="{FF2B5EF4-FFF2-40B4-BE49-F238E27FC236}">
                  <a16:creationId xmlns:a16="http://schemas.microsoft.com/office/drawing/2014/main" id="{82276FCC-12CC-42D6-9AFD-F757CA523E7C}"/>
                </a:ext>
              </a:extLst>
            </p:cNvPr>
            <p:cNvSpPr txBox="1">
              <a:spLocks noChangeArrowheads="1"/>
            </p:cNvSpPr>
            <p:nvPr/>
          </p:nvSpPr>
          <p:spPr bwMode="auto">
            <a:xfrm>
              <a:off x="659613" y="1421162"/>
              <a:ext cx="4903787" cy="40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400" i="1" dirty="0">
                  <a:latin typeface="Calibri" panose="020F0502020204030204" pitchFamily="34" charset="0"/>
                  <a:cs typeface="Calibri" panose="020F0502020204030204" pitchFamily="34" charset="0"/>
                </a:rPr>
                <a:t>Boundaries of the studied systemus</a:t>
              </a:r>
            </a:p>
          </p:txBody>
        </p:sp>
        <p:sp>
          <p:nvSpPr>
            <p:cNvPr id="18439" name="Line 1040">
              <a:extLst>
                <a:ext uri="{FF2B5EF4-FFF2-40B4-BE49-F238E27FC236}">
                  <a16:creationId xmlns:a16="http://schemas.microsoft.com/office/drawing/2014/main" id="{1C8C9DA7-944D-48F2-9294-11A32E6DA793}"/>
                </a:ext>
              </a:extLst>
            </p:cNvPr>
            <p:cNvSpPr>
              <a:spLocks noChangeShapeType="1"/>
            </p:cNvSpPr>
            <p:nvPr/>
          </p:nvSpPr>
          <p:spPr bwMode="auto">
            <a:xfrm>
              <a:off x="1752600" y="1737441"/>
              <a:ext cx="830543" cy="271415"/>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sp>
        <p:nvSpPr>
          <p:cNvPr id="58421" name="Text Box 1077">
            <a:extLst>
              <a:ext uri="{FF2B5EF4-FFF2-40B4-BE49-F238E27FC236}">
                <a16:creationId xmlns:a16="http://schemas.microsoft.com/office/drawing/2014/main" id="{5F1F1039-2941-42CE-B7D0-84F0E3D389F5}"/>
              </a:ext>
            </a:extLst>
          </p:cNvPr>
          <p:cNvSpPr txBox="1">
            <a:spLocks noChangeArrowheads="1"/>
          </p:cNvSpPr>
          <p:nvPr/>
        </p:nvSpPr>
        <p:spPr bwMode="auto">
          <a:xfrm>
            <a:off x="188005" y="3715486"/>
            <a:ext cx="8737600" cy="1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85000"/>
              </a:lnSpc>
              <a:spcBef>
                <a:spcPct val="0"/>
              </a:spcBef>
            </a:pPr>
            <a:r>
              <a:rPr lang="en-GB" altLang="en-US" sz="2400" dirty="0">
                <a:latin typeface="Calibri" panose="020F0502020204030204" pitchFamily="34" charset="0"/>
                <a:cs typeface="Calibri" panose="020F0502020204030204" pitchFamily="34" charset="0"/>
              </a:rPr>
              <a:t>The solution depends on the problem definition!</a:t>
            </a:r>
          </a:p>
          <a:p>
            <a:pPr>
              <a:lnSpc>
                <a:spcPct val="85000"/>
              </a:lnSpc>
              <a:spcBef>
                <a:spcPct val="0"/>
              </a:spcBef>
            </a:pPr>
            <a:r>
              <a:rPr lang="en-GB" altLang="en-US" sz="2400" dirty="0">
                <a:latin typeface="Calibri" panose="020F0502020204030204" pitchFamily="34" charset="0"/>
                <a:cs typeface="Calibri" panose="020F0502020204030204" pitchFamily="34" charset="0"/>
              </a:rPr>
              <a:t>Be aware that boundaries imply </a:t>
            </a:r>
            <a:r>
              <a:rPr lang="en-GB" altLang="en-US" sz="2400" b="1" i="1" dirty="0">
                <a:latin typeface="Calibri" panose="020F0502020204030204" pitchFamily="34" charset="0"/>
                <a:cs typeface="Calibri" panose="020F0502020204030204" pitchFamily="34" charset="0"/>
              </a:rPr>
              <a:t>sub-optimisation</a:t>
            </a:r>
            <a:r>
              <a:rPr lang="en-GB" altLang="en-US" sz="2400" dirty="0">
                <a:latin typeface="Calibri" panose="020F0502020204030204" pitchFamily="34" charset="0"/>
                <a:cs typeface="Calibri" panose="020F0502020204030204" pitchFamily="34" charset="0"/>
              </a:rPr>
              <a:t>! (Every solution is a sub-optimisation from a viewpoint of a higher hierarchical level.)</a:t>
            </a:r>
          </a:p>
        </p:txBody>
      </p:sp>
      <p:sp>
        <p:nvSpPr>
          <p:cNvPr id="58423" name="Text Box 1079">
            <a:extLst>
              <a:ext uri="{FF2B5EF4-FFF2-40B4-BE49-F238E27FC236}">
                <a16:creationId xmlns:a16="http://schemas.microsoft.com/office/drawing/2014/main" id="{8CC565BB-14A3-4258-A0F0-65005DF3BCF8}"/>
              </a:ext>
            </a:extLst>
          </p:cNvPr>
          <p:cNvSpPr txBox="1">
            <a:spLocks noChangeArrowheads="1"/>
          </p:cNvSpPr>
          <p:nvPr/>
        </p:nvSpPr>
        <p:spPr bwMode="auto">
          <a:xfrm>
            <a:off x="228600" y="4889500"/>
            <a:ext cx="84582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defRPr sz="3200">
                <a:solidFill>
                  <a:schemeClr val="tx1"/>
                </a:solidFill>
                <a:latin typeface="Times New Roman" panose="02020603050405020304" pitchFamily="18" charset="0"/>
              </a:defRPr>
            </a:lvl1pPr>
            <a:lvl2pPr marL="571500" indent="-285750" defTabSz="762000">
              <a:spcBef>
                <a:spcPct val="20000"/>
              </a:spcBef>
              <a:buSzPct val="100000"/>
              <a:buChar char="–"/>
              <a:defRPr sz="2800">
                <a:solidFill>
                  <a:schemeClr val="tx1"/>
                </a:solidFill>
                <a:latin typeface="Times New Roman" panose="02020603050405020304" pitchFamily="18" charset="0"/>
              </a:defRPr>
            </a:lvl2pPr>
            <a:lvl3pPr marL="1143000" indent="-228600" defTabSz="762000">
              <a:spcBef>
                <a:spcPct val="20000"/>
              </a:spcBef>
              <a:buSzPct val="100000"/>
              <a:buChar char="•"/>
              <a:defRPr sz="2400">
                <a:solidFill>
                  <a:schemeClr val="tx1"/>
                </a:solidFill>
                <a:latin typeface="Times New Roman" panose="02020603050405020304" pitchFamily="18" charset="0"/>
              </a:defRPr>
            </a:lvl3pPr>
            <a:lvl4pPr marL="1714500" indent="-228600" defTabSz="762000">
              <a:spcBef>
                <a:spcPct val="20000"/>
              </a:spcBef>
              <a:buSzPct val="100000"/>
              <a:buChar char="–"/>
              <a:defRPr sz="2000">
                <a:solidFill>
                  <a:schemeClr val="tx1"/>
                </a:solidFill>
                <a:latin typeface="Times New Roman" panose="02020603050405020304" pitchFamily="18" charset="0"/>
              </a:defRPr>
            </a:lvl4pPr>
            <a:lvl5pPr marL="2286000" indent="-228600" defTabSz="762000">
              <a:spcBef>
                <a:spcPct val="20000"/>
              </a:spcBef>
              <a:buSzPct val="100000"/>
              <a:buChar char="•"/>
              <a:defRPr sz="2000">
                <a:solidFill>
                  <a:schemeClr val="tx1"/>
                </a:solidFill>
                <a:latin typeface="Times New Roman" panose="02020603050405020304" pitchFamily="18" charset="0"/>
              </a:defRPr>
            </a:lvl5pPr>
            <a:lvl6pPr marL="27432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32004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6576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4114800" indent="-228600" defTabSz="7620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50000"/>
              </a:spcBef>
            </a:pPr>
            <a:r>
              <a:rPr lang="en-GB" altLang="en-US" sz="2400" u="sng" dirty="0">
                <a:solidFill>
                  <a:srgbClr val="00B050"/>
                </a:solidFill>
                <a:latin typeface="Calibri" panose="020F0502020204030204" pitchFamily="34" charset="0"/>
                <a:cs typeface="Calibri" panose="020F0502020204030204" pitchFamily="34" charset="0"/>
              </a:rPr>
              <a:t>Example</a:t>
            </a:r>
            <a:r>
              <a:rPr lang="en-GB" altLang="en-US" sz="2400" dirty="0">
                <a:solidFill>
                  <a:srgbClr val="00B050"/>
                </a:solidFill>
                <a:latin typeface="Calibri" panose="020F0502020204030204" pitchFamily="34" charset="0"/>
                <a:cs typeface="Calibri" panose="020F0502020204030204" pitchFamily="34" charset="0"/>
              </a:rPr>
              <a:t>: </a:t>
            </a:r>
            <a:r>
              <a:rPr lang="en-GB" altLang="en-US" sz="2200" i="1" dirty="0">
                <a:solidFill>
                  <a:srgbClr val="00B050"/>
                </a:solidFill>
                <a:latin typeface="Calibri" panose="020F0502020204030204" pitchFamily="34" charset="0"/>
                <a:cs typeface="Calibri" panose="020F0502020204030204" pitchFamily="34" charset="0"/>
              </a:rPr>
              <a:t>You study a medical lab (= the systemus) and find an optimal use of  a certain resource. But if you widen the boundaries to the whole hospital you should perhaps put the resources on e.g. surgery. And if you widen it to the whole society you should have used them on e.g. safer roads. And so on …</a:t>
            </a:r>
          </a:p>
        </p:txBody>
      </p:sp>
      <p:grpSp>
        <p:nvGrpSpPr>
          <p:cNvPr id="18442" name="Grupp 4">
            <a:extLst>
              <a:ext uri="{FF2B5EF4-FFF2-40B4-BE49-F238E27FC236}">
                <a16:creationId xmlns:a16="http://schemas.microsoft.com/office/drawing/2014/main" id="{CBB4DEF0-8E9B-45E5-8335-00440C30D1C5}"/>
              </a:ext>
            </a:extLst>
          </p:cNvPr>
          <p:cNvGrpSpPr>
            <a:grpSpLocks/>
          </p:cNvGrpSpPr>
          <p:nvPr/>
        </p:nvGrpSpPr>
        <p:grpSpPr bwMode="auto">
          <a:xfrm>
            <a:off x="7203168" y="197712"/>
            <a:ext cx="1722437" cy="1997075"/>
            <a:chOff x="7116762" y="698591"/>
            <a:chExt cx="1722438" cy="1996437"/>
          </a:xfrm>
        </p:grpSpPr>
        <p:grpSp>
          <p:nvGrpSpPr>
            <p:cNvPr id="18443" name="Grupp 3">
              <a:extLst>
                <a:ext uri="{FF2B5EF4-FFF2-40B4-BE49-F238E27FC236}">
                  <a16:creationId xmlns:a16="http://schemas.microsoft.com/office/drawing/2014/main" id="{5106F96D-B92B-431B-8718-CCE84C684054}"/>
                </a:ext>
              </a:extLst>
            </p:cNvPr>
            <p:cNvGrpSpPr>
              <a:grpSpLocks/>
            </p:cNvGrpSpPr>
            <p:nvPr/>
          </p:nvGrpSpPr>
          <p:grpSpPr bwMode="auto">
            <a:xfrm>
              <a:off x="7119938" y="698591"/>
              <a:ext cx="1519238" cy="1066800"/>
              <a:chOff x="7119938" y="698591"/>
              <a:chExt cx="1519238" cy="1066800"/>
            </a:xfrm>
          </p:grpSpPr>
          <p:sp>
            <p:nvSpPr>
              <p:cNvPr id="16" name="AutoShape 1029">
                <a:extLst>
                  <a:ext uri="{FF2B5EF4-FFF2-40B4-BE49-F238E27FC236}">
                    <a16:creationId xmlns:a16="http://schemas.microsoft.com/office/drawing/2014/main" id="{250CA878-DEC6-4806-8FFE-8DA94CA95029}"/>
                  </a:ext>
                </a:extLst>
              </p:cNvPr>
              <p:cNvSpPr>
                <a:spLocks noChangeArrowheads="1"/>
              </p:cNvSpPr>
              <p:nvPr/>
            </p:nvSpPr>
            <p:spPr bwMode="auto">
              <a:xfrm>
                <a:off x="7119937" y="698591"/>
                <a:ext cx="1519238" cy="1066459"/>
              </a:xfrm>
              <a:prstGeom prst="star16">
                <a:avLst>
                  <a:gd name="adj" fmla="val 37500"/>
                </a:avLst>
              </a:prstGeom>
              <a:solidFill>
                <a:srgbClr val="FFFF00"/>
              </a:solidFill>
              <a:ln w="12700">
                <a:solidFill>
                  <a:srgbClr val="000000"/>
                </a:solidFill>
                <a:miter lim="800000"/>
                <a:headEnd/>
                <a:tailEnd/>
              </a:ln>
              <a:effectLst/>
            </p:spPr>
            <p:txBody>
              <a:bodyPr wrap="none" anchor="ctr"/>
              <a:lstStyle/>
              <a:p>
                <a:pPr algn="ctr">
                  <a:defRPr/>
                </a:pPr>
                <a:endParaRPr lang="en-GB" dirty="0">
                  <a:highlight>
                    <a:srgbClr val="FFFF00"/>
                  </a:highlight>
                  <a:latin typeface="Calibri" panose="020F0502020204030204" pitchFamily="34" charset="0"/>
                  <a:cs typeface="Calibri" panose="020F0502020204030204" pitchFamily="34" charset="0"/>
                </a:endParaRPr>
              </a:p>
            </p:txBody>
          </p:sp>
          <p:sp>
            <p:nvSpPr>
              <p:cNvPr id="18448" name="Rectangle 1030">
                <a:extLst>
                  <a:ext uri="{FF2B5EF4-FFF2-40B4-BE49-F238E27FC236}">
                    <a16:creationId xmlns:a16="http://schemas.microsoft.com/office/drawing/2014/main" id="{62DA459B-8B62-4C54-9565-BE6557EDE245}"/>
                  </a:ext>
                </a:extLst>
              </p:cNvPr>
              <p:cNvSpPr>
                <a:spLocks noChangeArrowheads="1"/>
              </p:cNvSpPr>
              <p:nvPr/>
            </p:nvSpPr>
            <p:spPr bwMode="auto">
              <a:xfrm>
                <a:off x="7319963" y="1035141"/>
                <a:ext cx="1154113" cy="390525"/>
              </a:xfrm>
              <a:prstGeom prst="rect">
                <a:avLst/>
              </a:prstGeom>
              <a:noFill/>
              <a:ln>
                <a:noFill/>
              </a:ln>
              <a:effectLst/>
              <a:extLst>
                <a:ext uri="{909E8E84-426E-40DD-AFC4-6F175D3DCCD1}">
                  <a14:hiddenFill xmlns:a14="http://schemas.microsoft.com/office/drawing/2010/main">
                    <a:solidFill>
                      <a:srgbClr val="CECECE"/>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333333"/>
                      </a:outerShdw>
                    </a:effectLst>
                  </a14:hiddenEffects>
                </a:ext>
              </a:extLst>
            </p:spPr>
            <p:txBody>
              <a:bodyPr lIns="21600" tIns="10800" rIns="21600" bIns="10800">
                <a:spAutoFit/>
              </a:bodyPr>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ts val="200"/>
                  </a:spcBef>
                </a:pPr>
                <a:r>
                  <a:rPr lang="en-US" altLang="en-US" sz="2400" b="1" i="1">
                    <a:latin typeface="Calibri" panose="020F0502020204030204" pitchFamily="34" charset="0"/>
                    <a:cs typeface="Calibri" panose="020F0502020204030204" pitchFamily="34" charset="0"/>
                  </a:rPr>
                  <a:t>Purpose</a:t>
                </a:r>
              </a:p>
            </p:txBody>
          </p:sp>
        </p:grpSp>
        <p:grpSp>
          <p:nvGrpSpPr>
            <p:cNvPr id="18444" name="Grupp 1">
              <a:extLst>
                <a:ext uri="{FF2B5EF4-FFF2-40B4-BE49-F238E27FC236}">
                  <a16:creationId xmlns:a16="http://schemas.microsoft.com/office/drawing/2014/main" id="{F5616CE7-65BE-45AD-8E13-50454FBF64D7}"/>
                </a:ext>
              </a:extLst>
            </p:cNvPr>
            <p:cNvGrpSpPr>
              <a:grpSpLocks/>
            </p:cNvGrpSpPr>
            <p:nvPr/>
          </p:nvGrpSpPr>
          <p:grpSpPr bwMode="auto">
            <a:xfrm>
              <a:off x="7116762" y="1865404"/>
              <a:ext cx="1722438" cy="829624"/>
              <a:chOff x="7040562" y="1865404"/>
              <a:chExt cx="1722438" cy="829624"/>
            </a:xfrm>
          </p:grpSpPr>
          <p:sp>
            <p:nvSpPr>
              <p:cNvPr id="18445" name="Text Box 1072">
                <a:extLst>
                  <a:ext uri="{FF2B5EF4-FFF2-40B4-BE49-F238E27FC236}">
                    <a16:creationId xmlns:a16="http://schemas.microsoft.com/office/drawing/2014/main" id="{DF8BD438-4189-4E4A-A584-97DB084FF9BA}"/>
                  </a:ext>
                </a:extLst>
              </p:cNvPr>
              <p:cNvSpPr txBox="1">
                <a:spLocks noChangeArrowheads="1"/>
              </p:cNvSpPr>
              <p:nvPr/>
            </p:nvSpPr>
            <p:spPr bwMode="auto">
              <a:xfrm>
                <a:off x="7040562" y="2237828"/>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a:spcBef>
                    <a:spcPct val="20000"/>
                  </a:spcBef>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pPr>
                <a:r>
                  <a:rPr lang="en-GB" altLang="en-US" sz="2000" b="1" i="1" noProof="1">
                    <a:latin typeface="Calibri" panose="020F0502020204030204" pitchFamily="34" charset="0"/>
                    <a:cs typeface="Calibri" panose="020F0502020204030204" pitchFamily="34" charset="0"/>
                  </a:rPr>
                  <a:t>Occam’s razor</a:t>
                </a:r>
              </a:p>
            </p:txBody>
          </p:sp>
          <p:graphicFrame>
            <p:nvGraphicFramePr>
              <p:cNvPr id="18446" name="Object 1071">
                <a:extLst>
                  <a:ext uri="{FF2B5EF4-FFF2-40B4-BE49-F238E27FC236}">
                    <a16:creationId xmlns:a16="http://schemas.microsoft.com/office/drawing/2014/main" id="{E89F7688-351F-4717-91F2-D2837B4B27DD}"/>
                  </a:ext>
                </a:extLst>
              </p:cNvPr>
              <p:cNvGraphicFramePr>
                <a:graphicFrameLocks noChangeAspect="1"/>
              </p:cNvGraphicFramePr>
              <p:nvPr/>
            </p:nvGraphicFramePr>
            <p:xfrm>
              <a:off x="7183437" y="1865404"/>
              <a:ext cx="1427163" cy="465138"/>
            </p:xfrm>
            <a:graphic>
              <a:graphicData uri="http://schemas.openxmlformats.org/presentationml/2006/ole">
                <mc:AlternateContent xmlns:mc="http://schemas.openxmlformats.org/markup-compatibility/2006">
                  <mc:Choice xmlns:v="urn:schemas-microsoft-com:vml" Requires="v">
                    <p:oleObj spid="_x0000_s18553" name="Bitmappsbild" r:id="rId3" imgW="1133633" imgH="561905" progId="Paint.Picture">
                      <p:embed/>
                    </p:oleObj>
                  </mc:Choice>
                  <mc:Fallback>
                    <p:oleObj name="Bitmappsbild" r:id="rId3" imgW="1133633" imgH="561905" progId="Paint.Picture">
                      <p:embed/>
                      <p:pic>
                        <p:nvPicPr>
                          <p:cNvPr id="0" name="Object 10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37" y="1865404"/>
                            <a:ext cx="14271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 name="textruta 2">
            <a:extLst>
              <a:ext uri="{FF2B5EF4-FFF2-40B4-BE49-F238E27FC236}">
                <a16:creationId xmlns:a16="http://schemas.microsoft.com/office/drawing/2014/main" id="{5FA90BA2-5BEC-4B0B-8643-CB782037DB19}"/>
              </a:ext>
            </a:extLst>
          </p:cNvPr>
          <p:cNvSpPr txBox="1"/>
          <p:nvPr/>
        </p:nvSpPr>
        <p:spPr>
          <a:xfrm>
            <a:off x="990600" y="753586"/>
            <a:ext cx="5867401" cy="461665"/>
          </a:xfrm>
          <a:prstGeom prst="rect">
            <a:avLst/>
          </a:prstGeom>
          <a:noFill/>
        </p:spPr>
        <p:txBody>
          <a:bodyPr wrap="square" rtlCol="0">
            <a:spAutoFit/>
          </a:bodyPr>
          <a:lstStyle/>
          <a:p>
            <a:r>
              <a:rPr lang="en-GB" altLang="en-US" sz="2400" dirty="0">
                <a:latin typeface="Calibri" panose="020F0502020204030204" pitchFamily="34" charset="0"/>
                <a:cs typeface="Calibri" panose="020F0502020204030204" pitchFamily="34" charset="0"/>
              </a:rPr>
              <a:t>What parts of reality to include or exclude?</a:t>
            </a:r>
            <a:endParaRPr lang="sv-SE" altLang="en-US"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8442"/>
                                        </p:tgtEl>
                                        <p:attrNameLst>
                                          <p:attrName>style.visibility</p:attrName>
                                        </p:attrNameLst>
                                      </p:cBhvr>
                                      <p:to>
                                        <p:strVal val="visible"/>
                                      </p:to>
                                    </p:set>
                                    <p:anim calcmode="lin" valueType="num">
                                      <p:cBhvr additive="base">
                                        <p:cTn id="13" dur="500" fill="hold"/>
                                        <p:tgtEl>
                                          <p:spTgt spid="18442"/>
                                        </p:tgtEl>
                                        <p:attrNameLst>
                                          <p:attrName>ppt_x</p:attrName>
                                        </p:attrNameLst>
                                      </p:cBhvr>
                                      <p:tavLst>
                                        <p:tav tm="0">
                                          <p:val>
                                            <p:strVal val="1+#ppt_w/2"/>
                                          </p:val>
                                        </p:tav>
                                        <p:tav tm="100000">
                                          <p:val>
                                            <p:strVal val="#ppt_x"/>
                                          </p:val>
                                        </p:tav>
                                      </p:tavLst>
                                    </p:anim>
                                    <p:anim calcmode="lin" valueType="num">
                                      <p:cBhvr additive="base">
                                        <p:cTn id="14" dur="500" fill="hold"/>
                                        <p:tgtEl>
                                          <p:spTgt spid="1844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6"/>
                                        </p:tgtEl>
                                        <p:attrNameLst>
                                          <p:attrName>style.visibility</p:attrName>
                                        </p:attrNameLst>
                                      </p:cBhvr>
                                      <p:to>
                                        <p:strVal val="visible"/>
                                      </p:to>
                                    </p:set>
                                    <p:anim calcmode="lin" valueType="num">
                                      <p:cBhvr additive="base">
                                        <p:cTn id="19" dur="500" fill="hold"/>
                                        <p:tgtEl>
                                          <p:spTgt spid="18436"/>
                                        </p:tgtEl>
                                        <p:attrNameLst>
                                          <p:attrName>ppt_x</p:attrName>
                                        </p:attrNameLst>
                                      </p:cBhvr>
                                      <p:tavLst>
                                        <p:tav tm="0">
                                          <p:val>
                                            <p:strVal val="#ppt_x"/>
                                          </p:val>
                                        </p:tav>
                                        <p:tav tm="100000">
                                          <p:val>
                                            <p:strVal val="#ppt_x"/>
                                          </p:val>
                                        </p:tav>
                                      </p:tavLst>
                                    </p:anim>
                                    <p:anim calcmode="lin" valueType="num">
                                      <p:cBhvr additive="base">
                                        <p:cTn id="20"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7"/>
                                        </p:tgtEl>
                                        <p:attrNameLst>
                                          <p:attrName>style.visibility</p:attrName>
                                        </p:attrNameLst>
                                      </p:cBhvr>
                                      <p:to>
                                        <p:strVal val="visible"/>
                                      </p:to>
                                    </p:set>
                                    <p:anim calcmode="lin" valueType="num">
                                      <p:cBhvr additive="base">
                                        <p:cTn id="31" dur="500" fill="hold"/>
                                        <p:tgtEl>
                                          <p:spTgt spid="18437"/>
                                        </p:tgtEl>
                                        <p:attrNameLst>
                                          <p:attrName>ppt_x</p:attrName>
                                        </p:attrNameLst>
                                      </p:cBhvr>
                                      <p:tavLst>
                                        <p:tav tm="0">
                                          <p:val>
                                            <p:strVal val="0-#ppt_w/2"/>
                                          </p:val>
                                        </p:tav>
                                        <p:tav tm="100000">
                                          <p:val>
                                            <p:strVal val="#ppt_x"/>
                                          </p:val>
                                        </p:tav>
                                      </p:tavLst>
                                    </p:anim>
                                    <p:anim calcmode="lin" valueType="num">
                                      <p:cBhvr additive="base">
                                        <p:cTn id="32"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421"/>
                                        </p:tgtEl>
                                        <p:attrNameLst>
                                          <p:attrName>style.visibility</p:attrName>
                                        </p:attrNameLst>
                                      </p:cBhvr>
                                      <p:to>
                                        <p:strVal val="visible"/>
                                      </p:to>
                                    </p:set>
                                    <p:anim calcmode="lin" valueType="num">
                                      <p:cBhvr additive="base">
                                        <p:cTn id="37" dur="500" fill="hold"/>
                                        <p:tgtEl>
                                          <p:spTgt spid="58421"/>
                                        </p:tgtEl>
                                        <p:attrNameLst>
                                          <p:attrName>ppt_x</p:attrName>
                                        </p:attrNameLst>
                                      </p:cBhvr>
                                      <p:tavLst>
                                        <p:tav tm="0">
                                          <p:val>
                                            <p:strVal val="#ppt_x"/>
                                          </p:val>
                                        </p:tav>
                                        <p:tav tm="100000">
                                          <p:val>
                                            <p:strVal val="#ppt_x"/>
                                          </p:val>
                                        </p:tav>
                                      </p:tavLst>
                                    </p:anim>
                                    <p:anim calcmode="lin" valueType="num">
                                      <p:cBhvr additive="base">
                                        <p:cTn id="38" dur="500" fill="hold"/>
                                        <p:tgtEl>
                                          <p:spTgt spid="584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423"/>
                                        </p:tgtEl>
                                        <p:attrNameLst>
                                          <p:attrName>style.visibility</p:attrName>
                                        </p:attrNameLst>
                                      </p:cBhvr>
                                      <p:to>
                                        <p:strVal val="visible"/>
                                      </p:to>
                                    </p:set>
                                    <p:anim calcmode="lin" valueType="num">
                                      <p:cBhvr additive="base">
                                        <p:cTn id="43" dur="500" fill="hold"/>
                                        <p:tgtEl>
                                          <p:spTgt spid="58423"/>
                                        </p:tgtEl>
                                        <p:attrNameLst>
                                          <p:attrName>ppt_x</p:attrName>
                                        </p:attrNameLst>
                                      </p:cBhvr>
                                      <p:tavLst>
                                        <p:tav tm="0">
                                          <p:val>
                                            <p:strVal val="#ppt_x"/>
                                          </p:val>
                                        </p:tav>
                                        <p:tav tm="100000">
                                          <p:val>
                                            <p:strVal val="#ppt_x"/>
                                          </p:val>
                                        </p:tav>
                                      </p:tavLst>
                                    </p:anim>
                                    <p:anim calcmode="lin" valueType="num">
                                      <p:cBhvr additive="base">
                                        <p:cTn id="44" dur="500" fill="hold"/>
                                        <p:tgtEl>
                                          <p:spTgt spid="58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58421" grpId="0" autoUpdateAnimBg="0"/>
      <p:bldP spid="58423" grpId="0" autoUpdateAnimBg="0"/>
      <p:bldP spid="3" grpId="0"/>
    </p:bldLst>
  </p:timing>
</p:sld>
</file>

<file path=ppt/theme/theme1.xml><?xml version="1.0" encoding="utf-8"?>
<a:theme xmlns:a="http://schemas.openxmlformats.org/drawingml/2006/main" name="Exempel">
  <a:themeElements>
    <a:clrScheme name="">
      <a:dk1>
        <a:srgbClr val="000000"/>
      </a:dk1>
      <a:lt1>
        <a:srgbClr val="FFFFFF"/>
      </a:lt1>
      <a:dk2>
        <a:srgbClr val="232323"/>
      </a:dk2>
      <a:lt2>
        <a:srgbClr val="333333"/>
      </a:lt2>
      <a:accent1>
        <a:srgbClr val="CECECE"/>
      </a:accent1>
      <a:accent2>
        <a:srgbClr val="474747"/>
      </a:accent2>
      <a:accent3>
        <a:srgbClr val="FFFFFF"/>
      </a:accent3>
      <a:accent4>
        <a:srgbClr val="000000"/>
      </a:accent4>
      <a:accent5>
        <a:srgbClr val="E3E3E3"/>
      </a:accent5>
      <a:accent6>
        <a:srgbClr val="3F3F3F"/>
      </a:accent6>
      <a:hlink>
        <a:srgbClr val="676767"/>
      </a:hlink>
      <a:folHlink>
        <a:srgbClr val="DADADA"/>
      </a:folHlink>
    </a:clrScheme>
    <a:fontScheme name="Exempe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Exempel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xemp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Exempel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xempel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xempel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xempel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Exempel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15179</TotalTime>
  <Pages>21</Pages>
  <Words>3540</Words>
  <Application>Microsoft Office PowerPoint</Application>
  <PresentationFormat>Bildspel på skärmen (4:3)</PresentationFormat>
  <Paragraphs>467</Paragraphs>
  <Slides>34</Slides>
  <Notes>18</Notes>
  <HiddenSlides>0</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1</vt:i4>
      </vt:variant>
      <vt:variant>
        <vt:lpstr>Bildrubriker</vt:lpstr>
      </vt:variant>
      <vt:variant>
        <vt:i4>34</vt:i4>
      </vt:variant>
    </vt:vector>
  </HeadingPairs>
  <TitlesOfParts>
    <vt:vector size="41" baseType="lpstr">
      <vt:lpstr>Arial</vt:lpstr>
      <vt:lpstr>Calibri</vt:lpstr>
      <vt:lpstr>Cambria Math</vt:lpstr>
      <vt:lpstr>Times New Roman</vt:lpstr>
      <vt:lpstr>Wingdings</vt:lpstr>
      <vt:lpstr>Exempel</vt:lpstr>
      <vt:lpstr>Bitmappsbild</vt:lpstr>
      <vt:lpstr>PowerPoint-presentation</vt:lpstr>
      <vt:lpstr> A systematic, general method of modelling</vt:lpstr>
      <vt:lpstr>PowerPoint-presentation</vt:lpstr>
      <vt:lpstr>PowerPoint-presentation</vt:lpstr>
      <vt:lpstr>PowerPoint-presentation</vt:lpstr>
      <vt:lpstr>PowerPoint-presentation</vt:lpstr>
      <vt:lpstr>PowerPoint-presentation</vt:lpstr>
      <vt:lpstr>Defining the purpose of the project</vt:lpstr>
      <vt:lpstr>PowerPoint-presentation</vt:lpstr>
      <vt:lpstr>PowerPoint-presentation</vt:lpstr>
      <vt:lpstr>PowerPoint-presentation</vt:lpstr>
      <vt:lpstr>PowerPoint-presentation</vt:lpstr>
      <vt:lpstr>PowerPoint-presentation</vt:lpstr>
      <vt:lpstr>PowerPoint-presentation</vt:lpstr>
      <vt:lpstr>PowerPoint-presentation</vt:lpstr>
      <vt:lpstr>Two main types of models</vt:lpstr>
      <vt:lpstr>PowerPoint-presentation</vt:lpstr>
      <vt:lpstr>PowerPoint-presentation</vt:lpstr>
      <vt:lpstr>Only validate what is important for your purpose!</vt:lpstr>
      <vt:lpstr>PowerPoint-presentation</vt:lpstr>
      <vt:lpstr>B) Validation of hypotheses</vt:lpstr>
      <vt:lpstr>PowerPoint-presentation</vt:lpstr>
      <vt:lpstr>D) Total validation  (also called result validation) </vt:lpstr>
      <vt:lpstr>Total validation - continued</vt:lpstr>
      <vt:lpstr>PowerPoint-presentation</vt:lpstr>
      <vt:lpstr>PowerPoint-presentation</vt:lpstr>
      <vt:lpstr>PowerPoint-presentation</vt:lpstr>
      <vt:lpstr>PowerPoint-presentation</vt:lpstr>
      <vt:lpstr>You need information for:</vt:lpstr>
      <vt:lpstr>Don’t over-interpret the data</vt:lpstr>
      <vt:lpstr>VIII.  ITERATIONS</vt:lpstr>
      <vt:lpstr>PowerPoint-presentation</vt:lpstr>
      <vt:lpstr>References</vt:lpstr>
      <vt:lpstr>End L8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Project</dc:title>
  <dc:subject>Project work</dc:subject>
  <dc:creator>L G</dc:creator>
  <cp:keywords>FU-kurs 97, Engelska</cp:keywords>
  <dc:description/>
  <cp:lastModifiedBy>leif.gunnar.gustafsson leif.gunnar.gustafsson</cp:lastModifiedBy>
  <cp:revision>580</cp:revision>
  <cp:lastPrinted>2021-11-22T10:59:40Z</cp:lastPrinted>
  <dcterms:created xsi:type="dcterms:W3CDTF">1997-11-07T21:38:32Z</dcterms:created>
  <dcterms:modified xsi:type="dcterms:W3CDTF">2021-12-11T10:43:14Z</dcterms:modified>
</cp:coreProperties>
</file>