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256" r:id="rId2"/>
    <p:sldId id="314" r:id="rId3"/>
    <p:sldId id="258" r:id="rId4"/>
    <p:sldId id="313" r:id="rId5"/>
    <p:sldId id="259" r:id="rId6"/>
    <p:sldId id="260" r:id="rId7"/>
    <p:sldId id="310" r:id="rId8"/>
    <p:sldId id="261" r:id="rId9"/>
    <p:sldId id="311" r:id="rId10"/>
    <p:sldId id="263" r:id="rId11"/>
    <p:sldId id="303" r:id="rId12"/>
    <p:sldId id="264" r:id="rId13"/>
    <p:sldId id="265" r:id="rId14"/>
    <p:sldId id="266" r:id="rId15"/>
    <p:sldId id="267" r:id="rId16"/>
    <p:sldId id="268" r:id="rId17"/>
    <p:sldId id="269" r:id="rId18"/>
    <p:sldId id="270" r:id="rId19"/>
    <p:sldId id="306" r:id="rId20"/>
    <p:sldId id="271" r:id="rId21"/>
    <p:sldId id="272" r:id="rId22"/>
    <p:sldId id="273" r:id="rId23"/>
    <p:sldId id="274" r:id="rId24"/>
    <p:sldId id="307" r:id="rId25"/>
    <p:sldId id="276" r:id="rId26"/>
    <p:sldId id="302" r:id="rId27"/>
    <p:sldId id="300" r:id="rId28"/>
    <p:sldId id="275" r:id="rId29"/>
    <p:sldId id="277" r:id="rId30"/>
    <p:sldId id="284" r:id="rId31"/>
    <p:sldId id="315" r:id="rId32"/>
    <p:sldId id="280" r:id="rId33"/>
    <p:sldId id="281" r:id="rId34"/>
    <p:sldId id="287" r:id="rId35"/>
    <p:sldId id="305" r:id="rId36"/>
    <p:sldId id="312" r:id="rId37"/>
  </p:sldIdLst>
  <p:sldSz cx="9144000" cy="6858000" type="screen4x3"/>
  <p:notesSz cx="6669088" cy="9926638"/>
  <p:defaultTextStyle>
    <a:defPPr>
      <a:defRPr lang="en-GB"/>
    </a:defPPr>
    <a:lvl1pPr algn="l" rtl="0" eaLnBrk="0" fontAlgn="base" hangingPunct="0">
      <a:spcBef>
        <a:spcPct val="50000"/>
      </a:spcBef>
      <a:spcAft>
        <a:spcPct val="0"/>
      </a:spcAft>
      <a:defRPr sz="2400" kern="1200">
        <a:solidFill>
          <a:srgbClr val="009900"/>
        </a:solidFill>
        <a:latin typeface="Times New Roman" panose="02020603050405020304" pitchFamily="18" charset="0"/>
        <a:ea typeface="+mn-ea"/>
        <a:cs typeface="+mn-cs"/>
      </a:defRPr>
    </a:lvl1pPr>
    <a:lvl2pPr marL="457200" algn="l" rtl="0" eaLnBrk="0" fontAlgn="base" hangingPunct="0">
      <a:spcBef>
        <a:spcPct val="50000"/>
      </a:spcBef>
      <a:spcAft>
        <a:spcPct val="0"/>
      </a:spcAft>
      <a:defRPr sz="2400" kern="1200">
        <a:solidFill>
          <a:srgbClr val="009900"/>
        </a:solidFill>
        <a:latin typeface="Times New Roman" panose="02020603050405020304" pitchFamily="18" charset="0"/>
        <a:ea typeface="+mn-ea"/>
        <a:cs typeface="+mn-cs"/>
      </a:defRPr>
    </a:lvl2pPr>
    <a:lvl3pPr marL="914400" algn="l" rtl="0" eaLnBrk="0" fontAlgn="base" hangingPunct="0">
      <a:spcBef>
        <a:spcPct val="50000"/>
      </a:spcBef>
      <a:spcAft>
        <a:spcPct val="0"/>
      </a:spcAft>
      <a:defRPr sz="2400" kern="1200">
        <a:solidFill>
          <a:srgbClr val="009900"/>
        </a:solidFill>
        <a:latin typeface="Times New Roman" panose="02020603050405020304" pitchFamily="18" charset="0"/>
        <a:ea typeface="+mn-ea"/>
        <a:cs typeface="+mn-cs"/>
      </a:defRPr>
    </a:lvl3pPr>
    <a:lvl4pPr marL="1371600" algn="l" rtl="0" eaLnBrk="0" fontAlgn="base" hangingPunct="0">
      <a:spcBef>
        <a:spcPct val="50000"/>
      </a:spcBef>
      <a:spcAft>
        <a:spcPct val="0"/>
      </a:spcAft>
      <a:defRPr sz="2400" kern="1200">
        <a:solidFill>
          <a:srgbClr val="009900"/>
        </a:solidFill>
        <a:latin typeface="Times New Roman" panose="02020603050405020304" pitchFamily="18" charset="0"/>
        <a:ea typeface="+mn-ea"/>
        <a:cs typeface="+mn-cs"/>
      </a:defRPr>
    </a:lvl4pPr>
    <a:lvl5pPr marL="1828800" algn="l" rtl="0" eaLnBrk="0" fontAlgn="base" hangingPunct="0">
      <a:spcBef>
        <a:spcPct val="50000"/>
      </a:spcBef>
      <a:spcAft>
        <a:spcPct val="0"/>
      </a:spcAft>
      <a:defRPr sz="2400" kern="1200">
        <a:solidFill>
          <a:srgbClr val="009900"/>
        </a:solidFill>
        <a:latin typeface="Times New Roman" panose="02020603050405020304" pitchFamily="18" charset="0"/>
        <a:ea typeface="+mn-ea"/>
        <a:cs typeface="+mn-cs"/>
      </a:defRPr>
    </a:lvl5pPr>
    <a:lvl6pPr marL="2286000" algn="l" defTabSz="914400" rtl="0" eaLnBrk="1" latinLnBrk="0" hangingPunct="1">
      <a:defRPr sz="2400" kern="1200">
        <a:solidFill>
          <a:srgbClr val="009900"/>
        </a:solidFill>
        <a:latin typeface="Times New Roman" panose="02020603050405020304" pitchFamily="18" charset="0"/>
        <a:ea typeface="+mn-ea"/>
        <a:cs typeface="+mn-cs"/>
      </a:defRPr>
    </a:lvl6pPr>
    <a:lvl7pPr marL="2743200" algn="l" defTabSz="914400" rtl="0" eaLnBrk="1" latinLnBrk="0" hangingPunct="1">
      <a:defRPr sz="2400" kern="1200">
        <a:solidFill>
          <a:srgbClr val="009900"/>
        </a:solidFill>
        <a:latin typeface="Times New Roman" panose="02020603050405020304" pitchFamily="18" charset="0"/>
        <a:ea typeface="+mn-ea"/>
        <a:cs typeface="+mn-cs"/>
      </a:defRPr>
    </a:lvl7pPr>
    <a:lvl8pPr marL="3200400" algn="l" defTabSz="914400" rtl="0" eaLnBrk="1" latinLnBrk="0" hangingPunct="1">
      <a:defRPr sz="2400" kern="1200">
        <a:solidFill>
          <a:srgbClr val="009900"/>
        </a:solidFill>
        <a:latin typeface="Times New Roman" panose="02020603050405020304" pitchFamily="18" charset="0"/>
        <a:ea typeface="+mn-ea"/>
        <a:cs typeface="+mn-cs"/>
      </a:defRPr>
    </a:lvl8pPr>
    <a:lvl9pPr marL="3657600" algn="l" defTabSz="914400" rtl="0" eaLnBrk="1" latinLnBrk="0" hangingPunct="1">
      <a:defRPr sz="2400" kern="1200">
        <a:solidFill>
          <a:srgbClr val="0099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4" autoAdjust="0"/>
    <p:restoredTop sz="90929"/>
  </p:normalViewPr>
  <p:slideViewPr>
    <p:cSldViewPr snapToGrid="0">
      <p:cViewPr varScale="1">
        <p:scale>
          <a:sx n="73" d="100"/>
          <a:sy n="73" d="100"/>
        </p:scale>
        <p:origin x="468"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3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5.xml"/><Relationship Id="rId3" Type="http://schemas.openxmlformats.org/officeDocument/2006/relationships/slide" Target="slides/slide3.xml"/><Relationship Id="rId21" Type="http://schemas.openxmlformats.org/officeDocument/2006/relationships/slide" Target="slides/slide32.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23.xml"/><Relationship Id="rId2" Type="http://schemas.openxmlformats.org/officeDocument/2006/relationships/slide" Target="slides/slide2.xml"/><Relationship Id="rId16" Type="http://schemas.openxmlformats.org/officeDocument/2006/relationships/slide" Target="slides/slide22.xml"/><Relationship Id="rId20"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5.xml"/><Relationship Id="rId5" Type="http://schemas.openxmlformats.org/officeDocument/2006/relationships/slide" Target="slides/slide6.xml"/><Relationship Id="rId15" Type="http://schemas.openxmlformats.org/officeDocument/2006/relationships/slide" Target="slides/slide21.xml"/><Relationship Id="rId23" Type="http://schemas.openxmlformats.org/officeDocument/2006/relationships/slide" Target="slides/slide34.xml"/><Relationship Id="rId10" Type="http://schemas.openxmlformats.org/officeDocument/2006/relationships/slide" Target="slides/slide14.xml"/><Relationship Id="rId19" Type="http://schemas.openxmlformats.org/officeDocument/2006/relationships/slide" Target="slides/slide28.xml"/><Relationship Id="rId4" Type="http://schemas.openxmlformats.org/officeDocument/2006/relationships/slide" Target="slides/slide5.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9EFA4AA-D476-43A9-AC33-BA61C85FB8DF}"/>
              </a:ext>
            </a:extLst>
          </p:cNvPr>
          <p:cNvSpPr>
            <a:spLocks noGrp="1" noChangeArrowheads="1"/>
          </p:cNvSpPr>
          <p:nvPr>
            <p:ph type="hdr" sz="quarter"/>
          </p:nvPr>
        </p:nvSpPr>
        <p:spPr bwMode="auto">
          <a:xfrm>
            <a:off x="-1588" y="9525"/>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spcBef>
                <a:spcPct val="0"/>
              </a:spcBef>
              <a:defRPr sz="1000" i="1">
                <a:solidFill>
                  <a:schemeClr val="tx1"/>
                </a:solidFill>
              </a:defRPr>
            </a:lvl1pPr>
          </a:lstStyle>
          <a:p>
            <a:endParaRPr lang="en-GB" altLang="en-US"/>
          </a:p>
        </p:txBody>
      </p:sp>
      <p:sp>
        <p:nvSpPr>
          <p:cNvPr id="3075" name="Rectangle 3">
            <a:extLst>
              <a:ext uri="{FF2B5EF4-FFF2-40B4-BE49-F238E27FC236}">
                <a16:creationId xmlns:a16="http://schemas.microsoft.com/office/drawing/2014/main" id="{BF9A810E-1075-4C34-9053-F81B6B928BFB}"/>
              </a:ext>
            </a:extLst>
          </p:cNvPr>
          <p:cNvSpPr>
            <a:spLocks noGrp="1" noChangeArrowheads="1"/>
          </p:cNvSpPr>
          <p:nvPr>
            <p:ph type="dt" sz="quarter" idx="1"/>
          </p:nvPr>
        </p:nvSpPr>
        <p:spPr bwMode="auto">
          <a:xfrm>
            <a:off x="3778250" y="9525"/>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762000">
              <a:spcBef>
                <a:spcPct val="0"/>
              </a:spcBef>
              <a:defRPr sz="1000" i="1">
                <a:solidFill>
                  <a:schemeClr val="tx1"/>
                </a:solidFill>
              </a:defRPr>
            </a:lvl1pPr>
          </a:lstStyle>
          <a:p>
            <a:endParaRPr lang="en-GB" altLang="en-US"/>
          </a:p>
        </p:txBody>
      </p:sp>
      <p:sp>
        <p:nvSpPr>
          <p:cNvPr id="3076" name="Rectangle 4">
            <a:extLst>
              <a:ext uri="{FF2B5EF4-FFF2-40B4-BE49-F238E27FC236}">
                <a16:creationId xmlns:a16="http://schemas.microsoft.com/office/drawing/2014/main" id="{A2A4A654-E6A7-4067-97F6-AAF30A8C599A}"/>
              </a:ext>
            </a:extLst>
          </p:cNvPr>
          <p:cNvSpPr>
            <a:spLocks noGrp="1" noChangeArrowheads="1"/>
          </p:cNvSpPr>
          <p:nvPr>
            <p:ph type="ftr" sz="quarter" idx="2"/>
          </p:nvPr>
        </p:nvSpPr>
        <p:spPr bwMode="auto">
          <a:xfrm>
            <a:off x="-1588" y="9451975"/>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spcBef>
                <a:spcPct val="0"/>
              </a:spcBef>
              <a:defRPr sz="1000" i="1">
                <a:solidFill>
                  <a:schemeClr val="tx1"/>
                </a:solidFill>
              </a:defRPr>
            </a:lvl1pPr>
          </a:lstStyle>
          <a:p>
            <a:endParaRPr lang="en-GB" altLang="en-US"/>
          </a:p>
        </p:txBody>
      </p:sp>
      <p:sp>
        <p:nvSpPr>
          <p:cNvPr id="3077" name="Rectangle 5">
            <a:extLst>
              <a:ext uri="{FF2B5EF4-FFF2-40B4-BE49-F238E27FC236}">
                <a16:creationId xmlns:a16="http://schemas.microsoft.com/office/drawing/2014/main" id="{B878398C-20A1-480A-9FA0-C95E2C66839A}"/>
              </a:ext>
            </a:extLst>
          </p:cNvPr>
          <p:cNvSpPr>
            <a:spLocks noGrp="1" noChangeArrowheads="1"/>
          </p:cNvSpPr>
          <p:nvPr>
            <p:ph type="sldNum" sz="quarter" idx="3"/>
          </p:nvPr>
        </p:nvSpPr>
        <p:spPr bwMode="auto">
          <a:xfrm>
            <a:off x="3778250" y="9451975"/>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762000">
              <a:spcBef>
                <a:spcPct val="0"/>
              </a:spcBef>
              <a:defRPr sz="1000" i="1">
                <a:solidFill>
                  <a:schemeClr val="tx1"/>
                </a:solidFill>
              </a:defRPr>
            </a:lvl1pPr>
          </a:lstStyle>
          <a:p>
            <a:fld id="{8DA2E3B9-1818-455F-AE06-3516165529E1}"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963841A-366B-4CE8-A2EE-00ADCD84E524}"/>
              </a:ext>
            </a:extLst>
          </p:cNvPr>
          <p:cNvSpPr>
            <a:spLocks noGrp="1" noChangeArrowheads="1"/>
          </p:cNvSpPr>
          <p:nvPr>
            <p:ph type="hdr" sz="quarter"/>
          </p:nvPr>
        </p:nvSpPr>
        <p:spPr bwMode="auto">
          <a:xfrm>
            <a:off x="-1588" y="9525"/>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spcBef>
                <a:spcPct val="0"/>
              </a:spcBef>
              <a:defRPr sz="1000" i="1">
                <a:solidFill>
                  <a:schemeClr val="tx1"/>
                </a:solidFill>
              </a:defRPr>
            </a:lvl1pPr>
          </a:lstStyle>
          <a:p>
            <a:endParaRPr lang="en-GB" altLang="en-US"/>
          </a:p>
        </p:txBody>
      </p:sp>
      <p:sp>
        <p:nvSpPr>
          <p:cNvPr id="2051" name="Rectangle 3">
            <a:extLst>
              <a:ext uri="{FF2B5EF4-FFF2-40B4-BE49-F238E27FC236}">
                <a16:creationId xmlns:a16="http://schemas.microsoft.com/office/drawing/2014/main" id="{22833D7E-5156-4D59-8A7F-EF8A28EBF165}"/>
              </a:ext>
            </a:extLst>
          </p:cNvPr>
          <p:cNvSpPr>
            <a:spLocks noGrp="1" noChangeArrowheads="1"/>
          </p:cNvSpPr>
          <p:nvPr>
            <p:ph type="dt" idx="1"/>
          </p:nvPr>
        </p:nvSpPr>
        <p:spPr bwMode="auto">
          <a:xfrm>
            <a:off x="3778250" y="9525"/>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762000">
              <a:spcBef>
                <a:spcPct val="0"/>
              </a:spcBef>
              <a:defRPr sz="1000" i="1">
                <a:solidFill>
                  <a:schemeClr val="tx1"/>
                </a:solidFill>
              </a:defRPr>
            </a:lvl1pPr>
          </a:lstStyle>
          <a:p>
            <a:endParaRPr lang="en-GB" altLang="en-US"/>
          </a:p>
        </p:txBody>
      </p:sp>
      <p:sp>
        <p:nvSpPr>
          <p:cNvPr id="2052" name="Rectangle 4">
            <a:extLst>
              <a:ext uri="{FF2B5EF4-FFF2-40B4-BE49-F238E27FC236}">
                <a16:creationId xmlns:a16="http://schemas.microsoft.com/office/drawing/2014/main" id="{14A1CEAC-E7B4-4055-9707-E2CFA2ED4AE4}"/>
              </a:ext>
            </a:extLst>
          </p:cNvPr>
          <p:cNvSpPr>
            <a:spLocks noGrp="1" noChangeArrowheads="1"/>
          </p:cNvSpPr>
          <p:nvPr>
            <p:ph type="ftr" sz="quarter" idx="4"/>
          </p:nvPr>
        </p:nvSpPr>
        <p:spPr bwMode="auto">
          <a:xfrm>
            <a:off x="-1588" y="9451975"/>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spcBef>
                <a:spcPct val="0"/>
              </a:spcBef>
              <a:defRPr sz="1000" i="1">
                <a:solidFill>
                  <a:schemeClr val="tx1"/>
                </a:solidFill>
              </a:defRPr>
            </a:lvl1pPr>
          </a:lstStyle>
          <a:p>
            <a:endParaRPr lang="en-GB" altLang="en-US"/>
          </a:p>
        </p:txBody>
      </p:sp>
      <p:sp>
        <p:nvSpPr>
          <p:cNvPr id="2053" name="Rectangle 5">
            <a:extLst>
              <a:ext uri="{FF2B5EF4-FFF2-40B4-BE49-F238E27FC236}">
                <a16:creationId xmlns:a16="http://schemas.microsoft.com/office/drawing/2014/main" id="{C1BCFE4D-0E35-4AB9-8339-FC7DD4A221E3}"/>
              </a:ext>
            </a:extLst>
          </p:cNvPr>
          <p:cNvSpPr>
            <a:spLocks noGrp="1" noChangeArrowheads="1"/>
          </p:cNvSpPr>
          <p:nvPr>
            <p:ph type="sldNum" sz="quarter" idx="5"/>
          </p:nvPr>
        </p:nvSpPr>
        <p:spPr bwMode="auto">
          <a:xfrm>
            <a:off x="3778250" y="9451975"/>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762000">
              <a:spcBef>
                <a:spcPct val="0"/>
              </a:spcBef>
              <a:defRPr sz="1000" i="1">
                <a:solidFill>
                  <a:schemeClr val="tx1"/>
                </a:solidFill>
              </a:defRPr>
            </a:lvl1pPr>
          </a:lstStyle>
          <a:p>
            <a:fld id="{6AEDA8FC-94DC-4637-9916-5E3E2DC547B6}" type="slidenum">
              <a:rPr lang="en-GB" altLang="en-US"/>
              <a:pPr/>
              <a:t>‹#›</a:t>
            </a:fld>
            <a:endParaRPr lang="en-GB" altLang="en-US"/>
          </a:p>
        </p:txBody>
      </p:sp>
      <p:sp>
        <p:nvSpPr>
          <p:cNvPr id="2054" name="Rectangle 6">
            <a:extLst>
              <a:ext uri="{FF2B5EF4-FFF2-40B4-BE49-F238E27FC236}">
                <a16:creationId xmlns:a16="http://schemas.microsoft.com/office/drawing/2014/main" id="{D4D1238C-70E7-46D8-8752-D8316A4A7030}"/>
              </a:ext>
            </a:extLst>
          </p:cNvPr>
          <p:cNvSpPr>
            <a:spLocks noGrp="1" noChangeArrowheads="1"/>
          </p:cNvSpPr>
          <p:nvPr>
            <p:ph type="body" sz="quarter" idx="3"/>
          </p:nvPr>
        </p:nvSpPr>
        <p:spPr bwMode="auto">
          <a:xfrm>
            <a:off x="887413" y="4719638"/>
            <a:ext cx="4889500" cy="391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055" name="Rectangle 7">
            <a:extLst>
              <a:ext uri="{FF2B5EF4-FFF2-40B4-BE49-F238E27FC236}">
                <a16:creationId xmlns:a16="http://schemas.microsoft.com/office/drawing/2014/main" id="{664CE914-C8E9-48AF-B41D-7D856C26AE20}"/>
              </a:ext>
            </a:extLst>
          </p:cNvPr>
          <p:cNvSpPr>
            <a:spLocks noGrp="1" noRot="1" noChangeAspect="1" noChangeArrowheads="1" noTextEdit="1"/>
          </p:cNvSpPr>
          <p:nvPr>
            <p:ph type="sldImg" idx="2"/>
          </p:nvPr>
        </p:nvSpPr>
        <p:spPr bwMode="auto">
          <a:xfrm>
            <a:off x="1022350" y="868363"/>
            <a:ext cx="4622800" cy="346868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9658D073-013F-43C1-8EA1-E7B88CECAF28}"/>
              </a:ext>
            </a:extLst>
          </p:cNvPr>
          <p:cNvSpPr>
            <a:spLocks noGrp="1" noChangeArrowheads="1"/>
          </p:cNvSpPr>
          <p:nvPr>
            <p:ph type="sldNum" sz="quarter" idx="5"/>
          </p:nvPr>
        </p:nvSpPr>
        <p:spPr>
          <a:ln/>
        </p:spPr>
        <p:txBody>
          <a:bodyPr/>
          <a:lstStyle/>
          <a:p>
            <a:fld id="{FB9365E1-A0A1-4488-A729-E73B308C787A}" type="slidenum">
              <a:rPr lang="en-GB" altLang="en-US"/>
              <a:pPr/>
              <a:t>1</a:t>
            </a:fld>
            <a:endParaRPr lang="en-GB" altLang="en-US"/>
          </a:p>
        </p:txBody>
      </p:sp>
      <p:sp>
        <p:nvSpPr>
          <p:cNvPr id="5122" name="Rectangle 2">
            <a:extLst>
              <a:ext uri="{FF2B5EF4-FFF2-40B4-BE49-F238E27FC236}">
                <a16:creationId xmlns:a16="http://schemas.microsoft.com/office/drawing/2014/main" id="{3AD8D780-398B-49FE-86B8-20316BA777D2}"/>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3" name="Rectangle 3">
            <a:extLst>
              <a:ext uri="{FF2B5EF4-FFF2-40B4-BE49-F238E27FC236}">
                <a16:creationId xmlns:a16="http://schemas.microsoft.com/office/drawing/2014/main" id="{5D6C6535-1E49-4C06-A977-4475029E5AB2}"/>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a:t>
            </a:r>
          </a:p>
        </p:txBody>
      </p:sp>
      <p:sp>
        <p:nvSpPr>
          <p:cNvPr id="5124" name="Rectangle 4">
            <a:extLst>
              <a:ext uri="{FF2B5EF4-FFF2-40B4-BE49-F238E27FC236}">
                <a16:creationId xmlns:a16="http://schemas.microsoft.com/office/drawing/2014/main" id="{037FE252-82B0-46F6-93D6-9B9696FC955F}"/>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5" name="Rectangle 5">
            <a:extLst>
              <a:ext uri="{FF2B5EF4-FFF2-40B4-BE49-F238E27FC236}">
                <a16:creationId xmlns:a16="http://schemas.microsoft.com/office/drawing/2014/main" id="{9D9D39D1-575D-4237-B637-2D80583C3950}"/>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26" name="Rectangle 6">
            <a:extLst>
              <a:ext uri="{FF2B5EF4-FFF2-40B4-BE49-F238E27FC236}">
                <a16:creationId xmlns:a16="http://schemas.microsoft.com/office/drawing/2014/main" id="{002F2D24-C627-4882-97CE-03809923301E}"/>
              </a:ext>
            </a:extLst>
          </p:cNvPr>
          <p:cNvSpPr>
            <a:spLocks noGrp="1" noChangeArrowheads="1"/>
          </p:cNvSpPr>
          <p:nvPr>
            <p:ph type="body" idx="1"/>
          </p:nvPr>
        </p:nvSpPr>
        <p:spPr>
          <a:ln/>
        </p:spPr>
        <p:txBody>
          <a:bodyPr/>
          <a:lstStyle/>
          <a:p>
            <a:endParaRPr lang="sv-SE" altLang="en-US"/>
          </a:p>
        </p:txBody>
      </p:sp>
      <p:sp>
        <p:nvSpPr>
          <p:cNvPr id="5127" name="Rectangle 7">
            <a:extLst>
              <a:ext uri="{FF2B5EF4-FFF2-40B4-BE49-F238E27FC236}">
                <a16:creationId xmlns:a16="http://schemas.microsoft.com/office/drawing/2014/main" id="{A8628E26-F934-47A7-B301-44CDF1900447}"/>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C3FD948-FE00-4084-AF93-EB0E299E4941}"/>
              </a:ext>
            </a:extLst>
          </p:cNvPr>
          <p:cNvSpPr>
            <a:spLocks noGrp="1" noChangeArrowheads="1"/>
          </p:cNvSpPr>
          <p:nvPr>
            <p:ph type="sldNum" sz="quarter" idx="5"/>
          </p:nvPr>
        </p:nvSpPr>
        <p:spPr>
          <a:ln/>
        </p:spPr>
        <p:txBody>
          <a:bodyPr/>
          <a:lstStyle/>
          <a:p>
            <a:fld id="{FFC8C922-B2AC-42C3-8CEB-610DBD4F0F55}" type="slidenum">
              <a:rPr lang="en-GB" altLang="en-US"/>
              <a:pPr/>
              <a:t>14</a:t>
            </a:fld>
            <a:endParaRPr lang="en-GB" altLang="en-US"/>
          </a:p>
        </p:txBody>
      </p:sp>
      <p:sp>
        <p:nvSpPr>
          <p:cNvPr id="25602" name="Rectangle 2">
            <a:extLst>
              <a:ext uri="{FF2B5EF4-FFF2-40B4-BE49-F238E27FC236}">
                <a16:creationId xmlns:a16="http://schemas.microsoft.com/office/drawing/2014/main" id="{A93F6193-3CB4-42AD-BAA8-AAEBA11E5659}"/>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3" name="Rectangle 3">
            <a:extLst>
              <a:ext uri="{FF2B5EF4-FFF2-40B4-BE49-F238E27FC236}">
                <a16:creationId xmlns:a16="http://schemas.microsoft.com/office/drawing/2014/main" id="{0DDC57B5-47BE-47B9-8007-29F9D28B0749}"/>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11</a:t>
            </a:r>
          </a:p>
        </p:txBody>
      </p:sp>
      <p:sp>
        <p:nvSpPr>
          <p:cNvPr id="25604" name="Rectangle 4">
            <a:extLst>
              <a:ext uri="{FF2B5EF4-FFF2-40B4-BE49-F238E27FC236}">
                <a16:creationId xmlns:a16="http://schemas.microsoft.com/office/drawing/2014/main" id="{D6591BE2-376E-4BD9-BFEE-333EE2F374CD}"/>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5" name="Rectangle 5">
            <a:extLst>
              <a:ext uri="{FF2B5EF4-FFF2-40B4-BE49-F238E27FC236}">
                <a16:creationId xmlns:a16="http://schemas.microsoft.com/office/drawing/2014/main" id="{CEE85FFF-175A-4AD2-8718-A28844CC1DD9}"/>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6" name="Rectangle 6">
            <a:extLst>
              <a:ext uri="{FF2B5EF4-FFF2-40B4-BE49-F238E27FC236}">
                <a16:creationId xmlns:a16="http://schemas.microsoft.com/office/drawing/2014/main" id="{5E63EEE7-E3EA-4AD2-BD71-953DB90DC77D}"/>
              </a:ext>
            </a:extLst>
          </p:cNvPr>
          <p:cNvSpPr>
            <a:spLocks noGrp="1" noChangeArrowheads="1"/>
          </p:cNvSpPr>
          <p:nvPr>
            <p:ph type="body" idx="1"/>
          </p:nvPr>
        </p:nvSpPr>
        <p:spPr>
          <a:ln/>
        </p:spPr>
        <p:txBody>
          <a:bodyPr/>
          <a:lstStyle/>
          <a:p>
            <a:endParaRPr lang="sv-SE" altLang="en-US"/>
          </a:p>
        </p:txBody>
      </p:sp>
      <p:sp>
        <p:nvSpPr>
          <p:cNvPr id="25607" name="Rectangle 7">
            <a:extLst>
              <a:ext uri="{FF2B5EF4-FFF2-40B4-BE49-F238E27FC236}">
                <a16:creationId xmlns:a16="http://schemas.microsoft.com/office/drawing/2014/main" id="{7EE165B6-0200-4244-A41E-172181340C16}"/>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B5483CF-DD41-4319-B843-B0F16E984A1D}"/>
              </a:ext>
            </a:extLst>
          </p:cNvPr>
          <p:cNvSpPr>
            <a:spLocks noGrp="1" noChangeArrowheads="1"/>
          </p:cNvSpPr>
          <p:nvPr>
            <p:ph type="sldNum" sz="quarter" idx="5"/>
          </p:nvPr>
        </p:nvSpPr>
        <p:spPr>
          <a:ln/>
        </p:spPr>
        <p:txBody>
          <a:bodyPr/>
          <a:lstStyle/>
          <a:p>
            <a:fld id="{AC471E00-5F4A-41B2-9652-DB93FB871066}" type="slidenum">
              <a:rPr lang="en-GB" altLang="en-US"/>
              <a:pPr/>
              <a:t>15</a:t>
            </a:fld>
            <a:endParaRPr lang="en-GB" altLang="en-US"/>
          </a:p>
        </p:txBody>
      </p:sp>
      <p:sp>
        <p:nvSpPr>
          <p:cNvPr id="27650" name="Rectangle 2">
            <a:extLst>
              <a:ext uri="{FF2B5EF4-FFF2-40B4-BE49-F238E27FC236}">
                <a16:creationId xmlns:a16="http://schemas.microsoft.com/office/drawing/2014/main" id="{BCABEFF8-038E-44FE-86AA-1FA1B4CD9D23}"/>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1" name="Rectangle 3">
            <a:extLst>
              <a:ext uri="{FF2B5EF4-FFF2-40B4-BE49-F238E27FC236}">
                <a16:creationId xmlns:a16="http://schemas.microsoft.com/office/drawing/2014/main" id="{ACFDEFBE-733E-4ACC-BC3B-8DD07EE5619E}"/>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12</a:t>
            </a:r>
          </a:p>
        </p:txBody>
      </p:sp>
      <p:sp>
        <p:nvSpPr>
          <p:cNvPr id="27652" name="Rectangle 4">
            <a:extLst>
              <a:ext uri="{FF2B5EF4-FFF2-40B4-BE49-F238E27FC236}">
                <a16:creationId xmlns:a16="http://schemas.microsoft.com/office/drawing/2014/main" id="{655BCB78-2E40-4397-A193-CAE26D06B5DD}"/>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3" name="Rectangle 5">
            <a:extLst>
              <a:ext uri="{FF2B5EF4-FFF2-40B4-BE49-F238E27FC236}">
                <a16:creationId xmlns:a16="http://schemas.microsoft.com/office/drawing/2014/main" id="{E192E134-BD0F-4CBE-BA6D-091002D4CFD8}"/>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4" name="Rectangle 6">
            <a:extLst>
              <a:ext uri="{FF2B5EF4-FFF2-40B4-BE49-F238E27FC236}">
                <a16:creationId xmlns:a16="http://schemas.microsoft.com/office/drawing/2014/main" id="{D5587B26-4AD5-461F-B056-9272AD3DA16D}"/>
              </a:ext>
            </a:extLst>
          </p:cNvPr>
          <p:cNvSpPr>
            <a:spLocks noGrp="1" noChangeArrowheads="1"/>
          </p:cNvSpPr>
          <p:nvPr>
            <p:ph type="body" idx="1"/>
          </p:nvPr>
        </p:nvSpPr>
        <p:spPr>
          <a:ln/>
        </p:spPr>
        <p:txBody>
          <a:bodyPr/>
          <a:lstStyle/>
          <a:p>
            <a:endParaRPr lang="sv-SE" altLang="en-US"/>
          </a:p>
        </p:txBody>
      </p:sp>
      <p:sp>
        <p:nvSpPr>
          <p:cNvPr id="27655" name="Rectangle 7">
            <a:extLst>
              <a:ext uri="{FF2B5EF4-FFF2-40B4-BE49-F238E27FC236}">
                <a16:creationId xmlns:a16="http://schemas.microsoft.com/office/drawing/2014/main" id="{4961A5EB-FF3E-4A80-85D2-07CA38004A40}"/>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2448576-A5B5-4E72-8247-B38F175D6BC9}"/>
              </a:ext>
            </a:extLst>
          </p:cNvPr>
          <p:cNvSpPr>
            <a:spLocks noGrp="1" noChangeArrowheads="1"/>
          </p:cNvSpPr>
          <p:nvPr>
            <p:ph type="sldNum" sz="quarter" idx="5"/>
          </p:nvPr>
        </p:nvSpPr>
        <p:spPr>
          <a:ln/>
        </p:spPr>
        <p:txBody>
          <a:bodyPr/>
          <a:lstStyle/>
          <a:p>
            <a:fld id="{3B3DF3A7-B7D8-493A-8C78-D1A59B6DD559}" type="slidenum">
              <a:rPr lang="en-GB" altLang="en-US"/>
              <a:pPr/>
              <a:t>16</a:t>
            </a:fld>
            <a:endParaRPr lang="en-GB" altLang="en-US"/>
          </a:p>
        </p:txBody>
      </p:sp>
      <p:sp>
        <p:nvSpPr>
          <p:cNvPr id="29698" name="Rectangle 2">
            <a:extLst>
              <a:ext uri="{FF2B5EF4-FFF2-40B4-BE49-F238E27FC236}">
                <a16:creationId xmlns:a16="http://schemas.microsoft.com/office/drawing/2014/main" id="{83447F3D-56EB-4893-A315-0A4914C0F5C2}"/>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699" name="Rectangle 3">
            <a:extLst>
              <a:ext uri="{FF2B5EF4-FFF2-40B4-BE49-F238E27FC236}">
                <a16:creationId xmlns:a16="http://schemas.microsoft.com/office/drawing/2014/main" id="{B5D9F651-4229-459D-8316-9C584E685265}"/>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13</a:t>
            </a:r>
          </a:p>
        </p:txBody>
      </p:sp>
      <p:sp>
        <p:nvSpPr>
          <p:cNvPr id="29700" name="Rectangle 4">
            <a:extLst>
              <a:ext uri="{FF2B5EF4-FFF2-40B4-BE49-F238E27FC236}">
                <a16:creationId xmlns:a16="http://schemas.microsoft.com/office/drawing/2014/main" id="{8D791FA6-8127-483E-A157-F02269F4A2A8}"/>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1" name="Rectangle 5">
            <a:extLst>
              <a:ext uri="{FF2B5EF4-FFF2-40B4-BE49-F238E27FC236}">
                <a16:creationId xmlns:a16="http://schemas.microsoft.com/office/drawing/2014/main" id="{9FB0642F-582A-430A-87D3-CF51466CD58B}"/>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2" name="Rectangle 6">
            <a:extLst>
              <a:ext uri="{FF2B5EF4-FFF2-40B4-BE49-F238E27FC236}">
                <a16:creationId xmlns:a16="http://schemas.microsoft.com/office/drawing/2014/main" id="{455C2C79-D1B8-489D-A018-BE7DA313B4DD}"/>
              </a:ext>
            </a:extLst>
          </p:cNvPr>
          <p:cNvSpPr>
            <a:spLocks noGrp="1" noChangeArrowheads="1"/>
          </p:cNvSpPr>
          <p:nvPr>
            <p:ph type="body" idx="1"/>
          </p:nvPr>
        </p:nvSpPr>
        <p:spPr>
          <a:ln/>
        </p:spPr>
        <p:txBody>
          <a:bodyPr/>
          <a:lstStyle/>
          <a:p>
            <a:endParaRPr lang="sv-SE" altLang="en-US"/>
          </a:p>
        </p:txBody>
      </p:sp>
      <p:sp>
        <p:nvSpPr>
          <p:cNvPr id="29703" name="Rectangle 7">
            <a:extLst>
              <a:ext uri="{FF2B5EF4-FFF2-40B4-BE49-F238E27FC236}">
                <a16:creationId xmlns:a16="http://schemas.microsoft.com/office/drawing/2014/main" id="{ABEA1908-7247-4A16-B9FB-70CAA148C110}"/>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089FC87C-337E-4233-BEBF-6057360CE70C}"/>
              </a:ext>
            </a:extLst>
          </p:cNvPr>
          <p:cNvSpPr>
            <a:spLocks noGrp="1" noChangeArrowheads="1"/>
          </p:cNvSpPr>
          <p:nvPr>
            <p:ph type="sldNum" sz="quarter" idx="5"/>
          </p:nvPr>
        </p:nvSpPr>
        <p:spPr>
          <a:ln/>
        </p:spPr>
        <p:txBody>
          <a:bodyPr/>
          <a:lstStyle/>
          <a:p>
            <a:fld id="{6F1AC5E9-237C-482D-AAB8-A9A5FDE3AE83}" type="slidenum">
              <a:rPr lang="en-GB" altLang="en-US"/>
              <a:pPr/>
              <a:t>17</a:t>
            </a:fld>
            <a:endParaRPr lang="en-GB" altLang="en-US"/>
          </a:p>
        </p:txBody>
      </p:sp>
      <p:sp>
        <p:nvSpPr>
          <p:cNvPr id="31746" name="Rectangle 2">
            <a:extLst>
              <a:ext uri="{FF2B5EF4-FFF2-40B4-BE49-F238E27FC236}">
                <a16:creationId xmlns:a16="http://schemas.microsoft.com/office/drawing/2014/main" id="{7AB04795-7DB0-457F-95AD-98E371487659}"/>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47" name="Rectangle 3">
            <a:extLst>
              <a:ext uri="{FF2B5EF4-FFF2-40B4-BE49-F238E27FC236}">
                <a16:creationId xmlns:a16="http://schemas.microsoft.com/office/drawing/2014/main" id="{696B1A27-400D-4483-B2DD-C049CE5DFD49}"/>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14</a:t>
            </a:r>
          </a:p>
        </p:txBody>
      </p:sp>
      <p:sp>
        <p:nvSpPr>
          <p:cNvPr id="31748" name="Rectangle 4">
            <a:extLst>
              <a:ext uri="{FF2B5EF4-FFF2-40B4-BE49-F238E27FC236}">
                <a16:creationId xmlns:a16="http://schemas.microsoft.com/office/drawing/2014/main" id="{A0AB8CF5-580F-487B-B5E4-3D22AB5EDEE5}"/>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49" name="Rectangle 5">
            <a:extLst>
              <a:ext uri="{FF2B5EF4-FFF2-40B4-BE49-F238E27FC236}">
                <a16:creationId xmlns:a16="http://schemas.microsoft.com/office/drawing/2014/main" id="{2EFBB523-11F9-4BBE-BB8A-495832AF9BBA}"/>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750" name="Rectangle 6">
            <a:extLst>
              <a:ext uri="{FF2B5EF4-FFF2-40B4-BE49-F238E27FC236}">
                <a16:creationId xmlns:a16="http://schemas.microsoft.com/office/drawing/2014/main" id="{0DE8BAF8-8004-42BF-B060-2164209F31BE}"/>
              </a:ext>
            </a:extLst>
          </p:cNvPr>
          <p:cNvSpPr>
            <a:spLocks noGrp="1" noChangeArrowheads="1"/>
          </p:cNvSpPr>
          <p:nvPr>
            <p:ph type="body" idx="1"/>
          </p:nvPr>
        </p:nvSpPr>
        <p:spPr>
          <a:ln/>
        </p:spPr>
        <p:txBody>
          <a:bodyPr/>
          <a:lstStyle/>
          <a:p>
            <a:endParaRPr lang="sv-SE" altLang="en-US"/>
          </a:p>
        </p:txBody>
      </p:sp>
      <p:sp>
        <p:nvSpPr>
          <p:cNvPr id="31751" name="Rectangle 7">
            <a:extLst>
              <a:ext uri="{FF2B5EF4-FFF2-40B4-BE49-F238E27FC236}">
                <a16:creationId xmlns:a16="http://schemas.microsoft.com/office/drawing/2014/main" id="{65AFC038-396A-4748-A726-17986F6C1452}"/>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F636FF2-70B9-4458-9904-600B0EC994A8}"/>
              </a:ext>
            </a:extLst>
          </p:cNvPr>
          <p:cNvSpPr>
            <a:spLocks noGrp="1" noChangeArrowheads="1"/>
          </p:cNvSpPr>
          <p:nvPr>
            <p:ph type="sldNum" sz="quarter" idx="5"/>
          </p:nvPr>
        </p:nvSpPr>
        <p:spPr>
          <a:ln/>
        </p:spPr>
        <p:txBody>
          <a:bodyPr/>
          <a:lstStyle/>
          <a:p>
            <a:fld id="{D6DAD953-6F1B-4E36-A143-4BA90ACFFF3A}" type="slidenum">
              <a:rPr lang="en-GB" altLang="en-US"/>
              <a:pPr/>
              <a:t>18</a:t>
            </a:fld>
            <a:endParaRPr lang="en-GB" altLang="en-US"/>
          </a:p>
        </p:txBody>
      </p:sp>
      <p:sp>
        <p:nvSpPr>
          <p:cNvPr id="33794" name="Rectangle 2">
            <a:extLst>
              <a:ext uri="{FF2B5EF4-FFF2-40B4-BE49-F238E27FC236}">
                <a16:creationId xmlns:a16="http://schemas.microsoft.com/office/drawing/2014/main" id="{C5AB7C7D-2878-4782-BE93-17250C6F49B6}"/>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3795" name="Rectangle 3">
            <a:extLst>
              <a:ext uri="{FF2B5EF4-FFF2-40B4-BE49-F238E27FC236}">
                <a16:creationId xmlns:a16="http://schemas.microsoft.com/office/drawing/2014/main" id="{13DF0586-D7EF-4B72-BBEB-380ECFF12F8D}"/>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15</a:t>
            </a:r>
          </a:p>
        </p:txBody>
      </p:sp>
      <p:sp>
        <p:nvSpPr>
          <p:cNvPr id="33796" name="Rectangle 4">
            <a:extLst>
              <a:ext uri="{FF2B5EF4-FFF2-40B4-BE49-F238E27FC236}">
                <a16:creationId xmlns:a16="http://schemas.microsoft.com/office/drawing/2014/main" id="{CA28F219-A1B4-47EB-9648-37541E8BC90F}"/>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3797" name="Rectangle 5">
            <a:extLst>
              <a:ext uri="{FF2B5EF4-FFF2-40B4-BE49-F238E27FC236}">
                <a16:creationId xmlns:a16="http://schemas.microsoft.com/office/drawing/2014/main" id="{79252D32-1D3E-4317-8648-DAEB3AC08DE3}"/>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3798" name="Rectangle 6">
            <a:extLst>
              <a:ext uri="{FF2B5EF4-FFF2-40B4-BE49-F238E27FC236}">
                <a16:creationId xmlns:a16="http://schemas.microsoft.com/office/drawing/2014/main" id="{1E09EAA1-EEBE-4B28-A26F-2058B46B78D0}"/>
              </a:ext>
            </a:extLst>
          </p:cNvPr>
          <p:cNvSpPr>
            <a:spLocks noGrp="1" noChangeArrowheads="1"/>
          </p:cNvSpPr>
          <p:nvPr>
            <p:ph type="body" idx="1"/>
          </p:nvPr>
        </p:nvSpPr>
        <p:spPr>
          <a:ln/>
        </p:spPr>
        <p:txBody>
          <a:bodyPr/>
          <a:lstStyle/>
          <a:p>
            <a:endParaRPr lang="sv-SE" altLang="en-US"/>
          </a:p>
        </p:txBody>
      </p:sp>
      <p:sp>
        <p:nvSpPr>
          <p:cNvPr id="33799" name="Rectangle 7">
            <a:extLst>
              <a:ext uri="{FF2B5EF4-FFF2-40B4-BE49-F238E27FC236}">
                <a16:creationId xmlns:a16="http://schemas.microsoft.com/office/drawing/2014/main" id="{DB455F29-127D-4C69-B741-36EEA8AFC755}"/>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005E79CD-F57B-4D85-B81A-5767AA43FD9D}"/>
              </a:ext>
            </a:extLst>
          </p:cNvPr>
          <p:cNvSpPr>
            <a:spLocks noGrp="1" noChangeArrowheads="1"/>
          </p:cNvSpPr>
          <p:nvPr>
            <p:ph type="sldNum" sz="quarter" idx="5"/>
          </p:nvPr>
        </p:nvSpPr>
        <p:spPr>
          <a:ln/>
        </p:spPr>
        <p:txBody>
          <a:bodyPr/>
          <a:lstStyle/>
          <a:p>
            <a:fld id="{F459EE2E-5A6C-4C06-8A17-26FEB4B55ABF}" type="slidenum">
              <a:rPr lang="en-GB" altLang="en-US"/>
              <a:pPr/>
              <a:t>20</a:t>
            </a:fld>
            <a:endParaRPr lang="en-GB" altLang="en-US"/>
          </a:p>
        </p:txBody>
      </p:sp>
      <p:sp>
        <p:nvSpPr>
          <p:cNvPr id="35842" name="Rectangle 2">
            <a:extLst>
              <a:ext uri="{FF2B5EF4-FFF2-40B4-BE49-F238E27FC236}">
                <a16:creationId xmlns:a16="http://schemas.microsoft.com/office/drawing/2014/main" id="{D9CCE55D-FEF0-4F3D-BE6D-E72AADD47336}"/>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43" name="Rectangle 3">
            <a:extLst>
              <a:ext uri="{FF2B5EF4-FFF2-40B4-BE49-F238E27FC236}">
                <a16:creationId xmlns:a16="http://schemas.microsoft.com/office/drawing/2014/main" id="{AD737B97-1C11-4BC4-AE8D-21D9AECDD571}"/>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16</a:t>
            </a:r>
          </a:p>
        </p:txBody>
      </p:sp>
      <p:sp>
        <p:nvSpPr>
          <p:cNvPr id="35844" name="Rectangle 4">
            <a:extLst>
              <a:ext uri="{FF2B5EF4-FFF2-40B4-BE49-F238E27FC236}">
                <a16:creationId xmlns:a16="http://schemas.microsoft.com/office/drawing/2014/main" id="{D4DB2A3A-2B78-4CB4-88D1-878FB6657E4D}"/>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45" name="Rectangle 5">
            <a:extLst>
              <a:ext uri="{FF2B5EF4-FFF2-40B4-BE49-F238E27FC236}">
                <a16:creationId xmlns:a16="http://schemas.microsoft.com/office/drawing/2014/main" id="{82D3261B-03F0-4F67-B0A1-7F48D0FB711E}"/>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46" name="Rectangle 6">
            <a:extLst>
              <a:ext uri="{FF2B5EF4-FFF2-40B4-BE49-F238E27FC236}">
                <a16:creationId xmlns:a16="http://schemas.microsoft.com/office/drawing/2014/main" id="{8689213D-F26D-4380-9700-AACAA6B31B24}"/>
              </a:ext>
            </a:extLst>
          </p:cNvPr>
          <p:cNvSpPr>
            <a:spLocks noGrp="1" noRot="1" noChangeAspect="1" noChangeArrowheads="1" noTextEdit="1"/>
          </p:cNvSpPr>
          <p:nvPr>
            <p:ph type="sldImg"/>
          </p:nvPr>
        </p:nvSpPr>
        <p:spPr>
          <a:xfrm>
            <a:off x="1022350" y="868363"/>
            <a:ext cx="4624388" cy="3468687"/>
          </a:xfrm>
          <a:ln cap="flat"/>
        </p:spPr>
      </p:sp>
      <p:sp>
        <p:nvSpPr>
          <p:cNvPr id="35847" name="Rectangle 7">
            <a:extLst>
              <a:ext uri="{FF2B5EF4-FFF2-40B4-BE49-F238E27FC236}">
                <a16:creationId xmlns:a16="http://schemas.microsoft.com/office/drawing/2014/main" id="{67EBE105-BD97-4CFE-A427-71DF260B702B}"/>
              </a:ext>
            </a:extLst>
          </p:cNvPr>
          <p:cNvSpPr>
            <a:spLocks noGrp="1" noChangeArrowheads="1"/>
          </p:cNvSpPr>
          <p:nvPr>
            <p:ph type="body" idx="1"/>
          </p:nvPr>
        </p:nvSpPr>
        <p:spPr>
          <a:ln/>
        </p:spPr>
        <p:txBody>
          <a:bodyPr/>
          <a:lstStyle/>
          <a:p>
            <a:endParaRPr lang="sv-SE"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B70B3AD-4CCB-456D-AF67-86DB9757E0D6}"/>
              </a:ext>
            </a:extLst>
          </p:cNvPr>
          <p:cNvSpPr>
            <a:spLocks noGrp="1" noChangeArrowheads="1"/>
          </p:cNvSpPr>
          <p:nvPr>
            <p:ph type="sldNum" sz="quarter" idx="5"/>
          </p:nvPr>
        </p:nvSpPr>
        <p:spPr>
          <a:ln/>
        </p:spPr>
        <p:txBody>
          <a:bodyPr/>
          <a:lstStyle/>
          <a:p>
            <a:fld id="{F6928823-BC9F-4B1A-A1DF-75961868BFDE}" type="slidenum">
              <a:rPr lang="en-GB" altLang="en-US"/>
              <a:pPr/>
              <a:t>21</a:t>
            </a:fld>
            <a:endParaRPr lang="en-GB" altLang="en-US"/>
          </a:p>
        </p:txBody>
      </p:sp>
      <p:sp>
        <p:nvSpPr>
          <p:cNvPr id="37890" name="Rectangle 2">
            <a:extLst>
              <a:ext uri="{FF2B5EF4-FFF2-40B4-BE49-F238E27FC236}">
                <a16:creationId xmlns:a16="http://schemas.microsoft.com/office/drawing/2014/main" id="{95CD04E5-11F5-4A69-90C7-4F45680571C0}"/>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891" name="Rectangle 3">
            <a:extLst>
              <a:ext uri="{FF2B5EF4-FFF2-40B4-BE49-F238E27FC236}">
                <a16:creationId xmlns:a16="http://schemas.microsoft.com/office/drawing/2014/main" id="{147D34C9-F1DE-4668-A6F8-36F26A76A34E}"/>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17</a:t>
            </a:r>
          </a:p>
        </p:txBody>
      </p:sp>
      <p:sp>
        <p:nvSpPr>
          <p:cNvPr id="37892" name="Rectangle 4">
            <a:extLst>
              <a:ext uri="{FF2B5EF4-FFF2-40B4-BE49-F238E27FC236}">
                <a16:creationId xmlns:a16="http://schemas.microsoft.com/office/drawing/2014/main" id="{27E54F0F-9822-47CC-8D72-35952F51F83A}"/>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893" name="Rectangle 5">
            <a:extLst>
              <a:ext uri="{FF2B5EF4-FFF2-40B4-BE49-F238E27FC236}">
                <a16:creationId xmlns:a16="http://schemas.microsoft.com/office/drawing/2014/main" id="{BD3F81DA-4575-4D24-BE91-DFEC10434B3A}"/>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894" name="Rectangle 6">
            <a:extLst>
              <a:ext uri="{FF2B5EF4-FFF2-40B4-BE49-F238E27FC236}">
                <a16:creationId xmlns:a16="http://schemas.microsoft.com/office/drawing/2014/main" id="{D0C212FF-3FCF-4913-B7C3-07027FDAF261}"/>
              </a:ext>
            </a:extLst>
          </p:cNvPr>
          <p:cNvSpPr>
            <a:spLocks noGrp="1" noRot="1" noChangeAspect="1" noChangeArrowheads="1" noTextEdit="1"/>
          </p:cNvSpPr>
          <p:nvPr>
            <p:ph type="sldImg"/>
          </p:nvPr>
        </p:nvSpPr>
        <p:spPr>
          <a:xfrm>
            <a:off x="1022350" y="868363"/>
            <a:ext cx="4624388" cy="3468687"/>
          </a:xfrm>
          <a:ln cap="flat"/>
        </p:spPr>
      </p:sp>
      <p:sp>
        <p:nvSpPr>
          <p:cNvPr id="37895" name="Rectangle 7">
            <a:extLst>
              <a:ext uri="{FF2B5EF4-FFF2-40B4-BE49-F238E27FC236}">
                <a16:creationId xmlns:a16="http://schemas.microsoft.com/office/drawing/2014/main" id="{A684CEE6-A1BC-434B-8E8B-D35136BC7F9B}"/>
              </a:ext>
            </a:extLst>
          </p:cNvPr>
          <p:cNvSpPr>
            <a:spLocks noGrp="1" noChangeArrowheads="1"/>
          </p:cNvSpPr>
          <p:nvPr>
            <p:ph type="body" idx="1"/>
          </p:nvPr>
        </p:nvSpPr>
        <p:spPr>
          <a:ln/>
        </p:spPr>
        <p:txBody>
          <a:bodyPr/>
          <a:lstStyle/>
          <a:p>
            <a:endParaRPr lang="sv-SE"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CB36876-A619-48C5-928C-7D8C3C73567E}"/>
              </a:ext>
            </a:extLst>
          </p:cNvPr>
          <p:cNvSpPr>
            <a:spLocks noGrp="1" noChangeArrowheads="1"/>
          </p:cNvSpPr>
          <p:nvPr>
            <p:ph type="sldNum" sz="quarter" idx="5"/>
          </p:nvPr>
        </p:nvSpPr>
        <p:spPr>
          <a:ln/>
        </p:spPr>
        <p:txBody>
          <a:bodyPr/>
          <a:lstStyle/>
          <a:p>
            <a:fld id="{D070B53F-4F8D-45BD-8735-665E44871EF0}" type="slidenum">
              <a:rPr lang="en-GB" altLang="en-US"/>
              <a:pPr/>
              <a:t>22</a:t>
            </a:fld>
            <a:endParaRPr lang="en-GB" altLang="en-US"/>
          </a:p>
        </p:txBody>
      </p:sp>
      <p:sp>
        <p:nvSpPr>
          <p:cNvPr id="39938" name="Rectangle 2">
            <a:extLst>
              <a:ext uri="{FF2B5EF4-FFF2-40B4-BE49-F238E27FC236}">
                <a16:creationId xmlns:a16="http://schemas.microsoft.com/office/drawing/2014/main" id="{7F31AB42-9ADB-4A4D-9931-C425811A97AE}"/>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39" name="Rectangle 3">
            <a:extLst>
              <a:ext uri="{FF2B5EF4-FFF2-40B4-BE49-F238E27FC236}">
                <a16:creationId xmlns:a16="http://schemas.microsoft.com/office/drawing/2014/main" id="{242FEE09-B2CF-4530-8967-643176D5D885}"/>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18</a:t>
            </a:r>
          </a:p>
        </p:txBody>
      </p:sp>
      <p:sp>
        <p:nvSpPr>
          <p:cNvPr id="39940" name="Rectangle 4">
            <a:extLst>
              <a:ext uri="{FF2B5EF4-FFF2-40B4-BE49-F238E27FC236}">
                <a16:creationId xmlns:a16="http://schemas.microsoft.com/office/drawing/2014/main" id="{63C77129-1BC0-4705-8427-BD37FF39F2CE}"/>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1" name="Rectangle 5">
            <a:extLst>
              <a:ext uri="{FF2B5EF4-FFF2-40B4-BE49-F238E27FC236}">
                <a16:creationId xmlns:a16="http://schemas.microsoft.com/office/drawing/2014/main" id="{56757FE5-47F5-40DE-9C61-7D436EEAD907}"/>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2" name="Rectangle 6">
            <a:extLst>
              <a:ext uri="{FF2B5EF4-FFF2-40B4-BE49-F238E27FC236}">
                <a16:creationId xmlns:a16="http://schemas.microsoft.com/office/drawing/2014/main" id="{E983D7EC-86F5-47B5-B51C-77ED74B7CF95}"/>
              </a:ext>
            </a:extLst>
          </p:cNvPr>
          <p:cNvSpPr>
            <a:spLocks noGrp="1" noRot="1" noChangeAspect="1" noChangeArrowheads="1" noTextEdit="1"/>
          </p:cNvSpPr>
          <p:nvPr>
            <p:ph type="sldImg"/>
          </p:nvPr>
        </p:nvSpPr>
        <p:spPr>
          <a:xfrm>
            <a:off x="1022350" y="868363"/>
            <a:ext cx="4624388" cy="3468687"/>
          </a:xfrm>
          <a:ln cap="flat"/>
        </p:spPr>
      </p:sp>
      <p:sp>
        <p:nvSpPr>
          <p:cNvPr id="39943" name="Rectangle 7">
            <a:extLst>
              <a:ext uri="{FF2B5EF4-FFF2-40B4-BE49-F238E27FC236}">
                <a16:creationId xmlns:a16="http://schemas.microsoft.com/office/drawing/2014/main" id="{822561C7-507D-4FA0-B5F8-CFC7C4A80FE3}"/>
              </a:ext>
            </a:extLst>
          </p:cNvPr>
          <p:cNvSpPr>
            <a:spLocks noGrp="1" noChangeArrowheads="1"/>
          </p:cNvSpPr>
          <p:nvPr>
            <p:ph type="body" idx="1"/>
          </p:nvPr>
        </p:nvSpPr>
        <p:spPr>
          <a:ln/>
        </p:spPr>
        <p:txBody>
          <a:bodyPr/>
          <a:lstStyle/>
          <a:p>
            <a:endParaRPr lang="sv-SE"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88F5D9C-F56B-4BAA-B74D-64C3B46DD7B5}"/>
              </a:ext>
            </a:extLst>
          </p:cNvPr>
          <p:cNvSpPr>
            <a:spLocks noGrp="1" noChangeArrowheads="1"/>
          </p:cNvSpPr>
          <p:nvPr>
            <p:ph type="sldNum" sz="quarter" idx="5"/>
          </p:nvPr>
        </p:nvSpPr>
        <p:spPr>
          <a:ln/>
        </p:spPr>
        <p:txBody>
          <a:bodyPr/>
          <a:lstStyle/>
          <a:p>
            <a:fld id="{F533CE8E-19EE-4CAC-ABFE-0B335B584F01}" type="slidenum">
              <a:rPr lang="en-GB" altLang="en-US"/>
              <a:pPr/>
              <a:t>23</a:t>
            </a:fld>
            <a:endParaRPr lang="en-GB" altLang="en-US"/>
          </a:p>
        </p:txBody>
      </p:sp>
      <p:sp>
        <p:nvSpPr>
          <p:cNvPr id="41986" name="Rectangle 2">
            <a:extLst>
              <a:ext uri="{FF2B5EF4-FFF2-40B4-BE49-F238E27FC236}">
                <a16:creationId xmlns:a16="http://schemas.microsoft.com/office/drawing/2014/main" id="{53DD3419-7976-4E8C-8B10-7E0012E263A5}"/>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87" name="Rectangle 3">
            <a:extLst>
              <a:ext uri="{FF2B5EF4-FFF2-40B4-BE49-F238E27FC236}">
                <a16:creationId xmlns:a16="http://schemas.microsoft.com/office/drawing/2014/main" id="{ED6CD6F8-5EF3-4C63-99D9-2040C94E9A10}"/>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19</a:t>
            </a:r>
          </a:p>
        </p:txBody>
      </p:sp>
      <p:sp>
        <p:nvSpPr>
          <p:cNvPr id="41988" name="Rectangle 4">
            <a:extLst>
              <a:ext uri="{FF2B5EF4-FFF2-40B4-BE49-F238E27FC236}">
                <a16:creationId xmlns:a16="http://schemas.microsoft.com/office/drawing/2014/main" id="{B187F6C7-A7B3-4EA7-B7EE-32B116F5C34A}"/>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89" name="Rectangle 5">
            <a:extLst>
              <a:ext uri="{FF2B5EF4-FFF2-40B4-BE49-F238E27FC236}">
                <a16:creationId xmlns:a16="http://schemas.microsoft.com/office/drawing/2014/main" id="{D7AD713C-84FC-4FD3-825E-A8A6B7B4951B}"/>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0" name="Rectangle 6">
            <a:extLst>
              <a:ext uri="{FF2B5EF4-FFF2-40B4-BE49-F238E27FC236}">
                <a16:creationId xmlns:a16="http://schemas.microsoft.com/office/drawing/2014/main" id="{96AB4101-7CF4-4147-9156-3398D9C8BFFE}"/>
              </a:ext>
            </a:extLst>
          </p:cNvPr>
          <p:cNvSpPr>
            <a:spLocks noGrp="1" noRot="1" noChangeAspect="1" noChangeArrowheads="1" noTextEdit="1"/>
          </p:cNvSpPr>
          <p:nvPr>
            <p:ph type="sldImg"/>
          </p:nvPr>
        </p:nvSpPr>
        <p:spPr>
          <a:xfrm>
            <a:off x="1022350" y="868363"/>
            <a:ext cx="4624388" cy="3468687"/>
          </a:xfrm>
          <a:ln cap="flat"/>
        </p:spPr>
      </p:sp>
      <p:sp>
        <p:nvSpPr>
          <p:cNvPr id="41991" name="Rectangle 7">
            <a:extLst>
              <a:ext uri="{FF2B5EF4-FFF2-40B4-BE49-F238E27FC236}">
                <a16:creationId xmlns:a16="http://schemas.microsoft.com/office/drawing/2014/main" id="{D24B642E-5983-42E0-909C-84D691518294}"/>
              </a:ext>
            </a:extLst>
          </p:cNvPr>
          <p:cNvSpPr>
            <a:spLocks noGrp="1" noChangeArrowheads="1"/>
          </p:cNvSpPr>
          <p:nvPr>
            <p:ph type="body" idx="1"/>
          </p:nvPr>
        </p:nvSpPr>
        <p:spPr>
          <a:ln/>
        </p:spPr>
        <p:txBody>
          <a:bodyPr/>
          <a:lstStyle/>
          <a:p>
            <a:endParaRPr lang="sv-SE"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6D83D9CB-3198-45DE-B880-0CEF8DFD0D4C}"/>
              </a:ext>
            </a:extLst>
          </p:cNvPr>
          <p:cNvSpPr>
            <a:spLocks noGrp="1" noChangeArrowheads="1"/>
          </p:cNvSpPr>
          <p:nvPr>
            <p:ph type="sldNum" sz="quarter" idx="5"/>
          </p:nvPr>
        </p:nvSpPr>
        <p:spPr>
          <a:ln/>
        </p:spPr>
        <p:txBody>
          <a:bodyPr/>
          <a:lstStyle/>
          <a:p>
            <a:fld id="{F9329729-6E36-4B1B-A27D-595449346CEB}" type="slidenum">
              <a:rPr lang="en-GB" altLang="en-US"/>
              <a:pPr/>
              <a:t>25</a:t>
            </a:fld>
            <a:endParaRPr lang="en-GB" altLang="en-US"/>
          </a:p>
        </p:txBody>
      </p:sp>
      <p:sp>
        <p:nvSpPr>
          <p:cNvPr id="46082" name="Rectangle 2">
            <a:extLst>
              <a:ext uri="{FF2B5EF4-FFF2-40B4-BE49-F238E27FC236}">
                <a16:creationId xmlns:a16="http://schemas.microsoft.com/office/drawing/2014/main" id="{085D3965-0DD1-4F33-8209-589C6995AF34}"/>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083" name="Rectangle 3">
            <a:extLst>
              <a:ext uri="{FF2B5EF4-FFF2-40B4-BE49-F238E27FC236}">
                <a16:creationId xmlns:a16="http://schemas.microsoft.com/office/drawing/2014/main" id="{92B1789A-5608-483F-8A81-10B58DB52555}"/>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21</a:t>
            </a:r>
          </a:p>
        </p:txBody>
      </p:sp>
      <p:sp>
        <p:nvSpPr>
          <p:cNvPr id="46084" name="Rectangle 4">
            <a:extLst>
              <a:ext uri="{FF2B5EF4-FFF2-40B4-BE49-F238E27FC236}">
                <a16:creationId xmlns:a16="http://schemas.microsoft.com/office/drawing/2014/main" id="{2D683D09-C476-4540-9400-C929175DCE56}"/>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085" name="Rectangle 5">
            <a:extLst>
              <a:ext uri="{FF2B5EF4-FFF2-40B4-BE49-F238E27FC236}">
                <a16:creationId xmlns:a16="http://schemas.microsoft.com/office/drawing/2014/main" id="{94CD165E-D627-4A57-9F57-0E709AE1FA3A}"/>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086" name="Rectangle 6">
            <a:extLst>
              <a:ext uri="{FF2B5EF4-FFF2-40B4-BE49-F238E27FC236}">
                <a16:creationId xmlns:a16="http://schemas.microsoft.com/office/drawing/2014/main" id="{DF05FAC5-C256-4E8D-BD28-F306E25644AD}"/>
              </a:ext>
            </a:extLst>
          </p:cNvPr>
          <p:cNvSpPr>
            <a:spLocks noGrp="1" noRot="1" noChangeAspect="1" noChangeArrowheads="1" noTextEdit="1"/>
          </p:cNvSpPr>
          <p:nvPr>
            <p:ph type="sldImg"/>
          </p:nvPr>
        </p:nvSpPr>
        <p:spPr>
          <a:xfrm>
            <a:off x="1022350" y="868363"/>
            <a:ext cx="4624388" cy="3468687"/>
          </a:xfrm>
          <a:ln cap="flat"/>
        </p:spPr>
      </p:sp>
      <p:sp>
        <p:nvSpPr>
          <p:cNvPr id="46087" name="Rectangle 7">
            <a:extLst>
              <a:ext uri="{FF2B5EF4-FFF2-40B4-BE49-F238E27FC236}">
                <a16:creationId xmlns:a16="http://schemas.microsoft.com/office/drawing/2014/main" id="{E95AA99A-259D-4853-8C76-EFF9F6CA9144}"/>
              </a:ext>
            </a:extLst>
          </p:cNvPr>
          <p:cNvSpPr>
            <a:spLocks noGrp="1" noChangeArrowheads="1"/>
          </p:cNvSpPr>
          <p:nvPr>
            <p:ph type="body" idx="1"/>
          </p:nvPr>
        </p:nvSpPr>
        <p:spPr>
          <a:ln/>
        </p:spPr>
        <p:txBody>
          <a:bodyPr/>
          <a:lstStyle/>
          <a:p>
            <a:endParaRPr lang="sv-SE"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a:extLst>
              <a:ext uri="{FF2B5EF4-FFF2-40B4-BE49-F238E27FC236}">
                <a16:creationId xmlns:a16="http://schemas.microsoft.com/office/drawing/2014/main" id="{ADBE7D86-9D9D-434C-B704-9EA45937EB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50000"/>
              </a:spcBef>
              <a:defRPr sz="2400">
                <a:solidFill>
                  <a:srgbClr val="009900"/>
                </a:solidFill>
                <a:latin typeface="Times New Roman" panose="02020603050405020304" pitchFamily="18" charset="0"/>
              </a:defRPr>
            </a:lvl1pPr>
            <a:lvl2pPr marL="742950" indent="-285750" defTabSz="762000">
              <a:spcBef>
                <a:spcPct val="50000"/>
              </a:spcBef>
              <a:defRPr sz="2400">
                <a:solidFill>
                  <a:srgbClr val="009900"/>
                </a:solidFill>
                <a:latin typeface="Times New Roman" panose="02020603050405020304" pitchFamily="18" charset="0"/>
              </a:defRPr>
            </a:lvl2pPr>
            <a:lvl3pPr marL="1143000" indent="-228600" defTabSz="762000">
              <a:spcBef>
                <a:spcPct val="50000"/>
              </a:spcBef>
              <a:defRPr sz="2400">
                <a:solidFill>
                  <a:srgbClr val="009900"/>
                </a:solidFill>
                <a:latin typeface="Times New Roman" panose="02020603050405020304" pitchFamily="18" charset="0"/>
              </a:defRPr>
            </a:lvl3pPr>
            <a:lvl4pPr marL="1600200" indent="-228600" defTabSz="762000">
              <a:spcBef>
                <a:spcPct val="50000"/>
              </a:spcBef>
              <a:defRPr sz="2400">
                <a:solidFill>
                  <a:srgbClr val="009900"/>
                </a:solidFill>
                <a:latin typeface="Times New Roman" panose="02020603050405020304" pitchFamily="18" charset="0"/>
              </a:defRPr>
            </a:lvl4pPr>
            <a:lvl5pPr marL="2057400" indent="-228600" defTabSz="762000">
              <a:spcBef>
                <a:spcPct val="50000"/>
              </a:spcBef>
              <a:defRPr sz="2400">
                <a:solidFill>
                  <a:srgbClr val="009900"/>
                </a:solidFill>
                <a:latin typeface="Times New Roman" panose="02020603050405020304" pitchFamily="18" charset="0"/>
              </a:defRPr>
            </a:lvl5pPr>
            <a:lvl6pPr marL="2514600" indent="-228600" defTabSz="762000" eaLnBrk="0" fontAlgn="base" hangingPunct="0">
              <a:spcBef>
                <a:spcPct val="50000"/>
              </a:spcBef>
              <a:spcAft>
                <a:spcPct val="0"/>
              </a:spcAft>
              <a:defRPr sz="2400">
                <a:solidFill>
                  <a:srgbClr val="009900"/>
                </a:solidFill>
                <a:latin typeface="Times New Roman" panose="02020603050405020304" pitchFamily="18" charset="0"/>
              </a:defRPr>
            </a:lvl6pPr>
            <a:lvl7pPr marL="2971800" indent="-228600" defTabSz="762000" eaLnBrk="0" fontAlgn="base" hangingPunct="0">
              <a:spcBef>
                <a:spcPct val="50000"/>
              </a:spcBef>
              <a:spcAft>
                <a:spcPct val="0"/>
              </a:spcAft>
              <a:defRPr sz="2400">
                <a:solidFill>
                  <a:srgbClr val="009900"/>
                </a:solidFill>
                <a:latin typeface="Times New Roman" panose="02020603050405020304" pitchFamily="18" charset="0"/>
              </a:defRPr>
            </a:lvl7pPr>
            <a:lvl8pPr marL="3429000" indent="-228600" defTabSz="762000" eaLnBrk="0" fontAlgn="base" hangingPunct="0">
              <a:spcBef>
                <a:spcPct val="50000"/>
              </a:spcBef>
              <a:spcAft>
                <a:spcPct val="0"/>
              </a:spcAft>
              <a:defRPr sz="2400">
                <a:solidFill>
                  <a:srgbClr val="009900"/>
                </a:solidFill>
                <a:latin typeface="Times New Roman" panose="02020603050405020304" pitchFamily="18" charset="0"/>
              </a:defRPr>
            </a:lvl8pPr>
            <a:lvl9pPr marL="3886200" indent="-228600" defTabSz="762000" eaLnBrk="0" fontAlgn="base" hangingPunct="0">
              <a:spcBef>
                <a:spcPct val="50000"/>
              </a:spcBef>
              <a:spcAft>
                <a:spcPct val="0"/>
              </a:spcAft>
              <a:defRPr sz="2400">
                <a:solidFill>
                  <a:srgbClr val="009900"/>
                </a:solidFill>
                <a:latin typeface="Times New Roman" panose="02020603050405020304" pitchFamily="18" charset="0"/>
              </a:defRPr>
            </a:lvl9pPr>
          </a:lstStyle>
          <a:p>
            <a:pPr>
              <a:spcBef>
                <a:spcPct val="0"/>
              </a:spcBef>
            </a:pPr>
            <a:fld id="{36033B46-B8FA-459F-85B3-E97412B0C271}" type="slidenum">
              <a:rPr lang="en-GB" altLang="en-US" sz="1000">
                <a:solidFill>
                  <a:schemeClr val="tx1"/>
                </a:solidFill>
              </a:rPr>
              <a:pPr>
                <a:spcBef>
                  <a:spcPct val="0"/>
                </a:spcBef>
              </a:pPr>
              <a:t>2</a:t>
            </a:fld>
            <a:endParaRPr lang="en-GB" altLang="en-US" sz="1000">
              <a:solidFill>
                <a:schemeClr val="tx1"/>
              </a:solidFill>
            </a:endParaRPr>
          </a:p>
        </p:txBody>
      </p:sp>
      <p:sp>
        <p:nvSpPr>
          <p:cNvPr id="7171" name="Rectangle 2">
            <a:extLst>
              <a:ext uri="{FF2B5EF4-FFF2-40B4-BE49-F238E27FC236}">
                <a16:creationId xmlns:a16="http://schemas.microsoft.com/office/drawing/2014/main" id="{090E942E-01CA-4151-861E-02888E8CDA32}"/>
              </a:ext>
            </a:extLst>
          </p:cNvPr>
          <p:cNvSpPr>
            <a:spLocks noChangeArrowheads="1"/>
          </p:cNvSpPr>
          <p:nvPr/>
        </p:nvSpPr>
        <p:spPr bwMode="auto">
          <a:xfrm>
            <a:off x="3592791" y="6781"/>
            <a:ext cx="2751603" cy="49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sz="2400">
                <a:solidFill>
                  <a:srgbClr val="009900"/>
                </a:solidFill>
                <a:latin typeface="Times New Roman" panose="02020603050405020304" pitchFamily="18" charset="0"/>
              </a:defRPr>
            </a:lvl1pPr>
            <a:lvl2pPr marL="742950" indent="-285750">
              <a:spcBef>
                <a:spcPct val="50000"/>
              </a:spcBef>
              <a:defRPr sz="2400">
                <a:solidFill>
                  <a:srgbClr val="009900"/>
                </a:solidFill>
                <a:latin typeface="Times New Roman" panose="02020603050405020304" pitchFamily="18" charset="0"/>
              </a:defRPr>
            </a:lvl2pPr>
            <a:lvl3pPr marL="1143000" indent="-228600">
              <a:spcBef>
                <a:spcPct val="50000"/>
              </a:spcBef>
              <a:defRPr sz="2400">
                <a:solidFill>
                  <a:srgbClr val="009900"/>
                </a:solidFill>
                <a:latin typeface="Times New Roman" panose="02020603050405020304" pitchFamily="18" charset="0"/>
              </a:defRPr>
            </a:lvl3pPr>
            <a:lvl4pPr marL="1600200" indent="-228600">
              <a:spcBef>
                <a:spcPct val="50000"/>
              </a:spcBef>
              <a:defRPr sz="2400">
                <a:solidFill>
                  <a:srgbClr val="009900"/>
                </a:solidFill>
                <a:latin typeface="Times New Roman" panose="02020603050405020304" pitchFamily="18" charset="0"/>
              </a:defRPr>
            </a:lvl4pPr>
            <a:lvl5pPr marL="2057400" indent="-228600">
              <a:spcBef>
                <a:spcPct val="50000"/>
              </a:spcBef>
              <a:defRPr sz="2400">
                <a:solidFill>
                  <a:srgbClr val="009900"/>
                </a:solidFill>
                <a:latin typeface="Times New Roman" panose="02020603050405020304" pitchFamily="18" charset="0"/>
              </a:defRPr>
            </a:lvl5pPr>
            <a:lvl6pPr marL="2514600" indent="-228600" eaLnBrk="0" fontAlgn="base" hangingPunct="0">
              <a:spcBef>
                <a:spcPct val="50000"/>
              </a:spcBef>
              <a:spcAft>
                <a:spcPct val="0"/>
              </a:spcAft>
              <a:defRPr sz="2400">
                <a:solidFill>
                  <a:srgbClr val="009900"/>
                </a:solidFill>
                <a:latin typeface="Times New Roman" panose="02020603050405020304" pitchFamily="18" charset="0"/>
              </a:defRPr>
            </a:lvl6pPr>
            <a:lvl7pPr marL="2971800" indent="-228600" eaLnBrk="0" fontAlgn="base" hangingPunct="0">
              <a:spcBef>
                <a:spcPct val="50000"/>
              </a:spcBef>
              <a:spcAft>
                <a:spcPct val="0"/>
              </a:spcAft>
              <a:defRPr sz="2400">
                <a:solidFill>
                  <a:srgbClr val="009900"/>
                </a:solidFill>
                <a:latin typeface="Times New Roman" panose="02020603050405020304" pitchFamily="18" charset="0"/>
              </a:defRPr>
            </a:lvl7pPr>
            <a:lvl8pPr marL="3429000" indent="-228600" eaLnBrk="0" fontAlgn="base" hangingPunct="0">
              <a:spcBef>
                <a:spcPct val="50000"/>
              </a:spcBef>
              <a:spcAft>
                <a:spcPct val="0"/>
              </a:spcAft>
              <a:defRPr sz="2400">
                <a:solidFill>
                  <a:srgbClr val="009900"/>
                </a:solidFill>
                <a:latin typeface="Times New Roman" panose="02020603050405020304" pitchFamily="18" charset="0"/>
              </a:defRPr>
            </a:lvl8pPr>
            <a:lvl9pPr marL="3886200" indent="-228600" eaLnBrk="0" fontAlgn="base" hangingPunct="0">
              <a:spcBef>
                <a:spcPct val="50000"/>
              </a:spcBef>
              <a:spcAft>
                <a:spcPct val="0"/>
              </a:spcAft>
              <a:defRPr sz="2400">
                <a:solidFill>
                  <a:srgbClr val="009900"/>
                </a:solidFill>
                <a:latin typeface="Times New Roman" panose="02020603050405020304" pitchFamily="18" charset="0"/>
              </a:defRPr>
            </a:lvl9pPr>
          </a:lstStyle>
          <a:p>
            <a:endParaRPr lang="en-US" altLang="en-US"/>
          </a:p>
        </p:txBody>
      </p:sp>
      <p:sp>
        <p:nvSpPr>
          <p:cNvPr id="7172" name="Rectangle 3">
            <a:extLst>
              <a:ext uri="{FF2B5EF4-FFF2-40B4-BE49-F238E27FC236}">
                <a16:creationId xmlns:a16="http://schemas.microsoft.com/office/drawing/2014/main" id="{411DB486-4268-468B-AEE8-4980611B4383}"/>
              </a:ext>
            </a:extLst>
          </p:cNvPr>
          <p:cNvSpPr>
            <a:spLocks noChangeArrowheads="1"/>
          </p:cNvSpPr>
          <p:nvPr/>
        </p:nvSpPr>
        <p:spPr bwMode="auto">
          <a:xfrm>
            <a:off x="3592791" y="10089370"/>
            <a:ext cx="2751603" cy="49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2</a:t>
            </a:r>
          </a:p>
        </p:txBody>
      </p:sp>
      <p:sp>
        <p:nvSpPr>
          <p:cNvPr id="7173" name="Rectangle 4">
            <a:extLst>
              <a:ext uri="{FF2B5EF4-FFF2-40B4-BE49-F238E27FC236}">
                <a16:creationId xmlns:a16="http://schemas.microsoft.com/office/drawing/2014/main" id="{259909BA-2772-4532-B7AC-0D26786F1436}"/>
              </a:ext>
            </a:extLst>
          </p:cNvPr>
          <p:cNvSpPr>
            <a:spLocks noChangeArrowheads="1"/>
          </p:cNvSpPr>
          <p:nvPr/>
        </p:nvSpPr>
        <p:spPr bwMode="auto">
          <a:xfrm>
            <a:off x="-1510" y="10089370"/>
            <a:ext cx="2748583" cy="49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sz="2400">
                <a:solidFill>
                  <a:srgbClr val="009900"/>
                </a:solidFill>
                <a:latin typeface="Times New Roman" panose="02020603050405020304" pitchFamily="18" charset="0"/>
              </a:defRPr>
            </a:lvl1pPr>
            <a:lvl2pPr marL="742950" indent="-285750">
              <a:spcBef>
                <a:spcPct val="50000"/>
              </a:spcBef>
              <a:defRPr sz="2400">
                <a:solidFill>
                  <a:srgbClr val="009900"/>
                </a:solidFill>
                <a:latin typeface="Times New Roman" panose="02020603050405020304" pitchFamily="18" charset="0"/>
              </a:defRPr>
            </a:lvl2pPr>
            <a:lvl3pPr marL="1143000" indent="-228600">
              <a:spcBef>
                <a:spcPct val="50000"/>
              </a:spcBef>
              <a:defRPr sz="2400">
                <a:solidFill>
                  <a:srgbClr val="009900"/>
                </a:solidFill>
                <a:latin typeface="Times New Roman" panose="02020603050405020304" pitchFamily="18" charset="0"/>
              </a:defRPr>
            </a:lvl3pPr>
            <a:lvl4pPr marL="1600200" indent="-228600">
              <a:spcBef>
                <a:spcPct val="50000"/>
              </a:spcBef>
              <a:defRPr sz="2400">
                <a:solidFill>
                  <a:srgbClr val="009900"/>
                </a:solidFill>
                <a:latin typeface="Times New Roman" panose="02020603050405020304" pitchFamily="18" charset="0"/>
              </a:defRPr>
            </a:lvl4pPr>
            <a:lvl5pPr marL="2057400" indent="-228600">
              <a:spcBef>
                <a:spcPct val="50000"/>
              </a:spcBef>
              <a:defRPr sz="2400">
                <a:solidFill>
                  <a:srgbClr val="009900"/>
                </a:solidFill>
                <a:latin typeface="Times New Roman" panose="02020603050405020304" pitchFamily="18" charset="0"/>
              </a:defRPr>
            </a:lvl5pPr>
            <a:lvl6pPr marL="2514600" indent="-228600" eaLnBrk="0" fontAlgn="base" hangingPunct="0">
              <a:spcBef>
                <a:spcPct val="50000"/>
              </a:spcBef>
              <a:spcAft>
                <a:spcPct val="0"/>
              </a:spcAft>
              <a:defRPr sz="2400">
                <a:solidFill>
                  <a:srgbClr val="009900"/>
                </a:solidFill>
                <a:latin typeface="Times New Roman" panose="02020603050405020304" pitchFamily="18" charset="0"/>
              </a:defRPr>
            </a:lvl6pPr>
            <a:lvl7pPr marL="2971800" indent="-228600" eaLnBrk="0" fontAlgn="base" hangingPunct="0">
              <a:spcBef>
                <a:spcPct val="50000"/>
              </a:spcBef>
              <a:spcAft>
                <a:spcPct val="0"/>
              </a:spcAft>
              <a:defRPr sz="2400">
                <a:solidFill>
                  <a:srgbClr val="009900"/>
                </a:solidFill>
                <a:latin typeface="Times New Roman" panose="02020603050405020304" pitchFamily="18" charset="0"/>
              </a:defRPr>
            </a:lvl7pPr>
            <a:lvl8pPr marL="3429000" indent="-228600" eaLnBrk="0" fontAlgn="base" hangingPunct="0">
              <a:spcBef>
                <a:spcPct val="50000"/>
              </a:spcBef>
              <a:spcAft>
                <a:spcPct val="0"/>
              </a:spcAft>
              <a:defRPr sz="2400">
                <a:solidFill>
                  <a:srgbClr val="009900"/>
                </a:solidFill>
                <a:latin typeface="Times New Roman" panose="02020603050405020304" pitchFamily="18" charset="0"/>
              </a:defRPr>
            </a:lvl8pPr>
            <a:lvl9pPr marL="3886200" indent="-228600" eaLnBrk="0" fontAlgn="base" hangingPunct="0">
              <a:spcBef>
                <a:spcPct val="50000"/>
              </a:spcBef>
              <a:spcAft>
                <a:spcPct val="0"/>
              </a:spcAft>
              <a:defRPr sz="2400">
                <a:solidFill>
                  <a:srgbClr val="009900"/>
                </a:solidFill>
                <a:latin typeface="Times New Roman" panose="02020603050405020304" pitchFamily="18" charset="0"/>
              </a:defRPr>
            </a:lvl9pPr>
          </a:lstStyle>
          <a:p>
            <a:endParaRPr lang="en-US" altLang="en-US"/>
          </a:p>
        </p:txBody>
      </p:sp>
      <p:sp>
        <p:nvSpPr>
          <p:cNvPr id="7174" name="Rectangle 5">
            <a:extLst>
              <a:ext uri="{FF2B5EF4-FFF2-40B4-BE49-F238E27FC236}">
                <a16:creationId xmlns:a16="http://schemas.microsoft.com/office/drawing/2014/main" id="{2CB07EB9-9F73-4857-883C-2653157645CF}"/>
              </a:ext>
            </a:extLst>
          </p:cNvPr>
          <p:cNvSpPr>
            <a:spLocks noChangeArrowheads="1"/>
          </p:cNvSpPr>
          <p:nvPr/>
        </p:nvSpPr>
        <p:spPr bwMode="auto">
          <a:xfrm>
            <a:off x="-1510" y="6781"/>
            <a:ext cx="2748583" cy="49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sz="2400">
                <a:solidFill>
                  <a:srgbClr val="009900"/>
                </a:solidFill>
                <a:latin typeface="Times New Roman" panose="02020603050405020304" pitchFamily="18" charset="0"/>
              </a:defRPr>
            </a:lvl1pPr>
            <a:lvl2pPr marL="742950" indent="-285750">
              <a:spcBef>
                <a:spcPct val="50000"/>
              </a:spcBef>
              <a:defRPr sz="2400">
                <a:solidFill>
                  <a:srgbClr val="009900"/>
                </a:solidFill>
                <a:latin typeface="Times New Roman" panose="02020603050405020304" pitchFamily="18" charset="0"/>
              </a:defRPr>
            </a:lvl2pPr>
            <a:lvl3pPr marL="1143000" indent="-228600">
              <a:spcBef>
                <a:spcPct val="50000"/>
              </a:spcBef>
              <a:defRPr sz="2400">
                <a:solidFill>
                  <a:srgbClr val="009900"/>
                </a:solidFill>
                <a:latin typeface="Times New Roman" panose="02020603050405020304" pitchFamily="18" charset="0"/>
              </a:defRPr>
            </a:lvl3pPr>
            <a:lvl4pPr marL="1600200" indent="-228600">
              <a:spcBef>
                <a:spcPct val="50000"/>
              </a:spcBef>
              <a:defRPr sz="2400">
                <a:solidFill>
                  <a:srgbClr val="009900"/>
                </a:solidFill>
                <a:latin typeface="Times New Roman" panose="02020603050405020304" pitchFamily="18" charset="0"/>
              </a:defRPr>
            </a:lvl4pPr>
            <a:lvl5pPr marL="2057400" indent="-228600">
              <a:spcBef>
                <a:spcPct val="50000"/>
              </a:spcBef>
              <a:defRPr sz="2400">
                <a:solidFill>
                  <a:srgbClr val="009900"/>
                </a:solidFill>
                <a:latin typeface="Times New Roman" panose="02020603050405020304" pitchFamily="18" charset="0"/>
              </a:defRPr>
            </a:lvl5pPr>
            <a:lvl6pPr marL="2514600" indent="-228600" eaLnBrk="0" fontAlgn="base" hangingPunct="0">
              <a:spcBef>
                <a:spcPct val="50000"/>
              </a:spcBef>
              <a:spcAft>
                <a:spcPct val="0"/>
              </a:spcAft>
              <a:defRPr sz="2400">
                <a:solidFill>
                  <a:srgbClr val="009900"/>
                </a:solidFill>
                <a:latin typeface="Times New Roman" panose="02020603050405020304" pitchFamily="18" charset="0"/>
              </a:defRPr>
            </a:lvl6pPr>
            <a:lvl7pPr marL="2971800" indent="-228600" eaLnBrk="0" fontAlgn="base" hangingPunct="0">
              <a:spcBef>
                <a:spcPct val="50000"/>
              </a:spcBef>
              <a:spcAft>
                <a:spcPct val="0"/>
              </a:spcAft>
              <a:defRPr sz="2400">
                <a:solidFill>
                  <a:srgbClr val="009900"/>
                </a:solidFill>
                <a:latin typeface="Times New Roman" panose="02020603050405020304" pitchFamily="18" charset="0"/>
              </a:defRPr>
            </a:lvl7pPr>
            <a:lvl8pPr marL="3429000" indent="-228600" eaLnBrk="0" fontAlgn="base" hangingPunct="0">
              <a:spcBef>
                <a:spcPct val="50000"/>
              </a:spcBef>
              <a:spcAft>
                <a:spcPct val="0"/>
              </a:spcAft>
              <a:defRPr sz="2400">
                <a:solidFill>
                  <a:srgbClr val="009900"/>
                </a:solidFill>
                <a:latin typeface="Times New Roman" panose="02020603050405020304" pitchFamily="18" charset="0"/>
              </a:defRPr>
            </a:lvl8pPr>
            <a:lvl9pPr marL="3886200" indent="-228600" eaLnBrk="0" fontAlgn="base" hangingPunct="0">
              <a:spcBef>
                <a:spcPct val="50000"/>
              </a:spcBef>
              <a:spcAft>
                <a:spcPct val="0"/>
              </a:spcAft>
              <a:defRPr sz="2400">
                <a:solidFill>
                  <a:srgbClr val="009900"/>
                </a:solidFill>
                <a:latin typeface="Times New Roman" panose="02020603050405020304" pitchFamily="18" charset="0"/>
              </a:defRPr>
            </a:lvl9pPr>
          </a:lstStyle>
          <a:p>
            <a:endParaRPr lang="en-US" altLang="en-US"/>
          </a:p>
        </p:txBody>
      </p:sp>
      <p:sp>
        <p:nvSpPr>
          <p:cNvPr id="7175" name="Rectangle 6">
            <a:extLst>
              <a:ext uri="{FF2B5EF4-FFF2-40B4-BE49-F238E27FC236}">
                <a16:creationId xmlns:a16="http://schemas.microsoft.com/office/drawing/2014/main" id="{01F8D7EE-77CB-4287-BCFF-8DF3A411D3D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
        <p:nvSpPr>
          <p:cNvPr id="7176" name="Rectangle 7">
            <a:extLst>
              <a:ext uri="{FF2B5EF4-FFF2-40B4-BE49-F238E27FC236}">
                <a16:creationId xmlns:a16="http://schemas.microsoft.com/office/drawing/2014/main" id="{0896C912-4C51-4F4D-9C9D-85DC1184B0F5}"/>
              </a:ext>
            </a:extLst>
          </p:cNvPr>
          <p:cNvSpPr>
            <a:spLocks noGrp="1" noRot="1" noChangeAspect="1" noChangeArrowheads="1" noTextEdit="1"/>
          </p:cNvSpPr>
          <p:nvPr>
            <p:ph type="sldImg"/>
          </p:nvPr>
        </p:nvSpPr>
        <p:spPr>
          <a:xfrm>
            <a:off x="703263" y="927100"/>
            <a:ext cx="4938712" cy="3705225"/>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C954FBF-12F9-4622-9D6B-7B903ED6D4CA}"/>
              </a:ext>
            </a:extLst>
          </p:cNvPr>
          <p:cNvSpPr>
            <a:spLocks noGrp="1" noChangeArrowheads="1"/>
          </p:cNvSpPr>
          <p:nvPr>
            <p:ph type="sldNum" sz="quarter" idx="5"/>
          </p:nvPr>
        </p:nvSpPr>
        <p:spPr>
          <a:ln/>
        </p:spPr>
        <p:txBody>
          <a:bodyPr/>
          <a:lstStyle/>
          <a:p>
            <a:fld id="{32C5F281-1A85-4E98-87B7-A336081B5E87}" type="slidenum">
              <a:rPr lang="en-GB" altLang="en-US"/>
              <a:pPr/>
              <a:t>28</a:t>
            </a:fld>
            <a:endParaRPr lang="en-GB" altLang="en-US"/>
          </a:p>
        </p:txBody>
      </p:sp>
      <p:sp>
        <p:nvSpPr>
          <p:cNvPr id="44034" name="Rectangle 2">
            <a:extLst>
              <a:ext uri="{FF2B5EF4-FFF2-40B4-BE49-F238E27FC236}">
                <a16:creationId xmlns:a16="http://schemas.microsoft.com/office/drawing/2014/main" id="{11BF6D7E-FE6E-4D57-89C8-09D36C9D684B}"/>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5" name="Rectangle 3">
            <a:extLst>
              <a:ext uri="{FF2B5EF4-FFF2-40B4-BE49-F238E27FC236}">
                <a16:creationId xmlns:a16="http://schemas.microsoft.com/office/drawing/2014/main" id="{AD5E8732-A683-4D8A-9A49-B01C5E73AAF2}"/>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20</a:t>
            </a:r>
          </a:p>
        </p:txBody>
      </p:sp>
      <p:sp>
        <p:nvSpPr>
          <p:cNvPr id="44036" name="Rectangle 4">
            <a:extLst>
              <a:ext uri="{FF2B5EF4-FFF2-40B4-BE49-F238E27FC236}">
                <a16:creationId xmlns:a16="http://schemas.microsoft.com/office/drawing/2014/main" id="{20C95BD4-8008-425C-B9CC-FA0C1C121F5E}"/>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7" name="Rectangle 5">
            <a:extLst>
              <a:ext uri="{FF2B5EF4-FFF2-40B4-BE49-F238E27FC236}">
                <a16:creationId xmlns:a16="http://schemas.microsoft.com/office/drawing/2014/main" id="{3DFD8246-7AE1-4E5C-87B8-12BFB5A5F1DC}"/>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8" name="Rectangle 6">
            <a:extLst>
              <a:ext uri="{FF2B5EF4-FFF2-40B4-BE49-F238E27FC236}">
                <a16:creationId xmlns:a16="http://schemas.microsoft.com/office/drawing/2014/main" id="{AAA26243-02A9-40A8-933D-FFB6145C4E8B}"/>
              </a:ext>
            </a:extLst>
          </p:cNvPr>
          <p:cNvSpPr>
            <a:spLocks noGrp="1" noRot="1" noChangeAspect="1" noChangeArrowheads="1" noTextEdit="1"/>
          </p:cNvSpPr>
          <p:nvPr>
            <p:ph type="sldImg"/>
          </p:nvPr>
        </p:nvSpPr>
        <p:spPr>
          <a:xfrm>
            <a:off x="1022350" y="868363"/>
            <a:ext cx="4624388" cy="3468687"/>
          </a:xfrm>
          <a:ln cap="flat"/>
        </p:spPr>
      </p:sp>
      <p:sp>
        <p:nvSpPr>
          <p:cNvPr id="44039" name="Rectangle 7">
            <a:extLst>
              <a:ext uri="{FF2B5EF4-FFF2-40B4-BE49-F238E27FC236}">
                <a16:creationId xmlns:a16="http://schemas.microsoft.com/office/drawing/2014/main" id="{30F373EA-5A7B-4009-8E96-2C6D59B5E461}"/>
              </a:ext>
            </a:extLst>
          </p:cNvPr>
          <p:cNvSpPr>
            <a:spLocks noGrp="1" noChangeArrowheads="1"/>
          </p:cNvSpPr>
          <p:nvPr>
            <p:ph type="body" idx="1"/>
          </p:nvPr>
        </p:nvSpPr>
        <p:spPr>
          <a:ln/>
        </p:spPr>
        <p:txBody>
          <a:bodyPr/>
          <a:lstStyle/>
          <a:p>
            <a:endParaRPr lang="sv-SE"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5B7DD64-DDF7-4D9C-9FED-FC1B2DE627F5}"/>
              </a:ext>
            </a:extLst>
          </p:cNvPr>
          <p:cNvSpPr>
            <a:spLocks noGrp="1" noChangeArrowheads="1"/>
          </p:cNvSpPr>
          <p:nvPr>
            <p:ph type="sldNum" sz="quarter" idx="5"/>
          </p:nvPr>
        </p:nvSpPr>
        <p:spPr>
          <a:ln/>
        </p:spPr>
        <p:txBody>
          <a:bodyPr/>
          <a:lstStyle/>
          <a:p>
            <a:fld id="{90761193-E6B0-40AA-A645-21AF7C1791EC}" type="slidenum">
              <a:rPr lang="en-GB" altLang="en-US"/>
              <a:pPr/>
              <a:t>29</a:t>
            </a:fld>
            <a:endParaRPr lang="en-GB" altLang="en-US"/>
          </a:p>
        </p:txBody>
      </p:sp>
      <p:sp>
        <p:nvSpPr>
          <p:cNvPr id="48130" name="Rectangle 2">
            <a:extLst>
              <a:ext uri="{FF2B5EF4-FFF2-40B4-BE49-F238E27FC236}">
                <a16:creationId xmlns:a16="http://schemas.microsoft.com/office/drawing/2014/main" id="{067C78DF-6AF2-47AF-AE4E-4867937060B3}"/>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131" name="Rectangle 3">
            <a:extLst>
              <a:ext uri="{FF2B5EF4-FFF2-40B4-BE49-F238E27FC236}">
                <a16:creationId xmlns:a16="http://schemas.microsoft.com/office/drawing/2014/main" id="{14C52FD4-0F56-4775-A515-55B8F5C8B4C8}"/>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22</a:t>
            </a:r>
          </a:p>
        </p:txBody>
      </p:sp>
      <p:sp>
        <p:nvSpPr>
          <p:cNvPr id="48132" name="Rectangle 4">
            <a:extLst>
              <a:ext uri="{FF2B5EF4-FFF2-40B4-BE49-F238E27FC236}">
                <a16:creationId xmlns:a16="http://schemas.microsoft.com/office/drawing/2014/main" id="{FC6C76AA-892C-428F-A2EA-1601EE821F99}"/>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133" name="Rectangle 5">
            <a:extLst>
              <a:ext uri="{FF2B5EF4-FFF2-40B4-BE49-F238E27FC236}">
                <a16:creationId xmlns:a16="http://schemas.microsoft.com/office/drawing/2014/main" id="{547EE407-EB66-448C-BC0D-98AD1B1108A1}"/>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134" name="Rectangle 6">
            <a:extLst>
              <a:ext uri="{FF2B5EF4-FFF2-40B4-BE49-F238E27FC236}">
                <a16:creationId xmlns:a16="http://schemas.microsoft.com/office/drawing/2014/main" id="{300B4996-C9B8-49F6-BDE5-5E5288EE17E7}"/>
              </a:ext>
            </a:extLst>
          </p:cNvPr>
          <p:cNvSpPr>
            <a:spLocks noGrp="1" noRot="1" noChangeAspect="1" noChangeArrowheads="1" noTextEdit="1"/>
          </p:cNvSpPr>
          <p:nvPr>
            <p:ph type="sldImg"/>
          </p:nvPr>
        </p:nvSpPr>
        <p:spPr>
          <a:xfrm>
            <a:off x="1022350" y="868363"/>
            <a:ext cx="4624388" cy="3468687"/>
          </a:xfrm>
          <a:ln cap="flat"/>
        </p:spPr>
      </p:sp>
      <p:sp>
        <p:nvSpPr>
          <p:cNvPr id="48135" name="Rectangle 7">
            <a:extLst>
              <a:ext uri="{FF2B5EF4-FFF2-40B4-BE49-F238E27FC236}">
                <a16:creationId xmlns:a16="http://schemas.microsoft.com/office/drawing/2014/main" id="{9FC716EC-D0DE-4CB7-AF00-DE2326F4F6F5}"/>
              </a:ext>
            </a:extLst>
          </p:cNvPr>
          <p:cNvSpPr>
            <a:spLocks noGrp="1" noChangeArrowheads="1"/>
          </p:cNvSpPr>
          <p:nvPr>
            <p:ph type="body" idx="1"/>
          </p:nvPr>
        </p:nvSpPr>
        <p:spPr>
          <a:ln/>
        </p:spPr>
        <p:txBody>
          <a:bodyPr/>
          <a:lstStyle/>
          <a:p>
            <a:endParaRPr lang="sv-SE"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9E13461E-4DE9-49D8-947F-83EC1B77C342}"/>
              </a:ext>
            </a:extLst>
          </p:cNvPr>
          <p:cNvSpPr>
            <a:spLocks noGrp="1" noChangeArrowheads="1"/>
          </p:cNvSpPr>
          <p:nvPr>
            <p:ph type="sldNum" sz="quarter" idx="5"/>
          </p:nvPr>
        </p:nvSpPr>
        <p:spPr>
          <a:ln/>
        </p:spPr>
        <p:txBody>
          <a:bodyPr/>
          <a:lstStyle/>
          <a:p>
            <a:fld id="{E412840E-3F10-4841-8AFE-4B14956BFEE8}" type="slidenum">
              <a:rPr lang="en-GB" altLang="en-US"/>
              <a:pPr/>
              <a:t>32</a:t>
            </a:fld>
            <a:endParaRPr lang="en-GB" altLang="en-US"/>
          </a:p>
        </p:txBody>
      </p:sp>
      <p:sp>
        <p:nvSpPr>
          <p:cNvPr id="56322" name="Rectangle 2">
            <a:extLst>
              <a:ext uri="{FF2B5EF4-FFF2-40B4-BE49-F238E27FC236}">
                <a16:creationId xmlns:a16="http://schemas.microsoft.com/office/drawing/2014/main" id="{4D2F82CF-4D7C-4AE4-8913-7F33F91B2948}"/>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23" name="Rectangle 3">
            <a:extLst>
              <a:ext uri="{FF2B5EF4-FFF2-40B4-BE49-F238E27FC236}">
                <a16:creationId xmlns:a16="http://schemas.microsoft.com/office/drawing/2014/main" id="{A1BE7239-5695-4A37-A5D3-8FC7E2AE6CE1}"/>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25</a:t>
            </a:r>
          </a:p>
        </p:txBody>
      </p:sp>
      <p:sp>
        <p:nvSpPr>
          <p:cNvPr id="56324" name="Rectangle 4">
            <a:extLst>
              <a:ext uri="{FF2B5EF4-FFF2-40B4-BE49-F238E27FC236}">
                <a16:creationId xmlns:a16="http://schemas.microsoft.com/office/drawing/2014/main" id="{8A06DEA5-F813-48CE-A4D8-14F881F5DF13}"/>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25" name="Rectangle 5">
            <a:extLst>
              <a:ext uri="{FF2B5EF4-FFF2-40B4-BE49-F238E27FC236}">
                <a16:creationId xmlns:a16="http://schemas.microsoft.com/office/drawing/2014/main" id="{16E9D7AA-FA23-4887-AAD9-96A977AB235E}"/>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26" name="Rectangle 6">
            <a:extLst>
              <a:ext uri="{FF2B5EF4-FFF2-40B4-BE49-F238E27FC236}">
                <a16:creationId xmlns:a16="http://schemas.microsoft.com/office/drawing/2014/main" id="{48AB0E35-6063-4959-8172-F70D2014430D}"/>
              </a:ext>
            </a:extLst>
          </p:cNvPr>
          <p:cNvSpPr>
            <a:spLocks noGrp="1" noRot="1" noChangeAspect="1" noChangeArrowheads="1" noTextEdit="1"/>
          </p:cNvSpPr>
          <p:nvPr>
            <p:ph type="sldImg"/>
          </p:nvPr>
        </p:nvSpPr>
        <p:spPr>
          <a:xfrm>
            <a:off x="1022350" y="868363"/>
            <a:ext cx="4624388" cy="3468687"/>
          </a:xfrm>
          <a:ln cap="flat"/>
        </p:spPr>
      </p:sp>
      <p:sp>
        <p:nvSpPr>
          <p:cNvPr id="56327" name="Rectangle 7">
            <a:extLst>
              <a:ext uri="{FF2B5EF4-FFF2-40B4-BE49-F238E27FC236}">
                <a16:creationId xmlns:a16="http://schemas.microsoft.com/office/drawing/2014/main" id="{EAD27486-295A-4A98-B2FE-42FB37577308}"/>
              </a:ext>
            </a:extLst>
          </p:cNvPr>
          <p:cNvSpPr>
            <a:spLocks noGrp="1" noChangeArrowheads="1"/>
          </p:cNvSpPr>
          <p:nvPr>
            <p:ph type="body" idx="1"/>
          </p:nvPr>
        </p:nvSpPr>
        <p:spPr>
          <a:ln/>
        </p:spPr>
        <p:txBody>
          <a:bodyPr/>
          <a:lstStyle/>
          <a:p>
            <a:endParaRPr lang="sv-SE"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674F1F75-4DF9-4488-BAAB-D2377E7F8C23}"/>
              </a:ext>
            </a:extLst>
          </p:cNvPr>
          <p:cNvSpPr>
            <a:spLocks noGrp="1" noChangeArrowheads="1"/>
          </p:cNvSpPr>
          <p:nvPr>
            <p:ph type="sldNum" sz="quarter" idx="5"/>
          </p:nvPr>
        </p:nvSpPr>
        <p:spPr>
          <a:ln/>
        </p:spPr>
        <p:txBody>
          <a:bodyPr/>
          <a:lstStyle/>
          <a:p>
            <a:fld id="{E59D64BB-EB17-4136-8FD7-273B9375DEF0}" type="slidenum">
              <a:rPr lang="en-GB" altLang="en-US"/>
              <a:pPr/>
              <a:t>33</a:t>
            </a:fld>
            <a:endParaRPr lang="en-GB" altLang="en-US"/>
          </a:p>
        </p:txBody>
      </p:sp>
      <p:sp>
        <p:nvSpPr>
          <p:cNvPr id="58370" name="Rectangle 2">
            <a:extLst>
              <a:ext uri="{FF2B5EF4-FFF2-40B4-BE49-F238E27FC236}">
                <a16:creationId xmlns:a16="http://schemas.microsoft.com/office/drawing/2014/main" id="{92D57116-3EF2-4144-86BF-64638745054C}"/>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8371" name="Rectangle 3">
            <a:extLst>
              <a:ext uri="{FF2B5EF4-FFF2-40B4-BE49-F238E27FC236}">
                <a16:creationId xmlns:a16="http://schemas.microsoft.com/office/drawing/2014/main" id="{B3D89F50-EE9B-4021-8A82-8955EEB25F0F}"/>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26</a:t>
            </a:r>
          </a:p>
        </p:txBody>
      </p:sp>
      <p:sp>
        <p:nvSpPr>
          <p:cNvPr id="58372" name="Rectangle 4">
            <a:extLst>
              <a:ext uri="{FF2B5EF4-FFF2-40B4-BE49-F238E27FC236}">
                <a16:creationId xmlns:a16="http://schemas.microsoft.com/office/drawing/2014/main" id="{CB13DABD-2FCC-49B2-89A4-FF9FB681F8A3}"/>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8373" name="Rectangle 5">
            <a:extLst>
              <a:ext uri="{FF2B5EF4-FFF2-40B4-BE49-F238E27FC236}">
                <a16:creationId xmlns:a16="http://schemas.microsoft.com/office/drawing/2014/main" id="{C72AB917-05F8-40E2-808E-0A680D5A8B9E}"/>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8374" name="Rectangle 6">
            <a:extLst>
              <a:ext uri="{FF2B5EF4-FFF2-40B4-BE49-F238E27FC236}">
                <a16:creationId xmlns:a16="http://schemas.microsoft.com/office/drawing/2014/main" id="{5BF4FD2D-40F7-40FA-B2D8-C173BDDF4ECA}"/>
              </a:ext>
            </a:extLst>
          </p:cNvPr>
          <p:cNvSpPr>
            <a:spLocks noGrp="1" noRot="1" noChangeAspect="1" noChangeArrowheads="1" noTextEdit="1"/>
          </p:cNvSpPr>
          <p:nvPr>
            <p:ph type="sldImg"/>
          </p:nvPr>
        </p:nvSpPr>
        <p:spPr>
          <a:xfrm>
            <a:off x="1022350" y="868363"/>
            <a:ext cx="4624388" cy="3468687"/>
          </a:xfrm>
          <a:ln cap="flat"/>
        </p:spPr>
      </p:sp>
      <p:sp>
        <p:nvSpPr>
          <p:cNvPr id="58375" name="Rectangle 7">
            <a:extLst>
              <a:ext uri="{FF2B5EF4-FFF2-40B4-BE49-F238E27FC236}">
                <a16:creationId xmlns:a16="http://schemas.microsoft.com/office/drawing/2014/main" id="{12185504-E2F5-45AB-8C61-3291DF116C57}"/>
              </a:ext>
            </a:extLst>
          </p:cNvPr>
          <p:cNvSpPr>
            <a:spLocks noGrp="1" noChangeArrowheads="1"/>
          </p:cNvSpPr>
          <p:nvPr>
            <p:ph type="body" idx="1"/>
          </p:nvPr>
        </p:nvSpPr>
        <p:spPr>
          <a:ln/>
        </p:spPr>
        <p:txBody>
          <a:bodyPr/>
          <a:lstStyle/>
          <a:p>
            <a:endParaRPr lang="sv-SE"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B6DEDA8-D089-498B-BCF8-917A3EA9588F}"/>
              </a:ext>
            </a:extLst>
          </p:cNvPr>
          <p:cNvSpPr>
            <a:spLocks noGrp="1" noChangeArrowheads="1"/>
          </p:cNvSpPr>
          <p:nvPr>
            <p:ph type="sldNum" sz="quarter" idx="5"/>
          </p:nvPr>
        </p:nvSpPr>
        <p:spPr>
          <a:ln/>
        </p:spPr>
        <p:txBody>
          <a:bodyPr/>
          <a:lstStyle/>
          <a:p>
            <a:fld id="{CAF91BFF-DF84-4798-8DA9-3F39B63B7B55}" type="slidenum">
              <a:rPr lang="en-GB" altLang="en-US"/>
              <a:pPr/>
              <a:t>3</a:t>
            </a:fld>
            <a:endParaRPr lang="en-GB" altLang="en-US"/>
          </a:p>
        </p:txBody>
      </p:sp>
      <p:sp>
        <p:nvSpPr>
          <p:cNvPr id="9218" name="Rectangle 2">
            <a:extLst>
              <a:ext uri="{FF2B5EF4-FFF2-40B4-BE49-F238E27FC236}">
                <a16:creationId xmlns:a16="http://schemas.microsoft.com/office/drawing/2014/main" id="{E82098DB-4C42-485F-945C-984F4C19BAF5}"/>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19" name="Rectangle 3">
            <a:extLst>
              <a:ext uri="{FF2B5EF4-FFF2-40B4-BE49-F238E27FC236}">
                <a16:creationId xmlns:a16="http://schemas.microsoft.com/office/drawing/2014/main" id="{F803840B-FD6F-4F77-9524-3A38CA77C332}"/>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3</a:t>
            </a:r>
          </a:p>
        </p:txBody>
      </p:sp>
      <p:sp>
        <p:nvSpPr>
          <p:cNvPr id="9220" name="Rectangle 4">
            <a:extLst>
              <a:ext uri="{FF2B5EF4-FFF2-40B4-BE49-F238E27FC236}">
                <a16:creationId xmlns:a16="http://schemas.microsoft.com/office/drawing/2014/main" id="{3D2CB21C-BE95-4DF3-8CB1-79FF005C5563}"/>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1" name="Rectangle 5">
            <a:extLst>
              <a:ext uri="{FF2B5EF4-FFF2-40B4-BE49-F238E27FC236}">
                <a16:creationId xmlns:a16="http://schemas.microsoft.com/office/drawing/2014/main" id="{47C89185-EBBE-4BA0-B311-B21A6C6A510B}"/>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2" name="Rectangle 6">
            <a:extLst>
              <a:ext uri="{FF2B5EF4-FFF2-40B4-BE49-F238E27FC236}">
                <a16:creationId xmlns:a16="http://schemas.microsoft.com/office/drawing/2014/main" id="{701EA77F-5CED-4D74-8C0C-E80BACAB0EBC}"/>
              </a:ext>
            </a:extLst>
          </p:cNvPr>
          <p:cNvSpPr>
            <a:spLocks noGrp="1" noChangeArrowheads="1"/>
          </p:cNvSpPr>
          <p:nvPr>
            <p:ph type="body" idx="1"/>
          </p:nvPr>
        </p:nvSpPr>
        <p:spPr>
          <a:ln/>
        </p:spPr>
        <p:txBody>
          <a:bodyPr/>
          <a:lstStyle/>
          <a:p>
            <a:endParaRPr lang="sv-SE" altLang="en-US"/>
          </a:p>
        </p:txBody>
      </p:sp>
      <p:sp>
        <p:nvSpPr>
          <p:cNvPr id="9223" name="Rectangle 7">
            <a:extLst>
              <a:ext uri="{FF2B5EF4-FFF2-40B4-BE49-F238E27FC236}">
                <a16:creationId xmlns:a16="http://schemas.microsoft.com/office/drawing/2014/main" id="{F834D6FB-0C6D-4625-8474-1A04977BCC58}"/>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3ABA701-26E4-4FA3-B6A0-967FE2BD75FA}"/>
              </a:ext>
            </a:extLst>
          </p:cNvPr>
          <p:cNvSpPr>
            <a:spLocks noGrp="1" noChangeArrowheads="1"/>
          </p:cNvSpPr>
          <p:nvPr>
            <p:ph type="sldNum" sz="quarter" idx="5"/>
          </p:nvPr>
        </p:nvSpPr>
        <p:spPr>
          <a:ln/>
        </p:spPr>
        <p:txBody>
          <a:bodyPr/>
          <a:lstStyle/>
          <a:p>
            <a:fld id="{A60116CF-C65D-4E88-A228-59F5735B8C28}" type="slidenum">
              <a:rPr lang="en-GB" altLang="en-US"/>
              <a:pPr/>
              <a:t>5</a:t>
            </a:fld>
            <a:endParaRPr lang="en-GB" altLang="en-US"/>
          </a:p>
        </p:txBody>
      </p:sp>
      <p:sp>
        <p:nvSpPr>
          <p:cNvPr id="11266" name="Rectangle 2">
            <a:extLst>
              <a:ext uri="{FF2B5EF4-FFF2-40B4-BE49-F238E27FC236}">
                <a16:creationId xmlns:a16="http://schemas.microsoft.com/office/drawing/2014/main" id="{F5AD6277-22BD-4E34-9E8E-52EE86907576}"/>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67" name="Rectangle 3">
            <a:extLst>
              <a:ext uri="{FF2B5EF4-FFF2-40B4-BE49-F238E27FC236}">
                <a16:creationId xmlns:a16="http://schemas.microsoft.com/office/drawing/2014/main" id="{99DD737B-7762-4771-901D-9DF9B45D3703}"/>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4</a:t>
            </a:r>
          </a:p>
        </p:txBody>
      </p:sp>
      <p:sp>
        <p:nvSpPr>
          <p:cNvPr id="11268" name="Rectangle 4">
            <a:extLst>
              <a:ext uri="{FF2B5EF4-FFF2-40B4-BE49-F238E27FC236}">
                <a16:creationId xmlns:a16="http://schemas.microsoft.com/office/drawing/2014/main" id="{EE3676AC-27C5-4004-B036-2381388BBC3A}"/>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69" name="Rectangle 5">
            <a:extLst>
              <a:ext uri="{FF2B5EF4-FFF2-40B4-BE49-F238E27FC236}">
                <a16:creationId xmlns:a16="http://schemas.microsoft.com/office/drawing/2014/main" id="{FC4917F3-72C9-4890-8942-3178FE6BB714}"/>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0" name="Rectangle 6">
            <a:extLst>
              <a:ext uri="{FF2B5EF4-FFF2-40B4-BE49-F238E27FC236}">
                <a16:creationId xmlns:a16="http://schemas.microsoft.com/office/drawing/2014/main" id="{A3E3B8F5-B759-42BC-8BA7-5D418D564409}"/>
              </a:ext>
            </a:extLst>
          </p:cNvPr>
          <p:cNvSpPr>
            <a:spLocks noGrp="1" noChangeArrowheads="1"/>
          </p:cNvSpPr>
          <p:nvPr>
            <p:ph type="body" idx="1"/>
          </p:nvPr>
        </p:nvSpPr>
        <p:spPr>
          <a:ln/>
        </p:spPr>
        <p:txBody>
          <a:bodyPr/>
          <a:lstStyle/>
          <a:p>
            <a:endParaRPr lang="sv-SE" altLang="en-US"/>
          </a:p>
        </p:txBody>
      </p:sp>
      <p:sp>
        <p:nvSpPr>
          <p:cNvPr id="11271" name="Rectangle 7">
            <a:extLst>
              <a:ext uri="{FF2B5EF4-FFF2-40B4-BE49-F238E27FC236}">
                <a16:creationId xmlns:a16="http://schemas.microsoft.com/office/drawing/2014/main" id="{C0F5E971-346B-4115-9864-C727E7971BFB}"/>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564B016-07B9-400C-B0D5-B6E09A5B8DE7}"/>
              </a:ext>
            </a:extLst>
          </p:cNvPr>
          <p:cNvSpPr>
            <a:spLocks noGrp="1" noChangeArrowheads="1"/>
          </p:cNvSpPr>
          <p:nvPr>
            <p:ph type="sldNum" sz="quarter" idx="5"/>
          </p:nvPr>
        </p:nvSpPr>
        <p:spPr>
          <a:ln/>
        </p:spPr>
        <p:txBody>
          <a:bodyPr/>
          <a:lstStyle/>
          <a:p>
            <a:fld id="{122E702F-16D2-4B24-B37D-255AECEB732E}" type="slidenum">
              <a:rPr lang="en-GB" altLang="en-US"/>
              <a:pPr/>
              <a:t>6</a:t>
            </a:fld>
            <a:endParaRPr lang="en-GB" altLang="en-US"/>
          </a:p>
        </p:txBody>
      </p:sp>
      <p:sp>
        <p:nvSpPr>
          <p:cNvPr id="13314" name="Rectangle 2">
            <a:extLst>
              <a:ext uri="{FF2B5EF4-FFF2-40B4-BE49-F238E27FC236}">
                <a16:creationId xmlns:a16="http://schemas.microsoft.com/office/drawing/2014/main" id="{7A1AE213-A126-45D3-A4C1-28066E3D889B}"/>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5" name="Rectangle 3">
            <a:extLst>
              <a:ext uri="{FF2B5EF4-FFF2-40B4-BE49-F238E27FC236}">
                <a16:creationId xmlns:a16="http://schemas.microsoft.com/office/drawing/2014/main" id="{0EECBA8E-3922-4DCD-8392-5E2E19FB4F9D}"/>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5</a:t>
            </a:r>
          </a:p>
        </p:txBody>
      </p:sp>
      <p:sp>
        <p:nvSpPr>
          <p:cNvPr id="13316" name="Rectangle 4">
            <a:extLst>
              <a:ext uri="{FF2B5EF4-FFF2-40B4-BE49-F238E27FC236}">
                <a16:creationId xmlns:a16="http://schemas.microsoft.com/office/drawing/2014/main" id="{FCDB402B-8E01-46B8-82CB-83E1C68981AD}"/>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7" name="Rectangle 5">
            <a:extLst>
              <a:ext uri="{FF2B5EF4-FFF2-40B4-BE49-F238E27FC236}">
                <a16:creationId xmlns:a16="http://schemas.microsoft.com/office/drawing/2014/main" id="{0753D035-CCBD-40FE-A1E7-2B6D9776DF4C}"/>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8" name="Rectangle 6">
            <a:extLst>
              <a:ext uri="{FF2B5EF4-FFF2-40B4-BE49-F238E27FC236}">
                <a16:creationId xmlns:a16="http://schemas.microsoft.com/office/drawing/2014/main" id="{90536418-36D3-4662-AC2A-888DE94EA11B}"/>
              </a:ext>
            </a:extLst>
          </p:cNvPr>
          <p:cNvSpPr>
            <a:spLocks noGrp="1" noChangeArrowheads="1"/>
          </p:cNvSpPr>
          <p:nvPr>
            <p:ph type="body" idx="1"/>
          </p:nvPr>
        </p:nvSpPr>
        <p:spPr>
          <a:ln/>
        </p:spPr>
        <p:txBody>
          <a:bodyPr/>
          <a:lstStyle/>
          <a:p>
            <a:endParaRPr lang="sv-SE" altLang="en-US"/>
          </a:p>
        </p:txBody>
      </p:sp>
      <p:sp>
        <p:nvSpPr>
          <p:cNvPr id="13319" name="Rectangle 7">
            <a:extLst>
              <a:ext uri="{FF2B5EF4-FFF2-40B4-BE49-F238E27FC236}">
                <a16:creationId xmlns:a16="http://schemas.microsoft.com/office/drawing/2014/main" id="{9193F699-1274-4B82-9842-D7D8A5A07568}"/>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B2871B3-2861-47B1-B390-266CF2B8748A}"/>
              </a:ext>
            </a:extLst>
          </p:cNvPr>
          <p:cNvSpPr>
            <a:spLocks noGrp="1" noChangeArrowheads="1"/>
          </p:cNvSpPr>
          <p:nvPr>
            <p:ph type="sldNum" sz="quarter" idx="5"/>
          </p:nvPr>
        </p:nvSpPr>
        <p:spPr>
          <a:ln/>
        </p:spPr>
        <p:txBody>
          <a:bodyPr/>
          <a:lstStyle/>
          <a:p>
            <a:fld id="{4795C309-B657-45F2-A7F5-55D7146AC3FB}" type="slidenum">
              <a:rPr lang="en-GB" altLang="en-US"/>
              <a:pPr/>
              <a:t>8</a:t>
            </a:fld>
            <a:endParaRPr lang="en-GB" altLang="en-US"/>
          </a:p>
        </p:txBody>
      </p:sp>
      <p:sp>
        <p:nvSpPr>
          <p:cNvPr id="15362" name="Rectangle 2">
            <a:extLst>
              <a:ext uri="{FF2B5EF4-FFF2-40B4-BE49-F238E27FC236}">
                <a16:creationId xmlns:a16="http://schemas.microsoft.com/office/drawing/2014/main" id="{FFD990F6-6194-40CB-93D5-A87561F80BF0}"/>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Rectangle 3">
            <a:extLst>
              <a:ext uri="{FF2B5EF4-FFF2-40B4-BE49-F238E27FC236}">
                <a16:creationId xmlns:a16="http://schemas.microsoft.com/office/drawing/2014/main" id="{F54068EB-9B57-4EF0-960F-91636FF138AF}"/>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6</a:t>
            </a:r>
          </a:p>
        </p:txBody>
      </p:sp>
      <p:sp>
        <p:nvSpPr>
          <p:cNvPr id="15364" name="Rectangle 4">
            <a:extLst>
              <a:ext uri="{FF2B5EF4-FFF2-40B4-BE49-F238E27FC236}">
                <a16:creationId xmlns:a16="http://schemas.microsoft.com/office/drawing/2014/main" id="{26C26572-616A-45EF-9897-67250C2AE5A0}"/>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5" name="Rectangle 5">
            <a:extLst>
              <a:ext uri="{FF2B5EF4-FFF2-40B4-BE49-F238E27FC236}">
                <a16:creationId xmlns:a16="http://schemas.microsoft.com/office/drawing/2014/main" id="{DE4080B1-6AE2-4B5F-8104-E8E0F6BF0839}"/>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6" name="Rectangle 6">
            <a:extLst>
              <a:ext uri="{FF2B5EF4-FFF2-40B4-BE49-F238E27FC236}">
                <a16:creationId xmlns:a16="http://schemas.microsoft.com/office/drawing/2014/main" id="{3C58D00C-ADF8-446E-A038-EC12BCD739EE}"/>
              </a:ext>
            </a:extLst>
          </p:cNvPr>
          <p:cNvSpPr>
            <a:spLocks noGrp="1" noChangeArrowheads="1"/>
          </p:cNvSpPr>
          <p:nvPr>
            <p:ph type="body" idx="1"/>
          </p:nvPr>
        </p:nvSpPr>
        <p:spPr>
          <a:ln/>
        </p:spPr>
        <p:txBody>
          <a:bodyPr/>
          <a:lstStyle/>
          <a:p>
            <a:endParaRPr lang="sv-SE" altLang="en-US"/>
          </a:p>
        </p:txBody>
      </p:sp>
      <p:sp>
        <p:nvSpPr>
          <p:cNvPr id="15367" name="Rectangle 7">
            <a:extLst>
              <a:ext uri="{FF2B5EF4-FFF2-40B4-BE49-F238E27FC236}">
                <a16:creationId xmlns:a16="http://schemas.microsoft.com/office/drawing/2014/main" id="{C196A243-5303-47E7-B964-3F4FC8BB5C70}"/>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2DCD77F-1F7B-4CCB-B8DD-0CB0745E2DB4}"/>
              </a:ext>
            </a:extLst>
          </p:cNvPr>
          <p:cNvSpPr>
            <a:spLocks noGrp="1" noChangeArrowheads="1"/>
          </p:cNvSpPr>
          <p:nvPr>
            <p:ph type="sldNum" sz="quarter" idx="5"/>
          </p:nvPr>
        </p:nvSpPr>
        <p:spPr>
          <a:ln/>
        </p:spPr>
        <p:txBody>
          <a:bodyPr/>
          <a:lstStyle/>
          <a:p>
            <a:fld id="{542FF2FE-45F2-4844-AEC9-BEB74832389C}" type="slidenum">
              <a:rPr lang="en-GB" altLang="en-US"/>
              <a:pPr/>
              <a:t>10</a:t>
            </a:fld>
            <a:endParaRPr lang="en-GB" altLang="en-US"/>
          </a:p>
        </p:txBody>
      </p:sp>
      <p:sp>
        <p:nvSpPr>
          <p:cNvPr id="19458" name="Rectangle 2">
            <a:extLst>
              <a:ext uri="{FF2B5EF4-FFF2-40B4-BE49-F238E27FC236}">
                <a16:creationId xmlns:a16="http://schemas.microsoft.com/office/drawing/2014/main" id="{F0C6A55D-58A1-48BC-99C9-71035FE99E4F}"/>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59" name="Rectangle 3">
            <a:extLst>
              <a:ext uri="{FF2B5EF4-FFF2-40B4-BE49-F238E27FC236}">
                <a16:creationId xmlns:a16="http://schemas.microsoft.com/office/drawing/2014/main" id="{24DAAAAF-FE4F-4233-9B97-7C9EFE7C7C33}"/>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8</a:t>
            </a:r>
          </a:p>
        </p:txBody>
      </p:sp>
      <p:sp>
        <p:nvSpPr>
          <p:cNvPr id="19460" name="Rectangle 4">
            <a:extLst>
              <a:ext uri="{FF2B5EF4-FFF2-40B4-BE49-F238E27FC236}">
                <a16:creationId xmlns:a16="http://schemas.microsoft.com/office/drawing/2014/main" id="{4657B98F-81DD-4F84-9A4E-CB69B1312985}"/>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1" name="Rectangle 5">
            <a:extLst>
              <a:ext uri="{FF2B5EF4-FFF2-40B4-BE49-F238E27FC236}">
                <a16:creationId xmlns:a16="http://schemas.microsoft.com/office/drawing/2014/main" id="{7E636A65-2399-42DC-9F54-713B51BD3B39}"/>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2" name="Rectangle 6">
            <a:extLst>
              <a:ext uri="{FF2B5EF4-FFF2-40B4-BE49-F238E27FC236}">
                <a16:creationId xmlns:a16="http://schemas.microsoft.com/office/drawing/2014/main" id="{C63F23FA-8DF3-4D59-A0A8-36A95BF78FEB}"/>
              </a:ext>
            </a:extLst>
          </p:cNvPr>
          <p:cNvSpPr>
            <a:spLocks noGrp="1" noChangeArrowheads="1"/>
          </p:cNvSpPr>
          <p:nvPr>
            <p:ph type="body" idx="1"/>
          </p:nvPr>
        </p:nvSpPr>
        <p:spPr>
          <a:ln/>
        </p:spPr>
        <p:txBody>
          <a:bodyPr/>
          <a:lstStyle/>
          <a:p>
            <a:endParaRPr lang="sv-SE" altLang="en-US"/>
          </a:p>
        </p:txBody>
      </p:sp>
      <p:sp>
        <p:nvSpPr>
          <p:cNvPr id="19463" name="Rectangle 7">
            <a:extLst>
              <a:ext uri="{FF2B5EF4-FFF2-40B4-BE49-F238E27FC236}">
                <a16:creationId xmlns:a16="http://schemas.microsoft.com/office/drawing/2014/main" id="{1B969539-2550-4561-B992-AC3CC9F174D1}"/>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EDF5BA2-BBCD-4D96-8113-BCC8B1D54A36}"/>
              </a:ext>
            </a:extLst>
          </p:cNvPr>
          <p:cNvSpPr>
            <a:spLocks noGrp="1" noChangeArrowheads="1"/>
          </p:cNvSpPr>
          <p:nvPr>
            <p:ph type="sldNum" sz="quarter" idx="5"/>
          </p:nvPr>
        </p:nvSpPr>
        <p:spPr>
          <a:ln/>
        </p:spPr>
        <p:txBody>
          <a:bodyPr/>
          <a:lstStyle/>
          <a:p>
            <a:fld id="{68AECE86-B307-4FAA-8A78-073AE5684B79}" type="slidenum">
              <a:rPr lang="en-GB" altLang="en-US"/>
              <a:pPr/>
              <a:t>12</a:t>
            </a:fld>
            <a:endParaRPr lang="en-GB" altLang="en-US"/>
          </a:p>
        </p:txBody>
      </p:sp>
      <p:sp>
        <p:nvSpPr>
          <p:cNvPr id="21506" name="Rectangle 2">
            <a:extLst>
              <a:ext uri="{FF2B5EF4-FFF2-40B4-BE49-F238E27FC236}">
                <a16:creationId xmlns:a16="http://schemas.microsoft.com/office/drawing/2014/main" id="{2E74A3B0-C6AE-4648-868D-300A6752D55C}"/>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07" name="Rectangle 3">
            <a:extLst>
              <a:ext uri="{FF2B5EF4-FFF2-40B4-BE49-F238E27FC236}">
                <a16:creationId xmlns:a16="http://schemas.microsoft.com/office/drawing/2014/main" id="{D0DAD8F9-32E7-4952-9A73-177E4A6D184C}"/>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9</a:t>
            </a:r>
          </a:p>
        </p:txBody>
      </p:sp>
      <p:sp>
        <p:nvSpPr>
          <p:cNvPr id="21508" name="Rectangle 4">
            <a:extLst>
              <a:ext uri="{FF2B5EF4-FFF2-40B4-BE49-F238E27FC236}">
                <a16:creationId xmlns:a16="http://schemas.microsoft.com/office/drawing/2014/main" id="{D2837631-CA44-4578-A681-0869BA1ACD56}"/>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09" name="Rectangle 5">
            <a:extLst>
              <a:ext uri="{FF2B5EF4-FFF2-40B4-BE49-F238E27FC236}">
                <a16:creationId xmlns:a16="http://schemas.microsoft.com/office/drawing/2014/main" id="{13BBE12E-BE9A-4F0C-8404-E8A5F06AA920}"/>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10" name="Rectangle 6">
            <a:extLst>
              <a:ext uri="{FF2B5EF4-FFF2-40B4-BE49-F238E27FC236}">
                <a16:creationId xmlns:a16="http://schemas.microsoft.com/office/drawing/2014/main" id="{FF4FA2B3-EDD3-4E36-AFFF-E9A72CCFD6D9}"/>
              </a:ext>
            </a:extLst>
          </p:cNvPr>
          <p:cNvSpPr>
            <a:spLocks noGrp="1" noChangeArrowheads="1"/>
          </p:cNvSpPr>
          <p:nvPr>
            <p:ph type="body" idx="1"/>
          </p:nvPr>
        </p:nvSpPr>
        <p:spPr>
          <a:ln/>
        </p:spPr>
        <p:txBody>
          <a:bodyPr/>
          <a:lstStyle/>
          <a:p>
            <a:endParaRPr lang="sv-SE" altLang="en-US"/>
          </a:p>
        </p:txBody>
      </p:sp>
      <p:sp>
        <p:nvSpPr>
          <p:cNvPr id="21511" name="Rectangle 7">
            <a:extLst>
              <a:ext uri="{FF2B5EF4-FFF2-40B4-BE49-F238E27FC236}">
                <a16:creationId xmlns:a16="http://schemas.microsoft.com/office/drawing/2014/main" id="{F2B295D0-F059-4732-8C73-33E7D2A5C130}"/>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FC00618-5396-436C-9C25-8894DCFA5281}"/>
              </a:ext>
            </a:extLst>
          </p:cNvPr>
          <p:cNvSpPr>
            <a:spLocks noGrp="1" noChangeArrowheads="1"/>
          </p:cNvSpPr>
          <p:nvPr>
            <p:ph type="sldNum" sz="quarter" idx="5"/>
          </p:nvPr>
        </p:nvSpPr>
        <p:spPr>
          <a:ln/>
        </p:spPr>
        <p:txBody>
          <a:bodyPr/>
          <a:lstStyle/>
          <a:p>
            <a:fld id="{0B512991-FD81-4B2E-BD33-A003D3CAF915}" type="slidenum">
              <a:rPr lang="en-GB" altLang="en-US"/>
              <a:pPr/>
              <a:t>13</a:t>
            </a:fld>
            <a:endParaRPr lang="en-GB" altLang="en-US"/>
          </a:p>
        </p:txBody>
      </p:sp>
      <p:sp>
        <p:nvSpPr>
          <p:cNvPr id="23554" name="Rectangle 2">
            <a:extLst>
              <a:ext uri="{FF2B5EF4-FFF2-40B4-BE49-F238E27FC236}">
                <a16:creationId xmlns:a16="http://schemas.microsoft.com/office/drawing/2014/main" id="{E0446C31-055D-425B-9CC2-2B1D7F2ACD3E}"/>
              </a:ext>
            </a:extLst>
          </p:cNvPr>
          <p:cNvSpPr>
            <a:spLocks noChangeArrowheads="1"/>
          </p:cNvSpPr>
          <p:nvPr/>
        </p:nvSpPr>
        <p:spPr bwMode="auto">
          <a:xfrm>
            <a:off x="3776663" y="635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5" name="Rectangle 3">
            <a:extLst>
              <a:ext uri="{FF2B5EF4-FFF2-40B4-BE49-F238E27FC236}">
                <a16:creationId xmlns:a16="http://schemas.microsoft.com/office/drawing/2014/main" id="{CD3910BA-28BE-4B6E-8DB4-E1FAC676E5B2}"/>
              </a:ext>
            </a:extLst>
          </p:cNvPr>
          <p:cNvSpPr>
            <a:spLocks noChangeArrowheads="1"/>
          </p:cNvSpPr>
          <p:nvPr/>
        </p:nvSpPr>
        <p:spPr bwMode="auto">
          <a:xfrm>
            <a:off x="3776663" y="9448801"/>
            <a:ext cx="28924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000" i="1"/>
              <a:t>10</a:t>
            </a:r>
          </a:p>
        </p:txBody>
      </p:sp>
      <p:sp>
        <p:nvSpPr>
          <p:cNvPr id="23556" name="Rectangle 4">
            <a:extLst>
              <a:ext uri="{FF2B5EF4-FFF2-40B4-BE49-F238E27FC236}">
                <a16:creationId xmlns:a16="http://schemas.microsoft.com/office/drawing/2014/main" id="{C1E82C51-B922-48D6-B8CA-9E2D5D90A497}"/>
              </a:ext>
            </a:extLst>
          </p:cNvPr>
          <p:cNvSpPr>
            <a:spLocks noChangeArrowheads="1"/>
          </p:cNvSpPr>
          <p:nvPr/>
        </p:nvSpPr>
        <p:spPr bwMode="auto">
          <a:xfrm>
            <a:off x="-1588" y="944880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7" name="Rectangle 5">
            <a:extLst>
              <a:ext uri="{FF2B5EF4-FFF2-40B4-BE49-F238E27FC236}">
                <a16:creationId xmlns:a16="http://schemas.microsoft.com/office/drawing/2014/main" id="{A4ACEA1B-2FB1-44E4-8410-316DF1B2E76A}"/>
              </a:ext>
            </a:extLst>
          </p:cNvPr>
          <p:cNvSpPr>
            <a:spLocks noChangeArrowheads="1"/>
          </p:cNvSpPr>
          <p:nvPr/>
        </p:nvSpPr>
        <p:spPr bwMode="auto">
          <a:xfrm>
            <a:off x="-1588" y="6351"/>
            <a:ext cx="2889251"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8" name="Rectangle 6">
            <a:extLst>
              <a:ext uri="{FF2B5EF4-FFF2-40B4-BE49-F238E27FC236}">
                <a16:creationId xmlns:a16="http://schemas.microsoft.com/office/drawing/2014/main" id="{CC09DBE2-F8F2-476E-939D-C83E9B4D88DB}"/>
              </a:ext>
            </a:extLst>
          </p:cNvPr>
          <p:cNvSpPr>
            <a:spLocks noGrp="1" noChangeArrowheads="1"/>
          </p:cNvSpPr>
          <p:nvPr>
            <p:ph type="body" idx="1"/>
          </p:nvPr>
        </p:nvSpPr>
        <p:spPr>
          <a:ln/>
        </p:spPr>
        <p:txBody>
          <a:bodyPr/>
          <a:lstStyle/>
          <a:p>
            <a:endParaRPr lang="sv-SE" altLang="en-US"/>
          </a:p>
        </p:txBody>
      </p:sp>
      <p:sp>
        <p:nvSpPr>
          <p:cNvPr id="23559" name="Rectangle 7">
            <a:extLst>
              <a:ext uri="{FF2B5EF4-FFF2-40B4-BE49-F238E27FC236}">
                <a16:creationId xmlns:a16="http://schemas.microsoft.com/office/drawing/2014/main" id="{3102F5EA-2D9D-451A-A23C-0AEC1827D644}"/>
              </a:ext>
            </a:extLst>
          </p:cNvPr>
          <p:cNvSpPr>
            <a:spLocks noGrp="1" noRot="1" noChangeAspect="1" noChangeArrowheads="1" noTextEdit="1"/>
          </p:cNvSpPr>
          <p:nvPr>
            <p:ph type="sldImg"/>
          </p:nvPr>
        </p:nvSpPr>
        <p:spPr>
          <a:xfrm>
            <a:off x="1022350" y="868363"/>
            <a:ext cx="4624388" cy="3468687"/>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E2E218F-DFAA-4A2F-9DF4-448ACF575532}"/>
              </a:ext>
            </a:extLst>
          </p:cNvPr>
          <p:cNvSpPr>
            <a:spLocks noGrp="1"/>
          </p:cNvSpPr>
          <p:nvPr>
            <p:ph type="ctrTitle"/>
          </p:nvPr>
        </p:nvSpPr>
        <p:spPr>
          <a:xfrm>
            <a:off x="1143000" y="1122363"/>
            <a:ext cx="6858000" cy="2387600"/>
          </a:xfrm>
        </p:spPr>
        <p:txBody>
          <a:bodyPr anchor="b"/>
          <a:lstStyle>
            <a:lvl1pPr algn="ctr">
              <a:defRPr sz="6000"/>
            </a:lvl1pPr>
          </a:lstStyle>
          <a:p>
            <a:r>
              <a:rPr lang="sv-SE"/>
              <a:t>Klicka här för att ändra mall för rubrikformat</a:t>
            </a:r>
            <a:endParaRPr lang="en-GB"/>
          </a:p>
        </p:txBody>
      </p:sp>
      <p:sp>
        <p:nvSpPr>
          <p:cNvPr id="3" name="Underrubrik 2">
            <a:extLst>
              <a:ext uri="{FF2B5EF4-FFF2-40B4-BE49-F238E27FC236}">
                <a16:creationId xmlns:a16="http://schemas.microsoft.com/office/drawing/2014/main" id="{2786C4F4-F8F2-498A-8576-896BB5EC435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a:p>
        </p:txBody>
      </p:sp>
      <p:sp>
        <p:nvSpPr>
          <p:cNvPr id="4" name="Platshållare för datum 3">
            <a:extLst>
              <a:ext uri="{FF2B5EF4-FFF2-40B4-BE49-F238E27FC236}">
                <a16:creationId xmlns:a16="http://schemas.microsoft.com/office/drawing/2014/main" id="{35314A5C-3507-4941-887D-4825B8B32D60}"/>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8B51B065-4873-4B42-B9A5-5F0DAFF707E5}"/>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A217B150-3164-4147-8730-67D6A11D291E}"/>
              </a:ext>
            </a:extLst>
          </p:cNvPr>
          <p:cNvSpPr>
            <a:spLocks noGrp="1"/>
          </p:cNvSpPr>
          <p:nvPr>
            <p:ph type="sldNum" sz="quarter" idx="12"/>
          </p:nvPr>
        </p:nvSpPr>
        <p:spPr/>
        <p:txBody>
          <a:bodyPr/>
          <a:lstStyle>
            <a:lvl1pPr>
              <a:defRPr/>
            </a:lvl1pPr>
          </a:lstStyle>
          <a:p>
            <a:fld id="{A084E435-A065-47D7-916B-54FA0A6F6A11}" type="slidenum">
              <a:rPr lang="en-GB" altLang="en-US"/>
              <a:pPr/>
              <a:t>‹#›</a:t>
            </a:fld>
            <a:endParaRPr lang="en-GB" altLang="en-US"/>
          </a:p>
        </p:txBody>
      </p:sp>
    </p:spTree>
    <p:extLst>
      <p:ext uri="{BB962C8B-B14F-4D97-AF65-F5344CB8AC3E}">
        <p14:creationId xmlns:p14="http://schemas.microsoft.com/office/powerpoint/2010/main" val="146588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402300C-ACD8-40ED-9A93-747E7F714B86}"/>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952DC3D6-8C04-4BE4-835B-6000055E203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5ECB9793-A33E-4903-A813-238C2242DAFF}"/>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9A02B589-02BC-4B8B-B7A7-ACA238550D1C}"/>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5CDF88C9-31E5-4D8F-8984-6D6074E159BC}"/>
              </a:ext>
            </a:extLst>
          </p:cNvPr>
          <p:cNvSpPr>
            <a:spLocks noGrp="1"/>
          </p:cNvSpPr>
          <p:nvPr>
            <p:ph type="sldNum" sz="quarter" idx="12"/>
          </p:nvPr>
        </p:nvSpPr>
        <p:spPr/>
        <p:txBody>
          <a:bodyPr/>
          <a:lstStyle>
            <a:lvl1pPr>
              <a:defRPr/>
            </a:lvl1pPr>
          </a:lstStyle>
          <a:p>
            <a:fld id="{87B48BB5-57E0-4F0B-83F4-7D75B67757B7}" type="slidenum">
              <a:rPr lang="en-GB" altLang="en-US"/>
              <a:pPr/>
              <a:t>‹#›</a:t>
            </a:fld>
            <a:endParaRPr lang="en-GB" altLang="en-US"/>
          </a:p>
        </p:txBody>
      </p:sp>
    </p:spTree>
    <p:extLst>
      <p:ext uri="{BB962C8B-B14F-4D97-AF65-F5344CB8AC3E}">
        <p14:creationId xmlns:p14="http://schemas.microsoft.com/office/powerpoint/2010/main" val="176830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541A7B4A-C6DB-4EC0-9DCE-30A9F207F49F}"/>
              </a:ext>
            </a:extLst>
          </p:cNvPr>
          <p:cNvSpPr>
            <a:spLocks noGrp="1"/>
          </p:cNvSpPr>
          <p:nvPr>
            <p:ph type="title" orient="vert"/>
          </p:nvPr>
        </p:nvSpPr>
        <p:spPr>
          <a:xfrm>
            <a:off x="6515100" y="609600"/>
            <a:ext cx="1943100" cy="5486400"/>
          </a:xfrm>
        </p:spPr>
        <p:txBody>
          <a:bodyPr vert="eaVert"/>
          <a:lstStyle/>
          <a:p>
            <a:r>
              <a:rPr lang="sv-SE"/>
              <a:t>Klicka här för att ändra mall för rubrikformat</a:t>
            </a:r>
            <a:endParaRPr lang="en-GB"/>
          </a:p>
        </p:txBody>
      </p:sp>
      <p:sp>
        <p:nvSpPr>
          <p:cNvPr id="3" name="Platshållare för lodrät text 2">
            <a:extLst>
              <a:ext uri="{FF2B5EF4-FFF2-40B4-BE49-F238E27FC236}">
                <a16:creationId xmlns:a16="http://schemas.microsoft.com/office/drawing/2014/main" id="{7C629ECB-26D2-471F-992D-E6F48AC60964}"/>
              </a:ext>
            </a:extLst>
          </p:cNvPr>
          <p:cNvSpPr>
            <a:spLocks noGrp="1"/>
          </p:cNvSpPr>
          <p:nvPr>
            <p:ph type="body" orient="vert" idx="1"/>
          </p:nvPr>
        </p:nvSpPr>
        <p:spPr>
          <a:xfrm>
            <a:off x="685800" y="609600"/>
            <a:ext cx="5676900" cy="548640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BF47664D-A8B4-48F8-BEF9-7A5251F7E8DB}"/>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AFD3DDDA-FDD8-454D-BF11-4FC173A4B3C0}"/>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CEE596C8-CCB9-4A4C-8C93-AD7CB863BAC0}"/>
              </a:ext>
            </a:extLst>
          </p:cNvPr>
          <p:cNvSpPr>
            <a:spLocks noGrp="1"/>
          </p:cNvSpPr>
          <p:nvPr>
            <p:ph type="sldNum" sz="quarter" idx="12"/>
          </p:nvPr>
        </p:nvSpPr>
        <p:spPr/>
        <p:txBody>
          <a:bodyPr/>
          <a:lstStyle>
            <a:lvl1pPr>
              <a:defRPr/>
            </a:lvl1pPr>
          </a:lstStyle>
          <a:p>
            <a:fld id="{C1B8A626-662C-46B4-8890-EB1377B9729F}" type="slidenum">
              <a:rPr lang="en-GB" altLang="en-US"/>
              <a:pPr/>
              <a:t>‹#›</a:t>
            </a:fld>
            <a:endParaRPr lang="en-GB" altLang="en-US"/>
          </a:p>
        </p:txBody>
      </p:sp>
    </p:spTree>
    <p:extLst>
      <p:ext uri="{BB962C8B-B14F-4D97-AF65-F5344CB8AC3E}">
        <p14:creationId xmlns:p14="http://schemas.microsoft.com/office/powerpoint/2010/main" val="1899689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Rubrik och innehåll över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A5CBF60-87F3-4548-9F4B-1EBD71BE2D23}"/>
              </a:ext>
            </a:extLst>
          </p:cNvPr>
          <p:cNvSpPr>
            <a:spLocks noGrp="1"/>
          </p:cNvSpPr>
          <p:nvPr>
            <p:ph type="title"/>
          </p:nvPr>
        </p:nvSpPr>
        <p:spPr>
          <a:xfrm>
            <a:off x="685800" y="609600"/>
            <a:ext cx="7772400" cy="1143000"/>
          </a:xfrm>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9BC27B2F-FEBF-439C-8287-5D5304E00989}"/>
              </a:ext>
            </a:extLst>
          </p:cNvPr>
          <p:cNvSpPr>
            <a:spLocks noGrp="1"/>
          </p:cNvSpPr>
          <p:nvPr>
            <p:ph sz="half" idx="1"/>
          </p:nvPr>
        </p:nvSpPr>
        <p:spPr>
          <a:xfrm>
            <a:off x="685800" y="1981200"/>
            <a:ext cx="7772400" cy="1981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a:extLst>
              <a:ext uri="{FF2B5EF4-FFF2-40B4-BE49-F238E27FC236}">
                <a16:creationId xmlns:a16="http://schemas.microsoft.com/office/drawing/2014/main" id="{DDD78F03-18D8-4E1D-8CBC-EA48D6B43246}"/>
              </a:ext>
            </a:extLst>
          </p:cNvPr>
          <p:cNvSpPr>
            <a:spLocks noGrp="1"/>
          </p:cNvSpPr>
          <p:nvPr>
            <p:ph type="body" sz="half" idx="2"/>
          </p:nvPr>
        </p:nvSpPr>
        <p:spPr>
          <a:xfrm>
            <a:off x="685800" y="4114800"/>
            <a:ext cx="7772400" cy="1981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datum 4">
            <a:extLst>
              <a:ext uri="{FF2B5EF4-FFF2-40B4-BE49-F238E27FC236}">
                <a16:creationId xmlns:a16="http://schemas.microsoft.com/office/drawing/2014/main" id="{545A9DB4-2C33-47DF-B80E-932F4DC225F1}"/>
              </a:ext>
            </a:extLst>
          </p:cNvPr>
          <p:cNvSpPr>
            <a:spLocks noGrp="1"/>
          </p:cNvSpPr>
          <p:nvPr>
            <p:ph type="dt" sz="half" idx="10"/>
          </p:nvPr>
        </p:nvSpPr>
        <p:spPr>
          <a:xfrm>
            <a:off x="685800" y="6248400"/>
            <a:ext cx="1905000" cy="457200"/>
          </a:xfrm>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AC4C537F-70CE-458A-A82E-0F7AC6634728}"/>
              </a:ext>
            </a:extLst>
          </p:cNvPr>
          <p:cNvSpPr>
            <a:spLocks noGrp="1"/>
          </p:cNvSpPr>
          <p:nvPr>
            <p:ph type="ftr" sz="quarter" idx="11"/>
          </p:nvPr>
        </p:nvSpPr>
        <p:spPr>
          <a:xfrm>
            <a:off x="3124200" y="6248400"/>
            <a:ext cx="2895600" cy="457200"/>
          </a:xfrm>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DCC0AB44-82FF-4E51-AB65-BC992030DE55}"/>
              </a:ext>
            </a:extLst>
          </p:cNvPr>
          <p:cNvSpPr>
            <a:spLocks noGrp="1"/>
          </p:cNvSpPr>
          <p:nvPr>
            <p:ph type="sldNum" sz="quarter" idx="12"/>
          </p:nvPr>
        </p:nvSpPr>
        <p:spPr>
          <a:xfrm>
            <a:off x="6553200" y="6248400"/>
            <a:ext cx="1905000" cy="457200"/>
          </a:xfrm>
        </p:spPr>
        <p:txBody>
          <a:bodyPr/>
          <a:lstStyle>
            <a:lvl1pPr>
              <a:defRPr/>
            </a:lvl1pPr>
          </a:lstStyle>
          <a:p>
            <a:fld id="{DD93EEB4-F771-484A-B666-73A20C7F3CDA}" type="slidenum">
              <a:rPr lang="en-GB" altLang="en-US"/>
              <a:pPr/>
              <a:t>‹#›</a:t>
            </a:fld>
            <a:endParaRPr lang="en-GB" altLang="en-US"/>
          </a:p>
        </p:txBody>
      </p:sp>
    </p:spTree>
    <p:extLst>
      <p:ext uri="{BB962C8B-B14F-4D97-AF65-F5344CB8AC3E}">
        <p14:creationId xmlns:p14="http://schemas.microsoft.com/office/powerpoint/2010/main" val="330524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B5D6296-2631-4F32-89F5-C0412097A30B}"/>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32B568B8-AE9E-4844-BEA1-DB019B1DEACB}"/>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datum 3">
            <a:extLst>
              <a:ext uri="{FF2B5EF4-FFF2-40B4-BE49-F238E27FC236}">
                <a16:creationId xmlns:a16="http://schemas.microsoft.com/office/drawing/2014/main" id="{8B409D67-5136-43B6-862A-EF898E8F2993}"/>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C8D3DF96-0C37-4104-9958-E0C5A474F7E0}"/>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F50BF808-45EF-4989-983A-6CD734FF9150}"/>
              </a:ext>
            </a:extLst>
          </p:cNvPr>
          <p:cNvSpPr>
            <a:spLocks noGrp="1"/>
          </p:cNvSpPr>
          <p:nvPr>
            <p:ph type="sldNum" sz="quarter" idx="12"/>
          </p:nvPr>
        </p:nvSpPr>
        <p:spPr/>
        <p:txBody>
          <a:bodyPr/>
          <a:lstStyle>
            <a:lvl1pPr>
              <a:defRPr/>
            </a:lvl1pPr>
          </a:lstStyle>
          <a:p>
            <a:fld id="{3B9F470D-89EB-4573-BDC4-FD18A7114AFE}" type="slidenum">
              <a:rPr lang="en-GB" altLang="en-US"/>
              <a:pPr/>
              <a:t>‹#›</a:t>
            </a:fld>
            <a:endParaRPr lang="en-GB" altLang="en-US"/>
          </a:p>
        </p:txBody>
      </p:sp>
    </p:spTree>
    <p:extLst>
      <p:ext uri="{BB962C8B-B14F-4D97-AF65-F5344CB8AC3E}">
        <p14:creationId xmlns:p14="http://schemas.microsoft.com/office/powerpoint/2010/main" val="382619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03CA775-2FBA-488A-875A-4A19DEF14749}"/>
              </a:ext>
            </a:extLst>
          </p:cNvPr>
          <p:cNvSpPr>
            <a:spLocks noGrp="1"/>
          </p:cNvSpPr>
          <p:nvPr>
            <p:ph type="title"/>
          </p:nvPr>
        </p:nvSpPr>
        <p:spPr>
          <a:xfrm>
            <a:off x="623888" y="1709738"/>
            <a:ext cx="7886700" cy="2852737"/>
          </a:xfrm>
        </p:spPr>
        <p:txBody>
          <a:bodyPr anchor="b"/>
          <a:lstStyle>
            <a:lvl1pPr>
              <a:defRPr sz="6000"/>
            </a:lvl1p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D958A2CD-FAED-4D94-8C82-03D48C6C9CE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3970F6B4-C21D-4BA0-A5AB-73AA02AF82EA}"/>
              </a:ext>
            </a:extLst>
          </p:cNvPr>
          <p:cNvSpPr>
            <a:spLocks noGrp="1"/>
          </p:cNvSpPr>
          <p:nvPr>
            <p:ph type="dt" sz="half" idx="10"/>
          </p:nvPr>
        </p:nvSpPr>
        <p:spPr/>
        <p:txBody>
          <a:bodyPr/>
          <a:lstStyle>
            <a:lvl1pPr>
              <a:defRPr/>
            </a:lvl1pPr>
          </a:lstStyle>
          <a:p>
            <a:endParaRPr lang="en-GB" altLang="en-US"/>
          </a:p>
        </p:txBody>
      </p:sp>
      <p:sp>
        <p:nvSpPr>
          <p:cNvPr id="5" name="Platshållare för sidfot 4">
            <a:extLst>
              <a:ext uri="{FF2B5EF4-FFF2-40B4-BE49-F238E27FC236}">
                <a16:creationId xmlns:a16="http://schemas.microsoft.com/office/drawing/2014/main" id="{8D4BAB3D-5755-49E2-A680-9A2A834E86E4}"/>
              </a:ext>
            </a:extLst>
          </p:cNvPr>
          <p:cNvSpPr>
            <a:spLocks noGrp="1"/>
          </p:cNvSpPr>
          <p:nvPr>
            <p:ph type="ftr" sz="quarter" idx="11"/>
          </p:nvPr>
        </p:nvSpPr>
        <p:spPr/>
        <p:txBody>
          <a:bodyPr/>
          <a:lstStyle>
            <a:lvl1pPr>
              <a:defRPr/>
            </a:lvl1pPr>
          </a:lstStyle>
          <a:p>
            <a:endParaRPr lang="en-GB" altLang="en-US"/>
          </a:p>
        </p:txBody>
      </p:sp>
      <p:sp>
        <p:nvSpPr>
          <p:cNvPr id="6" name="Platshållare för bildnummer 5">
            <a:extLst>
              <a:ext uri="{FF2B5EF4-FFF2-40B4-BE49-F238E27FC236}">
                <a16:creationId xmlns:a16="http://schemas.microsoft.com/office/drawing/2014/main" id="{76079B95-1E73-468D-B8EA-56CB28D37130}"/>
              </a:ext>
            </a:extLst>
          </p:cNvPr>
          <p:cNvSpPr>
            <a:spLocks noGrp="1"/>
          </p:cNvSpPr>
          <p:nvPr>
            <p:ph type="sldNum" sz="quarter" idx="12"/>
          </p:nvPr>
        </p:nvSpPr>
        <p:spPr/>
        <p:txBody>
          <a:bodyPr/>
          <a:lstStyle>
            <a:lvl1pPr>
              <a:defRPr/>
            </a:lvl1pPr>
          </a:lstStyle>
          <a:p>
            <a:fld id="{B4691890-4033-4A13-A355-C6C0EF630A29}" type="slidenum">
              <a:rPr lang="en-GB" altLang="en-US"/>
              <a:pPr/>
              <a:t>‹#›</a:t>
            </a:fld>
            <a:endParaRPr lang="en-GB" altLang="en-US"/>
          </a:p>
        </p:txBody>
      </p:sp>
    </p:spTree>
    <p:extLst>
      <p:ext uri="{BB962C8B-B14F-4D97-AF65-F5344CB8AC3E}">
        <p14:creationId xmlns:p14="http://schemas.microsoft.com/office/powerpoint/2010/main" val="262001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A316D5F-0BB4-4BD7-A58D-6891F7A1EB2F}"/>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B82FB513-2C97-47C7-85E2-A1B536B54D96}"/>
              </a:ext>
            </a:extLst>
          </p:cNvPr>
          <p:cNvSpPr>
            <a:spLocks noGrp="1"/>
          </p:cNvSpPr>
          <p:nvPr>
            <p:ph sz="half" idx="1"/>
          </p:nvPr>
        </p:nvSpPr>
        <p:spPr>
          <a:xfrm>
            <a:off x="6858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a:extLst>
              <a:ext uri="{FF2B5EF4-FFF2-40B4-BE49-F238E27FC236}">
                <a16:creationId xmlns:a16="http://schemas.microsoft.com/office/drawing/2014/main" id="{AF0C7BB7-6DF8-4274-8A59-2E795922E7C7}"/>
              </a:ext>
            </a:extLst>
          </p:cNvPr>
          <p:cNvSpPr>
            <a:spLocks noGrp="1"/>
          </p:cNvSpPr>
          <p:nvPr>
            <p:ph sz="half" idx="2"/>
          </p:nvPr>
        </p:nvSpPr>
        <p:spPr>
          <a:xfrm>
            <a:off x="46482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datum 4">
            <a:extLst>
              <a:ext uri="{FF2B5EF4-FFF2-40B4-BE49-F238E27FC236}">
                <a16:creationId xmlns:a16="http://schemas.microsoft.com/office/drawing/2014/main" id="{82E90E3C-BF4F-414A-937B-7A6A3BF06A3C}"/>
              </a:ext>
            </a:extLst>
          </p:cNvPr>
          <p:cNvSpPr>
            <a:spLocks noGrp="1"/>
          </p:cNvSpPr>
          <p:nvPr>
            <p:ph type="dt" sz="half" idx="10"/>
          </p:nvPr>
        </p:nvSpPr>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1E3740D8-06F3-483E-BE71-31AE87119D36}"/>
              </a:ext>
            </a:extLst>
          </p:cNvPr>
          <p:cNvSpPr>
            <a:spLocks noGrp="1"/>
          </p:cNvSpPr>
          <p:nvPr>
            <p:ph type="ftr" sz="quarter" idx="11"/>
          </p:nvPr>
        </p:nvSpPr>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61E39DEA-1622-4B5B-AE56-07ECC611BC70}"/>
              </a:ext>
            </a:extLst>
          </p:cNvPr>
          <p:cNvSpPr>
            <a:spLocks noGrp="1"/>
          </p:cNvSpPr>
          <p:nvPr>
            <p:ph type="sldNum" sz="quarter" idx="12"/>
          </p:nvPr>
        </p:nvSpPr>
        <p:spPr/>
        <p:txBody>
          <a:bodyPr/>
          <a:lstStyle>
            <a:lvl1pPr>
              <a:defRPr/>
            </a:lvl1pPr>
          </a:lstStyle>
          <a:p>
            <a:fld id="{81D5522C-1BBB-42C1-8D0B-B6AA58F93870}" type="slidenum">
              <a:rPr lang="en-GB" altLang="en-US"/>
              <a:pPr/>
              <a:t>‹#›</a:t>
            </a:fld>
            <a:endParaRPr lang="en-GB" altLang="en-US"/>
          </a:p>
        </p:txBody>
      </p:sp>
    </p:spTree>
    <p:extLst>
      <p:ext uri="{BB962C8B-B14F-4D97-AF65-F5344CB8AC3E}">
        <p14:creationId xmlns:p14="http://schemas.microsoft.com/office/powerpoint/2010/main" val="259267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A26CF56-190B-4445-BB74-3041ADF8BE96}"/>
              </a:ext>
            </a:extLst>
          </p:cNvPr>
          <p:cNvSpPr>
            <a:spLocks noGrp="1"/>
          </p:cNvSpPr>
          <p:nvPr>
            <p:ph type="title"/>
          </p:nvPr>
        </p:nvSpPr>
        <p:spPr>
          <a:xfrm>
            <a:off x="630238" y="365125"/>
            <a:ext cx="7886700" cy="1325563"/>
          </a:xfrm>
        </p:spPr>
        <p:txBody>
          <a:bodyPr/>
          <a:lstStyle/>
          <a:p>
            <a:r>
              <a:rPr lang="sv-SE"/>
              <a:t>Klicka här för att ändra mall för rubrikformat</a:t>
            </a:r>
            <a:endParaRPr lang="en-GB"/>
          </a:p>
        </p:txBody>
      </p:sp>
      <p:sp>
        <p:nvSpPr>
          <p:cNvPr id="3" name="Platshållare för text 2">
            <a:extLst>
              <a:ext uri="{FF2B5EF4-FFF2-40B4-BE49-F238E27FC236}">
                <a16:creationId xmlns:a16="http://schemas.microsoft.com/office/drawing/2014/main" id="{6A13C068-3F5B-49A1-A222-A812A22569B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F72346F2-5514-49BA-8F0C-2A47C54B1CB7}"/>
              </a:ext>
            </a:extLst>
          </p:cNvPr>
          <p:cNvSpPr>
            <a:spLocks noGrp="1"/>
          </p:cNvSpPr>
          <p:nvPr>
            <p:ph sz="half" idx="2"/>
          </p:nvPr>
        </p:nvSpPr>
        <p:spPr>
          <a:xfrm>
            <a:off x="630238" y="2505075"/>
            <a:ext cx="386873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a:extLst>
              <a:ext uri="{FF2B5EF4-FFF2-40B4-BE49-F238E27FC236}">
                <a16:creationId xmlns:a16="http://schemas.microsoft.com/office/drawing/2014/main" id="{BDAE4820-8387-42CE-AC32-5A1D042C676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04FF28FC-41BF-4B25-AA2D-BDBF8CE0A205}"/>
              </a:ext>
            </a:extLst>
          </p:cNvPr>
          <p:cNvSpPr>
            <a:spLocks noGrp="1"/>
          </p:cNvSpPr>
          <p:nvPr>
            <p:ph sz="quarter" idx="4"/>
          </p:nvPr>
        </p:nvSpPr>
        <p:spPr>
          <a:xfrm>
            <a:off x="4629150" y="2505075"/>
            <a:ext cx="38877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Platshållare för datum 6">
            <a:extLst>
              <a:ext uri="{FF2B5EF4-FFF2-40B4-BE49-F238E27FC236}">
                <a16:creationId xmlns:a16="http://schemas.microsoft.com/office/drawing/2014/main" id="{DB9EAE99-1843-4D2A-8C31-F2EE9ECCE642}"/>
              </a:ext>
            </a:extLst>
          </p:cNvPr>
          <p:cNvSpPr>
            <a:spLocks noGrp="1"/>
          </p:cNvSpPr>
          <p:nvPr>
            <p:ph type="dt" sz="half" idx="10"/>
          </p:nvPr>
        </p:nvSpPr>
        <p:spPr/>
        <p:txBody>
          <a:bodyPr/>
          <a:lstStyle>
            <a:lvl1pPr>
              <a:defRPr/>
            </a:lvl1pPr>
          </a:lstStyle>
          <a:p>
            <a:endParaRPr lang="en-GB" altLang="en-US"/>
          </a:p>
        </p:txBody>
      </p:sp>
      <p:sp>
        <p:nvSpPr>
          <p:cNvPr id="8" name="Platshållare för sidfot 7">
            <a:extLst>
              <a:ext uri="{FF2B5EF4-FFF2-40B4-BE49-F238E27FC236}">
                <a16:creationId xmlns:a16="http://schemas.microsoft.com/office/drawing/2014/main" id="{0C57767F-9515-47D2-9286-E5F05B3D7C4C}"/>
              </a:ext>
            </a:extLst>
          </p:cNvPr>
          <p:cNvSpPr>
            <a:spLocks noGrp="1"/>
          </p:cNvSpPr>
          <p:nvPr>
            <p:ph type="ftr" sz="quarter" idx="11"/>
          </p:nvPr>
        </p:nvSpPr>
        <p:spPr/>
        <p:txBody>
          <a:bodyPr/>
          <a:lstStyle>
            <a:lvl1pPr>
              <a:defRPr/>
            </a:lvl1pPr>
          </a:lstStyle>
          <a:p>
            <a:endParaRPr lang="en-GB" altLang="en-US"/>
          </a:p>
        </p:txBody>
      </p:sp>
      <p:sp>
        <p:nvSpPr>
          <p:cNvPr id="9" name="Platshållare för bildnummer 8">
            <a:extLst>
              <a:ext uri="{FF2B5EF4-FFF2-40B4-BE49-F238E27FC236}">
                <a16:creationId xmlns:a16="http://schemas.microsoft.com/office/drawing/2014/main" id="{5086438B-603F-464F-A5DB-D4285C964F39}"/>
              </a:ext>
            </a:extLst>
          </p:cNvPr>
          <p:cNvSpPr>
            <a:spLocks noGrp="1"/>
          </p:cNvSpPr>
          <p:nvPr>
            <p:ph type="sldNum" sz="quarter" idx="12"/>
          </p:nvPr>
        </p:nvSpPr>
        <p:spPr/>
        <p:txBody>
          <a:bodyPr/>
          <a:lstStyle>
            <a:lvl1pPr>
              <a:defRPr/>
            </a:lvl1pPr>
          </a:lstStyle>
          <a:p>
            <a:fld id="{1AE3C4C5-98C4-4917-9950-D51719438504}" type="slidenum">
              <a:rPr lang="en-GB" altLang="en-US"/>
              <a:pPr/>
              <a:t>‹#›</a:t>
            </a:fld>
            <a:endParaRPr lang="en-GB" altLang="en-US"/>
          </a:p>
        </p:txBody>
      </p:sp>
    </p:spTree>
    <p:extLst>
      <p:ext uri="{BB962C8B-B14F-4D97-AF65-F5344CB8AC3E}">
        <p14:creationId xmlns:p14="http://schemas.microsoft.com/office/powerpoint/2010/main" val="408131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51B58CC-F4FF-411D-B2E4-5D998F53308B}"/>
              </a:ext>
            </a:extLst>
          </p:cNvPr>
          <p:cNvSpPr>
            <a:spLocks noGrp="1"/>
          </p:cNvSpPr>
          <p:nvPr>
            <p:ph type="title"/>
          </p:nvPr>
        </p:nvSpPr>
        <p:spPr/>
        <p:txBody>
          <a:bodyPr/>
          <a:lstStyle/>
          <a:p>
            <a:r>
              <a:rPr lang="sv-SE"/>
              <a:t>Klicka här för att ändra mall för rubrikformat</a:t>
            </a:r>
            <a:endParaRPr lang="en-GB"/>
          </a:p>
        </p:txBody>
      </p:sp>
      <p:sp>
        <p:nvSpPr>
          <p:cNvPr id="3" name="Platshållare för datum 2">
            <a:extLst>
              <a:ext uri="{FF2B5EF4-FFF2-40B4-BE49-F238E27FC236}">
                <a16:creationId xmlns:a16="http://schemas.microsoft.com/office/drawing/2014/main" id="{6A9BE7B9-761F-4BE1-9D0F-EB5FD2424C9D}"/>
              </a:ext>
            </a:extLst>
          </p:cNvPr>
          <p:cNvSpPr>
            <a:spLocks noGrp="1"/>
          </p:cNvSpPr>
          <p:nvPr>
            <p:ph type="dt" sz="half" idx="10"/>
          </p:nvPr>
        </p:nvSpPr>
        <p:spPr/>
        <p:txBody>
          <a:bodyPr/>
          <a:lstStyle>
            <a:lvl1pPr>
              <a:defRPr/>
            </a:lvl1pPr>
          </a:lstStyle>
          <a:p>
            <a:endParaRPr lang="en-GB" altLang="en-US"/>
          </a:p>
        </p:txBody>
      </p:sp>
      <p:sp>
        <p:nvSpPr>
          <p:cNvPr id="4" name="Platshållare för sidfot 3">
            <a:extLst>
              <a:ext uri="{FF2B5EF4-FFF2-40B4-BE49-F238E27FC236}">
                <a16:creationId xmlns:a16="http://schemas.microsoft.com/office/drawing/2014/main" id="{829A6DAA-8AEB-4BFB-B8AD-6AD9CA9338E7}"/>
              </a:ext>
            </a:extLst>
          </p:cNvPr>
          <p:cNvSpPr>
            <a:spLocks noGrp="1"/>
          </p:cNvSpPr>
          <p:nvPr>
            <p:ph type="ftr" sz="quarter" idx="11"/>
          </p:nvPr>
        </p:nvSpPr>
        <p:spPr/>
        <p:txBody>
          <a:bodyPr/>
          <a:lstStyle>
            <a:lvl1pPr>
              <a:defRPr/>
            </a:lvl1pPr>
          </a:lstStyle>
          <a:p>
            <a:endParaRPr lang="en-GB" altLang="en-US"/>
          </a:p>
        </p:txBody>
      </p:sp>
      <p:sp>
        <p:nvSpPr>
          <p:cNvPr id="5" name="Platshållare för bildnummer 4">
            <a:extLst>
              <a:ext uri="{FF2B5EF4-FFF2-40B4-BE49-F238E27FC236}">
                <a16:creationId xmlns:a16="http://schemas.microsoft.com/office/drawing/2014/main" id="{7992697D-9FCA-4477-A5B0-5EA4DCDE97C4}"/>
              </a:ext>
            </a:extLst>
          </p:cNvPr>
          <p:cNvSpPr>
            <a:spLocks noGrp="1"/>
          </p:cNvSpPr>
          <p:nvPr>
            <p:ph type="sldNum" sz="quarter" idx="12"/>
          </p:nvPr>
        </p:nvSpPr>
        <p:spPr/>
        <p:txBody>
          <a:bodyPr/>
          <a:lstStyle>
            <a:lvl1pPr>
              <a:defRPr/>
            </a:lvl1pPr>
          </a:lstStyle>
          <a:p>
            <a:fld id="{75BECE42-7506-454B-AF3B-FAC862974E54}" type="slidenum">
              <a:rPr lang="en-GB" altLang="en-US"/>
              <a:pPr/>
              <a:t>‹#›</a:t>
            </a:fld>
            <a:endParaRPr lang="en-GB" altLang="en-US"/>
          </a:p>
        </p:txBody>
      </p:sp>
    </p:spTree>
    <p:extLst>
      <p:ext uri="{BB962C8B-B14F-4D97-AF65-F5344CB8AC3E}">
        <p14:creationId xmlns:p14="http://schemas.microsoft.com/office/powerpoint/2010/main" val="341795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3251D09B-D5FB-4CC6-8103-C1CF07AF1997}"/>
              </a:ext>
            </a:extLst>
          </p:cNvPr>
          <p:cNvSpPr>
            <a:spLocks noGrp="1"/>
          </p:cNvSpPr>
          <p:nvPr>
            <p:ph type="dt" sz="half" idx="10"/>
          </p:nvPr>
        </p:nvSpPr>
        <p:spPr/>
        <p:txBody>
          <a:bodyPr/>
          <a:lstStyle>
            <a:lvl1pPr>
              <a:defRPr/>
            </a:lvl1pPr>
          </a:lstStyle>
          <a:p>
            <a:endParaRPr lang="en-GB" altLang="en-US"/>
          </a:p>
        </p:txBody>
      </p:sp>
      <p:sp>
        <p:nvSpPr>
          <p:cNvPr id="3" name="Platshållare för sidfot 2">
            <a:extLst>
              <a:ext uri="{FF2B5EF4-FFF2-40B4-BE49-F238E27FC236}">
                <a16:creationId xmlns:a16="http://schemas.microsoft.com/office/drawing/2014/main" id="{31295210-ABED-41E9-82B4-FEEEFEE4D4C9}"/>
              </a:ext>
            </a:extLst>
          </p:cNvPr>
          <p:cNvSpPr>
            <a:spLocks noGrp="1"/>
          </p:cNvSpPr>
          <p:nvPr>
            <p:ph type="ftr" sz="quarter" idx="11"/>
          </p:nvPr>
        </p:nvSpPr>
        <p:spPr/>
        <p:txBody>
          <a:bodyPr/>
          <a:lstStyle>
            <a:lvl1pPr>
              <a:defRPr/>
            </a:lvl1pPr>
          </a:lstStyle>
          <a:p>
            <a:endParaRPr lang="en-GB" altLang="en-US"/>
          </a:p>
        </p:txBody>
      </p:sp>
      <p:sp>
        <p:nvSpPr>
          <p:cNvPr id="4" name="Platshållare för bildnummer 3">
            <a:extLst>
              <a:ext uri="{FF2B5EF4-FFF2-40B4-BE49-F238E27FC236}">
                <a16:creationId xmlns:a16="http://schemas.microsoft.com/office/drawing/2014/main" id="{FA942A38-E2CD-4136-9CB5-CC73A1B745B0}"/>
              </a:ext>
            </a:extLst>
          </p:cNvPr>
          <p:cNvSpPr>
            <a:spLocks noGrp="1"/>
          </p:cNvSpPr>
          <p:nvPr>
            <p:ph type="sldNum" sz="quarter" idx="12"/>
          </p:nvPr>
        </p:nvSpPr>
        <p:spPr/>
        <p:txBody>
          <a:bodyPr/>
          <a:lstStyle>
            <a:lvl1pPr>
              <a:defRPr/>
            </a:lvl1pPr>
          </a:lstStyle>
          <a:p>
            <a:fld id="{ECEC7A77-A765-4C1D-B53E-DC8E91E16116}" type="slidenum">
              <a:rPr lang="en-GB" altLang="en-US"/>
              <a:pPr/>
              <a:t>‹#›</a:t>
            </a:fld>
            <a:endParaRPr lang="en-GB" altLang="en-US"/>
          </a:p>
        </p:txBody>
      </p:sp>
    </p:spTree>
    <p:extLst>
      <p:ext uri="{BB962C8B-B14F-4D97-AF65-F5344CB8AC3E}">
        <p14:creationId xmlns:p14="http://schemas.microsoft.com/office/powerpoint/2010/main" val="345670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19203EF-1DD0-4F3B-BA43-A9DCFA0D865E}"/>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innehåll 2">
            <a:extLst>
              <a:ext uri="{FF2B5EF4-FFF2-40B4-BE49-F238E27FC236}">
                <a16:creationId xmlns:a16="http://schemas.microsoft.com/office/drawing/2014/main" id="{B232FB3D-E951-4A2D-9116-279C2006F3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a:extLst>
              <a:ext uri="{FF2B5EF4-FFF2-40B4-BE49-F238E27FC236}">
                <a16:creationId xmlns:a16="http://schemas.microsoft.com/office/drawing/2014/main" id="{1FE82E2E-A2EE-409C-ACFB-3698E6BC542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37904E84-4E0F-4521-8048-9D5751DB93F3}"/>
              </a:ext>
            </a:extLst>
          </p:cNvPr>
          <p:cNvSpPr>
            <a:spLocks noGrp="1"/>
          </p:cNvSpPr>
          <p:nvPr>
            <p:ph type="dt" sz="half" idx="10"/>
          </p:nvPr>
        </p:nvSpPr>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403CCB8E-5673-4F1B-9C90-55FDF064CE03}"/>
              </a:ext>
            </a:extLst>
          </p:cNvPr>
          <p:cNvSpPr>
            <a:spLocks noGrp="1"/>
          </p:cNvSpPr>
          <p:nvPr>
            <p:ph type="ftr" sz="quarter" idx="11"/>
          </p:nvPr>
        </p:nvSpPr>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10DE7B53-78F3-4A52-8730-D54463BD37FF}"/>
              </a:ext>
            </a:extLst>
          </p:cNvPr>
          <p:cNvSpPr>
            <a:spLocks noGrp="1"/>
          </p:cNvSpPr>
          <p:nvPr>
            <p:ph type="sldNum" sz="quarter" idx="12"/>
          </p:nvPr>
        </p:nvSpPr>
        <p:spPr/>
        <p:txBody>
          <a:bodyPr/>
          <a:lstStyle>
            <a:lvl1pPr>
              <a:defRPr/>
            </a:lvl1pPr>
          </a:lstStyle>
          <a:p>
            <a:fld id="{5221BE6D-E320-4452-A5AB-5B5DD10E590E}" type="slidenum">
              <a:rPr lang="en-GB" altLang="en-US"/>
              <a:pPr/>
              <a:t>‹#›</a:t>
            </a:fld>
            <a:endParaRPr lang="en-GB" altLang="en-US"/>
          </a:p>
        </p:txBody>
      </p:sp>
    </p:spTree>
    <p:extLst>
      <p:ext uri="{BB962C8B-B14F-4D97-AF65-F5344CB8AC3E}">
        <p14:creationId xmlns:p14="http://schemas.microsoft.com/office/powerpoint/2010/main" val="193473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1FE55A8-53BF-4940-B728-AEFADFFAD745}"/>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bild 2">
            <a:extLst>
              <a:ext uri="{FF2B5EF4-FFF2-40B4-BE49-F238E27FC236}">
                <a16:creationId xmlns:a16="http://schemas.microsoft.com/office/drawing/2014/main" id="{B6A1ED47-86B1-4261-B2A1-0038D7A07AF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a:extLst>
              <a:ext uri="{FF2B5EF4-FFF2-40B4-BE49-F238E27FC236}">
                <a16:creationId xmlns:a16="http://schemas.microsoft.com/office/drawing/2014/main" id="{1DF0F803-FCE0-488F-B177-070B7A280AF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2AD32709-11B5-498B-890F-036E350D46B7}"/>
              </a:ext>
            </a:extLst>
          </p:cNvPr>
          <p:cNvSpPr>
            <a:spLocks noGrp="1"/>
          </p:cNvSpPr>
          <p:nvPr>
            <p:ph type="dt" sz="half" idx="10"/>
          </p:nvPr>
        </p:nvSpPr>
        <p:spPr/>
        <p:txBody>
          <a:bodyPr/>
          <a:lstStyle>
            <a:lvl1pPr>
              <a:defRPr/>
            </a:lvl1pPr>
          </a:lstStyle>
          <a:p>
            <a:endParaRPr lang="en-GB" altLang="en-US"/>
          </a:p>
        </p:txBody>
      </p:sp>
      <p:sp>
        <p:nvSpPr>
          <p:cNvPr id="6" name="Platshållare för sidfot 5">
            <a:extLst>
              <a:ext uri="{FF2B5EF4-FFF2-40B4-BE49-F238E27FC236}">
                <a16:creationId xmlns:a16="http://schemas.microsoft.com/office/drawing/2014/main" id="{2FB3713F-46AD-4A11-A657-2403C817EF4B}"/>
              </a:ext>
            </a:extLst>
          </p:cNvPr>
          <p:cNvSpPr>
            <a:spLocks noGrp="1"/>
          </p:cNvSpPr>
          <p:nvPr>
            <p:ph type="ftr" sz="quarter" idx="11"/>
          </p:nvPr>
        </p:nvSpPr>
        <p:spPr/>
        <p:txBody>
          <a:bodyPr/>
          <a:lstStyle>
            <a:lvl1pPr>
              <a:defRPr/>
            </a:lvl1pPr>
          </a:lstStyle>
          <a:p>
            <a:endParaRPr lang="en-GB" altLang="en-US"/>
          </a:p>
        </p:txBody>
      </p:sp>
      <p:sp>
        <p:nvSpPr>
          <p:cNvPr id="7" name="Platshållare för bildnummer 6">
            <a:extLst>
              <a:ext uri="{FF2B5EF4-FFF2-40B4-BE49-F238E27FC236}">
                <a16:creationId xmlns:a16="http://schemas.microsoft.com/office/drawing/2014/main" id="{0FFA30F1-F037-4ADF-A2F1-B43DD323EC88}"/>
              </a:ext>
            </a:extLst>
          </p:cNvPr>
          <p:cNvSpPr>
            <a:spLocks noGrp="1"/>
          </p:cNvSpPr>
          <p:nvPr>
            <p:ph type="sldNum" sz="quarter" idx="12"/>
          </p:nvPr>
        </p:nvSpPr>
        <p:spPr/>
        <p:txBody>
          <a:bodyPr/>
          <a:lstStyle>
            <a:lvl1pPr>
              <a:defRPr/>
            </a:lvl1pPr>
          </a:lstStyle>
          <a:p>
            <a:fld id="{1A201D95-9D25-46F2-81B5-1833076298AA}" type="slidenum">
              <a:rPr lang="en-GB" altLang="en-US"/>
              <a:pPr/>
              <a:t>‹#›</a:t>
            </a:fld>
            <a:endParaRPr lang="en-GB" altLang="en-US"/>
          </a:p>
        </p:txBody>
      </p:sp>
    </p:spTree>
    <p:extLst>
      <p:ext uri="{BB962C8B-B14F-4D97-AF65-F5344CB8AC3E}">
        <p14:creationId xmlns:p14="http://schemas.microsoft.com/office/powerpoint/2010/main" val="22287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58AECBD-2B03-429B-B5F5-E706B9C9BB1B}"/>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defTabSz="762000">
              <a:spcBef>
                <a:spcPct val="0"/>
              </a:spcBef>
              <a:defRPr sz="1400">
                <a:solidFill>
                  <a:schemeClr val="tx1"/>
                </a:solidFill>
              </a:defRPr>
            </a:lvl1pPr>
          </a:lstStyle>
          <a:p>
            <a:endParaRPr lang="en-GB" altLang="en-US"/>
          </a:p>
        </p:txBody>
      </p:sp>
      <p:sp>
        <p:nvSpPr>
          <p:cNvPr id="1027" name="Rectangle 3">
            <a:extLst>
              <a:ext uri="{FF2B5EF4-FFF2-40B4-BE49-F238E27FC236}">
                <a16:creationId xmlns:a16="http://schemas.microsoft.com/office/drawing/2014/main" id="{B9E55785-2FFE-4320-B8A8-198F99CB43F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defTabSz="762000">
              <a:spcBef>
                <a:spcPct val="0"/>
              </a:spcBef>
              <a:defRPr sz="1400">
                <a:solidFill>
                  <a:schemeClr val="tx1"/>
                </a:solidFill>
              </a:defRPr>
            </a:lvl1pPr>
          </a:lstStyle>
          <a:p>
            <a:endParaRPr lang="en-GB" altLang="en-US"/>
          </a:p>
        </p:txBody>
      </p:sp>
      <p:sp>
        <p:nvSpPr>
          <p:cNvPr id="1028" name="Rectangle 4">
            <a:extLst>
              <a:ext uri="{FF2B5EF4-FFF2-40B4-BE49-F238E27FC236}">
                <a16:creationId xmlns:a16="http://schemas.microsoft.com/office/drawing/2014/main" id="{B0650B4E-EA9F-467F-A0F1-773A11557ED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defTabSz="762000">
              <a:spcBef>
                <a:spcPct val="0"/>
              </a:spcBef>
              <a:defRPr sz="1400">
                <a:solidFill>
                  <a:schemeClr val="tx1"/>
                </a:solidFill>
              </a:defRPr>
            </a:lvl1pPr>
          </a:lstStyle>
          <a:p>
            <a:fld id="{72074E39-E568-4FA5-ADDB-CED22FB5BAB8}" type="slidenum">
              <a:rPr lang="en-GB" altLang="en-US"/>
              <a:pPr/>
              <a:t>‹#›</a:t>
            </a:fld>
            <a:endParaRPr lang="en-GB" altLang="en-US"/>
          </a:p>
        </p:txBody>
      </p:sp>
      <p:sp>
        <p:nvSpPr>
          <p:cNvPr id="1029" name="Rectangle 5">
            <a:extLst>
              <a:ext uri="{FF2B5EF4-FFF2-40B4-BE49-F238E27FC236}">
                <a16:creationId xmlns:a16="http://schemas.microsoft.com/office/drawing/2014/main" id="{E0A555F0-E644-4899-B166-5344A172C0B1}"/>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GB" altLang="en-US"/>
              <a:t>Klicka här för att ändra format på bakgrundsrubriken</a:t>
            </a:r>
          </a:p>
        </p:txBody>
      </p:sp>
      <p:sp>
        <p:nvSpPr>
          <p:cNvPr id="1030" name="Rectangle 6">
            <a:extLst>
              <a:ext uri="{FF2B5EF4-FFF2-40B4-BE49-F238E27FC236}">
                <a16:creationId xmlns:a16="http://schemas.microsoft.com/office/drawing/2014/main" id="{5DEAE04C-E93B-48D6-A65F-AEA4B71E9A82}"/>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a:t>Klicka här för att ändra format på bakgrundstexten</a:t>
            </a:r>
          </a:p>
          <a:p>
            <a:pPr lvl="1"/>
            <a:r>
              <a:rPr lang="en-GB" altLang="en-US"/>
              <a:t>Nivå två</a:t>
            </a:r>
          </a:p>
          <a:p>
            <a:pPr lvl="2"/>
            <a:r>
              <a:rPr lang="en-GB" altLang="en-US"/>
              <a:t>Nivå tre</a:t>
            </a:r>
          </a:p>
          <a:p>
            <a:pPr lvl="3"/>
            <a:r>
              <a:rPr lang="en-GB" altLang="en-US"/>
              <a:t>Nivå fyra</a:t>
            </a:r>
          </a:p>
          <a:p>
            <a:pPr lvl="4"/>
            <a:r>
              <a:rPr lang="en-GB" altLang="en-US"/>
              <a:t>Nivå fem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762000" rtl="0" eaLnBrk="0" fontAlgn="base" hangingPunct="0">
        <a:spcBef>
          <a:spcPct val="0"/>
        </a:spcBef>
        <a:spcAft>
          <a:spcPct val="0"/>
        </a:spcAft>
        <a:defRPr sz="4400" kern="12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Times New Roman" panose="02020603050405020304" pitchFamily="18" charset="0"/>
        </a:defRPr>
      </a:lvl2pPr>
      <a:lvl3pPr algn="ctr" defTabSz="762000" rtl="0" eaLnBrk="0" fontAlgn="base" hangingPunct="0">
        <a:spcBef>
          <a:spcPct val="0"/>
        </a:spcBef>
        <a:spcAft>
          <a:spcPct val="0"/>
        </a:spcAft>
        <a:defRPr sz="4400">
          <a:solidFill>
            <a:schemeClr val="tx2"/>
          </a:solidFill>
          <a:latin typeface="Times New Roman" panose="02020603050405020304" pitchFamily="18" charset="0"/>
        </a:defRPr>
      </a:lvl3pPr>
      <a:lvl4pPr algn="ctr" defTabSz="762000" rtl="0" eaLnBrk="0" fontAlgn="base" hangingPunct="0">
        <a:spcBef>
          <a:spcPct val="0"/>
        </a:spcBef>
        <a:spcAft>
          <a:spcPct val="0"/>
        </a:spcAft>
        <a:defRPr sz="4400">
          <a:solidFill>
            <a:schemeClr val="tx2"/>
          </a:solidFill>
          <a:latin typeface="Times New Roman" panose="02020603050405020304" pitchFamily="18" charset="0"/>
        </a:defRPr>
      </a:lvl4pPr>
      <a:lvl5pPr algn="ctr" defTabSz="762000"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defTabSz="762000"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defTabSz="762000"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defTabSz="762000"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defTabSz="762000"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defTabSz="762000" rtl="0" eaLnBrk="0" fontAlgn="base" hangingPunct="0">
        <a:spcBef>
          <a:spcPct val="20000"/>
        </a:spcBef>
        <a:spcAft>
          <a:spcPct val="0"/>
        </a:spcAft>
        <a:buSzPct val="100000"/>
        <a:buChar char="•"/>
        <a:defRPr sz="3200" kern="1200">
          <a:solidFill>
            <a:schemeClr val="tx1"/>
          </a:solidFill>
          <a:latin typeface="+mn-lt"/>
          <a:ea typeface="+mn-ea"/>
          <a:cs typeface="+mn-cs"/>
        </a:defRPr>
      </a:lvl1pPr>
      <a:lvl2pPr marL="742950" indent="-285750" algn="l" defTabSz="762000" rtl="0" eaLnBrk="0" fontAlgn="base" hangingPunct="0">
        <a:spcBef>
          <a:spcPct val="20000"/>
        </a:spcBef>
        <a:spcAft>
          <a:spcPct val="0"/>
        </a:spcAft>
        <a:buSzPct val="100000"/>
        <a:buChar char="–"/>
        <a:defRPr sz="2800" kern="1200">
          <a:solidFill>
            <a:schemeClr val="tx1"/>
          </a:solidFill>
          <a:latin typeface="+mn-lt"/>
          <a:ea typeface="+mn-ea"/>
          <a:cs typeface="+mn-cs"/>
        </a:defRPr>
      </a:lvl2pPr>
      <a:lvl3pPr marL="1143000" indent="-228600" algn="l" defTabSz="762000" rtl="0" eaLnBrk="0" fontAlgn="base" hangingPunct="0">
        <a:spcBef>
          <a:spcPct val="20000"/>
        </a:spcBef>
        <a:spcAft>
          <a:spcPct val="0"/>
        </a:spcAft>
        <a:buSzPct val="100000"/>
        <a:buChar char="•"/>
        <a:defRPr sz="2400" kern="1200">
          <a:solidFill>
            <a:schemeClr val="tx1"/>
          </a:solidFill>
          <a:latin typeface="+mn-lt"/>
          <a:ea typeface="+mn-ea"/>
          <a:cs typeface="+mn-cs"/>
        </a:defRPr>
      </a:lvl3pPr>
      <a:lvl4pPr marL="1600200" indent="-228600" algn="l" defTabSz="762000" rtl="0" eaLnBrk="0" fontAlgn="base" hangingPunct="0">
        <a:spcBef>
          <a:spcPct val="20000"/>
        </a:spcBef>
        <a:spcAft>
          <a:spcPct val="0"/>
        </a:spcAft>
        <a:buSzPct val="100000"/>
        <a:buChar char="–"/>
        <a:defRPr sz="2000" kern="1200">
          <a:solidFill>
            <a:schemeClr val="tx1"/>
          </a:solidFill>
          <a:latin typeface="+mn-lt"/>
          <a:ea typeface="+mn-ea"/>
          <a:cs typeface="+mn-cs"/>
        </a:defRPr>
      </a:lvl4pPr>
      <a:lvl5pPr marL="2057400" indent="-228600" algn="l" defTabSz="762000" rtl="0" eaLnBrk="0" fontAlgn="base" hangingPunct="0">
        <a:spcBef>
          <a:spcPct val="20000"/>
        </a:spcBef>
        <a:spcAft>
          <a:spcPct val="0"/>
        </a:spcAft>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tochsd.sourceforge.io/"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latshållare för bildnummer 5">
            <a:extLst>
              <a:ext uri="{FF2B5EF4-FFF2-40B4-BE49-F238E27FC236}">
                <a16:creationId xmlns:a16="http://schemas.microsoft.com/office/drawing/2014/main" id="{026719A8-D377-4D73-AE17-0AC6BC7BD007}"/>
              </a:ext>
            </a:extLst>
          </p:cNvPr>
          <p:cNvSpPr>
            <a:spLocks noGrp="1"/>
          </p:cNvSpPr>
          <p:nvPr>
            <p:ph type="sldNum" sz="quarter" idx="12"/>
          </p:nvPr>
        </p:nvSpPr>
        <p:spPr/>
        <p:txBody>
          <a:bodyPr/>
          <a:lstStyle/>
          <a:p>
            <a:fld id="{D62501E9-242A-4A35-A640-67A9DA75D31E}" type="slidenum">
              <a:rPr lang="en-GB" altLang="en-US">
                <a:latin typeface="Calibri" panose="020F0502020204030204" pitchFamily="34" charset="0"/>
                <a:cs typeface="Calibri" panose="020F0502020204030204" pitchFamily="34" charset="0"/>
              </a:rPr>
              <a:pPr/>
              <a:t>1</a:t>
            </a:fld>
            <a:endParaRPr lang="en-GB" altLang="en-US">
              <a:latin typeface="Calibri" panose="020F0502020204030204" pitchFamily="34" charset="0"/>
              <a:cs typeface="Calibri" panose="020F0502020204030204" pitchFamily="34" charset="0"/>
            </a:endParaRPr>
          </a:p>
        </p:txBody>
      </p:sp>
      <p:sp>
        <p:nvSpPr>
          <p:cNvPr id="4098" name="Rectangle 2">
            <a:extLst>
              <a:ext uri="{FF2B5EF4-FFF2-40B4-BE49-F238E27FC236}">
                <a16:creationId xmlns:a16="http://schemas.microsoft.com/office/drawing/2014/main" id="{22DE1970-4B97-4D42-9196-F8EA5D1D94C6}"/>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099" name="Rectangle 3">
            <a:extLst>
              <a:ext uri="{FF2B5EF4-FFF2-40B4-BE49-F238E27FC236}">
                <a16:creationId xmlns:a16="http://schemas.microsoft.com/office/drawing/2014/main" id="{9C19058A-F79E-49C3-847F-A6CD8D098E9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00" name="Rectangle 4">
            <a:extLst>
              <a:ext uri="{FF2B5EF4-FFF2-40B4-BE49-F238E27FC236}">
                <a16:creationId xmlns:a16="http://schemas.microsoft.com/office/drawing/2014/main" id="{04CBD371-0055-43E4-8749-382ED5EF9E36}"/>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01" name="Rectangle 5">
            <a:extLst>
              <a:ext uri="{FF2B5EF4-FFF2-40B4-BE49-F238E27FC236}">
                <a16:creationId xmlns:a16="http://schemas.microsoft.com/office/drawing/2014/main" id="{1E4A4D6E-C9E0-48C1-A93E-44E2CE5B8D16}"/>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03" name="Rectangle 7">
            <a:extLst>
              <a:ext uri="{FF2B5EF4-FFF2-40B4-BE49-F238E27FC236}">
                <a16:creationId xmlns:a16="http://schemas.microsoft.com/office/drawing/2014/main" id="{0E8D28D0-0E04-489F-BB75-241A443A0A62}"/>
              </a:ext>
            </a:extLst>
          </p:cNvPr>
          <p:cNvSpPr>
            <a:spLocks noGrp="1" noChangeArrowheads="1"/>
          </p:cNvSpPr>
          <p:nvPr>
            <p:ph type="subTitle" idx="1"/>
          </p:nvPr>
        </p:nvSpPr>
        <p:spPr>
          <a:xfrm>
            <a:off x="5799316" y="6078538"/>
            <a:ext cx="3121025" cy="609600"/>
          </a:xfrm>
          <a:solidFill>
            <a:schemeClr val="bg1"/>
          </a:solidFill>
          <a:ln>
            <a:solidFill>
              <a:schemeClr val="tx1"/>
            </a:solidFill>
          </a:ln>
        </p:spPr>
        <p:txBody>
          <a:bodyPr/>
          <a:lstStyle/>
          <a:p>
            <a:pPr marL="342900" indent="-342900"/>
            <a:r>
              <a:rPr lang="en-GB" altLang="en-US" sz="1600" dirty="0">
                <a:latin typeface="Calibri" panose="020F0502020204030204" pitchFamily="34" charset="0"/>
                <a:cs typeface="Calibri" panose="020F0502020204030204" pitchFamily="34" charset="0"/>
              </a:rPr>
              <a:t>© </a:t>
            </a:r>
            <a:r>
              <a:rPr lang="en-GB" altLang="en-US" sz="1600" i="1" dirty="0">
                <a:latin typeface="Calibri" panose="020F0502020204030204" pitchFamily="34" charset="0"/>
                <a:cs typeface="Calibri" panose="020F0502020204030204" pitchFamily="34" charset="0"/>
              </a:rPr>
              <a:t>Leif Gustafsson, 211113</a:t>
            </a:r>
          </a:p>
          <a:p>
            <a:pPr marL="342900" indent="-342900"/>
            <a:r>
              <a:rPr lang="en-GB" altLang="en-US" sz="1600" i="1" dirty="0">
                <a:latin typeface="Calibri" panose="020F0502020204030204" pitchFamily="34" charset="0"/>
                <a:cs typeface="Calibri" panose="020F0502020204030204" pitchFamily="34" charset="0"/>
              </a:rPr>
              <a:t>L3_Important_Techniques.pptx</a:t>
            </a:r>
          </a:p>
        </p:txBody>
      </p:sp>
      <p:sp>
        <p:nvSpPr>
          <p:cNvPr id="4106" name="Text Box 10">
            <a:extLst>
              <a:ext uri="{FF2B5EF4-FFF2-40B4-BE49-F238E27FC236}">
                <a16:creationId xmlns:a16="http://schemas.microsoft.com/office/drawing/2014/main" id="{65EAF3E9-9EAF-4935-838B-230A1D88250F}"/>
              </a:ext>
            </a:extLst>
          </p:cNvPr>
          <p:cNvSpPr txBox="1">
            <a:spLocks noChangeArrowheads="1"/>
          </p:cNvSpPr>
          <p:nvPr/>
        </p:nvSpPr>
        <p:spPr bwMode="auto">
          <a:xfrm>
            <a:off x="314325" y="331788"/>
            <a:ext cx="71229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4400" b="1" dirty="0">
                <a:solidFill>
                  <a:schemeClr val="tx2"/>
                </a:solidFill>
                <a:latin typeface="Calibri" panose="020F0502020204030204" pitchFamily="34" charset="0"/>
                <a:cs typeface="Calibri" panose="020F0502020204030204" pitchFamily="34" charset="0"/>
              </a:rPr>
              <a:t>L3.  IMPORTANT TECHNIQUES</a:t>
            </a:r>
          </a:p>
        </p:txBody>
      </p:sp>
      <p:sp>
        <p:nvSpPr>
          <p:cNvPr id="4107" name="Text Box 11">
            <a:extLst>
              <a:ext uri="{FF2B5EF4-FFF2-40B4-BE49-F238E27FC236}">
                <a16:creationId xmlns:a16="http://schemas.microsoft.com/office/drawing/2014/main" id="{52DC6DBA-46E0-402C-800D-447E40EF669A}"/>
              </a:ext>
            </a:extLst>
          </p:cNvPr>
          <p:cNvSpPr txBox="1">
            <a:spLocks noChangeArrowheads="1"/>
          </p:cNvSpPr>
          <p:nvPr/>
        </p:nvSpPr>
        <p:spPr bwMode="auto">
          <a:xfrm>
            <a:off x="266700" y="1498600"/>
            <a:ext cx="8877300" cy="215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40000"/>
              </a:spcBef>
            </a:pPr>
            <a:r>
              <a:rPr lang="en-GB" altLang="en-US" sz="2600" b="1" dirty="0">
                <a:solidFill>
                  <a:schemeClr val="tx2"/>
                </a:solidFill>
                <a:latin typeface="Calibri" panose="020F0502020204030204" pitchFamily="34" charset="0"/>
                <a:cs typeface="Calibri" panose="020F0502020204030204" pitchFamily="34" charset="0"/>
              </a:rPr>
              <a:t>I.	OBJECTIVE FUNCTION</a:t>
            </a:r>
          </a:p>
          <a:p>
            <a:pPr>
              <a:spcBef>
                <a:spcPct val="40000"/>
              </a:spcBef>
            </a:pPr>
            <a:r>
              <a:rPr lang="en-GB" altLang="en-US" sz="2600" b="1" dirty="0">
                <a:solidFill>
                  <a:schemeClr val="tx2"/>
                </a:solidFill>
                <a:latin typeface="Calibri" panose="020F0502020204030204" pitchFamily="34" charset="0"/>
                <a:cs typeface="Calibri" panose="020F0502020204030204" pitchFamily="34" charset="0"/>
              </a:rPr>
              <a:t>II.	SENSITIVITY ANALYSIS</a:t>
            </a:r>
          </a:p>
          <a:p>
            <a:pPr>
              <a:spcBef>
                <a:spcPct val="40000"/>
              </a:spcBef>
            </a:pPr>
            <a:r>
              <a:rPr lang="en-GB" altLang="en-US" sz="2600" b="1" dirty="0">
                <a:solidFill>
                  <a:schemeClr val="tx2"/>
                </a:solidFill>
                <a:latin typeface="Calibri" panose="020F0502020204030204" pitchFamily="34" charset="0"/>
                <a:cs typeface="Calibri" panose="020F0502020204030204" pitchFamily="34" charset="0"/>
              </a:rPr>
              <a:t>III.   OPTIMIZATION</a:t>
            </a:r>
          </a:p>
          <a:p>
            <a:pPr>
              <a:spcBef>
                <a:spcPct val="40000"/>
              </a:spcBef>
            </a:pPr>
            <a:r>
              <a:rPr lang="en-GB" altLang="en-US" sz="2600" b="1" dirty="0">
                <a:solidFill>
                  <a:schemeClr val="tx2"/>
                </a:solidFill>
                <a:latin typeface="Calibri" panose="020F0502020204030204" pitchFamily="34" charset="0"/>
                <a:cs typeface="Calibri" panose="020F0502020204030204" pitchFamily="34" charset="0"/>
              </a:rPr>
              <a:t>IV.    IDENTIFICATION &amp; PARAMETER ESTIMATION</a:t>
            </a:r>
          </a:p>
        </p:txBody>
      </p:sp>
      <p:graphicFrame>
        <p:nvGraphicFramePr>
          <p:cNvPr id="4109" name="Object 13">
            <a:extLst>
              <a:ext uri="{FF2B5EF4-FFF2-40B4-BE49-F238E27FC236}">
                <a16:creationId xmlns:a16="http://schemas.microsoft.com/office/drawing/2014/main" id="{4056BA34-6373-42FA-A88C-7EA8C96245B0}"/>
              </a:ext>
            </a:extLst>
          </p:cNvPr>
          <p:cNvGraphicFramePr>
            <a:graphicFrameLocks noChangeAspect="1"/>
          </p:cNvGraphicFramePr>
          <p:nvPr>
            <p:extLst>
              <p:ext uri="{D42A27DB-BD31-4B8C-83A1-F6EECF244321}">
                <p14:modId xmlns:p14="http://schemas.microsoft.com/office/powerpoint/2010/main" val="2086283153"/>
              </p:ext>
            </p:extLst>
          </p:nvPr>
        </p:nvGraphicFramePr>
        <p:xfrm>
          <a:off x="728663" y="4052888"/>
          <a:ext cx="5551487" cy="1762125"/>
        </p:xfrm>
        <a:graphic>
          <a:graphicData uri="http://schemas.openxmlformats.org/presentationml/2006/ole">
            <mc:AlternateContent xmlns:mc="http://schemas.openxmlformats.org/markup-compatibility/2006">
              <mc:Choice xmlns:v="urn:schemas-microsoft-com:vml" Requires="v">
                <p:oleObj spid="_x0000_s1069" name="Bitmappsbild" r:id="rId4" imgW="3672381" imgH="1165961" progId="Paint.Picture">
                  <p:embed/>
                </p:oleObj>
              </mc:Choice>
              <mc:Fallback>
                <p:oleObj name="Bitmappsbild" r:id="rId4" imgW="3672381" imgH="1165961" progId="Paint.Picture">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4052888"/>
                        <a:ext cx="5551487"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latshållare för bildnummer 5">
            <a:extLst>
              <a:ext uri="{FF2B5EF4-FFF2-40B4-BE49-F238E27FC236}">
                <a16:creationId xmlns:a16="http://schemas.microsoft.com/office/drawing/2014/main" id="{577490B2-8E1A-4E40-B698-D81F1CFA930C}"/>
              </a:ext>
            </a:extLst>
          </p:cNvPr>
          <p:cNvSpPr>
            <a:spLocks noGrp="1"/>
          </p:cNvSpPr>
          <p:nvPr>
            <p:ph type="sldNum" sz="quarter" idx="12"/>
          </p:nvPr>
        </p:nvSpPr>
        <p:spPr>
          <a:xfrm>
            <a:off x="8515691" y="6345190"/>
            <a:ext cx="539409" cy="457200"/>
          </a:xfrm>
        </p:spPr>
        <p:txBody>
          <a:bodyPr/>
          <a:lstStyle/>
          <a:p>
            <a:fld id="{1AEC19E5-C192-47A7-9F66-0A9C42F1810F}" type="slidenum">
              <a:rPr lang="en-GB" altLang="en-US">
                <a:latin typeface="Calibri" panose="020F0502020204030204" pitchFamily="34" charset="0"/>
                <a:cs typeface="Calibri" panose="020F0502020204030204" pitchFamily="34" charset="0"/>
              </a:rPr>
              <a:pPr/>
              <a:t>10</a:t>
            </a:fld>
            <a:endParaRPr lang="en-GB" altLang="en-US" dirty="0">
              <a:latin typeface="Calibri" panose="020F0502020204030204" pitchFamily="34" charset="0"/>
              <a:cs typeface="Calibri" panose="020F0502020204030204" pitchFamily="34" charset="0"/>
            </a:endParaRPr>
          </a:p>
        </p:txBody>
      </p:sp>
      <p:sp>
        <p:nvSpPr>
          <p:cNvPr id="18438" name="Rectangle 6">
            <a:extLst>
              <a:ext uri="{FF2B5EF4-FFF2-40B4-BE49-F238E27FC236}">
                <a16:creationId xmlns:a16="http://schemas.microsoft.com/office/drawing/2014/main" id="{BE1633E1-7F3D-4083-BEF4-9BE1770EF878}"/>
              </a:ext>
            </a:extLst>
          </p:cNvPr>
          <p:cNvSpPr>
            <a:spLocks noGrp="1" noChangeArrowheads="1"/>
          </p:cNvSpPr>
          <p:nvPr>
            <p:ph type="title"/>
          </p:nvPr>
        </p:nvSpPr>
        <p:spPr>
          <a:xfrm>
            <a:off x="814388" y="71438"/>
            <a:ext cx="7835900" cy="635000"/>
          </a:xfrm>
          <a:noFill/>
          <a:ln/>
        </p:spPr>
        <p:txBody>
          <a:bodyPr lIns="21600" rIns="21600"/>
          <a:lstStyle/>
          <a:p>
            <a:r>
              <a:rPr lang="en-GB" altLang="en-US" sz="3600" b="1" dirty="0">
                <a:latin typeface="Calibri" panose="020F0502020204030204" pitchFamily="34" charset="0"/>
                <a:cs typeface="Calibri" panose="020F0502020204030204" pitchFamily="34" charset="0"/>
              </a:rPr>
              <a:t>Local and global maxima (ditto minima)</a:t>
            </a:r>
          </a:p>
        </p:txBody>
      </p:sp>
      <p:grpSp>
        <p:nvGrpSpPr>
          <p:cNvPr id="18467" name="Group 35">
            <a:extLst>
              <a:ext uri="{FF2B5EF4-FFF2-40B4-BE49-F238E27FC236}">
                <a16:creationId xmlns:a16="http://schemas.microsoft.com/office/drawing/2014/main" id="{562F9E17-5B71-431B-81E9-922F54B5CCFF}"/>
              </a:ext>
            </a:extLst>
          </p:cNvPr>
          <p:cNvGrpSpPr>
            <a:grpSpLocks/>
          </p:cNvGrpSpPr>
          <p:nvPr/>
        </p:nvGrpSpPr>
        <p:grpSpPr bwMode="auto">
          <a:xfrm>
            <a:off x="2057400" y="2362201"/>
            <a:ext cx="3657600" cy="996951"/>
            <a:chOff x="1296" y="1488"/>
            <a:chExt cx="2304" cy="628"/>
          </a:xfrm>
        </p:grpSpPr>
        <p:sp>
          <p:nvSpPr>
            <p:cNvPr id="18445" name="Rectangle 13">
              <a:extLst>
                <a:ext uri="{FF2B5EF4-FFF2-40B4-BE49-F238E27FC236}">
                  <a16:creationId xmlns:a16="http://schemas.microsoft.com/office/drawing/2014/main" id="{4349F439-1A9F-4407-9454-D613ADC988BD}"/>
                </a:ext>
              </a:extLst>
            </p:cNvPr>
            <p:cNvSpPr>
              <a:spLocks noChangeArrowheads="1"/>
            </p:cNvSpPr>
            <p:nvPr/>
          </p:nvSpPr>
          <p:spPr bwMode="auto">
            <a:xfrm>
              <a:off x="1873" y="1825"/>
              <a:ext cx="13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solidFill>
                    <a:srgbClr val="009900"/>
                  </a:solidFill>
                  <a:latin typeface="Calibri" panose="020F0502020204030204" pitchFamily="34" charset="0"/>
                  <a:cs typeface="Calibri" panose="020F0502020204030204" pitchFamily="34" charset="0"/>
                </a:rPr>
                <a:t>Local maxima</a:t>
              </a:r>
            </a:p>
          </p:txBody>
        </p:sp>
        <p:sp>
          <p:nvSpPr>
            <p:cNvPr id="18446" name="Line 14">
              <a:extLst>
                <a:ext uri="{FF2B5EF4-FFF2-40B4-BE49-F238E27FC236}">
                  <a16:creationId xmlns:a16="http://schemas.microsoft.com/office/drawing/2014/main" id="{E6F93B4A-2E7B-407B-9981-BFE08CDA2672}"/>
                </a:ext>
              </a:extLst>
            </p:cNvPr>
            <p:cNvSpPr>
              <a:spLocks noChangeShapeType="1"/>
            </p:cNvSpPr>
            <p:nvPr/>
          </p:nvSpPr>
          <p:spPr bwMode="auto">
            <a:xfrm flipV="1">
              <a:off x="3072" y="1488"/>
              <a:ext cx="528" cy="480"/>
            </a:xfrm>
            <a:prstGeom prst="line">
              <a:avLst/>
            </a:pr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47" name="Line 15">
              <a:extLst>
                <a:ext uri="{FF2B5EF4-FFF2-40B4-BE49-F238E27FC236}">
                  <a16:creationId xmlns:a16="http://schemas.microsoft.com/office/drawing/2014/main" id="{4342CD45-B0A9-478E-A268-DBD36200C1D1}"/>
                </a:ext>
              </a:extLst>
            </p:cNvPr>
            <p:cNvSpPr>
              <a:spLocks noChangeShapeType="1"/>
            </p:cNvSpPr>
            <p:nvPr/>
          </p:nvSpPr>
          <p:spPr bwMode="auto">
            <a:xfrm>
              <a:off x="1296" y="1488"/>
              <a:ext cx="576" cy="48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8468" name="Group 36">
            <a:extLst>
              <a:ext uri="{FF2B5EF4-FFF2-40B4-BE49-F238E27FC236}">
                <a16:creationId xmlns:a16="http://schemas.microsoft.com/office/drawing/2014/main" id="{C8BE1C0B-6BE7-41E4-8BA6-2A5C214BE700}"/>
              </a:ext>
            </a:extLst>
          </p:cNvPr>
          <p:cNvGrpSpPr>
            <a:grpSpLocks/>
          </p:cNvGrpSpPr>
          <p:nvPr/>
        </p:nvGrpSpPr>
        <p:grpSpPr bwMode="auto">
          <a:xfrm>
            <a:off x="2897188" y="915988"/>
            <a:ext cx="2514600" cy="836612"/>
            <a:chOff x="1825" y="577"/>
            <a:chExt cx="1584" cy="527"/>
          </a:xfrm>
        </p:grpSpPr>
        <p:sp>
          <p:nvSpPr>
            <p:cNvPr id="18444" name="Rectangle 12">
              <a:extLst>
                <a:ext uri="{FF2B5EF4-FFF2-40B4-BE49-F238E27FC236}">
                  <a16:creationId xmlns:a16="http://schemas.microsoft.com/office/drawing/2014/main" id="{4DBCBFEB-D240-4E33-A480-CBDC4B1F2ADB}"/>
                </a:ext>
              </a:extLst>
            </p:cNvPr>
            <p:cNvSpPr>
              <a:spLocks noChangeArrowheads="1"/>
            </p:cNvSpPr>
            <p:nvPr/>
          </p:nvSpPr>
          <p:spPr bwMode="auto">
            <a:xfrm>
              <a:off x="1825" y="577"/>
              <a:ext cx="15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solidFill>
                    <a:srgbClr val="FF0000"/>
                  </a:solidFill>
                  <a:latin typeface="Calibri" panose="020F0502020204030204" pitchFamily="34" charset="0"/>
                  <a:cs typeface="Calibri" panose="020F0502020204030204" pitchFamily="34" charset="0"/>
                </a:rPr>
                <a:t>Global maximum</a:t>
              </a:r>
            </a:p>
          </p:txBody>
        </p:sp>
        <p:sp>
          <p:nvSpPr>
            <p:cNvPr id="18448" name="Line 16">
              <a:extLst>
                <a:ext uri="{FF2B5EF4-FFF2-40B4-BE49-F238E27FC236}">
                  <a16:creationId xmlns:a16="http://schemas.microsoft.com/office/drawing/2014/main" id="{7100352D-5A43-43D8-8A46-8A7C1D3F3578}"/>
                </a:ext>
              </a:extLst>
            </p:cNvPr>
            <p:cNvSpPr>
              <a:spLocks noChangeShapeType="1"/>
            </p:cNvSpPr>
            <p:nvPr/>
          </p:nvSpPr>
          <p:spPr bwMode="auto">
            <a:xfrm>
              <a:off x="2448" y="816"/>
              <a:ext cx="0" cy="288"/>
            </a:xfrm>
            <a:prstGeom prst="line">
              <a:avLst/>
            </a:pr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8475" name="Group 43">
            <a:extLst>
              <a:ext uri="{FF2B5EF4-FFF2-40B4-BE49-F238E27FC236}">
                <a16:creationId xmlns:a16="http://schemas.microsoft.com/office/drawing/2014/main" id="{A9E32942-6941-4E6E-9810-946989639ACE}"/>
              </a:ext>
            </a:extLst>
          </p:cNvPr>
          <p:cNvGrpSpPr>
            <a:grpSpLocks/>
          </p:cNvGrpSpPr>
          <p:nvPr/>
        </p:nvGrpSpPr>
        <p:grpSpPr bwMode="auto">
          <a:xfrm>
            <a:off x="528593" y="3808413"/>
            <a:ext cx="7289800" cy="2443163"/>
            <a:chOff x="384" y="2416"/>
            <a:chExt cx="4592" cy="1539"/>
          </a:xfrm>
        </p:grpSpPr>
        <p:sp>
          <p:nvSpPr>
            <p:cNvPr id="18452" name="Rectangle 20">
              <a:extLst>
                <a:ext uri="{FF2B5EF4-FFF2-40B4-BE49-F238E27FC236}">
                  <a16:creationId xmlns:a16="http://schemas.microsoft.com/office/drawing/2014/main" id="{3547E33F-9AF6-46EC-A21B-099B776DF45E}"/>
                </a:ext>
              </a:extLst>
            </p:cNvPr>
            <p:cNvSpPr>
              <a:spLocks noChangeArrowheads="1"/>
            </p:cNvSpPr>
            <p:nvPr/>
          </p:nvSpPr>
          <p:spPr bwMode="auto">
            <a:xfrm>
              <a:off x="409" y="2416"/>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2</a:t>
              </a:r>
            </a:p>
          </p:txBody>
        </p:sp>
        <p:sp>
          <p:nvSpPr>
            <p:cNvPr id="18453" name="Line 21">
              <a:extLst>
                <a:ext uri="{FF2B5EF4-FFF2-40B4-BE49-F238E27FC236}">
                  <a16:creationId xmlns:a16="http://schemas.microsoft.com/office/drawing/2014/main" id="{E5BA479B-55CC-4688-A00D-CACAE5304DBA}"/>
                </a:ext>
              </a:extLst>
            </p:cNvPr>
            <p:cNvSpPr>
              <a:spLocks noChangeShapeType="1"/>
            </p:cNvSpPr>
            <p:nvPr/>
          </p:nvSpPr>
          <p:spPr bwMode="auto">
            <a:xfrm>
              <a:off x="384" y="2592"/>
              <a:ext cx="0" cy="124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54" name="Line 22">
              <a:extLst>
                <a:ext uri="{FF2B5EF4-FFF2-40B4-BE49-F238E27FC236}">
                  <a16:creationId xmlns:a16="http://schemas.microsoft.com/office/drawing/2014/main" id="{9A556691-44A0-464F-9598-5D6FB1E6907A}"/>
                </a:ext>
              </a:extLst>
            </p:cNvPr>
            <p:cNvSpPr>
              <a:spLocks noChangeShapeType="1"/>
            </p:cNvSpPr>
            <p:nvPr/>
          </p:nvSpPr>
          <p:spPr bwMode="auto">
            <a:xfrm>
              <a:off x="384" y="3840"/>
              <a:ext cx="42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56" name="Rectangle 24">
              <a:extLst>
                <a:ext uri="{FF2B5EF4-FFF2-40B4-BE49-F238E27FC236}">
                  <a16:creationId xmlns:a16="http://schemas.microsoft.com/office/drawing/2014/main" id="{5A2DCBB8-1CBF-4589-B099-693414F1D900}"/>
                </a:ext>
              </a:extLst>
            </p:cNvPr>
            <p:cNvSpPr>
              <a:spLocks noChangeArrowheads="1"/>
            </p:cNvSpPr>
            <p:nvPr/>
          </p:nvSpPr>
          <p:spPr bwMode="auto">
            <a:xfrm>
              <a:off x="4600" y="3664"/>
              <a:ext cx="3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1</a:t>
              </a:r>
            </a:p>
          </p:txBody>
        </p:sp>
        <p:grpSp>
          <p:nvGrpSpPr>
            <p:cNvPr id="18466" name="Group 34">
              <a:extLst>
                <a:ext uri="{FF2B5EF4-FFF2-40B4-BE49-F238E27FC236}">
                  <a16:creationId xmlns:a16="http://schemas.microsoft.com/office/drawing/2014/main" id="{2596E72A-BC25-4ED0-B948-DBB1FC625123}"/>
                </a:ext>
              </a:extLst>
            </p:cNvPr>
            <p:cNvGrpSpPr>
              <a:grpSpLocks/>
            </p:cNvGrpSpPr>
            <p:nvPr/>
          </p:nvGrpSpPr>
          <p:grpSpPr bwMode="auto">
            <a:xfrm rot="573559">
              <a:off x="838" y="2624"/>
              <a:ext cx="3499" cy="1090"/>
              <a:chOff x="822" y="2448"/>
              <a:chExt cx="3499" cy="1090"/>
            </a:xfrm>
          </p:grpSpPr>
          <p:sp>
            <p:nvSpPr>
              <p:cNvPr id="18451" name="Oval 19">
                <a:extLst>
                  <a:ext uri="{FF2B5EF4-FFF2-40B4-BE49-F238E27FC236}">
                    <a16:creationId xmlns:a16="http://schemas.microsoft.com/office/drawing/2014/main" id="{DDDC12D3-711F-43B5-B6BB-562583F3303F}"/>
                  </a:ext>
                </a:extLst>
              </p:cNvPr>
              <p:cNvSpPr>
                <a:spLocks noChangeArrowheads="1"/>
              </p:cNvSpPr>
              <p:nvPr/>
            </p:nvSpPr>
            <p:spPr bwMode="auto">
              <a:xfrm>
                <a:off x="2068" y="2836"/>
                <a:ext cx="712" cy="32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55" name="Freeform 23">
                <a:extLst>
                  <a:ext uri="{FF2B5EF4-FFF2-40B4-BE49-F238E27FC236}">
                    <a16:creationId xmlns:a16="http://schemas.microsoft.com/office/drawing/2014/main" id="{AD62FF7D-258A-4DEC-82F9-843B1B00E7F0}"/>
                  </a:ext>
                </a:extLst>
              </p:cNvPr>
              <p:cNvSpPr>
                <a:spLocks/>
              </p:cNvSpPr>
              <p:nvPr/>
            </p:nvSpPr>
            <p:spPr bwMode="auto">
              <a:xfrm>
                <a:off x="822" y="2448"/>
                <a:ext cx="3499" cy="1090"/>
              </a:xfrm>
              <a:custGeom>
                <a:avLst/>
                <a:gdLst>
                  <a:gd name="T0" fmla="*/ 108 w 3499"/>
                  <a:gd name="T1" fmla="*/ 389 h 1090"/>
                  <a:gd name="T2" fmla="*/ 206 w 3499"/>
                  <a:gd name="T3" fmla="*/ 297 h 1090"/>
                  <a:gd name="T4" fmla="*/ 334 w 3499"/>
                  <a:gd name="T5" fmla="*/ 217 h 1090"/>
                  <a:gd name="T6" fmla="*/ 453 w 3499"/>
                  <a:gd name="T7" fmla="*/ 194 h 1090"/>
                  <a:gd name="T8" fmla="*/ 571 w 3499"/>
                  <a:gd name="T9" fmla="*/ 194 h 1090"/>
                  <a:gd name="T10" fmla="*/ 699 w 3499"/>
                  <a:gd name="T11" fmla="*/ 252 h 1090"/>
                  <a:gd name="T12" fmla="*/ 808 w 3499"/>
                  <a:gd name="T13" fmla="*/ 343 h 1090"/>
                  <a:gd name="T14" fmla="*/ 926 w 3499"/>
                  <a:gd name="T15" fmla="*/ 366 h 1090"/>
                  <a:gd name="T16" fmla="*/ 1054 w 3499"/>
                  <a:gd name="T17" fmla="*/ 355 h 1090"/>
                  <a:gd name="T18" fmla="*/ 1182 w 3499"/>
                  <a:gd name="T19" fmla="*/ 297 h 1090"/>
                  <a:gd name="T20" fmla="*/ 1291 w 3499"/>
                  <a:gd name="T21" fmla="*/ 217 h 1090"/>
                  <a:gd name="T22" fmla="*/ 1418 w 3499"/>
                  <a:gd name="T23" fmla="*/ 159 h 1090"/>
                  <a:gd name="T24" fmla="*/ 1536 w 3499"/>
                  <a:gd name="T25" fmla="*/ 126 h 1090"/>
                  <a:gd name="T26" fmla="*/ 1655 w 3499"/>
                  <a:gd name="T27" fmla="*/ 126 h 1090"/>
                  <a:gd name="T28" fmla="*/ 1773 w 3499"/>
                  <a:gd name="T29" fmla="*/ 159 h 1090"/>
                  <a:gd name="T30" fmla="*/ 1911 w 3499"/>
                  <a:gd name="T31" fmla="*/ 194 h 1090"/>
                  <a:gd name="T32" fmla="*/ 2039 w 3499"/>
                  <a:gd name="T33" fmla="*/ 217 h 1090"/>
                  <a:gd name="T34" fmla="*/ 2158 w 3499"/>
                  <a:gd name="T35" fmla="*/ 252 h 1090"/>
                  <a:gd name="T36" fmla="*/ 2276 w 3499"/>
                  <a:gd name="T37" fmla="*/ 297 h 1090"/>
                  <a:gd name="T38" fmla="*/ 2413 w 3499"/>
                  <a:gd name="T39" fmla="*/ 297 h 1090"/>
                  <a:gd name="T40" fmla="*/ 2541 w 3499"/>
                  <a:gd name="T41" fmla="*/ 240 h 1090"/>
                  <a:gd name="T42" fmla="*/ 2650 w 3499"/>
                  <a:gd name="T43" fmla="*/ 137 h 1090"/>
                  <a:gd name="T44" fmla="*/ 2778 w 3499"/>
                  <a:gd name="T45" fmla="*/ 68 h 1090"/>
                  <a:gd name="T46" fmla="*/ 2896 w 3499"/>
                  <a:gd name="T47" fmla="*/ 22 h 1090"/>
                  <a:gd name="T48" fmla="*/ 3014 w 3499"/>
                  <a:gd name="T49" fmla="*/ 0 h 1090"/>
                  <a:gd name="T50" fmla="*/ 3133 w 3499"/>
                  <a:gd name="T51" fmla="*/ 22 h 1090"/>
                  <a:gd name="T52" fmla="*/ 3251 w 3499"/>
                  <a:gd name="T53" fmla="*/ 103 h 1090"/>
                  <a:gd name="T54" fmla="*/ 3359 w 3499"/>
                  <a:gd name="T55" fmla="*/ 206 h 1090"/>
                  <a:gd name="T56" fmla="*/ 3468 w 3499"/>
                  <a:gd name="T57" fmla="*/ 309 h 1090"/>
                  <a:gd name="T58" fmla="*/ 3478 w 3499"/>
                  <a:gd name="T59" fmla="*/ 446 h 1090"/>
                  <a:gd name="T60" fmla="*/ 3418 w 3499"/>
                  <a:gd name="T61" fmla="*/ 572 h 1090"/>
                  <a:gd name="T62" fmla="*/ 3300 w 3499"/>
                  <a:gd name="T63" fmla="*/ 699 h 1090"/>
                  <a:gd name="T64" fmla="*/ 3172 w 3499"/>
                  <a:gd name="T65" fmla="*/ 768 h 1090"/>
                  <a:gd name="T66" fmla="*/ 3054 w 3499"/>
                  <a:gd name="T67" fmla="*/ 814 h 1090"/>
                  <a:gd name="T68" fmla="*/ 2926 w 3499"/>
                  <a:gd name="T69" fmla="*/ 825 h 1090"/>
                  <a:gd name="T70" fmla="*/ 2798 w 3499"/>
                  <a:gd name="T71" fmla="*/ 825 h 1090"/>
                  <a:gd name="T72" fmla="*/ 2679 w 3499"/>
                  <a:gd name="T73" fmla="*/ 803 h 1090"/>
                  <a:gd name="T74" fmla="*/ 2551 w 3499"/>
                  <a:gd name="T75" fmla="*/ 756 h 1090"/>
                  <a:gd name="T76" fmla="*/ 2423 w 3499"/>
                  <a:gd name="T77" fmla="*/ 722 h 1090"/>
                  <a:gd name="T78" fmla="*/ 2276 w 3499"/>
                  <a:gd name="T79" fmla="*/ 722 h 1090"/>
                  <a:gd name="T80" fmla="*/ 2138 w 3499"/>
                  <a:gd name="T81" fmla="*/ 779 h 1090"/>
                  <a:gd name="T82" fmla="*/ 2009 w 3499"/>
                  <a:gd name="T83" fmla="*/ 871 h 1090"/>
                  <a:gd name="T84" fmla="*/ 1891 w 3499"/>
                  <a:gd name="T85" fmla="*/ 940 h 1090"/>
                  <a:gd name="T86" fmla="*/ 1743 w 3499"/>
                  <a:gd name="T87" fmla="*/ 1032 h 1090"/>
                  <a:gd name="T88" fmla="*/ 1625 w 3499"/>
                  <a:gd name="T89" fmla="*/ 1078 h 1090"/>
                  <a:gd name="T90" fmla="*/ 1478 w 3499"/>
                  <a:gd name="T91" fmla="*/ 1089 h 1090"/>
                  <a:gd name="T92" fmla="*/ 1359 w 3499"/>
                  <a:gd name="T93" fmla="*/ 1089 h 1090"/>
                  <a:gd name="T94" fmla="*/ 1231 w 3499"/>
                  <a:gd name="T95" fmla="*/ 1055 h 1090"/>
                  <a:gd name="T96" fmla="*/ 1103 w 3499"/>
                  <a:gd name="T97" fmla="*/ 985 h 1090"/>
                  <a:gd name="T98" fmla="*/ 975 w 3499"/>
                  <a:gd name="T99" fmla="*/ 894 h 1090"/>
                  <a:gd name="T100" fmla="*/ 818 w 3499"/>
                  <a:gd name="T101" fmla="*/ 859 h 1090"/>
                  <a:gd name="T102" fmla="*/ 669 w 3499"/>
                  <a:gd name="T103" fmla="*/ 859 h 1090"/>
                  <a:gd name="T104" fmla="*/ 541 w 3499"/>
                  <a:gd name="T105" fmla="*/ 871 h 1090"/>
                  <a:gd name="T106" fmla="*/ 384 w 3499"/>
                  <a:gd name="T107" fmla="*/ 894 h 1090"/>
                  <a:gd name="T108" fmla="*/ 256 w 3499"/>
                  <a:gd name="T109" fmla="*/ 894 h 1090"/>
                  <a:gd name="T110" fmla="*/ 108 w 3499"/>
                  <a:gd name="T111" fmla="*/ 859 h 1090"/>
                  <a:gd name="T112" fmla="*/ 9 w 3499"/>
                  <a:gd name="T113" fmla="*/ 745 h 1090"/>
                  <a:gd name="T114" fmla="*/ 0 w 3499"/>
                  <a:gd name="T115" fmla="*/ 607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99" h="1090">
                    <a:moveTo>
                      <a:pt x="37" y="499"/>
                    </a:moveTo>
                    <a:lnTo>
                      <a:pt x="59" y="446"/>
                    </a:lnTo>
                    <a:lnTo>
                      <a:pt x="78" y="401"/>
                    </a:lnTo>
                    <a:lnTo>
                      <a:pt x="108" y="389"/>
                    </a:lnTo>
                    <a:lnTo>
                      <a:pt x="118" y="355"/>
                    </a:lnTo>
                    <a:lnTo>
                      <a:pt x="148" y="343"/>
                    </a:lnTo>
                    <a:lnTo>
                      <a:pt x="177" y="309"/>
                    </a:lnTo>
                    <a:lnTo>
                      <a:pt x="206" y="297"/>
                    </a:lnTo>
                    <a:lnTo>
                      <a:pt x="246" y="263"/>
                    </a:lnTo>
                    <a:lnTo>
                      <a:pt x="276" y="252"/>
                    </a:lnTo>
                    <a:lnTo>
                      <a:pt x="305" y="229"/>
                    </a:lnTo>
                    <a:lnTo>
                      <a:pt x="334" y="217"/>
                    </a:lnTo>
                    <a:lnTo>
                      <a:pt x="364" y="206"/>
                    </a:lnTo>
                    <a:lnTo>
                      <a:pt x="394" y="206"/>
                    </a:lnTo>
                    <a:lnTo>
                      <a:pt x="423" y="194"/>
                    </a:lnTo>
                    <a:lnTo>
                      <a:pt x="453" y="194"/>
                    </a:lnTo>
                    <a:lnTo>
                      <a:pt x="483" y="182"/>
                    </a:lnTo>
                    <a:lnTo>
                      <a:pt x="512" y="182"/>
                    </a:lnTo>
                    <a:lnTo>
                      <a:pt x="541" y="182"/>
                    </a:lnTo>
                    <a:lnTo>
                      <a:pt x="571" y="194"/>
                    </a:lnTo>
                    <a:lnTo>
                      <a:pt x="601" y="206"/>
                    </a:lnTo>
                    <a:lnTo>
                      <a:pt x="631" y="217"/>
                    </a:lnTo>
                    <a:lnTo>
                      <a:pt x="669" y="229"/>
                    </a:lnTo>
                    <a:lnTo>
                      <a:pt x="699" y="252"/>
                    </a:lnTo>
                    <a:lnTo>
                      <a:pt x="729" y="275"/>
                    </a:lnTo>
                    <a:lnTo>
                      <a:pt x="758" y="297"/>
                    </a:lnTo>
                    <a:lnTo>
                      <a:pt x="788" y="309"/>
                    </a:lnTo>
                    <a:lnTo>
                      <a:pt x="808" y="343"/>
                    </a:lnTo>
                    <a:lnTo>
                      <a:pt x="837" y="343"/>
                    </a:lnTo>
                    <a:lnTo>
                      <a:pt x="866" y="366"/>
                    </a:lnTo>
                    <a:lnTo>
                      <a:pt x="896" y="366"/>
                    </a:lnTo>
                    <a:lnTo>
                      <a:pt x="926" y="366"/>
                    </a:lnTo>
                    <a:lnTo>
                      <a:pt x="956" y="366"/>
                    </a:lnTo>
                    <a:lnTo>
                      <a:pt x="985" y="366"/>
                    </a:lnTo>
                    <a:lnTo>
                      <a:pt x="1024" y="366"/>
                    </a:lnTo>
                    <a:lnTo>
                      <a:pt x="1054" y="355"/>
                    </a:lnTo>
                    <a:lnTo>
                      <a:pt x="1083" y="343"/>
                    </a:lnTo>
                    <a:lnTo>
                      <a:pt x="1113" y="332"/>
                    </a:lnTo>
                    <a:lnTo>
                      <a:pt x="1153" y="309"/>
                    </a:lnTo>
                    <a:lnTo>
                      <a:pt x="1182" y="297"/>
                    </a:lnTo>
                    <a:lnTo>
                      <a:pt x="1211" y="285"/>
                    </a:lnTo>
                    <a:lnTo>
                      <a:pt x="1241" y="263"/>
                    </a:lnTo>
                    <a:lnTo>
                      <a:pt x="1261" y="229"/>
                    </a:lnTo>
                    <a:lnTo>
                      <a:pt x="1291" y="217"/>
                    </a:lnTo>
                    <a:lnTo>
                      <a:pt x="1320" y="206"/>
                    </a:lnTo>
                    <a:lnTo>
                      <a:pt x="1349" y="182"/>
                    </a:lnTo>
                    <a:lnTo>
                      <a:pt x="1379" y="171"/>
                    </a:lnTo>
                    <a:lnTo>
                      <a:pt x="1418" y="159"/>
                    </a:lnTo>
                    <a:lnTo>
                      <a:pt x="1448" y="149"/>
                    </a:lnTo>
                    <a:lnTo>
                      <a:pt x="1478" y="137"/>
                    </a:lnTo>
                    <a:lnTo>
                      <a:pt x="1507" y="126"/>
                    </a:lnTo>
                    <a:lnTo>
                      <a:pt x="1536" y="126"/>
                    </a:lnTo>
                    <a:lnTo>
                      <a:pt x="1566" y="126"/>
                    </a:lnTo>
                    <a:lnTo>
                      <a:pt x="1596" y="126"/>
                    </a:lnTo>
                    <a:lnTo>
                      <a:pt x="1625" y="126"/>
                    </a:lnTo>
                    <a:lnTo>
                      <a:pt x="1655" y="126"/>
                    </a:lnTo>
                    <a:lnTo>
                      <a:pt x="1684" y="137"/>
                    </a:lnTo>
                    <a:lnTo>
                      <a:pt x="1714" y="149"/>
                    </a:lnTo>
                    <a:lnTo>
                      <a:pt x="1743" y="159"/>
                    </a:lnTo>
                    <a:lnTo>
                      <a:pt x="1773" y="159"/>
                    </a:lnTo>
                    <a:lnTo>
                      <a:pt x="1803" y="159"/>
                    </a:lnTo>
                    <a:lnTo>
                      <a:pt x="1832" y="171"/>
                    </a:lnTo>
                    <a:lnTo>
                      <a:pt x="1871" y="182"/>
                    </a:lnTo>
                    <a:lnTo>
                      <a:pt x="1911" y="194"/>
                    </a:lnTo>
                    <a:lnTo>
                      <a:pt x="1951" y="206"/>
                    </a:lnTo>
                    <a:lnTo>
                      <a:pt x="1980" y="206"/>
                    </a:lnTo>
                    <a:lnTo>
                      <a:pt x="2009" y="217"/>
                    </a:lnTo>
                    <a:lnTo>
                      <a:pt x="2039" y="217"/>
                    </a:lnTo>
                    <a:lnTo>
                      <a:pt x="2068" y="229"/>
                    </a:lnTo>
                    <a:lnTo>
                      <a:pt x="2098" y="240"/>
                    </a:lnTo>
                    <a:lnTo>
                      <a:pt x="2128" y="240"/>
                    </a:lnTo>
                    <a:lnTo>
                      <a:pt x="2158" y="252"/>
                    </a:lnTo>
                    <a:lnTo>
                      <a:pt x="2186" y="252"/>
                    </a:lnTo>
                    <a:lnTo>
                      <a:pt x="2216" y="263"/>
                    </a:lnTo>
                    <a:lnTo>
                      <a:pt x="2246" y="285"/>
                    </a:lnTo>
                    <a:lnTo>
                      <a:pt x="2276" y="297"/>
                    </a:lnTo>
                    <a:lnTo>
                      <a:pt x="2305" y="309"/>
                    </a:lnTo>
                    <a:lnTo>
                      <a:pt x="2335" y="309"/>
                    </a:lnTo>
                    <a:lnTo>
                      <a:pt x="2364" y="309"/>
                    </a:lnTo>
                    <a:lnTo>
                      <a:pt x="2413" y="297"/>
                    </a:lnTo>
                    <a:lnTo>
                      <a:pt x="2453" y="285"/>
                    </a:lnTo>
                    <a:lnTo>
                      <a:pt x="2483" y="275"/>
                    </a:lnTo>
                    <a:lnTo>
                      <a:pt x="2511" y="263"/>
                    </a:lnTo>
                    <a:lnTo>
                      <a:pt x="2541" y="240"/>
                    </a:lnTo>
                    <a:lnTo>
                      <a:pt x="2571" y="217"/>
                    </a:lnTo>
                    <a:lnTo>
                      <a:pt x="2591" y="182"/>
                    </a:lnTo>
                    <a:lnTo>
                      <a:pt x="2620" y="159"/>
                    </a:lnTo>
                    <a:lnTo>
                      <a:pt x="2650" y="137"/>
                    </a:lnTo>
                    <a:lnTo>
                      <a:pt x="2689" y="114"/>
                    </a:lnTo>
                    <a:lnTo>
                      <a:pt x="2719" y="91"/>
                    </a:lnTo>
                    <a:lnTo>
                      <a:pt x="2748" y="68"/>
                    </a:lnTo>
                    <a:lnTo>
                      <a:pt x="2778" y="68"/>
                    </a:lnTo>
                    <a:lnTo>
                      <a:pt x="2808" y="45"/>
                    </a:lnTo>
                    <a:lnTo>
                      <a:pt x="2837" y="33"/>
                    </a:lnTo>
                    <a:lnTo>
                      <a:pt x="2866" y="22"/>
                    </a:lnTo>
                    <a:lnTo>
                      <a:pt x="2896" y="22"/>
                    </a:lnTo>
                    <a:lnTo>
                      <a:pt x="2926" y="22"/>
                    </a:lnTo>
                    <a:lnTo>
                      <a:pt x="2955" y="11"/>
                    </a:lnTo>
                    <a:lnTo>
                      <a:pt x="2985" y="11"/>
                    </a:lnTo>
                    <a:lnTo>
                      <a:pt x="3014" y="0"/>
                    </a:lnTo>
                    <a:lnTo>
                      <a:pt x="3044" y="0"/>
                    </a:lnTo>
                    <a:lnTo>
                      <a:pt x="3073" y="0"/>
                    </a:lnTo>
                    <a:lnTo>
                      <a:pt x="3103" y="11"/>
                    </a:lnTo>
                    <a:lnTo>
                      <a:pt x="3133" y="22"/>
                    </a:lnTo>
                    <a:lnTo>
                      <a:pt x="3163" y="33"/>
                    </a:lnTo>
                    <a:lnTo>
                      <a:pt x="3191" y="68"/>
                    </a:lnTo>
                    <a:lnTo>
                      <a:pt x="3221" y="79"/>
                    </a:lnTo>
                    <a:lnTo>
                      <a:pt x="3251" y="103"/>
                    </a:lnTo>
                    <a:lnTo>
                      <a:pt x="3281" y="126"/>
                    </a:lnTo>
                    <a:lnTo>
                      <a:pt x="3310" y="159"/>
                    </a:lnTo>
                    <a:lnTo>
                      <a:pt x="3339" y="171"/>
                    </a:lnTo>
                    <a:lnTo>
                      <a:pt x="3359" y="206"/>
                    </a:lnTo>
                    <a:lnTo>
                      <a:pt x="3389" y="217"/>
                    </a:lnTo>
                    <a:lnTo>
                      <a:pt x="3418" y="252"/>
                    </a:lnTo>
                    <a:lnTo>
                      <a:pt x="3448" y="275"/>
                    </a:lnTo>
                    <a:lnTo>
                      <a:pt x="3468" y="309"/>
                    </a:lnTo>
                    <a:lnTo>
                      <a:pt x="3488" y="343"/>
                    </a:lnTo>
                    <a:lnTo>
                      <a:pt x="3498" y="378"/>
                    </a:lnTo>
                    <a:lnTo>
                      <a:pt x="3488" y="413"/>
                    </a:lnTo>
                    <a:lnTo>
                      <a:pt x="3478" y="446"/>
                    </a:lnTo>
                    <a:lnTo>
                      <a:pt x="3468" y="481"/>
                    </a:lnTo>
                    <a:lnTo>
                      <a:pt x="3458" y="516"/>
                    </a:lnTo>
                    <a:lnTo>
                      <a:pt x="3448" y="550"/>
                    </a:lnTo>
                    <a:lnTo>
                      <a:pt x="3418" y="572"/>
                    </a:lnTo>
                    <a:lnTo>
                      <a:pt x="3389" y="619"/>
                    </a:lnTo>
                    <a:lnTo>
                      <a:pt x="3359" y="642"/>
                    </a:lnTo>
                    <a:lnTo>
                      <a:pt x="3330" y="676"/>
                    </a:lnTo>
                    <a:lnTo>
                      <a:pt x="3300" y="699"/>
                    </a:lnTo>
                    <a:lnTo>
                      <a:pt x="3271" y="722"/>
                    </a:lnTo>
                    <a:lnTo>
                      <a:pt x="3241" y="733"/>
                    </a:lnTo>
                    <a:lnTo>
                      <a:pt x="3211" y="756"/>
                    </a:lnTo>
                    <a:lnTo>
                      <a:pt x="3172" y="768"/>
                    </a:lnTo>
                    <a:lnTo>
                      <a:pt x="3143" y="791"/>
                    </a:lnTo>
                    <a:lnTo>
                      <a:pt x="3113" y="803"/>
                    </a:lnTo>
                    <a:lnTo>
                      <a:pt x="3083" y="803"/>
                    </a:lnTo>
                    <a:lnTo>
                      <a:pt x="3054" y="814"/>
                    </a:lnTo>
                    <a:lnTo>
                      <a:pt x="3024" y="814"/>
                    </a:lnTo>
                    <a:lnTo>
                      <a:pt x="2985" y="825"/>
                    </a:lnTo>
                    <a:lnTo>
                      <a:pt x="2955" y="825"/>
                    </a:lnTo>
                    <a:lnTo>
                      <a:pt x="2926" y="825"/>
                    </a:lnTo>
                    <a:lnTo>
                      <a:pt x="2896" y="825"/>
                    </a:lnTo>
                    <a:lnTo>
                      <a:pt x="2866" y="825"/>
                    </a:lnTo>
                    <a:lnTo>
                      <a:pt x="2837" y="825"/>
                    </a:lnTo>
                    <a:lnTo>
                      <a:pt x="2798" y="825"/>
                    </a:lnTo>
                    <a:lnTo>
                      <a:pt x="2768" y="825"/>
                    </a:lnTo>
                    <a:lnTo>
                      <a:pt x="2738" y="814"/>
                    </a:lnTo>
                    <a:lnTo>
                      <a:pt x="2709" y="814"/>
                    </a:lnTo>
                    <a:lnTo>
                      <a:pt x="2679" y="803"/>
                    </a:lnTo>
                    <a:lnTo>
                      <a:pt x="2650" y="803"/>
                    </a:lnTo>
                    <a:lnTo>
                      <a:pt x="2620" y="779"/>
                    </a:lnTo>
                    <a:lnTo>
                      <a:pt x="2591" y="779"/>
                    </a:lnTo>
                    <a:lnTo>
                      <a:pt x="2551" y="756"/>
                    </a:lnTo>
                    <a:lnTo>
                      <a:pt x="2521" y="756"/>
                    </a:lnTo>
                    <a:lnTo>
                      <a:pt x="2493" y="745"/>
                    </a:lnTo>
                    <a:lnTo>
                      <a:pt x="2453" y="722"/>
                    </a:lnTo>
                    <a:lnTo>
                      <a:pt x="2423" y="722"/>
                    </a:lnTo>
                    <a:lnTo>
                      <a:pt x="2384" y="710"/>
                    </a:lnTo>
                    <a:lnTo>
                      <a:pt x="2354" y="710"/>
                    </a:lnTo>
                    <a:lnTo>
                      <a:pt x="2325" y="722"/>
                    </a:lnTo>
                    <a:lnTo>
                      <a:pt x="2276" y="722"/>
                    </a:lnTo>
                    <a:lnTo>
                      <a:pt x="2236" y="733"/>
                    </a:lnTo>
                    <a:lnTo>
                      <a:pt x="2206" y="745"/>
                    </a:lnTo>
                    <a:lnTo>
                      <a:pt x="2167" y="768"/>
                    </a:lnTo>
                    <a:lnTo>
                      <a:pt x="2138" y="779"/>
                    </a:lnTo>
                    <a:lnTo>
                      <a:pt x="2108" y="803"/>
                    </a:lnTo>
                    <a:lnTo>
                      <a:pt x="2078" y="814"/>
                    </a:lnTo>
                    <a:lnTo>
                      <a:pt x="2049" y="836"/>
                    </a:lnTo>
                    <a:lnTo>
                      <a:pt x="2009" y="871"/>
                    </a:lnTo>
                    <a:lnTo>
                      <a:pt x="1980" y="894"/>
                    </a:lnTo>
                    <a:lnTo>
                      <a:pt x="1951" y="906"/>
                    </a:lnTo>
                    <a:lnTo>
                      <a:pt x="1921" y="929"/>
                    </a:lnTo>
                    <a:lnTo>
                      <a:pt x="1891" y="940"/>
                    </a:lnTo>
                    <a:lnTo>
                      <a:pt x="1851" y="962"/>
                    </a:lnTo>
                    <a:lnTo>
                      <a:pt x="1813" y="985"/>
                    </a:lnTo>
                    <a:lnTo>
                      <a:pt x="1773" y="1009"/>
                    </a:lnTo>
                    <a:lnTo>
                      <a:pt x="1743" y="1032"/>
                    </a:lnTo>
                    <a:lnTo>
                      <a:pt x="1714" y="1043"/>
                    </a:lnTo>
                    <a:lnTo>
                      <a:pt x="1684" y="1043"/>
                    </a:lnTo>
                    <a:lnTo>
                      <a:pt x="1655" y="1066"/>
                    </a:lnTo>
                    <a:lnTo>
                      <a:pt x="1625" y="1078"/>
                    </a:lnTo>
                    <a:lnTo>
                      <a:pt x="1596" y="1078"/>
                    </a:lnTo>
                    <a:lnTo>
                      <a:pt x="1546" y="1078"/>
                    </a:lnTo>
                    <a:lnTo>
                      <a:pt x="1516" y="1078"/>
                    </a:lnTo>
                    <a:lnTo>
                      <a:pt x="1478" y="1089"/>
                    </a:lnTo>
                    <a:lnTo>
                      <a:pt x="1448" y="1089"/>
                    </a:lnTo>
                    <a:lnTo>
                      <a:pt x="1418" y="1089"/>
                    </a:lnTo>
                    <a:lnTo>
                      <a:pt x="1389" y="1089"/>
                    </a:lnTo>
                    <a:lnTo>
                      <a:pt x="1359" y="1089"/>
                    </a:lnTo>
                    <a:lnTo>
                      <a:pt x="1330" y="1078"/>
                    </a:lnTo>
                    <a:lnTo>
                      <a:pt x="1291" y="1078"/>
                    </a:lnTo>
                    <a:lnTo>
                      <a:pt x="1261" y="1066"/>
                    </a:lnTo>
                    <a:lnTo>
                      <a:pt x="1231" y="1055"/>
                    </a:lnTo>
                    <a:lnTo>
                      <a:pt x="1201" y="1043"/>
                    </a:lnTo>
                    <a:lnTo>
                      <a:pt x="1172" y="1020"/>
                    </a:lnTo>
                    <a:lnTo>
                      <a:pt x="1143" y="997"/>
                    </a:lnTo>
                    <a:lnTo>
                      <a:pt x="1103" y="985"/>
                    </a:lnTo>
                    <a:lnTo>
                      <a:pt x="1064" y="951"/>
                    </a:lnTo>
                    <a:lnTo>
                      <a:pt x="1034" y="929"/>
                    </a:lnTo>
                    <a:lnTo>
                      <a:pt x="1004" y="906"/>
                    </a:lnTo>
                    <a:lnTo>
                      <a:pt x="975" y="894"/>
                    </a:lnTo>
                    <a:lnTo>
                      <a:pt x="936" y="882"/>
                    </a:lnTo>
                    <a:lnTo>
                      <a:pt x="896" y="871"/>
                    </a:lnTo>
                    <a:lnTo>
                      <a:pt x="856" y="871"/>
                    </a:lnTo>
                    <a:lnTo>
                      <a:pt x="818" y="859"/>
                    </a:lnTo>
                    <a:lnTo>
                      <a:pt x="788" y="859"/>
                    </a:lnTo>
                    <a:lnTo>
                      <a:pt x="748" y="859"/>
                    </a:lnTo>
                    <a:lnTo>
                      <a:pt x="709" y="859"/>
                    </a:lnTo>
                    <a:lnTo>
                      <a:pt x="669" y="859"/>
                    </a:lnTo>
                    <a:lnTo>
                      <a:pt x="640" y="859"/>
                    </a:lnTo>
                    <a:lnTo>
                      <a:pt x="611" y="859"/>
                    </a:lnTo>
                    <a:lnTo>
                      <a:pt x="571" y="871"/>
                    </a:lnTo>
                    <a:lnTo>
                      <a:pt x="541" y="871"/>
                    </a:lnTo>
                    <a:lnTo>
                      <a:pt x="502" y="871"/>
                    </a:lnTo>
                    <a:lnTo>
                      <a:pt x="463" y="882"/>
                    </a:lnTo>
                    <a:lnTo>
                      <a:pt x="423" y="882"/>
                    </a:lnTo>
                    <a:lnTo>
                      <a:pt x="384" y="894"/>
                    </a:lnTo>
                    <a:lnTo>
                      <a:pt x="354" y="894"/>
                    </a:lnTo>
                    <a:lnTo>
                      <a:pt x="325" y="894"/>
                    </a:lnTo>
                    <a:lnTo>
                      <a:pt x="296" y="894"/>
                    </a:lnTo>
                    <a:lnTo>
                      <a:pt x="256" y="894"/>
                    </a:lnTo>
                    <a:lnTo>
                      <a:pt x="216" y="894"/>
                    </a:lnTo>
                    <a:lnTo>
                      <a:pt x="187" y="882"/>
                    </a:lnTo>
                    <a:lnTo>
                      <a:pt x="148" y="871"/>
                    </a:lnTo>
                    <a:lnTo>
                      <a:pt x="108" y="859"/>
                    </a:lnTo>
                    <a:lnTo>
                      <a:pt x="78" y="848"/>
                    </a:lnTo>
                    <a:lnTo>
                      <a:pt x="59" y="814"/>
                    </a:lnTo>
                    <a:lnTo>
                      <a:pt x="29" y="779"/>
                    </a:lnTo>
                    <a:lnTo>
                      <a:pt x="9" y="745"/>
                    </a:lnTo>
                    <a:lnTo>
                      <a:pt x="0" y="710"/>
                    </a:lnTo>
                    <a:lnTo>
                      <a:pt x="0" y="676"/>
                    </a:lnTo>
                    <a:lnTo>
                      <a:pt x="0" y="642"/>
                    </a:lnTo>
                    <a:lnTo>
                      <a:pt x="0" y="607"/>
                    </a:lnTo>
                    <a:lnTo>
                      <a:pt x="0" y="572"/>
                    </a:lnTo>
                    <a:lnTo>
                      <a:pt x="37" y="499"/>
                    </a:lnTo>
                    <a:lnTo>
                      <a:pt x="37" y="499"/>
                    </a:lnTo>
                  </a:path>
                </a:pathLst>
              </a:custGeom>
              <a:solidFill>
                <a:schemeClr val="bg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8457" name="Oval 25">
                <a:extLst>
                  <a:ext uri="{FF2B5EF4-FFF2-40B4-BE49-F238E27FC236}">
                    <a16:creationId xmlns:a16="http://schemas.microsoft.com/office/drawing/2014/main" id="{D9468C7D-EDED-4089-BB46-9D0907FFBB28}"/>
                  </a:ext>
                </a:extLst>
              </p:cNvPr>
              <p:cNvSpPr>
                <a:spLocks noChangeArrowheads="1"/>
              </p:cNvSpPr>
              <p:nvPr/>
            </p:nvSpPr>
            <p:spPr bwMode="auto">
              <a:xfrm>
                <a:off x="1780" y="2788"/>
                <a:ext cx="1144" cy="56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58" name="Oval 26">
                <a:extLst>
                  <a:ext uri="{FF2B5EF4-FFF2-40B4-BE49-F238E27FC236}">
                    <a16:creationId xmlns:a16="http://schemas.microsoft.com/office/drawing/2014/main" id="{D6FCA291-D66D-4DE9-A21D-B3438B05255C}"/>
                  </a:ext>
                </a:extLst>
              </p:cNvPr>
              <p:cNvSpPr>
                <a:spLocks noChangeArrowheads="1"/>
              </p:cNvSpPr>
              <p:nvPr/>
            </p:nvSpPr>
            <p:spPr bwMode="auto">
              <a:xfrm>
                <a:off x="1108" y="2932"/>
                <a:ext cx="568" cy="2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59" name="Oval 27">
                <a:extLst>
                  <a:ext uri="{FF2B5EF4-FFF2-40B4-BE49-F238E27FC236}">
                    <a16:creationId xmlns:a16="http://schemas.microsoft.com/office/drawing/2014/main" id="{F8519019-D2A5-4A8A-A82B-C60AD21460C0}"/>
                  </a:ext>
                </a:extLst>
              </p:cNvPr>
              <p:cNvSpPr>
                <a:spLocks noChangeArrowheads="1"/>
              </p:cNvSpPr>
              <p:nvPr/>
            </p:nvSpPr>
            <p:spPr bwMode="auto">
              <a:xfrm>
                <a:off x="3460" y="2740"/>
                <a:ext cx="472" cy="32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60" name="Freeform 28">
                <a:extLst>
                  <a:ext uri="{FF2B5EF4-FFF2-40B4-BE49-F238E27FC236}">
                    <a16:creationId xmlns:a16="http://schemas.microsoft.com/office/drawing/2014/main" id="{EA606E96-E1B5-45F7-8ED4-64AB65BA9A56}"/>
                  </a:ext>
                </a:extLst>
              </p:cNvPr>
              <p:cNvSpPr>
                <a:spLocks/>
              </p:cNvSpPr>
              <p:nvPr/>
            </p:nvSpPr>
            <p:spPr bwMode="auto">
              <a:xfrm>
                <a:off x="1298" y="2976"/>
                <a:ext cx="165" cy="152"/>
              </a:xfrm>
              <a:custGeom>
                <a:avLst/>
                <a:gdLst>
                  <a:gd name="T0" fmla="*/ 142 w 165"/>
                  <a:gd name="T1" fmla="*/ 0 h 152"/>
                  <a:gd name="T2" fmla="*/ 98 w 165"/>
                  <a:gd name="T3" fmla="*/ 20 h 152"/>
                  <a:gd name="T4" fmla="*/ 65 w 165"/>
                  <a:gd name="T5" fmla="*/ 20 h 152"/>
                  <a:gd name="T6" fmla="*/ 33 w 165"/>
                  <a:gd name="T7" fmla="*/ 20 h 152"/>
                  <a:gd name="T8" fmla="*/ 22 w 165"/>
                  <a:gd name="T9" fmla="*/ 53 h 152"/>
                  <a:gd name="T10" fmla="*/ 0 w 165"/>
                  <a:gd name="T11" fmla="*/ 86 h 152"/>
                  <a:gd name="T12" fmla="*/ 22 w 165"/>
                  <a:gd name="T13" fmla="*/ 118 h 152"/>
                  <a:gd name="T14" fmla="*/ 54 w 165"/>
                  <a:gd name="T15" fmla="*/ 129 h 152"/>
                  <a:gd name="T16" fmla="*/ 87 w 165"/>
                  <a:gd name="T17" fmla="*/ 140 h 152"/>
                  <a:gd name="T18" fmla="*/ 120 w 165"/>
                  <a:gd name="T19" fmla="*/ 151 h 152"/>
                  <a:gd name="T20" fmla="*/ 153 w 165"/>
                  <a:gd name="T21" fmla="*/ 140 h 152"/>
                  <a:gd name="T22" fmla="*/ 164 w 165"/>
                  <a:gd name="T23" fmla="*/ 107 h 152"/>
                  <a:gd name="T24" fmla="*/ 164 w 165"/>
                  <a:gd name="T25" fmla="*/ 75 h 152"/>
                  <a:gd name="T26" fmla="*/ 142 w 165"/>
                  <a:gd name="T27" fmla="*/ 0 h 152"/>
                  <a:gd name="T28" fmla="*/ 142 w 165"/>
                  <a:gd name="T2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152">
                    <a:moveTo>
                      <a:pt x="142" y="0"/>
                    </a:moveTo>
                    <a:lnTo>
                      <a:pt x="98" y="20"/>
                    </a:lnTo>
                    <a:lnTo>
                      <a:pt x="65" y="20"/>
                    </a:lnTo>
                    <a:lnTo>
                      <a:pt x="33" y="20"/>
                    </a:lnTo>
                    <a:lnTo>
                      <a:pt x="22" y="53"/>
                    </a:lnTo>
                    <a:lnTo>
                      <a:pt x="0" y="86"/>
                    </a:lnTo>
                    <a:lnTo>
                      <a:pt x="22" y="118"/>
                    </a:lnTo>
                    <a:lnTo>
                      <a:pt x="54" y="129"/>
                    </a:lnTo>
                    <a:lnTo>
                      <a:pt x="87" y="140"/>
                    </a:lnTo>
                    <a:lnTo>
                      <a:pt x="120" y="151"/>
                    </a:lnTo>
                    <a:lnTo>
                      <a:pt x="153" y="140"/>
                    </a:lnTo>
                    <a:lnTo>
                      <a:pt x="164" y="107"/>
                    </a:lnTo>
                    <a:lnTo>
                      <a:pt x="164" y="75"/>
                    </a:lnTo>
                    <a:lnTo>
                      <a:pt x="142" y="0"/>
                    </a:lnTo>
                    <a:lnTo>
                      <a:pt x="142" y="0"/>
                    </a:lnTo>
                  </a:path>
                </a:pathLst>
              </a:custGeom>
              <a:solidFill>
                <a:schemeClr val="bg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8461" name="Freeform 29">
                <a:extLst>
                  <a:ext uri="{FF2B5EF4-FFF2-40B4-BE49-F238E27FC236}">
                    <a16:creationId xmlns:a16="http://schemas.microsoft.com/office/drawing/2014/main" id="{78CF310B-58F8-4BF4-988A-44AFE1905289}"/>
                  </a:ext>
                </a:extLst>
              </p:cNvPr>
              <p:cNvSpPr>
                <a:spLocks/>
              </p:cNvSpPr>
              <p:nvPr/>
            </p:nvSpPr>
            <p:spPr bwMode="auto">
              <a:xfrm>
                <a:off x="2326" y="2955"/>
                <a:ext cx="197" cy="132"/>
              </a:xfrm>
              <a:custGeom>
                <a:avLst/>
                <a:gdLst>
                  <a:gd name="T0" fmla="*/ 122 w 197"/>
                  <a:gd name="T1" fmla="*/ 21 h 132"/>
                  <a:gd name="T2" fmla="*/ 76 w 197"/>
                  <a:gd name="T3" fmla="*/ 0 h 132"/>
                  <a:gd name="T4" fmla="*/ 43 w 197"/>
                  <a:gd name="T5" fmla="*/ 22 h 132"/>
                  <a:gd name="T6" fmla="*/ 11 w 197"/>
                  <a:gd name="T7" fmla="*/ 43 h 132"/>
                  <a:gd name="T8" fmla="*/ 0 w 197"/>
                  <a:gd name="T9" fmla="*/ 76 h 132"/>
                  <a:gd name="T10" fmla="*/ 22 w 197"/>
                  <a:gd name="T11" fmla="*/ 109 h 132"/>
                  <a:gd name="T12" fmla="*/ 54 w 197"/>
                  <a:gd name="T13" fmla="*/ 120 h 132"/>
                  <a:gd name="T14" fmla="*/ 87 w 197"/>
                  <a:gd name="T15" fmla="*/ 131 h 132"/>
                  <a:gd name="T16" fmla="*/ 120 w 197"/>
                  <a:gd name="T17" fmla="*/ 131 h 132"/>
                  <a:gd name="T18" fmla="*/ 152 w 197"/>
                  <a:gd name="T19" fmla="*/ 131 h 132"/>
                  <a:gd name="T20" fmla="*/ 185 w 197"/>
                  <a:gd name="T21" fmla="*/ 120 h 132"/>
                  <a:gd name="T22" fmla="*/ 196 w 197"/>
                  <a:gd name="T23" fmla="*/ 87 h 132"/>
                  <a:gd name="T24" fmla="*/ 196 w 197"/>
                  <a:gd name="T25" fmla="*/ 54 h 132"/>
                  <a:gd name="T26" fmla="*/ 185 w 197"/>
                  <a:gd name="T27" fmla="*/ 22 h 132"/>
                  <a:gd name="T28" fmla="*/ 122 w 197"/>
                  <a:gd name="T29" fmla="*/ 21 h 132"/>
                  <a:gd name="T30" fmla="*/ 122 w 197"/>
                  <a:gd name="T31" fmla="*/ 2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132">
                    <a:moveTo>
                      <a:pt x="122" y="21"/>
                    </a:moveTo>
                    <a:lnTo>
                      <a:pt x="76" y="0"/>
                    </a:lnTo>
                    <a:lnTo>
                      <a:pt x="43" y="22"/>
                    </a:lnTo>
                    <a:lnTo>
                      <a:pt x="11" y="43"/>
                    </a:lnTo>
                    <a:lnTo>
                      <a:pt x="0" y="76"/>
                    </a:lnTo>
                    <a:lnTo>
                      <a:pt x="22" y="109"/>
                    </a:lnTo>
                    <a:lnTo>
                      <a:pt x="54" y="120"/>
                    </a:lnTo>
                    <a:lnTo>
                      <a:pt x="87" y="131"/>
                    </a:lnTo>
                    <a:lnTo>
                      <a:pt x="120" y="131"/>
                    </a:lnTo>
                    <a:lnTo>
                      <a:pt x="152" y="131"/>
                    </a:lnTo>
                    <a:lnTo>
                      <a:pt x="185" y="120"/>
                    </a:lnTo>
                    <a:lnTo>
                      <a:pt x="196" y="87"/>
                    </a:lnTo>
                    <a:lnTo>
                      <a:pt x="196" y="54"/>
                    </a:lnTo>
                    <a:lnTo>
                      <a:pt x="185" y="22"/>
                    </a:lnTo>
                    <a:lnTo>
                      <a:pt x="122" y="21"/>
                    </a:lnTo>
                    <a:lnTo>
                      <a:pt x="122" y="21"/>
                    </a:lnTo>
                  </a:path>
                </a:pathLst>
              </a:custGeom>
              <a:solidFill>
                <a:schemeClr val="bg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8462" name="Freeform 30">
                <a:extLst>
                  <a:ext uri="{FF2B5EF4-FFF2-40B4-BE49-F238E27FC236}">
                    <a16:creationId xmlns:a16="http://schemas.microsoft.com/office/drawing/2014/main" id="{F98DA3AB-0BC2-4497-A45F-A32B2F2F05C0}"/>
                  </a:ext>
                </a:extLst>
              </p:cNvPr>
              <p:cNvSpPr>
                <a:spLocks/>
              </p:cNvSpPr>
              <p:nvPr/>
            </p:nvSpPr>
            <p:spPr bwMode="auto">
              <a:xfrm>
                <a:off x="3600" y="2843"/>
                <a:ext cx="145" cy="165"/>
              </a:xfrm>
              <a:custGeom>
                <a:avLst/>
                <a:gdLst>
                  <a:gd name="T0" fmla="*/ 144 w 145"/>
                  <a:gd name="T1" fmla="*/ 37 h 165"/>
                  <a:gd name="T2" fmla="*/ 98 w 145"/>
                  <a:gd name="T3" fmla="*/ 0 h 165"/>
                  <a:gd name="T4" fmla="*/ 66 w 145"/>
                  <a:gd name="T5" fmla="*/ 0 h 165"/>
                  <a:gd name="T6" fmla="*/ 33 w 145"/>
                  <a:gd name="T7" fmla="*/ 11 h 165"/>
                  <a:gd name="T8" fmla="*/ 0 w 145"/>
                  <a:gd name="T9" fmla="*/ 33 h 165"/>
                  <a:gd name="T10" fmla="*/ 0 w 145"/>
                  <a:gd name="T11" fmla="*/ 66 h 165"/>
                  <a:gd name="T12" fmla="*/ 0 w 145"/>
                  <a:gd name="T13" fmla="*/ 99 h 165"/>
                  <a:gd name="T14" fmla="*/ 0 w 145"/>
                  <a:gd name="T15" fmla="*/ 131 h 165"/>
                  <a:gd name="T16" fmla="*/ 33 w 145"/>
                  <a:gd name="T17" fmla="*/ 153 h 165"/>
                  <a:gd name="T18" fmla="*/ 66 w 145"/>
                  <a:gd name="T19" fmla="*/ 164 h 165"/>
                  <a:gd name="T20" fmla="*/ 98 w 145"/>
                  <a:gd name="T21" fmla="*/ 153 h 165"/>
                  <a:gd name="T22" fmla="*/ 131 w 145"/>
                  <a:gd name="T23" fmla="*/ 142 h 165"/>
                  <a:gd name="T24" fmla="*/ 142 w 145"/>
                  <a:gd name="T25" fmla="*/ 109 h 165"/>
                  <a:gd name="T26" fmla="*/ 144 w 145"/>
                  <a:gd name="T27" fmla="*/ 37 h 165"/>
                  <a:gd name="T28" fmla="*/ 144 w 145"/>
                  <a:gd name="T29" fmla="*/ 3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165">
                    <a:moveTo>
                      <a:pt x="144" y="37"/>
                    </a:moveTo>
                    <a:lnTo>
                      <a:pt x="98" y="0"/>
                    </a:lnTo>
                    <a:lnTo>
                      <a:pt x="66" y="0"/>
                    </a:lnTo>
                    <a:lnTo>
                      <a:pt x="33" y="11"/>
                    </a:lnTo>
                    <a:lnTo>
                      <a:pt x="0" y="33"/>
                    </a:lnTo>
                    <a:lnTo>
                      <a:pt x="0" y="66"/>
                    </a:lnTo>
                    <a:lnTo>
                      <a:pt x="0" y="99"/>
                    </a:lnTo>
                    <a:lnTo>
                      <a:pt x="0" y="131"/>
                    </a:lnTo>
                    <a:lnTo>
                      <a:pt x="33" y="153"/>
                    </a:lnTo>
                    <a:lnTo>
                      <a:pt x="66" y="164"/>
                    </a:lnTo>
                    <a:lnTo>
                      <a:pt x="98" y="153"/>
                    </a:lnTo>
                    <a:lnTo>
                      <a:pt x="131" y="142"/>
                    </a:lnTo>
                    <a:lnTo>
                      <a:pt x="142" y="109"/>
                    </a:lnTo>
                    <a:lnTo>
                      <a:pt x="144" y="37"/>
                    </a:lnTo>
                    <a:lnTo>
                      <a:pt x="144" y="37"/>
                    </a:lnTo>
                  </a:path>
                </a:pathLst>
              </a:custGeom>
              <a:solidFill>
                <a:schemeClr val="bg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8463" name="Freeform 31">
                <a:extLst>
                  <a:ext uri="{FF2B5EF4-FFF2-40B4-BE49-F238E27FC236}">
                    <a16:creationId xmlns:a16="http://schemas.microsoft.com/office/drawing/2014/main" id="{5288A711-8CC5-4748-A7F1-2EDD1BD40D3D}"/>
                  </a:ext>
                </a:extLst>
              </p:cNvPr>
              <p:cNvSpPr>
                <a:spLocks/>
              </p:cNvSpPr>
              <p:nvPr/>
            </p:nvSpPr>
            <p:spPr bwMode="auto">
              <a:xfrm>
                <a:off x="2018" y="2858"/>
                <a:ext cx="699" cy="351"/>
              </a:xfrm>
              <a:custGeom>
                <a:avLst/>
                <a:gdLst>
                  <a:gd name="T0" fmla="*/ 238 w 699"/>
                  <a:gd name="T1" fmla="*/ 70 h 351"/>
                  <a:gd name="T2" fmla="*/ 186 w 699"/>
                  <a:gd name="T3" fmla="*/ 88 h 351"/>
                  <a:gd name="T4" fmla="*/ 153 w 699"/>
                  <a:gd name="T5" fmla="*/ 88 h 351"/>
                  <a:gd name="T6" fmla="*/ 120 w 699"/>
                  <a:gd name="T7" fmla="*/ 99 h 351"/>
                  <a:gd name="T8" fmla="*/ 87 w 699"/>
                  <a:gd name="T9" fmla="*/ 110 h 351"/>
                  <a:gd name="T10" fmla="*/ 55 w 699"/>
                  <a:gd name="T11" fmla="*/ 131 h 351"/>
                  <a:gd name="T12" fmla="*/ 33 w 699"/>
                  <a:gd name="T13" fmla="*/ 164 h 351"/>
                  <a:gd name="T14" fmla="*/ 11 w 699"/>
                  <a:gd name="T15" fmla="*/ 197 h 351"/>
                  <a:gd name="T16" fmla="*/ 0 w 699"/>
                  <a:gd name="T17" fmla="*/ 230 h 351"/>
                  <a:gd name="T18" fmla="*/ 0 w 699"/>
                  <a:gd name="T19" fmla="*/ 262 h 351"/>
                  <a:gd name="T20" fmla="*/ 22 w 699"/>
                  <a:gd name="T21" fmla="*/ 295 h 351"/>
                  <a:gd name="T22" fmla="*/ 55 w 699"/>
                  <a:gd name="T23" fmla="*/ 317 h 351"/>
                  <a:gd name="T24" fmla="*/ 87 w 699"/>
                  <a:gd name="T25" fmla="*/ 328 h 351"/>
                  <a:gd name="T26" fmla="*/ 120 w 699"/>
                  <a:gd name="T27" fmla="*/ 328 h 351"/>
                  <a:gd name="T28" fmla="*/ 153 w 699"/>
                  <a:gd name="T29" fmla="*/ 339 h 351"/>
                  <a:gd name="T30" fmla="*/ 186 w 699"/>
                  <a:gd name="T31" fmla="*/ 350 h 351"/>
                  <a:gd name="T32" fmla="*/ 218 w 699"/>
                  <a:gd name="T33" fmla="*/ 350 h 351"/>
                  <a:gd name="T34" fmla="*/ 251 w 699"/>
                  <a:gd name="T35" fmla="*/ 350 h 351"/>
                  <a:gd name="T36" fmla="*/ 284 w 699"/>
                  <a:gd name="T37" fmla="*/ 350 h 351"/>
                  <a:gd name="T38" fmla="*/ 327 w 699"/>
                  <a:gd name="T39" fmla="*/ 350 h 351"/>
                  <a:gd name="T40" fmla="*/ 371 w 699"/>
                  <a:gd name="T41" fmla="*/ 350 h 351"/>
                  <a:gd name="T42" fmla="*/ 415 w 699"/>
                  <a:gd name="T43" fmla="*/ 350 h 351"/>
                  <a:gd name="T44" fmla="*/ 447 w 699"/>
                  <a:gd name="T45" fmla="*/ 350 h 351"/>
                  <a:gd name="T46" fmla="*/ 480 w 699"/>
                  <a:gd name="T47" fmla="*/ 350 h 351"/>
                  <a:gd name="T48" fmla="*/ 513 w 699"/>
                  <a:gd name="T49" fmla="*/ 350 h 351"/>
                  <a:gd name="T50" fmla="*/ 546 w 699"/>
                  <a:gd name="T51" fmla="*/ 350 h 351"/>
                  <a:gd name="T52" fmla="*/ 578 w 699"/>
                  <a:gd name="T53" fmla="*/ 328 h 351"/>
                  <a:gd name="T54" fmla="*/ 611 w 699"/>
                  <a:gd name="T55" fmla="*/ 306 h 351"/>
                  <a:gd name="T56" fmla="*/ 644 w 699"/>
                  <a:gd name="T57" fmla="*/ 295 h 351"/>
                  <a:gd name="T58" fmla="*/ 666 w 699"/>
                  <a:gd name="T59" fmla="*/ 262 h 351"/>
                  <a:gd name="T60" fmla="*/ 698 w 699"/>
                  <a:gd name="T61" fmla="*/ 230 h 351"/>
                  <a:gd name="T62" fmla="*/ 698 w 699"/>
                  <a:gd name="T63" fmla="*/ 197 h 351"/>
                  <a:gd name="T64" fmla="*/ 677 w 699"/>
                  <a:gd name="T65" fmla="*/ 164 h 351"/>
                  <a:gd name="T66" fmla="*/ 644 w 699"/>
                  <a:gd name="T67" fmla="*/ 142 h 351"/>
                  <a:gd name="T68" fmla="*/ 611 w 699"/>
                  <a:gd name="T69" fmla="*/ 110 h 351"/>
                  <a:gd name="T70" fmla="*/ 578 w 699"/>
                  <a:gd name="T71" fmla="*/ 88 h 351"/>
                  <a:gd name="T72" fmla="*/ 546 w 699"/>
                  <a:gd name="T73" fmla="*/ 66 h 351"/>
                  <a:gd name="T74" fmla="*/ 513 w 699"/>
                  <a:gd name="T75" fmla="*/ 55 h 351"/>
                  <a:gd name="T76" fmla="*/ 480 w 699"/>
                  <a:gd name="T77" fmla="*/ 44 h 351"/>
                  <a:gd name="T78" fmla="*/ 447 w 699"/>
                  <a:gd name="T79" fmla="*/ 22 h 351"/>
                  <a:gd name="T80" fmla="*/ 415 w 699"/>
                  <a:gd name="T81" fmla="*/ 11 h 351"/>
                  <a:gd name="T82" fmla="*/ 382 w 699"/>
                  <a:gd name="T83" fmla="*/ 0 h 351"/>
                  <a:gd name="T84" fmla="*/ 349 w 699"/>
                  <a:gd name="T85" fmla="*/ 0 h 351"/>
                  <a:gd name="T86" fmla="*/ 316 w 699"/>
                  <a:gd name="T87" fmla="*/ 0 h 351"/>
                  <a:gd name="T88" fmla="*/ 284 w 699"/>
                  <a:gd name="T89" fmla="*/ 0 h 351"/>
                  <a:gd name="T90" fmla="*/ 251 w 699"/>
                  <a:gd name="T91" fmla="*/ 0 h 351"/>
                  <a:gd name="T92" fmla="*/ 238 w 699"/>
                  <a:gd name="T93" fmla="*/ 70 h 351"/>
                  <a:gd name="T94" fmla="*/ 186 w 699"/>
                  <a:gd name="T95" fmla="*/ 55 h 351"/>
                  <a:gd name="T96" fmla="*/ 164 w 699"/>
                  <a:gd name="T97" fmla="*/ 8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9" h="351">
                    <a:moveTo>
                      <a:pt x="238" y="70"/>
                    </a:moveTo>
                    <a:lnTo>
                      <a:pt x="186" y="88"/>
                    </a:lnTo>
                    <a:lnTo>
                      <a:pt x="153" y="88"/>
                    </a:lnTo>
                    <a:lnTo>
                      <a:pt x="120" y="99"/>
                    </a:lnTo>
                    <a:lnTo>
                      <a:pt x="87" y="110"/>
                    </a:lnTo>
                    <a:lnTo>
                      <a:pt x="55" y="131"/>
                    </a:lnTo>
                    <a:lnTo>
                      <a:pt x="33" y="164"/>
                    </a:lnTo>
                    <a:lnTo>
                      <a:pt x="11" y="197"/>
                    </a:lnTo>
                    <a:lnTo>
                      <a:pt x="0" y="230"/>
                    </a:lnTo>
                    <a:lnTo>
                      <a:pt x="0" y="262"/>
                    </a:lnTo>
                    <a:lnTo>
                      <a:pt x="22" y="295"/>
                    </a:lnTo>
                    <a:lnTo>
                      <a:pt x="55" y="317"/>
                    </a:lnTo>
                    <a:lnTo>
                      <a:pt x="87" y="328"/>
                    </a:lnTo>
                    <a:lnTo>
                      <a:pt x="120" y="328"/>
                    </a:lnTo>
                    <a:lnTo>
                      <a:pt x="153" y="339"/>
                    </a:lnTo>
                    <a:lnTo>
                      <a:pt x="186" y="350"/>
                    </a:lnTo>
                    <a:lnTo>
                      <a:pt x="218" y="350"/>
                    </a:lnTo>
                    <a:lnTo>
                      <a:pt x="251" y="350"/>
                    </a:lnTo>
                    <a:lnTo>
                      <a:pt x="284" y="350"/>
                    </a:lnTo>
                    <a:lnTo>
                      <a:pt x="327" y="350"/>
                    </a:lnTo>
                    <a:lnTo>
                      <a:pt x="371" y="350"/>
                    </a:lnTo>
                    <a:lnTo>
                      <a:pt x="415" y="350"/>
                    </a:lnTo>
                    <a:lnTo>
                      <a:pt x="447" y="350"/>
                    </a:lnTo>
                    <a:lnTo>
                      <a:pt x="480" y="350"/>
                    </a:lnTo>
                    <a:lnTo>
                      <a:pt x="513" y="350"/>
                    </a:lnTo>
                    <a:lnTo>
                      <a:pt x="546" y="350"/>
                    </a:lnTo>
                    <a:lnTo>
                      <a:pt x="578" y="328"/>
                    </a:lnTo>
                    <a:lnTo>
                      <a:pt x="611" y="306"/>
                    </a:lnTo>
                    <a:lnTo>
                      <a:pt x="644" y="295"/>
                    </a:lnTo>
                    <a:lnTo>
                      <a:pt x="666" y="262"/>
                    </a:lnTo>
                    <a:lnTo>
                      <a:pt x="698" y="230"/>
                    </a:lnTo>
                    <a:lnTo>
                      <a:pt x="698" y="197"/>
                    </a:lnTo>
                    <a:lnTo>
                      <a:pt x="677" y="164"/>
                    </a:lnTo>
                    <a:lnTo>
                      <a:pt x="644" y="142"/>
                    </a:lnTo>
                    <a:lnTo>
                      <a:pt x="611" y="110"/>
                    </a:lnTo>
                    <a:lnTo>
                      <a:pt x="578" y="88"/>
                    </a:lnTo>
                    <a:lnTo>
                      <a:pt x="546" y="66"/>
                    </a:lnTo>
                    <a:lnTo>
                      <a:pt x="513" y="55"/>
                    </a:lnTo>
                    <a:lnTo>
                      <a:pt x="480" y="44"/>
                    </a:lnTo>
                    <a:lnTo>
                      <a:pt x="447" y="22"/>
                    </a:lnTo>
                    <a:lnTo>
                      <a:pt x="415" y="11"/>
                    </a:lnTo>
                    <a:lnTo>
                      <a:pt x="382" y="0"/>
                    </a:lnTo>
                    <a:lnTo>
                      <a:pt x="349" y="0"/>
                    </a:lnTo>
                    <a:lnTo>
                      <a:pt x="316" y="0"/>
                    </a:lnTo>
                    <a:lnTo>
                      <a:pt x="284" y="0"/>
                    </a:lnTo>
                    <a:lnTo>
                      <a:pt x="251" y="0"/>
                    </a:lnTo>
                    <a:lnTo>
                      <a:pt x="238" y="70"/>
                    </a:lnTo>
                    <a:lnTo>
                      <a:pt x="186" y="55"/>
                    </a:lnTo>
                    <a:lnTo>
                      <a:pt x="164" y="8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sp>
        <p:nvSpPr>
          <p:cNvPr id="18464" name="Rectangle 32">
            <a:extLst>
              <a:ext uri="{FF2B5EF4-FFF2-40B4-BE49-F238E27FC236}">
                <a16:creationId xmlns:a16="http://schemas.microsoft.com/office/drawing/2014/main" id="{8D38014B-6A42-45B7-BB4D-50FB38DE25B5}"/>
              </a:ext>
            </a:extLst>
          </p:cNvPr>
          <p:cNvSpPr>
            <a:spLocks noChangeArrowheads="1"/>
          </p:cNvSpPr>
          <p:nvPr/>
        </p:nvSpPr>
        <p:spPr bwMode="auto">
          <a:xfrm>
            <a:off x="509588" y="6232525"/>
            <a:ext cx="6477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latin typeface="Calibri" panose="020F0502020204030204" pitchFamily="34" charset="0"/>
                <a:cs typeface="Calibri" panose="020F0502020204030204" pitchFamily="34" charset="0"/>
              </a:rPr>
              <a:t>Two views of the same ”landscape”.</a:t>
            </a:r>
          </a:p>
        </p:txBody>
      </p:sp>
      <p:grpSp>
        <p:nvGrpSpPr>
          <p:cNvPr id="18474" name="Group 42">
            <a:extLst>
              <a:ext uri="{FF2B5EF4-FFF2-40B4-BE49-F238E27FC236}">
                <a16:creationId xmlns:a16="http://schemas.microsoft.com/office/drawing/2014/main" id="{3163B990-B1FE-459E-8066-82C18FF93A8C}"/>
              </a:ext>
            </a:extLst>
          </p:cNvPr>
          <p:cNvGrpSpPr>
            <a:grpSpLocks/>
          </p:cNvGrpSpPr>
          <p:nvPr/>
        </p:nvGrpSpPr>
        <p:grpSpPr bwMode="auto">
          <a:xfrm>
            <a:off x="598488" y="1169988"/>
            <a:ext cx="7288212" cy="2428875"/>
            <a:chOff x="377" y="737"/>
            <a:chExt cx="4591" cy="1530"/>
          </a:xfrm>
        </p:grpSpPr>
        <p:sp>
          <p:nvSpPr>
            <p:cNvPr id="18443" name="Freeform 11">
              <a:extLst>
                <a:ext uri="{FF2B5EF4-FFF2-40B4-BE49-F238E27FC236}">
                  <a16:creationId xmlns:a16="http://schemas.microsoft.com/office/drawing/2014/main" id="{0CC5BD78-F287-4641-9387-9BB1437C73D6}"/>
                </a:ext>
              </a:extLst>
            </p:cNvPr>
            <p:cNvSpPr>
              <a:spLocks/>
            </p:cNvSpPr>
            <p:nvPr/>
          </p:nvSpPr>
          <p:spPr bwMode="auto">
            <a:xfrm>
              <a:off x="720" y="1084"/>
              <a:ext cx="3643" cy="950"/>
            </a:xfrm>
            <a:custGeom>
              <a:avLst/>
              <a:gdLst>
                <a:gd name="T0" fmla="*/ 96 w 3643"/>
                <a:gd name="T1" fmla="*/ 797 h 950"/>
                <a:gd name="T2" fmla="*/ 194 w 3643"/>
                <a:gd name="T3" fmla="*/ 764 h 950"/>
                <a:gd name="T4" fmla="*/ 292 w 3643"/>
                <a:gd name="T5" fmla="*/ 698 h 950"/>
                <a:gd name="T6" fmla="*/ 368 w 3643"/>
                <a:gd name="T7" fmla="*/ 611 h 950"/>
                <a:gd name="T8" fmla="*/ 456 w 3643"/>
                <a:gd name="T9" fmla="*/ 524 h 950"/>
                <a:gd name="T10" fmla="*/ 499 w 3643"/>
                <a:gd name="T11" fmla="*/ 437 h 950"/>
                <a:gd name="T12" fmla="*/ 576 w 3643"/>
                <a:gd name="T13" fmla="*/ 393 h 950"/>
                <a:gd name="T14" fmla="*/ 663 w 3643"/>
                <a:gd name="T15" fmla="*/ 447 h 950"/>
                <a:gd name="T16" fmla="*/ 707 w 3643"/>
                <a:gd name="T17" fmla="*/ 546 h 950"/>
                <a:gd name="T18" fmla="*/ 739 w 3643"/>
                <a:gd name="T19" fmla="*/ 644 h 950"/>
                <a:gd name="T20" fmla="*/ 827 w 3643"/>
                <a:gd name="T21" fmla="*/ 709 h 950"/>
                <a:gd name="T22" fmla="*/ 925 w 3643"/>
                <a:gd name="T23" fmla="*/ 731 h 950"/>
                <a:gd name="T24" fmla="*/ 1023 w 3643"/>
                <a:gd name="T25" fmla="*/ 688 h 950"/>
                <a:gd name="T26" fmla="*/ 1121 w 3643"/>
                <a:gd name="T27" fmla="*/ 622 h 950"/>
                <a:gd name="T28" fmla="*/ 1209 w 3643"/>
                <a:gd name="T29" fmla="*/ 546 h 950"/>
                <a:gd name="T30" fmla="*/ 1296 w 3643"/>
                <a:gd name="T31" fmla="*/ 447 h 950"/>
                <a:gd name="T32" fmla="*/ 1372 w 3643"/>
                <a:gd name="T33" fmla="*/ 349 h 950"/>
                <a:gd name="T34" fmla="*/ 1449 w 3643"/>
                <a:gd name="T35" fmla="*/ 240 h 950"/>
                <a:gd name="T36" fmla="*/ 1525 w 3643"/>
                <a:gd name="T37" fmla="*/ 153 h 950"/>
                <a:gd name="T38" fmla="*/ 1612 w 3643"/>
                <a:gd name="T39" fmla="*/ 76 h 950"/>
                <a:gd name="T40" fmla="*/ 1700 w 3643"/>
                <a:gd name="T41" fmla="*/ 11 h 950"/>
                <a:gd name="T42" fmla="*/ 1798 w 3643"/>
                <a:gd name="T43" fmla="*/ 33 h 950"/>
                <a:gd name="T44" fmla="*/ 1863 w 3643"/>
                <a:gd name="T45" fmla="*/ 109 h 950"/>
                <a:gd name="T46" fmla="*/ 1929 w 3643"/>
                <a:gd name="T47" fmla="*/ 207 h 950"/>
                <a:gd name="T48" fmla="*/ 1950 w 3643"/>
                <a:gd name="T49" fmla="*/ 306 h 950"/>
                <a:gd name="T50" fmla="*/ 1983 w 3643"/>
                <a:gd name="T51" fmla="*/ 404 h 950"/>
                <a:gd name="T52" fmla="*/ 2038 w 3643"/>
                <a:gd name="T53" fmla="*/ 513 h 950"/>
                <a:gd name="T54" fmla="*/ 2136 w 3643"/>
                <a:gd name="T55" fmla="*/ 589 h 950"/>
                <a:gd name="T56" fmla="*/ 2234 w 3643"/>
                <a:gd name="T57" fmla="*/ 600 h 950"/>
                <a:gd name="T58" fmla="*/ 2332 w 3643"/>
                <a:gd name="T59" fmla="*/ 600 h 950"/>
                <a:gd name="T60" fmla="*/ 2431 w 3643"/>
                <a:gd name="T61" fmla="*/ 568 h 950"/>
                <a:gd name="T62" fmla="*/ 2529 w 3643"/>
                <a:gd name="T63" fmla="*/ 535 h 950"/>
                <a:gd name="T64" fmla="*/ 2627 w 3643"/>
                <a:gd name="T65" fmla="*/ 491 h 950"/>
                <a:gd name="T66" fmla="*/ 2725 w 3643"/>
                <a:gd name="T67" fmla="*/ 437 h 950"/>
                <a:gd name="T68" fmla="*/ 2823 w 3643"/>
                <a:gd name="T69" fmla="*/ 393 h 950"/>
                <a:gd name="T70" fmla="*/ 2922 w 3643"/>
                <a:gd name="T71" fmla="*/ 404 h 950"/>
                <a:gd name="T72" fmla="*/ 3009 w 3643"/>
                <a:gd name="T73" fmla="*/ 480 h 950"/>
                <a:gd name="T74" fmla="*/ 3085 w 3643"/>
                <a:gd name="T75" fmla="*/ 589 h 950"/>
                <a:gd name="T76" fmla="*/ 3129 w 3643"/>
                <a:gd name="T77" fmla="*/ 688 h 950"/>
                <a:gd name="T78" fmla="*/ 3183 w 3643"/>
                <a:gd name="T79" fmla="*/ 786 h 950"/>
                <a:gd name="T80" fmla="*/ 3271 w 3643"/>
                <a:gd name="T81" fmla="*/ 862 h 950"/>
                <a:gd name="T82" fmla="*/ 3369 w 3643"/>
                <a:gd name="T83" fmla="*/ 917 h 950"/>
                <a:gd name="T84" fmla="*/ 3478 w 3643"/>
                <a:gd name="T85" fmla="*/ 949 h 950"/>
                <a:gd name="T86" fmla="*/ 3576 w 3643"/>
                <a:gd name="T87" fmla="*/ 928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43" h="950">
                  <a:moveTo>
                    <a:pt x="0" y="788"/>
                  </a:moveTo>
                  <a:lnTo>
                    <a:pt x="63" y="797"/>
                  </a:lnTo>
                  <a:lnTo>
                    <a:pt x="96" y="797"/>
                  </a:lnTo>
                  <a:lnTo>
                    <a:pt x="128" y="786"/>
                  </a:lnTo>
                  <a:lnTo>
                    <a:pt x="161" y="775"/>
                  </a:lnTo>
                  <a:lnTo>
                    <a:pt x="194" y="764"/>
                  </a:lnTo>
                  <a:lnTo>
                    <a:pt x="227" y="742"/>
                  </a:lnTo>
                  <a:lnTo>
                    <a:pt x="259" y="731"/>
                  </a:lnTo>
                  <a:lnTo>
                    <a:pt x="292" y="698"/>
                  </a:lnTo>
                  <a:lnTo>
                    <a:pt x="325" y="677"/>
                  </a:lnTo>
                  <a:lnTo>
                    <a:pt x="347" y="644"/>
                  </a:lnTo>
                  <a:lnTo>
                    <a:pt x="368" y="611"/>
                  </a:lnTo>
                  <a:lnTo>
                    <a:pt x="401" y="578"/>
                  </a:lnTo>
                  <a:lnTo>
                    <a:pt x="423" y="546"/>
                  </a:lnTo>
                  <a:lnTo>
                    <a:pt x="456" y="524"/>
                  </a:lnTo>
                  <a:lnTo>
                    <a:pt x="467" y="491"/>
                  </a:lnTo>
                  <a:lnTo>
                    <a:pt x="499" y="469"/>
                  </a:lnTo>
                  <a:lnTo>
                    <a:pt x="499" y="437"/>
                  </a:lnTo>
                  <a:lnTo>
                    <a:pt x="532" y="426"/>
                  </a:lnTo>
                  <a:lnTo>
                    <a:pt x="543" y="393"/>
                  </a:lnTo>
                  <a:lnTo>
                    <a:pt x="576" y="393"/>
                  </a:lnTo>
                  <a:lnTo>
                    <a:pt x="608" y="393"/>
                  </a:lnTo>
                  <a:lnTo>
                    <a:pt x="630" y="426"/>
                  </a:lnTo>
                  <a:lnTo>
                    <a:pt x="663" y="447"/>
                  </a:lnTo>
                  <a:lnTo>
                    <a:pt x="674" y="480"/>
                  </a:lnTo>
                  <a:lnTo>
                    <a:pt x="685" y="513"/>
                  </a:lnTo>
                  <a:lnTo>
                    <a:pt x="707" y="546"/>
                  </a:lnTo>
                  <a:lnTo>
                    <a:pt x="718" y="578"/>
                  </a:lnTo>
                  <a:lnTo>
                    <a:pt x="728" y="611"/>
                  </a:lnTo>
                  <a:lnTo>
                    <a:pt x="739" y="644"/>
                  </a:lnTo>
                  <a:lnTo>
                    <a:pt x="761" y="677"/>
                  </a:lnTo>
                  <a:lnTo>
                    <a:pt x="794" y="688"/>
                  </a:lnTo>
                  <a:lnTo>
                    <a:pt x="827" y="709"/>
                  </a:lnTo>
                  <a:lnTo>
                    <a:pt x="859" y="720"/>
                  </a:lnTo>
                  <a:lnTo>
                    <a:pt x="892" y="731"/>
                  </a:lnTo>
                  <a:lnTo>
                    <a:pt x="925" y="731"/>
                  </a:lnTo>
                  <a:lnTo>
                    <a:pt x="958" y="709"/>
                  </a:lnTo>
                  <a:lnTo>
                    <a:pt x="990" y="698"/>
                  </a:lnTo>
                  <a:lnTo>
                    <a:pt x="1023" y="688"/>
                  </a:lnTo>
                  <a:lnTo>
                    <a:pt x="1056" y="666"/>
                  </a:lnTo>
                  <a:lnTo>
                    <a:pt x="1089" y="644"/>
                  </a:lnTo>
                  <a:lnTo>
                    <a:pt x="1121" y="622"/>
                  </a:lnTo>
                  <a:lnTo>
                    <a:pt x="1154" y="600"/>
                  </a:lnTo>
                  <a:lnTo>
                    <a:pt x="1187" y="578"/>
                  </a:lnTo>
                  <a:lnTo>
                    <a:pt x="1209" y="546"/>
                  </a:lnTo>
                  <a:lnTo>
                    <a:pt x="1241" y="513"/>
                  </a:lnTo>
                  <a:lnTo>
                    <a:pt x="1263" y="480"/>
                  </a:lnTo>
                  <a:lnTo>
                    <a:pt x="1296" y="447"/>
                  </a:lnTo>
                  <a:lnTo>
                    <a:pt x="1329" y="415"/>
                  </a:lnTo>
                  <a:lnTo>
                    <a:pt x="1350" y="382"/>
                  </a:lnTo>
                  <a:lnTo>
                    <a:pt x="1372" y="349"/>
                  </a:lnTo>
                  <a:lnTo>
                    <a:pt x="1394" y="316"/>
                  </a:lnTo>
                  <a:lnTo>
                    <a:pt x="1427" y="273"/>
                  </a:lnTo>
                  <a:lnTo>
                    <a:pt x="1449" y="240"/>
                  </a:lnTo>
                  <a:lnTo>
                    <a:pt x="1470" y="207"/>
                  </a:lnTo>
                  <a:lnTo>
                    <a:pt x="1503" y="186"/>
                  </a:lnTo>
                  <a:lnTo>
                    <a:pt x="1525" y="153"/>
                  </a:lnTo>
                  <a:lnTo>
                    <a:pt x="1558" y="131"/>
                  </a:lnTo>
                  <a:lnTo>
                    <a:pt x="1579" y="98"/>
                  </a:lnTo>
                  <a:lnTo>
                    <a:pt x="1612" y="76"/>
                  </a:lnTo>
                  <a:lnTo>
                    <a:pt x="1634" y="44"/>
                  </a:lnTo>
                  <a:lnTo>
                    <a:pt x="1667" y="33"/>
                  </a:lnTo>
                  <a:lnTo>
                    <a:pt x="1700" y="11"/>
                  </a:lnTo>
                  <a:lnTo>
                    <a:pt x="1732" y="0"/>
                  </a:lnTo>
                  <a:lnTo>
                    <a:pt x="1765" y="11"/>
                  </a:lnTo>
                  <a:lnTo>
                    <a:pt x="1798" y="33"/>
                  </a:lnTo>
                  <a:lnTo>
                    <a:pt x="1820" y="65"/>
                  </a:lnTo>
                  <a:lnTo>
                    <a:pt x="1852" y="76"/>
                  </a:lnTo>
                  <a:lnTo>
                    <a:pt x="1863" y="109"/>
                  </a:lnTo>
                  <a:lnTo>
                    <a:pt x="1896" y="142"/>
                  </a:lnTo>
                  <a:lnTo>
                    <a:pt x="1918" y="175"/>
                  </a:lnTo>
                  <a:lnTo>
                    <a:pt x="1929" y="207"/>
                  </a:lnTo>
                  <a:lnTo>
                    <a:pt x="1940" y="240"/>
                  </a:lnTo>
                  <a:lnTo>
                    <a:pt x="1950" y="273"/>
                  </a:lnTo>
                  <a:lnTo>
                    <a:pt x="1950" y="306"/>
                  </a:lnTo>
                  <a:lnTo>
                    <a:pt x="1961" y="338"/>
                  </a:lnTo>
                  <a:lnTo>
                    <a:pt x="1961" y="371"/>
                  </a:lnTo>
                  <a:lnTo>
                    <a:pt x="1983" y="404"/>
                  </a:lnTo>
                  <a:lnTo>
                    <a:pt x="1994" y="437"/>
                  </a:lnTo>
                  <a:lnTo>
                    <a:pt x="2005" y="469"/>
                  </a:lnTo>
                  <a:lnTo>
                    <a:pt x="2038" y="513"/>
                  </a:lnTo>
                  <a:lnTo>
                    <a:pt x="2060" y="546"/>
                  </a:lnTo>
                  <a:lnTo>
                    <a:pt x="2103" y="568"/>
                  </a:lnTo>
                  <a:lnTo>
                    <a:pt x="2136" y="589"/>
                  </a:lnTo>
                  <a:lnTo>
                    <a:pt x="2169" y="600"/>
                  </a:lnTo>
                  <a:lnTo>
                    <a:pt x="2201" y="600"/>
                  </a:lnTo>
                  <a:lnTo>
                    <a:pt x="2234" y="600"/>
                  </a:lnTo>
                  <a:lnTo>
                    <a:pt x="2267" y="600"/>
                  </a:lnTo>
                  <a:lnTo>
                    <a:pt x="2300" y="600"/>
                  </a:lnTo>
                  <a:lnTo>
                    <a:pt x="2332" y="600"/>
                  </a:lnTo>
                  <a:lnTo>
                    <a:pt x="2365" y="600"/>
                  </a:lnTo>
                  <a:lnTo>
                    <a:pt x="2398" y="589"/>
                  </a:lnTo>
                  <a:lnTo>
                    <a:pt x="2431" y="568"/>
                  </a:lnTo>
                  <a:lnTo>
                    <a:pt x="2463" y="557"/>
                  </a:lnTo>
                  <a:lnTo>
                    <a:pt x="2496" y="546"/>
                  </a:lnTo>
                  <a:lnTo>
                    <a:pt x="2529" y="535"/>
                  </a:lnTo>
                  <a:lnTo>
                    <a:pt x="2561" y="524"/>
                  </a:lnTo>
                  <a:lnTo>
                    <a:pt x="2594" y="513"/>
                  </a:lnTo>
                  <a:lnTo>
                    <a:pt x="2627" y="491"/>
                  </a:lnTo>
                  <a:lnTo>
                    <a:pt x="2660" y="469"/>
                  </a:lnTo>
                  <a:lnTo>
                    <a:pt x="2692" y="458"/>
                  </a:lnTo>
                  <a:lnTo>
                    <a:pt x="2725" y="437"/>
                  </a:lnTo>
                  <a:lnTo>
                    <a:pt x="2758" y="426"/>
                  </a:lnTo>
                  <a:lnTo>
                    <a:pt x="2791" y="404"/>
                  </a:lnTo>
                  <a:lnTo>
                    <a:pt x="2823" y="393"/>
                  </a:lnTo>
                  <a:lnTo>
                    <a:pt x="2856" y="393"/>
                  </a:lnTo>
                  <a:lnTo>
                    <a:pt x="2889" y="393"/>
                  </a:lnTo>
                  <a:lnTo>
                    <a:pt x="2922" y="404"/>
                  </a:lnTo>
                  <a:lnTo>
                    <a:pt x="2954" y="426"/>
                  </a:lnTo>
                  <a:lnTo>
                    <a:pt x="2987" y="447"/>
                  </a:lnTo>
                  <a:lnTo>
                    <a:pt x="3009" y="480"/>
                  </a:lnTo>
                  <a:lnTo>
                    <a:pt x="3031" y="513"/>
                  </a:lnTo>
                  <a:lnTo>
                    <a:pt x="3063" y="546"/>
                  </a:lnTo>
                  <a:lnTo>
                    <a:pt x="3085" y="589"/>
                  </a:lnTo>
                  <a:lnTo>
                    <a:pt x="3107" y="622"/>
                  </a:lnTo>
                  <a:lnTo>
                    <a:pt x="3107" y="655"/>
                  </a:lnTo>
                  <a:lnTo>
                    <a:pt x="3129" y="688"/>
                  </a:lnTo>
                  <a:lnTo>
                    <a:pt x="3140" y="720"/>
                  </a:lnTo>
                  <a:lnTo>
                    <a:pt x="3162" y="753"/>
                  </a:lnTo>
                  <a:lnTo>
                    <a:pt x="3183" y="786"/>
                  </a:lnTo>
                  <a:lnTo>
                    <a:pt x="3205" y="819"/>
                  </a:lnTo>
                  <a:lnTo>
                    <a:pt x="3238" y="840"/>
                  </a:lnTo>
                  <a:lnTo>
                    <a:pt x="3271" y="862"/>
                  </a:lnTo>
                  <a:lnTo>
                    <a:pt x="3303" y="884"/>
                  </a:lnTo>
                  <a:lnTo>
                    <a:pt x="3336" y="906"/>
                  </a:lnTo>
                  <a:lnTo>
                    <a:pt x="3369" y="917"/>
                  </a:lnTo>
                  <a:lnTo>
                    <a:pt x="3413" y="939"/>
                  </a:lnTo>
                  <a:lnTo>
                    <a:pt x="3445" y="949"/>
                  </a:lnTo>
                  <a:lnTo>
                    <a:pt x="3478" y="949"/>
                  </a:lnTo>
                  <a:lnTo>
                    <a:pt x="3511" y="949"/>
                  </a:lnTo>
                  <a:lnTo>
                    <a:pt x="3543" y="939"/>
                  </a:lnTo>
                  <a:lnTo>
                    <a:pt x="3576" y="928"/>
                  </a:lnTo>
                  <a:lnTo>
                    <a:pt x="3609" y="928"/>
                  </a:lnTo>
                  <a:lnTo>
                    <a:pt x="3642" y="92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18473" name="Group 41">
              <a:extLst>
                <a:ext uri="{FF2B5EF4-FFF2-40B4-BE49-F238E27FC236}">
                  <a16:creationId xmlns:a16="http://schemas.microsoft.com/office/drawing/2014/main" id="{A311E4C3-0551-472F-9F50-24DE398165B1}"/>
                </a:ext>
              </a:extLst>
            </p:cNvPr>
            <p:cNvGrpSpPr>
              <a:grpSpLocks/>
            </p:cNvGrpSpPr>
            <p:nvPr/>
          </p:nvGrpSpPr>
          <p:grpSpPr bwMode="auto">
            <a:xfrm>
              <a:off x="377" y="737"/>
              <a:ext cx="4591" cy="1530"/>
              <a:chOff x="377" y="737"/>
              <a:chExt cx="4591" cy="1530"/>
            </a:xfrm>
          </p:grpSpPr>
          <p:grpSp>
            <p:nvGrpSpPr>
              <p:cNvPr id="18470" name="Group 38">
                <a:extLst>
                  <a:ext uri="{FF2B5EF4-FFF2-40B4-BE49-F238E27FC236}">
                    <a16:creationId xmlns:a16="http://schemas.microsoft.com/office/drawing/2014/main" id="{20EE81CA-D387-4CC2-91C1-E4F373CF6497}"/>
                  </a:ext>
                </a:extLst>
              </p:cNvPr>
              <p:cNvGrpSpPr>
                <a:grpSpLocks/>
              </p:cNvGrpSpPr>
              <p:nvPr/>
            </p:nvGrpSpPr>
            <p:grpSpPr bwMode="auto">
              <a:xfrm>
                <a:off x="377" y="737"/>
                <a:ext cx="4183" cy="1423"/>
                <a:chOff x="377" y="737"/>
                <a:chExt cx="4183" cy="1423"/>
              </a:xfrm>
            </p:grpSpPr>
            <p:sp>
              <p:nvSpPr>
                <p:cNvPr id="18442" name="Rectangle 10">
                  <a:extLst>
                    <a:ext uri="{FF2B5EF4-FFF2-40B4-BE49-F238E27FC236}">
                      <a16:creationId xmlns:a16="http://schemas.microsoft.com/office/drawing/2014/main" id="{A6CF8727-04DD-486B-A9C7-025D324883CE}"/>
                    </a:ext>
                  </a:extLst>
                </p:cNvPr>
                <p:cNvSpPr>
                  <a:spLocks noChangeArrowheads="1"/>
                </p:cNvSpPr>
                <p:nvPr/>
              </p:nvSpPr>
              <p:spPr bwMode="auto">
                <a:xfrm>
                  <a:off x="377" y="737"/>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V</a:t>
                  </a:r>
                </a:p>
              </p:txBody>
            </p:sp>
            <p:grpSp>
              <p:nvGrpSpPr>
                <p:cNvPr id="18469" name="Group 37">
                  <a:extLst>
                    <a:ext uri="{FF2B5EF4-FFF2-40B4-BE49-F238E27FC236}">
                      <a16:creationId xmlns:a16="http://schemas.microsoft.com/office/drawing/2014/main" id="{F42A2C7C-F70A-45D1-BADD-0BE6E9691F70}"/>
                    </a:ext>
                  </a:extLst>
                </p:cNvPr>
                <p:cNvGrpSpPr>
                  <a:grpSpLocks/>
                </p:cNvGrpSpPr>
                <p:nvPr/>
              </p:nvGrpSpPr>
              <p:grpSpPr bwMode="auto">
                <a:xfrm>
                  <a:off x="384" y="912"/>
                  <a:ext cx="4176" cy="1248"/>
                  <a:chOff x="384" y="912"/>
                  <a:chExt cx="4176" cy="1248"/>
                </a:xfrm>
              </p:grpSpPr>
              <p:sp>
                <p:nvSpPr>
                  <p:cNvPr id="18440" name="Line 8">
                    <a:extLst>
                      <a:ext uri="{FF2B5EF4-FFF2-40B4-BE49-F238E27FC236}">
                        <a16:creationId xmlns:a16="http://schemas.microsoft.com/office/drawing/2014/main" id="{E79C3366-0623-412F-8037-932DFA420FD8}"/>
                      </a:ext>
                    </a:extLst>
                  </p:cNvPr>
                  <p:cNvSpPr>
                    <a:spLocks noChangeShapeType="1"/>
                  </p:cNvSpPr>
                  <p:nvPr/>
                </p:nvSpPr>
                <p:spPr bwMode="auto">
                  <a:xfrm>
                    <a:off x="384" y="912"/>
                    <a:ext cx="0" cy="124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41" name="Line 9">
                    <a:extLst>
                      <a:ext uri="{FF2B5EF4-FFF2-40B4-BE49-F238E27FC236}">
                        <a16:creationId xmlns:a16="http://schemas.microsoft.com/office/drawing/2014/main" id="{4AD00160-8A40-4D58-AD81-5CC72EED1FE5}"/>
                      </a:ext>
                    </a:extLst>
                  </p:cNvPr>
                  <p:cNvSpPr>
                    <a:spLocks noChangeShapeType="1"/>
                  </p:cNvSpPr>
                  <p:nvPr/>
                </p:nvSpPr>
                <p:spPr bwMode="auto">
                  <a:xfrm>
                    <a:off x="384" y="2160"/>
                    <a:ext cx="417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50" name="Line 18">
                    <a:extLst>
                      <a:ext uri="{FF2B5EF4-FFF2-40B4-BE49-F238E27FC236}">
                        <a16:creationId xmlns:a16="http://schemas.microsoft.com/office/drawing/2014/main" id="{FDA8C3EB-E330-480C-BFA7-C79E2E3EF69E}"/>
                      </a:ext>
                    </a:extLst>
                  </p:cNvPr>
                  <p:cNvSpPr>
                    <a:spLocks noChangeShapeType="1"/>
                  </p:cNvSpPr>
                  <p:nvPr/>
                </p:nvSpPr>
                <p:spPr bwMode="auto">
                  <a:xfrm flipV="1">
                    <a:off x="384" y="1056"/>
                    <a:ext cx="768" cy="110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8465" name="Rectangle 33">
                  <a:extLst>
                    <a:ext uri="{FF2B5EF4-FFF2-40B4-BE49-F238E27FC236}">
                      <a16:creationId xmlns:a16="http://schemas.microsoft.com/office/drawing/2014/main" id="{BBA541B0-C7E3-4F09-8764-AD7B12B52C36}"/>
                    </a:ext>
                  </a:extLst>
                </p:cNvPr>
                <p:cNvSpPr>
                  <a:spLocks noChangeArrowheads="1"/>
                </p:cNvSpPr>
                <p:nvPr/>
              </p:nvSpPr>
              <p:spPr bwMode="auto">
                <a:xfrm>
                  <a:off x="1137" y="865"/>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2</a:t>
                  </a:r>
                </a:p>
              </p:txBody>
            </p:sp>
          </p:grpSp>
          <p:sp>
            <p:nvSpPr>
              <p:cNvPr id="18471" name="Text Box 39">
                <a:extLst>
                  <a:ext uri="{FF2B5EF4-FFF2-40B4-BE49-F238E27FC236}">
                    <a16:creationId xmlns:a16="http://schemas.microsoft.com/office/drawing/2014/main" id="{69941EC1-AEAA-4266-834C-1008546FDAF0}"/>
                  </a:ext>
                </a:extLst>
              </p:cNvPr>
              <p:cNvSpPr txBox="1">
                <a:spLocks noChangeArrowheads="1"/>
              </p:cNvSpPr>
              <p:nvPr/>
            </p:nvSpPr>
            <p:spPr bwMode="auto">
              <a:xfrm>
                <a:off x="4536" y="1976"/>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74"/>
                                        </p:tgtEl>
                                        <p:attrNameLst>
                                          <p:attrName>style.visibility</p:attrName>
                                        </p:attrNameLst>
                                      </p:cBhvr>
                                      <p:to>
                                        <p:strVal val="visible"/>
                                      </p:to>
                                    </p:set>
                                    <p:anim calcmode="lin" valueType="num">
                                      <p:cBhvr additive="base">
                                        <p:cTn id="7" dur="500" fill="hold"/>
                                        <p:tgtEl>
                                          <p:spTgt spid="18474"/>
                                        </p:tgtEl>
                                        <p:attrNameLst>
                                          <p:attrName>ppt_x</p:attrName>
                                        </p:attrNameLst>
                                      </p:cBhvr>
                                      <p:tavLst>
                                        <p:tav tm="0">
                                          <p:val>
                                            <p:strVal val="#ppt_x"/>
                                          </p:val>
                                        </p:tav>
                                        <p:tav tm="100000">
                                          <p:val>
                                            <p:strVal val="#ppt_x"/>
                                          </p:val>
                                        </p:tav>
                                      </p:tavLst>
                                    </p:anim>
                                    <p:anim calcmode="lin" valueType="num">
                                      <p:cBhvr additive="base">
                                        <p:cTn id="8" dur="500" fill="hold"/>
                                        <p:tgtEl>
                                          <p:spTgt spid="184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8468"/>
                                        </p:tgtEl>
                                        <p:attrNameLst>
                                          <p:attrName>style.visibility</p:attrName>
                                        </p:attrNameLst>
                                      </p:cBhvr>
                                      <p:to>
                                        <p:strVal val="visible"/>
                                      </p:to>
                                    </p:set>
                                    <p:anim calcmode="lin" valueType="num">
                                      <p:cBhvr additive="base">
                                        <p:cTn id="13" dur="500" fill="hold"/>
                                        <p:tgtEl>
                                          <p:spTgt spid="18468"/>
                                        </p:tgtEl>
                                        <p:attrNameLst>
                                          <p:attrName>ppt_x</p:attrName>
                                        </p:attrNameLst>
                                      </p:cBhvr>
                                      <p:tavLst>
                                        <p:tav tm="0">
                                          <p:val>
                                            <p:strVal val="1+#ppt_w/2"/>
                                          </p:val>
                                        </p:tav>
                                        <p:tav tm="100000">
                                          <p:val>
                                            <p:strVal val="#ppt_x"/>
                                          </p:val>
                                        </p:tav>
                                      </p:tavLst>
                                    </p:anim>
                                    <p:anim calcmode="lin" valueType="num">
                                      <p:cBhvr additive="base">
                                        <p:cTn id="14" dur="500" fill="hold"/>
                                        <p:tgtEl>
                                          <p:spTgt spid="184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8467"/>
                                        </p:tgtEl>
                                        <p:attrNameLst>
                                          <p:attrName>style.visibility</p:attrName>
                                        </p:attrNameLst>
                                      </p:cBhvr>
                                      <p:to>
                                        <p:strVal val="visible"/>
                                      </p:to>
                                    </p:set>
                                    <p:anim calcmode="lin" valueType="num">
                                      <p:cBhvr additive="base">
                                        <p:cTn id="19" dur="500" fill="hold"/>
                                        <p:tgtEl>
                                          <p:spTgt spid="18467"/>
                                        </p:tgtEl>
                                        <p:attrNameLst>
                                          <p:attrName>ppt_x</p:attrName>
                                        </p:attrNameLst>
                                      </p:cBhvr>
                                      <p:tavLst>
                                        <p:tav tm="0">
                                          <p:val>
                                            <p:strVal val="1+#ppt_w/2"/>
                                          </p:val>
                                        </p:tav>
                                        <p:tav tm="100000">
                                          <p:val>
                                            <p:strVal val="#ppt_x"/>
                                          </p:val>
                                        </p:tav>
                                      </p:tavLst>
                                    </p:anim>
                                    <p:anim calcmode="lin" valueType="num">
                                      <p:cBhvr additive="base">
                                        <p:cTn id="20" dur="500" fill="hold"/>
                                        <p:tgtEl>
                                          <p:spTgt spid="184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475"/>
                                        </p:tgtEl>
                                        <p:attrNameLst>
                                          <p:attrName>style.visibility</p:attrName>
                                        </p:attrNameLst>
                                      </p:cBhvr>
                                      <p:to>
                                        <p:strVal val="visible"/>
                                      </p:to>
                                    </p:set>
                                    <p:anim calcmode="lin" valueType="num">
                                      <p:cBhvr additive="base">
                                        <p:cTn id="25" dur="500" fill="hold"/>
                                        <p:tgtEl>
                                          <p:spTgt spid="18475"/>
                                        </p:tgtEl>
                                        <p:attrNameLst>
                                          <p:attrName>ppt_x</p:attrName>
                                        </p:attrNameLst>
                                      </p:cBhvr>
                                      <p:tavLst>
                                        <p:tav tm="0">
                                          <p:val>
                                            <p:strVal val="#ppt_x"/>
                                          </p:val>
                                        </p:tav>
                                        <p:tav tm="100000">
                                          <p:val>
                                            <p:strVal val="#ppt_x"/>
                                          </p:val>
                                        </p:tav>
                                      </p:tavLst>
                                    </p:anim>
                                    <p:anim calcmode="lin" valueType="num">
                                      <p:cBhvr additive="base">
                                        <p:cTn id="26" dur="500" fill="hold"/>
                                        <p:tgtEl>
                                          <p:spTgt spid="1847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64"/>
                                        </p:tgtEl>
                                        <p:attrNameLst>
                                          <p:attrName>style.visibility</p:attrName>
                                        </p:attrNameLst>
                                      </p:cBhvr>
                                      <p:to>
                                        <p:strVal val="visible"/>
                                      </p:to>
                                    </p:set>
                                    <p:anim calcmode="lin" valueType="num">
                                      <p:cBhvr additive="base">
                                        <p:cTn id="31" dur="500" fill="hold"/>
                                        <p:tgtEl>
                                          <p:spTgt spid="18464"/>
                                        </p:tgtEl>
                                        <p:attrNameLst>
                                          <p:attrName>ppt_x</p:attrName>
                                        </p:attrNameLst>
                                      </p:cBhvr>
                                      <p:tavLst>
                                        <p:tav tm="0">
                                          <p:val>
                                            <p:strVal val="#ppt_x"/>
                                          </p:val>
                                        </p:tav>
                                        <p:tav tm="100000">
                                          <p:val>
                                            <p:strVal val="#ppt_x"/>
                                          </p:val>
                                        </p:tav>
                                      </p:tavLst>
                                    </p:anim>
                                    <p:anim calcmode="lin" valueType="num">
                                      <p:cBhvr additive="base">
                                        <p:cTn id="32" dur="500" fill="hold"/>
                                        <p:tgtEl>
                                          <p:spTgt spid="18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8" name="Text Box 6">
            <a:extLst>
              <a:ext uri="{FF2B5EF4-FFF2-40B4-BE49-F238E27FC236}">
                <a16:creationId xmlns:a16="http://schemas.microsoft.com/office/drawing/2014/main" id="{E78D7E16-A7DD-4066-92BA-42C215C9E923}"/>
              </a:ext>
            </a:extLst>
          </p:cNvPr>
          <p:cNvSpPr txBox="1">
            <a:spLocks noChangeArrowheads="1"/>
          </p:cNvSpPr>
          <p:nvPr/>
        </p:nvSpPr>
        <p:spPr bwMode="auto">
          <a:xfrm>
            <a:off x="129381" y="5070166"/>
            <a:ext cx="88265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800" b="1" dirty="0">
                <a:solidFill>
                  <a:srgbClr val="FF0000"/>
                </a:solidFill>
                <a:latin typeface="Calibri" panose="020F0502020204030204" pitchFamily="34" charset="0"/>
                <a:cs typeface="Calibri" panose="020F0502020204030204" pitchFamily="34" charset="0"/>
              </a:rPr>
              <a:t>Search methods</a:t>
            </a:r>
            <a:r>
              <a:rPr lang="en-GB" altLang="en-US" sz="2800" dirty="0">
                <a:solidFill>
                  <a:srgbClr val="FF0000"/>
                </a:solidFill>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start to evaluate (simulate) the result at one point (x</a:t>
            </a:r>
            <a:r>
              <a:rPr lang="en-GB" altLang="en-US" sz="2800" baseline="-25000" dirty="0">
                <a:latin typeface="Calibri" panose="020F0502020204030204" pitchFamily="34" charset="0"/>
                <a:cs typeface="Calibri" panose="020F0502020204030204" pitchFamily="34" charset="0"/>
              </a:rPr>
              <a:t>1</a:t>
            </a:r>
            <a:r>
              <a:rPr lang="en-GB" altLang="en-US" sz="2800" dirty="0">
                <a:latin typeface="Calibri" panose="020F0502020204030204" pitchFamily="34" charset="0"/>
                <a:cs typeface="Calibri" panose="020F0502020204030204" pitchFamily="34" charset="0"/>
              </a:rPr>
              <a:t>, x</a:t>
            </a:r>
            <a:r>
              <a:rPr lang="en-GB" altLang="en-US" sz="2800" baseline="-25000" dirty="0">
                <a:latin typeface="Calibri" panose="020F0502020204030204" pitchFamily="34" charset="0"/>
                <a:cs typeface="Calibri" panose="020F0502020204030204" pitchFamily="34" charset="0"/>
              </a:rPr>
              <a:t>2</a:t>
            </a:r>
            <a:r>
              <a:rPr lang="en-GB" altLang="en-US" sz="2800" dirty="0">
                <a:latin typeface="Calibri" panose="020F0502020204030204" pitchFamily="34" charset="0"/>
                <a:cs typeface="Calibri" panose="020F0502020204030204" pitchFamily="34" charset="0"/>
              </a:rPr>
              <a:t>). Then by testing (simulating) for new points, the search method finds its way up to a top (or down to a bottom) </a:t>
            </a:r>
            <a:r>
              <a:rPr lang="en-GB" altLang="en-US" sz="2800" i="1" dirty="0">
                <a:latin typeface="Calibri" panose="020F0502020204030204" pitchFamily="34" charset="0"/>
                <a:cs typeface="Calibri" panose="020F0502020204030204" pitchFamily="34" charset="0"/>
              </a:rPr>
              <a:t>in a systematic way</a:t>
            </a:r>
            <a:r>
              <a:rPr lang="en-GB" altLang="en-US" sz="2800" dirty="0">
                <a:latin typeface="Calibri" panose="020F0502020204030204" pitchFamily="34" charset="0"/>
                <a:cs typeface="Calibri" panose="020F0502020204030204" pitchFamily="34" charset="0"/>
              </a:rPr>
              <a:t>. </a:t>
            </a:r>
            <a:endParaRPr lang="en-GB" altLang="en-US" dirty="0">
              <a:latin typeface="Calibri" panose="020F0502020204030204" pitchFamily="34" charset="0"/>
              <a:cs typeface="Calibri" panose="020F0502020204030204" pitchFamily="34" charset="0"/>
            </a:endParaRPr>
          </a:p>
        </p:txBody>
      </p:sp>
      <p:sp>
        <p:nvSpPr>
          <p:cNvPr id="8" name="Platshållare för bildnummer 3">
            <a:extLst>
              <a:ext uri="{FF2B5EF4-FFF2-40B4-BE49-F238E27FC236}">
                <a16:creationId xmlns:a16="http://schemas.microsoft.com/office/drawing/2014/main" id="{6B6AC4C9-1777-464D-9906-13F57FFB0D57}"/>
              </a:ext>
            </a:extLst>
          </p:cNvPr>
          <p:cNvSpPr>
            <a:spLocks noGrp="1"/>
          </p:cNvSpPr>
          <p:nvPr>
            <p:ph type="sldNum" sz="quarter" idx="12"/>
          </p:nvPr>
        </p:nvSpPr>
        <p:spPr>
          <a:xfrm>
            <a:off x="8482156" y="6265818"/>
            <a:ext cx="446314" cy="457200"/>
          </a:xfrm>
        </p:spPr>
        <p:txBody>
          <a:bodyPr/>
          <a:lstStyle/>
          <a:p>
            <a:fld id="{F0AFFE4C-00E8-460E-B970-7F29FD655AA5}" type="slidenum">
              <a:rPr lang="en-GB" altLang="en-US">
                <a:latin typeface="Calibri" panose="020F0502020204030204" pitchFamily="34" charset="0"/>
                <a:cs typeface="Calibri" panose="020F0502020204030204" pitchFamily="34" charset="0"/>
              </a:rPr>
              <a:pPr/>
              <a:t>11</a:t>
            </a:fld>
            <a:endParaRPr lang="en-GB" altLang="en-US" dirty="0">
              <a:latin typeface="Calibri" panose="020F0502020204030204" pitchFamily="34" charset="0"/>
              <a:cs typeface="Calibri" panose="020F0502020204030204" pitchFamily="34" charset="0"/>
            </a:endParaRPr>
          </a:p>
        </p:txBody>
      </p:sp>
      <p:sp>
        <p:nvSpPr>
          <p:cNvPr id="100356" name="Text Box 4">
            <a:extLst>
              <a:ext uri="{FF2B5EF4-FFF2-40B4-BE49-F238E27FC236}">
                <a16:creationId xmlns:a16="http://schemas.microsoft.com/office/drawing/2014/main" id="{3918F431-A1B0-4D22-ACBA-4DE9240D4B33}"/>
              </a:ext>
            </a:extLst>
          </p:cNvPr>
          <p:cNvSpPr txBox="1">
            <a:spLocks noChangeArrowheads="1"/>
          </p:cNvSpPr>
          <p:nvPr/>
        </p:nvSpPr>
        <p:spPr bwMode="auto">
          <a:xfrm>
            <a:off x="190500" y="655681"/>
            <a:ext cx="87884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For different parameter values (x</a:t>
            </a:r>
            <a:r>
              <a:rPr lang="en-GB" altLang="en-US" baseline="-25000" dirty="0">
                <a:latin typeface="Calibri" panose="020F0502020204030204" pitchFamily="34" charset="0"/>
                <a:cs typeface="Calibri" panose="020F0502020204030204" pitchFamily="34" charset="0"/>
              </a:rPr>
              <a:t>1</a:t>
            </a:r>
            <a:r>
              <a:rPr lang="en-GB" altLang="en-US" dirty="0">
                <a:latin typeface="Calibri" panose="020F0502020204030204" pitchFamily="34" charset="0"/>
                <a:cs typeface="Calibri" panose="020F0502020204030204" pitchFamily="34" charset="0"/>
              </a:rPr>
              <a:t>, x</a:t>
            </a:r>
            <a:r>
              <a:rPr lang="en-GB" altLang="en-US" baseline="-25000"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 the objective function (V) gets different values. </a:t>
            </a:r>
          </a:p>
        </p:txBody>
      </p:sp>
      <p:grpSp>
        <p:nvGrpSpPr>
          <p:cNvPr id="100360" name="Group 8">
            <a:extLst>
              <a:ext uri="{FF2B5EF4-FFF2-40B4-BE49-F238E27FC236}">
                <a16:creationId xmlns:a16="http://schemas.microsoft.com/office/drawing/2014/main" id="{5221BE8A-A4F4-42FB-98D8-43027B2229B6}"/>
              </a:ext>
            </a:extLst>
          </p:cNvPr>
          <p:cNvGrpSpPr>
            <a:grpSpLocks/>
          </p:cNvGrpSpPr>
          <p:nvPr/>
        </p:nvGrpSpPr>
        <p:grpSpPr bwMode="auto">
          <a:xfrm>
            <a:off x="228600" y="1516562"/>
            <a:ext cx="8628063" cy="3240089"/>
            <a:chOff x="168" y="1516"/>
            <a:chExt cx="5435" cy="2041"/>
          </a:xfrm>
        </p:grpSpPr>
        <p:graphicFrame>
          <p:nvGraphicFramePr>
            <p:cNvPr id="100354" name="Object 2">
              <a:extLst>
                <a:ext uri="{FF2B5EF4-FFF2-40B4-BE49-F238E27FC236}">
                  <a16:creationId xmlns:a16="http://schemas.microsoft.com/office/drawing/2014/main" id="{54B3122E-AFFD-435F-BEE5-BB032A575D1D}"/>
                </a:ext>
              </a:extLst>
            </p:cNvPr>
            <p:cNvGraphicFramePr>
              <a:graphicFrameLocks noChangeAspect="1"/>
            </p:cNvGraphicFramePr>
            <p:nvPr>
              <p:extLst>
                <p:ext uri="{D42A27DB-BD31-4B8C-83A1-F6EECF244321}">
                  <p14:modId xmlns:p14="http://schemas.microsoft.com/office/powerpoint/2010/main" val="3755384046"/>
                </p:ext>
              </p:extLst>
            </p:nvPr>
          </p:nvGraphicFramePr>
          <p:xfrm>
            <a:off x="711" y="2447"/>
            <a:ext cx="3497" cy="1110"/>
          </p:xfrm>
          <a:graphic>
            <a:graphicData uri="http://schemas.openxmlformats.org/presentationml/2006/ole">
              <mc:AlternateContent xmlns:mc="http://schemas.openxmlformats.org/markup-compatibility/2006">
                <mc:Choice xmlns:v="urn:schemas-microsoft-com:vml" Requires="v">
                  <p:oleObj spid="_x0000_s2093" name="Bitmappsbild" r:id="rId3" imgW="3672381" imgH="1165961" progId="Paint.Picture">
                    <p:embed/>
                  </p:oleObj>
                </mc:Choice>
                <mc:Fallback>
                  <p:oleObj name="Bitmappsbild" r:id="rId3" imgW="3672381" imgH="1165961"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 y="2447"/>
                          <a:ext cx="3497"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57" name="Text Box 5">
              <a:extLst>
                <a:ext uri="{FF2B5EF4-FFF2-40B4-BE49-F238E27FC236}">
                  <a16:creationId xmlns:a16="http://schemas.microsoft.com/office/drawing/2014/main" id="{33CE9ED9-2CC9-4FB2-808A-2B9609E2946A}"/>
                </a:ext>
              </a:extLst>
            </p:cNvPr>
            <p:cNvSpPr txBox="1">
              <a:spLocks noChangeArrowheads="1"/>
            </p:cNvSpPr>
            <p:nvPr/>
          </p:nvSpPr>
          <p:spPr bwMode="auto">
            <a:xfrm>
              <a:off x="168" y="1516"/>
              <a:ext cx="5435"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b="1" i="1" dirty="0">
                  <a:latin typeface="Calibri" panose="020F0502020204030204" pitchFamily="34" charset="0"/>
                  <a:cs typeface="Calibri" panose="020F0502020204030204" pitchFamily="34" charset="0"/>
                </a:rPr>
                <a:t>But the landscape is invisible – so you don’t see the top or bottom!</a:t>
              </a:r>
              <a:r>
                <a:rPr lang="en-GB" altLang="en-US" dirty="0">
                  <a:latin typeface="Calibri" panose="020F0502020204030204" pitchFamily="34" charset="0"/>
                  <a:cs typeface="Calibri" panose="020F0502020204030204" pitchFamily="34" charset="0"/>
                </a:rPr>
                <a:t> </a:t>
              </a:r>
            </a:p>
            <a:p>
              <a:pPr>
                <a:lnSpc>
                  <a:spcPct val="90000"/>
                </a:lnSpc>
                <a:buSzPct val="100000"/>
              </a:pPr>
              <a:r>
                <a:rPr lang="en-GB" altLang="en-US" dirty="0">
                  <a:latin typeface="Calibri" panose="020F0502020204030204" pitchFamily="34" charset="0"/>
                  <a:cs typeface="Calibri" panose="020F0502020204030204" pitchFamily="34" charset="0"/>
                </a:rPr>
                <a:t>Each simulation (fixed values of x</a:t>
              </a:r>
              <a:r>
                <a:rPr lang="en-GB" altLang="en-US" baseline="-25000" dirty="0">
                  <a:latin typeface="Calibri" panose="020F0502020204030204" pitchFamily="34" charset="0"/>
                  <a:cs typeface="Calibri" panose="020F0502020204030204" pitchFamily="34" charset="0"/>
                </a:rPr>
                <a:t>1</a:t>
              </a:r>
              <a:r>
                <a:rPr lang="en-GB" altLang="en-US" dirty="0">
                  <a:latin typeface="Calibri" panose="020F0502020204030204" pitchFamily="34" charset="0"/>
                  <a:cs typeface="Calibri" panose="020F0502020204030204" pitchFamily="34" charset="0"/>
                </a:rPr>
                <a:t> and x</a:t>
              </a:r>
              <a:r>
                <a:rPr lang="en-GB" altLang="en-US" baseline="-25000"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 only gives the value of V(x</a:t>
              </a:r>
              <a:r>
                <a:rPr lang="en-GB" altLang="en-US" baseline="-25000" dirty="0">
                  <a:latin typeface="Calibri" panose="020F0502020204030204" pitchFamily="34" charset="0"/>
                  <a:cs typeface="Calibri" panose="020F0502020204030204" pitchFamily="34" charset="0"/>
                </a:rPr>
                <a:t>1</a:t>
              </a:r>
              <a:r>
                <a:rPr lang="en-GB" altLang="en-US" dirty="0">
                  <a:latin typeface="Calibri" panose="020F0502020204030204" pitchFamily="34" charset="0"/>
                  <a:cs typeface="Calibri" panose="020F0502020204030204" pitchFamily="34" charset="0"/>
                </a:rPr>
                <a:t>, x</a:t>
              </a:r>
              <a:r>
                <a:rPr lang="en-GB" altLang="en-US" baseline="-25000"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 at the investigated point.</a:t>
              </a:r>
              <a:r>
                <a:rPr lang="en-GB" altLang="en-US" baseline="-25000"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(Compare with exploring the depth of a lake from a boat by using a stone in a string.)</a:t>
              </a:r>
            </a:p>
          </p:txBody>
        </p:sp>
      </p:grpSp>
      <p:sp>
        <p:nvSpPr>
          <p:cNvPr id="100359" name="Text Box 7">
            <a:extLst>
              <a:ext uri="{FF2B5EF4-FFF2-40B4-BE49-F238E27FC236}">
                <a16:creationId xmlns:a16="http://schemas.microsoft.com/office/drawing/2014/main" id="{4F369B6E-1B3B-447A-961B-FE8B77D6CD8F}"/>
              </a:ext>
            </a:extLst>
          </p:cNvPr>
          <p:cNvSpPr txBox="1">
            <a:spLocks noChangeArrowheads="1"/>
          </p:cNvSpPr>
          <p:nvPr/>
        </p:nvSpPr>
        <p:spPr bwMode="auto">
          <a:xfrm>
            <a:off x="1749335" y="18018"/>
            <a:ext cx="5842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3600" b="1" dirty="0">
                <a:latin typeface="Calibri" panose="020F0502020204030204" pitchFamily="34" charset="0"/>
                <a:cs typeface="Calibri" panose="020F0502020204030204" pitchFamily="34" charset="0"/>
              </a:rPr>
              <a:t>How search methods 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 calcmode="lin" valueType="num">
                                      <p:cBhvr additive="base">
                                        <p:cTn id="7" dur="500" fill="hold"/>
                                        <p:tgtEl>
                                          <p:spTgt spid="100356"/>
                                        </p:tgtEl>
                                        <p:attrNameLst>
                                          <p:attrName>ppt_x</p:attrName>
                                        </p:attrNameLst>
                                      </p:cBhvr>
                                      <p:tavLst>
                                        <p:tav tm="0">
                                          <p:val>
                                            <p:strVal val="#ppt_x"/>
                                          </p:val>
                                        </p:tav>
                                        <p:tav tm="100000">
                                          <p:val>
                                            <p:strVal val="#ppt_x"/>
                                          </p:val>
                                        </p:tav>
                                      </p:tavLst>
                                    </p:anim>
                                    <p:anim calcmode="lin" valueType="num">
                                      <p:cBhvr additive="base">
                                        <p:cTn id="8" dur="500" fill="hold"/>
                                        <p:tgtEl>
                                          <p:spTgt spid="1003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0360"/>
                                        </p:tgtEl>
                                        <p:attrNameLst>
                                          <p:attrName>style.visibility</p:attrName>
                                        </p:attrNameLst>
                                      </p:cBhvr>
                                      <p:to>
                                        <p:strVal val="visible"/>
                                      </p:to>
                                    </p:set>
                                    <p:anim calcmode="lin" valueType="num">
                                      <p:cBhvr additive="base">
                                        <p:cTn id="13" dur="500" fill="hold"/>
                                        <p:tgtEl>
                                          <p:spTgt spid="100360"/>
                                        </p:tgtEl>
                                        <p:attrNameLst>
                                          <p:attrName>ppt_x</p:attrName>
                                        </p:attrNameLst>
                                      </p:cBhvr>
                                      <p:tavLst>
                                        <p:tav tm="0">
                                          <p:val>
                                            <p:strVal val="#ppt_x"/>
                                          </p:val>
                                        </p:tav>
                                        <p:tav tm="100000">
                                          <p:val>
                                            <p:strVal val="#ppt_x"/>
                                          </p:val>
                                        </p:tav>
                                      </p:tavLst>
                                    </p:anim>
                                    <p:anim calcmode="lin" valueType="num">
                                      <p:cBhvr additive="base">
                                        <p:cTn id="14" dur="500" fill="hold"/>
                                        <p:tgtEl>
                                          <p:spTgt spid="1003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8"/>
                                        </p:tgtEl>
                                        <p:attrNameLst>
                                          <p:attrName>style.visibility</p:attrName>
                                        </p:attrNameLst>
                                      </p:cBhvr>
                                      <p:to>
                                        <p:strVal val="visible"/>
                                      </p:to>
                                    </p:set>
                                    <p:anim calcmode="lin" valueType="num">
                                      <p:cBhvr additive="base">
                                        <p:cTn id="19" dur="500" fill="hold"/>
                                        <p:tgtEl>
                                          <p:spTgt spid="100358"/>
                                        </p:tgtEl>
                                        <p:attrNameLst>
                                          <p:attrName>ppt_x</p:attrName>
                                        </p:attrNameLst>
                                      </p:cBhvr>
                                      <p:tavLst>
                                        <p:tav tm="0">
                                          <p:val>
                                            <p:strVal val="#ppt_x"/>
                                          </p:val>
                                        </p:tav>
                                        <p:tav tm="100000">
                                          <p:val>
                                            <p:strVal val="#ppt_x"/>
                                          </p:val>
                                        </p:tav>
                                      </p:tavLst>
                                    </p:anim>
                                    <p:anim calcmode="lin" valueType="num">
                                      <p:cBhvr additive="base">
                                        <p:cTn id="20" dur="500" fill="hold"/>
                                        <p:tgtEl>
                                          <p:spTgt spid="100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utoUpdateAnimBg="0"/>
      <p:bldP spid="10035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8" name="Text Box 28">
            <a:extLst>
              <a:ext uri="{FF2B5EF4-FFF2-40B4-BE49-F238E27FC236}">
                <a16:creationId xmlns:a16="http://schemas.microsoft.com/office/drawing/2014/main" id="{9CE68846-8BB7-40F2-802B-4091D9B60893}"/>
              </a:ext>
            </a:extLst>
          </p:cNvPr>
          <p:cNvSpPr txBox="1">
            <a:spLocks noChangeArrowheads="1"/>
          </p:cNvSpPr>
          <p:nvPr/>
        </p:nvSpPr>
        <p:spPr bwMode="auto">
          <a:xfrm>
            <a:off x="368663" y="4031612"/>
            <a:ext cx="8406674"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800" dirty="0">
                <a:latin typeface="Calibri" panose="020F0502020204030204" pitchFamily="34" charset="0"/>
                <a:cs typeface="Calibri" panose="020F0502020204030204" pitchFamily="34" charset="0"/>
              </a:rPr>
              <a:t>Depending on the </a:t>
            </a:r>
            <a:r>
              <a:rPr lang="en-GB" altLang="en-US" sz="2800" i="1" dirty="0">
                <a:latin typeface="Calibri" panose="020F0502020204030204" pitchFamily="34" charset="0"/>
                <a:cs typeface="Calibri" panose="020F0502020204030204" pitchFamily="34" charset="0"/>
              </a:rPr>
              <a:t>starting point,</a:t>
            </a:r>
            <a:r>
              <a:rPr lang="en-GB" altLang="en-US" sz="2800" dirty="0">
                <a:latin typeface="Calibri" panose="020F0502020204030204" pitchFamily="34" charset="0"/>
                <a:cs typeface="Calibri" panose="020F0502020204030204" pitchFamily="34" charset="0"/>
              </a:rPr>
              <a:t> the search will find a </a:t>
            </a:r>
            <a:r>
              <a:rPr lang="en-GB" altLang="en-US" sz="2800" b="1" i="1" dirty="0">
                <a:latin typeface="Calibri" panose="020F0502020204030204" pitchFamily="34" charset="0"/>
                <a:cs typeface="Calibri" panose="020F0502020204030204" pitchFamily="34" charset="0"/>
              </a:rPr>
              <a:t>local</a:t>
            </a:r>
            <a:r>
              <a:rPr lang="en-GB" altLang="en-US" sz="2800" b="1" dirty="0">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or a </a:t>
            </a:r>
            <a:r>
              <a:rPr lang="en-GB" altLang="en-US" sz="2800" b="1" i="1" dirty="0">
                <a:latin typeface="Calibri" panose="020F0502020204030204" pitchFamily="34" charset="0"/>
                <a:cs typeface="Calibri" panose="020F0502020204030204" pitchFamily="34" charset="0"/>
              </a:rPr>
              <a:t>global </a:t>
            </a:r>
            <a:r>
              <a:rPr lang="en-GB" altLang="en-US" sz="2800" dirty="0">
                <a:latin typeface="Calibri" panose="020F0502020204030204" pitchFamily="34" charset="0"/>
                <a:cs typeface="Calibri" panose="020F0502020204030204" pitchFamily="34" charset="0"/>
              </a:rPr>
              <a:t>optimum! </a:t>
            </a:r>
          </a:p>
          <a:p>
            <a:pPr>
              <a:lnSpc>
                <a:spcPct val="90000"/>
              </a:lnSpc>
            </a:pPr>
            <a:endParaRPr lang="en-GB" altLang="en-US" sz="800" dirty="0">
              <a:latin typeface="Calibri" panose="020F0502020204030204" pitchFamily="34" charset="0"/>
              <a:cs typeface="Calibri" panose="020F0502020204030204" pitchFamily="34" charset="0"/>
            </a:endParaRPr>
          </a:p>
          <a:p>
            <a:pPr>
              <a:lnSpc>
                <a:spcPct val="90000"/>
              </a:lnSpc>
            </a:pPr>
            <a:r>
              <a:rPr lang="en-GB" altLang="en-US" sz="2800" dirty="0">
                <a:latin typeface="Calibri" panose="020F0502020204030204" pitchFamily="34" charset="0"/>
                <a:cs typeface="Calibri" panose="020F0502020204030204" pitchFamily="34" charset="0"/>
              </a:rPr>
              <a:t>This problem can be handled using knowledge about the system (e.g. you know that there is only one maximum), or by starting from different points and comparing the optima.</a:t>
            </a:r>
          </a:p>
        </p:txBody>
      </p:sp>
      <p:grpSp>
        <p:nvGrpSpPr>
          <p:cNvPr id="4" name="Grupp 3">
            <a:extLst>
              <a:ext uri="{FF2B5EF4-FFF2-40B4-BE49-F238E27FC236}">
                <a16:creationId xmlns:a16="http://schemas.microsoft.com/office/drawing/2014/main" id="{8B9194D3-00BC-4297-82AB-F231824CE82A}"/>
              </a:ext>
            </a:extLst>
          </p:cNvPr>
          <p:cNvGrpSpPr/>
          <p:nvPr/>
        </p:nvGrpSpPr>
        <p:grpSpPr>
          <a:xfrm>
            <a:off x="729344" y="914400"/>
            <a:ext cx="7207251" cy="2716106"/>
            <a:chOff x="685799" y="1198562"/>
            <a:chExt cx="7207251" cy="2437332"/>
          </a:xfrm>
        </p:grpSpPr>
        <p:sp>
          <p:nvSpPr>
            <p:cNvPr id="20488" name="Oval 8">
              <a:extLst>
                <a:ext uri="{FF2B5EF4-FFF2-40B4-BE49-F238E27FC236}">
                  <a16:creationId xmlns:a16="http://schemas.microsoft.com/office/drawing/2014/main" id="{BBD44A2E-C31A-4F6C-859B-CB4C18DCC168}"/>
                </a:ext>
              </a:extLst>
            </p:cNvPr>
            <p:cNvSpPr>
              <a:spLocks noChangeArrowheads="1"/>
            </p:cNvSpPr>
            <p:nvPr/>
          </p:nvSpPr>
          <p:spPr bwMode="auto">
            <a:xfrm>
              <a:off x="2132013" y="3206750"/>
              <a:ext cx="139700" cy="139700"/>
            </a:xfrm>
            <a:prstGeom prst="ellipse">
              <a:avLst/>
            </a:prstGeom>
            <a:solidFill>
              <a:srgbClr val="FF0000"/>
            </a:solidFill>
            <a:ln w="12700">
              <a:solidFill>
                <a:schemeClr val="tx1"/>
              </a:solidFill>
              <a:round/>
              <a:headEnd/>
              <a:tailEnd/>
            </a:ln>
            <a:effectLst/>
          </p:spPr>
          <p:txBody>
            <a:bodyPr wrap="none" anchor="ctr"/>
            <a:lstStyle/>
            <a:p>
              <a:endParaRPr lang="en-GB">
                <a:latin typeface="Calibri" panose="020F0502020204030204" pitchFamily="34" charset="0"/>
                <a:cs typeface="Calibri" panose="020F0502020204030204" pitchFamily="34" charset="0"/>
              </a:endParaRPr>
            </a:p>
          </p:txBody>
        </p:sp>
        <p:sp>
          <p:nvSpPr>
            <p:cNvPr id="20496" name="Freeform 16">
              <a:extLst>
                <a:ext uri="{FF2B5EF4-FFF2-40B4-BE49-F238E27FC236}">
                  <a16:creationId xmlns:a16="http://schemas.microsoft.com/office/drawing/2014/main" id="{5DB2C0CF-1969-4140-B51E-AF155AF53982}"/>
                </a:ext>
              </a:extLst>
            </p:cNvPr>
            <p:cNvSpPr>
              <a:spLocks/>
            </p:cNvSpPr>
            <p:nvPr/>
          </p:nvSpPr>
          <p:spPr bwMode="auto">
            <a:xfrm>
              <a:off x="2071688" y="2438400"/>
              <a:ext cx="109538" cy="839788"/>
            </a:xfrm>
            <a:custGeom>
              <a:avLst/>
              <a:gdLst>
                <a:gd name="T0" fmla="*/ 68 w 69"/>
                <a:gd name="T1" fmla="*/ 528 h 529"/>
                <a:gd name="T2" fmla="*/ 22 w 69"/>
                <a:gd name="T3" fmla="*/ 491 h 529"/>
                <a:gd name="T4" fmla="*/ 0 w 69"/>
                <a:gd name="T5" fmla="*/ 458 h 529"/>
                <a:gd name="T6" fmla="*/ 0 w 69"/>
                <a:gd name="T7" fmla="*/ 426 h 529"/>
                <a:gd name="T8" fmla="*/ 0 w 69"/>
                <a:gd name="T9" fmla="*/ 393 h 529"/>
                <a:gd name="T10" fmla="*/ 0 w 69"/>
                <a:gd name="T11" fmla="*/ 360 h 529"/>
                <a:gd name="T12" fmla="*/ 11 w 69"/>
                <a:gd name="T13" fmla="*/ 327 h 529"/>
                <a:gd name="T14" fmla="*/ 11 w 69"/>
                <a:gd name="T15" fmla="*/ 295 h 529"/>
                <a:gd name="T16" fmla="*/ 22 w 69"/>
                <a:gd name="T17" fmla="*/ 262 h 529"/>
                <a:gd name="T18" fmla="*/ 33 w 69"/>
                <a:gd name="T19" fmla="*/ 229 h 529"/>
                <a:gd name="T20" fmla="*/ 44 w 69"/>
                <a:gd name="T21" fmla="*/ 196 h 529"/>
                <a:gd name="T22" fmla="*/ 44 w 69"/>
                <a:gd name="T23" fmla="*/ 164 h 529"/>
                <a:gd name="T24" fmla="*/ 55 w 69"/>
                <a:gd name="T25" fmla="*/ 131 h 529"/>
                <a:gd name="T26" fmla="*/ 55 w 69"/>
                <a:gd name="T27" fmla="*/ 98 h 529"/>
                <a:gd name="T28" fmla="*/ 55 w 69"/>
                <a:gd name="T29" fmla="*/ 65 h 529"/>
                <a:gd name="T30" fmla="*/ 44 w 69"/>
                <a:gd name="T31" fmla="*/ 33 h 529"/>
                <a:gd name="T32" fmla="*/ 44 w 69"/>
                <a:gd name="T33"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529">
                  <a:moveTo>
                    <a:pt x="68" y="528"/>
                  </a:moveTo>
                  <a:lnTo>
                    <a:pt x="22" y="491"/>
                  </a:lnTo>
                  <a:lnTo>
                    <a:pt x="0" y="458"/>
                  </a:lnTo>
                  <a:lnTo>
                    <a:pt x="0" y="426"/>
                  </a:lnTo>
                  <a:lnTo>
                    <a:pt x="0" y="393"/>
                  </a:lnTo>
                  <a:lnTo>
                    <a:pt x="0" y="360"/>
                  </a:lnTo>
                  <a:lnTo>
                    <a:pt x="11" y="327"/>
                  </a:lnTo>
                  <a:lnTo>
                    <a:pt x="11" y="295"/>
                  </a:lnTo>
                  <a:lnTo>
                    <a:pt x="22" y="262"/>
                  </a:lnTo>
                  <a:lnTo>
                    <a:pt x="33" y="229"/>
                  </a:lnTo>
                  <a:lnTo>
                    <a:pt x="44" y="196"/>
                  </a:lnTo>
                  <a:lnTo>
                    <a:pt x="44" y="164"/>
                  </a:lnTo>
                  <a:lnTo>
                    <a:pt x="55" y="131"/>
                  </a:lnTo>
                  <a:lnTo>
                    <a:pt x="55" y="98"/>
                  </a:lnTo>
                  <a:lnTo>
                    <a:pt x="55" y="65"/>
                  </a:lnTo>
                  <a:lnTo>
                    <a:pt x="44" y="33"/>
                  </a:lnTo>
                  <a:lnTo>
                    <a:pt x="44" y="0"/>
                  </a:lnTo>
                </a:path>
              </a:pathLst>
            </a:custGeom>
            <a:noFill/>
            <a:ln w="127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0497" name="Oval 17">
              <a:extLst>
                <a:ext uri="{FF2B5EF4-FFF2-40B4-BE49-F238E27FC236}">
                  <a16:creationId xmlns:a16="http://schemas.microsoft.com/office/drawing/2014/main" id="{5A3E08B7-A86D-44E6-B830-E0F7EF20D540}"/>
                </a:ext>
              </a:extLst>
            </p:cNvPr>
            <p:cNvSpPr>
              <a:spLocks noChangeArrowheads="1"/>
            </p:cNvSpPr>
            <p:nvPr/>
          </p:nvSpPr>
          <p:spPr bwMode="auto">
            <a:xfrm>
              <a:off x="3582988" y="3065463"/>
              <a:ext cx="139700" cy="139700"/>
            </a:xfrm>
            <a:prstGeom prst="ellipse">
              <a:avLst/>
            </a:prstGeom>
            <a:solidFill>
              <a:srgbClr val="FF0000"/>
            </a:solidFill>
            <a:ln w="12700">
              <a:solidFill>
                <a:schemeClr val="tx1"/>
              </a:solidFill>
              <a:round/>
              <a:headEnd/>
              <a:tailEnd/>
            </a:ln>
            <a:effectLst/>
          </p:spPr>
          <p:txBody>
            <a:bodyPr wrap="none" anchor="ctr"/>
            <a:lstStyle/>
            <a:p>
              <a:endParaRPr lang="en-GB">
                <a:latin typeface="Calibri" panose="020F0502020204030204" pitchFamily="34" charset="0"/>
                <a:cs typeface="Calibri" panose="020F0502020204030204" pitchFamily="34" charset="0"/>
              </a:endParaRPr>
            </a:p>
          </p:txBody>
        </p:sp>
        <p:sp>
          <p:nvSpPr>
            <p:cNvPr id="20498" name="Freeform 18">
              <a:extLst>
                <a:ext uri="{FF2B5EF4-FFF2-40B4-BE49-F238E27FC236}">
                  <a16:creationId xmlns:a16="http://schemas.microsoft.com/office/drawing/2014/main" id="{56BDC24F-5E0C-4FE8-AAEB-64BA5718EDF7}"/>
                </a:ext>
              </a:extLst>
            </p:cNvPr>
            <p:cNvSpPr>
              <a:spLocks/>
            </p:cNvSpPr>
            <p:nvPr/>
          </p:nvSpPr>
          <p:spPr bwMode="auto">
            <a:xfrm>
              <a:off x="3652838" y="1825625"/>
              <a:ext cx="500062" cy="1311275"/>
            </a:xfrm>
            <a:custGeom>
              <a:avLst/>
              <a:gdLst>
                <a:gd name="T0" fmla="*/ 0 w 315"/>
                <a:gd name="T1" fmla="*/ 825 h 826"/>
                <a:gd name="T2" fmla="*/ 52 w 315"/>
                <a:gd name="T3" fmla="*/ 797 h 826"/>
                <a:gd name="T4" fmla="*/ 85 w 315"/>
                <a:gd name="T5" fmla="*/ 764 h 826"/>
                <a:gd name="T6" fmla="*/ 118 w 315"/>
                <a:gd name="T7" fmla="*/ 742 h 826"/>
                <a:gd name="T8" fmla="*/ 150 w 315"/>
                <a:gd name="T9" fmla="*/ 720 h 826"/>
                <a:gd name="T10" fmla="*/ 172 w 315"/>
                <a:gd name="T11" fmla="*/ 688 h 826"/>
                <a:gd name="T12" fmla="*/ 194 w 315"/>
                <a:gd name="T13" fmla="*/ 655 h 826"/>
                <a:gd name="T14" fmla="*/ 227 w 315"/>
                <a:gd name="T15" fmla="*/ 633 h 826"/>
                <a:gd name="T16" fmla="*/ 238 w 315"/>
                <a:gd name="T17" fmla="*/ 600 h 826"/>
                <a:gd name="T18" fmla="*/ 260 w 315"/>
                <a:gd name="T19" fmla="*/ 568 h 826"/>
                <a:gd name="T20" fmla="*/ 270 w 315"/>
                <a:gd name="T21" fmla="*/ 535 h 826"/>
                <a:gd name="T22" fmla="*/ 281 w 315"/>
                <a:gd name="T23" fmla="*/ 502 h 826"/>
                <a:gd name="T24" fmla="*/ 281 w 315"/>
                <a:gd name="T25" fmla="*/ 469 h 826"/>
                <a:gd name="T26" fmla="*/ 292 w 315"/>
                <a:gd name="T27" fmla="*/ 437 h 826"/>
                <a:gd name="T28" fmla="*/ 303 w 315"/>
                <a:gd name="T29" fmla="*/ 393 h 826"/>
                <a:gd name="T30" fmla="*/ 303 w 315"/>
                <a:gd name="T31" fmla="*/ 360 h 826"/>
                <a:gd name="T32" fmla="*/ 303 w 315"/>
                <a:gd name="T33" fmla="*/ 317 h 826"/>
                <a:gd name="T34" fmla="*/ 314 w 315"/>
                <a:gd name="T35" fmla="*/ 262 h 826"/>
                <a:gd name="T36" fmla="*/ 314 w 315"/>
                <a:gd name="T37" fmla="*/ 229 h 826"/>
                <a:gd name="T38" fmla="*/ 303 w 315"/>
                <a:gd name="T39" fmla="*/ 196 h 826"/>
                <a:gd name="T40" fmla="*/ 281 w 315"/>
                <a:gd name="T41" fmla="*/ 164 h 826"/>
                <a:gd name="T42" fmla="*/ 260 w 315"/>
                <a:gd name="T43" fmla="*/ 131 h 826"/>
                <a:gd name="T44" fmla="*/ 238 w 315"/>
                <a:gd name="T45" fmla="*/ 98 h 826"/>
                <a:gd name="T46" fmla="*/ 216 w 315"/>
                <a:gd name="T47" fmla="*/ 65 h 826"/>
                <a:gd name="T48" fmla="*/ 216 w 315"/>
                <a:gd name="T49" fmla="*/ 33 h 826"/>
                <a:gd name="T50" fmla="*/ 194 w 315"/>
                <a:gd name="T51" fmla="*/ 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5" h="826">
                  <a:moveTo>
                    <a:pt x="0" y="825"/>
                  </a:moveTo>
                  <a:lnTo>
                    <a:pt x="52" y="797"/>
                  </a:lnTo>
                  <a:lnTo>
                    <a:pt x="85" y="764"/>
                  </a:lnTo>
                  <a:lnTo>
                    <a:pt x="118" y="742"/>
                  </a:lnTo>
                  <a:lnTo>
                    <a:pt x="150" y="720"/>
                  </a:lnTo>
                  <a:lnTo>
                    <a:pt x="172" y="688"/>
                  </a:lnTo>
                  <a:lnTo>
                    <a:pt x="194" y="655"/>
                  </a:lnTo>
                  <a:lnTo>
                    <a:pt x="227" y="633"/>
                  </a:lnTo>
                  <a:lnTo>
                    <a:pt x="238" y="600"/>
                  </a:lnTo>
                  <a:lnTo>
                    <a:pt x="260" y="568"/>
                  </a:lnTo>
                  <a:lnTo>
                    <a:pt x="270" y="535"/>
                  </a:lnTo>
                  <a:lnTo>
                    <a:pt x="281" y="502"/>
                  </a:lnTo>
                  <a:lnTo>
                    <a:pt x="281" y="469"/>
                  </a:lnTo>
                  <a:lnTo>
                    <a:pt x="292" y="437"/>
                  </a:lnTo>
                  <a:lnTo>
                    <a:pt x="303" y="393"/>
                  </a:lnTo>
                  <a:lnTo>
                    <a:pt x="303" y="360"/>
                  </a:lnTo>
                  <a:lnTo>
                    <a:pt x="303" y="317"/>
                  </a:lnTo>
                  <a:lnTo>
                    <a:pt x="314" y="262"/>
                  </a:lnTo>
                  <a:lnTo>
                    <a:pt x="314" y="229"/>
                  </a:lnTo>
                  <a:lnTo>
                    <a:pt x="303" y="196"/>
                  </a:lnTo>
                  <a:lnTo>
                    <a:pt x="281" y="164"/>
                  </a:lnTo>
                  <a:lnTo>
                    <a:pt x="260" y="131"/>
                  </a:lnTo>
                  <a:lnTo>
                    <a:pt x="238" y="98"/>
                  </a:lnTo>
                  <a:lnTo>
                    <a:pt x="216" y="65"/>
                  </a:lnTo>
                  <a:lnTo>
                    <a:pt x="216" y="33"/>
                  </a:lnTo>
                  <a:lnTo>
                    <a:pt x="194" y="0"/>
                  </a:lnTo>
                </a:path>
              </a:pathLst>
            </a:custGeom>
            <a:noFill/>
            <a:ln w="127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0500" name="Oval 20">
              <a:extLst>
                <a:ext uri="{FF2B5EF4-FFF2-40B4-BE49-F238E27FC236}">
                  <a16:creationId xmlns:a16="http://schemas.microsoft.com/office/drawing/2014/main" id="{16CFD48B-52C7-47D9-9307-E2A0EAD2B171}"/>
                </a:ext>
              </a:extLst>
            </p:cNvPr>
            <p:cNvSpPr>
              <a:spLocks noChangeArrowheads="1"/>
            </p:cNvSpPr>
            <p:nvPr/>
          </p:nvSpPr>
          <p:spPr bwMode="auto">
            <a:xfrm>
              <a:off x="5907815" y="3167063"/>
              <a:ext cx="139700" cy="139700"/>
            </a:xfrm>
            <a:prstGeom prst="ellipse">
              <a:avLst/>
            </a:prstGeom>
            <a:solidFill>
              <a:srgbClr val="FF0000"/>
            </a:solidFill>
            <a:ln w="12700">
              <a:solidFill>
                <a:schemeClr val="tx1"/>
              </a:solidFill>
              <a:round/>
              <a:headEnd/>
              <a:tailEnd/>
            </a:ln>
            <a:effectLst/>
          </p:spPr>
          <p:txBody>
            <a:bodyPr wrap="none" anchor="ctr"/>
            <a:lstStyle/>
            <a:p>
              <a:endParaRPr lang="en-GB">
                <a:latin typeface="Calibri" panose="020F0502020204030204" pitchFamily="34" charset="0"/>
                <a:cs typeface="Calibri" panose="020F0502020204030204" pitchFamily="34" charset="0"/>
              </a:endParaRPr>
            </a:p>
          </p:txBody>
        </p:sp>
        <p:sp>
          <p:nvSpPr>
            <p:cNvPr id="20501" name="Freeform 21">
              <a:extLst>
                <a:ext uri="{FF2B5EF4-FFF2-40B4-BE49-F238E27FC236}">
                  <a16:creationId xmlns:a16="http://schemas.microsoft.com/office/drawing/2014/main" id="{02578D3E-D1CB-4FFB-B11F-9F3F52B77932}"/>
                </a:ext>
              </a:extLst>
            </p:cNvPr>
            <p:cNvSpPr>
              <a:spLocks/>
            </p:cNvSpPr>
            <p:nvPr/>
          </p:nvSpPr>
          <p:spPr bwMode="auto">
            <a:xfrm>
              <a:off x="5797417" y="2416175"/>
              <a:ext cx="195263" cy="822325"/>
            </a:xfrm>
            <a:custGeom>
              <a:avLst/>
              <a:gdLst>
                <a:gd name="T0" fmla="*/ 122 w 123"/>
                <a:gd name="T1" fmla="*/ 517 h 518"/>
                <a:gd name="T2" fmla="*/ 120 w 123"/>
                <a:gd name="T3" fmla="*/ 469 h 518"/>
                <a:gd name="T4" fmla="*/ 98 w 123"/>
                <a:gd name="T5" fmla="*/ 436 h 518"/>
                <a:gd name="T6" fmla="*/ 87 w 123"/>
                <a:gd name="T7" fmla="*/ 404 h 518"/>
                <a:gd name="T8" fmla="*/ 76 w 123"/>
                <a:gd name="T9" fmla="*/ 371 h 518"/>
                <a:gd name="T10" fmla="*/ 76 w 123"/>
                <a:gd name="T11" fmla="*/ 338 h 518"/>
                <a:gd name="T12" fmla="*/ 76 w 123"/>
                <a:gd name="T13" fmla="*/ 305 h 518"/>
                <a:gd name="T14" fmla="*/ 76 w 123"/>
                <a:gd name="T15" fmla="*/ 273 h 518"/>
                <a:gd name="T16" fmla="*/ 76 w 123"/>
                <a:gd name="T17" fmla="*/ 240 h 518"/>
                <a:gd name="T18" fmla="*/ 76 w 123"/>
                <a:gd name="T19" fmla="*/ 207 h 518"/>
                <a:gd name="T20" fmla="*/ 76 w 123"/>
                <a:gd name="T21" fmla="*/ 174 h 518"/>
                <a:gd name="T22" fmla="*/ 76 w 123"/>
                <a:gd name="T23" fmla="*/ 142 h 518"/>
                <a:gd name="T24" fmla="*/ 54 w 123"/>
                <a:gd name="T25" fmla="*/ 109 h 518"/>
                <a:gd name="T26" fmla="*/ 33 w 123"/>
                <a:gd name="T27" fmla="*/ 76 h 518"/>
                <a:gd name="T28" fmla="*/ 11 w 123"/>
                <a:gd name="T29" fmla="*/ 33 h 518"/>
                <a:gd name="T30" fmla="*/ 0 w 123"/>
                <a:gd name="T31"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518">
                  <a:moveTo>
                    <a:pt x="122" y="517"/>
                  </a:moveTo>
                  <a:lnTo>
                    <a:pt x="120" y="469"/>
                  </a:lnTo>
                  <a:lnTo>
                    <a:pt x="98" y="436"/>
                  </a:lnTo>
                  <a:lnTo>
                    <a:pt x="87" y="404"/>
                  </a:lnTo>
                  <a:lnTo>
                    <a:pt x="76" y="371"/>
                  </a:lnTo>
                  <a:lnTo>
                    <a:pt x="76" y="338"/>
                  </a:lnTo>
                  <a:lnTo>
                    <a:pt x="76" y="305"/>
                  </a:lnTo>
                  <a:lnTo>
                    <a:pt x="76" y="273"/>
                  </a:lnTo>
                  <a:lnTo>
                    <a:pt x="76" y="240"/>
                  </a:lnTo>
                  <a:lnTo>
                    <a:pt x="76" y="207"/>
                  </a:lnTo>
                  <a:lnTo>
                    <a:pt x="76" y="174"/>
                  </a:lnTo>
                  <a:lnTo>
                    <a:pt x="76" y="142"/>
                  </a:lnTo>
                  <a:lnTo>
                    <a:pt x="54" y="109"/>
                  </a:lnTo>
                  <a:lnTo>
                    <a:pt x="33" y="76"/>
                  </a:lnTo>
                  <a:lnTo>
                    <a:pt x="11" y="33"/>
                  </a:lnTo>
                  <a:lnTo>
                    <a:pt x="0" y="0"/>
                  </a:lnTo>
                </a:path>
              </a:pathLst>
            </a:custGeom>
            <a:noFill/>
            <a:ln w="127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0494" name="Rectangle 14">
              <a:extLst>
                <a:ext uri="{FF2B5EF4-FFF2-40B4-BE49-F238E27FC236}">
                  <a16:creationId xmlns:a16="http://schemas.microsoft.com/office/drawing/2014/main" id="{52D73FA3-828E-4137-8143-CA7426392745}"/>
                </a:ext>
              </a:extLst>
            </p:cNvPr>
            <p:cNvSpPr>
              <a:spLocks noChangeArrowheads="1"/>
            </p:cNvSpPr>
            <p:nvPr/>
          </p:nvSpPr>
          <p:spPr bwMode="auto">
            <a:xfrm>
              <a:off x="1771873" y="1796983"/>
              <a:ext cx="546100" cy="41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latin typeface="Calibri" panose="020F0502020204030204" pitchFamily="34" charset="0"/>
                  <a:cs typeface="Calibri" panose="020F0502020204030204" pitchFamily="34" charset="0"/>
                </a:rPr>
                <a:t>x</a:t>
              </a:r>
              <a:r>
                <a:rPr lang="en-GB" altLang="en-US" baseline="-25000" dirty="0">
                  <a:latin typeface="Calibri" panose="020F0502020204030204" pitchFamily="34" charset="0"/>
                  <a:cs typeface="Calibri" panose="020F0502020204030204" pitchFamily="34" charset="0"/>
                </a:rPr>
                <a:t>2</a:t>
              </a:r>
            </a:p>
          </p:txBody>
        </p:sp>
        <p:sp>
          <p:nvSpPr>
            <p:cNvPr id="20491" name="Rectangle 11">
              <a:extLst>
                <a:ext uri="{FF2B5EF4-FFF2-40B4-BE49-F238E27FC236}">
                  <a16:creationId xmlns:a16="http://schemas.microsoft.com/office/drawing/2014/main" id="{3A56EA9B-14CB-4280-B236-5376ECAADEA7}"/>
                </a:ext>
              </a:extLst>
            </p:cNvPr>
            <p:cNvSpPr>
              <a:spLocks noChangeArrowheads="1"/>
            </p:cNvSpPr>
            <p:nvPr/>
          </p:nvSpPr>
          <p:spPr bwMode="auto">
            <a:xfrm>
              <a:off x="687387" y="1198562"/>
              <a:ext cx="1846803" cy="41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latin typeface="Calibri" panose="020F0502020204030204" pitchFamily="34" charset="0"/>
                  <a:cs typeface="Calibri" panose="020F0502020204030204" pitchFamily="34" charset="0"/>
                </a:rPr>
                <a:t>V=f(x</a:t>
              </a:r>
              <a:r>
                <a:rPr lang="en-GB" altLang="en-US" baseline="-25000" dirty="0">
                  <a:latin typeface="Calibri" panose="020F0502020204030204" pitchFamily="34" charset="0"/>
                  <a:cs typeface="Calibri" panose="020F0502020204030204" pitchFamily="34" charset="0"/>
                </a:rPr>
                <a:t>1</a:t>
              </a:r>
              <a:r>
                <a:rPr lang="en-GB" altLang="en-US" dirty="0">
                  <a:latin typeface="Calibri" panose="020F0502020204030204" pitchFamily="34" charset="0"/>
                  <a:cs typeface="Calibri" panose="020F0502020204030204" pitchFamily="34" charset="0"/>
                </a:rPr>
                <a:t>, x</a:t>
              </a:r>
              <a:r>
                <a:rPr lang="en-GB" altLang="en-US" baseline="-25000"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a:t>
              </a:r>
            </a:p>
          </p:txBody>
        </p:sp>
        <p:sp>
          <p:nvSpPr>
            <p:cNvPr id="20492" name="Freeform 12">
              <a:extLst>
                <a:ext uri="{FF2B5EF4-FFF2-40B4-BE49-F238E27FC236}">
                  <a16:creationId xmlns:a16="http://schemas.microsoft.com/office/drawing/2014/main" id="{D93550CB-0741-434D-A193-733F7BF3647A}"/>
                </a:ext>
              </a:extLst>
            </p:cNvPr>
            <p:cNvSpPr>
              <a:spLocks/>
            </p:cNvSpPr>
            <p:nvPr/>
          </p:nvSpPr>
          <p:spPr bwMode="auto">
            <a:xfrm>
              <a:off x="1228724" y="1781221"/>
              <a:ext cx="5783263" cy="1508125"/>
            </a:xfrm>
            <a:custGeom>
              <a:avLst/>
              <a:gdLst>
                <a:gd name="T0" fmla="*/ 96 w 3643"/>
                <a:gd name="T1" fmla="*/ 797 h 950"/>
                <a:gd name="T2" fmla="*/ 194 w 3643"/>
                <a:gd name="T3" fmla="*/ 764 h 950"/>
                <a:gd name="T4" fmla="*/ 292 w 3643"/>
                <a:gd name="T5" fmla="*/ 698 h 950"/>
                <a:gd name="T6" fmla="*/ 368 w 3643"/>
                <a:gd name="T7" fmla="*/ 611 h 950"/>
                <a:gd name="T8" fmla="*/ 456 w 3643"/>
                <a:gd name="T9" fmla="*/ 524 h 950"/>
                <a:gd name="T10" fmla="*/ 499 w 3643"/>
                <a:gd name="T11" fmla="*/ 437 h 950"/>
                <a:gd name="T12" fmla="*/ 576 w 3643"/>
                <a:gd name="T13" fmla="*/ 393 h 950"/>
                <a:gd name="T14" fmla="*/ 663 w 3643"/>
                <a:gd name="T15" fmla="*/ 447 h 950"/>
                <a:gd name="T16" fmla="*/ 707 w 3643"/>
                <a:gd name="T17" fmla="*/ 546 h 950"/>
                <a:gd name="T18" fmla="*/ 739 w 3643"/>
                <a:gd name="T19" fmla="*/ 644 h 950"/>
                <a:gd name="T20" fmla="*/ 827 w 3643"/>
                <a:gd name="T21" fmla="*/ 709 h 950"/>
                <a:gd name="T22" fmla="*/ 925 w 3643"/>
                <a:gd name="T23" fmla="*/ 731 h 950"/>
                <a:gd name="T24" fmla="*/ 1023 w 3643"/>
                <a:gd name="T25" fmla="*/ 688 h 950"/>
                <a:gd name="T26" fmla="*/ 1121 w 3643"/>
                <a:gd name="T27" fmla="*/ 622 h 950"/>
                <a:gd name="T28" fmla="*/ 1209 w 3643"/>
                <a:gd name="T29" fmla="*/ 546 h 950"/>
                <a:gd name="T30" fmla="*/ 1296 w 3643"/>
                <a:gd name="T31" fmla="*/ 447 h 950"/>
                <a:gd name="T32" fmla="*/ 1372 w 3643"/>
                <a:gd name="T33" fmla="*/ 349 h 950"/>
                <a:gd name="T34" fmla="*/ 1449 w 3643"/>
                <a:gd name="T35" fmla="*/ 240 h 950"/>
                <a:gd name="T36" fmla="*/ 1525 w 3643"/>
                <a:gd name="T37" fmla="*/ 153 h 950"/>
                <a:gd name="T38" fmla="*/ 1612 w 3643"/>
                <a:gd name="T39" fmla="*/ 76 h 950"/>
                <a:gd name="T40" fmla="*/ 1700 w 3643"/>
                <a:gd name="T41" fmla="*/ 11 h 950"/>
                <a:gd name="T42" fmla="*/ 1798 w 3643"/>
                <a:gd name="T43" fmla="*/ 33 h 950"/>
                <a:gd name="T44" fmla="*/ 1863 w 3643"/>
                <a:gd name="T45" fmla="*/ 109 h 950"/>
                <a:gd name="T46" fmla="*/ 1929 w 3643"/>
                <a:gd name="T47" fmla="*/ 207 h 950"/>
                <a:gd name="T48" fmla="*/ 1950 w 3643"/>
                <a:gd name="T49" fmla="*/ 306 h 950"/>
                <a:gd name="T50" fmla="*/ 1983 w 3643"/>
                <a:gd name="T51" fmla="*/ 404 h 950"/>
                <a:gd name="T52" fmla="*/ 2038 w 3643"/>
                <a:gd name="T53" fmla="*/ 513 h 950"/>
                <a:gd name="T54" fmla="*/ 2136 w 3643"/>
                <a:gd name="T55" fmla="*/ 589 h 950"/>
                <a:gd name="T56" fmla="*/ 2234 w 3643"/>
                <a:gd name="T57" fmla="*/ 600 h 950"/>
                <a:gd name="T58" fmla="*/ 2332 w 3643"/>
                <a:gd name="T59" fmla="*/ 600 h 950"/>
                <a:gd name="T60" fmla="*/ 2431 w 3643"/>
                <a:gd name="T61" fmla="*/ 568 h 950"/>
                <a:gd name="T62" fmla="*/ 2529 w 3643"/>
                <a:gd name="T63" fmla="*/ 535 h 950"/>
                <a:gd name="T64" fmla="*/ 2627 w 3643"/>
                <a:gd name="T65" fmla="*/ 491 h 950"/>
                <a:gd name="T66" fmla="*/ 2725 w 3643"/>
                <a:gd name="T67" fmla="*/ 437 h 950"/>
                <a:gd name="T68" fmla="*/ 2823 w 3643"/>
                <a:gd name="T69" fmla="*/ 393 h 950"/>
                <a:gd name="T70" fmla="*/ 2922 w 3643"/>
                <a:gd name="T71" fmla="*/ 404 h 950"/>
                <a:gd name="T72" fmla="*/ 3009 w 3643"/>
                <a:gd name="T73" fmla="*/ 480 h 950"/>
                <a:gd name="T74" fmla="*/ 3085 w 3643"/>
                <a:gd name="T75" fmla="*/ 589 h 950"/>
                <a:gd name="T76" fmla="*/ 3129 w 3643"/>
                <a:gd name="T77" fmla="*/ 688 h 950"/>
                <a:gd name="T78" fmla="*/ 3183 w 3643"/>
                <a:gd name="T79" fmla="*/ 786 h 950"/>
                <a:gd name="T80" fmla="*/ 3271 w 3643"/>
                <a:gd name="T81" fmla="*/ 862 h 950"/>
                <a:gd name="T82" fmla="*/ 3369 w 3643"/>
                <a:gd name="T83" fmla="*/ 917 h 950"/>
                <a:gd name="T84" fmla="*/ 3478 w 3643"/>
                <a:gd name="T85" fmla="*/ 949 h 950"/>
                <a:gd name="T86" fmla="*/ 3576 w 3643"/>
                <a:gd name="T87" fmla="*/ 928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43" h="950">
                  <a:moveTo>
                    <a:pt x="0" y="788"/>
                  </a:moveTo>
                  <a:lnTo>
                    <a:pt x="63" y="797"/>
                  </a:lnTo>
                  <a:lnTo>
                    <a:pt x="96" y="797"/>
                  </a:lnTo>
                  <a:lnTo>
                    <a:pt x="128" y="786"/>
                  </a:lnTo>
                  <a:lnTo>
                    <a:pt x="161" y="775"/>
                  </a:lnTo>
                  <a:lnTo>
                    <a:pt x="194" y="764"/>
                  </a:lnTo>
                  <a:lnTo>
                    <a:pt x="227" y="742"/>
                  </a:lnTo>
                  <a:lnTo>
                    <a:pt x="259" y="731"/>
                  </a:lnTo>
                  <a:lnTo>
                    <a:pt x="292" y="698"/>
                  </a:lnTo>
                  <a:lnTo>
                    <a:pt x="325" y="677"/>
                  </a:lnTo>
                  <a:lnTo>
                    <a:pt x="347" y="644"/>
                  </a:lnTo>
                  <a:lnTo>
                    <a:pt x="368" y="611"/>
                  </a:lnTo>
                  <a:lnTo>
                    <a:pt x="401" y="578"/>
                  </a:lnTo>
                  <a:lnTo>
                    <a:pt x="423" y="546"/>
                  </a:lnTo>
                  <a:lnTo>
                    <a:pt x="456" y="524"/>
                  </a:lnTo>
                  <a:lnTo>
                    <a:pt x="467" y="491"/>
                  </a:lnTo>
                  <a:lnTo>
                    <a:pt x="499" y="469"/>
                  </a:lnTo>
                  <a:lnTo>
                    <a:pt x="499" y="437"/>
                  </a:lnTo>
                  <a:lnTo>
                    <a:pt x="532" y="426"/>
                  </a:lnTo>
                  <a:lnTo>
                    <a:pt x="543" y="393"/>
                  </a:lnTo>
                  <a:lnTo>
                    <a:pt x="576" y="393"/>
                  </a:lnTo>
                  <a:lnTo>
                    <a:pt x="608" y="393"/>
                  </a:lnTo>
                  <a:lnTo>
                    <a:pt x="630" y="426"/>
                  </a:lnTo>
                  <a:lnTo>
                    <a:pt x="663" y="447"/>
                  </a:lnTo>
                  <a:lnTo>
                    <a:pt x="674" y="480"/>
                  </a:lnTo>
                  <a:lnTo>
                    <a:pt x="685" y="513"/>
                  </a:lnTo>
                  <a:lnTo>
                    <a:pt x="707" y="546"/>
                  </a:lnTo>
                  <a:lnTo>
                    <a:pt x="718" y="578"/>
                  </a:lnTo>
                  <a:lnTo>
                    <a:pt x="728" y="611"/>
                  </a:lnTo>
                  <a:lnTo>
                    <a:pt x="739" y="644"/>
                  </a:lnTo>
                  <a:lnTo>
                    <a:pt x="761" y="677"/>
                  </a:lnTo>
                  <a:lnTo>
                    <a:pt x="794" y="688"/>
                  </a:lnTo>
                  <a:lnTo>
                    <a:pt x="827" y="709"/>
                  </a:lnTo>
                  <a:lnTo>
                    <a:pt x="859" y="720"/>
                  </a:lnTo>
                  <a:lnTo>
                    <a:pt x="892" y="731"/>
                  </a:lnTo>
                  <a:lnTo>
                    <a:pt x="925" y="731"/>
                  </a:lnTo>
                  <a:lnTo>
                    <a:pt x="958" y="709"/>
                  </a:lnTo>
                  <a:lnTo>
                    <a:pt x="990" y="698"/>
                  </a:lnTo>
                  <a:lnTo>
                    <a:pt x="1023" y="688"/>
                  </a:lnTo>
                  <a:lnTo>
                    <a:pt x="1056" y="666"/>
                  </a:lnTo>
                  <a:lnTo>
                    <a:pt x="1089" y="644"/>
                  </a:lnTo>
                  <a:lnTo>
                    <a:pt x="1121" y="622"/>
                  </a:lnTo>
                  <a:lnTo>
                    <a:pt x="1154" y="600"/>
                  </a:lnTo>
                  <a:lnTo>
                    <a:pt x="1187" y="578"/>
                  </a:lnTo>
                  <a:lnTo>
                    <a:pt x="1209" y="546"/>
                  </a:lnTo>
                  <a:lnTo>
                    <a:pt x="1241" y="513"/>
                  </a:lnTo>
                  <a:lnTo>
                    <a:pt x="1263" y="480"/>
                  </a:lnTo>
                  <a:lnTo>
                    <a:pt x="1296" y="447"/>
                  </a:lnTo>
                  <a:lnTo>
                    <a:pt x="1329" y="415"/>
                  </a:lnTo>
                  <a:lnTo>
                    <a:pt x="1350" y="382"/>
                  </a:lnTo>
                  <a:lnTo>
                    <a:pt x="1372" y="349"/>
                  </a:lnTo>
                  <a:lnTo>
                    <a:pt x="1394" y="316"/>
                  </a:lnTo>
                  <a:lnTo>
                    <a:pt x="1427" y="273"/>
                  </a:lnTo>
                  <a:lnTo>
                    <a:pt x="1449" y="240"/>
                  </a:lnTo>
                  <a:lnTo>
                    <a:pt x="1470" y="207"/>
                  </a:lnTo>
                  <a:lnTo>
                    <a:pt x="1503" y="186"/>
                  </a:lnTo>
                  <a:lnTo>
                    <a:pt x="1525" y="153"/>
                  </a:lnTo>
                  <a:lnTo>
                    <a:pt x="1558" y="131"/>
                  </a:lnTo>
                  <a:lnTo>
                    <a:pt x="1579" y="98"/>
                  </a:lnTo>
                  <a:lnTo>
                    <a:pt x="1612" y="76"/>
                  </a:lnTo>
                  <a:lnTo>
                    <a:pt x="1634" y="44"/>
                  </a:lnTo>
                  <a:lnTo>
                    <a:pt x="1667" y="33"/>
                  </a:lnTo>
                  <a:lnTo>
                    <a:pt x="1700" y="11"/>
                  </a:lnTo>
                  <a:lnTo>
                    <a:pt x="1732" y="0"/>
                  </a:lnTo>
                  <a:lnTo>
                    <a:pt x="1765" y="11"/>
                  </a:lnTo>
                  <a:lnTo>
                    <a:pt x="1798" y="33"/>
                  </a:lnTo>
                  <a:lnTo>
                    <a:pt x="1820" y="65"/>
                  </a:lnTo>
                  <a:lnTo>
                    <a:pt x="1852" y="76"/>
                  </a:lnTo>
                  <a:lnTo>
                    <a:pt x="1863" y="109"/>
                  </a:lnTo>
                  <a:lnTo>
                    <a:pt x="1896" y="142"/>
                  </a:lnTo>
                  <a:lnTo>
                    <a:pt x="1918" y="175"/>
                  </a:lnTo>
                  <a:lnTo>
                    <a:pt x="1929" y="207"/>
                  </a:lnTo>
                  <a:lnTo>
                    <a:pt x="1940" y="240"/>
                  </a:lnTo>
                  <a:lnTo>
                    <a:pt x="1950" y="273"/>
                  </a:lnTo>
                  <a:lnTo>
                    <a:pt x="1950" y="306"/>
                  </a:lnTo>
                  <a:lnTo>
                    <a:pt x="1961" y="338"/>
                  </a:lnTo>
                  <a:lnTo>
                    <a:pt x="1961" y="371"/>
                  </a:lnTo>
                  <a:lnTo>
                    <a:pt x="1983" y="404"/>
                  </a:lnTo>
                  <a:lnTo>
                    <a:pt x="1994" y="437"/>
                  </a:lnTo>
                  <a:lnTo>
                    <a:pt x="2005" y="469"/>
                  </a:lnTo>
                  <a:lnTo>
                    <a:pt x="2038" y="513"/>
                  </a:lnTo>
                  <a:lnTo>
                    <a:pt x="2060" y="546"/>
                  </a:lnTo>
                  <a:lnTo>
                    <a:pt x="2103" y="568"/>
                  </a:lnTo>
                  <a:lnTo>
                    <a:pt x="2136" y="589"/>
                  </a:lnTo>
                  <a:lnTo>
                    <a:pt x="2169" y="600"/>
                  </a:lnTo>
                  <a:lnTo>
                    <a:pt x="2201" y="600"/>
                  </a:lnTo>
                  <a:lnTo>
                    <a:pt x="2234" y="600"/>
                  </a:lnTo>
                  <a:lnTo>
                    <a:pt x="2267" y="600"/>
                  </a:lnTo>
                  <a:lnTo>
                    <a:pt x="2300" y="600"/>
                  </a:lnTo>
                  <a:lnTo>
                    <a:pt x="2332" y="600"/>
                  </a:lnTo>
                  <a:lnTo>
                    <a:pt x="2365" y="600"/>
                  </a:lnTo>
                  <a:lnTo>
                    <a:pt x="2398" y="589"/>
                  </a:lnTo>
                  <a:lnTo>
                    <a:pt x="2431" y="568"/>
                  </a:lnTo>
                  <a:lnTo>
                    <a:pt x="2463" y="557"/>
                  </a:lnTo>
                  <a:lnTo>
                    <a:pt x="2496" y="546"/>
                  </a:lnTo>
                  <a:lnTo>
                    <a:pt x="2529" y="535"/>
                  </a:lnTo>
                  <a:lnTo>
                    <a:pt x="2561" y="524"/>
                  </a:lnTo>
                  <a:lnTo>
                    <a:pt x="2594" y="513"/>
                  </a:lnTo>
                  <a:lnTo>
                    <a:pt x="2627" y="491"/>
                  </a:lnTo>
                  <a:lnTo>
                    <a:pt x="2660" y="469"/>
                  </a:lnTo>
                  <a:lnTo>
                    <a:pt x="2692" y="458"/>
                  </a:lnTo>
                  <a:lnTo>
                    <a:pt x="2725" y="437"/>
                  </a:lnTo>
                  <a:lnTo>
                    <a:pt x="2758" y="426"/>
                  </a:lnTo>
                  <a:lnTo>
                    <a:pt x="2791" y="404"/>
                  </a:lnTo>
                  <a:lnTo>
                    <a:pt x="2823" y="393"/>
                  </a:lnTo>
                  <a:lnTo>
                    <a:pt x="2856" y="393"/>
                  </a:lnTo>
                  <a:lnTo>
                    <a:pt x="2889" y="393"/>
                  </a:lnTo>
                  <a:lnTo>
                    <a:pt x="2922" y="404"/>
                  </a:lnTo>
                  <a:lnTo>
                    <a:pt x="2954" y="426"/>
                  </a:lnTo>
                  <a:lnTo>
                    <a:pt x="2987" y="447"/>
                  </a:lnTo>
                  <a:lnTo>
                    <a:pt x="3009" y="480"/>
                  </a:lnTo>
                  <a:lnTo>
                    <a:pt x="3031" y="513"/>
                  </a:lnTo>
                  <a:lnTo>
                    <a:pt x="3063" y="546"/>
                  </a:lnTo>
                  <a:lnTo>
                    <a:pt x="3085" y="589"/>
                  </a:lnTo>
                  <a:lnTo>
                    <a:pt x="3107" y="622"/>
                  </a:lnTo>
                  <a:lnTo>
                    <a:pt x="3107" y="655"/>
                  </a:lnTo>
                  <a:lnTo>
                    <a:pt x="3129" y="688"/>
                  </a:lnTo>
                  <a:lnTo>
                    <a:pt x="3140" y="720"/>
                  </a:lnTo>
                  <a:lnTo>
                    <a:pt x="3162" y="753"/>
                  </a:lnTo>
                  <a:lnTo>
                    <a:pt x="3183" y="786"/>
                  </a:lnTo>
                  <a:lnTo>
                    <a:pt x="3205" y="819"/>
                  </a:lnTo>
                  <a:lnTo>
                    <a:pt x="3238" y="840"/>
                  </a:lnTo>
                  <a:lnTo>
                    <a:pt x="3271" y="862"/>
                  </a:lnTo>
                  <a:lnTo>
                    <a:pt x="3303" y="884"/>
                  </a:lnTo>
                  <a:lnTo>
                    <a:pt x="3336" y="906"/>
                  </a:lnTo>
                  <a:lnTo>
                    <a:pt x="3369" y="917"/>
                  </a:lnTo>
                  <a:lnTo>
                    <a:pt x="3413" y="939"/>
                  </a:lnTo>
                  <a:lnTo>
                    <a:pt x="3445" y="949"/>
                  </a:lnTo>
                  <a:lnTo>
                    <a:pt x="3478" y="949"/>
                  </a:lnTo>
                  <a:lnTo>
                    <a:pt x="3511" y="949"/>
                  </a:lnTo>
                  <a:lnTo>
                    <a:pt x="3543" y="939"/>
                  </a:lnTo>
                  <a:lnTo>
                    <a:pt x="3576" y="928"/>
                  </a:lnTo>
                  <a:lnTo>
                    <a:pt x="3609" y="928"/>
                  </a:lnTo>
                  <a:lnTo>
                    <a:pt x="3642" y="92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latin typeface="Calibri" panose="020F0502020204030204" pitchFamily="34" charset="0"/>
                <a:cs typeface="Calibri" panose="020F0502020204030204" pitchFamily="34" charset="0"/>
              </a:endParaRPr>
            </a:p>
          </p:txBody>
        </p:sp>
        <p:sp>
          <p:nvSpPr>
            <p:cNvPr id="20489" name="Line 9">
              <a:extLst>
                <a:ext uri="{FF2B5EF4-FFF2-40B4-BE49-F238E27FC236}">
                  <a16:creationId xmlns:a16="http://schemas.microsoft.com/office/drawing/2014/main" id="{DA0484F2-F756-4C68-8E84-79B945CEFA66}"/>
                </a:ext>
              </a:extLst>
            </p:cNvPr>
            <p:cNvSpPr>
              <a:spLocks noChangeShapeType="1"/>
            </p:cNvSpPr>
            <p:nvPr/>
          </p:nvSpPr>
          <p:spPr bwMode="auto">
            <a:xfrm>
              <a:off x="685800" y="1514475"/>
              <a:ext cx="0" cy="1981200"/>
            </a:xfrm>
            <a:prstGeom prst="line">
              <a:avLst/>
            </a:prstGeom>
            <a:noFill/>
            <a:ln w="19050">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0490" name="Line 10">
              <a:extLst>
                <a:ext uri="{FF2B5EF4-FFF2-40B4-BE49-F238E27FC236}">
                  <a16:creationId xmlns:a16="http://schemas.microsoft.com/office/drawing/2014/main" id="{0E52F436-D1FA-4067-9013-0CB2726CE1FA}"/>
                </a:ext>
              </a:extLst>
            </p:cNvPr>
            <p:cNvSpPr>
              <a:spLocks noChangeShapeType="1"/>
            </p:cNvSpPr>
            <p:nvPr/>
          </p:nvSpPr>
          <p:spPr bwMode="auto">
            <a:xfrm>
              <a:off x="685800" y="3495675"/>
              <a:ext cx="6629400" cy="0"/>
            </a:xfrm>
            <a:prstGeom prst="line">
              <a:avLst/>
            </a:prstGeom>
            <a:noFill/>
            <a:ln w="1905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20493" name="Line 13">
              <a:extLst>
                <a:ext uri="{FF2B5EF4-FFF2-40B4-BE49-F238E27FC236}">
                  <a16:creationId xmlns:a16="http://schemas.microsoft.com/office/drawing/2014/main" id="{1B0FC29B-E94B-45C2-A3AA-290FF6618069}"/>
                </a:ext>
              </a:extLst>
            </p:cNvPr>
            <p:cNvSpPr>
              <a:spLocks noChangeShapeType="1"/>
            </p:cNvSpPr>
            <p:nvPr/>
          </p:nvSpPr>
          <p:spPr bwMode="auto">
            <a:xfrm flipV="1">
              <a:off x="685799" y="2055722"/>
              <a:ext cx="1111243" cy="1439952"/>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0509" name="Rectangle 29">
              <a:extLst>
                <a:ext uri="{FF2B5EF4-FFF2-40B4-BE49-F238E27FC236}">
                  <a16:creationId xmlns:a16="http://schemas.microsoft.com/office/drawing/2014/main" id="{D183F196-41F3-48A7-9A56-4D277790CA5C}"/>
                </a:ext>
              </a:extLst>
            </p:cNvPr>
            <p:cNvSpPr>
              <a:spLocks noChangeArrowheads="1"/>
            </p:cNvSpPr>
            <p:nvPr/>
          </p:nvSpPr>
          <p:spPr bwMode="auto">
            <a:xfrm>
              <a:off x="7346950" y="3221037"/>
              <a:ext cx="546100" cy="41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latin typeface="Calibri" panose="020F0502020204030204" pitchFamily="34" charset="0"/>
                  <a:cs typeface="Calibri" panose="020F0502020204030204" pitchFamily="34" charset="0"/>
                </a:rPr>
                <a:t>x</a:t>
              </a:r>
              <a:r>
                <a:rPr lang="en-GB" altLang="en-US" baseline="-25000" dirty="0">
                  <a:latin typeface="Calibri" panose="020F0502020204030204" pitchFamily="34" charset="0"/>
                  <a:cs typeface="Calibri" panose="020F0502020204030204" pitchFamily="34" charset="0"/>
                </a:rPr>
                <a:t>1</a:t>
              </a:r>
            </a:p>
          </p:txBody>
        </p:sp>
      </p:grpSp>
      <p:sp>
        <p:nvSpPr>
          <p:cNvPr id="20516" name="Text Box 36">
            <a:extLst>
              <a:ext uri="{FF2B5EF4-FFF2-40B4-BE49-F238E27FC236}">
                <a16:creationId xmlns:a16="http://schemas.microsoft.com/office/drawing/2014/main" id="{2D40306C-BC4A-4385-96DD-3E553D631D39}"/>
              </a:ext>
            </a:extLst>
          </p:cNvPr>
          <p:cNvSpPr txBox="1">
            <a:spLocks noChangeArrowheads="1"/>
          </p:cNvSpPr>
          <p:nvPr/>
        </p:nvSpPr>
        <p:spPr bwMode="auto">
          <a:xfrm>
            <a:off x="685800" y="139700"/>
            <a:ext cx="797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1" dirty="0">
                <a:latin typeface="Calibri" panose="020F0502020204030204" pitchFamily="34" charset="0"/>
                <a:cs typeface="Calibri" panose="020F0502020204030204" pitchFamily="34" charset="0"/>
              </a:rPr>
              <a:t>Search methods may find a local optimum!</a:t>
            </a:r>
          </a:p>
        </p:txBody>
      </p:sp>
      <p:sp>
        <p:nvSpPr>
          <p:cNvPr id="22" name="Platshållare för bildnummer 5">
            <a:extLst>
              <a:ext uri="{FF2B5EF4-FFF2-40B4-BE49-F238E27FC236}">
                <a16:creationId xmlns:a16="http://schemas.microsoft.com/office/drawing/2014/main" id="{5CB6A455-079A-473F-B585-FC04C7041A56}"/>
              </a:ext>
            </a:extLst>
          </p:cNvPr>
          <p:cNvSpPr>
            <a:spLocks noGrp="1"/>
          </p:cNvSpPr>
          <p:nvPr>
            <p:ph type="sldNum" sz="quarter" idx="12"/>
          </p:nvPr>
        </p:nvSpPr>
        <p:spPr>
          <a:xfrm>
            <a:off x="8355148" y="6261100"/>
            <a:ext cx="420189" cy="457200"/>
          </a:xfrm>
        </p:spPr>
        <p:txBody>
          <a:bodyPr/>
          <a:lstStyle/>
          <a:p>
            <a:fld id="{D949E17D-160E-47BC-82C4-680709493C7C}" type="slidenum">
              <a:rPr lang="en-GB" altLang="en-US">
                <a:latin typeface="Calibri" panose="020F0502020204030204" pitchFamily="34" charset="0"/>
                <a:cs typeface="Calibri" panose="020F0502020204030204" pitchFamily="34" charset="0"/>
              </a:rPr>
              <a:pPr/>
              <a:t>12</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08"/>
                                        </p:tgtEl>
                                        <p:attrNameLst>
                                          <p:attrName>style.visibility</p:attrName>
                                        </p:attrNameLst>
                                      </p:cBhvr>
                                      <p:to>
                                        <p:strVal val="visible"/>
                                      </p:to>
                                    </p:set>
                                    <p:anim calcmode="lin" valueType="num">
                                      <p:cBhvr additive="base">
                                        <p:cTn id="13" dur="500" fill="hold"/>
                                        <p:tgtEl>
                                          <p:spTgt spid="20508"/>
                                        </p:tgtEl>
                                        <p:attrNameLst>
                                          <p:attrName>ppt_x</p:attrName>
                                        </p:attrNameLst>
                                      </p:cBhvr>
                                      <p:tavLst>
                                        <p:tav tm="0">
                                          <p:val>
                                            <p:strVal val="#ppt_x"/>
                                          </p:val>
                                        </p:tav>
                                        <p:tav tm="100000">
                                          <p:val>
                                            <p:strVal val="#ppt_x"/>
                                          </p:val>
                                        </p:tav>
                                      </p:tavLst>
                                    </p:anim>
                                    <p:anim calcmode="lin" valueType="num">
                                      <p:cBhvr additive="base">
                                        <p:cTn id="14" dur="500" fill="hold"/>
                                        <p:tgtEl>
                                          <p:spTgt spid="20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a:extLst>
              <a:ext uri="{FF2B5EF4-FFF2-40B4-BE49-F238E27FC236}">
                <a16:creationId xmlns:a16="http://schemas.microsoft.com/office/drawing/2014/main" id="{7ACCDC24-CF0A-41F0-9CC5-8A38500F65DB}"/>
              </a:ext>
            </a:extLst>
          </p:cNvPr>
          <p:cNvSpPr>
            <a:spLocks noGrp="1" noChangeArrowheads="1"/>
          </p:cNvSpPr>
          <p:nvPr>
            <p:ph type="title"/>
          </p:nvPr>
        </p:nvSpPr>
        <p:spPr>
          <a:xfrm>
            <a:off x="50800" y="95250"/>
            <a:ext cx="8953500" cy="533400"/>
          </a:xfrm>
          <a:noFill/>
          <a:ln/>
        </p:spPr>
        <p:txBody>
          <a:bodyPr lIns="21600" rIns="21600"/>
          <a:lstStyle/>
          <a:p>
            <a:pPr algn="l"/>
            <a:r>
              <a:rPr lang="en-GB" altLang="en-US" sz="3600" b="1" dirty="0">
                <a:solidFill>
                  <a:srgbClr val="FF0000"/>
                </a:solidFill>
                <a:latin typeface="Calibri" panose="020F0502020204030204" pitchFamily="34" charset="0"/>
                <a:cs typeface="Calibri" panose="020F0502020204030204" pitchFamily="34" charset="0"/>
              </a:rPr>
              <a:t>Search methods </a:t>
            </a:r>
            <a:r>
              <a:rPr lang="en-GB" altLang="en-US" sz="3200" dirty="0">
                <a:latin typeface="Calibri" panose="020F0502020204030204" pitchFamily="34" charset="0"/>
                <a:cs typeface="Calibri" panose="020F0502020204030204" pitchFamily="34" charset="0"/>
              </a:rPr>
              <a:t>(strategies for a systematic search)</a:t>
            </a:r>
          </a:p>
        </p:txBody>
      </p:sp>
      <p:sp>
        <p:nvSpPr>
          <p:cNvPr id="22538" name="Text Box 10">
            <a:extLst>
              <a:ext uri="{FF2B5EF4-FFF2-40B4-BE49-F238E27FC236}">
                <a16:creationId xmlns:a16="http://schemas.microsoft.com/office/drawing/2014/main" id="{700EA82B-B33A-43A8-9F0A-3B34F6AABD6F}"/>
              </a:ext>
            </a:extLst>
          </p:cNvPr>
          <p:cNvSpPr txBox="1">
            <a:spLocks noChangeArrowheads="1"/>
          </p:cNvSpPr>
          <p:nvPr/>
        </p:nvSpPr>
        <p:spPr bwMode="auto">
          <a:xfrm>
            <a:off x="330200" y="2438400"/>
            <a:ext cx="7683500" cy="1718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B1.  </a:t>
            </a:r>
            <a:r>
              <a:rPr lang="en-GB" altLang="en-US" u="sng" dirty="0">
                <a:latin typeface="Calibri" panose="020F0502020204030204" pitchFamily="34" charset="0"/>
                <a:cs typeface="Calibri" panose="020F0502020204030204" pitchFamily="34" charset="0"/>
              </a:rPr>
              <a:t>Methods using only function values</a:t>
            </a:r>
            <a:endParaRPr lang="en-GB" altLang="en-US" dirty="0">
              <a:latin typeface="Calibri" panose="020F0502020204030204" pitchFamily="34" charset="0"/>
              <a:cs typeface="Calibri" panose="020F0502020204030204" pitchFamily="34" charset="0"/>
            </a:endParaRPr>
          </a:p>
          <a:p>
            <a:pPr lvl="1">
              <a:lnSpc>
                <a:spcPct val="90000"/>
              </a:lnSpc>
              <a:spcBef>
                <a:spcPct val="20000"/>
              </a:spcBef>
              <a:buSzPct val="100000"/>
              <a:buFont typeface="Wingdings" panose="05000000000000000000" pitchFamily="2" charset="2"/>
              <a:buChar char="q"/>
            </a:pPr>
            <a:r>
              <a:rPr lang="en-GB" altLang="en-US" dirty="0">
                <a:latin typeface="Calibri" panose="020F0502020204030204" pitchFamily="34" charset="0"/>
                <a:cs typeface="Calibri" panose="020F0502020204030204" pitchFamily="34" charset="0"/>
              </a:rPr>
              <a:t>  </a:t>
            </a:r>
            <a:r>
              <a:rPr lang="en-GB" altLang="en-US" i="1" dirty="0">
                <a:latin typeface="Calibri" panose="020F0502020204030204" pitchFamily="34" charset="0"/>
                <a:cs typeface="Calibri" panose="020F0502020204030204" pitchFamily="34" charset="0"/>
              </a:rPr>
              <a:t>Tabulation</a:t>
            </a:r>
          </a:p>
          <a:p>
            <a:pPr lvl="1">
              <a:lnSpc>
                <a:spcPct val="90000"/>
              </a:lnSpc>
              <a:spcBef>
                <a:spcPct val="20000"/>
              </a:spcBef>
              <a:buSzPct val="100000"/>
              <a:buFont typeface="Wingdings" panose="05000000000000000000" pitchFamily="2" charset="2"/>
              <a:buChar char="q"/>
            </a:pPr>
            <a:r>
              <a:rPr lang="en-GB" altLang="en-US" i="1" dirty="0">
                <a:latin typeface="Calibri" panose="020F0502020204030204" pitchFamily="34" charset="0"/>
                <a:cs typeface="Calibri" panose="020F0502020204030204" pitchFamily="34" charset="0"/>
              </a:rPr>
              <a:t>  Search in co-ordinate directions</a:t>
            </a:r>
          </a:p>
          <a:p>
            <a:pPr lvl="1">
              <a:lnSpc>
                <a:spcPct val="90000"/>
              </a:lnSpc>
              <a:spcBef>
                <a:spcPct val="20000"/>
              </a:spcBef>
              <a:buSzPct val="100000"/>
              <a:buFont typeface="Wingdings" panose="05000000000000000000" pitchFamily="2" charset="2"/>
              <a:buChar char="q"/>
            </a:pPr>
            <a:r>
              <a:rPr lang="en-GB" altLang="en-US" i="1" dirty="0">
                <a:latin typeface="Calibri" panose="020F0502020204030204" pitchFamily="34" charset="0"/>
                <a:cs typeface="Calibri" panose="020F0502020204030204" pitchFamily="34" charset="0"/>
              </a:rPr>
              <a:t>  </a:t>
            </a:r>
            <a:r>
              <a:rPr lang="en-GB" altLang="en-US" i="1" dirty="0">
                <a:solidFill>
                  <a:srgbClr val="FF3300"/>
                </a:solidFill>
                <a:latin typeface="Calibri" panose="020F0502020204030204" pitchFamily="34" charset="0"/>
                <a:cs typeface="Calibri" panose="020F0502020204030204" pitchFamily="34" charset="0"/>
              </a:rPr>
              <a:t>Simplex method </a:t>
            </a:r>
            <a:r>
              <a:rPr lang="en-GB" altLang="en-US" dirty="0">
                <a:latin typeface="Calibri" panose="020F0502020204030204" pitchFamily="34" charset="0"/>
                <a:cs typeface="Calibri" panose="020F0502020204030204" pitchFamily="34" charset="0"/>
              </a:rPr>
              <a:t>(Used in StochSD’s tool Optim)</a:t>
            </a:r>
          </a:p>
        </p:txBody>
      </p:sp>
      <p:sp>
        <p:nvSpPr>
          <p:cNvPr id="22539" name="Text Box 11">
            <a:extLst>
              <a:ext uri="{FF2B5EF4-FFF2-40B4-BE49-F238E27FC236}">
                <a16:creationId xmlns:a16="http://schemas.microsoft.com/office/drawing/2014/main" id="{5CB964C7-DDE7-4098-8AD5-06BF52A614CD}"/>
              </a:ext>
            </a:extLst>
          </p:cNvPr>
          <p:cNvSpPr txBox="1">
            <a:spLocks noChangeArrowheads="1"/>
          </p:cNvSpPr>
          <p:nvPr/>
        </p:nvSpPr>
        <p:spPr bwMode="auto">
          <a:xfrm>
            <a:off x="406400" y="4279900"/>
            <a:ext cx="82169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B2.  </a:t>
            </a:r>
            <a:r>
              <a:rPr lang="en-GB" altLang="en-US" u="sng" dirty="0">
                <a:latin typeface="Calibri" panose="020F0502020204030204" pitchFamily="34" charset="0"/>
                <a:cs typeface="Calibri" panose="020F0502020204030204" pitchFamily="34" charset="0"/>
              </a:rPr>
              <a:t>Methods using function values and first derivatives</a:t>
            </a:r>
          </a:p>
          <a:p>
            <a:pPr lvl="1">
              <a:lnSpc>
                <a:spcPct val="90000"/>
              </a:lnSpc>
              <a:spcBef>
                <a:spcPct val="20000"/>
              </a:spcBef>
              <a:buSzPct val="100000"/>
              <a:buFont typeface="Wingdings" panose="05000000000000000000" pitchFamily="2" charset="2"/>
              <a:buChar char="q"/>
            </a:pPr>
            <a:r>
              <a:rPr lang="en-GB" altLang="en-US" i="1" dirty="0">
                <a:latin typeface="Calibri" panose="020F0502020204030204" pitchFamily="34" charset="0"/>
                <a:cs typeface="Calibri" panose="020F0502020204030204" pitchFamily="34" charset="0"/>
              </a:rPr>
              <a:t>  Steepest descent method</a:t>
            </a:r>
          </a:p>
        </p:txBody>
      </p:sp>
      <p:sp>
        <p:nvSpPr>
          <p:cNvPr id="22540" name="Text Box 12">
            <a:extLst>
              <a:ext uri="{FF2B5EF4-FFF2-40B4-BE49-F238E27FC236}">
                <a16:creationId xmlns:a16="http://schemas.microsoft.com/office/drawing/2014/main" id="{FA5D886D-67A0-4AD9-BB90-A547F1E4D2D8}"/>
              </a:ext>
            </a:extLst>
          </p:cNvPr>
          <p:cNvSpPr txBox="1">
            <a:spLocks noChangeArrowheads="1"/>
          </p:cNvSpPr>
          <p:nvPr/>
        </p:nvSpPr>
        <p:spPr bwMode="auto">
          <a:xfrm>
            <a:off x="406400" y="5408463"/>
            <a:ext cx="8737600" cy="123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B3.  </a:t>
            </a:r>
            <a:r>
              <a:rPr lang="en-GB" altLang="en-US" u="sng" dirty="0">
                <a:latin typeface="Calibri" panose="020F0502020204030204" pitchFamily="34" charset="0"/>
                <a:cs typeface="Calibri" panose="020F0502020204030204" pitchFamily="34" charset="0"/>
              </a:rPr>
              <a:t>Methods using function values, first and second derivatives</a:t>
            </a:r>
          </a:p>
          <a:p>
            <a:pPr lvl="1">
              <a:lnSpc>
                <a:spcPct val="90000"/>
              </a:lnSpc>
              <a:spcBef>
                <a:spcPct val="20000"/>
              </a:spcBef>
              <a:buSzPct val="100000"/>
              <a:buFont typeface="Wingdings" panose="05000000000000000000" pitchFamily="2" charset="2"/>
              <a:buChar char="q"/>
            </a:pPr>
            <a:r>
              <a:rPr lang="en-GB" altLang="en-US" i="1" dirty="0">
                <a:latin typeface="Calibri" panose="020F0502020204030204" pitchFamily="34" charset="0"/>
                <a:cs typeface="Calibri" panose="020F0502020204030204" pitchFamily="34" charset="0"/>
              </a:rPr>
              <a:t>  Newton method</a:t>
            </a:r>
          </a:p>
          <a:p>
            <a:pPr lvl="1">
              <a:lnSpc>
                <a:spcPct val="90000"/>
              </a:lnSpc>
              <a:spcBef>
                <a:spcPct val="20000"/>
              </a:spcBef>
              <a:buSzPct val="100000"/>
              <a:buFont typeface="Wingdings" panose="05000000000000000000" pitchFamily="2" charset="2"/>
              <a:buChar char="q"/>
            </a:pPr>
            <a:r>
              <a:rPr lang="en-GB" altLang="en-US" i="1" dirty="0">
                <a:latin typeface="Calibri" panose="020F0502020204030204" pitchFamily="34" charset="0"/>
                <a:cs typeface="Calibri" panose="020F0502020204030204" pitchFamily="34" charset="0"/>
              </a:rPr>
              <a:t>  Quasi-Newton methods</a:t>
            </a:r>
          </a:p>
        </p:txBody>
      </p:sp>
      <p:sp>
        <p:nvSpPr>
          <p:cNvPr id="22543" name="Text Box 15">
            <a:extLst>
              <a:ext uri="{FF2B5EF4-FFF2-40B4-BE49-F238E27FC236}">
                <a16:creationId xmlns:a16="http://schemas.microsoft.com/office/drawing/2014/main" id="{9309E3ED-4E95-465B-B1D9-9D3B8369EEA3}"/>
              </a:ext>
            </a:extLst>
          </p:cNvPr>
          <p:cNvSpPr txBox="1">
            <a:spLocks noChangeArrowheads="1"/>
          </p:cNvSpPr>
          <p:nvPr/>
        </p:nvSpPr>
        <p:spPr bwMode="auto">
          <a:xfrm>
            <a:off x="331788" y="1193800"/>
            <a:ext cx="4906962"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20000"/>
              </a:spcBef>
              <a:buSzPct val="100000"/>
              <a:buFont typeface="Wingdings" panose="05000000000000000000" pitchFamily="2" charset="2"/>
              <a:buChar char="q"/>
            </a:pPr>
            <a:r>
              <a:rPr lang="en-GB" altLang="en-US" i="1" dirty="0">
                <a:latin typeface="Calibri" panose="020F0502020204030204" pitchFamily="34" charset="0"/>
                <a:cs typeface="Calibri" panose="020F0502020204030204" pitchFamily="34" charset="0"/>
              </a:rPr>
              <a:t> Golden section search</a:t>
            </a:r>
            <a:endParaRPr lang="sv-SE" altLang="en-US" dirty="0">
              <a:solidFill>
                <a:srgbClr val="009900"/>
              </a:solidFill>
              <a:latin typeface="Calibri" panose="020F0502020204030204" pitchFamily="34" charset="0"/>
              <a:cs typeface="Calibri" panose="020F0502020204030204" pitchFamily="34" charset="0"/>
            </a:endParaRPr>
          </a:p>
        </p:txBody>
      </p:sp>
      <p:sp>
        <p:nvSpPr>
          <p:cNvPr id="11" name="Platshållare för bildnummer 5">
            <a:extLst>
              <a:ext uri="{FF2B5EF4-FFF2-40B4-BE49-F238E27FC236}">
                <a16:creationId xmlns:a16="http://schemas.microsoft.com/office/drawing/2014/main" id="{347197AD-9AAF-4BBC-B195-59E3E35946B8}"/>
              </a:ext>
            </a:extLst>
          </p:cNvPr>
          <p:cNvSpPr>
            <a:spLocks noGrp="1"/>
          </p:cNvSpPr>
          <p:nvPr>
            <p:ph type="sldNum" sz="quarter" idx="12"/>
          </p:nvPr>
        </p:nvSpPr>
        <p:spPr>
          <a:xfrm>
            <a:off x="8414298" y="6248400"/>
            <a:ext cx="444500" cy="457200"/>
          </a:xfrm>
        </p:spPr>
        <p:txBody>
          <a:bodyPr/>
          <a:lstStyle/>
          <a:p>
            <a:fld id="{CAF854ED-A583-485F-B483-2C2A35832C6F}" type="slidenum">
              <a:rPr lang="en-GB" altLang="en-US">
                <a:latin typeface="Calibri" panose="020F0502020204030204" pitchFamily="34" charset="0"/>
                <a:cs typeface="Calibri" panose="020F0502020204030204" pitchFamily="34" charset="0"/>
              </a:rPr>
              <a:pPr/>
              <a:t>13</a:t>
            </a:fld>
            <a:endParaRPr lang="en-GB" altLang="en-US" dirty="0">
              <a:latin typeface="Calibri" panose="020F0502020204030204" pitchFamily="34" charset="0"/>
              <a:cs typeface="Calibri" panose="020F0502020204030204" pitchFamily="34" charset="0"/>
            </a:endParaRPr>
          </a:p>
        </p:txBody>
      </p:sp>
      <p:grpSp>
        <p:nvGrpSpPr>
          <p:cNvPr id="3" name="Grupp 2">
            <a:extLst>
              <a:ext uri="{FF2B5EF4-FFF2-40B4-BE49-F238E27FC236}">
                <a16:creationId xmlns:a16="http://schemas.microsoft.com/office/drawing/2014/main" id="{3F8FD7B3-7BA3-4AEB-9500-9B1C0C59747B}"/>
              </a:ext>
            </a:extLst>
          </p:cNvPr>
          <p:cNvGrpSpPr/>
          <p:nvPr/>
        </p:nvGrpSpPr>
        <p:grpSpPr>
          <a:xfrm>
            <a:off x="215900" y="1737339"/>
            <a:ext cx="8788400" cy="1375534"/>
            <a:chOff x="215900" y="1737339"/>
            <a:chExt cx="8788400" cy="1375534"/>
          </a:xfrm>
        </p:grpSpPr>
        <p:grpSp>
          <p:nvGrpSpPr>
            <p:cNvPr id="22542" name="Group 14">
              <a:extLst>
                <a:ext uri="{FF2B5EF4-FFF2-40B4-BE49-F238E27FC236}">
                  <a16:creationId xmlns:a16="http://schemas.microsoft.com/office/drawing/2014/main" id="{7601C6D9-8639-44CB-9942-384414706B0B}"/>
                </a:ext>
              </a:extLst>
            </p:cNvPr>
            <p:cNvGrpSpPr>
              <a:grpSpLocks/>
            </p:cNvGrpSpPr>
            <p:nvPr/>
          </p:nvGrpSpPr>
          <p:grpSpPr bwMode="auto">
            <a:xfrm>
              <a:off x="215900" y="1803491"/>
              <a:ext cx="8661400" cy="612775"/>
              <a:chOff x="144" y="1160"/>
              <a:chExt cx="5456" cy="386"/>
            </a:xfrm>
          </p:grpSpPr>
          <p:sp>
            <p:nvSpPr>
              <p:cNvPr id="22537" name="Text Box 9">
                <a:extLst>
                  <a:ext uri="{FF2B5EF4-FFF2-40B4-BE49-F238E27FC236}">
                    <a16:creationId xmlns:a16="http://schemas.microsoft.com/office/drawing/2014/main" id="{BCFB6E6C-0A43-4533-8F10-C67484025B4A}"/>
                  </a:ext>
                </a:extLst>
              </p:cNvPr>
              <p:cNvSpPr txBox="1">
                <a:spLocks noChangeArrowheads="1"/>
              </p:cNvSpPr>
              <p:nvPr/>
            </p:nvSpPr>
            <p:spPr bwMode="auto">
              <a:xfrm>
                <a:off x="144" y="1232"/>
                <a:ext cx="5456"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5000"/>
                  </a:lnSpc>
                  <a:spcBef>
                    <a:spcPct val="50000"/>
                  </a:spcBef>
                  <a:buSzPct val="100000"/>
                </a:pPr>
                <a:r>
                  <a:rPr lang="en-GB" altLang="en-US" sz="2800" b="1" dirty="0">
                    <a:latin typeface="Calibri" panose="020F0502020204030204" pitchFamily="34" charset="0"/>
                    <a:cs typeface="Calibri" panose="020F0502020204030204" pitchFamily="34" charset="0"/>
                  </a:rPr>
                  <a:t>B.  Search methods for several dimensions</a:t>
                </a:r>
                <a:endParaRPr lang="en-GB" altLang="en-US" sz="2800" dirty="0">
                  <a:latin typeface="Calibri" panose="020F0502020204030204" pitchFamily="34" charset="0"/>
                  <a:cs typeface="Calibri" panose="020F0502020204030204" pitchFamily="34" charset="0"/>
                </a:endParaRPr>
              </a:p>
            </p:txBody>
          </p:sp>
          <p:sp>
            <p:nvSpPr>
              <p:cNvPr id="22541" name="Line 13">
                <a:extLst>
                  <a:ext uri="{FF2B5EF4-FFF2-40B4-BE49-F238E27FC236}">
                    <a16:creationId xmlns:a16="http://schemas.microsoft.com/office/drawing/2014/main" id="{7BC916A1-D685-4BA4-AEFC-FFDE80EAD054}"/>
                  </a:ext>
                </a:extLst>
              </p:cNvPr>
              <p:cNvSpPr>
                <a:spLocks noChangeShapeType="1"/>
              </p:cNvSpPr>
              <p:nvPr/>
            </p:nvSpPr>
            <p:spPr bwMode="auto">
              <a:xfrm>
                <a:off x="224" y="1160"/>
                <a:ext cx="455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nvGrpSpPr>
            <p:cNvPr id="12" name="Grupp 11">
              <a:extLst>
                <a:ext uri="{FF2B5EF4-FFF2-40B4-BE49-F238E27FC236}">
                  <a16:creationId xmlns:a16="http://schemas.microsoft.com/office/drawing/2014/main" id="{D59E287F-09CD-47BE-960F-A07FDA87A042}"/>
                </a:ext>
              </a:extLst>
            </p:cNvPr>
            <p:cNvGrpSpPr/>
            <p:nvPr/>
          </p:nvGrpSpPr>
          <p:grpSpPr>
            <a:xfrm>
              <a:off x="7235374" y="1737339"/>
              <a:ext cx="1768926" cy="1375534"/>
              <a:chOff x="730434" y="1201790"/>
              <a:chExt cx="1768926" cy="1375534"/>
            </a:xfrm>
          </p:grpSpPr>
          <p:sp>
            <p:nvSpPr>
              <p:cNvPr id="13" name="Rectangle 14">
                <a:extLst>
                  <a:ext uri="{FF2B5EF4-FFF2-40B4-BE49-F238E27FC236}">
                    <a16:creationId xmlns:a16="http://schemas.microsoft.com/office/drawing/2014/main" id="{54D73ADA-82FF-4721-BB15-DA1ED510EF5A}"/>
                  </a:ext>
                </a:extLst>
              </p:cNvPr>
              <p:cNvSpPr>
                <a:spLocks noChangeArrowheads="1"/>
              </p:cNvSpPr>
              <p:nvPr/>
            </p:nvSpPr>
            <p:spPr bwMode="auto">
              <a:xfrm>
                <a:off x="1231220" y="1419500"/>
                <a:ext cx="58886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800" dirty="0">
                    <a:latin typeface="Calibri" panose="020F0502020204030204" pitchFamily="34" charset="0"/>
                    <a:cs typeface="Calibri" panose="020F0502020204030204" pitchFamily="34" charset="0"/>
                  </a:rPr>
                  <a:t>x</a:t>
                </a:r>
                <a:r>
                  <a:rPr lang="en-GB" altLang="en-US" sz="1800" baseline="-25000" dirty="0">
                    <a:latin typeface="Calibri" panose="020F0502020204030204" pitchFamily="34" charset="0"/>
                    <a:cs typeface="Calibri" panose="020F0502020204030204" pitchFamily="34" charset="0"/>
                  </a:rPr>
                  <a:t>2</a:t>
                </a:r>
              </a:p>
            </p:txBody>
          </p:sp>
          <p:sp>
            <p:nvSpPr>
              <p:cNvPr id="14" name="Rectangle 11">
                <a:extLst>
                  <a:ext uri="{FF2B5EF4-FFF2-40B4-BE49-F238E27FC236}">
                    <a16:creationId xmlns:a16="http://schemas.microsoft.com/office/drawing/2014/main" id="{BF0636A4-E718-4A93-A0FB-A6EDBCCA1358}"/>
                  </a:ext>
                </a:extLst>
              </p:cNvPr>
              <p:cNvSpPr>
                <a:spLocks noChangeArrowheads="1"/>
              </p:cNvSpPr>
              <p:nvPr/>
            </p:nvSpPr>
            <p:spPr bwMode="auto">
              <a:xfrm>
                <a:off x="730434" y="1201790"/>
                <a:ext cx="41728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800" dirty="0">
                    <a:latin typeface="Calibri" panose="020F0502020204030204" pitchFamily="34" charset="0"/>
                    <a:cs typeface="Calibri" panose="020F0502020204030204" pitchFamily="34" charset="0"/>
                  </a:rPr>
                  <a:t>x</a:t>
                </a:r>
                <a:r>
                  <a:rPr lang="en-GB" altLang="en-US" sz="1800" baseline="-25000" dirty="0">
                    <a:latin typeface="Calibri" panose="020F0502020204030204" pitchFamily="34" charset="0"/>
                    <a:cs typeface="Calibri" panose="020F0502020204030204" pitchFamily="34" charset="0"/>
                  </a:rPr>
                  <a:t>3</a:t>
                </a:r>
                <a:endParaRPr lang="en-GB" altLang="en-US" sz="1800" dirty="0">
                  <a:latin typeface="Calibri" panose="020F0502020204030204" pitchFamily="34" charset="0"/>
                  <a:cs typeface="Calibri" panose="020F0502020204030204" pitchFamily="34" charset="0"/>
                </a:endParaRPr>
              </a:p>
            </p:txBody>
          </p:sp>
          <p:sp>
            <p:nvSpPr>
              <p:cNvPr id="15" name="Line 9">
                <a:extLst>
                  <a:ext uri="{FF2B5EF4-FFF2-40B4-BE49-F238E27FC236}">
                    <a16:creationId xmlns:a16="http://schemas.microsoft.com/office/drawing/2014/main" id="{D47F2BEB-3221-405C-8BD5-B4362ED91144}"/>
                  </a:ext>
                </a:extLst>
              </p:cNvPr>
              <p:cNvSpPr>
                <a:spLocks noChangeShapeType="1"/>
              </p:cNvSpPr>
              <p:nvPr/>
            </p:nvSpPr>
            <p:spPr bwMode="auto">
              <a:xfrm>
                <a:off x="738053" y="1406739"/>
                <a:ext cx="0" cy="1116000"/>
              </a:xfrm>
              <a:prstGeom prst="line">
                <a:avLst/>
              </a:prstGeom>
              <a:noFill/>
              <a:ln w="22225">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6" name="Line 10">
                <a:extLst>
                  <a:ext uri="{FF2B5EF4-FFF2-40B4-BE49-F238E27FC236}">
                    <a16:creationId xmlns:a16="http://schemas.microsoft.com/office/drawing/2014/main" id="{1055888C-A0DE-4CAB-853E-CF0ECE469BA1}"/>
                  </a:ext>
                </a:extLst>
              </p:cNvPr>
              <p:cNvSpPr>
                <a:spLocks noChangeShapeType="1"/>
              </p:cNvSpPr>
              <p:nvPr/>
            </p:nvSpPr>
            <p:spPr bwMode="auto">
              <a:xfrm flipV="1">
                <a:off x="746764" y="2531291"/>
                <a:ext cx="1334586" cy="1"/>
              </a:xfrm>
              <a:prstGeom prst="line">
                <a:avLst/>
              </a:prstGeom>
              <a:noFill/>
              <a:ln w="1905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7" name="Line 13">
                <a:extLst>
                  <a:ext uri="{FF2B5EF4-FFF2-40B4-BE49-F238E27FC236}">
                    <a16:creationId xmlns:a16="http://schemas.microsoft.com/office/drawing/2014/main" id="{094623C1-74EB-47D1-BD7F-2275E4336C5D}"/>
                  </a:ext>
                </a:extLst>
              </p:cNvPr>
              <p:cNvSpPr>
                <a:spLocks noChangeShapeType="1"/>
              </p:cNvSpPr>
              <p:nvPr/>
            </p:nvSpPr>
            <p:spPr bwMode="auto">
              <a:xfrm flipV="1">
                <a:off x="738052" y="1745927"/>
                <a:ext cx="820777" cy="802781"/>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18" name="Rectangle 29">
                <a:extLst>
                  <a:ext uri="{FF2B5EF4-FFF2-40B4-BE49-F238E27FC236}">
                    <a16:creationId xmlns:a16="http://schemas.microsoft.com/office/drawing/2014/main" id="{30BD0E77-A916-47E3-A80E-554493A23A83}"/>
                  </a:ext>
                </a:extLst>
              </p:cNvPr>
              <p:cNvSpPr>
                <a:spLocks noChangeArrowheads="1"/>
              </p:cNvSpPr>
              <p:nvPr/>
            </p:nvSpPr>
            <p:spPr bwMode="auto">
              <a:xfrm>
                <a:off x="2072646" y="2207350"/>
                <a:ext cx="42671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800" dirty="0">
                    <a:latin typeface="Calibri" panose="020F0502020204030204" pitchFamily="34" charset="0"/>
                    <a:cs typeface="Calibri" panose="020F0502020204030204" pitchFamily="34" charset="0"/>
                  </a:rPr>
                  <a:t>x</a:t>
                </a:r>
                <a:r>
                  <a:rPr lang="en-GB" altLang="en-US" sz="1800" baseline="-25000" dirty="0">
                    <a:latin typeface="Calibri" panose="020F0502020204030204" pitchFamily="34" charset="0"/>
                    <a:cs typeface="Calibri" panose="020F0502020204030204" pitchFamily="34" charset="0"/>
                  </a:rPr>
                  <a:t>1</a:t>
                </a:r>
              </a:p>
            </p:txBody>
          </p:sp>
        </p:grpSp>
      </p:grpSp>
      <p:grpSp>
        <p:nvGrpSpPr>
          <p:cNvPr id="2" name="Grupp 1">
            <a:extLst>
              <a:ext uri="{FF2B5EF4-FFF2-40B4-BE49-F238E27FC236}">
                <a16:creationId xmlns:a16="http://schemas.microsoft.com/office/drawing/2014/main" id="{548AE166-49C9-45F1-B6E4-BA1201428198}"/>
              </a:ext>
            </a:extLst>
          </p:cNvPr>
          <p:cNvGrpSpPr/>
          <p:nvPr/>
        </p:nvGrpSpPr>
        <p:grpSpPr>
          <a:xfrm>
            <a:off x="215900" y="720456"/>
            <a:ext cx="8661400" cy="619894"/>
            <a:chOff x="215900" y="720456"/>
            <a:chExt cx="8661400" cy="619894"/>
          </a:xfrm>
        </p:grpSpPr>
        <p:sp>
          <p:nvSpPr>
            <p:cNvPr id="22536" name="Text Box 8">
              <a:extLst>
                <a:ext uri="{FF2B5EF4-FFF2-40B4-BE49-F238E27FC236}">
                  <a16:creationId xmlns:a16="http://schemas.microsoft.com/office/drawing/2014/main" id="{C95A8803-F0F6-4138-8344-EAE9D438921D}"/>
                </a:ext>
              </a:extLst>
            </p:cNvPr>
            <p:cNvSpPr txBox="1">
              <a:spLocks noChangeArrowheads="1"/>
            </p:cNvSpPr>
            <p:nvPr/>
          </p:nvSpPr>
          <p:spPr bwMode="auto">
            <a:xfrm>
              <a:off x="215900" y="774700"/>
              <a:ext cx="86614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sz="2800" b="1" dirty="0">
                  <a:latin typeface="Calibri" panose="020F0502020204030204" pitchFamily="34" charset="0"/>
                  <a:cs typeface="Calibri" panose="020F0502020204030204" pitchFamily="34" charset="0"/>
                </a:rPr>
                <a:t>A.  Search methods for one dimension</a:t>
              </a:r>
            </a:p>
          </p:txBody>
        </p:sp>
        <p:grpSp>
          <p:nvGrpSpPr>
            <p:cNvPr id="19" name="Grupp 18">
              <a:extLst>
                <a:ext uri="{FF2B5EF4-FFF2-40B4-BE49-F238E27FC236}">
                  <a16:creationId xmlns:a16="http://schemas.microsoft.com/office/drawing/2014/main" id="{19E76115-B8CD-4966-A533-20B0FF8E2CAF}"/>
                </a:ext>
              </a:extLst>
            </p:cNvPr>
            <p:cNvGrpSpPr/>
            <p:nvPr/>
          </p:nvGrpSpPr>
          <p:grpSpPr>
            <a:xfrm>
              <a:off x="7321495" y="720456"/>
              <a:ext cx="1384671" cy="619894"/>
              <a:chOff x="3579215" y="1872102"/>
              <a:chExt cx="1184374" cy="622175"/>
            </a:xfrm>
          </p:grpSpPr>
          <p:sp>
            <p:nvSpPr>
              <p:cNvPr id="20" name="Rectangle 14">
                <a:extLst>
                  <a:ext uri="{FF2B5EF4-FFF2-40B4-BE49-F238E27FC236}">
                    <a16:creationId xmlns:a16="http://schemas.microsoft.com/office/drawing/2014/main" id="{D1A771AB-E676-43DC-9059-E4BAD08AA28E}"/>
                  </a:ext>
                </a:extLst>
              </p:cNvPr>
              <p:cNvSpPr>
                <a:spLocks noChangeArrowheads="1"/>
              </p:cNvSpPr>
              <p:nvPr/>
            </p:nvSpPr>
            <p:spPr bwMode="auto">
              <a:xfrm>
                <a:off x="4370666" y="1872102"/>
                <a:ext cx="39292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800" dirty="0">
                    <a:latin typeface="Calibri" panose="020F0502020204030204" pitchFamily="34" charset="0"/>
                    <a:cs typeface="Calibri" panose="020F0502020204030204" pitchFamily="34" charset="0"/>
                  </a:rPr>
                  <a:t>x</a:t>
                </a:r>
                <a:endParaRPr lang="en-GB" altLang="en-US" sz="1800" baseline="-25000" dirty="0">
                  <a:latin typeface="Calibri" panose="020F0502020204030204" pitchFamily="34" charset="0"/>
                  <a:cs typeface="Calibri" panose="020F0502020204030204" pitchFamily="34" charset="0"/>
                </a:endParaRPr>
              </a:p>
            </p:txBody>
          </p:sp>
          <p:sp>
            <p:nvSpPr>
              <p:cNvPr id="21" name="Line 13">
                <a:extLst>
                  <a:ext uri="{FF2B5EF4-FFF2-40B4-BE49-F238E27FC236}">
                    <a16:creationId xmlns:a16="http://schemas.microsoft.com/office/drawing/2014/main" id="{06898ABA-4457-43F2-B798-9BC85DDF8283}"/>
                  </a:ext>
                </a:extLst>
              </p:cNvPr>
              <p:cNvSpPr>
                <a:spLocks noChangeShapeType="1"/>
              </p:cNvSpPr>
              <p:nvPr/>
            </p:nvSpPr>
            <p:spPr bwMode="auto">
              <a:xfrm flipV="1">
                <a:off x="3579215" y="2199441"/>
                <a:ext cx="992785" cy="294836"/>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43"/>
                                        </p:tgtEl>
                                        <p:attrNameLst>
                                          <p:attrName>style.visibility</p:attrName>
                                        </p:attrNameLst>
                                      </p:cBhvr>
                                      <p:to>
                                        <p:strVal val="visible"/>
                                      </p:to>
                                    </p:set>
                                    <p:anim calcmode="lin" valueType="num">
                                      <p:cBhvr additive="base">
                                        <p:cTn id="13" dur="500" fill="hold"/>
                                        <p:tgtEl>
                                          <p:spTgt spid="22543"/>
                                        </p:tgtEl>
                                        <p:attrNameLst>
                                          <p:attrName>ppt_x</p:attrName>
                                        </p:attrNameLst>
                                      </p:cBhvr>
                                      <p:tavLst>
                                        <p:tav tm="0">
                                          <p:val>
                                            <p:strVal val="1+#ppt_w/2"/>
                                          </p:val>
                                        </p:tav>
                                        <p:tav tm="100000">
                                          <p:val>
                                            <p:strVal val="#ppt_x"/>
                                          </p:val>
                                        </p:tav>
                                      </p:tavLst>
                                    </p:anim>
                                    <p:anim calcmode="lin" valueType="num">
                                      <p:cBhvr additive="base">
                                        <p:cTn id="14" dur="500" fill="hold"/>
                                        <p:tgtEl>
                                          <p:spTgt spid="225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538"/>
                                        </p:tgtEl>
                                        <p:attrNameLst>
                                          <p:attrName>style.visibility</p:attrName>
                                        </p:attrNameLst>
                                      </p:cBhvr>
                                      <p:to>
                                        <p:strVal val="visible"/>
                                      </p:to>
                                    </p:set>
                                    <p:anim calcmode="lin" valueType="num">
                                      <p:cBhvr additive="base">
                                        <p:cTn id="25" dur="500" fill="hold"/>
                                        <p:tgtEl>
                                          <p:spTgt spid="22538"/>
                                        </p:tgtEl>
                                        <p:attrNameLst>
                                          <p:attrName>ppt_x</p:attrName>
                                        </p:attrNameLst>
                                      </p:cBhvr>
                                      <p:tavLst>
                                        <p:tav tm="0">
                                          <p:val>
                                            <p:strVal val="1+#ppt_w/2"/>
                                          </p:val>
                                        </p:tav>
                                        <p:tav tm="100000">
                                          <p:val>
                                            <p:strVal val="#ppt_x"/>
                                          </p:val>
                                        </p:tav>
                                      </p:tavLst>
                                    </p:anim>
                                    <p:anim calcmode="lin" valueType="num">
                                      <p:cBhvr additive="base">
                                        <p:cTn id="26" dur="500" fill="hold"/>
                                        <p:tgtEl>
                                          <p:spTgt spid="225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anim calcmode="lin" valueType="num">
                                      <p:cBhvr additive="base">
                                        <p:cTn id="31" dur="500" fill="hold"/>
                                        <p:tgtEl>
                                          <p:spTgt spid="22539"/>
                                        </p:tgtEl>
                                        <p:attrNameLst>
                                          <p:attrName>ppt_x</p:attrName>
                                        </p:attrNameLst>
                                      </p:cBhvr>
                                      <p:tavLst>
                                        <p:tav tm="0">
                                          <p:val>
                                            <p:strVal val="1+#ppt_w/2"/>
                                          </p:val>
                                        </p:tav>
                                        <p:tav tm="100000">
                                          <p:val>
                                            <p:strVal val="#ppt_x"/>
                                          </p:val>
                                        </p:tav>
                                      </p:tavLst>
                                    </p:anim>
                                    <p:anim calcmode="lin" valueType="num">
                                      <p:cBhvr additive="base">
                                        <p:cTn id="32" dur="500" fill="hold"/>
                                        <p:tgtEl>
                                          <p:spTgt spid="225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540"/>
                                        </p:tgtEl>
                                        <p:attrNameLst>
                                          <p:attrName>style.visibility</p:attrName>
                                        </p:attrNameLst>
                                      </p:cBhvr>
                                      <p:to>
                                        <p:strVal val="visible"/>
                                      </p:to>
                                    </p:set>
                                    <p:anim calcmode="lin" valueType="num">
                                      <p:cBhvr additive="base">
                                        <p:cTn id="37" dur="500" fill="hold"/>
                                        <p:tgtEl>
                                          <p:spTgt spid="22540"/>
                                        </p:tgtEl>
                                        <p:attrNameLst>
                                          <p:attrName>ppt_x</p:attrName>
                                        </p:attrNameLst>
                                      </p:cBhvr>
                                      <p:tavLst>
                                        <p:tav tm="0">
                                          <p:val>
                                            <p:strVal val="1+#ppt_w/2"/>
                                          </p:val>
                                        </p:tav>
                                        <p:tav tm="100000">
                                          <p:val>
                                            <p:strVal val="#ppt_x"/>
                                          </p:val>
                                        </p:tav>
                                      </p:tavLst>
                                    </p:anim>
                                    <p:anim calcmode="lin" valueType="num">
                                      <p:cBhvr additive="base">
                                        <p:cTn id="38"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 grpId="0" autoUpdateAnimBg="0"/>
      <p:bldP spid="22539" grpId="0" autoUpdateAnimBg="0"/>
      <p:bldP spid="22540" grpId="0" autoUpdateAnimBg="0"/>
      <p:bldP spid="2254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latshållare för bildnummer 6">
            <a:extLst>
              <a:ext uri="{FF2B5EF4-FFF2-40B4-BE49-F238E27FC236}">
                <a16:creationId xmlns:a16="http://schemas.microsoft.com/office/drawing/2014/main" id="{CC1F4EFF-69E6-4137-ABE8-A6A94711263F}"/>
              </a:ext>
            </a:extLst>
          </p:cNvPr>
          <p:cNvSpPr>
            <a:spLocks noGrp="1"/>
          </p:cNvSpPr>
          <p:nvPr>
            <p:ph type="sldNum" sz="quarter" idx="12"/>
          </p:nvPr>
        </p:nvSpPr>
        <p:spPr>
          <a:xfrm>
            <a:off x="8480334" y="6240055"/>
            <a:ext cx="498566" cy="452845"/>
          </a:xfrm>
        </p:spPr>
        <p:txBody>
          <a:bodyPr/>
          <a:lstStyle/>
          <a:p>
            <a:fld id="{296AFDB8-625C-4040-BB7B-500A383B4A61}" type="slidenum">
              <a:rPr lang="en-GB" altLang="en-US">
                <a:latin typeface="Calibri" panose="020F0502020204030204" pitchFamily="34" charset="0"/>
                <a:cs typeface="Calibri" panose="020F0502020204030204" pitchFamily="34" charset="0"/>
              </a:rPr>
              <a:pPr/>
              <a:t>14</a:t>
            </a:fld>
            <a:endParaRPr lang="en-GB" altLang="en-US" dirty="0">
              <a:latin typeface="Calibri" panose="020F0502020204030204" pitchFamily="34" charset="0"/>
              <a:cs typeface="Calibri" panose="020F0502020204030204" pitchFamily="34" charset="0"/>
            </a:endParaRPr>
          </a:p>
        </p:txBody>
      </p:sp>
      <p:sp>
        <p:nvSpPr>
          <p:cNvPr id="24581" name="Rectangle 5">
            <a:extLst>
              <a:ext uri="{FF2B5EF4-FFF2-40B4-BE49-F238E27FC236}">
                <a16:creationId xmlns:a16="http://schemas.microsoft.com/office/drawing/2014/main" id="{E209B531-A9D6-47AE-A21C-0D7E723502DF}"/>
              </a:ext>
            </a:extLst>
          </p:cNvPr>
          <p:cNvSpPr>
            <a:spLocks noGrp="1" noChangeArrowheads="1"/>
          </p:cNvSpPr>
          <p:nvPr>
            <p:ph type="title"/>
          </p:nvPr>
        </p:nvSpPr>
        <p:spPr>
          <a:xfrm>
            <a:off x="590281" y="127000"/>
            <a:ext cx="7772400" cy="533400"/>
          </a:xfrm>
          <a:noFill/>
          <a:ln/>
        </p:spPr>
        <p:txBody>
          <a:bodyPr/>
          <a:lstStyle/>
          <a:p>
            <a:r>
              <a:rPr lang="en-GB" altLang="en-US" sz="3600" b="1" dirty="0">
                <a:solidFill>
                  <a:srgbClr val="FF0000"/>
                </a:solidFill>
                <a:latin typeface="Calibri" panose="020F0502020204030204" pitchFamily="34" charset="0"/>
                <a:cs typeface="Calibri" panose="020F0502020204030204" pitchFamily="34" charset="0"/>
              </a:rPr>
              <a:t>Breaking criterion</a:t>
            </a:r>
          </a:p>
        </p:txBody>
      </p:sp>
      <p:grpSp>
        <p:nvGrpSpPr>
          <p:cNvPr id="24624" name="Group 48">
            <a:extLst>
              <a:ext uri="{FF2B5EF4-FFF2-40B4-BE49-F238E27FC236}">
                <a16:creationId xmlns:a16="http://schemas.microsoft.com/office/drawing/2014/main" id="{5B1F961C-2E68-4484-81FF-5AA261F6A259}"/>
              </a:ext>
            </a:extLst>
          </p:cNvPr>
          <p:cNvGrpSpPr>
            <a:grpSpLocks/>
          </p:cNvGrpSpPr>
          <p:nvPr/>
        </p:nvGrpSpPr>
        <p:grpSpPr bwMode="auto">
          <a:xfrm>
            <a:off x="3862388" y="3006729"/>
            <a:ext cx="5051425" cy="2657477"/>
            <a:chOff x="2433" y="1894"/>
            <a:chExt cx="3182" cy="1674"/>
          </a:xfrm>
        </p:grpSpPr>
        <p:sp>
          <p:nvSpPr>
            <p:cNvPr id="24584" name="Arc 8">
              <a:extLst>
                <a:ext uri="{FF2B5EF4-FFF2-40B4-BE49-F238E27FC236}">
                  <a16:creationId xmlns:a16="http://schemas.microsoft.com/office/drawing/2014/main" id="{69BF9715-8780-4893-854B-732036D439A9}"/>
                </a:ext>
              </a:extLst>
            </p:cNvPr>
            <p:cNvSpPr>
              <a:spLocks/>
            </p:cNvSpPr>
            <p:nvPr/>
          </p:nvSpPr>
          <p:spPr bwMode="auto">
            <a:xfrm rot="9360000">
              <a:off x="3219" y="1894"/>
              <a:ext cx="1874" cy="1258"/>
            </a:xfrm>
            <a:custGeom>
              <a:avLst/>
              <a:gdLst>
                <a:gd name="G0" fmla="+- 0 0 0"/>
                <a:gd name="G1" fmla="+- 21600 0 0"/>
                <a:gd name="G2" fmla="+- 21600 0 0"/>
                <a:gd name="T0" fmla="*/ 0 w 21600"/>
                <a:gd name="T1" fmla="*/ 0 h 21600"/>
                <a:gd name="T2" fmla="*/ 21600 w 21600"/>
                <a:gd name="T3" fmla="*/ 21583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2" y="0"/>
                    <a:pt x="21590" y="9660"/>
                    <a:pt x="21599" y="21583"/>
                  </a:cubicBezTo>
                </a:path>
                <a:path w="21600" h="21600" stroke="0" extrusionOk="0">
                  <a:moveTo>
                    <a:pt x="0" y="0"/>
                  </a:moveTo>
                  <a:cubicBezTo>
                    <a:pt x="11922" y="0"/>
                    <a:pt x="21590" y="9660"/>
                    <a:pt x="21599" y="21583"/>
                  </a:cubicBezTo>
                  <a:lnTo>
                    <a:pt x="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24623" name="Group 47">
              <a:extLst>
                <a:ext uri="{FF2B5EF4-FFF2-40B4-BE49-F238E27FC236}">
                  <a16:creationId xmlns:a16="http://schemas.microsoft.com/office/drawing/2014/main" id="{D00852D2-6750-4C53-93F4-1E769A0044FA}"/>
                </a:ext>
              </a:extLst>
            </p:cNvPr>
            <p:cNvGrpSpPr>
              <a:grpSpLocks/>
            </p:cNvGrpSpPr>
            <p:nvPr/>
          </p:nvGrpSpPr>
          <p:grpSpPr bwMode="auto">
            <a:xfrm>
              <a:off x="2433" y="1990"/>
              <a:ext cx="3182" cy="1578"/>
              <a:chOff x="2433" y="1990"/>
              <a:chExt cx="3182" cy="1578"/>
            </a:xfrm>
          </p:grpSpPr>
          <p:sp>
            <p:nvSpPr>
              <p:cNvPr id="24591" name="Rectangle 15">
                <a:extLst>
                  <a:ext uri="{FF2B5EF4-FFF2-40B4-BE49-F238E27FC236}">
                    <a16:creationId xmlns:a16="http://schemas.microsoft.com/office/drawing/2014/main" id="{08CFEC7D-8E65-4558-B6EF-C9DD6340B72B}"/>
                  </a:ext>
                </a:extLst>
              </p:cNvPr>
              <p:cNvSpPr>
                <a:spLocks noChangeArrowheads="1"/>
              </p:cNvSpPr>
              <p:nvPr/>
            </p:nvSpPr>
            <p:spPr bwMode="auto">
              <a:xfrm>
                <a:off x="5397" y="3163"/>
                <a:ext cx="21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p>
            </p:txBody>
          </p:sp>
          <p:grpSp>
            <p:nvGrpSpPr>
              <p:cNvPr id="24614" name="Group 38">
                <a:extLst>
                  <a:ext uri="{FF2B5EF4-FFF2-40B4-BE49-F238E27FC236}">
                    <a16:creationId xmlns:a16="http://schemas.microsoft.com/office/drawing/2014/main" id="{0682AE58-2A57-4E08-873A-40984BEDF7C8}"/>
                  </a:ext>
                </a:extLst>
              </p:cNvPr>
              <p:cNvGrpSpPr>
                <a:grpSpLocks/>
              </p:cNvGrpSpPr>
              <p:nvPr/>
            </p:nvGrpSpPr>
            <p:grpSpPr bwMode="auto">
              <a:xfrm>
                <a:off x="2965" y="1990"/>
                <a:ext cx="2446" cy="1349"/>
                <a:chOff x="2941" y="2126"/>
                <a:chExt cx="2446" cy="1349"/>
              </a:xfrm>
            </p:grpSpPr>
            <p:sp>
              <p:nvSpPr>
                <p:cNvPr id="24585" name="Line 9">
                  <a:extLst>
                    <a:ext uri="{FF2B5EF4-FFF2-40B4-BE49-F238E27FC236}">
                      <a16:creationId xmlns:a16="http://schemas.microsoft.com/office/drawing/2014/main" id="{D06B3A54-BEB1-4E6C-8392-3AD257BC0700}"/>
                    </a:ext>
                  </a:extLst>
                </p:cNvPr>
                <p:cNvSpPr>
                  <a:spLocks noChangeShapeType="1"/>
                </p:cNvSpPr>
                <p:nvPr/>
              </p:nvSpPr>
              <p:spPr bwMode="auto">
                <a:xfrm>
                  <a:off x="2957" y="2282"/>
                  <a:ext cx="0" cy="1193"/>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4586" name="Line 10">
                  <a:extLst>
                    <a:ext uri="{FF2B5EF4-FFF2-40B4-BE49-F238E27FC236}">
                      <a16:creationId xmlns:a16="http://schemas.microsoft.com/office/drawing/2014/main" id="{80DA6E60-F07F-4FE4-8E78-258290BB12AC}"/>
                    </a:ext>
                  </a:extLst>
                </p:cNvPr>
                <p:cNvSpPr>
                  <a:spLocks noChangeShapeType="1"/>
                </p:cNvSpPr>
                <p:nvPr/>
              </p:nvSpPr>
              <p:spPr bwMode="auto">
                <a:xfrm>
                  <a:off x="2957" y="3475"/>
                  <a:ext cx="243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4587" name="Line 11">
                  <a:extLst>
                    <a:ext uri="{FF2B5EF4-FFF2-40B4-BE49-F238E27FC236}">
                      <a16:creationId xmlns:a16="http://schemas.microsoft.com/office/drawing/2014/main" id="{A6EBD7DA-D0E0-45AA-BAC1-1575F78B9A0F}"/>
                    </a:ext>
                  </a:extLst>
                </p:cNvPr>
                <p:cNvSpPr>
                  <a:spLocks noChangeShapeType="1"/>
                </p:cNvSpPr>
                <p:nvPr/>
              </p:nvSpPr>
              <p:spPr bwMode="auto">
                <a:xfrm>
                  <a:off x="4180" y="3090"/>
                  <a:ext cx="0" cy="379"/>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4588" name="Line 12">
                  <a:extLst>
                    <a:ext uri="{FF2B5EF4-FFF2-40B4-BE49-F238E27FC236}">
                      <a16:creationId xmlns:a16="http://schemas.microsoft.com/office/drawing/2014/main" id="{7573756F-E12B-4257-ADAB-4ED27EAC371F}"/>
                    </a:ext>
                  </a:extLst>
                </p:cNvPr>
                <p:cNvSpPr>
                  <a:spLocks noChangeShapeType="1"/>
                </p:cNvSpPr>
                <p:nvPr/>
              </p:nvSpPr>
              <p:spPr bwMode="auto">
                <a:xfrm>
                  <a:off x="3433" y="2893"/>
                  <a:ext cx="19" cy="58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4589" name="Line 13">
                  <a:extLst>
                    <a:ext uri="{FF2B5EF4-FFF2-40B4-BE49-F238E27FC236}">
                      <a16:creationId xmlns:a16="http://schemas.microsoft.com/office/drawing/2014/main" id="{DEFD1A9F-47D0-4EB6-B6A4-546071AD3FC0}"/>
                    </a:ext>
                  </a:extLst>
                </p:cNvPr>
                <p:cNvSpPr>
                  <a:spLocks noChangeShapeType="1"/>
                </p:cNvSpPr>
                <p:nvPr/>
              </p:nvSpPr>
              <p:spPr bwMode="auto">
                <a:xfrm>
                  <a:off x="3743" y="3033"/>
                  <a:ext cx="9" cy="44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4590" name="Rectangle 14">
                  <a:extLst>
                    <a:ext uri="{FF2B5EF4-FFF2-40B4-BE49-F238E27FC236}">
                      <a16:creationId xmlns:a16="http://schemas.microsoft.com/office/drawing/2014/main" id="{69FF5F43-7265-45E2-8062-8A699A72D069}"/>
                    </a:ext>
                  </a:extLst>
                </p:cNvPr>
                <p:cNvSpPr>
                  <a:spLocks noChangeArrowheads="1"/>
                </p:cNvSpPr>
                <p:nvPr/>
              </p:nvSpPr>
              <p:spPr bwMode="auto">
                <a:xfrm>
                  <a:off x="2941" y="2126"/>
                  <a:ext cx="2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V</a:t>
                  </a:r>
                </a:p>
              </p:txBody>
            </p:sp>
            <p:sp>
              <p:nvSpPr>
                <p:cNvPr id="24592" name="Line 16">
                  <a:extLst>
                    <a:ext uri="{FF2B5EF4-FFF2-40B4-BE49-F238E27FC236}">
                      <a16:creationId xmlns:a16="http://schemas.microsoft.com/office/drawing/2014/main" id="{49DEDB7D-1BFF-43BD-9C12-D5DC9C8EBD74}"/>
                    </a:ext>
                  </a:extLst>
                </p:cNvPr>
                <p:cNvSpPr>
                  <a:spLocks noChangeShapeType="1"/>
                </p:cNvSpPr>
                <p:nvPr/>
              </p:nvSpPr>
              <p:spPr bwMode="auto">
                <a:xfrm flipH="1">
                  <a:off x="2957" y="2897"/>
                  <a:ext cx="478"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4593" name="Line 17">
                  <a:extLst>
                    <a:ext uri="{FF2B5EF4-FFF2-40B4-BE49-F238E27FC236}">
                      <a16:creationId xmlns:a16="http://schemas.microsoft.com/office/drawing/2014/main" id="{E1B50D46-E651-426B-982E-F1B7DE8CC4DC}"/>
                    </a:ext>
                  </a:extLst>
                </p:cNvPr>
                <p:cNvSpPr>
                  <a:spLocks noChangeShapeType="1"/>
                </p:cNvSpPr>
                <p:nvPr/>
              </p:nvSpPr>
              <p:spPr bwMode="auto">
                <a:xfrm flipH="1" flipV="1">
                  <a:off x="2957" y="3030"/>
                  <a:ext cx="786" cy="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24594" name="Rectangle 18">
                <a:extLst>
                  <a:ext uri="{FF2B5EF4-FFF2-40B4-BE49-F238E27FC236}">
                    <a16:creationId xmlns:a16="http://schemas.microsoft.com/office/drawing/2014/main" id="{E3806C5B-871D-4350-AF65-F866ACE26FD6}"/>
                  </a:ext>
                </a:extLst>
              </p:cNvPr>
              <p:cNvSpPr>
                <a:spLocks noChangeArrowheads="1"/>
              </p:cNvSpPr>
              <p:nvPr/>
            </p:nvSpPr>
            <p:spPr bwMode="auto">
              <a:xfrm>
                <a:off x="3371" y="3296"/>
                <a:ext cx="4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dirty="0">
                    <a:latin typeface="Calibri" panose="020F0502020204030204" pitchFamily="34" charset="0"/>
                    <a:cs typeface="Calibri" panose="020F0502020204030204" pitchFamily="34" charset="0"/>
                  </a:rPr>
                  <a:t>x</a:t>
                </a:r>
                <a:r>
                  <a:rPr lang="en-GB" altLang="en-US" sz="2000" baseline="-25000" dirty="0">
                    <a:latin typeface="Calibri" panose="020F0502020204030204" pitchFamily="34" charset="0"/>
                    <a:cs typeface="Calibri" panose="020F0502020204030204" pitchFamily="34" charset="0"/>
                  </a:rPr>
                  <a:t>(</a:t>
                </a:r>
                <a:r>
                  <a:rPr lang="en-GB" altLang="en-US" sz="2000" baseline="-25000" dirty="0" err="1">
                    <a:latin typeface="Calibri" panose="020F0502020204030204" pitchFamily="34" charset="0"/>
                    <a:cs typeface="Calibri" panose="020F0502020204030204" pitchFamily="34" charset="0"/>
                  </a:rPr>
                  <a:t>i</a:t>
                </a:r>
                <a:r>
                  <a:rPr lang="en-GB" altLang="en-US" sz="2000" baseline="-25000" dirty="0">
                    <a:latin typeface="Calibri" panose="020F0502020204030204" pitchFamily="34" charset="0"/>
                    <a:cs typeface="Calibri" panose="020F0502020204030204" pitchFamily="34" charset="0"/>
                  </a:rPr>
                  <a:t>)</a:t>
                </a:r>
              </a:p>
            </p:txBody>
          </p:sp>
          <p:sp>
            <p:nvSpPr>
              <p:cNvPr id="24595" name="Rectangle 19">
                <a:extLst>
                  <a:ext uri="{FF2B5EF4-FFF2-40B4-BE49-F238E27FC236}">
                    <a16:creationId xmlns:a16="http://schemas.microsoft.com/office/drawing/2014/main" id="{7D3B3E2A-A335-4A47-8B3A-97F719DAEF6E}"/>
                  </a:ext>
                </a:extLst>
              </p:cNvPr>
              <p:cNvSpPr>
                <a:spLocks noChangeArrowheads="1"/>
              </p:cNvSpPr>
              <p:nvPr/>
            </p:nvSpPr>
            <p:spPr bwMode="auto">
              <a:xfrm>
                <a:off x="3673" y="3296"/>
                <a:ext cx="4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(i+1)</a:t>
                </a:r>
              </a:p>
            </p:txBody>
          </p:sp>
          <p:sp>
            <p:nvSpPr>
              <p:cNvPr id="24596" name="Rectangle 20">
                <a:extLst>
                  <a:ext uri="{FF2B5EF4-FFF2-40B4-BE49-F238E27FC236}">
                    <a16:creationId xmlns:a16="http://schemas.microsoft.com/office/drawing/2014/main" id="{A04E38F7-DFAE-46CD-9E1B-59B091A3115E}"/>
                  </a:ext>
                </a:extLst>
              </p:cNvPr>
              <p:cNvSpPr>
                <a:spLocks noChangeArrowheads="1"/>
              </p:cNvSpPr>
              <p:nvPr/>
            </p:nvSpPr>
            <p:spPr bwMode="auto">
              <a:xfrm>
                <a:off x="4110" y="3316"/>
                <a:ext cx="4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noProof="1">
                    <a:latin typeface="Calibri" panose="020F0502020204030204" pitchFamily="34" charset="0"/>
                    <a:cs typeface="Calibri" panose="020F0502020204030204" pitchFamily="34" charset="0"/>
                  </a:rPr>
                  <a:t>x</a:t>
                </a:r>
                <a:r>
                  <a:rPr lang="en-GB" altLang="en-US" sz="2000" baseline="-25000" noProof="1">
                    <a:latin typeface="Calibri" panose="020F0502020204030204" pitchFamily="34" charset="0"/>
                    <a:cs typeface="Calibri" panose="020F0502020204030204" pitchFamily="34" charset="0"/>
                  </a:rPr>
                  <a:t>(opt)</a:t>
                </a:r>
              </a:p>
            </p:txBody>
          </p:sp>
          <p:sp>
            <p:nvSpPr>
              <p:cNvPr id="24597" name="Rectangle 21">
                <a:extLst>
                  <a:ext uri="{FF2B5EF4-FFF2-40B4-BE49-F238E27FC236}">
                    <a16:creationId xmlns:a16="http://schemas.microsoft.com/office/drawing/2014/main" id="{948FA420-C6D2-46EA-8DC0-0B7F327055E7}"/>
                  </a:ext>
                </a:extLst>
              </p:cNvPr>
              <p:cNvSpPr>
                <a:spLocks noChangeArrowheads="1"/>
              </p:cNvSpPr>
              <p:nvPr/>
            </p:nvSpPr>
            <p:spPr bwMode="auto">
              <a:xfrm>
                <a:off x="2433" y="2771"/>
                <a:ext cx="6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dirty="0">
                    <a:latin typeface="Calibri" panose="020F0502020204030204" pitchFamily="34" charset="0"/>
                    <a:cs typeface="Calibri" panose="020F0502020204030204" pitchFamily="34" charset="0"/>
                  </a:rPr>
                  <a:t>V(x</a:t>
                </a:r>
                <a:r>
                  <a:rPr lang="en-GB" altLang="en-US" sz="2000" baseline="-25000" dirty="0">
                    <a:latin typeface="Calibri" panose="020F0502020204030204" pitchFamily="34" charset="0"/>
                    <a:cs typeface="Calibri" panose="020F0502020204030204" pitchFamily="34" charset="0"/>
                  </a:rPr>
                  <a:t>(i+1)</a:t>
                </a:r>
                <a:r>
                  <a:rPr lang="en-GB" altLang="en-US" sz="2000" dirty="0">
                    <a:latin typeface="Calibri" panose="020F0502020204030204" pitchFamily="34" charset="0"/>
                    <a:cs typeface="Calibri" panose="020F0502020204030204" pitchFamily="34" charset="0"/>
                  </a:rPr>
                  <a:t>)</a:t>
                </a:r>
              </a:p>
            </p:txBody>
          </p:sp>
          <p:sp>
            <p:nvSpPr>
              <p:cNvPr id="24598" name="Rectangle 22">
                <a:extLst>
                  <a:ext uri="{FF2B5EF4-FFF2-40B4-BE49-F238E27FC236}">
                    <a16:creationId xmlns:a16="http://schemas.microsoft.com/office/drawing/2014/main" id="{6489FC8E-CD8A-4780-BCB2-FCF51EAE2E9D}"/>
                  </a:ext>
                </a:extLst>
              </p:cNvPr>
              <p:cNvSpPr>
                <a:spLocks noChangeArrowheads="1"/>
              </p:cNvSpPr>
              <p:nvPr/>
            </p:nvSpPr>
            <p:spPr bwMode="auto">
              <a:xfrm>
                <a:off x="2441" y="2601"/>
                <a:ext cx="6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dirty="0">
                    <a:latin typeface="Calibri" panose="020F0502020204030204" pitchFamily="34" charset="0"/>
                    <a:cs typeface="Calibri" panose="020F0502020204030204" pitchFamily="34" charset="0"/>
                  </a:rPr>
                  <a:t>V(x</a:t>
                </a:r>
                <a:r>
                  <a:rPr lang="en-GB" altLang="en-US" sz="2000" baseline="-25000" dirty="0">
                    <a:latin typeface="Calibri" panose="020F0502020204030204" pitchFamily="34" charset="0"/>
                    <a:cs typeface="Calibri" panose="020F0502020204030204" pitchFamily="34" charset="0"/>
                  </a:rPr>
                  <a:t>(</a:t>
                </a:r>
                <a:r>
                  <a:rPr lang="en-GB" altLang="en-US" sz="2000" baseline="-25000" dirty="0" err="1">
                    <a:latin typeface="Calibri" panose="020F0502020204030204" pitchFamily="34" charset="0"/>
                    <a:cs typeface="Calibri" panose="020F0502020204030204" pitchFamily="34" charset="0"/>
                  </a:rPr>
                  <a:t>i</a:t>
                </a:r>
                <a:r>
                  <a:rPr lang="en-GB" altLang="en-US" sz="2000" baseline="-25000" dirty="0">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a:t>
                </a:r>
              </a:p>
            </p:txBody>
          </p:sp>
        </p:grpSp>
      </p:grpSp>
      <p:sp>
        <p:nvSpPr>
          <p:cNvPr id="24605" name="Rectangle 29">
            <a:extLst>
              <a:ext uri="{FF2B5EF4-FFF2-40B4-BE49-F238E27FC236}">
                <a16:creationId xmlns:a16="http://schemas.microsoft.com/office/drawing/2014/main" id="{66D7151C-641F-4EAD-9E88-001398FC4D8F}"/>
              </a:ext>
            </a:extLst>
          </p:cNvPr>
          <p:cNvSpPr>
            <a:spLocks noChangeArrowheads="1"/>
          </p:cNvSpPr>
          <p:nvPr/>
        </p:nvSpPr>
        <p:spPr bwMode="auto">
          <a:xfrm>
            <a:off x="3182938" y="4080179"/>
            <a:ext cx="1137373"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solidFill>
                  <a:srgbClr val="FF3300"/>
                </a:solidFill>
                <a:latin typeface="Calibri" panose="020F0502020204030204" pitchFamily="34" charset="0"/>
                <a:cs typeface="Calibri" panose="020F0502020204030204" pitchFamily="34" charset="0"/>
                <a:sym typeface="Symbol" panose="05050102010706020507" pitchFamily="18" charset="2"/>
              </a:rPr>
              <a:t>&lt; </a:t>
            </a:r>
            <a:r>
              <a:rPr lang="en-GB" altLang="en-US" sz="2000" b="1" baseline="-25000" dirty="0">
                <a:solidFill>
                  <a:srgbClr val="FF3300"/>
                </a:solidFill>
                <a:latin typeface="Calibri" panose="020F0502020204030204" pitchFamily="34" charset="0"/>
                <a:cs typeface="Calibri" panose="020F0502020204030204" pitchFamily="34" charset="0"/>
              </a:rPr>
              <a:t>2 </a:t>
            </a:r>
            <a:r>
              <a:rPr lang="en-GB" altLang="en-US" sz="2000" b="1" dirty="0">
                <a:solidFill>
                  <a:srgbClr val="FF3300"/>
                </a:solidFill>
                <a:latin typeface="Calibri" panose="020F0502020204030204" pitchFamily="34" charset="0"/>
                <a:cs typeface="Calibri" panose="020F0502020204030204" pitchFamily="34" charset="0"/>
              </a:rPr>
              <a:t>?</a:t>
            </a:r>
            <a:r>
              <a:rPr lang="en-GB" altLang="en-US" sz="3600" dirty="0">
                <a:latin typeface="Calibri" panose="020F0502020204030204" pitchFamily="34" charset="0"/>
                <a:cs typeface="Calibri" panose="020F0502020204030204" pitchFamily="34" charset="0"/>
              </a:rPr>
              <a:t>{</a:t>
            </a:r>
          </a:p>
        </p:txBody>
      </p:sp>
      <p:sp>
        <p:nvSpPr>
          <p:cNvPr id="24610" name="Text Box 34">
            <a:extLst>
              <a:ext uri="{FF2B5EF4-FFF2-40B4-BE49-F238E27FC236}">
                <a16:creationId xmlns:a16="http://schemas.microsoft.com/office/drawing/2014/main" id="{EB6309A3-93AD-4C0B-AD38-D56E6F5B2553}"/>
              </a:ext>
            </a:extLst>
          </p:cNvPr>
          <p:cNvSpPr txBox="1">
            <a:spLocks noChangeArrowheads="1"/>
          </p:cNvSpPr>
          <p:nvPr/>
        </p:nvSpPr>
        <p:spPr bwMode="auto">
          <a:xfrm>
            <a:off x="184149" y="3722006"/>
            <a:ext cx="3116263" cy="129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defTabSz="762000">
              <a:spcBef>
                <a:spcPct val="0"/>
              </a:spcBef>
              <a:defRPr sz="2400">
                <a:solidFill>
                  <a:schemeClr val="tx1"/>
                </a:solidFill>
                <a:latin typeface="Times New Roman" panose="02020603050405020304" pitchFamily="18" charset="0"/>
              </a:defRPr>
            </a:lvl1pPr>
            <a:lvl2pPr marL="1028700" indent="-457200" defTabSz="762000">
              <a:spcBef>
                <a:spcPct val="0"/>
              </a:spcBef>
              <a:defRPr sz="2400">
                <a:solidFill>
                  <a:schemeClr val="tx1"/>
                </a:solidFill>
                <a:latin typeface="Times New Roman" panose="02020603050405020304" pitchFamily="18" charset="0"/>
              </a:defRPr>
            </a:lvl2pPr>
            <a:lvl3pPr marL="1600200" indent="-457200" defTabSz="762000">
              <a:spcBef>
                <a:spcPct val="0"/>
              </a:spcBef>
              <a:defRPr sz="2400">
                <a:solidFill>
                  <a:schemeClr val="tx1"/>
                </a:solidFill>
                <a:latin typeface="Times New Roman" panose="02020603050405020304" pitchFamily="18" charset="0"/>
              </a:defRPr>
            </a:lvl3pPr>
            <a:lvl4pPr marL="2171700" indent="-457200" defTabSz="762000">
              <a:spcBef>
                <a:spcPct val="0"/>
              </a:spcBef>
              <a:defRPr sz="2400">
                <a:solidFill>
                  <a:schemeClr val="tx1"/>
                </a:solidFill>
                <a:latin typeface="Times New Roman" panose="02020603050405020304" pitchFamily="18" charset="0"/>
              </a:defRPr>
            </a:lvl4pPr>
            <a:lvl5pPr marL="2743200" indent="-457200" defTabSz="762000">
              <a:spcBef>
                <a:spcPct val="0"/>
              </a:spcBef>
              <a:defRPr sz="2400">
                <a:solidFill>
                  <a:schemeClr val="tx1"/>
                </a:solidFill>
                <a:latin typeface="Times New Roman" panose="02020603050405020304" pitchFamily="18" charset="0"/>
              </a:defRPr>
            </a:lvl5pPr>
            <a:lvl6pPr marL="3200400" indent="-457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657600" indent="-457200" defTabSz="762000" eaLnBrk="0" fontAlgn="base" hangingPunct="0">
              <a:spcBef>
                <a:spcPct val="0"/>
              </a:spcBef>
              <a:spcAft>
                <a:spcPct val="0"/>
              </a:spcAft>
              <a:defRPr sz="2400">
                <a:solidFill>
                  <a:schemeClr val="tx1"/>
                </a:solidFill>
                <a:latin typeface="Times New Roman" panose="02020603050405020304" pitchFamily="18" charset="0"/>
              </a:defRPr>
            </a:lvl7pPr>
            <a:lvl8pPr marL="4114800" indent="-457200" defTabSz="762000" eaLnBrk="0" fontAlgn="base" hangingPunct="0">
              <a:spcBef>
                <a:spcPct val="0"/>
              </a:spcBef>
              <a:spcAft>
                <a:spcPct val="0"/>
              </a:spcAft>
              <a:defRPr sz="2400">
                <a:solidFill>
                  <a:schemeClr val="tx1"/>
                </a:solidFill>
                <a:latin typeface="Times New Roman" panose="02020603050405020304" pitchFamily="18" charset="0"/>
              </a:defRPr>
            </a:lvl8pPr>
            <a:lvl9pPr marL="4572000" indent="-4572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10000"/>
              </a:spcBef>
              <a:buSzPct val="100000"/>
            </a:pPr>
            <a:r>
              <a:rPr lang="en-GB" altLang="en-US" sz="2000" b="1" u="sng" dirty="0">
                <a:latin typeface="Calibri" panose="020F0502020204030204" pitchFamily="34" charset="0"/>
                <a:cs typeface="Calibri" panose="020F0502020204030204" pitchFamily="34" charset="0"/>
              </a:rPr>
              <a:t>Break when</a:t>
            </a:r>
            <a:r>
              <a:rPr lang="en-GB" altLang="en-US" sz="2000" b="1" dirty="0">
                <a:latin typeface="Calibri" panose="020F0502020204030204" pitchFamily="34" charset="0"/>
                <a:cs typeface="Calibri" panose="020F0502020204030204" pitchFamily="34" charset="0"/>
              </a:rPr>
              <a:t>:</a:t>
            </a:r>
          </a:p>
          <a:p>
            <a:pPr>
              <a:lnSpc>
                <a:spcPct val="90000"/>
              </a:lnSpc>
              <a:spcBef>
                <a:spcPct val="10000"/>
              </a:spcBef>
              <a:buSzPct val="100000"/>
            </a:pPr>
            <a:r>
              <a:rPr lang="en-GB" altLang="en-US" sz="2000" b="1" dirty="0">
                <a:latin typeface="Calibri" panose="020F0502020204030204" pitchFamily="34" charset="0"/>
                <a:cs typeface="Calibri" panose="020F0502020204030204" pitchFamily="34" charset="0"/>
              </a:rPr>
              <a:t>a)</a:t>
            </a:r>
            <a:r>
              <a:rPr lang="en-GB" altLang="en-US" sz="2000" dirty="0">
                <a:latin typeface="Calibri" panose="020F0502020204030204" pitchFamily="34" charset="0"/>
                <a:cs typeface="Calibri" panose="020F0502020204030204" pitchFamily="34" charset="0"/>
              </a:rPr>
              <a:t>  |x</a:t>
            </a:r>
            <a:r>
              <a:rPr lang="en-GB" altLang="en-US" sz="2000" baseline="-25000" dirty="0">
                <a:latin typeface="Calibri" panose="020F0502020204030204" pitchFamily="34" charset="0"/>
                <a:cs typeface="Calibri" panose="020F0502020204030204" pitchFamily="34" charset="0"/>
              </a:rPr>
              <a:t>(i+1) </a:t>
            </a:r>
            <a:r>
              <a:rPr lang="en-GB" altLang="en-US" sz="2000" dirty="0">
                <a:latin typeface="Calibri" panose="020F0502020204030204" pitchFamily="34" charset="0"/>
                <a:cs typeface="Calibri" panose="020F0502020204030204" pitchFamily="34" charset="0"/>
              </a:rPr>
              <a:t>– x</a:t>
            </a:r>
            <a:r>
              <a:rPr lang="en-GB" altLang="en-US" sz="2000" baseline="-25000" dirty="0">
                <a:latin typeface="Calibri" panose="020F0502020204030204" pitchFamily="34" charset="0"/>
                <a:cs typeface="Calibri" panose="020F0502020204030204" pitchFamily="34" charset="0"/>
              </a:rPr>
              <a:t>(</a:t>
            </a:r>
            <a:r>
              <a:rPr lang="en-GB" altLang="en-US" sz="2000" baseline="-25000" dirty="0" err="1">
                <a:latin typeface="Calibri" panose="020F0502020204030204" pitchFamily="34" charset="0"/>
                <a:cs typeface="Calibri" panose="020F0502020204030204" pitchFamily="34" charset="0"/>
              </a:rPr>
              <a:t>i</a:t>
            </a:r>
            <a:r>
              <a:rPr lang="en-GB" altLang="en-US" sz="2000" baseline="-25000" dirty="0">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 &lt; </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baseline="-25000" dirty="0">
                <a:latin typeface="Calibri" panose="020F0502020204030204" pitchFamily="34" charset="0"/>
                <a:cs typeface="Calibri" panose="020F0502020204030204" pitchFamily="34" charset="0"/>
              </a:rPr>
              <a:t>1</a:t>
            </a:r>
          </a:p>
          <a:p>
            <a:pPr>
              <a:lnSpc>
                <a:spcPct val="90000"/>
              </a:lnSpc>
              <a:spcBef>
                <a:spcPct val="10000"/>
              </a:spcBef>
              <a:buSzPct val="100000"/>
            </a:pPr>
            <a:r>
              <a:rPr lang="en-GB" altLang="en-US" sz="2000" b="1" dirty="0">
                <a:latin typeface="Calibri" panose="020F0502020204030204" pitchFamily="34" charset="0"/>
                <a:cs typeface="Calibri" panose="020F0502020204030204" pitchFamily="34" charset="0"/>
              </a:rPr>
              <a:t>b)</a:t>
            </a:r>
            <a:r>
              <a:rPr lang="en-GB" altLang="en-US" sz="2000" dirty="0">
                <a:latin typeface="Calibri" panose="020F0502020204030204" pitchFamily="34" charset="0"/>
                <a:cs typeface="Calibri" panose="020F0502020204030204" pitchFamily="34" charset="0"/>
              </a:rPr>
              <a:t>  |V(x</a:t>
            </a:r>
            <a:r>
              <a:rPr lang="en-GB" altLang="en-US" sz="2000" baseline="-25000" dirty="0">
                <a:latin typeface="Calibri" panose="020F0502020204030204" pitchFamily="34" charset="0"/>
                <a:cs typeface="Calibri" panose="020F0502020204030204" pitchFamily="34" charset="0"/>
              </a:rPr>
              <a:t>(i+1)</a:t>
            </a:r>
            <a:r>
              <a:rPr lang="en-GB" altLang="en-US" sz="2000" dirty="0">
                <a:latin typeface="Calibri" panose="020F0502020204030204" pitchFamily="34" charset="0"/>
                <a:cs typeface="Calibri" panose="020F0502020204030204" pitchFamily="34" charset="0"/>
              </a:rPr>
              <a:t>) - V(x</a:t>
            </a:r>
            <a:r>
              <a:rPr lang="en-GB" altLang="en-US" sz="2000" baseline="-25000" dirty="0">
                <a:latin typeface="Calibri" panose="020F0502020204030204" pitchFamily="34" charset="0"/>
                <a:cs typeface="Calibri" panose="020F0502020204030204" pitchFamily="34" charset="0"/>
              </a:rPr>
              <a:t>(</a:t>
            </a:r>
            <a:r>
              <a:rPr lang="en-GB" altLang="en-US" sz="2000" baseline="-25000" dirty="0" err="1">
                <a:latin typeface="Calibri" panose="020F0502020204030204" pitchFamily="34" charset="0"/>
                <a:cs typeface="Calibri" panose="020F0502020204030204" pitchFamily="34" charset="0"/>
              </a:rPr>
              <a:t>i</a:t>
            </a:r>
            <a:r>
              <a:rPr lang="en-GB" altLang="en-US" sz="2000" baseline="-25000" dirty="0">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 &lt; </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baseline="-25000" dirty="0">
                <a:latin typeface="Calibri" panose="020F0502020204030204" pitchFamily="34" charset="0"/>
                <a:cs typeface="Calibri" panose="020F0502020204030204" pitchFamily="34" charset="0"/>
              </a:rPr>
              <a:t>2</a:t>
            </a:r>
          </a:p>
          <a:p>
            <a:pPr>
              <a:lnSpc>
                <a:spcPct val="90000"/>
              </a:lnSpc>
              <a:spcBef>
                <a:spcPct val="10000"/>
              </a:spcBef>
              <a:buSzPct val="100000"/>
            </a:pPr>
            <a:r>
              <a:rPr lang="en-GB" altLang="en-US" sz="2000" b="1" dirty="0">
                <a:latin typeface="Calibri" panose="020F0502020204030204" pitchFamily="34" charset="0"/>
                <a:cs typeface="Calibri" panose="020F0502020204030204" pitchFamily="34" charset="0"/>
              </a:rPr>
              <a:t>c)</a:t>
            </a:r>
            <a:r>
              <a:rPr lang="en-GB" altLang="en-US" sz="2000" dirty="0">
                <a:latin typeface="Calibri" panose="020F0502020204030204" pitchFamily="34" charset="0"/>
                <a:cs typeface="Calibri" panose="020F0502020204030204" pitchFamily="34" charset="0"/>
              </a:rPr>
              <a:t>  Combination of a) and b)</a:t>
            </a:r>
          </a:p>
        </p:txBody>
      </p:sp>
      <p:sp>
        <p:nvSpPr>
          <p:cNvPr id="24612" name="Text Box 36">
            <a:extLst>
              <a:ext uri="{FF2B5EF4-FFF2-40B4-BE49-F238E27FC236}">
                <a16:creationId xmlns:a16="http://schemas.microsoft.com/office/drawing/2014/main" id="{02A221A4-CA22-4FD3-AA7B-626AEF68D2CB}"/>
              </a:ext>
            </a:extLst>
          </p:cNvPr>
          <p:cNvSpPr txBox="1">
            <a:spLocks noChangeArrowheads="1"/>
          </p:cNvSpPr>
          <p:nvPr/>
        </p:nvSpPr>
        <p:spPr bwMode="auto">
          <a:xfrm>
            <a:off x="241300" y="800100"/>
            <a:ext cx="8686800" cy="1089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10000"/>
              </a:spcBef>
            </a:pPr>
            <a:r>
              <a:rPr lang="en-GB" altLang="en-US" dirty="0">
                <a:latin typeface="Calibri" panose="020F0502020204030204" pitchFamily="34" charset="0"/>
                <a:cs typeface="Calibri" panose="020F0502020204030204" pitchFamily="34" charset="0"/>
              </a:rPr>
              <a:t>For all search methods </a:t>
            </a:r>
            <a:r>
              <a:rPr lang="en-GB" altLang="en-US" i="1" dirty="0">
                <a:latin typeface="Calibri" panose="020F0502020204030204" pitchFamily="34" charset="0"/>
                <a:cs typeface="Calibri" panose="020F0502020204030204" pitchFamily="34" charset="0"/>
              </a:rPr>
              <a:t>a criterion ‘when to end the search’</a:t>
            </a:r>
            <a:r>
              <a:rPr lang="en-GB" altLang="en-US" b="1" i="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is required. This is accomplished by specifying a number, </a:t>
            </a:r>
            <a:r>
              <a:rPr lang="en-GB" altLang="en-US" dirty="0">
                <a:latin typeface="Calibri" panose="020F0502020204030204" pitchFamily="34" charset="0"/>
                <a:cs typeface="Calibri" panose="020F0502020204030204" pitchFamily="34" charset="0"/>
                <a:sym typeface="Symbol" panose="05050102010706020507" pitchFamily="18" charset="2"/>
              </a:rPr>
              <a:t></a:t>
            </a:r>
            <a:r>
              <a:rPr lang="en-GB" altLang="en-US" dirty="0">
                <a:latin typeface="Calibri" panose="020F0502020204030204" pitchFamily="34" charset="0"/>
                <a:cs typeface="Calibri" panose="020F0502020204030204" pitchFamily="34" charset="0"/>
              </a:rPr>
              <a:t>, such that the search ends when: </a:t>
            </a:r>
          </a:p>
        </p:txBody>
      </p:sp>
      <p:grpSp>
        <p:nvGrpSpPr>
          <p:cNvPr id="24619" name="Group 43">
            <a:extLst>
              <a:ext uri="{FF2B5EF4-FFF2-40B4-BE49-F238E27FC236}">
                <a16:creationId xmlns:a16="http://schemas.microsoft.com/office/drawing/2014/main" id="{BB0B4D84-4EC5-42FA-8323-CD37A448E141}"/>
              </a:ext>
            </a:extLst>
          </p:cNvPr>
          <p:cNvGrpSpPr>
            <a:grpSpLocks/>
          </p:cNvGrpSpPr>
          <p:nvPr/>
        </p:nvGrpSpPr>
        <p:grpSpPr bwMode="auto">
          <a:xfrm>
            <a:off x="5542645" y="5683250"/>
            <a:ext cx="1079500" cy="396875"/>
            <a:chOff x="3464" y="3736"/>
            <a:chExt cx="680" cy="250"/>
          </a:xfrm>
        </p:grpSpPr>
        <p:sp>
          <p:nvSpPr>
            <p:cNvPr id="24618" name="Text Box 42">
              <a:extLst>
                <a:ext uri="{FF2B5EF4-FFF2-40B4-BE49-F238E27FC236}">
                  <a16:creationId xmlns:a16="http://schemas.microsoft.com/office/drawing/2014/main" id="{7AEB8DA6-109D-48BD-B40F-E6616979E116}"/>
                </a:ext>
              </a:extLst>
            </p:cNvPr>
            <p:cNvSpPr txBox="1">
              <a:spLocks noChangeArrowheads="1"/>
            </p:cNvSpPr>
            <p:nvPr/>
          </p:nvSpPr>
          <p:spPr bwMode="auto">
            <a:xfrm>
              <a:off x="3464" y="3736"/>
              <a:ext cx="6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a:solidFill>
                    <a:srgbClr val="FF3300"/>
                  </a:solidFill>
                  <a:latin typeface="Calibri" panose="020F0502020204030204" pitchFamily="34" charset="0"/>
                  <a:cs typeface="Calibri" panose="020F0502020204030204" pitchFamily="34" charset="0"/>
                </a:rPr>
                <a:t>&lt; </a:t>
              </a:r>
              <a:r>
                <a:rPr lang="en-GB" altLang="en-US" sz="2000" b="1">
                  <a:solidFill>
                    <a:srgbClr val="FF3300"/>
                  </a:solidFill>
                  <a:latin typeface="Calibri" panose="020F0502020204030204" pitchFamily="34" charset="0"/>
                  <a:cs typeface="Calibri" panose="020F0502020204030204" pitchFamily="34" charset="0"/>
                  <a:sym typeface="Symbol" panose="05050102010706020507" pitchFamily="18" charset="2"/>
                </a:rPr>
                <a:t></a:t>
              </a:r>
              <a:r>
                <a:rPr lang="en-GB" altLang="en-US" sz="2000" b="1" baseline="-25000">
                  <a:solidFill>
                    <a:srgbClr val="FF3300"/>
                  </a:solidFill>
                  <a:latin typeface="Calibri" panose="020F0502020204030204" pitchFamily="34" charset="0"/>
                  <a:cs typeface="Calibri" panose="020F0502020204030204" pitchFamily="34" charset="0"/>
                </a:rPr>
                <a:t>1</a:t>
              </a:r>
              <a:r>
                <a:rPr lang="en-GB" altLang="en-US" sz="2000" b="1">
                  <a:solidFill>
                    <a:srgbClr val="FF3300"/>
                  </a:solidFill>
                  <a:latin typeface="Calibri" panose="020F0502020204030204" pitchFamily="34" charset="0"/>
                  <a:cs typeface="Calibri" panose="020F0502020204030204" pitchFamily="34" charset="0"/>
                </a:rPr>
                <a:t> ?</a:t>
              </a:r>
            </a:p>
          </p:txBody>
        </p:sp>
        <p:sp>
          <p:nvSpPr>
            <p:cNvPr id="24616" name="AutoShape 40">
              <a:extLst>
                <a:ext uri="{FF2B5EF4-FFF2-40B4-BE49-F238E27FC236}">
                  <a16:creationId xmlns:a16="http://schemas.microsoft.com/office/drawing/2014/main" id="{AEA960B2-FB71-41C0-AF69-44C10A8CD0A8}"/>
                </a:ext>
              </a:extLst>
            </p:cNvPr>
            <p:cNvSpPr>
              <a:spLocks/>
            </p:cNvSpPr>
            <p:nvPr/>
          </p:nvSpPr>
          <p:spPr bwMode="auto">
            <a:xfrm rot="-5400000">
              <a:off x="3600" y="3620"/>
              <a:ext cx="48" cy="292"/>
            </a:xfrm>
            <a:prstGeom prst="leftBrace">
              <a:avLst>
                <a:gd name="adj1" fmla="val 50694"/>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24620" name="Text Box 44">
            <a:extLst>
              <a:ext uri="{FF2B5EF4-FFF2-40B4-BE49-F238E27FC236}">
                <a16:creationId xmlns:a16="http://schemas.microsoft.com/office/drawing/2014/main" id="{4B504A17-FAEF-4634-9BF5-85E5A0722A73}"/>
              </a:ext>
            </a:extLst>
          </p:cNvPr>
          <p:cNvSpPr txBox="1">
            <a:spLocks noChangeArrowheads="1"/>
          </p:cNvSpPr>
          <p:nvPr/>
        </p:nvSpPr>
        <p:spPr bwMode="auto">
          <a:xfrm>
            <a:off x="292100" y="1842954"/>
            <a:ext cx="86868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10000"/>
              </a:spcBef>
            </a:pPr>
            <a:r>
              <a:rPr lang="en-GB" altLang="en-US" b="1" dirty="0">
                <a:latin typeface="Calibri" panose="020F0502020204030204" pitchFamily="34" charset="0"/>
                <a:cs typeface="Calibri" panose="020F0502020204030204" pitchFamily="34" charset="0"/>
              </a:rPr>
              <a:t>a)</a:t>
            </a:r>
            <a:r>
              <a:rPr lang="en-GB" altLang="en-US" dirty="0">
                <a:latin typeface="Calibri" panose="020F0502020204030204" pitchFamily="34" charset="0"/>
                <a:cs typeface="Calibri" panose="020F0502020204030204" pitchFamily="34" charset="0"/>
              </a:rPr>
              <a:t> The improvement in parameter space is less than </a:t>
            </a:r>
            <a:r>
              <a:rPr lang="en-GB" altLang="en-US" dirty="0">
                <a:latin typeface="Calibri" panose="020F0502020204030204" pitchFamily="34" charset="0"/>
                <a:cs typeface="Calibri" panose="020F0502020204030204" pitchFamily="34" charset="0"/>
                <a:sym typeface="Symbol" panose="05050102010706020507" pitchFamily="18" charset="2"/>
              </a:rPr>
              <a:t></a:t>
            </a:r>
            <a:r>
              <a:rPr lang="en-GB" altLang="en-US" i="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or </a:t>
            </a:r>
          </a:p>
        </p:txBody>
      </p:sp>
      <p:sp>
        <p:nvSpPr>
          <p:cNvPr id="24621" name="Text Box 45">
            <a:extLst>
              <a:ext uri="{FF2B5EF4-FFF2-40B4-BE49-F238E27FC236}">
                <a16:creationId xmlns:a16="http://schemas.microsoft.com/office/drawing/2014/main" id="{444EFEBD-1B46-4EEF-9819-EC38E13CA937}"/>
              </a:ext>
            </a:extLst>
          </p:cNvPr>
          <p:cNvSpPr txBox="1">
            <a:spLocks noChangeArrowheads="1"/>
          </p:cNvSpPr>
          <p:nvPr/>
        </p:nvSpPr>
        <p:spPr bwMode="auto">
          <a:xfrm>
            <a:off x="279400" y="2249354"/>
            <a:ext cx="86868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10000"/>
              </a:spcBef>
            </a:pPr>
            <a:r>
              <a:rPr lang="en-GB" altLang="en-US" b="1" dirty="0">
                <a:latin typeface="Calibri" panose="020F0502020204030204" pitchFamily="34" charset="0"/>
                <a:cs typeface="Calibri" panose="020F0502020204030204" pitchFamily="34" charset="0"/>
              </a:rPr>
              <a:t>b)</a:t>
            </a:r>
            <a:r>
              <a:rPr lang="en-GB" altLang="en-US" dirty="0">
                <a:latin typeface="Calibri" panose="020F0502020204030204" pitchFamily="34" charset="0"/>
                <a:cs typeface="Calibri" panose="020F0502020204030204" pitchFamily="34" charset="0"/>
              </a:rPr>
              <a:t> The improvement of the objective function is less than </a:t>
            </a:r>
            <a:r>
              <a:rPr lang="en-GB" altLang="en-US" dirty="0">
                <a:latin typeface="Calibri" panose="020F0502020204030204" pitchFamily="34" charset="0"/>
                <a:cs typeface="Calibri" panose="020F0502020204030204" pitchFamily="34" charset="0"/>
                <a:sym typeface="Symbol" panose="05050102010706020507" pitchFamily="18" charset="2"/>
              </a:rPr>
              <a:t></a:t>
            </a:r>
            <a:r>
              <a:rPr lang="en-GB" altLang="en-US" i="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or </a:t>
            </a:r>
          </a:p>
        </p:txBody>
      </p:sp>
      <p:sp>
        <p:nvSpPr>
          <p:cNvPr id="24622" name="Text Box 46">
            <a:extLst>
              <a:ext uri="{FF2B5EF4-FFF2-40B4-BE49-F238E27FC236}">
                <a16:creationId xmlns:a16="http://schemas.microsoft.com/office/drawing/2014/main" id="{A537226A-618C-485D-B1E5-DC694D3320B1}"/>
              </a:ext>
            </a:extLst>
          </p:cNvPr>
          <p:cNvSpPr txBox="1">
            <a:spLocks noChangeArrowheads="1"/>
          </p:cNvSpPr>
          <p:nvPr/>
        </p:nvSpPr>
        <p:spPr bwMode="auto">
          <a:xfrm>
            <a:off x="304800" y="2604954"/>
            <a:ext cx="86868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10000"/>
              </a:spcBef>
            </a:pPr>
            <a:r>
              <a:rPr lang="en-GB" altLang="en-US" b="1" dirty="0">
                <a:latin typeface="Calibri" panose="020F0502020204030204" pitchFamily="34" charset="0"/>
                <a:cs typeface="Calibri" panose="020F0502020204030204" pitchFamily="34" charset="0"/>
              </a:rPr>
              <a:t>c)</a:t>
            </a:r>
            <a:r>
              <a:rPr lang="en-GB" altLang="en-US" dirty="0">
                <a:latin typeface="Calibri" panose="020F0502020204030204" pitchFamily="34" charset="0"/>
                <a:cs typeface="Calibri" panose="020F0502020204030204" pitchFamily="34" charset="0"/>
              </a:rPr>
              <a:t> A mixed criterion based on a) and b).</a:t>
            </a:r>
          </a:p>
        </p:txBody>
      </p:sp>
      <p:grpSp>
        <p:nvGrpSpPr>
          <p:cNvPr id="5" name="Grupp 4">
            <a:extLst>
              <a:ext uri="{FF2B5EF4-FFF2-40B4-BE49-F238E27FC236}">
                <a16:creationId xmlns:a16="http://schemas.microsoft.com/office/drawing/2014/main" id="{3CB4D364-8216-4882-B8FE-D30BF8CE10B4}"/>
              </a:ext>
            </a:extLst>
          </p:cNvPr>
          <p:cNvGrpSpPr/>
          <p:nvPr/>
        </p:nvGrpSpPr>
        <p:grpSpPr>
          <a:xfrm>
            <a:off x="241300" y="6326188"/>
            <a:ext cx="7366000" cy="366712"/>
            <a:chOff x="241300" y="6326188"/>
            <a:chExt cx="7366000" cy="366712"/>
          </a:xfrm>
        </p:grpSpPr>
        <p:sp>
          <p:nvSpPr>
            <p:cNvPr id="24613" name="Text Box 37">
              <a:extLst>
                <a:ext uri="{FF2B5EF4-FFF2-40B4-BE49-F238E27FC236}">
                  <a16:creationId xmlns:a16="http://schemas.microsoft.com/office/drawing/2014/main" id="{301613D6-6463-4636-859A-CCD7C925E5ED}"/>
                </a:ext>
              </a:extLst>
            </p:cNvPr>
            <p:cNvSpPr txBox="1">
              <a:spLocks noChangeArrowheads="1"/>
            </p:cNvSpPr>
            <p:nvPr/>
          </p:nvSpPr>
          <p:spPr bwMode="auto">
            <a:xfrm>
              <a:off x="241300" y="6326188"/>
              <a:ext cx="73660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000" b="1" dirty="0">
                  <a:latin typeface="Calibri" panose="020F0502020204030204" pitchFamily="34" charset="0"/>
                  <a:cs typeface="Calibri" panose="020F0502020204030204" pitchFamily="34" charset="0"/>
                </a:rPr>
                <a:t>Note: </a:t>
              </a:r>
              <a:r>
                <a:rPr lang="en-GB" altLang="en-US" sz="2000" dirty="0">
                  <a:latin typeface="Calibri" panose="020F0502020204030204" pitchFamily="34" charset="0"/>
                  <a:cs typeface="Calibri" panose="020F0502020204030204" pitchFamily="34" charset="0"/>
                </a:rPr>
                <a:t>x</a:t>
              </a:r>
              <a:r>
                <a:rPr lang="en-GB" altLang="en-US" sz="2000" baseline="-25000" dirty="0">
                  <a:latin typeface="Calibri" panose="020F0502020204030204" pitchFamily="34" charset="0"/>
                  <a:cs typeface="Calibri" panose="020F0502020204030204" pitchFamily="34" charset="0"/>
                </a:rPr>
                <a:t>(</a:t>
              </a:r>
              <a:r>
                <a:rPr lang="en-GB" altLang="en-US" sz="2000" baseline="-25000" dirty="0" err="1">
                  <a:latin typeface="Calibri" panose="020F0502020204030204" pitchFamily="34" charset="0"/>
                  <a:cs typeface="Calibri" panose="020F0502020204030204" pitchFamily="34" charset="0"/>
                </a:rPr>
                <a:t>i</a:t>
              </a:r>
              <a:r>
                <a:rPr lang="en-GB" altLang="en-US" sz="2000" baseline="-25000" dirty="0">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 here means the i:th replication of x - not the i:th dimension.</a:t>
              </a:r>
            </a:p>
          </p:txBody>
        </p:sp>
        <p:cxnSp>
          <p:nvCxnSpPr>
            <p:cNvPr id="3" name="Rak koppling 2">
              <a:extLst>
                <a:ext uri="{FF2B5EF4-FFF2-40B4-BE49-F238E27FC236}">
                  <a16:creationId xmlns:a16="http://schemas.microsoft.com/office/drawing/2014/main" id="{7C8DA19B-4EC6-4C60-9046-96519A23BAF8}"/>
                </a:ext>
              </a:extLst>
            </p:cNvPr>
            <p:cNvCxnSpPr/>
            <p:nvPr/>
          </p:nvCxnSpPr>
          <p:spPr bwMode="auto">
            <a:xfrm>
              <a:off x="368300" y="6326188"/>
              <a:ext cx="7128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612"/>
                                        </p:tgtEl>
                                        <p:attrNameLst>
                                          <p:attrName>style.visibility</p:attrName>
                                        </p:attrNameLst>
                                      </p:cBhvr>
                                      <p:to>
                                        <p:strVal val="visible"/>
                                      </p:to>
                                    </p:set>
                                    <p:anim calcmode="lin" valueType="num">
                                      <p:cBhvr additive="base">
                                        <p:cTn id="7" dur="500" fill="hold"/>
                                        <p:tgtEl>
                                          <p:spTgt spid="24612"/>
                                        </p:tgtEl>
                                        <p:attrNameLst>
                                          <p:attrName>ppt_x</p:attrName>
                                        </p:attrNameLst>
                                      </p:cBhvr>
                                      <p:tavLst>
                                        <p:tav tm="0">
                                          <p:val>
                                            <p:strVal val="#ppt_x"/>
                                          </p:val>
                                        </p:tav>
                                        <p:tav tm="100000">
                                          <p:val>
                                            <p:strVal val="#ppt_x"/>
                                          </p:val>
                                        </p:tav>
                                      </p:tavLst>
                                    </p:anim>
                                    <p:anim calcmode="lin" valueType="num">
                                      <p:cBhvr additive="base">
                                        <p:cTn id="8" dur="500" fill="hold"/>
                                        <p:tgtEl>
                                          <p:spTgt spid="246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620"/>
                                        </p:tgtEl>
                                        <p:attrNameLst>
                                          <p:attrName>style.visibility</p:attrName>
                                        </p:attrNameLst>
                                      </p:cBhvr>
                                      <p:to>
                                        <p:strVal val="visible"/>
                                      </p:to>
                                    </p:set>
                                    <p:anim calcmode="lin" valueType="num">
                                      <p:cBhvr additive="base">
                                        <p:cTn id="13" dur="500" fill="hold"/>
                                        <p:tgtEl>
                                          <p:spTgt spid="24620"/>
                                        </p:tgtEl>
                                        <p:attrNameLst>
                                          <p:attrName>ppt_x</p:attrName>
                                        </p:attrNameLst>
                                      </p:cBhvr>
                                      <p:tavLst>
                                        <p:tav tm="0">
                                          <p:val>
                                            <p:strVal val="1+#ppt_w/2"/>
                                          </p:val>
                                        </p:tav>
                                        <p:tav tm="100000">
                                          <p:val>
                                            <p:strVal val="#ppt_x"/>
                                          </p:val>
                                        </p:tav>
                                      </p:tavLst>
                                    </p:anim>
                                    <p:anim calcmode="lin" valueType="num">
                                      <p:cBhvr additive="base">
                                        <p:cTn id="14" dur="500" fill="hold"/>
                                        <p:tgtEl>
                                          <p:spTgt spid="246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621"/>
                                        </p:tgtEl>
                                        <p:attrNameLst>
                                          <p:attrName>style.visibility</p:attrName>
                                        </p:attrNameLst>
                                      </p:cBhvr>
                                      <p:to>
                                        <p:strVal val="visible"/>
                                      </p:to>
                                    </p:set>
                                    <p:anim calcmode="lin" valueType="num">
                                      <p:cBhvr additive="base">
                                        <p:cTn id="19" dur="500" fill="hold"/>
                                        <p:tgtEl>
                                          <p:spTgt spid="24621"/>
                                        </p:tgtEl>
                                        <p:attrNameLst>
                                          <p:attrName>ppt_x</p:attrName>
                                        </p:attrNameLst>
                                      </p:cBhvr>
                                      <p:tavLst>
                                        <p:tav tm="0">
                                          <p:val>
                                            <p:strVal val="1+#ppt_w/2"/>
                                          </p:val>
                                        </p:tav>
                                        <p:tav tm="100000">
                                          <p:val>
                                            <p:strVal val="#ppt_x"/>
                                          </p:val>
                                        </p:tav>
                                      </p:tavLst>
                                    </p:anim>
                                    <p:anim calcmode="lin" valueType="num">
                                      <p:cBhvr additive="base">
                                        <p:cTn id="20" dur="500" fill="hold"/>
                                        <p:tgtEl>
                                          <p:spTgt spid="246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622"/>
                                        </p:tgtEl>
                                        <p:attrNameLst>
                                          <p:attrName>style.visibility</p:attrName>
                                        </p:attrNameLst>
                                      </p:cBhvr>
                                      <p:to>
                                        <p:strVal val="visible"/>
                                      </p:to>
                                    </p:set>
                                    <p:anim calcmode="lin" valueType="num">
                                      <p:cBhvr additive="base">
                                        <p:cTn id="25" dur="500" fill="hold"/>
                                        <p:tgtEl>
                                          <p:spTgt spid="24622"/>
                                        </p:tgtEl>
                                        <p:attrNameLst>
                                          <p:attrName>ppt_x</p:attrName>
                                        </p:attrNameLst>
                                      </p:cBhvr>
                                      <p:tavLst>
                                        <p:tav tm="0">
                                          <p:val>
                                            <p:strVal val="1+#ppt_w/2"/>
                                          </p:val>
                                        </p:tav>
                                        <p:tav tm="100000">
                                          <p:val>
                                            <p:strVal val="#ppt_x"/>
                                          </p:val>
                                        </p:tav>
                                      </p:tavLst>
                                    </p:anim>
                                    <p:anim calcmode="lin" valueType="num">
                                      <p:cBhvr additive="base">
                                        <p:cTn id="26" dur="500" fill="hold"/>
                                        <p:tgtEl>
                                          <p:spTgt spid="2462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610"/>
                                        </p:tgtEl>
                                        <p:attrNameLst>
                                          <p:attrName>style.visibility</p:attrName>
                                        </p:attrNameLst>
                                      </p:cBhvr>
                                      <p:to>
                                        <p:strVal val="visible"/>
                                      </p:to>
                                    </p:set>
                                    <p:anim calcmode="lin" valueType="num">
                                      <p:cBhvr additive="base">
                                        <p:cTn id="31" dur="500" fill="hold"/>
                                        <p:tgtEl>
                                          <p:spTgt spid="24610"/>
                                        </p:tgtEl>
                                        <p:attrNameLst>
                                          <p:attrName>ppt_x</p:attrName>
                                        </p:attrNameLst>
                                      </p:cBhvr>
                                      <p:tavLst>
                                        <p:tav tm="0">
                                          <p:val>
                                            <p:strVal val="0-#ppt_w/2"/>
                                          </p:val>
                                        </p:tav>
                                        <p:tav tm="100000">
                                          <p:val>
                                            <p:strVal val="#ppt_x"/>
                                          </p:val>
                                        </p:tav>
                                      </p:tavLst>
                                    </p:anim>
                                    <p:anim calcmode="lin" valueType="num">
                                      <p:cBhvr additive="base">
                                        <p:cTn id="32" dur="500" fill="hold"/>
                                        <p:tgtEl>
                                          <p:spTgt spid="246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4624"/>
                                        </p:tgtEl>
                                        <p:attrNameLst>
                                          <p:attrName>style.visibility</p:attrName>
                                        </p:attrNameLst>
                                      </p:cBhvr>
                                      <p:to>
                                        <p:strVal val="visible"/>
                                      </p:to>
                                    </p:set>
                                    <p:anim calcmode="lin" valueType="num">
                                      <p:cBhvr additive="base">
                                        <p:cTn id="37" dur="500" fill="hold"/>
                                        <p:tgtEl>
                                          <p:spTgt spid="24624"/>
                                        </p:tgtEl>
                                        <p:attrNameLst>
                                          <p:attrName>ppt_x</p:attrName>
                                        </p:attrNameLst>
                                      </p:cBhvr>
                                      <p:tavLst>
                                        <p:tav tm="0">
                                          <p:val>
                                            <p:strVal val="1+#ppt_w/2"/>
                                          </p:val>
                                        </p:tav>
                                        <p:tav tm="100000">
                                          <p:val>
                                            <p:strVal val="#ppt_x"/>
                                          </p:val>
                                        </p:tav>
                                      </p:tavLst>
                                    </p:anim>
                                    <p:anim calcmode="lin" valueType="num">
                                      <p:cBhvr additive="base">
                                        <p:cTn id="38" dur="500" fill="hold"/>
                                        <p:tgtEl>
                                          <p:spTgt spid="2462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4619"/>
                                        </p:tgtEl>
                                        <p:attrNameLst>
                                          <p:attrName>style.visibility</p:attrName>
                                        </p:attrNameLst>
                                      </p:cBhvr>
                                      <p:to>
                                        <p:strVal val="visible"/>
                                      </p:to>
                                    </p:set>
                                    <p:anim calcmode="lin" valueType="num">
                                      <p:cBhvr additive="base">
                                        <p:cTn id="43" dur="500" fill="hold"/>
                                        <p:tgtEl>
                                          <p:spTgt spid="24619"/>
                                        </p:tgtEl>
                                        <p:attrNameLst>
                                          <p:attrName>ppt_x</p:attrName>
                                        </p:attrNameLst>
                                      </p:cBhvr>
                                      <p:tavLst>
                                        <p:tav tm="0">
                                          <p:val>
                                            <p:strVal val="#ppt_x"/>
                                          </p:val>
                                        </p:tav>
                                        <p:tav tm="100000">
                                          <p:val>
                                            <p:strVal val="#ppt_x"/>
                                          </p:val>
                                        </p:tav>
                                      </p:tavLst>
                                    </p:anim>
                                    <p:anim calcmode="lin" valueType="num">
                                      <p:cBhvr additive="base">
                                        <p:cTn id="44" dur="500" fill="hold"/>
                                        <p:tgtEl>
                                          <p:spTgt spid="2461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6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5" grpId="0"/>
      <p:bldP spid="24610" grpId="0" autoUpdateAnimBg="0"/>
      <p:bldP spid="24612" grpId="0" autoUpdateAnimBg="0"/>
      <p:bldP spid="24620" grpId="0" autoUpdateAnimBg="0"/>
      <p:bldP spid="24621" grpId="0" autoUpdateAnimBg="0"/>
      <p:bldP spid="2462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0" name="Rectangle 6">
            <a:extLst>
              <a:ext uri="{FF2B5EF4-FFF2-40B4-BE49-F238E27FC236}">
                <a16:creationId xmlns:a16="http://schemas.microsoft.com/office/drawing/2014/main" id="{E75E4919-6498-4C60-AD6B-C3607D5ABE7F}"/>
              </a:ext>
            </a:extLst>
          </p:cNvPr>
          <p:cNvSpPr>
            <a:spLocks noGrp="1" noChangeArrowheads="1"/>
          </p:cNvSpPr>
          <p:nvPr>
            <p:ph type="title"/>
          </p:nvPr>
        </p:nvSpPr>
        <p:spPr>
          <a:xfrm>
            <a:off x="419100" y="92075"/>
            <a:ext cx="7772400" cy="374650"/>
          </a:xfrm>
          <a:noFill/>
          <a:ln/>
        </p:spPr>
        <p:txBody>
          <a:bodyPr/>
          <a:lstStyle/>
          <a:p>
            <a:r>
              <a:rPr lang="en-GB" altLang="en-US" sz="3600" b="1" dirty="0">
                <a:solidFill>
                  <a:schemeClr val="tx1"/>
                </a:solidFill>
                <a:latin typeface="Calibri" panose="020F0502020204030204" pitchFamily="34" charset="0"/>
                <a:cs typeface="Calibri" panose="020F0502020204030204" pitchFamily="34" charset="0"/>
              </a:rPr>
              <a:t>A.  Search methods for one dimension</a:t>
            </a:r>
          </a:p>
        </p:txBody>
      </p:sp>
      <p:sp>
        <p:nvSpPr>
          <p:cNvPr id="26631" name="Rectangle 7">
            <a:extLst>
              <a:ext uri="{FF2B5EF4-FFF2-40B4-BE49-F238E27FC236}">
                <a16:creationId xmlns:a16="http://schemas.microsoft.com/office/drawing/2014/main" id="{53EEFA80-AEDB-4B05-8711-C135C886C4F7}"/>
              </a:ext>
            </a:extLst>
          </p:cNvPr>
          <p:cNvSpPr>
            <a:spLocks noGrp="1" noChangeArrowheads="1"/>
          </p:cNvSpPr>
          <p:nvPr>
            <p:ph type="body" sz="half" idx="1"/>
          </p:nvPr>
        </p:nvSpPr>
        <p:spPr>
          <a:xfrm>
            <a:off x="230210" y="591446"/>
            <a:ext cx="8951913" cy="742950"/>
          </a:xfrm>
          <a:noFill/>
          <a:ln/>
        </p:spPr>
        <p:txBody>
          <a:bodyPr/>
          <a:lstStyle/>
          <a:p>
            <a:pPr>
              <a:lnSpc>
                <a:spcPct val="85000"/>
              </a:lnSpc>
              <a:spcBef>
                <a:spcPct val="0"/>
              </a:spcBef>
              <a:buFont typeface="Wingdings" panose="05000000000000000000" pitchFamily="2" charset="2"/>
              <a:buChar char="q"/>
            </a:pPr>
            <a:r>
              <a:rPr lang="en-GB" altLang="en-US" sz="2400" b="1" u="sng" dirty="0">
                <a:solidFill>
                  <a:srgbClr val="FF0000"/>
                </a:solidFill>
                <a:latin typeface="Calibri" panose="020F0502020204030204" pitchFamily="34" charset="0"/>
                <a:cs typeface="Calibri" panose="020F0502020204030204" pitchFamily="34" charset="0"/>
              </a:rPr>
              <a:t>Golden section search</a:t>
            </a:r>
            <a:r>
              <a:rPr lang="en-GB" altLang="en-US" sz="2400" b="1" dirty="0">
                <a:latin typeface="Calibri" panose="020F0502020204030204" pitchFamily="34" charset="0"/>
                <a:cs typeface="Calibri" panose="020F0502020204030204" pitchFamily="34" charset="0"/>
              </a:rPr>
              <a:t>:</a:t>
            </a:r>
            <a:r>
              <a:rPr lang="en-GB" altLang="en-US" sz="2400" dirty="0">
                <a:latin typeface="Calibri" panose="020F0502020204030204" pitchFamily="34" charset="0"/>
                <a:cs typeface="Calibri" panose="020F0502020204030204" pitchFamily="34" charset="0"/>
              </a:rPr>
              <a:t> To find </a:t>
            </a:r>
            <a:r>
              <a:rPr lang="sv-SE" altLang="en-US" sz="2400" dirty="0">
                <a:latin typeface="Calibri" panose="020F0502020204030204" pitchFamily="34" charset="0"/>
                <a:cs typeface="Calibri" panose="020F0502020204030204" pitchFamily="34" charset="0"/>
              </a:rPr>
              <a:t>a minimum/maximum </a:t>
            </a:r>
            <a:r>
              <a:rPr lang="en-GB" altLang="en-US" sz="2400" dirty="0">
                <a:latin typeface="Calibri" panose="020F0502020204030204" pitchFamily="34" charset="0"/>
                <a:cs typeface="Calibri" panose="020F0502020204030204" pitchFamily="34" charset="0"/>
              </a:rPr>
              <a:t>within an interval (</a:t>
            </a:r>
            <a:r>
              <a:rPr lang="en-GB" altLang="en-US" sz="2400" noProof="1">
                <a:latin typeface="Calibri" panose="020F0502020204030204" pitchFamily="34" charset="0"/>
                <a:cs typeface="Calibri" panose="020F0502020204030204" pitchFamily="34" charset="0"/>
              </a:rPr>
              <a:t>a</a:t>
            </a:r>
            <a:r>
              <a:rPr lang="en-GB" altLang="en-US" sz="2400" dirty="0">
                <a:latin typeface="Calibri" panose="020F0502020204030204" pitchFamily="34" charset="0"/>
                <a:cs typeface="Calibri" panose="020F0502020204030204" pitchFamily="34" charset="0"/>
              </a:rPr>
              <a:t>, b) containing an optimum (</a:t>
            </a:r>
            <a:r>
              <a:rPr lang="en-GB" altLang="en-US" sz="2400" dirty="0">
                <a:solidFill>
                  <a:srgbClr val="FF0000"/>
                </a:solidFill>
                <a:latin typeface="Calibri" panose="020F0502020204030204" pitchFamily="34" charset="0"/>
                <a:cs typeface="Calibri" panose="020F0502020204030204" pitchFamily="34" charset="0"/>
              </a:rPr>
              <a:t>here a minimum</a:t>
            </a:r>
            <a:r>
              <a:rPr lang="en-GB" altLang="en-US" sz="2400" dirty="0">
                <a:latin typeface="Calibri" panose="020F0502020204030204" pitchFamily="34" charset="0"/>
                <a:cs typeface="Calibri" panose="020F0502020204030204" pitchFamily="34" charset="0"/>
              </a:rPr>
              <a:t>).</a:t>
            </a:r>
          </a:p>
        </p:txBody>
      </p:sp>
      <p:sp>
        <p:nvSpPr>
          <p:cNvPr id="26656" name="Text Box 32">
            <a:extLst>
              <a:ext uri="{FF2B5EF4-FFF2-40B4-BE49-F238E27FC236}">
                <a16:creationId xmlns:a16="http://schemas.microsoft.com/office/drawing/2014/main" id="{F7003CF1-3455-4846-B1DE-82F0440DBFB0}"/>
              </a:ext>
            </a:extLst>
          </p:cNvPr>
          <p:cNvSpPr txBox="1">
            <a:spLocks noChangeArrowheads="1"/>
          </p:cNvSpPr>
          <p:nvPr/>
        </p:nvSpPr>
        <p:spPr bwMode="auto">
          <a:xfrm>
            <a:off x="190500" y="4028066"/>
            <a:ext cx="8724900" cy="590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SzPct val="100000"/>
            </a:pPr>
            <a:r>
              <a:rPr lang="en-GB" altLang="en-US" sz="2000" dirty="0">
                <a:latin typeface="Calibri" panose="020F0502020204030204" pitchFamily="34" charset="0"/>
                <a:cs typeface="Calibri" panose="020F0502020204030204" pitchFamily="34" charset="0"/>
              </a:rPr>
              <a:t>• If V(</a:t>
            </a:r>
            <a:r>
              <a:rPr lang="en-GB" altLang="en-US" sz="2000" dirty="0">
                <a:solidFill>
                  <a:srgbClr val="FF0000"/>
                </a:solidFill>
                <a:latin typeface="Calibri" panose="020F0502020204030204" pitchFamily="34" charset="0"/>
                <a:cs typeface="Calibri" panose="020F0502020204030204" pitchFamily="34" charset="0"/>
              </a:rPr>
              <a:t>c</a:t>
            </a:r>
            <a:r>
              <a:rPr lang="en-GB" altLang="en-US" sz="2000" dirty="0">
                <a:latin typeface="Calibri" panose="020F0502020204030204" pitchFamily="34" charset="0"/>
                <a:cs typeface="Calibri" panose="020F0502020204030204" pitchFamily="34" charset="0"/>
              </a:rPr>
              <a:t>) &lt; V(</a:t>
            </a:r>
            <a:r>
              <a:rPr lang="en-GB" altLang="en-US" sz="2000" dirty="0">
                <a:solidFill>
                  <a:srgbClr val="FF0000"/>
                </a:solidFill>
                <a:latin typeface="Calibri" panose="020F0502020204030204" pitchFamily="34" charset="0"/>
                <a:cs typeface="Calibri" panose="020F0502020204030204" pitchFamily="34" charset="0"/>
              </a:rPr>
              <a:t>d</a:t>
            </a:r>
            <a:r>
              <a:rPr lang="en-GB" altLang="en-US" sz="2000" dirty="0">
                <a:latin typeface="Calibri" panose="020F0502020204030204" pitchFamily="34" charset="0"/>
                <a:cs typeface="Calibri" panose="020F0502020204030204" pitchFamily="34" charset="0"/>
              </a:rPr>
              <a:t>) we can limit the new interval to </a:t>
            </a:r>
            <a:r>
              <a:rPr lang="en-GB" altLang="en-US" sz="2000" b="1" i="1" dirty="0">
                <a:latin typeface="Calibri" panose="020F0502020204030204" pitchFamily="34" charset="0"/>
                <a:cs typeface="Calibri" panose="020F0502020204030204" pitchFamily="34" charset="0"/>
              </a:rPr>
              <a:t>a</a:t>
            </a:r>
            <a:r>
              <a:rPr lang="en-GB" altLang="en-US" sz="2000" b="1" i="1" dirty="0">
                <a:solidFill>
                  <a:srgbClr val="FF0000"/>
                </a:solidFill>
                <a:latin typeface="Calibri" panose="020F0502020204030204" pitchFamily="34" charset="0"/>
                <a:cs typeface="Calibri" panose="020F0502020204030204" pitchFamily="34" charset="0"/>
              </a:rPr>
              <a:t>d</a:t>
            </a:r>
            <a:r>
              <a:rPr lang="en-GB" altLang="en-US" sz="2000" dirty="0">
                <a:latin typeface="Calibri" panose="020F0502020204030204" pitchFamily="34" charset="0"/>
                <a:cs typeface="Calibri" panose="020F0502020204030204" pitchFamily="34" charset="0"/>
              </a:rPr>
              <a:t>. Otherwise if V(</a:t>
            </a:r>
            <a:r>
              <a:rPr lang="en-GB" altLang="en-US" sz="2000" b="1" dirty="0">
                <a:solidFill>
                  <a:srgbClr val="FF0000"/>
                </a:solidFill>
                <a:latin typeface="Calibri" panose="020F0502020204030204" pitchFamily="34" charset="0"/>
                <a:cs typeface="Calibri" panose="020F0502020204030204" pitchFamily="34" charset="0"/>
              </a:rPr>
              <a:t>c</a:t>
            </a:r>
            <a:r>
              <a:rPr lang="en-GB" altLang="en-US" sz="2000" dirty="0">
                <a:latin typeface="Calibri" panose="020F0502020204030204" pitchFamily="34" charset="0"/>
                <a:cs typeface="Calibri" panose="020F0502020204030204" pitchFamily="34" charset="0"/>
              </a:rPr>
              <a:t>) &gt; V(</a:t>
            </a:r>
            <a:r>
              <a:rPr lang="en-GB" altLang="en-US" sz="2000" b="1" i="1" dirty="0">
                <a:solidFill>
                  <a:srgbClr val="FF0000"/>
                </a:solidFill>
                <a:latin typeface="Calibri" panose="020F0502020204030204" pitchFamily="34" charset="0"/>
                <a:cs typeface="Calibri" panose="020F0502020204030204" pitchFamily="34" charset="0"/>
              </a:rPr>
              <a:t>d</a:t>
            </a:r>
            <a:r>
              <a:rPr lang="en-GB" altLang="en-US" sz="2000" dirty="0">
                <a:latin typeface="Calibri" panose="020F0502020204030204" pitchFamily="34" charset="0"/>
                <a:cs typeface="Calibri" panose="020F0502020204030204" pitchFamily="34" charset="0"/>
              </a:rPr>
              <a:t>) the new</a:t>
            </a:r>
          </a:p>
          <a:p>
            <a:pPr>
              <a:lnSpc>
                <a:spcPct val="80000"/>
              </a:lnSpc>
              <a:buSzPct val="100000"/>
            </a:pPr>
            <a:r>
              <a:rPr lang="en-GB" altLang="en-US" sz="2000" dirty="0">
                <a:latin typeface="Calibri" panose="020F0502020204030204" pitchFamily="34" charset="0"/>
                <a:cs typeface="Calibri" panose="020F0502020204030204" pitchFamily="34" charset="0"/>
              </a:rPr>
              <a:t>  interval becomes </a:t>
            </a:r>
            <a:r>
              <a:rPr lang="en-GB" altLang="en-US" sz="2000" b="1" i="1" noProof="1">
                <a:solidFill>
                  <a:srgbClr val="FF0000"/>
                </a:solidFill>
                <a:latin typeface="Calibri" panose="020F0502020204030204" pitchFamily="34" charset="0"/>
                <a:cs typeface="Calibri" panose="020F0502020204030204" pitchFamily="34" charset="0"/>
              </a:rPr>
              <a:t>c</a:t>
            </a:r>
            <a:r>
              <a:rPr lang="en-GB" altLang="en-US" sz="2000" b="1" i="1" noProof="1">
                <a:latin typeface="Calibri" panose="020F0502020204030204" pitchFamily="34" charset="0"/>
                <a:cs typeface="Calibri" panose="020F0502020204030204" pitchFamily="34" charset="0"/>
              </a:rPr>
              <a:t>b</a:t>
            </a:r>
            <a:r>
              <a:rPr lang="en-GB" altLang="en-US" sz="2000" dirty="0">
                <a:latin typeface="Calibri" panose="020F0502020204030204" pitchFamily="34" charset="0"/>
                <a:cs typeface="Calibri" panose="020F0502020204030204" pitchFamily="34" charset="0"/>
              </a:rPr>
              <a:t> (to keep </a:t>
            </a:r>
            <a:r>
              <a:rPr lang="en-GB" altLang="en-US" sz="2000" i="1" dirty="0">
                <a:latin typeface="Calibri" panose="020F0502020204030204" pitchFamily="34" charset="0"/>
                <a:cs typeface="Calibri" panose="020F0502020204030204" pitchFamily="34" charset="0"/>
              </a:rPr>
              <a:t>at least one </a:t>
            </a:r>
            <a:r>
              <a:rPr lang="en-GB" altLang="en-US" sz="2000" dirty="0">
                <a:latin typeface="Calibri" panose="020F0502020204030204" pitchFamily="34" charset="0"/>
                <a:cs typeface="Calibri" panose="020F0502020204030204" pitchFamily="34" charset="0"/>
              </a:rPr>
              <a:t>optimum in a shorter interval).  </a:t>
            </a:r>
          </a:p>
        </p:txBody>
      </p:sp>
      <p:sp>
        <p:nvSpPr>
          <p:cNvPr id="26657" name="Text Box 33">
            <a:extLst>
              <a:ext uri="{FF2B5EF4-FFF2-40B4-BE49-F238E27FC236}">
                <a16:creationId xmlns:a16="http://schemas.microsoft.com/office/drawing/2014/main" id="{0342673B-92B6-4655-AABA-D9F52618AFC3}"/>
              </a:ext>
            </a:extLst>
          </p:cNvPr>
          <p:cNvSpPr txBox="1">
            <a:spLocks noChangeArrowheads="1"/>
          </p:cNvSpPr>
          <p:nvPr/>
        </p:nvSpPr>
        <p:spPr bwMode="auto">
          <a:xfrm>
            <a:off x="173808" y="4655811"/>
            <a:ext cx="8901261" cy="588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SzPct val="100000"/>
            </a:pPr>
            <a:r>
              <a:rPr lang="en-GB" altLang="en-US" sz="2000" dirty="0">
                <a:latin typeface="Calibri" panose="020F0502020204030204" pitchFamily="34" charset="0"/>
                <a:cs typeface="Calibri" panose="020F0502020204030204" pitchFamily="34" charset="0"/>
              </a:rPr>
              <a:t>• Then a fifth point, </a:t>
            </a:r>
            <a:r>
              <a:rPr lang="en-GB" altLang="en-US" sz="2000" b="1" i="1" dirty="0">
                <a:solidFill>
                  <a:srgbClr val="00B050"/>
                </a:solidFill>
                <a:latin typeface="Calibri" panose="020F0502020204030204" pitchFamily="34" charset="0"/>
                <a:cs typeface="Calibri" panose="020F0502020204030204" pitchFamily="34" charset="0"/>
              </a:rPr>
              <a:t>e</a:t>
            </a:r>
            <a:r>
              <a:rPr lang="en-GB" altLang="en-US" sz="2000" dirty="0">
                <a:latin typeface="Calibri" panose="020F0502020204030204" pitchFamily="34" charset="0"/>
                <a:cs typeface="Calibri" panose="020F0502020204030204" pitchFamily="34" charset="0"/>
              </a:rPr>
              <a:t>, is chosen to the left of </a:t>
            </a:r>
            <a:r>
              <a:rPr lang="en-GB" altLang="en-US" sz="2000" b="1" i="1" dirty="0">
                <a:solidFill>
                  <a:srgbClr val="FF0000"/>
                </a:solidFill>
                <a:latin typeface="Calibri" panose="020F0502020204030204" pitchFamily="34" charset="0"/>
                <a:cs typeface="Calibri" panose="020F0502020204030204" pitchFamily="34" charset="0"/>
              </a:rPr>
              <a:t>c</a:t>
            </a:r>
            <a:r>
              <a:rPr lang="en-GB" altLang="en-US" sz="2000" dirty="0">
                <a:latin typeface="Calibri" panose="020F0502020204030204" pitchFamily="34" charset="0"/>
                <a:cs typeface="Calibri" panose="020F0502020204030204" pitchFamily="34" charset="0"/>
              </a:rPr>
              <a:t> and V(</a:t>
            </a:r>
            <a:r>
              <a:rPr lang="en-GB" altLang="en-US" sz="2000" i="1" dirty="0">
                <a:solidFill>
                  <a:srgbClr val="00B050"/>
                </a:solidFill>
                <a:latin typeface="Calibri" panose="020F0502020204030204" pitchFamily="34" charset="0"/>
                <a:cs typeface="Calibri" panose="020F0502020204030204" pitchFamily="34" charset="0"/>
              </a:rPr>
              <a:t>e</a:t>
            </a:r>
            <a:r>
              <a:rPr lang="en-GB" altLang="en-US" sz="2000" dirty="0">
                <a:latin typeface="Calibri" panose="020F0502020204030204" pitchFamily="34" charset="0"/>
                <a:cs typeface="Calibri" panose="020F0502020204030204" pitchFamily="34" charset="0"/>
              </a:rPr>
              <a:t>) is calculated, which restricts</a:t>
            </a:r>
          </a:p>
          <a:p>
            <a:pPr>
              <a:lnSpc>
                <a:spcPct val="80000"/>
              </a:lnSpc>
              <a:buSzPct val="100000"/>
            </a:pPr>
            <a:r>
              <a:rPr lang="en-GB" altLang="en-US" sz="2000" dirty="0">
                <a:latin typeface="Calibri" panose="020F0502020204030204" pitchFamily="34" charset="0"/>
                <a:cs typeface="Calibri" panose="020F0502020204030204" pitchFamily="34" charset="0"/>
              </a:rPr>
              <a:t>    the interval to </a:t>
            </a:r>
            <a:r>
              <a:rPr lang="en-GB" altLang="en-US" sz="2000" b="1" i="1" dirty="0">
                <a:solidFill>
                  <a:srgbClr val="00B050"/>
                </a:solidFill>
                <a:latin typeface="Calibri" panose="020F0502020204030204" pitchFamily="34" charset="0"/>
                <a:cs typeface="Calibri" panose="020F0502020204030204" pitchFamily="34" charset="0"/>
              </a:rPr>
              <a:t>e</a:t>
            </a:r>
            <a:r>
              <a:rPr lang="en-GB" altLang="en-US" sz="2000" b="1" i="1" dirty="0">
                <a:solidFill>
                  <a:srgbClr val="FF0000"/>
                </a:solidFill>
                <a:latin typeface="Calibri" panose="020F0502020204030204" pitchFamily="34" charset="0"/>
                <a:cs typeface="Calibri" panose="020F0502020204030204" pitchFamily="34" charset="0"/>
              </a:rPr>
              <a:t>d</a:t>
            </a:r>
            <a:r>
              <a:rPr lang="en-GB" altLang="en-US" sz="2000" dirty="0">
                <a:latin typeface="Calibri" panose="020F0502020204030204" pitchFamily="34" charset="0"/>
                <a:cs typeface="Calibri" panose="020F0502020204030204" pitchFamily="34" charset="0"/>
              </a:rPr>
              <a:t>. And so on until the interval is small enough (less than </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rPr>
              <a:t>. </a:t>
            </a:r>
          </a:p>
        </p:txBody>
      </p:sp>
      <p:sp>
        <p:nvSpPr>
          <p:cNvPr id="26658" name="Text Box 34">
            <a:extLst>
              <a:ext uri="{FF2B5EF4-FFF2-40B4-BE49-F238E27FC236}">
                <a16:creationId xmlns:a16="http://schemas.microsoft.com/office/drawing/2014/main" id="{F9893F37-408F-4441-928E-A997F0C931F4}"/>
              </a:ext>
            </a:extLst>
          </p:cNvPr>
          <p:cNvSpPr txBox="1">
            <a:spLocks noChangeArrowheads="1"/>
          </p:cNvSpPr>
          <p:nvPr/>
        </p:nvSpPr>
        <p:spPr bwMode="auto">
          <a:xfrm>
            <a:off x="199209" y="6063563"/>
            <a:ext cx="8888560" cy="6463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To prevent this the inner points </a:t>
            </a:r>
            <a:r>
              <a:rPr lang="en-GB" altLang="en-US" sz="2000" b="1" i="1" dirty="0">
                <a:solidFill>
                  <a:srgbClr val="FF0000"/>
                </a:solidFill>
                <a:latin typeface="Calibri" panose="020F0502020204030204" pitchFamily="34" charset="0"/>
                <a:cs typeface="Calibri" panose="020F0502020204030204" pitchFamily="34" charset="0"/>
              </a:rPr>
              <a:t>c</a:t>
            </a:r>
            <a:r>
              <a:rPr lang="en-GB" altLang="en-US" sz="2000" dirty="0">
                <a:latin typeface="Calibri" panose="020F0502020204030204" pitchFamily="34" charset="0"/>
                <a:cs typeface="Calibri" panose="020F0502020204030204" pitchFamily="34" charset="0"/>
              </a:rPr>
              <a:t>, </a:t>
            </a:r>
            <a:r>
              <a:rPr lang="en-GB" altLang="en-US" sz="2000" b="1" i="1" dirty="0">
                <a:solidFill>
                  <a:srgbClr val="FF0000"/>
                </a:solidFill>
                <a:latin typeface="Calibri" panose="020F0502020204030204" pitchFamily="34" charset="0"/>
                <a:cs typeface="Calibri" panose="020F0502020204030204" pitchFamily="34" charset="0"/>
              </a:rPr>
              <a:t>d</a:t>
            </a:r>
            <a:r>
              <a:rPr lang="en-GB" altLang="en-US" sz="2000" b="1" i="1" dirty="0">
                <a:latin typeface="Calibri" panose="020F0502020204030204" pitchFamily="34" charset="0"/>
                <a:cs typeface="Calibri" panose="020F0502020204030204" pitchFamily="34" charset="0"/>
              </a:rPr>
              <a:t>,</a:t>
            </a:r>
            <a:r>
              <a:rPr lang="en-GB" altLang="en-US" sz="2000" b="1" i="1" dirty="0">
                <a:solidFill>
                  <a:srgbClr val="FF0000"/>
                </a:solidFill>
                <a:latin typeface="Calibri" panose="020F0502020204030204" pitchFamily="34" charset="0"/>
                <a:cs typeface="Calibri" panose="020F0502020204030204" pitchFamily="34" charset="0"/>
              </a:rPr>
              <a:t> </a:t>
            </a:r>
            <a:r>
              <a:rPr lang="en-GB" altLang="en-US" sz="2000" b="1" i="1" dirty="0">
                <a:solidFill>
                  <a:srgbClr val="009900"/>
                </a:solidFill>
                <a:latin typeface="Calibri" panose="020F0502020204030204" pitchFamily="34" charset="0"/>
                <a:cs typeface="Calibri" panose="020F0502020204030204" pitchFamily="34" charset="0"/>
              </a:rPr>
              <a:t>e</a:t>
            </a:r>
            <a:r>
              <a:rPr lang="en-GB" altLang="en-US" sz="2000" dirty="0">
                <a:latin typeface="Calibri" panose="020F0502020204030204" pitchFamily="34" charset="0"/>
                <a:cs typeface="Calibri" panose="020F0502020204030204" pitchFamily="34" charset="0"/>
              </a:rPr>
              <a:t> … are located at about 38 or 62 percent of the current interval. (These proportions are called the ‘</a:t>
            </a:r>
            <a:r>
              <a:rPr lang="en-GB" altLang="en-US" sz="2000" u="sng" dirty="0">
                <a:solidFill>
                  <a:srgbClr val="FF0000"/>
                </a:solidFill>
                <a:latin typeface="Calibri" panose="020F0502020204030204" pitchFamily="34" charset="0"/>
                <a:cs typeface="Calibri" panose="020F0502020204030204" pitchFamily="34" charset="0"/>
              </a:rPr>
              <a:t>golden section</a:t>
            </a:r>
            <a:r>
              <a:rPr lang="en-GB" altLang="en-US" sz="2000" u="sng" dirty="0">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 [</a:t>
            </a:r>
            <a:r>
              <a:rPr lang="en-GB" altLang="en-US" sz="2000" i="1" noProof="1">
                <a:latin typeface="Calibri" panose="020F0502020204030204" pitchFamily="34" charset="0"/>
                <a:cs typeface="Calibri" panose="020F0502020204030204" pitchFamily="34" charset="0"/>
              </a:rPr>
              <a:t>a</a:t>
            </a:r>
            <a:r>
              <a:rPr lang="en-GB" altLang="en-US" sz="2000" i="1" noProof="1">
                <a:solidFill>
                  <a:srgbClr val="FF3300"/>
                </a:solidFill>
                <a:latin typeface="Calibri" panose="020F0502020204030204" pitchFamily="34" charset="0"/>
                <a:cs typeface="Calibri" panose="020F0502020204030204" pitchFamily="34" charset="0"/>
              </a:rPr>
              <a:t>c</a:t>
            </a:r>
            <a:r>
              <a:rPr lang="en-GB" altLang="en-US" sz="2000" noProof="1">
                <a:latin typeface="Calibri" panose="020F0502020204030204" pitchFamily="34" charset="0"/>
                <a:cs typeface="Calibri" panose="020F0502020204030204" pitchFamily="34" charset="0"/>
              </a:rPr>
              <a:t>:</a:t>
            </a:r>
            <a:r>
              <a:rPr lang="en-GB" altLang="en-US" sz="2000" i="1" noProof="1">
                <a:latin typeface="Calibri" panose="020F0502020204030204" pitchFamily="34" charset="0"/>
                <a:cs typeface="Calibri" panose="020F0502020204030204" pitchFamily="34" charset="0"/>
              </a:rPr>
              <a:t>a</a:t>
            </a:r>
            <a:r>
              <a:rPr lang="en-GB" altLang="en-US" sz="2000" i="1" noProof="1">
                <a:solidFill>
                  <a:srgbClr val="FF3300"/>
                </a:solidFill>
                <a:latin typeface="Calibri" panose="020F0502020204030204" pitchFamily="34" charset="0"/>
                <a:cs typeface="Calibri" panose="020F0502020204030204" pitchFamily="34" charset="0"/>
              </a:rPr>
              <a:t>d</a:t>
            </a:r>
            <a:r>
              <a:rPr lang="en-GB" altLang="en-US" sz="2000" noProof="1">
                <a:solidFill>
                  <a:srgbClr val="FF3300"/>
                </a:solidFill>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rPr>
              <a:t>= </a:t>
            </a:r>
            <a:r>
              <a:rPr lang="en-GB" altLang="en-US" sz="2000" i="1" dirty="0">
                <a:latin typeface="Calibri" panose="020F0502020204030204" pitchFamily="34" charset="0"/>
                <a:cs typeface="Calibri" panose="020F0502020204030204" pitchFamily="34" charset="0"/>
              </a:rPr>
              <a:t>a</a:t>
            </a:r>
            <a:r>
              <a:rPr lang="en-GB" altLang="en-US" sz="2000" i="1" dirty="0">
                <a:solidFill>
                  <a:srgbClr val="FF0000"/>
                </a:solidFill>
                <a:latin typeface="Calibri" panose="020F0502020204030204" pitchFamily="34" charset="0"/>
                <a:cs typeface="Calibri" panose="020F0502020204030204" pitchFamily="34" charset="0"/>
              </a:rPr>
              <a:t>d</a:t>
            </a:r>
            <a:r>
              <a:rPr lang="en-GB" altLang="en-US" sz="2000" dirty="0">
                <a:latin typeface="Calibri" panose="020F0502020204030204" pitchFamily="34" charset="0"/>
                <a:cs typeface="Calibri" panose="020F0502020204030204" pitchFamily="34" charset="0"/>
              </a:rPr>
              <a:t>:</a:t>
            </a:r>
            <a:r>
              <a:rPr lang="en-GB" altLang="en-US" sz="2000" i="1" noProof="1">
                <a:latin typeface="Calibri" panose="020F0502020204030204" pitchFamily="34" charset="0"/>
                <a:cs typeface="Calibri" panose="020F0502020204030204" pitchFamily="34" charset="0"/>
              </a:rPr>
              <a:t>ab</a:t>
            </a:r>
            <a:r>
              <a:rPr lang="en-GB" altLang="en-US" sz="2000" dirty="0">
                <a:latin typeface="Calibri" panose="020F0502020204030204" pitchFamily="34" charset="0"/>
                <a:cs typeface="Calibri" panose="020F0502020204030204" pitchFamily="34" charset="0"/>
              </a:rPr>
              <a:t>].)</a:t>
            </a:r>
          </a:p>
        </p:txBody>
      </p:sp>
      <p:sp>
        <p:nvSpPr>
          <p:cNvPr id="46" name="Platshållare för bildnummer 6">
            <a:extLst>
              <a:ext uri="{FF2B5EF4-FFF2-40B4-BE49-F238E27FC236}">
                <a16:creationId xmlns:a16="http://schemas.microsoft.com/office/drawing/2014/main" id="{21527F83-E68E-4888-877B-8156BC731A6C}"/>
              </a:ext>
            </a:extLst>
          </p:cNvPr>
          <p:cNvSpPr>
            <a:spLocks noGrp="1"/>
          </p:cNvSpPr>
          <p:nvPr>
            <p:ph type="sldNum" sz="quarter" idx="12"/>
          </p:nvPr>
        </p:nvSpPr>
        <p:spPr>
          <a:xfrm>
            <a:off x="8718368" y="6430576"/>
            <a:ext cx="394063" cy="457200"/>
          </a:xfrm>
        </p:spPr>
        <p:txBody>
          <a:bodyPr/>
          <a:lstStyle/>
          <a:p>
            <a:fld id="{8CDD967C-8757-4ED9-919B-31CEC25E9C1C}" type="slidenum">
              <a:rPr lang="en-GB" altLang="en-US">
                <a:latin typeface="Calibri" panose="020F0502020204030204" pitchFamily="34" charset="0"/>
                <a:cs typeface="Calibri" panose="020F0502020204030204" pitchFamily="34" charset="0"/>
              </a:rPr>
              <a:pPr/>
              <a:t>15</a:t>
            </a:fld>
            <a:endParaRPr lang="en-GB" altLang="en-US" dirty="0">
              <a:latin typeface="Calibri" panose="020F0502020204030204" pitchFamily="34" charset="0"/>
              <a:cs typeface="Calibri" panose="020F0502020204030204" pitchFamily="34" charset="0"/>
            </a:endParaRPr>
          </a:p>
        </p:txBody>
      </p:sp>
      <p:sp>
        <p:nvSpPr>
          <p:cNvPr id="44" name="textruta 43">
            <a:extLst>
              <a:ext uri="{FF2B5EF4-FFF2-40B4-BE49-F238E27FC236}">
                <a16:creationId xmlns:a16="http://schemas.microsoft.com/office/drawing/2014/main" id="{281654DF-DE90-43DE-839E-8C8A914592EB}"/>
              </a:ext>
            </a:extLst>
          </p:cNvPr>
          <p:cNvSpPr txBox="1"/>
          <p:nvPr/>
        </p:nvSpPr>
        <p:spPr>
          <a:xfrm>
            <a:off x="195374" y="3630618"/>
            <a:ext cx="4721179" cy="369332"/>
          </a:xfrm>
          <a:prstGeom prst="rect">
            <a:avLst/>
          </a:prstGeom>
          <a:noFill/>
        </p:spPr>
        <p:txBody>
          <a:bodyPr wrap="square">
            <a:spAutoFit/>
          </a:bodyPr>
          <a:lstStyle/>
          <a:p>
            <a:pPr>
              <a:lnSpc>
                <a:spcPct val="90000"/>
              </a:lnSpc>
              <a:buSzPct val="100000"/>
            </a:pPr>
            <a:r>
              <a:rPr lang="en-GB" altLang="en-US" sz="2000" dirty="0">
                <a:solidFill>
                  <a:schemeClr val="tx1"/>
                </a:solidFill>
                <a:latin typeface="Calibri" panose="020F0502020204030204" pitchFamily="34" charset="0"/>
                <a:cs typeface="Calibri" panose="020F0502020204030204" pitchFamily="34" charset="0"/>
              </a:rPr>
              <a:t>• Calculate V at </a:t>
            </a:r>
            <a:r>
              <a:rPr lang="en-GB" altLang="en-US" sz="2000" i="1" dirty="0">
                <a:solidFill>
                  <a:schemeClr val="tx1"/>
                </a:solidFill>
                <a:latin typeface="Calibri" panose="020F0502020204030204" pitchFamily="34" charset="0"/>
                <a:cs typeface="Calibri" panose="020F0502020204030204" pitchFamily="34" charset="0"/>
              </a:rPr>
              <a:t>two</a:t>
            </a:r>
            <a:r>
              <a:rPr lang="en-GB" altLang="en-US" sz="2000" dirty="0">
                <a:solidFill>
                  <a:schemeClr val="tx1"/>
                </a:solidFill>
                <a:latin typeface="Calibri" panose="020F0502020204030204" pitchFamily="34" charset="0"/>
                <a:cs typeface="Calibri" panose="020F0502020204030204" pitchFamily="34" charset="0"/>
              </a:rPr>
              <a:t> inner points </a:t>
            </a:r>
            <a:r>
              <a:rPr lang="en-GB" altLang="en-US" sz="2000" b="1" i="1" dirty="0">
                <a:solidFill>
                  <a:srgbClr val="FF0000"/>
                </a:solidFill>
                <a:latin typeface="Calibri" panose="020F0502020204030204" pitchFamily="34" charset="0"/>
                <a:cs typeface="Calibri" panose="020F0502020204030204" pitchFamily="34" charset="0"/>
              </a:rPr>
              <a:t>c</a:t>
            </a:r>
            <a:r>
              <a:rPr lang="en-GB" altLang="en-US" sz="2000" i="1" dirty="0">
                <a:solidFill>
                  <a:schemeClr val="tx1"/>
                </a:solidFill>
                <a:latin typeface="Calibri" panose="020F0502020204030204" pitchFamily="34" charset="0"/>
                <a:cs typeface="Calibri" panose="020F0502020204030204" pitchFamily="34" charset="0"/>
              </a:rPr>
              <a:t> and</a:t>
            </a:r>
            <a:r>
              <a:rPr lang="en-GB" altLang="en-US" sz="2000" b="1" i="1" dirty="0">
                <a:solidFill>
                  <a:schemeClr val="tx1"/>
                </a:solidFill>
                <a:latin typeface="Calibri" panose="020F0502020204030204" pitchFamily="34" charset="0"/>
                <a:cs typeface="Calibri" panose="020F0502020204030204" pitchFamily="34" charset="0"/>
              </a:rPr>
              <a:t> </a:t>
            </a:r>
            <a:r>
              <a:rPr lang="en-GB" altLang="en-US" sz="2000" b="1" i="1" dirty="0">
                <a:solidFill>
                  <a:srgbClr val="FF0000"/>
                </a:solidFill>
                <a:latin typeface="Calibri" panose="020F0502020204030204" pitchFamily="34" charset="0"/>
                <a:cs typeface="Calibri" panose="020F0502020204030204" pitchFamily="34" charset="0"/>
              </a:rPr>
              <a:t>d</a:t>
            </a:r>
            <a:r>
              <a:rPr lang="en-GB" altLang="en-US" sz="2000" i="1" dirty="0">
                <a:solidFill>
                  <a:schemeClr val="tx1"/>
                </a:solidFill>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 </a:t>
            </a:r>
          </a:p>
        </p:txBody>
      </p:sp>
      <p:grpSp>
        <p:nvGrpSpPr>
          <p:cNvPr id="5" name="Grupp 4">
            <a:extLst>
              <a:ext uri="{FF2B5EF4-FFF2-40B4-BE49-F238E27FC236}">
                <a16:creationId xmlns:a16="http://schemas.microsoft.com/office/drawing/2014/main" id="{9B90358A-E849-4047-88A4-DCBC830C935D}"/>
              </a:ext>
            </a:extLst>
          </p:cNvPr>
          <p:cNvGrpSpPr/>
          <p:nvPr/>
        </p:nvGrpSpPr>
        <p:grpSpPr>
          <a:xfrm>
            <a:off x="401682" y="1368056"/>
            <a:ext cx="6583363" cy="2249309"/>
            <a:chOff x="1760221" y="1986369"/>
            <a:chExt cx="6583363" cy="2249309"/>
          </a:xfrm>
        </p:grpSpPr>
        <p:grpSp>
          <p:nvGrpSpPr>
            <p:cNvPr id="4" name="Grupp 3">
              <a:extLst>
                <a:ext uri="{FF2B5EF4-FFF2-40B4-BE49-F238E27FC236}">
                  <a16:creationId xmlns:a16="http://schemas.microsoft.com/office/drawing/2014/main" id="{16A44119-9A50-4A18-8A27-CA850DA12492}"/>
                </a:ext>
              </a:extLst>
            </p:cNvPr>
            <p:cNvGrpSpPr/>
            <p:nvPr/>
          </p:nvGrpSpPr>
          <p:grpSpPr>
            <a:xfrm>
              <a:off x="1760221" y="1986369"/>
              <a:ext cx="6583363" cy="2249309"/>
              <a:chOff x="356372" y="1287643"/>
              <a:chExt cx="6583363" cy="2249309"/>
            </a:xfrm>
          </p:grpSpPr>
          <p:grpSp>
            <p:nvGrpSpPr>
              <p:cNvPr id="3" name="Grupp 2">
                <a:extLst>
                  <a:ext uri="{FF2B5EF4-FFF2-40B4-BE49-F238E27FC236}">
                    <a16:creationId xmlns:a16="http://schemas.microsoft.com/office/drawing/2014/main" id="{72985351-3320-4739-A184-EABCB2AA36FD}"/>
                  </a:ext>
                </a:extLst>
              </p:cNvPr>
              <p:cNvGrpSpPr/>
              <p:nvPr/>
            </p:nvGrpSpPr>
            <p:grpSpPr>
              <a:xfrm>
                <a:off x="356372" y="1287643"/>
                <a:ext cx="6583363" cy="2215850"/>
                <a:chOff x="436563" y="1329836"/>
                <a:chExt cx="6583363" cy="2215850"/>
              </a:xfrm>
            </p:grpSpPr>
            <p:grpSp>
              <p:nvGrpSpPr>
                <p:cNvPr id="26662" name="Group 38">
                  <a:extLst>
                    <a:ext uri="{FF2B5EF4-FFF2-40B4-BE49-F238E27FC236}">
                      <a16:creationId xmlns:a16="http://schemas.microsoft.com/office/drawing/2014/main" id="{AA0BE8AE-067E-47E7-A06E-5C71143977BE}"/>
                    </a:ext>
                  </a:extLst>
                </p:cNvPr>
                <p:cNvGrpSpPr>
                  <a:grpSpLocks/>
                </p:cNvGrpSpPr>
                <p:nvPr/>
              </p:nvGrpSpPr>
              <p:grpSpPr bwMode="auto">
                <a:xfrm>
                  <a:off x="436563" y="1329836"/>
                  <a:ext cx="6583363" cy="2200274"/>
                  <a:chOff x="275" y="717"/>
                  <a:chExt cx="4147" cy="1386"/>
                </a:xfrm>
              </p:grpSpPr>
              <p:grpSp>
                <p:nvGrpSpPr>
                  <p:cNvPr id="26659" name="Group 35">
                    <a:extLst>
                      <a:ext uri="{FF2B5EF4-FFF2-40B4-BE49-F238E27FC236}">
                        <a16:creationId xmlns:a16="http://schemas.microsoft.com/office/drawing/2014/main" id="{B11DCEA4-09A8-45D8-B60B-6B36812B9C3D}"/>
                      </a:ext>
                    </a:extLst>
                  </p:cNvPr>
                  <p:cNvGrpSpPr>
                    <a:grpSpLocks/>
                  </p:cNvGrpSpPr>
                  <p:nvPr/>
                </p:nvGrpSpPr>
                <p:grpSpPr bwMode="auto">
                  <a:xfrm>
                    <a:off x="275" y="717"/>
                    <a:ext cx="4147" cy="1386"/>
                    <a:chOff x="275" y="717"/>
                    <a:chExt cx="4147" cy="1386"/>
                  </a:xfrm>
                </p:grpSpPr>
                <p:grpSp>
                  <p:nvGrpSpPr>
                    <p:cNvPr id="26654" name="Group 30">
                      <a:extLst>
                        <a:ext uri="{FF2B5EF4-FFF2-40B4-BE49-F238E27FC236}">
                          <a16:creationId xmlns:a16="http://schemas.microsoft.com/office/drawing/2014/main" id="{66B42B84-E8E5-44F2-B186-BE69D571D1D9}"/>
                        </a:ext>
                      </a:extLst>
                    </p:cNvPr>
                    <p:cNvGrpSpPr>
                      <a:grpSpLocks/>
                    </p:cNvGrpSpPr>
                    <p:nvPr/>
                  </p:nvGrpSpPr>
                  <p:grpSpPr bwMode="auto">
                    <a:xfrm>
                      <a:off x="275" y="717"/>
                      <a:ext cx="4147" cy="1261"/>
                      <a:chOff x="283" y="733"/>
                      <a:chExt cx="4147" cy="1513"/>
                    </a:xfrm>
                  </p:grpSpPr>
                  <p:sp>
                    <p:nvSpPr>
                      <p:cNvPr id="26640" name="Rectangle 16">
                        <a:extLst>
                          <a:ext uri="{FF2B5EF4-FFF2-40B4-BE49-F238E27FC236}">
                            <a16:creationId xmlns:a16="http://schemas.microsoft.com/office/drawing/2014/main" id="{C61A4773-96CF-470B-AF5F-32F64507C24B}"/>
                          </a:ext>
                        </a:extLst>
                      </p:cNvPr>
                      <p:cNvSpPr>
                        <a:spLocks noChangeArrowheads="1"/>
                      </p:cNvSpPr>
                      <p:nvPr/>
                    </p:nvSpPr>
                    <p:spPr bwMode="auto">
                      <a:xfrm>
                        <a:off x="283" y="733"/>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V</a:t>
                        </a:r>
                      </a:p>
                    </p:txBody>
                  </p:sp>
                  <p:sp>
                    <p:nvSpPr>
                      <p:cNvPr id="26634" name="Line 10">
                        <a:extLst>
                          <a:ext uri="{FF2B5EF4-FFF2-40B4-BE49-F238E27FC236}">
                            <a16:creationId xmlns:a16="http://schemas.microsoft.com/office/drawing/2014/main" id="{0548D435-5F65-48CC-9F81-C985D39DBEEE}"/>
                          </a:ext>
                        </a:extLst>
                      </p:cNvPr>
                      <p:cNvSpPr>
                        <a:spLocks noChangeShapeType="1"/>
                      </p:cNvSpPr>
                      <p:nvPr/>
                    </p:nvSpPr>
                    <p:spPr bwMode="auto">
                      <a:xfrm>
                        <a:off x="305" y="2101"/>
                        <a:ext cx="393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6636" name="Rectangle 12">
                        <a:extLst>
                          <a:ext uri="{FF2B5EF4-FFF2-40B4-BE49-F238E27FC236}">
                            <a16:creationId xmlns:a16="http://schemas.microsoft.com/office/drawing/2014/main" id="{3CDCE7C7-1E96-4035-ABAA-CCB827D520D9}"/>
                          </a:ext>
                        </a:extLst>
                      </p:cNvPr>
                      <p:cNvSpPr>
                        <a:spLocks noChangeArrowheads="1"/>
                      </p:cNvSpPr>
                      <p:nvPr/>
                    </p:nvSpPr>
                    <p:spPr bwMode="auto">
                      <a:xfrm>
                        <a:off x="4216" y="1897"/>
                        <a:ext cx="21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b="1" dirty="0">
                            <a:latin typeface="Calibri" panose="020F0502020204030204" pitchFamily="34" charset="0"/>
                            <a:cs typeface="Calibri" panose="020F0502020204030204" pitchFamily="34" charset="0"/>
                          </a:rPr>
                          <a:t>x</a:t>
                        </a:r>
                      </a:p>
                    </p:txBody>
                  </p:sp>
                  <p:sp>
                    <p:nvSpPr>
                      <p:cNvPr id="26637" name="Line 13">
                        <a:extLst>
                          <a:ext uri="{FF2B5EF4-FFF2-40B4-BE49-F238E27FC236}">
                            <a16:creationId xmlns:a16="http://schemas.microsoft.com/office/drawing/2014/main" id="{C9E56984-71BA-4A11-B207-DA79B592F203}"/>
                          </a:ext>
                        </a:extLst>
                      </p:cNvPr>
                      <p:cNvSpPr>
                        <a:spLocks noChangeShapeType="1"/>
                      </p:cNvSpPr>
                      <p:nvPr/>
                    </p:nvSpPr>
                    <p:spPr bwMode="auto">
                      <a:xfrm>
                        <a:off x="298" y="860"/>
                        <a:ext cx="0" cy="1248"/>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26638" name="Rectangle 14">
                      <a:extLst>
                        <a:ext uri="{FF2B5EF4-FFF2-40B4-BE49-F238E27FC236}">
                          <a16:creationId xmlns:a16="http://schemas.microsoft.com/office/drawing/2014/main" id="{980E7BB0-C046-46D5-9D02-F30EBBC49482}"/>
                        </a:ext>
                      </a:extLst>
                    </p:cNvPr>
                    <p:cNvSpPr>
                      <a:spLocks noChangeArrowheads="1"/>
                    </p:cNvSpPr>
                    <p:nvPr/>
                  </p:nvSpPr>
                  <p:spPr bwMode="auto">
                    <a:xfrm>
                      <a:off x="716" y="1812"/>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i="1" dirty="0">
                          <a:latin typeface="Calibri" panose="020F0502020204030204" pitchFamily="34" charset="0"/>
                          <a:cs typeface="Calibri" panose="020F0502020204030204" pitchFamily="34" charset="0"/>
                        </a:rPr>
                        <a:t>a</a:t>
                      </a:r>
                    </a:p>
                  </p:txBody>
                </p:sp>
                <p:sp>
                  <p:nvSpPr>
                    <p:cNvPr id="26639" name="Rectangle 15">
                      <a:extLst>
                        <a:ext uri="{FF2B5EF4-FFF2-40B4-BE49-F238E27FC236}">
                          <a16:creationId xmlns:a16="http://schemas.microsoft.com/office/drawing/2014/main" id="{0FB2AC27-B266-45C8-BCD7-9D85CD5174F1}"/>
                        </a:ext>
                      </a:extLst>
                    </p:cNvPr>
                    <p:cNvSpPr>
                      <a:spLocks noChangeArrowheads="1"/>
                    </p:cNvSpPr>
                    <p:nvPr/>
                  </p:nvSpPr>
                  <p:spPr bwMode="auto">
                    <a:xfrm>
                      <a:off x="3562" y="1812"/>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i="1" dirty="0">
                          <a:latin typeface="Calibri" panose="020F0502020204030204" pitchFamily="34" charset="0"/>
                          <a:cs typeface="Calibri" panose="020F0502020204030204" pitchFamily="34" charset="0"/>
                        </a:rPr>
                        <a:t>b</a:t>
                      </a:r>
                    </a:p>
                  </p:txBody>
                </p:sp>
              </p:grpSp>
              <p:sp>
                <p:nvSpPr>
                  <p:cNvPr id="26635" name="Line 11">
                    <a:extLst>
                      <a:ext uri="{FF2B5EF4-FFF2-40B4-BE49-F238E27FC236}">
                        <a16:creationId xmlns:a16="http://schemas.microsoft.com/office/drawing/2014/main" id="{7DCA2468-26DB-46D3-B8A1-BC3308E3C233}"/>
                      </a:ext>
                    </a:extLst>
                  </p:cNvPr>
                  <p:cNvSpPr>
                    <a:spLocks noChangeShapeType="1"/>
                  </p:cNvSpPr>
                  <p:nvPr/>
                </p:nvSpPr>
                <p:spPr bwMode="auto">
                  <a:xfrm>
                    <a:off x="3666" y="892"/>
                    <a:ext cx="0" cy="97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6633" name="Line 9">
                    <a:extLst>
                      <a:ext uri="{FF2B5EF4-FFF2-40B4-BE49-F238E27FC236}">
                        <a16:creationId xmlns:a16="http://schemas.microsoft.com/office/drawing/2014/main" id="{350AB01B-5772-49A3-950E-0F483EA5AE40}"/>
                      </a:ext>
                    </a:extLst>
                  </p:cNvPr>
                  <p:cNvSpPr>
                    <a:spLocks noChangeShapeType="1"/>
                  </p:cNvSpPr>
                  <p:nvPr/>
                </p:nvSpPr>
                <p:spPr bwMode="auto">
                  <a:xfrm>
                    <a:off x="824" y="892"/>
                    <a:ext cx="0" cy="97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26670" name="Group 46">
                  <a:extLst>
                    <a:ext uri="{FF2B5EF4-FFF2-40B4-BE49-F238E27FC236}">
                      <a16:creationId xmlns:a16="http://schemas.microsoft.com/office/drawing/2014/main" id="{BC1B0FFB-4092-4BD6-804A-BA78F41D55F4}"/>
                    </a:ext>
                  </a:extLst>
                </p:cNvPr>
                <p:cNvGrpSpPr>
                  <a:grpSpLocks/>
                </p:cNvGrpSpPr>
                <p:nvPr/>
              </p:nvGrpSpPr>
              <p:grpSpPr bwMode="auto">
                <a:xfrm>
                  <a:off x="2871791" y="2416973"/>
                  <a:ext cx="304800" cy="1128713"/>
                  <a:chOff x="1737" y="1477"/>
                  <a:chExt cx="192" cy="711"/>
                </a:xfrm>
              </p:grpSpPr>
              <p:sp>
                <p:nvSpPr>
                  <p:cNvPr id="26642" name="Rectangle 18">
                    <a:extLst>
                      <a:ext uri="{FF2B5EF4-FFF2-40B4-BE49-F238E27FC236}">
                        <a16:creationId xmlns:a16="http://schemas.microsoft.com/office/drawing/2014/main" id="{D54A22E5-50AD-4314-9EEF-76FAC37421DD}"/>
                      </a:ext>
                    </a:extLst>
                  </p:cNvPr>
                  <p:cNvSpPr>
                    <a:spLocks noChangeArrowheads="1"/>
                  </p:cNvSpPr>
                  <p:nvPr/>
                </p:nvSpPr>
                <p:spPr bwMode="auto">
                  <a:xfrm>
                    <a:off x="1737" y="1897"/>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i="1" dirty="0">
                        <a:solidFill>
                          <a:srgbClr val="FF0000"/>
                        </a:solidFill>
                        <a:latin typeface="Calibri" panose="020F0502020204030204" pitchFamily="34" charset="0"/>
                        <a:cs typeface="Calibri" panose="020F0502020204030204" pitchFamily="34" charset="0"/>
                      </a:rPr>
                      <a:t>c</a:t>
                    </a:r>
                  </a:p>
                </p:txBody>
              </p:sp>
              <p:sp>
                <p:nvSpPr>
                  <p:cNvPr id="26661" name="Rectangle 37">
                    <a:extLst>
                      <a:ext uri="{FF2B5EF4-FFF2-40B4-BE49-F238E27FC236}">
                        <a16:creationId xmlns:a16="http://schemas.microsoft.com/office/drawing/2014/main" id="{7F68C976-E7F6-4804-B4EB-C49C2387E403}"/>
                      </a:ext>
                    </a:extLst>
                  </p:cNvPr>
                  <p:cNvSpPr>
                    <a:spLocks noChangeArrowheads="1"/>
                  </p:cNvSpPr>
                  <p:nvPr/>
                </p:nvSpPr>
                <p:spPr bwMode="auto">
                  <a:xfrm>
                    <a:off x="1780" y="1477"/>
                    <a:ext cx="13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10800" rIns="216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solidFill>
                          <a:srgbClr val="FF3300"/>
                        </a:solidFill>
                        <a:latin typeface="Calibri" panose="020F0502020204030204" pitchFamily="34" charset="0"/>
                        <a:cs typeface="Calibri" panose="020F0502020204030204" pitchFamily="34" charset="0"/>
                      </a:rPr>
                      <a:t>*</a:t>
                    </a:r>
                  </a:p>
                </p:txBody>
              </p:sp>
            </p:grpSp>
            <p:grpSp>
              <p:nvGrpSpPr>
                <p:cNvPr id="26684" name="Group 60">
                  <a:extLst>
                    <a:ext uri="{FF2B5EF4-FFF2-40B4-BE49-F238E27FC236}">
                      <a16:creationId xmlns:a16="http://schemas.microsoft.com/office/drawing/2014/main" id="{1167162D-E297-463D-A580-FCF16BB8AB73}"/>
                    </a:ext>
                  </a:extLst>
                </p:cNvPr>
                <p:cNvGrpSpPr>
                  <a:grpSpLocks/>
                </p:cNvGrpSpPr>
                <p:nvPr/>
              </p:nvGrpSpPr>
              <p:grpSpPr bwMode="auto">
                <a:xfrm>
                  <a:off x="2197100" y="2295810"/>
                  <a:ext cx="393700" cy="1243014"/>
                  <a:chOff x="1336" y="1320"/>
                  <a:chExt cx="248" cy="783"/>
                </a:xfrm>
              </p:grpSpPr>
              <p:sp>
                <p:nvSpPr>
                  <p:cNvPr id="26681" name="Text Box 57">
                    <a:extLst>
                      <a:ext uri="{FF2B5EF4-FFF2-40B4-BE49-F238E27FC236}">
                        <a16:creationId xmlns:a16="http://schemas.microsoft.com/office/drawing/2014/main" id="{0D69704C-FE79-471E-B421-F1F74D052A59}"/>
                      </a:ext>
                    </a:extLst>
                  </p:cNvPr>
                  <p:cNvSpPr txBox="1">
                    <a:spLocks noChangeArrowheads="1"/>
                  </p:cNvSpPr>
                  <p:nvPr/>
                </p:nvSpPr>
                <p:spPr bwMode="auto">
                  <a:xfrm>
                    <a:off x="1336" y="1320"/>
                    <a:ext cx="2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solidFill>
                          <a:srgbClr val="00B050"/>
                        </a:solidFill>
                        <a:latin typeface="Calibri" panose="020F0502020204030204" pitchFamily="34" charset="0"/>
                        <a:cs typeface="Calibri" panose="020F0502020204030204" pitchFamily="34" charset="0"/>
                      </a:rPr>
                      <a:t>*</a:t>
                    </a:r>
                  </a:p>
                </p:txBody>
              </p:sp>
              <p:sp>
                <p:nvSpPr>
                  <p:cNvPr id="26683" name="Text Box 59">
                    <a:extLst>
                      <a:ext uri="{FF2B5EF4-FFF2-40B4-BE49-F238E27FC236}">
                        <a16:creationId xmlns:a16="http://schemas.microsoft.com/office/drawing/2014/main" id="{A6771419-736D-4825-AFF8-F1591B42834E}"/>
                      </a:ext>
                    </a:extLst>
                  </p:cNvPr>
                  <p:cNvSpPr txBox="1">
                    <a:spLocks noChangeArrowheads="1"/>
                  </p:cNvSpPr>
                  <p:nvPr/>
                </p:nvSpPr>
                <p:spPr bwMode="auto">
                  <a:xfrm>
                    <a:off x="1336" y="1815"/>
                    <a:ext cx="2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i="1" dirty="0">
                        <a:solidFill>
                          <a:srgbClr val="00B050"/>
                        </a:solidFill>
                        <a:latin typeface="Calibri" panose="020F0502020204030204" pitchFamily="34" charset="0"/>
                        <a:cs typeface="Calibri" panose="020F0502020204030204" pitchFamily="34" charset="0"/>
                      </a:rPr>
                      <a:t>e</a:t>
                    </a:r>
                  </a:p>
                </p:txBody>
              </p:sp>
            </p:grpSp>
          </p:grpSp>
          <p:sp>
            <p:nvSpPr>
              <p:cNvPr id="26674" name="Line 50">
                <a:extLst>
                  <a:ext uri="{FF2B5EF4-FFF2-40B4-BE49-F238E27FC236}">
                    <a16:creationId xmlns:a16="http://schemas.microsoft.com/office/drawing/2014/main" id="{2EC40C35-1ACB-4816-94FC-079DF8A1D8DE}"/>
                  </a:ext>
                </a:extLst>
              </p:cNvPr>
              <p:cNvSpPr>
                <a:spLocks noChangeShapeType="1"/>
              </p:cNvSpPr>
              <p:nvPr/>
            </p:nvSpPr>
            <p:spPr bwMode="auto">
              <a:xfrm flipV="1">
                <a:off x="4025987" y="1590615"/>
                <a:ext cx="0" cy="1536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26671" name="Group 47">
                <a:extLst>
                  <a:ext uri="{FF2B5EF4-FFF2-40B4-BE49-F238E27FC236}">
                    <a16:creationId xmlns:a16="http://schemas.microsoft.com/office/drawing/2014/main" id="{A26869FD-DEFC-4FE5-BC49-9E5B7C09A6A4}"/>
                  </a:ext>
                </a:extLst>
              </p:cNvPr>
              <p:cNvGrpSpPr>
                <a:grpSpLocks/>
              </p:cNvGrpSpPr>
              <p:nvPr/>
            </p:nvGrpSpPr>
            <p:grpSpPr bwMode="auto">
              <a:xfrm>
                <a:off x="3827469" y="1925639"/>
                <a:ext cx="312738" cy="1611313"/>
                <a:chOff x="2411" y="1213"/>
                <a:chExt cx="197" cy="1015"/>
              </a:xfrm>
            </p:grpSpPr>
            <p:sp>
              <p:nvSpPr>
                <p:cNvPr id="26641" name="Rectangle 17">
                  <a:extLst>
                    <a:ext uri="{FF2B5EF4-FFF2-40B4-BE49-F238E27FC236}">
                      <a16:creationId xmlns:a16="http://schemas.microsoft.com/office/drawing/2014/main" id="{71E59118-A1CB-476F-BF23-848D4B4F6C42}"/>
                    </a:ext>
                  </a:extLst>
                </p:cNvPr>
                <p:cNvSpPr>
                  <a:spLocks noChangeArrowheads="1"/>
                </p:cNvSpPr>
                <p:nvPr/>
              </p:nvSpPr>
              <p:spPr bwMode="auto">
                <a:xfrm>
                  <a:off x="2411" y="1937"/>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i="1" dirty="0">
                      <a:solidFill>
                        <a:srgbClr val="FF0000"/>
                      </a:solidFill>
                      <a:latin typeface="Calibri" panose="020F0502020204030204" pitchFamily="34" charset="0"/>
                      <a:cs typeface="Calibri" panose="020F0502020204030204" pitchFamily="34" charset="0"/>
                    </a:rPr>
                    <a:t>d</a:t>
                  </a:r>
                </a:p>
              </p:txBody>
            </p:sp>
            <p:sp>
              <p:nvSpPr>
                <p:cNvPr id="26660" name="Rectangle 36">
                  <a:extLst>
                    <a:ext uri="{FF2B5EF4-FFF2-40B4-BE49-F238E27FC236}">
                      <a16:creationId xmlns:a16="http://schemas.microsoft.com/office/drawing/2014/main" id="{A153F885-2D0F-4D9D-BEE2-44A66A633921}"/>
                    </a:ext>
                  </a:extLst>
                </p:cNvPr>
                <p:cNvSpPr>
                  <a:spLocks noChangeArrowheads="1"/>
                </p:cNvSpPr>
                <p:nvPr/>
              </p:nvSpPr>
              <p:spPr bwMode="auto">
                <a:xfrm>
                  <a:off x="2472" y="1213"/>
                  <a:ext cx="13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10800" rIns="216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solidFill>
                        <a:srgbClr val="FF3300"/>
                      </a:solidFill>
                      <a:latin typeface="Calibri" panose="020F0502020204030204" pitchFamily="34" charset="0"/>
                      <a:cs typeface="Calibri" panose="020F0502020204030204" pitchFamily="34" charset="0"/>
                    </a:rPr>
                    <a:t>*</a:t>
                  </a:r>
                </a:p>
              </p:txBody>
            </p:sp>
          </p:grpSp>
        </p:grpSp>
        <p:sp>
          <p:nvSpPr>
            <p:cNvPr id="26645" name="Rectangle 21">
              <a:extLst>
                <a:ext uri="{FF2B5EF4-FFF2-40B4-BE49-F238E27FC236}">
                  <a16:creationId xmlns:a16="http://schemas.microsoft.com/office/drawing/2014/main" id="{EA25CB63-D0F4-4462-B776-DAC63E49D0AF}"/>
                </a:ext>
              </a:extLst>
            </p:cNvPr>
            <p:cNvSpPr>
              <a:spLocks noChangeArrowheads="1"/>
            </p:cNvSpPr>
            <p:nvPr/>
          </p:nvSpPr>
          <p:spPr bwMode="auto">
            <a:xfrm>
              <a:off x="6975975" y="2165064"/>
              <a:ext cx="228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latin typeface="Calibri" panose="020F0502020204030204" pitchFamily="34" charset="0"/>
                  <a:cs typeface="Calibri" panose="020F0502020204030204" pitchFamily="34" charset="0"/>
                </a:rPr>
                <a:t>*</a:t>
              </a:r>
            </a:p>
          </p:txBody>
        </p:sp>
        <p:sp>
          <p:nvSpPr>
            <p:cNvPr id="47" name="Rectangle 21">
              <a:extLst>
                <a:ext uri="{FF2B5EF4-FFF2-40B4-BE49-F238E27FC236}">
                  <a16:creationId xmlns:a16="http://schemas.microsoft.com/office/drawing/2014/main" id="{104A898A-278B-4273-809E-F9C187FA56D9}"/>
                </a:ext>
              </a:extLst>
            </p:cNvPr>
            <p:cNvSpPr>
              <a:spLocks noChangeArrowheads="1"/>
            </p:cNvSpPr>
            <p:nvPr/>
          </p:nvSpPr>
          <p:spPr bwMode="auto">
            <a:xfrm>
              <a:off x="2466703" y="2329296"/>
              <a:ext cx="228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latin typeface="Calibri" panose="020F0502020204030204" pitchFamily="34" charset="0"/>
                  <a:cs typeface="Calibri" panose="020F0502020204030204" pitchFamily="34" charset="0"/>
                </a:rPr>
                <a:t>*</a:t>
              </a:r>
            </a:p>
          </p:txBody>
        </p:sp>
      </p:grpSp>
      <p:grpSp>
        <p:nvGrpSpPr>
          <p:cNvPr id="2" name="Grupp 1">
            <a:extLst>
              <a:ext uri="{FF2B5EF4-FFF2-40B4-BE49-F238E27FC236}">
                <a16:creationId xmlns:a16="http://schemas.microsoft.com/office/drawing/2014/main" id="{4A36D4D0-C523-4AB9-9D16-F6B761455238}"/>
              </a:ext>
            </a:extLst>
          </p:cNvPr>
          <p:cNvGrpSpPr/>
          <p:nvPr/>
        </p:nvGrpSpPr>
        <p:grpSpPr>
          <a:xfrm>
            <a:off x="199209" y="5382103"/>
            <a:ext cx="8336271" cy="641350"/>
            <a:chOff x="199209" y="5382103"/>
            <a:chExt cx="8336271" cy="641350"/>
          </a:xfrm>
        </p:grpSpPr>
        <p:sp>
          <p:nvSpPr>
            <p:cNvPr id="26651" name="Text Box 27">
              <a:extLst>
                <a:ext uri="{FF2B5EF4-FFF2-40B4-BE49-F238E27FC236}">
                  <a16:creationId xmlns:a16="http://schemas.microsoft.com/office/drawing/2014/main" id="{809E7A35-33AA-4441-A018-C5393F970AE3}"/>
                </a:ext>
              </a:extLst>
            </p:cNvPr>
            <p:cNvSpPr txBox="1">
              <a:spLocks noChangeArrowheads="1"/>
            </p:cNvSpPr>
            <p:nvPr/>
          </p:nvSpPr>
          <p:spPr bwMode="auto">
            <a:xfrm>
              <a:off x="199209" y="5382103"/>
              <a:ext cx="8336271"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After a number of steps the relative distances between the points can change so that you only remove very thin slices which makes the method inefficient. </a:t>
              </a:r>
            </a:p>
          </p:txBody>
        </p:sp>
        <p:sp>
          <p:nvSpPr>
            <p:cNvPr id="49" name="Line 48">
              <a:extLst>
                <a:ext uri="{FF2B5EF4-FFF2-40B4-BE49-F238E27FC236}">
                  <a16:creationId xmlns:a16="http://schemas.microsoft.com/office/drawing/2014/main" id="{55E8BCBE-3CA4-4F09-BBBA-29C731755B6E}"/>
                </a:ext>
              </a:extLst>
            </p:cNvPr>
            <p:cNvSpPr>
              <a:spLocks noChangeShapeType="1"/>
            </p:cNvSpPr>
            <p:nvPr/>
          </p:nvSpPr>
          <p:spPr bwMode="auto">
            <a:xfrm>
              <a:off x="334743" y="5382103"/>
              <a:ext cx="802800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1">
                                            <p:txEl>
                                              <p:pRg st="0" end="0"/>
                                            </p:txEl>
                                          </p:spTgt>
                                        </p:tgtEl>
                                        <p:attrNameLst>
                                          <p:attrName>style.visibility</p:attrName>
                                        </p:attrNameLst>
                                      </p:cBhvr>
                                      <p:to>
                                        <p:strVal val="visible"/>
                                      </p:to>
                                    </p:set>
                                    <p:anim calcmode="lin" valueType="num">
                                      <p:cBhvr additive="base">
                                        <p:cTn id="7" dur="500" fill="hold"/>
                                        <p:tgtEl>
                                          <p:spTgt spid="266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1+#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656"/>
                                        </p:tgtEl>
                                        <p:attrNameLst>
                                          <p:attrName>style.visibility</p:attrName>
                                        </p:attrNameLst>
                                      </p:cBhvr>
                                      <p:to>
                                        <p:strVal val="visible"/>
                                      </p:to>
                                    </p:set>
                                    <p:anim calcmode="lin" valueType="num">
                                      <p:cBhvr additive="base">
                                        <p:cTn id="25" dur="500" fill="hold"/>
                                        <p:tgtEl>
                                          <p:spTgt spid="26656"/>
                                        </p:tgtEl>
                                        <p:attrNameLst>
                                          <p:attrName>ppt_x</p:attrName>
                                        </p:attrNameLst>
                                      </p:cBhvr>
                                      <p:tavLst>
                                        <p:tav tm="0">
                                          <p:val>
                                            <p:strVal val="1+#ppt_w/2"/>
                                          </p:val>
                                        </p:tav>
                                        <p:tav tm="100000">
                                          <p:val>
                                            <p:strVal val="#ppt_x"/>
                                          </p:val>
                                        </p:tav>
                                      </p:tavLst>
                                    </p:anim>
                                    <p:anim calcmode="lin" valueType="num">
                                      <p:cBhvr additive="base">
                                        <p:cTn id="26" dur="500" fill="hold"/>
                                        <p:tgtEl>
                                          <p:spTgt spid="266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6657"/>
                                        </p:tgtEl>
                                        <p:attrNameLst>
                                          <p:attrName>style.visibility</p:attrName>
                                        </p:attrNameLst>
                                      </p:cBhvr>
                                      <p:to>
                                        <p:strVal val="visible"/>
                                      </p:to>
                                    </p:set>
                                    <p:anim calcmode="lin" valueType="num">
                                      <p:cBhvr additive="base">
                                        <p:cTn id="31" dur="500" fill="hold"/>
                                        <p:tgtEl>
                                          <p:spTgt spid="26657"/>
                                        </p:tgtEl>
                                        <p:attrNameLst>
                                          <p:attrName>ppt_x</p:attrName>
                                        </p:attrNameLst>
                                      </p:cBhvr>
                                      <p:tavLst>
                                        <p:tav tm="0">
                                          <p:val>
                                            <p:strVal val="1+#ppt_w/2"/>
                                          </p:val>
                                        </p:tav>
                                        <p:tav tm="100000">
                                          <p:val>
                                            <p:strVal val="#ppt_x"/>
                                          </p:val>
                                        </p:tav>
                                      </p:tavLst>
                                    </p:anim>
                                    <p:anim calcmode="lin" valueType="num">
                                      <p:cBhvr additive="base">
                                        <p:cTn id="32" dur="500" fill="hold"/>
                                        <p:tgtEl>
                                          <p:spTgt spid="2665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658"/>
                                        </p:tgtEl>
                                        <p:attrNameLst>
                                          <p:attrName>style.visibility</p:attrName>
                                        </p:attrNameLst>
                                      </p:cBhvr>
                                      <p:to>
                                        <p:strVal val="visible"/>
                                      </p:to>
                                    </p:set>
                                    <p:anim calcmode="lin" valueType="num">
                                      <p:cBhvr additive="base">
                                        <p:cTn id="43" dur="500" fill="hold"/>
                                        <p:tgtEl>
                                          <p:spTgt spid="26658"/>
                                        </p:tgtEl>
                                        <p:attrNameLst>
                                          <p:attrName>ppt_x</p:attrName>
                                        </p:attrNameLst>
                                      </p:cBhvr>
                                      <p:tavLst>
                                        <p:tav tm="0">
                                          <p:val>
                                            <p:strVal val="#ppt_x"/>
                                          </p:val>
                                        </p:tav>
                                        <p:tav tm="100000">
                                          <p:val>
                                            <p:strVal val="#ppt_x"/>
                                          </p:val>
                                        </p:tav>
                                      </p:tavLst>
                                    </p:anim>
                                    <p:anim calcmode="lin" valueType="num">
                                      <p:cBhvr additive="base">
                                        <p:cTn id="44" dur="500" fill="hold"/>
                                        <p:tgtEl>
                                          <p:spTgt spid="26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build="p" autoUpdateAnimBg="0"/>
      <p:bldP spid="26656" grpId="0" autoUpdateAnimBg="0"/>
      <p:bldP spid="26657" grpId="0" autoUpdateAnimBg="0"/>
      <p:bldP spid="26658" grpId="0" animBg="1" autoUpdateAnimBg="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a:extLst>
              <a:ext uri="{FF2B5EF4-FFF2-40B4-BE49-F238E27FC236}">
                <a16:creationId xmlns:a16="http://schemas.microsoft.com/office/drawing/2014/main" id="{A0A5729C-03DB-4E9E-B5EE-A8D72D76A234}"/>
              </a:ext>
            </a:extLst>
          </p:cNvPr>
          <p:cNvSpPr>
            <a:spLocks noGrp="1" noChangeArrowheads="1"/>
          </p:cNvSpPr>
          <p:nvPr>
            <p:ph type="title"/>
          </p:nvPr>
        </p:nvSpPr>
        <p:spPr>
          <a:xfrm>
            <a:off x="0" y="76200"/>
            <a:ext cx="8736013" cy="685800"/>
          </a:xfrm>
          <a:noFill/>
          <a:ln/>
        </p:spPr>
        <p:txBody>
          <a:bodyPr/>
          <a:lstStyle/>
          <a:p>
            <a:pPr algn="l"/>
            <a:r>
              <a:rPr lang="en-GB" altLang="en-US" sz="3600" b="1" dirty="0">
                <a:latin typeface="Calibri" panose="020F0502020204030204" pitchFamily="34" charset="0"/>
                <a:cs typeface="Calibri" panose="020F0502020204030204" pitchFamily="34" charset="0"/>
              </a:rPr>
              <a:t>B.  Search methods for several dimensions</a:t>
            </a:r>
            <a:endParaRPr lang="en-GB" altLang="en-US" b="1" dirty="0">
              <a:latin typeface="Calibri" panose="020F0502020204030204" pitchFamily="34" charset="0"/>
              <a:cs typeface="Calibri" panose="020F0502020204030204" pitchFamily="34" charset="0"/>
            </a:endParaRPr>
          </a:p>
        </p:txBody>
      </p:sp>
      <p:sp>
        <p:nvSpPr>
          <p:cNvPr id="28697" name="Text Box 25">
            <a:extLst>
              <a:ext uri="{FF2B5EF4-FFF2-40B4-BE49-F238E27FC236}">
                <a16:creationId xmlns:a16="http://schemas.microsoft.com/office/drawing/2014/main" id="{D70BCF94-A0C4-42E4-B9C7-C183347F2143}"/>
              </a:ext>
            </a:extLst>
          </p:cNvPr>
          <p:cNvSpPr txBox="1">
            <a:spLocks noChangeArrowheads="1"/>
          </p:cNvSpPr>
          <p:nvPr/>
        </p:nvSpPr>
        <p:spPr bwMode="auto">
          <a:xfrm>
            <a:off x="165100" y="774700"/>
            <a:ext cx="7750991"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SzPct val="100000"/>
            </a:pPr>
            <a:r>
              <a:rPr lang="en-GB" altLang="en-US" sz="3200" b="1" dirty="0">
                <a:latin typeface="Calibri" panose="020F0502020204030204" pitchFamily="34" charset="0"/>
                <a:cs typeface="Calibri" panose="020F0502020204030204" pitchFamily="34" charset="0"/>
              </a:rPr>
              <a:t>B1.  Methods using only function values:</a:t>
            </a:r>
          </a:p>
        </p:txBody>
      </p:sp>
      <p:sp>
        <p:nvSpPr>
          <p:cNvPr id="28698" name="Text Box 26">
            <a:extLst>
              <a:ext uri="{FF2B5EF4-FFF2-40B4-BE49-F238E27FC236}">
                <a16:creationId xmlns:a16="http://schemas.microsoft.com/office/drawing/2014/main" id="{8E3F503E-5921-48DB-B464-DA6F5CCAC20A}"/>
              </a:ext>
            </a:extLst>
          </p:cNvPr>
          <p:cNvSpPr txBox="1">
            <a:spLocks noChangeArrowheads="1"/>
          </p:cNvSpPr>
          <p:nvPr/>
        </p:nvSpPr>
        <p:spPr bwMode="auto">
          <a:xfrm>
            <a:off x="152400" y="5013236"/>
            <a:ext cx="85375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300" dirty="0">
                <a:latin typeface="Calibri" panose="020F0502020204030204" pitchFamily="34" charset="0"/>
                <a:cs typeface="Calibri" panose="020F0502020204030204" pitchFamily="34" charset="0"/>
              </a:rPr>
              <a:t>+  </a:t>
            </a:r>
            <a:r>
              <a:rPr lang="sv-SE" altLang="en-US" sz="2300" dirty="0">
                <a:latin typeface="Calibri" panose="020F0502020204030204" pitchFamily="34" charset="0"/>
                <a:cs typeface="Calibri" panose="020F0502020204030204" pitchFamily="34" charset="0"/>
              </a:rPr>
              <a:t>I</a:t>
            </a:r>
            <a:r>
              <a:rPr lang="en-GB" altLang="en-US" sz="2300" dirty="0">
                <a:latin typeface="Calibri" panose="020F0502020204030204" pitchFamily="34" charset="0"/>
                <a:cs typeface="Calibri" panose="020F0502020204030204" pitchFamily="34" charset="0"/>
              </a:rPr>
              <a:t>t is easy to use.</a:t>
            </a:r>
            <a:endParaRPr lang="en-GB" altLang="en-US" sz="2300" b="1" dirty="0">
              <a:latin typeface="Calibri" panose="020F0502020204030204" pitchFamily="34" charset="0"/>
              <a:cs typeface="Calibri" panose="020F0502020204030204" pitchFamily="34" charset="0"/>
            </a:endParaRPr>
          </a:p>
        </p:txBody>
      </p:sp>
      <p:sp>
        <p:nvSpPr>
          <p:cNvPr id="28699" name="Text Box 27">
            <a:extLst>
              <a:ext uri="{FF2B5EF4-FFF2-40B4-BE49-F238E27FC236}">
                <a16:creationId xmlns:a16="http://schemas.microsoft.com/office/drawing/2014/main" id="{7AAA33E9-54AD-4DB4-BDA1-D3EEEB679247}"/>
              </a:ext>
            </a:extLst>
          </p:cNvPr>
          <p:cNvSpPr txBox="1">
            <a:spLocks noChangeArrowheads="1"/>
          </p:cNvSpPr>
          <p:nvPr/>
        </p:nvSpPr>
        <p:spPr bwMode="auto">
          <a:xfrm>
            <a:off x="139700" y="5428345"/>
            <a:ext cx="8537575" cy="757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sv-SE" altLang="en-US" sz="2300" dirty="0">
                <a:latin typeface="Calibri" panose="020F0502020204030204" pitchFamily="34" charset="0"/>
                <a:cs typeface="Calibri" panose="020F0502020204030204" pitchFamily="34" charset="0"/>
              </a:rPr>
              <a:t>+ </a:t>
            </a:r>
            <a:r>
              <a:rPr lang="en-GB" altLang="en-US" sz="2300" dirty="0">
                <a:latin typeface="Calibri" panose="020F0502020204030204" pitchFamily="34" charset="0"/>
                <a:cs typeface="Calibri" panose="020F0502020204030204" pitchFamily="34" charset="0"/>
              </a:rPr>
              <a:t> </a:t>
            </a:r>
            <a:r>
              <a:rPr lang="sv-SE" altLang="en-US" sz="2300" dirty="0">
                <a:latin typeface="Calibri" panose="020F0502020204030204" pitchFamily="34" charset="0"/>
                <a:cs typeface="Calibri" panose="020F0502020204030204" pitchFamily="34" charset="0"/>
              </a:rPr>
              <a:t>I</a:t>
            </a:r>
            <a:r>
              <a:rPr lang="en-GB" altLang="en-US" sz="2300" dirty="0">
                <a:latin typeface="Calibri" panose="020F0502020204030204" pitchFamily="34" charset="0"/>
                <a:cs typeface="Calibri" panose="020F0502020204030204" pitchFamily="34" charset="0"/>
              </a:rPr>
              <a:t>t maps the “whole  landscape” and therefore has a chance to </a:t>
            </a:r>
          </a:p>
          <a:p>
            <a:pPr>
              <a:lnSpc>
                <a:spcPct val="90000"/>
              </a:lnSpc>
              <a:buSzPct val="100000"/>
            </a:pPr>
            <a:r>
              <a:rPr lang="en-GB" altLang="en-US" sz="2300" dirty="0">
                <a:latin typeface="Calibri" panose="020F0502020204030204" pitchFamily="34" charset="0"/>
                <a:cs typeface="Calibri" panose="020F0502020204030204" pitchFamily="34" charset="0"/>
              </a:rPr>
              <a:t>    distinguish between local and global optima.</a:t>
            </a:r>
            <a:endParaRPr lang="en-GB" altLang="en-US" sz="2300" b="1" dirty="0">
              <a:latin typeface="Calibri" panose="020F0502020204030204" pitchFamily="34" charset="0"/>
              <a:cs typeface="Calibri" panose="020F0502020204030204" pitchFamily="34" charset="0"/>
            </a:endParaRPr>
          </a:p>
        </p:txBody>
      </p:sp>
      <p:sp>
        <p:nvSpPr>
          <p:cNvPr id="28700" name="Text Box 28">
            <a:extLst>
              <a:ext uri="{FF2B5EF4-FFF2-40B4-BE49-F238E27FC236}">
                <a16:creationId xmlns:a16="http://schemas.microsoft.com/office/drawing/2014/main" id="{A77D4573-D423-4DB0-93BF-8D82F8E4F6A4}"/>
              </a:ext>
            </a:extLst>
          </p:cNvPr>
          <p:cNvSpPr txBox="1">
            <a:spLocks noChangeArrowheads="1"/>
          </p:cNvSpPr>
          <p:nvPr/>
        </p:nvSpPr>
        <p:spPr bwMode="auto">
          <a:xfrm>
            <a:off x="127000" y="6152245"/>
            <a:ext cx="8864600" cy="410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300" dirty="0">
                <a:latin typeface="Calibri" panose="020F0502020204030204" pitchFamily="34" charset="0"/>
                <a:cs typeface="Calibri" panose="020F0502020204030204" pitchFamily="34" charset="0"/>
              </a:rPr>
              <a:t>-   This method requires an </a:t>
            </a:r>
            <a:r>
              <a:rPr lang="en-GB" altLang="en-US" sz="2300" i="1" dirty="0">
                <a:latin typeface="Calibri" panose="020F0502020204030204" pitchFamily="34" charset="0"/>
                <a:cs typeface="Calibri" panose="020F0502020204030204" pitchFamily="34" charset="0"/>
              </a:rPr>
              <a:t>extreme</a:t>
            </a:r>
            <a:r>
              <a:rPr lang="en-GB" altLang="en-US" sz="2300" dirty="0">
                <a:latin typeface="Calibri" panose="020F0502020204030204" pitchFamily="34" charset="0"/>
                <a:cs typeface="Calibri" panose="020F0502020204030204" pitchFamily="34" charset="0"/>
              </a:rPr>
              <a:t> number of calculations/simulations.</a:t>
            </a:r>
          </a:p>
        </p:txBody>
      </p:sp>
      <p:sp>
        <p:nvSpPr>
          <p:cNvPr id="28701" name="Text Box 29">
            <a:extLst>
              <a:ext uri="{FF2B5EF4-FFF2-40B4-BE49-F238E27FC236}">
                <a16:creationId xmlns:a16="http://schemas.microsoft.com/office/drawing/2014/main" id="{94DA7DED-A735-4774-AF85-B4B663AF2FE8}"/>
              </a:ext>
            </a:extLst>
          </p:cNvPr>
          <p:cNvSpPr txBox="1">
            <a:spLocks noChangeArrowheads="1"/>
          </p:cNvSpPr>
          <p:nvPr/>
        </p:nvSpPr>
        <p:spPr bwMode="auto">
          <a:xfrm>
            <a:off x="177800" y="3602082"/>
            <a:ext cx="8597900" cy="757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300" dirty="0">
                <a:latin typeface="Calibri" panose="020F0502020204030204" pitchFamily="34" charset="0"/>
                <a:cs typeface="Calibri" panose="020F0502020204030204" pitchFamily="34" charset="0"/>
              </a:rPr>
              <a:t>When a first coarse map is accomplished, you know about where an optimum is located. </a:t>
            </a:r>
          </a:p>
        </p:txBody>
      </p:sp>
      <p:sp>
        <p:nvSpPr>
          <p:cNvPr id="28702" name="Text Box 30">
            <a:extLst>
              <a:ext uri="{FF2B5EF4-FFF2-40B4-BE49-F238E27FC236}">
                <a16:creationId xmlns:a16="http://schemas.microsoft.com/office/drawing/2014/main" id="{54E0D4D8-D030-4225-AFDC-D371AE62F5A8}"/>
              </a:ext>
            </a:extLst>
          </p:cNvPr>
          <p:cNvSpPr txBox="1">
            <a:spLocks noChangeArrowheads="1"/>
          </p:cNvSpPr>
          <p:nvPr/>
        </p:nvSpPr>
        <p:spPr bwMode="auto">
          <a:xfrm>
            <a:off x="142053" y="4364765"/>
            <a:ext cx="903986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300" dirty="0">
                <a:latin typeface="Calibri" panose="020F0502020204030204" pitchFamily="34" charset="0"/>
                <a:cs typeface="Calibri" panose="020F0502020204030204" pitchFamily="34" charset="0"/>
              </a:rPr>
              <a:t>Map this region in further details etc. until the optimum is well located.</a:t>
            </a:r>
          </a:p>
        </p:txBody>
      </p:sp>
      <p:grpSp>
        <p:nvGrpSpPr>
          <p:cNvPr id="4" name="Grupp 3">
            <a:extLst>
              <a:ext uri="{FF2B5EF4-FFF2-40B4-BE49-F238E27FC236}">
                <a16:creationId xmlns:a16="http://schemas.microsoft.com/office/drawing/2014/main" id="{F2866065-0619-4D20-A96A-23DDDF333397}"/>
              </a:ext>
            </a:extLst>
          </p:cNvPr>
          <p:cNvGrpSpPr/>
          <p:nvPr/>
        </p:nvGrpSpPr>
        <p:grpSpPr>
          <a:xfrm>
            <a:off x="355600" y="1322610"/>
            <a:ext cx="8636000" cy="2215380"/>
            <a:chOff x="355600" y="1322610"/>
            <a:chExt cx="8636000" cy="2215380"/>
          </a:xfrm>
        </p:grpSpPr>
        <p:sp>
          <p:nvSpPr>
            <p:cNvPr id="28696" name="Text Box 24">
              <a:extLst>
                <a:ext uri="{FF2B5EF4-FFF2-40B4-BE49-F238E27FC236}">
                  <a16:creationId xmlns:a16="http://schemas.microsoft.com/office/drawing/2014/main" id="{F12A6925-CD16-4C5D-B168-4134208BB266}"/>
                </a:ext>
              </a:extLst>
            </p:cNvPr>
            <p:cNvSpPr txBox="1">
              <a:spLocks noChangeArrowheads="1"/>
            </p:cNvSpPr>
            <p:nvPr/>
          </p:nvSpPr>
          <p:spPr bwMode="auto">
            <a:xfrm>
              <a:off x="355600" y="1322610"/>
              <a:ext cx="86360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SzPct val="100000"/>
                <a:buFont typeface="Wingdings" panose="05000000000000000000" pitchFamily="2" charset="2"/>
                <a:buChar char="q"/>
              </a:pPr>
              <a:r>
                <a:rPr lang="en-GB" altLang="en-US" sz="2800" b="1" dirty="0">
                  <a:solidFill>
                    <a:srgbClr val="FF0000"/>
                  </a:solidFill>
                  <a:latin typeface="Calibri" panose="020F0502020204030204" pitchFamily="34" charset="0"/>
                  <a:cs typeface="Calibri" panose="020F0502020204030204" pitchFamily="34" charset="0"/>
                </a:rPr>
                <a:t> </a:t>
              </a:r>
              <a:r>
                <a:rPr lang="en-GB" altLang="en-US" sz="2800" b="1" u="sng" dirty="0">
                  <a:solidFill>
                    <a:srgbClr val="FF0000"/>
                  </a:solidFill>
                  <a:latin typeface="Calibri" panose="020F0502020204030204" pitchFamily="34" charset="0"/>
                  <a:cs typeface="Calibri" panose="020F0502020204030204" pitchFamily="34" charset="0"/>
                </a:rPr>
                <a:t>Tabulation</a:t>
              </a:r>
              <a:r>
                <a:rPr lang="en-GB" altLang="en-US" b="1" dirty="0">
                  <a:solidFill>
                    <a:srgbClr val="FF3300"/>
                  </a:solidFill>
                  <a:latin typeface="Calibri" panose="020F0502020204030204" pitchFamily="34" charset="0"/>
                  <a:cs typeface="Calibri" panose="020F0502020204030204" pitchFamily="34" charset="0"/>
                </a:rPr>
                <a:t>:</a:t>
              </a:r>
              <a:r>
                <a:rPr lang="en-GB" altLang="en-US" b="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Evaluate V at a number of points in a grid.</a:t>
              </a:r>
              <a:endParaRPr lang="en-GB" altLang="en-US" b="1" dirty="0">
                <a:latin typeface="Calibri" panose="020F0502020204030204" pitchFamily="34" charset="0"/>
                <a:cs typeface="Calibri" panose="020F0502020204030204" pitchFamily="34" charset="0"/>
              </a:endParaRPr>
            </a:p>
          </p:txBody>
        </p:sp>
        <p:grpSp>
          <p:nvGrpSpPr>
            <p:cNvPr id="3" name="Grupp 2">
              <a:extLst>
                <a:ext uri="{FF2B5EF4-FFF2-40B4-BE49-F238E27FC236}">
                  <a16:creationId xmlns:a16="http://schemas.microsoft.com/office/drawing/2014/main" id="{683759D0-43B8-40CE-B60B-4934AFEFE4C8}"/>
                </a:ext>
              </a:extLst>
            </p:cNvPr>
            <p:cNvGrpSpPr/>
            <p:nvPr/>
          </p:nvGrpSpPr>
          <p:grpSpPr>
            <a:xfrm>
              <a:off x="1206856" y="1675082"/>
              <a:ext cx="4273462" cy="1862908"/>
              <a:chOff x="1224274" y="1605410"/>
              <a:chExt cx="4273462" cy="1862908"/>
            </a:xfrm>
          </p:grpSpPr>
          <p:grpSp>
            <p:nvGrpSpPr>
              <p:cNvPr id="28748" name="Group 76">
                <a:extLst>
                  <a:ext uri="{FF2B5EF4-FFF2-40B4-BE49-F238E27FC236}">
                    <a16:creationId xmlns:a16="http://schemas.microsoft.com/office/drawing/2014/main" id="{6E79896D-4914-4060-9AA3-6D4135F091CF}"/>
                  </a:ext>
                </a:extLst>
              </p:cNvPr>
              <p:cNvGrpSpPr>
                <a:grpSpLocks/>
              </p:cNvGrpSpPr>
              <p:nvPr/>
            </p:nvGrpSpPr>
            <p:grpSpPr bwMode="auto">
              <a:xfrm>
                <a:off x="1224274" y="2107831"/>
                <a:ext cx="3632200" cy="1360487"/>
                <a:chOff x="848" y="1432"/>
                <a:chExt cx="2288" cy="857"/>
              </a:xfrm>
            </p:grpSpPr>
            <p:sp>
              <p:nvSpPr>
                <p:cNvPr id="28723" name="Text Box 51">
                  <a:extLst>
                    <a:ext uri="{FF2B5EF4-FFF2-40B4-BE49-F238E27FC236}">
                      <a16:creationId xmlns:a16="http://schemas.microsoft.com/office/drawing/2014/main" id="{B4468B01-6D2B-4878-9F28-15A593641FD6}"/>
                    </a:ext>
                  </a:extLst>
                </p:cNvPr>
                <p:cNvSpPr txBox="1">
                  <a:spLocks noChangeArrowheads="1"/>
                </p:cNvSpPr>
                <p:nvPr/>
              </p:nvSpPr>
              <p:spPr bwMode="auto">
                <a:xfrm>
                  <a:off x="1256" y="14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24" name="Text Box 52">
                  <a:extLst>
                    <a:ext uri="{FF2B5EF4-FFF2-40B4-BE49-F238E27FC236}">
                      <a16:creationId xmlns:a16="http://schemas.microsoft.com/office/drawing/2014/main" id="{10061363-E1AC-43A2-9F78-587FF50231E5}"/>
                    </a:ext>
                  </a:extLst>
                </p:cNvPr>
                <p:cNvSpPr txBox="1">
                  <a:spLocks noChangeArrowheads="1"/>
                </p:cNvSpPr>
                <p:nvPr/>
              </p:nvSpPr>
              <p:spPr bwMode="auto">
                <a:xfrm>
                  <a:off x="1624" y="14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25" name="Text Box 53">
                  <a:extLst>
                    <a:ext uri="{FF2B5EF4-FFF2-40B4-BE49-F238E27FC236}">
                      <a16:creationId xmlns:a16="http://schemas.microsoft.com/office/drawing/2014/main" id="{786E0285-0FB1-43E4-9CFB-72ED80C62B54}"/>
                    </a:ext>
                  </a:extLst>
                </p:cNvPr>
                <p:cNvSpPr txBox="1">
                  <a:spLocks noChangeArrowheads="1"/>
                </p:cNvSpPr>
                <p:nvPr/>
              </p:nvSpPr>
              <p:spPr bwMode="auto">
                <a:xfrm>
                  <a:off x="1936" y="14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26" name="Text Box 54">
                  <a:extLst>
                    <a:ext uri="{FF2B5EF4-FFF2-40B4-BE49-F238E27FC236}">
                      <a16:creationId xmlns:a16="http://schemas.microsoft.com/office/drawing/2014/main" id="{C6FE9287-87A2-4BFE-9EBA-90DF32F7EFFA}"/>
                    </a:ext>
                  </a:extLst>
                </p:cNvPr>
                <p:cNvSpPr txBox="1">
                  <a:spLocks noChangeArrowheads="1"/>
                </p:cNvSpPr>
                <p:nvPr/>
              </p:nvSpPr>
              <p:spPr bwMode="auto">
                <a:xfrm>
                  <a:off x="2368" y="14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27" name="Text Box 55">
                  <a:extLst>
                    <a:ext uri="{FF2B5EF4-FFF2-40B4-BE49-F238E27FC236}">
                      <a16:creationId xmlns:a16="http://schemas.microsoft.com/office/drawing/2014/main" id="{47B0D474-23B9-4E4C-978D-FDC21AC29C41}"/>
                    </a:ext>
                  </a:extLst>
                </p:cNvPr>
                <p:cNvSpPr txBox="1">
                  <a:spLocks noChangeArrowheads="1"/>
                </p:cNvSpPr>
                <p:nvPr/>
              </p:nvSpPr>
              <p:spPr bwMode="auto">
                <a:xfrm>
                  <a:off x="2720" y="14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28" name="Text Box 56">
                  <a:extLst>
                    <a:ext uri="{FF2B5EF4-FFF2-40B4-BE49-F238E27FC236}">
                      <a16:creationId xmlns:a16="http://schemas.microsoft.com/office/drawing/2014/main" id="{69A3AB78-2C36-4D72-831E-2685F7805C48}"/>
                    </a:ext>
                  </a:extLst>
                </p:cNvPr>
                <p:cNvSpPr txBox="1">
                  <a:spLocks noChangeArrowheads="1"/>
                </p:cNvSpPr>
                <p:nvPr/>
              </p:nvSpPr>
              <p:spPr bwMode="auto">
                <a:xfrm>
                  <a:off x="3016" y="14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29" name="Text Box 57">
                  <a:extLst>
                    <a:ext uri="{FF2B5EF4-FFF2-40B4-BE49-F238E27FC236}">
                      <a16:creationId xmlns:a16="http://schemas.microsoft.com/office/drawing/2014/main" id="{1319579F-C672-4A9D-A786-2EF27E2E0686}"/>
                    </a:ext>
                  </a:extLst>
                </p:cNvPr>
                <p:cNvSpPr txBox="1">
                  <a:spLocks noChangeArrowheads="1"/>
                </p:cNvSpPr>
                <p:nvPr/>
              </p:nvSpPr>
              <p:spPr bwMode="auto">
                <a:xfrm>
                  <a:off x="1128" y="1624"/>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0" name="Text Box 58">
                  <a:extLst>
                    <a:ext uri="{FF2B5EF4-FFF2-40B4-BE49-F238E27FC236}">
                      <a16:creationId xmlns:a16="http://schemas.microsoft.com/office/drawing/2014/main" id="{845B0134-871F-4A49-99E6-CC580467AE1B}"/>
                    </a:ext>
                  </a:extLst>
                </p:cNvPr>
                <p:cNvSpPr txBox="1">
                  <a:spLocks noChangeArrowheads="1"/>
                </p:cNvSpPr>
                <p:nvPr/>
              </p:nvSpPr>
              <p:spPr bwMode="auto">
                <a:xfrm>
                  <a:off x="1496" y="16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1" name="Text Box 59">
                  <a:extLst>
                    <a:ext uri="{FF2B5EF4-FFF2-40B4-BE49-F238E27FC236}">
                      <a16:creationId xmlns:a16="http://schemas.microsoft.com/office/drawing/2014/main" id="{5F407B7F-B802-44B6-8D66-1DA4AAE9A799}"/>
                    </a:ext>
                  </a:extLst>
                </p:cNvPr>
                <p:cNvSpPr txBox="1">
                  <a:spLocks noChangeArrowheads="1"/>
                </p:cNvSpPr>
                <p:nvPr/>
              </p:nvSpPr>
              <p:spPr bwMode="auto">
                <a:xfrm>
                  <a:off x="1824" y="16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2" name="Text Box 60">
                  <a:extLst>
                    <a:ext uri="{FF2B5EF4-FFF2-40B4-BE49-F238E27FC236}">
                      <a16:creationId xmlns:a16="http://schemas.microsoft.com/office/drawing/2014/main" id="{BA4CCEB4-053C-4A33-ACE8-A3C5D68E5756}"/>
                    </a:ext>
                  </a:extLst>
                </p:cNvPr>
                <p:cNvSpPr txBox="1">
                  <a:spLocks noChangeArrowheads="1"/>
                </p:cNvSpPr>
                <p:nvPr/>
              </p:nvSpPr>
              <p:spPr bwMode="auto">
                <a:xfrm>
                  <a:off x="2248" y="16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3" name="Text Box 61">
                  <a:extLst>
                    <a:ext uri="{FF2B5EF4-FFF2-40B4-BE49-F238E27FC236}">
                      <a16:creationId xmlns:a16="http://schemas.microsoft.com/office/drawing/2014/main" id="{56026BED-E3F0-4ED7-8FBB-77DB7FB4AED1}"/>
                    </a:ext>
                  </a:extLst>
                </p:cNvPr>
                <p:cNvSpPr txBox="1">
                  <a:spLocks noChangeArrowheads="1"/>
                </p:cNvSpPr>
                <p:nvPr/>
              </p:nvSpPr>
              <p:spPr bwMode="auto">
                <a:xfrm>
                  <a:off x="2624" y="16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4" name="Text Box 62">
                  <a:extLst>
                    <a:ext uri="{FF2B5EF4-FFF2-40B4-BE49-F238E27FC236}">
                      <a16:creationId xmlns:a16="http://schemas.microsoft.com/office/drawing/2014/main" id="{8B1A6A09-74CF-4D35-A34A-959CD5DD3969}"/>
                    </a:ext>
                  </a:extLst>
                </p:cNvPr>
                <p:cNvSpPr txBox="1">
                  <a:spLocks noChangeArrowheads="1"/>
                </p:cNvSpPr>
                <p:nvPr/>
              </p:nvSpPr>
              <p:spPr bwMode="auto">
                <a:xfrm>
                  <a:off x="2936" y="1632"/>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5" name="Text Box 63">
                  <a:extLst>
                    <a:ext uri="{FF2B5EF4-FFF2-40B4-BE49-F238E27FC236}">
                      <a16:creationId xmlns:a16="http://schemas.microsoft.com/office/drawing/2014/main" id="{EB9C50EE-EE31-4E65-A169-2BB57D233E8F}"/>
                    </a:ext>
                  </a:extLst>
                </p:cNvPr>
                <p:cNvSpPr txBox="1">
                  <a:spLocks noChangeArrowheads="1"/>
                </p:cNvSpPr>
                <p:nvPr/>
              </p:nvSpPr>
              <p:spPr bwMode="auto">
                <a:xfrm>
                  <a:off x="848" y="2056"/>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6" name="Text Box 64">
                  <a:extLst>
                    <a:ext uri="{FF2B5EF4-FFF2-40B4-BE49-F238E27FC236}">
                      <a16:creationId xmlns:a16="http://schemas.microsoft.com/office/drawing/2014/main" id="{DB206E60-41EC-4818-AE86-467CCE485187}"/>
                    </a:ext>
                  </a:extLst>
                </p:cNvPr>
                <p:cNvSpPr txBox="1">
                  <a:spLocks noChangeArrowheads="1"/>
                </p:cNvSpPr>
                <p:nvPr/>
              </p:nvSpPr>
              <p:spPr bwMode="auto">
                <a:xfrm>
                  <a:off x="1000" y="1824"/>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7" name="Text Box 65">
                  <a:extLst>
                    <a:ext uri="{FF2B5EF4-FFF2-40B4-BE49-F238E27FC236}">
                      <a16:creationId xmlns:a16="http://schemas.microsoft.com/office/drawing/2014/main" id="{709D0ED2-6217-4070-98CB-4FEC71833534}"/>
                    </a:ext>
                  </a:extLst>
                </p:cNvPr>
                <p:cNvSpPr txBox="1">
                  <a:spLocks noChangeArrowheads="1"/>
                </p:cNvSpPr>
                <p:nvPr/>
              </p:nvSpPr>
              <p:spPr bwMode="auto">
                <a:xfrm>
                  <a:off x="1384" y="1816"/>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8" name="Text Box 66">
                  <a:extLst>
                    <a:ext uri="{FF2B5EF4-FFF2-40B4-BE49-F238E27FC236}">
                      <a16:creationId xmlns:a16="http://schemas.microsoft.com/office/drawing/2014/main" id="{71923A74-5378-4C84-A778-446CE3346DC6}"/>
                    </a:ext>
                  </a:extLst>
                </p:cNvPr>
                <p:cNvSpPr txBox="1">
                  <a:spLocks noChangeArrowheads="1"/>
                </p:cNvSpPr>
                <p:nvPr/>
              </p:nvSpPr>
              <p:spPr bwMode="auto">
                <a:xfrm>
                  <a:off x="1232" y="2056"/>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39" name="Text Box 67">
                  <a:extLst>
                    <a:ext uri="{FF2B5EF4-FFF2-40B4-BE49-F238E27FC236}">
                      <a16:creationId xmlns:a16="http://schemas.microsoft.com/office/drawing/2014/main" id="{43A29037-5F35-4008-8FBE-B653C5FE0DCF}"/>
                    </a:ext>
                  </a:extLst>
                </p:cNvPr>
                <p:cNvSpPr txBox="1">
                  <a:spLocks noChangeArrowheads="1"/>
                </p:cNvSpPr>
                <p:nvPr/>
              </p:nvSpPr>
              <p:spPr bwMode="auto">
                <a:xfrm>
                  <a:off x="1704" y="1824"/>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40" name="Text Box 68">
                  <a:extLst>
                    <a:ext uri="{FF2B5EF4-FFF2-40B4-BE49-F238E27FC236}">
                      <a16:creationId xmlns:a16="http://schemas.microsoft.com/office/drawing/2014/main" id="{6A1D3E63-4E53-4143-8036-D3BEA3C83169}"/>
                    </a:ext>
                  </a:extLst>
                </p:cNvPr>
                <p:cNvSpPr txBox="1">
                  <a:spLocks noChangeArrowheads="1"/>
                </p:cNvSpPr>
                <p:nvPr/>
              </p:nvSpPr>
              <p:spPr bwMode="auto">
                <a:xfrm>
                  <a:off x="1560" y="2056"/>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41" name="Text Box 69">
                  <a:extLst>
                    <a:ext uri="{FF2B5EF4-FFF2-40B4-BE49-F238E27FC236}">
                      <a16:creationId xmlns:a16="http://schemas.microsoft.com/office/drawing/2014/main" id="{FA0B2A5C-40B0-47F1-85EB-4D785D1C1713}"/>
                    </a:ext>
                  </a:extLst>
                </p:cNvPr>
                <p:cNvSpPr txBox="1">
                  <a:spLocks noChangeArrowheads="1"/>
                </p:cNvSpPr>
                <p:nvPr/>
              </p:nvSpPr>
              <p:spPr bwMode="auto">
                <a:xfrm>
                  <a:off x="2144" y="1816"/>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42" name="Text Box 70">
                  <a:extLst>
                    <a:ext uri="{FF2B5EF4-FFF2-40B4-BE49-F238E27FC236}">
                      <a16:creationId xmlns:a16="http://schemas.microsoft.com/office/drawing/2014/main" id="{829C72FE-1008-4E18-B1C1-B60DD9CE1C5C}"/>
                    </a:ext>
                  </a:extLst>
                </p:cNvPr>
                <p:cNvSpPr txBox="1">
                  <a:spLocks noChangeArrowheads="1"/>
                </p:cNvSpPr>
                <p:nvPr/>
              </p:nvSpPr>
              <p:spPr bwMode="auto">
                <a:xfrm>
                  <a:off x="2536" y="1816"/>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43" name="Text Box 71">
                  <a:extLst>
                    <a:ext uri="{FF2B5EF4-FFF2-40B4-BE49-F238E27FC236}">
                      <a16:creationId xmlns:a16="http://schemas.microsoft.com/office/drawing/2014/main" id="{69B49963-FDC4-4835-8FB6-D82AC025609F}"/>
                    </a:ext>
                  </a:extLst>
                </p:cNvPr>
                <p:cNvSpPr txBox="1">
                  <a:spLocks noChangeArrowheads="1"/>
                </p:cNvSpPr>
                <p:nvPr/>
              </p:nvSpPr>
              <p:spPr bwMode="auto">
                <a:xfrm>
                  <a:off x="2856" y="1824"/>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44" name="Text Box 72">
                  <a:extLst>
                    <a:ext uri="{FF2B5EF4-FFF2-40B4-BE49-F238E27FC236}">
                      <a16:creationId xmlns:a16="http://schemas.microsoft.com/office/drawing/2014/main" id="{AC19E01E-EEB6-4111-9EDE-F821CF71F0D7}"/>
                    </a:ext>
                  </a:extLst>
                </p:cNvPr>
                <p:cNvSpPr txBox="1">
                  <a:spLocks noChangeArrowheads="1"/>
                </p:cNvSpPr>
                <p:nvPr/>
              </p:nvSpPr>
              <p:spPr bwMode="auto">
                <a:xfrm>
                  <a:off x="2768" y="2056"/>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solidFill>
                        <a:srgbClr val="FF0000"/>
                      </a:solidFill>
                      <a:latin typeface="Calibri" panose="020F0502020204030204" pitchFamily="34" charset="0"/>
                      <a:cs typeface="Calibri" panose="020F0502020204030204" pitchFamily="34" charset="0"/>
                    </a:rPr>
                    <a:t>•</a:t>
                  </a:r>
                </a:p>
              </p:txBody>
            </p:sp>
            <p:sp>
              <p:nvSpPr>
                <p:cNvPr id="28745" name="Text Box 73">
                  <a:extLst>
                    <a:ext uri="{FF2B5EF4-FFF2-40B4-BE49-F238E27FC236}">
                      <a16:creationId xmlns:a16="http://schemas.microsoft.com/office/drawing/2014/main" id="{702C1CF4-B1FB-465F-8746-480A7D448338}"/>
                    </a:ext>
                  </a:extLst>
                </p:cNvPr>
                <p:cNvSpPr txBox="1">
                  <a:spLocks noChangeArrowheads="1"/>
                </p:cNvSpPr>
                <p:nvPr/>
              </p:nvSpPr>
              <p:spPr bwMode="auto">
                <a:xfrm>
                  <a:off x="2424" y="2056"/>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sp>
              <p:nvSpPr>
                <p:cNvPr id="28746" name="Text Box 74">
                  <a:extLst>
                    <a:ext uri="{FF2B5EF4-FFF2-40B4-BE49-F238E27FC236}">
                      <a16:creationId xmlns:a16="http://schemas.microsoft.com/office/drawing/2014/main" id="{F06A80D6-5CA3-41FB-B139-91F6CE95A12A}"/>
                    </a:ext>
                  </a:extLst>
                </p:cNvPr>
                <p:cNvSpPr txBox="1">
                  <a:spLocks noChangeArrowheads="1"/>
                </p:cNvSpPr>
                <p:nvPr/>
              </p:nvSpPr>
              <p:spPr bwMode="auto">
                <a:xfrm>
                  <a:off x="1992" y="2056"/>
                  <a:ext cx="1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grpSp>
          <p:grpSp>
            <p:nvGrpSpPr>
              <p:cNvPr id="2" name="Grupp 1">
                <a:extLst>
                  <a:ext uri="{FF2B5EF4-FFF2-40B4-BE49-F238E27FC236}">
                    <a16:creationId xmlns:a16="http://schemas.microsoft.com/office/drawing/2014/main" id="{05684157-5180-4222-907A-31B077FB1F63}"/>
                  </a:ext>
                </a:extLst>
              </p:cNvPr>
              <p:cNvGrpSpPr/>
              <p:nvPr/>
            </p:nvGrpSpPr>
            <p:grpSpPr>
              <a:xfrm>
                <a:off x="1270223" y="1605410"/>
                <a:ext cx="4227513" cy="1858956"/>
                <a:chOff x="1270223" y="1770881"/>
                <a:chExt cx="4227513" cy="1858956"/>
              </a:xfrm>
            </p:grpSpPr>
            <p:grpSp>
              <p:nvGrpSpPr>
                <p:cNvPr id="28704" name="Group 32">
                  <a:extLst>
                    <a:ext uri="{FF2B5EF4-FFF2-40B4-BE49-F238E27FC236}">
                      <a16:creationId xmlns:a16="http://schemas.microsoft.com/office/drawing/2014/main" id="{97950917-72DE-4CF9-9B6E-761B8B8EA174}"/>
                    </a:ext>
                  </a:extLst>
                </p:cNvPr>
                <p:cNvGrpSpPr>
                  <a:grpSpLocks/>
                </p:cNvGrpSpPr>
                <p:nvPr/>
              </p:nvGrpSpPr>
              <p:grpSpPr bwMode="auto">
                <a:xfrm>
                  <a:off x="1270223" y="1770881"/>
                  <a:ext cx="4227513" cy="1858956"/>
                  <a:chOff x="855" y="1121"/>
                  <a:chExt cx="2663" cy="1171"/>
                </a:xfrm>
              </p:grpSpPr>
              <p:sp>
                <p:nvSpPr>
                  <p:cNvPr id="28686" name="Rectangle 14">
                    <a:extLst>
                      <a:ext uri="{FF2B5EF4-FFF2-40B4-BE49-F238E27FC236}">
                        <a16:creationId xmlns:a16="http://schemas.microsoft.com/office/drawing/2014/main" id="{5A635D14-1E08-4C5C-9C6D-6015AFDDCA07}"/>
                      </a:ext>
                    </a:extLst>
                  </p:cNvPr>
                  <p:cNvSpPr>
                    <a:spLocks noChangeArrowheads="1"/>
                  </p:cNvSpPr>
                  <p:nvPr/>
                </p:nvSpPr>
                <p:spPr bwMode="auto">
                  <a:xfrm>
                    <a:off x="855" y="1121"/>
                    <a:ext cx="2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V</a:t>
                    </a:r>
                  </a:p>
                </p:txBody>
              </p:sp>
              <p:grpSp>
                <p:nvGrpSpPr>
                  <p:cNvPr id="28703" name="Group 31">
                    <a:extLst>
                      <a:ext uri="{FF2B5EF4-FFF2-40B4-BE49-F238E27FC236}">
                        <a16:creationId xmlns:a16="http://schemas.microsoft.com/office/drawing/2014/main" id="{42886FF8-F728-4B23-B1EE-8614BFB6AE6D}"/>
                      </a:ext>
                    </a:extLst>
                  </p:cNvPr>
                  <p:cNvGrpSpPr>
                    <a:grpSpLocks/>
                  </p:cNvGrpSpPr>
                  <p:nvPr/>
                </p:nvGrpSpPr>
                <p:grpSpPr bwMode="auto">
                  <a:xfrm>
                    <a:off x="878" y="1217"/>
                    <a:ext cx="2640" cy="1075"/>
                    <a:chOff x="878" y="1217"/>
                    <a:chExt cx="2640" cy="1075"/>
                  </a:xfrm>
                </p:grpSpPr>
                <p:sp>
                  <p:nvSpPr>
                    <p:cNvPr id="28681" name="Line 9">
                      <a:extLst>
                        <a:ext uri="{FF2B5EF4-FFF2-40B4-BE49-F238E27FC236}">
                          <a16:creationId xmlns:a16="http://schemas.microsoft.com/office/drawing/2014/main" id="{91BBA7AD-47A5-47CC-8A49-A888DB8A826E}"/>
                        </a:ext>
                      </a:extLst>
                    </p:cNvPr>
                    <p:cNvSpPr>
                      <a:spLocks noChangeShapeType="1"/>
                    </p:cNvSpPr>
                    <p:nvPr/>
                  </p:nvSpPr>
                  <p:spPr bwMode="auto">
                    <a:xfrm>
                      <a:off x="878" y="1264"/>
                      <a:ext cx="0" cy="91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82" name="Line 10">
                      <a:extLst>
                        <a:ext uri="{FF2B5EF4-FFF2-40B4-BE49-F238E27FC236}">
                          <a16:creationId xmlns:a16="http://schemas.microsoft.com/office/drawing/2014/main" id="{9F877014-1CF2-4C76-BE1B-B04C540E75D0}"/>
                        </a:ext>
                      </a:extLst>
                    </p:cNvPr>
                    <p:cNvSpPr>
                      <a:spLocks noChangeShapeType="1"/>
                    </p:cNvSpPr>
                    <p:nvPr/>
                  </p:nvSpPr>
                  <p:spPr bwMode="auto">
                    <a:xfrm>
                      <a:off x="878" y="2176"/>
                      <a:ext cx="225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83" name="Line 11">
                      <a:extLst>
                        <a:ext uri="{FF2B5EF4-FFF2-40B4-BE49-F238E27FC236}">
                          <a16:creationId xmlns:a16="http://schemas.microsoft.com/office/drawing/2014/main" id="{8A5CB417-A480-47B0-B808-4DE798E5E9D9}"/>
                        </a:ext>
                      </a:extLst>
                    </p:cNvPr>
                    <p:cNvSpPr>
                      <a:spLocks noChangeShapeType="1"/>
                    </p:cNvSpPr>
                    <p:nvPr/>
                  </p:nvSpPr>
                  <p:spPr bwMode="auto">
                    <a:xfrm flipV="1">
                      <a:off x="878" y="1360"/>
                      <a:ext cx="528" cy="81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84" name="Rectangle 12">
                      <a:extLst>
                        <a:ext uri="{FF2B5EF4-FFF2-40B4-BE49-F238E27FC236}">
                          <a16:creationId xmlns:a16="http://schemas.microsoft.com/office/drawing/2014/main" id="{94B70D7D-001D-4440-B3E4-31486B72E35F}"/>
                        </a:ext>
                      </a:extLst>
                    </p:cNvPr>
                    <p:cNvSpPr>
                      <a:spLocks noChangeArrowheads="1"/>
                    </p:cNvSpPr>
                    <p:nvPr/>
                  </p:nvSpPr>
                  <p:spPr bwMode="auto">
                    <a:xfrm>
                      <a:off x="3134" y="2040"/>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1</a:t>
                      </a:r>
                    </a:p>
                  </p:txBody>
                </p:sp>
                <p:sp>
                  <p:nvSpPr>
                    <p:cNvPr id="28685" name="Rectangle 13">
                      <a:extLst>
                        <a:ext uri="{FF2B5EF4-FFF2-40B4-BE49-F238E27FC236}">
                          <a16:creationId xmlns:a16="http://schemas.microsoft.com/office/drawing/2014/main" id="{E8FEA434-9825-44A7-A910-7262E4A8142D}"/>
                        </a:ext>
                      </a:extLst>
                    </p:cNvPr>
                    <p:cNvSpPr>
                      <a:spLocks noChangeArrowheads="1"/>
                    </p:cNvSpPr>
                    <p:nvPr/>
                  </p:nvSpPr>
                  <p:spPr bwMode="auto">
                    <a:xfrm>
                      <a:off x="1359" y="1217"/>
                      <a:ext cx="4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2</a:t>
                      </a:r>
                    </a:p>
                  </p:txBody>
                </p:sp>
                <p:sp>
                  <p:nvSpPr>
                    <p:cNvPr id="28687" name="Line 15">
                      <a:extLst>
                        <a:ext uri="{FF2B5EF4-FFF2-40B4-BE49-F238E27FC236}">
                          <a16:creationId xmlns:a16="http://schemas.microsoft.com/office/drawing/2014/main" id="{1F764066-5956-4971-9295-828921512797}"/>
                        </a:ext>
                      </a:extLst>
                    </p:cNvPr>
                    <p:cNvSpPr>
                      <a:spLocks noChangeShapeType="1"/>
                    </p:cNvSpPr>
                    <p:nvPr/>
                  </p:nvSpPr>
                  <p:spPr bwMode="auto">
                    <a:xfrm>
                      <a:off x="1022" y="1936"/>
                      <a:ext cx="2016"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88" name="Line 16">
                      <a:extLst>
                        <a:ext uri="{FF2B5EF4-FFF2-40B4-BE49-F238E27FC236}">
                          <a16:creationId xmlns:a16="http://schemas.microsoft.com/office/drawing/2014/main" id="{0FD3B317-C534-4935-A3F1-249D1BAE5CF3}"/>
                        </a:ext>
                      </a:extLst>
                    </p:cNvPr>
                    <p:cNvSpPr>
                      <a:spLocks noChangeShapeType="1"/>
                    </p:cNvSpPr>
                    <p:nvPr/>
                  </p:nvSpPr>
                  <p:spPr bwMode="auto">
                    <a:xfrm>
                      <a:off x="1118" y="1744"/>
                      <a:ext cx="2016"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89" name="Line 17">
                      <a:extLst>
                        <a:ext uri="{FF2B5EF4-FFF2-40B4-BE49-F238E27FC236}">
                          <a16:creationId xmlns:a16="http://schemas.microsoft.com/office/drawing/2014/main" id="{F826C0ED-8089-481F-A85F-8CF888161844}"/>
                        </a:ext>
                      </a:extLst>
                    </p:cNvPr>
                    <p:cNvSpPr>
                      <a:spLocks noChangeShapeType="1"/>
                    </p:cNvSpPr>
                    <p:nvPr/>
                  </p:nvSpPr>
                  <p:spPr bwMode="auto">
                    <a:xfrm>
                      <a:off x="1262" y="1552"/>
                      <a:ext cx="1928"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90" name="Line 18">
                      <a:extLst>
                        <a:ext uri="{FF2B5EF4-FFF2-40B4-BE49-F238E27FC236}">
                          <a16:creationId xmlns:a16="http://schemas.microsoft.com/office/drawing/2014/main" id="{C99DA8FF-FC45-4E44-8143-0A8C60D7BF75}"/>
                        </a:ext>
                      </a:extLst>
                    </p:cNvPr>
                    <p:cNvSpPr>
                      <a:spLocks noChangeShapeType="1"/>
                    </p:cNvSpPr>
                    <p:nvPr/>
                  </p:nvSpPr>
                  <p:spPr bwMode="auto">
                    <a:xfrm flipH="1">
                      <a:off x="1262" y="1504"/>
                      <a:ext cx="432" cy="672"/>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91" name="Line 19">
                      <a:extLst>
                        <a:ext uri="{FF2B5EF4-FFF2-40B4-BE49-F238E27FC236}">
                          <a16:creationId xmlns:a16="http://schemas.microsoft.com/office/drawing/2014/main" id="{FE5A0CAD-40F7-4969-A69A-A8D75B341D8E}"/>
                        </a:ext>
                      </a:extLst>
                    </p:cNvPr>
                    <p:cNvSpPr>
                      <a:spLocks noChangeShapeType="1"/>
                    </p:cNvSpPr>
                    <p:nvPr/>
                  </p:nvSpPr>
                  <p:spPr bwMode="auto">
                    <a:xfrm flipH="1">
                      <a:off x="1598" y="1456"/>
                      <a:ext cx="432" cy="72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92" name="Line 20">
                      <a:extLst>
                        <a:ext uri="{FF2B5EF4-FFF2-40B4-BE49-F238E27FC236}">
                          <a16:creationId xmlns:a16="http://schemas.microsoft.com/office/drawing/2014/main" id="{4AECAA11-86C7-4E98-A68F-2B550FCD04F9}"/>
                        </a:ext>
                      </a:extLst>
                    </p:cNvPr>
                    <p:cNvSpPr>
                      <a:spLocks noChangeShapeType="1"/>
                    </p:cNvSpPr>
                    <p:nvPr/>
                  </p:nvSpPr>
                  <p:spPr bwMode="auto">
                    <a:xfrm flipH="1">
                      <a:off x="2030" y="1456"/>
                      <a:ext cx="432" cy="72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93" name="Line 21">
                      <a:extLst>
                        <a:ext uri="{FF2B5EF4-FFF2-40B4-BE49-F238E27FC236}">
                          <a16:creationId xmlns:a16="http://schemas.microsoft.com/office/drawing/2014/main" id="{7F9E8853-5827-49DB-9EA6-5725FA15072C}"/>
                        </a:ext>
                      </a:extLst>
                    </p:cNvPr>
                    <p:cNvSpPr>
                      <a:spLocks noChangeShapeType="1"/>
                    </p:cNvSpPr>
                    <p:nvPr/>
                  </p:nvSpPr>
                  <p:spPr bwMode="auto">
                    <a:xfrm flipH="1">
                      <a:off x="2798" y="1456"/>
                      <a:ext cx="288" cy="72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694" name="Line 22">
                      <a:extLst>
                        <a:ext uri="{FF2B5EF4-FFF2-40B4-BE49-F238E27FC236}">
                          <a16:creationId xmlns:a16="http://schemas.microsoft.com/office/drawing/2014/main" id="{45F785D3-A080-42E9-A50F-6B5BDB02EAFC}"/>
                        </a:ext>
                      </a:extLst>
                    </p:cNvPr>
                    <p:cNvSpPr>
                      <a:spLocks noChangeShapeType="1"/>
                    </p:cNvSpPr>
                    <p:nvPr/>
                  </p:nvSpPr>
                  <p:spPr bwMode="auto">
                    <a:xfrm flipH="1">
                      <a:off x="2462" y="1456"/>
                      <a:ext cx="336" cy="72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grpSp>
              <p:nvGrpSpPr>
                <p:cNvPr id="28720" name="Group 48">
                  <a:extLst>
                    <a:ext uri="{FF2B5EF4-FFF2-40B4-BE49-F238E27FC236}">
                      <a16:creationId xmlns:a16="http://schemas.microsoft.com/office/drawing/2014/main" id="{DCF52FC2-D51A-41C4-AFD6-4C977870DA21}"/>
                    </a:ext>
                  </a:extLst>
                </p:cNvPr>
                <p:cNvGrpSpPr>
                  <a:grpSpLocks/>
                </p:cNvGrpSpPr>
                <p:nvPr/>
              </p:nvGrpSpPr>
              <p:grpSpPr bwMode="auto">
                <a:xfrm>
                  <a:off x="3383891" y="2768600"/>
                  <a:ext cx="764644" cy="317500"/>
                  <a:chOff x="3268" y="1712"/>
                  <a:chExt cx="484" cy="200"/>
                </a:xfrm>
              </p:grpSpPr>
              <p:grpSp>
                <p:nvGrpSpPr>
                  <p:cNvPr id="28717" name="Group 45">
                    <a:extLst>
                      <a:ext uri="{FF2B5EF4-FFF2-40B4-BE49-F238E27FC236}">
                        <a16:creationId xmlns:a16="http://schemas.microsoft.com/office/drawing/2014/main" id="{3D4264EA-4897-4209-AD1B-A1F17FB79BF1}"/>
                      </a:ext>
                    </a:extLst>
                  </p:cNvPr>
                  <p:cNvGrpSpPr>
                    <a:grpSpLocks/>
                  </p:cNvGrpSpPr>
                  <p:nvPr/>
                </p:nvGrpSpPr>
                <p:grpSpPr bwMode="auto">
                  <a:xfrm>
                    <a:off x="3296" y="1712"/>
                    <a:ext cx="400" cy="200"/>
                    <a:chOff x="3256" y="1736"/>
                    <a:chExt cx="400" cy="200"/>
                  </a:xfrm>
                </p:grpSpPr>
                <p:sp>
                  <p:nvSpPr>
                    <p:cNvPr id="28705" name="Line 33">
                      <a:extLst>
                        <a:ext uri="{FF2B5EF4-FFF2-40B4-BE49-F238E27FC236}">
                          <a16:creationId xmlns:a16="http://schemas.microsoft.com/office/drawing/2014/main" id="{6D93F621-2403-41AA-BCAB-CCBB8C86868A}"/>
                        </a:ext>
                      </a:extLst>
                    </p:cNvPr>
                    <p:cNvSpPr>
                      <a:spLocks noChangeShapeType="1"/>
                    </p:cNvSpPr>
                    <p:nvPr/>
                  </p:nvSpPr>
                  <p:spPr bwMode="auto">
                    <a:xfrm rot="21420000" flipH="1">
                      <a:off x="3256" y="1736"/>
                      <a:ext cx="136" cy="2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8706" name="Line 34">
                      <a:extLst>
                        <a:ext uri="{FF2B5EF4-FFF2-40B4-BE49-F238E27FC236}">
                          <a16:creationId xmlns:a16="http://schemas.microsoft.com/office/drawing/2014/main" id="{85AFB6EC-81C3-4DE6-86E1-9E12BFCA87D1}"/>
                        </a:ext>
                      </a:extLst>
                    </p:cNvPr>
                    <p:cNvSpPr>
                      <a:spLocks noChangeShapeType="1"/>
                    </p:cNvSpPr>
                    <p:nvPr/>
                  </p:nvSpPr>
                  <p:spPr bwMode="auto">
                    <a:xfrm rot="21420000" flipH="1">
                      <a:off x="3320" y="1736"/>
                      <a:ext cx="136" cy="2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8707" name="Line 35">
                      <a:extLst>
                        <a:ext uri="{FF2B5EF4-FFF2-40B4-BE49-F238E27FC236}">
                          <a16:creationId xmlns:a16="http://schemas.microsoft.com/office/drawing/2014/main" id="{ECDFC010-6ACB-4616-BFD2-6505BD90D7AE}"/>
                        </a:ext>
                      </a:extLst>
                    </p:cNvPr>
                    <p:cNvSpPr>
                      <a:spLocks noChangeShapeType="1"/>
                    </p:cNvSpPr>
                    <p:nvPr/>
                  </p:nvSpPr>
                  <p:spPr bwMode="auto">
                    <a:xfrm rot="21420000" flipH="1">
                      <a:off x="3392" y="1736"/>
                      <a:ext cx="136" cy="2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8708" name="Line 36">
                      <a:extLst>
                        <a:ext uri="{FF2B5EF4-FFF2-40B4-BE49-F238E27FC236}">
                          <a16:creationId xmlns:a16="http://schemas.microsoft.com/office/drawing/2014/main" id="{DC9A55EB-6210-4B6B-806B-2C6A6ED49DC1}"/>
                        </a:ext>
                      </a:extLst>
                    </p:cNvPr>
                    <p:cNvSpPr>
                      <a:spLocks noChangeShapeType="1"/>
                    </p:cNvSpPr>
                    <p:nvPr/>
                  </p:nvSpPr>
                  <p:spPr bwMode="auto">
                    <a:xfrm rot="21420000" flipH="1">
                      <a:off x="3456" y="1736"/>
                      <a:ext cx="136" cy="2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8709" name="Line 37">
                      <a:extLst>
                        <a:ext uri="{FF2B5EF4-FFF2-40B4-BE49-F238E27FC236}">
                          <a16:creationId xmlns:a16="http://schemas.microsoft.com/office/drawing/2014/main" id="{2EE7A853-A2D3-4856-A66B-71FD8E9BDB0A}"/>
                        </a:ext>
                      </a:extLst>
                    </p:cNvPr>
                    <p:cNvSpPr>
                      <a:spLocks noChangeShapeType="1"/>
                    </p:cNvSpPr>
                    <p:nvPr/>
                  </p:nvSpPr>
                  <p:spPr bwMode="auto">
                    <a:xfrm rot="21420000" flipH="1">
                      <a:off x="3520" y="1736"/>
                      <a:ext cx="136" cy="2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nvGrpSpPr>
                  <p:cNvPr id="28719" name="Group 47">
                    <a:extLst>
                      <a:ext uri="{FF2B5EF4-FFF2-40B4-BE49-F238E27FC236}">
                        <a16:creationId xmlns:a16="http://schemas.microsoft.com/office/drawing/2014/main" id="{96ADA6D5-D1C9-445F-9884-48C456ED47FF}"/>
                      </a:ext>
                    </a:extLst>
                  </p:cNvPr>
                  <p:cNvGrpSpPr>
                    <a:grpSpLocks/>
                  </p:cNvGrpSpPr>
                  <p:nvPr/>
                </p:nvGrpSpPr>
                <p:grpSpPr bwMode="auto">
                  <a:xfrm>
                    <a:off x="3268" y="1725"/>
                    <a:ext cx="484" cy="152"/>
                    <a:chOff x="3252" y="1757"/>
                    <a:chExt cx="484" cy="152"/>
                  </a:xfrm>
                </p:grpSpPr>
                <p:sp>
                  <p:nvSpPr>
                    <p:cNvPr id="28711" name="Line 39">
                      <a:extLst>
                        <a:ext uri="{FF2B5EF4-FFF2-40B4-BE49-F238E27FC236}">
                          <a16:creationId xmlns:a16="http://schemas.microsoft.com/office/drawing/2014/main" id="{2812A73A-8A39-43BF-8FAA-6CE30FF0DEB4}"/>
                        </a:ext>
                      </a:extLst>
                    </p:cNvPr>
                    <p:cNvSpPr>
                      <a:spLocks noChangeShapeType="1"/>
                    </p:cNvSpPr>
                    <p:nvPr/>
                  </p:nvSpPr>
                  <p:spPr bwMode="auto">
                    <a:xfrm flipH="1" flipV="1">
                      <a:off x="3252" y="1909"/>
                      <a:ext cx="412"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8712" name="Line 40">
                      <a:extLst>
                        <a:ext uri="{FF2B5EF4-FFF2-40B4-BE49-F238E27FC236}">
                          <a16:creationId xmlns:a16="http://schemas.microsoft.com/office/drawing/2014/main" id="{E2DFBCCF-DD93-427F-9D45-D0AA72EB5D3B}"/>
                        </a:ext>
                      </a:extLst>
                    </p:cNvPr>
                    <p:cNvSpPr>
                      <a:spLocks noChangeShapeType="1"/>
                    </p:cNvSpPr>
                    <p:nvPr/>
                  </p:nvSpPr>
                  <p:spPr bwMode="auto">
                    <a:xfrm flipH="1" flipV="1">
                      <a:off x="3276" y="1861"/>
                      <a:ext cx="412"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8713" name="Line 41">
                      <a:extLst>
                        <a:ext uri="{FF2B5EF4-FFF2-40B4-BE49-F238E27FC236}">
                          <a16:creationId xmlns:a16="http://schemas.microsoft.com/office/drawing/2014/main" id="{47E05BC6-DC30-4C94-B991-B760BDF96A11}"/>
                        </a:ext>
                      </a:extLst>
                    </p:cNvPr>
                    <p:cNvSpPr>
                      <a:spLocks noChangeShapeType="1"/>
                    </p:cNvSpPr>
                    <p:nvPr/>
                  </p:nvSpPr>
                  <p:spPr bwMode="auto">
                    <a:xfrm flipH="1" flipV="1">
                      <a:off x="3308" y="1813"/>
                      <a:ext cx="412"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8714" name="Line 42">
                      <a:extLst>
                        <a:ext uri="{FF2B5EF4-FFF2-40B4-BE49-F238E27FC236}">
                          <a16:creationId xmlns:a16="http://schemas.microsoft.com/office/drawing/2014/main" id="{EB659E43-E1A4-49AE-84B3-6B6900F96BEB}"/>
                        </a:ext>
                      </a:extLst>
                    </p:cNvPr>
                    <p:cNvSpPr>
                      <a:spLocks noChangeShapeType="1"/>
                    </p:cNvSpPr>
                    <p:nvPr/>
                  </p:nvSpPr>
                  <p:spPr bwMode="auto">
                    <a:xfrm flipH="1" flipV="1">
                      <a:off x="3324" y="1757"/>
                      <a:ext cx="412"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grpSp>
        </p:grpSp>
      </p:grpSp>
      <p:sp>
        <p:nvSpPr>
          <p:cNvPr id="65" name="Platshållare för bildnummer 6">
            <a:extLst>
              <a:ext uri="{FF2B5EF4-FFF2-40B4-BE49-F238E27FC236}">
                <a16:creationId xmlns:a16="http://schemas.microsoft.com/office/drawing/2014/main" id="{4359D9EE-CEDB-484E-A833-06C2DEE04256}"/>
              </a:ext>
            </a:extLst>
          </p:cNvPr>
          <p:cNvSpPr>
            <a:spLocks noGrp="1"/>
          </p:cNvSpPr>
          <p:nvPr>
            <p:ph type="sldNum" sz="quarter" idx="12"/>
          </p:nvPr>
        </p:nvSpPr>
        <p:spPr>
          <a:xfrm>
            <a:off x="8543115" y="6329318"/>
            <a:ext cx="431074" cy="457200"/>
          </a:xfrm>
        </p:spPr>
        <p:txBody>
          <a:bodyPr/>
          <a:lstStyle/>
          <a:p>
            <a:fld id="{1B5DBCD5-4E90-4F20-A66C-6ED8AD143FA6}" type="slidenum">
              <a:rPr lang="en-GB" altLang="en-US">
                <a:latin typeface="Calibri" panose="020F0502020204030204" pitchFamily="34" charset="0"/>
                <a:cs typeface="Calibri" panose="020F0502020204030204" pitchFamily="34" charset="0"/>
              </a:rPr>
              <a:pPr/>
              <a:t>16</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97"/>
                                        </p:tgtEl>
                                        <p:attrNameLst>
                                          <p:attrName>style.visibility</p:attrName>
                                        </p:attrNameLst>
                                      </p:cBhvr>
                                      <p:to>
                                        <p:strVal val="visible"/>
                                      </p:to>
                                    </p:set>
                                    <p:anim calcmode="lin" valueType="num">
                                      <p:cBhvr additive="base">
                                        <p:cTn id="7" dur="500" fill="hold"/>
                                        <p:tgtEl>
                                          <p:spTgt spid="28697"/>
                                        </p:tgtEl>
                                        <p:attrNameLst>
                                          <p:attrName>ppt_x</p:attrName>
                                        </p:attrNameLst>
                                      </p:cBhvr>
                                      <p:tavLst>
                                        <p:tav tm="0">
                                          <p:val>
                                            <p:strVal val="#ppt_x"/>
                                          </p:val>
                                        </p:tav>
                                        <p:tav tm="100000">
                                          <p:val>
                                            <p:strVal val="#ppt_x"/>
                                          </p:val>
                                        </p:tav>
                                      </p:tavLst>
                                    </p:anim>
                                    <p:anim calcmode="lin" valueType="num">
                                      <p:cBhvr additive="base">
                                        <p:cTn id="8" dur="500" fill="hold"/>
                                        <p:tgtEl>
                                          <p:spTgt spid="286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701"/>
                                        </p:tgtEl>
                                        <p:attrNameLst>
                                          <p:attrName>style.visibility</p:attrName>
                                        </p:attrNameLst>
                                      </p:cBhvr>
                                      <p:to>
                                        <p:strVal val="visible"/>
                                      </p:to>
                                    </p:set>
                                    <p:anim calcmode="lin" valueType="num">
                                      <p:cBhvr additive="base">
                                        <p:cTn id="19" dur="500" fill="hold"/>
                                        <p:tgtEl>
                                          <p:spTgt spid="28701"/>
                                        </p:tgtEl>
                                        <p:attrNameLst>
                                          <p:attrName>ppt_x</p:attrName>
                                        </p:attrNameLst>
                                      </p:cBhvr>
                                      <p:tavLst>
                                        <p:tav tm="0">
                                          <p:val>
                                            <p:strVal val="#ppt_x"/>
                                          </p:val>
                                        </p:tav>
                                        <p:tav tm="100000">
                                          <p:val>
                                            <p:strVal val="#ppt_x"/>
                                          </p:val>
                                        </p:tav>
                                      </p:tavLst>
                                    </p:anim>
                                    <p:anim calcmode="lin" valueType="num">
                                      <p:cBhvr additive="base">
                                        <p:cTn id="20" dur="500" fill="hold"/>
                                        <p:tgtEl>
                                          <p:spTgt spid="2870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702"/>
                                        </p:tgtEl>
                                        <p:attrNameLst>
                                          <p:attrName>style.visibility</p:attrName>
                                        </p:attrNameLst>
                                      </p:cBhvr>
                                      <p:to>
                                        <p:strVal val="visible"/>
                                      </p:to>
                                    </p:set>
                                    <p:anim calcmode="lin" valueType="num">
                                      <p:cBhvr additive="base">
                                        <p:cTn id="25" dur="500" fill="hold"/>
                                        <p:tgtEl>
                                          <p:spTgt spid="28702"/>
                                        </p:tgtEl>
                                        <p:attrNameLst>
                                          <p:attrName>ppt_x</p:attrName>
                                        </p:attrNameLst>
                                      </p:cBhvr>
                                      <p:tavLst>
                                        <p:tav tm="0">
                                          <p:val>
                                            <p:strVal val="#ppt_x"/>
                                          </p:val>
                                        </p:tav>
                                        <p:tav tm="100000">
                                          <p:val>
                                            <p:strVal val="#ppt_x"/>
                                          </p:val>
                                        </p:tav>
                                      </p:tavLst>
                                    </p:anim>
                                    <p:anim calcmode="lin" valueType="num">
                                      <p:cBhvr additive="base">
                                        <p:cTn id="26" dur="500" fill="hold"/>
                                        <p:tgtEl>
                                          <p:spTgt spid="2870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8698"/>
                                        </p:tgtEl>
                                        <p:attrNameLst>
                                          <p:attrName>style.visibility</p:attrName>
                                        </p:attrNameLst>
                                      </p:cBhvr>
                                      <p:to>
                                        <p:strVal val="visible"/>
                                      </p:to>
                                    </p:set>
                                    <p:anim calcmode="lin" valueType="num">
                                      <p:cBhvr additive="base">
                                        <p:cTn id="31" dur="500" fill="hold"/>
                                        <p:tgtEl>
                                          <p:spTgt spid="28698"/>
                                        </p:tgtEl>
                                        <p:attrNameLst>
                                          <p:attrName>ppt_x</p:attrName>
                                        </p:attrNameLst>
                                      </p:cBhvr>
                                      <p:tavLst>
                                        <p:tav tm="0">
                                          <p:val>
                                            <p:strVal val="1+#ppt_w/2"/>
                                          </p:val>
                                        </p:tav>
                                        <p:tav tm="100000">
                                          <p:val>
                                            <p:strVal val="#ppt_x"/>
                                          </p:val>
                                        </p:tav>
                                      </p:tavLst>
                                    </p:anim>
                                    <p:anim calcmode="lin" valueType="num">
                                      <p:cBhvr additive="base">
                                        <p:cTn id="32" dur="500" fill="hold"/>
                                        <p:tgtEl>
                                          <p:spTgt spid="2869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8699"/>
                                        </p:tgtEl>
                                        <p:attrNameLst>
                                          <p:attrName>style.visibility</p:attrName>
                                        </p:attrNameLst>
                                      </p:cBhvr>
                                      <p:to>
                                        <p:strVal val="visible"/>
                                      </p:to>
                                    </p:set>
                                    <p:anim calcmode="lin" valueType="num">
                                      <p:cBhvr additive="base">
                                        <p:cTn id="37" dur="500" fill="hold"/>
                                        <p:tgtEl>
                                          <p:spTgt spid="28699"/>
                                        </p:tgtEl>
                                        <p:attrNameLst>
                                          <p:attrName>ppt_x</p:attrName>
                                        </p:attrNameLst>
                                      </p:cBhvr>
                                      <p:tavLst>
                                        <p:tav tm="0">
                                          <p:val>
                                            <p:strVal val="1+#ppt_w/2"/>
                                          </p:val>
                                        </p:tav>
                                        <p:tav tm="100000">
                                          <p:val>
                                            <p:strVal val="#ppt_x"/>
                                          </p:val>
                                        </p:tav>
                                      </p:tavLst>
                                    </p:anim>
                                    <p:anim calcmode="lin" valueType="num">
                                      <p:cBhvr additive="base">
                                        <p:cTn id="38" dur="500" fill="hold"/>
                                        <p:tgtEl>
                                          <p:spTgt spid="2869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8700"/>
                                        </p:tgtEl>
                                        <p:attrNameLst>
                                          <p:attrName>style.visibility</p:attrName>
                                        </p:attrNameLst>
                                      </p:cBhvr>
                                      <p:to>
                                        <p:strVal val="visible"/>
                                      </p:to>
                                    </p:set>
                                    <p:anim calcmode="lin" valueType="num">
                                      <p:cBhvr additive="base">
                                        <p:cTn id="43" dur="500" fill="hold"/>
                                        <p:tgtEl>
                                          <p:spTgt spid="28700"/>
                                        </p:tgtEl>
                                        <p:attrNameLst>
                                          <p:attrName>ppt_x</p:attrName>
                                        </p:attrNameLst>
                                      </p:cBhvr>
                                      <p:tavLst>
                                        <p:tav tm="0">
                                          <p:val>
                                            <p:strVal val="1+#ppt_w/2"/>
                                          </p:val>
                                        </p:tav>
                                        <p:tav tm="100000">
                                          <p:val>
                                            <p:strVal val="#ppt_x"/>
                                          </p:val>
                                        </p:tav>
                                      </p:tavLst>
                                    </p:anim>
                                    <p:anim calcmode="lin" valueType="num">
                                      <p:cBhvr additive="base">
                                        <p:cTn id="44" dur="500" fill="hold"/>
                                        <p:tgtEl>
                                          <p:spTgt spid="28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7" grpId="0" autoUpdateAnimBg="0"/>
      <p:bldP spid="28698" grpId="0" autoUpdateAnimBg="0"/>
      <p:bldP spid="28699" grpId="0" autoUpdateAnimBg="0"/>
      <p:bldP spid="28700" grpId="0" autoUpdateAnimBg="0"/>
      <p:bldP spid="28701" grpId="0" autoUpdateAnimBg="0"/>
      <p:bldP spid="287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6">
            <a:extLst>
              <a:ext uri="{FF2B5EF4-FFF2-40B4-BE49-F238E27FC236}">
                <a16:creationId xmlns:a16="http://schemas.microsoft.com/office/drawing/2014/main" id="{7525EE10-D82A-4DAD-8CEB-E02500AE66EB}"/>
              </a:ext>
            </a:extLst>
          </p:cNvPr>
          <p:cNvSpPr>
            <a:spLocks noGrp="1" noChangeArrowheads="1"/>
          </p:cNvSpPr>
          <p:nvPr>
            <p:ph type="title"/>
          </p:nvPr>
        </p:nvSpPr>
        <p:spPr>
          <a:xfrm>
            <a:off x="25400" y="76200"/>
            <a:ext cx="7173913" cy="508000"/>
          </a:xfrm>
          <a:noFill/>
          <a:ln/>
        </p:spPr>
        <p:txBody>
          <a:bodyPr/>
          <a:lstStyle/>
          <a:p>
            <a:pPr algn="l">
              <a:buFont typeface="Wingdings" panose="05000000000000000000" pitchFamily="2" charset="2"/>
              <a:buChar char="q"/>
            </a:pPr>
            <a:r>
              <a:rPr lang="en-GB" altLang="en-US" sz="2800" b="1" dirty="0">
                <a:solidFill>
                  <a:srgbClr val="FF0000"/>
                </a:solidFill>
                <a:latin typeface="Calibri" panose="020F0502020204030204" pitchFamily="34" charset="0"/>
                <a:cs typeface="Calibri" panose="020F0502020204030204" pitchFamily="34" charset="0"/>
              </a:rPr>
              <a:t> </a:t>
            </a:r>
            <a:r>
              <a:rPr lang="en-GB" altLang="en-US" sz="2800" b="1" u="sng" dirty="0">
                <a:solidFill>
                  <a:srgbClr val="FF0000"/>
                </a:solidFill>
                <a:latin typeface="Calibri" panose="020F0502020204030204" pitchFamily="34" charset="0"/>
                <a:cs typeface="Calibri" panose="020F0502020204030204" pitchFamily="34" charset="0"/>
              </a:rPr>
              <a:t>Search in the co-ordinate directions</a:t>
            </a:r>
          </a:p>
        </p:txBody>
      </p:sp>
      <p:grpSp>
        <p:nvGrpSpPr>
          <p:cNvPr id="30770" name="Group 50">
            <a:extLst>
              <a:ext uri="{FF2B5EF4-FFF2-40B4-BE49-F238E27FC236}">
                <a16:creationId xmlns:a16="http://schemas.microsoft.com/office/drawing/2014/main" id="{8FC079A7-FE53-4E5F-9A8E-7C392718DFE0}"/>
              </a:ext>
            </a:extLst>
          </p:cNvPr>
          <p:cNvGrpSpPr>
            <a:grpSpLocks/>
          </p:cNvGrpSpPr>
          <p:nvPr/>
        </p:nvGrpSpPr>
        <p:grpSpPr bwMode="auto">
          <a:xfrm>
            <a:off x="393700" y="2044700"/>
            <a:ext cx="5524500" cy="2847975"/>
            <a:chOff x="240" y="1344"/>
            <a:chExt cx="3480" cy="1794"/>
          </a:xfrm>
        </p:grpSpPr>
        <p:grpSp>
          <p:nvGrpSpPr>
            <p:cNvPr id="30767" name="Group 47">
              <a:extLst>
                <a:ext uri="{FF2B5EF4-FFF2-40B4-BE49-F238E27FC236}">
                  <a16:creationId xmlns:a16="http://schemas.microsoft.com/office/drawing/2014/main" id="{6A68C9FB-AA9D-4FD8-87A1-9C9913B8433C}"/>
                </a:ext>
              </a:extLst>
            </p:cNvPr>
            <p:cNvGrpSpPr>
              <a:grpSpLocks/>
            </p:cNvGrpSpPr>
            <p:nvPr/>
          </p:nvGrpSpPr>
          <p:grpSpPr bwMode="auto">
            <a:xfrm>
              <a:off x="240" y="1344"/>
              <a:ext cx="3480" cy="1794"/>
              <a:chOff x="240" y="1344"/>
              <a:chExt cx="3480" cy="1794"/>
            </a:xfrm>
          </p:grpSpPr>
          <p:sp>
            <p:nvSpPr>
              <p:cNvPr id="30729" name="Oval 9">
                <a:extLst>
                  <a:ext uri="{FF2B5EF4-FFF2-40B4-BE49-F238E27FC236}">
                    <a16:creationId xmlns:a16="http://schemas.microsoft.com/office/drawing/2014/main" id="{849D47A6-5B4B-45DF-8504-9A3E66368B86}"/>
                  </a:ext>
                </a:extLst>
              </p:cNvPr>
              <p:cNvSpPr>
                <a:spLocks noChangeArrowheads="1"/>
              </p:cNvSpPr>
              <p:nvPr/>
            </p:nvSpPr>
            <p:spPr bwMode="auto">
              <a:xfrm rot="21540000">
                <a:off x="290" y="1367"/>
                <a:ext cx="3153" cy="160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730" name="Oval 10">
                <a:extLst>
                  <a:ext uri="{FF2B5EF4-FFF2-40B4-BE49-F238E27FC236}">
                    <a16:creationId xmlns:a16="http://schemas.microsoft.com/office/drawing/2014/main" id="{1A107D15-8AC8-44F2-AE88-0243E102E4BF}"/>
                  </a:ext>
                </a:extLst>
              </p:cNvPr>
              <p:cNvSpPr>
                <a:spLocks noChangeArrowheads="1"/>
              </p:cNvSpPr>
              <p:nvPr/>
            </p:nvSpPr>
            <p:spPr bwMode="auto">
              <a:xfrm rot="720000">
                <a:off x="916" y="1744"/>
                <a:ext cx="1960" cy="104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731" name="Freeform 11">
                <a:extLst>
                  <a:ext uri="{FF2B5EF4-FFF2-40B4-BE49-F238E27FC236}">
                    <a16:creationId xmlns:a16="http://schemas.microsoft.com/office/drawing/2014/main" id="{402DA3A8-4B6B-4072-904E-53FE8A516889}"/>
                  </a:ext>
                </a:extLst>
              </p:cNvPr>
              <p:cNvSpPr>
                <a:spLocks/>
              </p:cNvSpPr>
              <p:nvPr/>
            </p:nvSpPr>
            <p:spPr bwMode="auto">
              <a:xfrm>
                <a:off x="1356" y="1860"/>
                <a:ext cx="853" cy="637"/>
              </a:xfrm>
              <a:custGeom>
                <a:avLst/>
                <a:gdLst>
                  <a:gd name="T0" fmla="*/ 276 w 853"/>
                  <a:gd name="T1" fmla="*/ 72 h 637"/>
                  <a:gd name="T2" fmla="*/ 228 w 853"/>
                  <a:gd name="T3" fmla="*/ 108 h 637"/>
                  <a:gd name="T4" fmla="*/ 192 w 853"/>
                  <a:gd name="T5" fmla="*/ 108 h 637"/>
                  <a:gd name="T6" fmla="*/ 156 w 853"/>
                  <a:gd name="T7" fmla="*/ 132 h 637"/>
                  <a:gd name="T8" fmla="*/ 120 w 853"/>
                  <a:gd name="T9" fmla="*/ 156 h 637"/>
                  <a:gd name="T10" fmla="*/ 84 w 853"/>
                  <a:gd name="T11" fmla="*/ 180 h 637"/>
                  <a:gd name="T12" fmla="*/ 72 w 853"/>
                  <a:gd name="T13" fmla="*/ 216 h 637"/>
                  <a:gd name="T14" fmla="*/ 48 w 853"/>
                  <a:gd name="T15" fmla="*/ 252 h 637"/>
                  <a:gd name="T16" fmla="*/ 24 w 853"/>
                  <a:gd name="T17" fmla="*/ 288 h 637"/>
                  <a:gd name="T18" fmla="*/ 12 w 853"/>
                  <a:gd name="T19" fmla="*/ 324 h 637"/>
                  <a:gd name="T20" fmla="*/ 0 w 853"/>
                  <a:gd name="T21" fmla="*/ 360 h 637"/>
                  <a:gd name="T22" fmla="*/ 0 w 853"/>
                  <a:gd name="T23" fmla="*/ 396 h 637"/>
                  <a:gd name="T24" fmla="*/ 0 w 853"/>
                  <a:gd name="T25" fmla="*/ 432 h 637"/>
                  <a:gd name="T26" fmla="*/ 36 w 853"/>
                  <a:gd name="T27" fmla="*/ 468 h 637"/>
                  <a:gd name="T28" fmla="*/ 60 w 853"/>
                  <a:gd name="T29" fmla="*/ 504 h 637"/>
                  <a:gd name="T30" fmla="*/ 96 w 853"/>
                  <a:gd name="T31" fmla="*/ 528 h 637"/>
                  <a:gd name="T32" fmla="*/ 132 w 853"/>
                  <a:gd name="T33" fmla="*/ 540 h 637"/>
                  <a:gd name="T34" fmla="*/ 168 w 853"/>
                  <a:gd name="T35" fmla="*/ 564 h 637"/>
                  <a:gd name="T36" fmla="*/ 204 w 853"/>
                  <a:gd name="T37" fmla="*/ 576 h 637"/>
                  <a:gd name="T38" fmla="*/ 240 w 853"/>
                  <a:gd name="T39" fmla="*/ 588 h 637"/>
                  <a:gd name="T40" fmla="*/ 276 w 853"/>
                  <a:gd name="T41" fmla="*/ 600 h 637"/>
                  <a:gd name="T42" fmla="*/ 324 w 853"/>
                  <a:gd name="T43" fmla="*/ 612 h 637"/>
                  <a:gd name="T44" fmla="*/ 360 w 853"/>
                  <a:gd name="T45" fmla="*/ 624 h 637"/>
                  <a:gd name="T46" fmla="*/ 396 w 853"/>
                  <a:gd name="T47" fmla="*/ 636 h 637"/>
                  <a:gd name="T48" fmla="*/ 432 w 853"/>
                  <a:gd name="T49" fmla="*/ 636 h 637"/>
                  <a:gd name="T50" fmla="*/ 468 w 853"/>
                  <a:gd name="T51" fmla="*/ 636 h 637"/>
                  <a:gd name="T52" fmla="*/ 516 w 853"/>
                  <a:gd name="T53" fmla="*/ 636 h 637"/>
                  <a:gd name="T54" fmla="*/ 552 w 853"/>
                  <a:gd name="T55" fmla="*/ 636 h 637"/>
                  <a:gd name="T56" fmla="*/ 600 w 853"/>
                  <a:gd name="T57" fmla="*/ 636 h 637"/>
                  <a:gd name="T58" fmla="*/ 636 w 853"/>
                  <a:gd name="T59" fmla="*/ 624 h 637"/>
                  <a:gd name="T60" fmla="*/ 672 w 853"/>
                  <a:gd name="T61" fmla="*/ 612 h 637"/>
                  <a:gd name="T62" fmla="*/ 708 w 853"/>
                  <a:gd name="T63" fmla="*/ 588 h 637"/>
                  <a:gd name="T64" fmla="*/ 732 w 853"/>
                  <a:gd name="T65" fmla="*/ 552 h 637"/>
                  <a:gd name="T66" fmla="*/ 768 w 853"/>
                  <a:gd name="T67" fmla="*/ 528 h 637"/>
                  <a:gd name="T68" fmla="*/ 780 w 853"/>
                  <a:gd name="T69" fmla="*/ 492 h 637"/>
                  <a:gd name="T70" fmla="*/ 804 w 853"/>
                  <a:gd name="T71" fmla="*/ 456 h 637"/>
                  <a:gd name="T72" fmla="*/ 828 w 853"/>
                  <a:gd name="T73" fmla="*/ 420 h 637"/>
                  <a:gd name="T74" fmla="*/ 840 w 853"/>
                  <a:gd name="T75" fmla="*/ 384 h 637"/>
                  <a:gd name="T76" fmla="*/ 840 w 853"/>
                  <a:gd name="T77" fmla="*/ 348 h 637"/>
                  <a:gd name="T78" fmla="*/ 840 w 853"/>
                  <a:gd name="T79" fmla="*/ 312 h 637"/>
                  <a:gd name="T80" fmla="*/ 852 w 853"/>
                  <a:gd name="T81" fmla="*/ 264 h 637"/>
                  <a:gd name="T82" fmla="*/ 852 w 853"/>
                  <a:gd name="T83" fmla="*/ 228 h 637"/>
                  <a:gd name="T84" fmla="*/ 840 w 853"/>
                  <a:gd name="T85" fmla="*/ 192 h 637"/>
                  <a:gd name="T86" fmla="*/ 816 w 853"/>
                  <a:gd name="T87" fmla="*/ 144 h 637"/>
                  <a:gd name="T88" fmla="*/ 780 w 853"/>
                  <a:gd name="T89" fmla="*/ 120 h 637"/>
                  <a:gd name="T90" fmla="*/ 744 w 853"/>
                  <a:gd name="T91" fmla="*/ 96 h 637"/>
                  <a:gd name="T92" fmla="*/ 684 w 853"/>
                  <a:gd name="T93" fmla="*/ 60 h 637"/>
                  <a:gd name="T94" fmla="*/ 648 w 853"/>
                  <a:gd name="T95" fmla="*/ 36 h 637"/>
                  <a:gd name="T96" fmla="*/ 600 w 853"/>
                  <a:gd name="T97" fmla="*/ 24 h 637"/>
                  <a:gd name="T98" fmla="*/ 564 w 853"/>
                  <a:gd name="T99" fmla="*/ 12 h 637"/>
                  <a:gd name="T100" fmla="*/ 516 w 853"/>
                  <a:gd name="T101" fmla="*/ 12 h 637"/>
                  <a:gd name="T102" fmla="*/ 480 w 853"/>
                  <a:gd name="T103" fmla="*/ 0 h 637"/>
                  <a:gd name="T104" fmla="*/ 444 w 853"/>
                  <a:gd name="T105" fmla="*/ 0 h 637"/>
                  <a:gd name="T106" fmla="*/ 408 w 853"/>
                  <a:gd name="T107" fmla="*/ 0 h 637"/>
                  <a:gd name="T108" fmla="*/ 372 w 853"/>
                  <a:gd name="T109" fmla="*/ 0 h 637"/>
                  <a:gd name="T110" fmla="*/ 336 w 853"/>
                  <a:gd name="T111" fmla="*/ 12 h 637"/>
                  <a:gd name="T112" fmla="*/ 300 w 853"/>
                  <a:gd name="T113" fmla="*/ 12 h 637"/>
                  <a:gd name="T114" fmla="*/ 264 w 853"/>
                  <a:gd name="T115" fmla="*/ 24 h 637"/>
                  <a:gd name="T116" fmla="*/ 276 w 853"/>
                  <a:gd name="T117" fmla="*/ 72 h 637"/>
                  <a:gd name="T118" fmla="*/ 228 w 853"/>
                  <a:gd name="T119" fmla="*/ 60 h 637"/>
                  <a:gd name="T120" fmla="*/ 216 w 853"/>
                  <a:gd name="T121" fmla="*/ 96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3" h="637">
                    <a:moveTo>
                      <a:pt x="276" y="72"/>
                    </a:moveTo>
                    <a:lnTo>
                      <a:pt x="228" y="108"/>
                    </a:lnTo>
                    <a:lnTo>
                      <a:pt x="192" y="108"/>
                    </a:lnTo>
                    <a:lnTo>
                      <a:pt x="156" y="132"/>
                    </a:lnTo>
                    <a:lnTo>
                      <a:pt x="120" y="156"/>
                    </a:lnTo>
                    <a:lnTo>
                      <a:pt x="84" y="180"/>
                    </a:lnTo>
                    <a:lnTo>
                      <a:pt x="72" y="216"/>
                    </a:lnTo>
                    <a:lnTo>
                      <a:pt x="48" y="252"/>
                    </a:lnTo>
                    <a:lnTo>
                      <a:pt x="24" y="288"/>
                    </a:lnTo>
                    <a:lnTo>
                      <a:pt x="12" y="324"/>
                    </a:lnTo>
                    <a:lnTo>
                      <a:pt x="0" y="360"/>
                    </a:lnTo>
                    <a:lnTo>
                      <a:pt x="0" y="396"/>
                    </a:lnTo>
                    <a:lnTo>
                      <a:pt x="0" y="432"/>
                    </a:lnTo>
                    <a:lnTo>
                      <a:pt x="36" y="468"/>
                    </a:lnTo>
                    <a:lnTo>
                      <a:pt x="60" y="504"/>
                    </a:lnTo>
                    <a:lnTo>
                      <a:pt x="96" y="528"/>
                    </a:lnTo>
                    <a:lnTo>
                      <a:pt x="132" y="540"/>
                    </a:lnTo>
                    <a:lnTo>
                      <a:pt x="168" y="564"/>
                    </a:lnTo>
                    <a:lnTo>
                      <a:pt x="204" y="576"/>
                    </a:lnTo>
                    <a:lnTo>
                      <a:pt x="240" y="588"/>
                    </a:lnTo>
                    <a:lnTo>
                      <a:pt x="276" y="600"/>
                    </a:lnTo>
                    <a:lnTo>
                      <a:pt x="324" y="612"/>
                    </a:lnTo>
                    <a:lnTo>
                      <a:pt x="360" y="624"/>
                    </a:lnTo>
                    <a:lnTo>
                      <a:pt x="396" y="636"/>
                    </a:lnTo>
                    <a:lnTo>
                      <a:pt x="432" y="636"/>
                    </a:lnTo>
                    <a:lnTo>
                      <a:pt x="468" y="636"/>
                    </a:lnTo>
                    <a:lnTo>
                      <a:pt x="516" y="636"/>
                    </a:lnTo>
                    <a:lnTo>
                      <a:pt x="552" y="636"/>
                    </a:lnTo>
                    <a:lnTo>
                      <a:pt x="600" y="636"/>
                    </a:lnTo>
                    <a:lnTo>
                      <a:pt x="636" y="624"/>
                    </a:lnTo>
                    <a:lnTo>
                      <a:pt x="672" y="612"/>
                    </a:lnTo>
                    <a:lnTo>
                      <a:pt x="708" y="588"/>
                    </a:lnTo>
                    <a:lnTo>
                      <a:pt x="732" y="552"/>
                    </a:lnTo>
                    <a:lnTo>
                      <a:pt x="768" y="528"/>
                    </a:lnTo>
                    <a:lnTo>
                      <a:pt x="780" y="492"/>
                    </a:lnTo>
                    <a:lnTo>
                      <a:pt x="804" y="456"/>
                    </a:lnTo>
                    <a:lnTo>
                      <a:pt x="828" y="420"/>
                    </a:lnTo>
                    <a:lnTo>
                      <a:pt x="840" y="384"/>
                    </a:lnTo>
                    <a:lnTo>
                      <a:pt x="840" y="348"/>
                    </a:lnTo>
                    <a:lnTo>
                      <a:pt x="840" y="312"/>
                    </a:lnTo>
                    <a:lnTo>
                      <a:pt x="852" y="264"/>
                    </a:lnTo>
                    <a:lnTo>
                      <a:pt x="852" y="228"/>
                    </a:lnTo>
                    <a:lnTo>
                      <a:pt x="840" y="192"/>
                    </a:lnTo>
                    <a:lnTo>
                      <a:pt x="816" y="144"/>
                    </a:lnTo>
                    <a:lnTo>
                      <a:pt x="780" y="120"/>
                    </a:lnTo>
                    <a:lnTo>
                      <a:pt x="744" y="96"/>
                    </a:lnTo>
                    <a:lnTo>
                      <a:pt x="684" y="60"/>
                    </a:lnTo>
                    <a:lnTo>
                      <a:pt x="648" y="36"/>
                    </a:lnTo>
                    <a:lnTo>
                      <a:pt x="600" y="24"/>
                    </a:lnTo>
                    <a:lnTo>
                      <a:pt x="564" y="12"/>
                    </a:lnTo>
                    <a:lnTo>
                      <a:pt x="516" y="12"/>
                    </a:lnTo>
                    <a:lnTo>
                      <a:pt x="480" y="0"/>
                    </a:lnTo>
                    <a:lnTo>
                      <a:pt x="444" y="0"/>
                    </a:lnTo>
                    <a:lnTo>
                      <a:pt x="408" y="0"/>
                    </a:lnTo>
                    <a:lnTo>
                      <a:pt x="372" y="0"/>
                    </a:lnTo>
                    <a:lnTo>
                      <a:pt x="336" y="12"/>
                    </a:lnTo>
                    <a:lnTo>
                      <a:pt x="300" y="12"/>
                    </a:lnTo>
                    <a:lnTo>
                      <a:pt x="264" y="24"/>
                    </a:lnTo>
                    <a:lnTo>
                      <a:pt x="276" y="72"/>
                    </a:lnTo>
                    <a:lnTo>
                      <a:pt x="228" y="60"/>
                    </a:lnTo>
                    <a:lnTo>
                      <a:pt x="216" y="9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30753" name="Group 33">
                <a:extLst>
                  <a:ext uri="{FF2B5EF4-FFF2-40B4-BE49-F238E27FC236}">
                    <a16:creationId xmlns:a16="http://schemas.microsoft.com/office/drawing/2014/main" id="{606F0A7D-F459-4091-AF6A-EB0318CAB6CB}"/>
                  </a:ext>
                </a:extLst>
              </p:cNvPr>
              <p:cNvGrpSpPr>
                <a:grpSpLocks/>
              </p:cNvGrpSpPr>
              <p:nvPr/>
            </p:nvGrpSpPr>
            <p:grpSpPr bwMode="auto">
              <a:xfrm>
                <a:off x="240" y="1500"/>
                <a:ext cx="3204" cy="1548"/>
                <a:chOff x="48" y="1500"/>
                <a:chExt cx="3204" cy="1548"/>
              </a:xfrm>
            </p:grpSpPr>
            <p:sp>
              <p:nvSpPr>
                <p:cNvPr id="30750" name="Line 30">
                  <a:extLst>
                    <a:ext uri="{FF2B5EF4-FFF2-40B4-BE49-F238E27FC236}">
                      <a16:creationId xmlns:a16="http://schemas.microsoft.com/office/drawing/2014/main" id="{7F63A405-6A6B-48E8-B8A7-3254CB97971D}"/>
                    </a:ext>
                  </a:extLst>
                </p:cNvPr>
                <p:cNvSpPr>
                  <a:spLocks noChangeShapeType="1"/>
                </p:cNvSpPr>
                <p:nvPr/>
              </p:nvSpPr>
              <p:spPr bwMode="auto">
                <a:xfrm>
                  <a:off x="48" y="3036"/>
                  <a:ext cx="3204" cy="12"/>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0751" name="Line 31">
                  <a:extLst>
                    <a:ext uri="{FF2B5EF4-FFF2-40B4-BE49-F238E27FC236}">
                      <a16:creationId xmlns:a16="http://schemas.microsoft.com/office/drawing/2014/main" id="{D86ED993-F98A-47F6-B740-55B697FC9511}"/>
                    </a:ext>
                  </a:extLst>
                </p:cNvPr>
                <p:cNvSpPr>
                  <a:spLocks noChangeShapeType="1"/>
                </p:cNvSpPr>
                <p:nvPr/>
              </p:nvSpPr>
              <p:spPr bwMode="auto">
                <a:xfrm flipH="1" flipV="1">
                  <a:off x="60" y="1500"/>
                  <a:ext cx="0" cy="1536"/>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30755" name="Text Box 35">
                <a:extLst>
                  <a:ext uri="{FF2B5EF4-FFF2-40B4-BE49-F238E27FC236}">
                    <a16:creationId xmlns:a16="http://schemas.microsoft.com/office/drawing/2014/main" id="{48DE5354-936A-4B1C-BCEF-2C1D0CD63B9A}"/>
                  </a:ext>
                </a:extLst>
              </p:cNvPr>
              <p:cNvSpPr txBox="1">
                <a:spLocks noChangeArrowheads="1"/>
              </p:cNvSpPr>
              <p:nvPr/>
            </p:nvSpPr>
            <p:spPr bwMode="auto">
              <a:xfrm>
                <a:off x="3440" y="2888"/>
                <a:ext cx="2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2000" b="1" dirty="0">
                    <a:latin typeface="Calibri" panose="020F0502020204030204" pitchFamily="34" charset="0"/>
                    <a:cs typeface="Calibri" panose="020F0502020204030204" pitchFamily="34" charset="0"/>
                  </a:rPr>
                  <a:t>x</a:t>
                </a:r>
                <a:r>
                  <a:rPr lang="sv-SE" altLang="en-US" sz="2000" b="1" baseline="-25000" dirty="0">
                    <a:latin typeface="Calibri" panose="020F0502020204030204" pitchFamily="34" charset="0"/>
                    <a:cs typeface="Calibri" panose="020F0502020204030204" pitchFamily="34" charset="0"/>
                  </a:rPr>
                  <a:t>1</a:t>
                </a:r>
                <a:endParaRPr lang="en-GB" altLang="en-US" sz="2000" b="1" baseline="-25000" dirty="0">
                  <a:latin typeface="Calibri" panose="020F0502020204030204" pitchFamily="34" charset="0"/>
                  <a:cs typeface="Calibri" panose="020F0502020204030204" pitchFamily="34" charset="0"/>
                </a:endParaRPr>
              </a:p>
            </p:txBody>
          </p:sp>
          <p:sp>
            <p:nvSpPr>
              <p:cNvPr id="30756" name="Text Box 36">
                <a:extLst>
                  <a:ext uri="{FF2B5EF4-FFF2-40B4-BE49-F238E27FC236}">
                    <a16:creationId xmlns:a16="http://schemas.microsoft.com/office/drawing/2014/main" id="{5674088C-7F1E-4B12-AC8F-688FFEBEDFB4}"/>
                  </a:ext>
                </a:extLst>
              </p:cNvPr>
              <p:cNvSpPr txBox="1">
                <a:spLocks noChangeArrowheads="1"/>
              </p:cNvSpPr>
              <p:nvPr/>
            </p:nvSpPr>
            <p:spPr bwMode="auto">
              <a:xfrm>
                <a:off x="276" y="1344"/>
                <a:ext cx="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2000" b="1" dirty="0">
                    <a:latin typeface="Calibri" panose="020F0502020204030204" pitchFamily="34" charset="0"/>
                    <a:cs typeface="Calibri" panose="020F0502020204030204" pitchFamily="34" charset="0"/>
                  </a:rPr>
                  <a:t>x</a:t>
                </a:r>
                <a:r>
                  <a:rPr lang="sv-SE" altLang="en-US" sz="2000" b="1" baseline="-25000" dirty="0">
                    <a:latin typeface="Calibri" panose="020F0502020204030204" pitchFamily="34" charset="0"/>
                    <a:cs typeface="Calibri" panose="020F0502020204030204" pitchFamily="34" charset="0"/>
                  </a:rPr>
                  <a:t>2</a:t>
                </a:r>
                <a:endParaRPr lang="en-GB" altLang="en-US" sz="2000" b="1" baseline="-25000" dirty="0">
                  <a:latin typeface="Calibri" panose="020F0502020204030204" pitchFamily="34" charset="0"/>
                  <a:cs typeface="Calibri" panose="020F0502020204030204" pitchFamily="34" charset="0"/>
                </a:endParaRPr>
              </a:p>
            </p:txBody>
          </p:sp>
        </p:grpSp>
        <p:sp>
          <p:nvSpPr>
            <p:cNvPr id="30734" name="Oval 14">
              <a:extLst>
                <a:ext uri="{FF2B5EF4-FFF2-40B4-BE49-F238E27FC236}">
                  <a16:creationId xmlns:a16="http://schemas.microsoft.com/office/drawing/2014/main" id="{AD253B49-CABE-41E5-939C-06436EB81C95}"/>
                </a:ext>
              </a:extLst>
            </p:cNvPr>
            <p:cNvSpPr>
              <a:spLocks noChangeArrowheads="1"/>
            </p:cNvSpPr>
            <p:nvPr/>
          </p:nvSpPr>
          <p:spPr bwMode="auto">
            <a:xfrm>
              <a:off x="1636" y="2104"/>
              <a:ext cx="280" cy="2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30735" name="Line 15">
            <a:extLst>
              <a:ext uri="{FF2B5EF4-FFF2-40B4-BE49-F238E27FC236}">
                <a16:creationId xmlns:a16="http://schemas.microsoft.com/office/drawing/2014/main" id="{73ADA4C0-2E48-4894-BC2C-8C5A148765BB}"/>
              </a:ext>
            </a:extLst>
          </p:cNvPr>
          <p:cNvSpPr>
            <a:spLocks noChangeShapeType="1"/>
          </p:cNvSpPr>
          <p:nvPr/>
        </p:nvSpPr>
        <p:spPr bwMode="auto">
          <a:xfrm flipV="1">
            <a:off x="2847975" y="3346450"/>
            <a:ext cx="0" cy="198438"/>
          </a:xfrm>
          <a:prstGeom prst="line">
            <a:avLst/>
          </a:prstGeom>
          <a:noFill/>
          <a:ln w="127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30765" name="Group 45">
            <a:extLst>
              <a:ext uri="{FF2B5EF4-FFF2-40B4-BE49-F238E27FC236}">
                <a16:creationId xmlns:a16="http://schemas.microsoft.com/office/drawing/2014/main" id="{DA2D4449-BCF0-4EF6-A635-5DDB1CF16041}"/>
              </a:ext>
            </a:extLst>
          </p:cNvPr>
          <p:cNvGrpSpPr>
            <a:grpSpLocks/>
          </p:cNvGrpSpPr>
          <p:nvPr/>
        </p:nvGrpSpPr>
        <p:grpSpPr bwMode="auto">
          <a:xfrm>
            <a:off x="3505200" y="2609850"/>
            <a:ext cx="3175" cy="1804988"/>
            <a:chOff x="2208" y="1644"/>
            <a:chExt cx="2" cy="1137"/>
          </a:xfrm>
        </p:grpSpPr>
        <p:sp>
          <p:nvSpPr>
            <p:cNvPr id="30733" name="Line 13">
              <a:extLst>
                <a:ext uri="{FF2B5EF4-FFF2-40B4-BE49-F238E27FC236}">
                  <a16:creationId xmlns:a16="http://schemas.microsoft.com/office/drawing/2014/main" id="{E3B4854C-45D8-475D-AEAC-AD67FF85DC69}"/>
                </a:ext>
              </a:extLst>
            </p:cNvPr>
            <p:cNvSpPr>
              <a:spLocks noChangeShapeType="1"/>
            </p:cNvSpPr>
            <p:nvPr/>
          </p:nvSpPr>
          <p:spPr bwMode="auto">
            <a:xfrm flipH="1">
              <a:off x="2208" y="2090"/>
              <a:ext cx="2" cy="691"/>
            </a:xfrm>
            <a:prstGeom prst="line">
              <a:avLst/>
            </a:prstGeom>
            <a:noFill/>
            <a:ln w="127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744" name="Line 24">
              <a:extLst>
                <a:ext uri="{FF2B5EF4-FFF2-40B4-BE49-F238E27FC236}">
                  <a16:creationId xmlns:a16="http://schemas.microsoft.com/office/drawing/2014/main" id="{3E43C1CE-12B9-461B-B367-0D01252F49C8}"/>
                </a:ext>
              </a:extLst>
            </p:cNvPr>
            <p:cNvSpPr>
              <a:spLocks noChangeShapeType="1"/>
            </p:cNvSpPr>
            <p:nvPr/>
          </p:nvSpPr>
          <p:spPr bwMode="auto">
            <a:xfrm flipV="1">
              <a:off x="2208" y="1644"/>
              <a:ext cx="0" cy="624"/>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30747" name="Group 27">
            <a:extLst>
              <a:ext uri="{FF2B5EF4-FFF2-40B4-BE49-F238E27FC236}">
                <a16:creationId xmlns:a16="http://schemas.microsoft.com/office/drawing/2014/main" id="{7C84F542-AB38-4A12-86A8-806E4C020DB2}"/>
              </a:ext>
            </a:extLst>
          </p:cNvPr>
          <p:cNvGrpSpPr>
            <a:grpSpLocks/>
          </p:cNvGrpSpPr>
          <p:nvPr/>
        </p:nvGrpSpPr>
        <p:grpSpPr bwMode="auto">
          <a:xfrm>
            <a:off x="2438400" y="3340100"/>
            <a:ext cx="1066800" cy="0"/>
            <a:chOff x="1344" y="2220"/>
            <a:chExt cx="672" cy="0"/>
          </a:xfrm>
        </p:grpSpPr>
        <p:sp>
          <p:nvSpPr>
            <p:cNvPr id="30745" name="Line 25">
              <a:extLst>
                <a:ext uri="{FF2B5EF4-FFF2-40B4-BE49-F238E27FC236}">
                  <a16:creationId xmlns:a16="http://schemas.microsoft.com/office/drawing/2014/main" id="{8D63C885-EE24-43EC-82AE-01D21EAB611E}"/>
                </a:ext>
              </a:extLst>
            </p:cNvPr>
            <p:cNvSpPr>
              <a:spLocks noChangeShapeType="1"/>
            </p:cNvSpPr>
            <p:nvPr/>
          </p:nvSpPr>
          <p:spPr bwMode="auto">
            <a:xfrm>
              <a:off x="1584" y="2220"/>
              <a:ext cx="432" cy="0"/>
            </a:xfrm>
            <a:prstGeom prst="line">
              <a:avLst/>
            </a:prstGeom>
            <a:noFill/>
            <a:ln w="127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746" name="Line 26">
              <a:extLst>
                <a:ext uri="{FF2B5EF4-FFF2-40B4-BE49-F238E27FC236}">
                  <a16:creationId xmlns:a16="http://schemas.microsoft.com/office/drawing/2014/main" id="{B01B66E5-0103-45CF-B9F1-EF7A3067DA69}"/>
                </a:ext>
              </a:extLst>
            </p:cNvPr>
            <p:cNvSpPr>
              <a:spLocks noChangeShapeType="1"/>
            </p:cNvSpPr>
            <p:nvPr/>
          </p:nvSpPr>
          <p:spPr bwMode="auto">
            <a:xfrm flipH="1">
              <a:off x="1344" y="2220"/>
              <a:ext cx="288" cy="0"/>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30769" name="Group 49">
            <a:extLst>
              <a:ext uri="{FF2B5EF4-FFF2-40B4-BE49-F238E27FC236}">
                <a16:creationId xmlns:a16="http://schemas.microsoft.com/office/drawing/2014/main" id="{E15E6748-5073-4CA2-B103-4459968F73C8}"/>
              </a:ext>
            </a:extLst>
          </p:cNvPr>
          <p:cNvGrpSpPr>
            <a:grpSpLocks/>
          </p:cNvGrpSpPr>
          <p:nvPr/>
        </p:nvGrpSpPr>
        <p:grpSpPr bwMode="auto">
          <a:xfrm>
            <a:off x="555625" y="4216400"/>
            <a:ext cx="3954463" cy="457200"/>
            <a:chOff x="392" y="2704"/>
            <a:chExt cx="2491" cy="288"/>
          </a:xfrm>
        </p:grpSpPr>
        <p:sp>
          <p:nvSpPr>
            <p:cNvPr id="30743" name="Line 23">
              <a:extLst>
                <a:ext uri="{FF2B5EF4-FFF2-40B4-BE49-F238E27FC236}">
                  <a16:creationId xmlns:a16="http://schemas.microsoft.com/office/drawing/2014/main" id="{5F5225FD-1AF0-4BF5-AFAA-E6C0F3ABED84}"/>
                </a:ext>
              </a:extLst>
            </p:cNvPr>
            <p:cNvSpPr>
              <a:spLocks noChangeShapeType="1"/>
            </p:cNvSpPr>
            <p:nvPr/>
          </p:nvSpPr>
          <p:spPr bwMode="auto">
            <a:xfrm>
              <a:off x="2211" y="2814"/>
              <a:ext cx="672" cy="0"/>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30768" name="Group 48">
              <a:extLst>
                <a:ext uri="{FF2B5EF4-FFF2-40B4-BE49-F238E27FC236}">
                  <a16:creationId xmlns:a16="http://schemas.microsoft.com/office/drawing/2014/main" id="{258E7C9D-2C72-4291-91B4-C72B8FCC7409}"/>
                </a:ext>
              </a:extLst>
            </p:cNvPr>
            <p:cNvGrpSpPr>
              <a:grpSpLocks/>
            </p:cNvGrpSpPr>
            <p:nvPr/>
          </p:nvGrpSpPr>
          <p:grpSpPr bwMode="auto">
            <a:xfrm>
              <a:off x="392" y="2704"/>
              <a:ext cx="1876" cy="288"/>
              <a:chOff x="392" y="2704"/>
              <a:chExt cx="1876" cy="288"/>
            </a:xfrm>
          </p:grpSpPr>
          <p:sp>
            <p:nvSpPr>
              <p:cNvPr id="30732" name="Line 12">
                <a:extLst>
                  <a:ext uri="{FF2B5EF4-FFF2-40B4-BE49-F238E27FC236}">
                    <a16:creationId xmlns:a16="http://schemas.microsoft.com/office/drawing/2014/main" id="{77966F8F-9E07-4077-8F76-4D8A4BA3DCFF}"/>
                  </a:ext>
                </a:extLst>
              </p:cNvPr>
              <p:cNvSpPr>
                <a:spLocks noChangeShapeType="1"/>
              </p:cNvSpPr>
              <p:nvPr/>
            </p:nvSpPr>
            <p:spPr bwMode="auto">
              <a:xfrm flipH="1">
                <a:off x="500" y="2814"/>
                <a:ext cx="1768" cy="0"/>
              </a:xfrm>
              <a:prstGeom prst="line">
                <a:avLst/>
              </a:prstGeom>
              <a:noFill/>
              <a:ln w="127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759" name="Text Box 39">
                <a:extLst>
                  <a:ext uri="{FF2B5EF4-FFF2-40B4-BE49-F238E27FC236}">
                    <a16:creationId xmlns:a16="http://schemas.microsoft.com/office/drawing/2014/main" id="{21A0CAE3-B0A2-4616-8C64-98B69B759173}"/>
                  </a:ext>
                </a:extLst>
              </p:cNvPr>
              <p:cNvSpPr txBox="1">
                <a:spLocks noChangeArrowheads="1"/>
              </p:cNvSpPr>
              <p:nvPr/>
            </p:nvSpPr>
            <p:spPr bwMode="auto">
              <a:xfrm>
                <a:off x="392" y="2704"/>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a:solidFill>
                      <a:srgbClr val="FF3300"/>
                    </a:solidFill>
                    <a:latin typeface="Calibri" panose="020F0502020204030204" pitchFamily="34" charset="0"/>
                    <a:cs typeface="Calibri" panose="020F0502020204030204" pitchFamily="34" charset="0"/>
                  </a:rPr>
                  <a:t>*</a:t>
                </a:r>
                <a:endParaRPr lang="en-GB" altLang="en-US">
                  <a:solidFill>
                    <a:srgbClr val="FF3300"/>
                  </a:solidFill>
                  <a:latin typeface="Calibri" panose="020F0502020204030204" pitchFamily="34" charset="0"/>
                  <a:cs typeface="Calibri" panose="020F0502020204030204" pitchFamily="34" charset="0"/>
                </a:endParaRPr>
              </a:p>
            </p:txBody>
          </p:sp>
        </p:grpSp>
      </p:grpSp>
      <p:sp>
        <p:nvSpPr>
          <p:cNvPr id="30761" name="Text Box 41">
            <a:extLst>
              <a:ext uri="{FF2B5EF4-FFF2-40B4-BE49-F238E27FC236}">
                <a16:creationId xmlns:a16="http://schemas.microsoft.com/office/drawing/2014/main" id="{73F86DB8-B334-4EB3-B0C5-CBFEF7091D18}"/>
              </a:ext>
            </a:extLst>
          </p:cNvPr>
          <p:cNvSpPr txBox="1">
            <a:spLocks noChangeArrowheads="1"/>
          </p:cNvSpPr>
          <p:nvPr/>
        </p:nvSpPr>
        <p:spPr bwMode="auto">
          <a:xfrm>
            <a:off x="215900" y="5181600"/>
            <a:ext cx="86614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  It is </a:t>
            </a:r>
            <a:r>
              <a:rPr lang="en-GB" altLang="en-US" i="1" dirty="0">
                <a:latin typeface="Calibri" panose="020F0502020204030204" pitchFamily="34" charset="0"/>
                <a:cs typeface="Calibri" panose="020F0502020204030204" pitchFamily="34" charset="0"/>
              </a:rPr>
              <a:t>easy to use</a:t>
            </a:r>
            <a:r>
              <a:rPr lang="en-GB" altLang="en-US" dirty="0">
                <a:latin typeface="Calibri" panose="020F0502020204030204" pitchFamily="34" charset="0"/>
                <a:cs typeface="Calibri" panose="020F0502020204030204" pitchFamily="34" charset="0"/>
              </a:rPr>
              <a:t> without support of an optimizer.</a:t>
            </a:r>
            <a:endParaRPr lang="en-GB" altLang="en-US" b="1" dirty="0">
              <a:latin typeface="Calibri" panose="020F0502020204030204" pitchFamily="34" charset="0"/>
              <a:cs typeface="Calibri" panose="020F0502020204030204" pitchFamily="34" charset="0"/>
            </a:endParaRPr>
          </a:p>
        </p:txBody>
      </p:sp>
      <p:grpSp>
        <p:nvGrpSpPr>
          <p:cNvPr id="30764" name="Group 44">
            <a:extLst>
              <a:ext uri="{FF2B5EF4-FFF2-40B4-BE49-F238E27FC236}">
                <a16:creationId xmlns:a16="http://schemas.microsoft.com/office/drawing/2014/main" id="{F2E90B3E-D439-4C22-BF10-132681D814D6}"/>
              </a:ext>
            </a:extLst>
          </p:cNvPr>
          <p:cNvGrpSpPr>
            <a:grpSpLocks/>
          </p:cNvGrpSpPr>
          <p:nvPr/>
        </p:nvGrpSpPr>
        <p:grpSpPr bwMode="auto">
          <a:xfrm>
            <a:off x="215900" y="2601670"/>
            <a:ext cx="8661400" cy="4179888"/>
            <a:chOff x="136" y="1632"/>
            <a:chExt cx="5456" cy="2633"/>
          </a:xfrm>
        </p:grpSpPr>
        <p:grpSp>
          <p:nvGrpSpPr>
            <p:cNvPr id="30749" name="Group 29">
              <a:extLst>
                <a:ext uri="{FF2B5EF4-FFF2-40B4-BE49-F238E27FC236}">
                  <a16:creationId xmlns:a16="http://schemas.microsoft.com/office/drawing/2014/main" id="{542EB4E1-8582-43A4-9243-DA0CA4DA358C}"/>
                </a:ext>
              </a:extLst>
            </p:cNvPr>
            <p:cNvGrpSpPr>
              <a:grpSpLocks/>
            </p:cNvGrpSpPr>
            <p:nvPr/>
          </p:nvGrpSpPr>
          <p:grpSpPr bwMode="auto">
            <a:xfrm>
              <a:off x="3672" y="1632"/>
              <a:ext cx="1525" cy="1296"/>
              <a:chOff x="3408" y="1632"/>
              <a:chExt cx="1525" cy="1296"/>
            </a:xfrm>
          </p:grpSpPr>
          <p:sp>
            <p:nvSpPr>
              <p:cNvPr id="30736" name="Freeform 16">
                <a:extLst>
                  <a:ext uri="{FF2B5EF4-FFF2-40B4-BE49-F238E27FC236}">
                    <a16:creationId xmlns:a16="http://schemas.microsoft.com/office/drawing/2014/main" id="{81609B04-4A91-4004-9DB1-04E180904E25}"/>
                  </a:ext>
                </a:extLst>
              </p:cNvPr>
              <p:cNvSpPr>
                <a:spLocks/>
              </p:cNvSpPr>
              <p:nvPr/>
            </p:nvSpPr>
            <p:spPr bwMode="auto">
              <a:xfrm>
                <a:off x="4074" y="1846"/>
                <a:ext cx="644" cy="782"/>
              </a:xfrm>
              <a:custGeom>
                <a:avLst/>
                <a:gdLst>
                  <a:gd name="T0" fmla="*/ 423 w 644"/>
                  <a:gd name="T1" fmla="*/ 0 h 782"/>
                  <a:gd name="T2" fmla="*/ 366 w 644"/>
                  <a:gd name="T3" fmla="*/ 22 h 782"/>
                  <a:gd name="T4" fmla="*/ 330 w 644"/>
                  <a:gd name="T5" fmla="*/ 29 h 782"/>
                  <a:gd name="T6" fmla="*/ 295 w 644"/>
                  <a:gd name="T7" fmla="*/ 35 h 782"/>
                  <a:gd name="T8" fmla="*/ 259 w 644"/>
                  <a:gd name="T9" fmla="*/ 41 h 782"/>
                  <a:gd name="T10" fmla="*/ 224 w 644"/>
                  <a:gd name="T11" fmla="*/ 47 h 782"/>
                  <a:gd name="T12" fmla="*/ 191 w 644"/>
                  <a:gd name="T13" fmla="*/ 65 h 782"/>
                  <a:gd name="T14" fmla="*/ 159 w 644"/>
                  <a:gd name="T15" fmla="*/ 95 h 782"/>
                  <a:gd name="T16" fmla="*/ 128 w 644"/>
                  <a:gd name="T17" fmla="*/ 125 h 782"/>
                  <a:gd name="T18" fmla="*/ 111 w 644"/>
                  <a:gd name="T19" fmla="*/ 165 h 782"/>
                  <a:gd name="T20" fmla="*/ 93 w 644"/>
                  <a:gd name="T21" fmla="*/ 204 h 782"/>
                  <a:gd name="T22" fmla="*/ 88 w 644"/>
                  <a:gd name="T23" fmla="*/ 242 h 782"/>
                  <a:gd name="T24" fmla="*/ 70 w 644"/>
                  <a:gd name="T25" fmla="*/ 282 h 782"/>
                  <a:gd name="T26" fmla="*/ 67 w 644"/>
                  <a:gd name="T27" fmla="*/ 331 h 782"/>
                  <a:gd name="T28" fmla="*/ 75 w 644"/>
                  <a:gd name="T29" fmla="*/ 378 h 782"/>
                  <a:gd name="T30" fmla="*/ 84 w 644"/>
                  <a:gd name="T31" fmla="*/ 425 h 782"/>
                  <a:gd name="T32" fmla="*/ 92 w 644"/>
                  <a:gd name="T33" fmla="*/ 473 h 782"/>
                  <a:gd name="T34" fmla="*/ 100 w 644"/>
                  <a:gd name="T35" fmla="*/ 520 h 782"/>
                  <a:gd name="T36" fmla="*/ 109 w 644"/>
                  <a:gd name="T37" fmla="*/ 567 h 782"/>
                  <a:gd name="T38" fmla="*/ 77 w 644"/>
                  <a:gd name="T39" fmla="*/ 597 h 782"/>
                  <a:gd name="T40" fmla="*/ 72 w 644"/>
                  <a:gd name="T41" fmla="*/ 635 h 782"/>
                  <a:gd name="T42" fmla="*/ 40 w 644"/>
                  <a:gd name="T43" fmla="*/ 665 h 782"/>
                  <a:gd name="T44" fmla="*/ 35 w 644"/>
                  <a:gd name="T45" fmla="*/ 702 h 782"/>
                  <a:gd name="T46" fmla="*/ 17 w 644"/>
                  <a:gd name="T47" fmla="*/ 742 h 782"/>
                  <a:gd name="T48" fmla="*/ 0 w 644"/>
                  <a:gd name="T49" fmla="*/ 781 h 782"/>
                  <a:gd name="T50" fmla="*/ 36 w 644"/>
                  <a:gd name="T51" fmla="*/ 775 h 782"/>
                  <a:gd name="T52" fmla="*/ 71 w 644"/>
                  <a:gd name="T53" fmla="*/ 769 h 782"/>
                  <a:gd name="T54" fmla="*/ 106 w 644"/>
                  <a:gd name="T55" fmla="*/ 763 h 782"/>
                  <a:gd name="T56" fmla="*/ 163 w 644"/>
                  <a:gd name="T57" fmla="*/ 740 h 782"/>
                  <a:gd name="T58" fmla="*/ 209 w 644"/>
                  <a:gd name="T59" fmla="*/ 720 h 782"/>
                  <a:gd name="T60" fmla="*/ 254 w 644"/>
                  <a:gd name="T61" fmla="*/ 700 h 782"/>
                  <a:gd name="T62" fmla="*/ 285 w 644"/>
                  <a:gd name="T63" fmla="*/ 670 h 782"/>
                  <a:gd name="T64" fmla="*/ 340 w 644"/>
                  <a:gd name="T65" fmla="*/ 636 h 782"/>
                  <a:gd name="T66" fmla="*/ 381 w 644"/>
                  <a:gd name="T67" fmla="*/ 592 h 782"/>
                  <a:gd name="T68" fmla="*/ 422 w 644"/>
                  <a:gd name="T69" fmla="*/ 548 h 782"/>
                  <a:gd name="T70" fmla="*/ 453 w 644"/>
                  <a:gd name="T71" fmla="*/ 519 h 782"/>
                  <a:gd name="T72" fmla="*/ 494 w 644"/>
                  <a:gd name="T73" fmla="*/ 475 h 782"/>
                  <a:gd name="T74" fmla="*/ 512 w 644"/>
                  <a:gd name="T75" fmla="*/ 435 h 782"/>
                  <a:gd name="T76" fmla="*/ 545 w 644"/>
                  <a:gd name="T77" fmla="*/ 417 h 782"/>
                  <a:gd name="T78" fmla="*/ 586 w 644"/>
                  <a:gd name="T79" fmla="*/ 373 h 782"/>
                  <a:gd name="T80" fmla="*/ 604 w 644"/>
                  <a:gd name="T81" fmla="*/ 334 h 782"/>
                  <a:gd name="T82" fmla="*/ 635 w 644"/>
                  <a:gd name="T83" fmla="*/ 304 h 782"/>
                  <a:gd name="T84" fmla="*/ 629 w 644"/>
                  <a:gd name="T85" fmla="*/ 268 h 782"/>
                  <a:gd name="T86" fmla="*/ 632 w 644"/>
                  <a:gd name="T87" fmla="*/ 219 h 782"/>
                  <a:gd name="T88" fmla="*/ 638 w 644"/>
                  <a:gd name="T89" fmla="*/ 182 h 782"/>
                  <a:gd name="T90" fmla="*/ 643 w 644"/>
                  <a:gd name="T91" fmla="*/ 144 h 782"/>
                  <a:gd name="T92" fmla="*/ 637 w 644"/>
                  <a:gd name="T93" fmla="*/ 109 h 782"/>
                  <a:gd name="T94" fmla="*/ 631 w 644"/>
                  <a:gd name="T95" fmla="*/ 73 h 782"/>
                  <a:gd name="T96" fmla="*/ 575 w 644"/>
                  <a:gd name="T97" fmla="*/ 34 h 782"/>
                  <a:gd name="T98" fmla="*/ 535 w 644"/>
                  <a:gd name="T99" fmla="*/ 17 h 782"/>
                  <a:gd name="T100" fmla="*/ 498 w 644"/>
                  <a:gd name="T101" fmla="*/ 11 h 782"/>
                  <a:gd name="T102" fmla="*/ 423 w 644"/>
                  <a:gd name="T103" fmla="*/ 0 h 782"/>
                  <a:gd name="T104" fmla="*/ 423 w 644"/>
                  <a:gd name="T105"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4" h="782">
                    <a:moveTo>
                      <a:pt x="423" y="0"/>
                    </a:moveTo>
                    <a:lnTo>
                      <a:pt x="366" y="22"/>
                    </a:lnTo>
                    <a:lnTo>
                      <a:pt x="330" y="29"/>
                    </a:lnTo>
                    <a:lnTo>
                      <a:pt x="295" y="35"/>
                    </a:lnTo>
                    <a:lnTo>
                      <a:pt x="259" y="41"/>
                    </a:lnTo>
                    <a:lnTo>
                      <a:pt x="224" y="47"/>
                    </a:lnTo>
                    <a:lnTo>
                      <a:pt x="191" y="65"/>
                    </a:lnTo>
                    <a:lnTo>
                      <a:pt x="159" y="95"/>
                    </a:lnTo>
                    <a:lnTo>
                      <a:pt x="128" y="125"/>
                    </a:lnTo>
                    <a:lnTo>
                      <a:pt x="111" y="165"/>
                    </a:lnTo>
                    <a:lnTo>
                      <a:pt x="93" y="204"/>
                    </a:lnTo>
                    <a:lnTo>
                      <a:pt x="88" y="242"/>
                    </a:lnTo>
                    <a:lnTo>
                      <a:pt x="70" y="282"/>
                    </a:lnTo>
                    <a:lnTo>
                      <a:pt x="67" y="331"/>
                    </a:lnTo>
                    <a:lnTo>
                      <a:pt x="75" y="378"/>
                    </a:lnTo>
                    <a:lnTo>
                      <a:pt x="84" y="425"/>
                    </a:lnTo>
                    <a:lnTo>
                      <a:pt x="92" y="473"/>
                    </a:lnTo>
                    <a:lnTo>
                      <a:pt x="100" y="520"/>
                    </a:lnTo>
                    <a:lnTo>
                      <a:pt x="109" y="567"/>
                    </a:lnTo>
                    <a:lnTo>
                      <a:pt x="77" y="597"/>
                    </a:lnTo>
                    <a:lnTo>
                      <a:pt x="72" y="635"/>
                    </a:lnTo>
                    <a:lnTo>
                      <a:pt x="40" y="665"/>
                    </a:lnTo>
                    <a:lnTo>
                      <a:pt x="35" y="702"/>
                    </a:lnTo>
                    <a:lnTo>
                      <a:pt x="17" y="742"/>
                    </a:lnTo>
                    <a:lnTo>
                      <a:pt x="0" y="781"/>
                    </a:lnTo>
                    <a:lnTo>
                      <a:pt x="36" y="775"/>
                    </a:lnTo>
                    <a:lnTo>
                      <a:pt x="71" y="769"/>
                    </a:lnTo>
                    <a:lnTo>
                      <a:pt x="106" y="763"/>
                    </a:lnTo>
                    <a:lnTo>
                      <a:pt x="163" y="740"/>
                    </a:lnTo>
                    <a:lnTo>
                      <a:pt x="209" y="720"/>
                    </a:lnTo>
                    <a:lnTo>
                      <a:pt x="254" y="700"/>
                    </a:lnTo>
                    <a:lnTo>
                      <a:pt x="285" y="670"/>
                    </a:lnTo>
                    <a:lnTo>
                      <a:pt x="340" y="636"/>
                    </a:lnTo>
                    <a:lnTo>
                      <a:pt x="381" y="592"/>
                    </a:lnTo>
                    <a:lnTo>
                      <a:pt x="422" y="548"/>
                    </a:lnTo>
                    <a:lnTo>
                      <a:pt x="453" y="519"/>
                    </a:lnTo>
                    <a:lnTo>
                      <a:pt x="494" y="475"/>
                    </a:lnTo>
                    <a:lnTo>
                      <a:pt x="512" y="435"/>
                    </a:lnTo>
                    <a:lnTo>
                      <a:pt x="545" y="417"/>
                    </a:lnTo>
                    <a:lnTo>
                      <a:pt x="586" y="373"/>
                    </a:lnTo>
                    <a:lnTo>
                      <a:pt x="604" y="334"/>
                    </a:lnTo>
                    <a:lnTo>
                      <a:pt x="635" y="304"/>
                    </a:lnTo>
                    <a:lnTo>
                      <a:pt x="629" y="268"/>
                    </a:lnTo>
                    <a:lnTo>
                      <a:pt x="632" y="219"/>
                    </a:lnTo>
                    <a:lnTo>
                      <a:pt x="638" y="182"/>
                    </a:lnTo>
                    <a:lnTo>
                      <a:pt x="643" y="144"/>
                    </a:lnTo>
                    <a:lnTo>
                      <a:pt x="637" y="109"/>
                    </a:lnTo>
                    <a:lnTo>
                      <a:pt x="631" y="73"/>
                    </a:lnTo>
                    <a:lnTo>
                      <a:pt x="575" y="34"/>
                    </a:lnTo>
                    <a:lnTo>
                      <a:pt x="535" y="17"/>
                    </a:lnTo>
                    <a:lnTo>
                      <a:pt x="498" y="11"/>
                    </a:lnTo>
                    <a:lnTo>
                      <a:pt x="423" y="0"/>
                    </a:lnTo>
                    <a:lnTo>
                      <a:pt x="423" y="0"/>
                    </a:lnTo>
                  </a:path>
                </a:pathLst>
              </a:custGeom>
              <a:solidFill>
                <a:schemeClr val="bg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0737" name="Freeform 17">
                <a:extLst>
                  <a:ext uri="{FF2B5EF4-FFF2-40B4-BE49-F238E27FC236}">
                    <a16:creationId xmlns:a16="http://schemas.microsoft.com/office/drawing/2014/main" id="{5E28214F-5D29-4BD6-9171-521E52DD4AD7}"/>
                  </a:ext>
                </a:extLst>
              </p:cNvPr>
              <p:cNvSpPr>
                <a:spLocks/>
              </p:cNvSpPr>
              <p:nvPr/>
            </p:nvSpPr>
            <p:spPr bwMode="auto">
              <a:xfrm>
                <a:off x="4308" y="2016"/>
                <a:ext cx="229" cy="409"/>
              </a:xfrm>
              <a:custGeom>
                <a:avLst/>
                <a:gdLst>
                  <a:gd name="T0" fmla="*/ 204 w 229"/>
                  <a:gd name="T1" fmla="*/ 0 h 409"/>
                  <a:gd name="T2" fmla="*/ 156 w 229"/>
                  <a:gd name="T3" fmla="*/ 24 h 409"/>
                  <a:gd name="T4" fmla="*/ 120 w 229"/>
                  <a:gd name="T5" fmla="*/ 0 h 409"/>
                  <a:gd name="T6" fmla="*/ 84 w 229"/>
                  <a:gd name="T7" fmla="*/ 0 h 409"/>
                  <a:gd name="T8" fmla="*/ 48 w 229"/>
                  <a:gd name="T9" fmla="*/ 0 h 409"/>
                  <a:gd name="T10" fmla="*/ 24 w 229"/>
                  <a:gd name="T11" fmla="*/ 36 h 409"/>
                  <a:gd name="T12" fmla="*/ 12 w 229"/>
                  <a:gd name="T13" fmla="*/ 72 h 409"/>
                  <a:gd name="T14" fmla="*/ 0 w 229"/>
                  <a:gd name="T15" fmla="*/ 120 h 409"/>
                  <a:gd name="T16" fmla="*/ 0 w 229"/>
                  <a:gd name="T17" fmla="*/ 156 h 409"/>
                  <a:gd name="T18" fmla="*/ 0 w 229"/>
                  <a:gd name="T19" fmla="*/ 192 h 409"/>
                  <a:gd name="T20" fmla="*/ 0 w 229"/>
                  <a:gd name="T21" fmla="*/ 228 h 409"/>
                  <a:gd name="T22" fmla="*/ 0 w 229"/>
                  <a:gd name="T23" fmla="*/ 264 h 409"/>
                  <a:gd name="T24" fmla="*/ 0 w 229"/>
                  <a:gd name="T25" fmla="*/ 300 h 409"/>
                  <a:gd name="T26" fmla="*/ 0 w 229"/>
                  <a:gd name="T27" fmla="*/ 336 h 409"/>
                  <a:gd name="T28" fmla="*/ 0 w 229"/>
                  <a:gd name="T29" fmla="*/ 372 h 409"/>
                  <a:gd name="T30" fmla="*/ 0 w 229"/>
                  <a:gd name="T31" fmla="*/ 408 h 409"/>
                  <a:gd name="T32" fmla="*/ 24 w 229"/>
                  <a:gd name="T33" fmla="*/ 372 h 409"/>
                  <a:gd name="T34" fmla="*/ 60 w 229"/>
                  <a:gd name="T35" fmla="*/ 336 h 409"/>
                  <a:gd name="T36" fmla="*/ 96 w 229"/>
                  <a:gd name="T37" fmla="*/ 300 h 409"/>
                  <a:gd name="T38" fmla="*/ 132 w 229"/>
                  <a:gd name="T39" fmla="*/ 288 h 409"/>
                  <a:gd name="T40" fmla="*/ 144 w 229"/>
                  <a:gd name="T41" fmla="*/ 252 h 409"/>
                  <a:gd name="T42" fmla="*/ 180 w 229"/>
                  <a:gd name="T43" fmla="*/ 216 h 409"/>
                  <a:gd name="T44" fmla="*/ 180 w 229"/>
                  <a:gd name="T45" fmla="*/ 180 h 409"/>
                  <a:gd name="T46" fmla="*/ 204 w 229"/>
                  <a:gd name="T47" fmla="*/ 144 h 409"/>
                  <a:gd name="T48" fmla="*/ 216 w 229"/>
                  <a:gd name="T49" fmla="*/ 108 h 409"/>
                  <a:gd name="T50" fmla="*/ 228 w 229"/>
                  <a:gd name="T51" fmla="*/ 60 h 409"/>
                  <a:gd name="T52" fmla="*/ 204 w 229"/>
                  <a:gd name="T53" fmla="*/ 0 h 409"/>
                  <a:gd name="T54" fmla="*/ 156 w 229"/>
                  <a:gd name="T55" fmla="*/ 24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409">
                    <a:moveTo>
                      <a:pt x="204" y="0"/>
                    </a:moveTo>
                    <a:lnTo>
                      <a:pt x="156" y="24"/>
                    </a:lnTo>
                    <a:lnTo>
                      <a:pt x="120" y="0"/>
                    </a:lnTo>
                    <a:lnTo>
                      <a:pt x="84" y="0"/>
                    </a:lnTo>
                    <a:lnTo>
                      <a:pt x="48" y="0"/>
                    </a:lnTo>
                    <a:lnTo>
                      <a:pt x="24" y="36"/>
                    </a:lnTo>
                    <a:lnTo>
                      <a:pt x="12" y="72"/>
                    </a:lnTo>
                    <a:lnTo>
                      <a:pt x="0" y="120"/>
                    </a:lnTo>
                    <a:lnTo>
                      <a:pt x="0" y="156"/>
                    </a:lnTo>
                    <a:lnTo>
                      <a:pt x="0" y="192"/>
                    </a:lnTo>
                    <a:lnTo>
                      <a:pt x="0" y="228"/>
                    </a:lnTo>
                    <a:lnTo>
                      <a:pt x="0" y="264"/>
                    </a:lnTo>
                    <a:lnTo>
                      <a:pt x="0" y="300"/>
                    </a:lnTo>
                    <a:lnTo>
                      <a:pt x="0" y="336"/>
                    </a:lnTo>
                    <a:lnTo>
                      <a:pt x="0" y="372"/>
                    </a:lnTo>
                    <a:lnTo>
                      <a:pt x="0" y="408"/>
                    </a:lnTo>
                    <a:lnTo>
                      <a:pt x="24" y="372"/>
                    </a:lnTo>
                    <a:lnTo>
                      <a:pt x="60" y="336"/>
                    </a:lnTo>
                    <a:lnTo>
                      <a:pt x="96" y="300"/>
                    </a:lnTo>
                    <a:lnTo>
                      <a:pt x="132" y="288"/>
                    </a:lnTo>
                    <a:lnTo>
                      <a:pt x="144" y="252"/>
                    </a:lnTo>
                    <a:lnTo>
                      <a:pt x="180" y="216"/>
                    </a:lnTo>
                    <a:lnTo>
                      <a:pt x="180" y="180"/>
                    </a:lnTo>
                    <a:lnTo>
                      <a:pt x="204" y="144"/>
                    </a:lnTo>
                    <a:lnTo>
                      <a:pt x="216" y="108"/>
                    </a:lnTo>
                    <a:lnTo>
                      <a:pt x="228" y="60"/>
                    </a:lnTo>
                    <a:lnTo>
                      <a:pt x="204" y="0"/>
                    </a:lnTo>
                    <a:lnTo>
                      <a:pt x="156" y="24"/>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0738" name="Freeform 18">
                <a:extLst>
                  <a:ext uri="{FF2B5EF4-FFF2-40B4-BE49-F238E27FC236}">
                    <a16:creationId xmlns:a16="http://schemas.microsoft.com/office/drawing/2014/main" id="{86F0D823-17DB-4E73-9D48-F8B60EB8E193}"/>
                  </a:ext>
                </a:extLst>
              </p:cNvPr>
              <p:cNvSpPr>
                <a:spLocks/>
              </p:cNvSpPr>
              <p:nvPr/>
            </p:nvSpPr>
            <p:spPr bwMode="auto">
              <a:xfrm>
                <a:off x="3840" y="1632"/>
                <a:ext cx="1093" cy="1201"/>
              </a:xfrm>
              <a:custGeom>
                <a:avLst/>
                <a:gdLst>
                  <a:gd name="T0" fmla="*/ 48 w 1093"/>
                  <a:gd name="T1" fmla="*/ 1176 h 1201"/>
                  <a:gd name="T2" fmla="*/ 120 w 1093"/>
                  <a:gd name="T3" fmla="*/ 1152 h 1201"/>
                  <a:gd name="T4" fmla="*/ 192 w 1093"/>
                  <a:gd name="T5" fmla="*/ 1128 h 1201"/>
                  <a:gd name="T6" fmla="*/ 264 w 1093"/>
                  <a:gd name="T7" fmla="*/ 1116 h 1201"/>
                  <a:gd name="T8" fmla="*/ 360 w 1093"/>
                  <a:gd name="T9" fmla="*/ 1104 h 1201"/>
                  <a:gd name="T10" fmla="*/ 456 w 1093"/>
                  <a:gd name="T11" fmla="*/ 1080 h 1201"/>
                  <a:gd name="T12" fmla="*/ 528 w 1093"/>
                  <a:gd name="T13" fmla="*/ 1056 h 1201"/>
                  <a:gd name="T14" fmla="*/ 600 w 1093"/>
                  <a:gd name="T15" fmla="*/ 1032 h 1201"/>
                  <a:gd name="T16" fmla="*/ 696 w 1093"/>
                  <a:gd name="T17" fmla="*/ 960 h 1201"/>
                  <a:gd name="T18" fmla="*/ 768 w 1093"/>
                  <a:gd name="T19" fmla="*/ 912 h 1201"/>
                  <a:gd name="T20" fmla="*/ 828 w 1093"/>
                  <a:gd name="T21" fmla="*/ 852 h 1201"/>
                  <a:gd name="T22" fmla="*/ 900 w 1093"/>
                  <a:gd name="T23" fmla="*/ 792 h 1201"/>
                  <a:gd name="T24" fmla="*/ 948 w 1093"/>
                  <a:gd name="T25" fmla="*/ 720 h 1201"/>
                  <a:gd name="T26" fmla="*/ 1008 w 1093"/>
                  <a:gd name="T27" fmla="*/ 624 h 1201"/>
                  <a:gd name="T28" fmla="*/ 1056 w 1093"/>
                  <a:gd name="T29" fmla="*/ 528 h 1201"/>
                  <a:gd name="T30" fmla="*/ 1068 w 1093"/>
                  <a:gd name="T31" fmla="*/ 432 h 1201"/>
                  <a:gd name="T32" fmla="*/ 1080 w 1093"/>
                  <a:gd name="T33" fmla="*/ 336 h 1201"/>
                  <a:gd name="T34" fmla="*/ 1092 w 1093"/>
                  <a:gd name="T35" fmla="*/ 240 h 1201"/>
                  <a:gd name="T36" fmla="*/ 1092 w 1093"/>
                  <a:gd name="T37" fmla="*/ 144 h 1201"/>
                  <a:gd name="T38" fmla="*/ 1068 w 1093"/>
                  <a:gd name="T39" fmla="*/ 72 h 1201"/>
                  <a:gd name="T40" fmla="*/ 996 w 1093"/>
                  <a:gd name="T41" fmla="*/ 12 h 1201"/>
                  <a:gd name="T42" fmla="*/ 900 w 1093"/>
                  <a:gd name="T43" fmla="*/ 0 h 1201"/>
                  <a:gd name="T44" fmla="*/ 804 w 1093"/>
                  <a:gd name="T45" fmla="*/ 0 h 1201"/>
                  <a:gd name="T46" fmla="*/ 732 w 1093"/>
                  <a:gd name="T47" fmla="*/ 0 h 1201"/>
                  <a:gd name="T48" fmla="*/ 648 w 1093"/>
                  <a:gd name="T49" fmla="*/ 0 h 1201"/>
                  <a:gd name="T50" fmla="*/ 576 w 1093"/>
                  <a:gd name="T51" fmla="*/ 0 h 1201"/>
                  <a:gd name="T52" fmla="*/ 504 w 1093"/>
                  <a:gd name="T53" fmla="*/ 0 h 1201"/>
                  <a:gd name="T54" fmla="*/ 432 w 1093"/>
                  <a:gd name="T55" fmla="*/ 12 h 1201"/>
                  <a:gd name="T56" fmla="*/ 348 w 1093"/>
                  <a:gd name="T57" fmla="*/ 24 h 1201"/>
                  <a:gd name="T58" fmla="*/ 276 w 1093"/>
                  <a:gd name="T59" fmla="*/ 72 h 1201"/>
                  <a:gd name="T60" fmla="*/ 204 w 1093"/>
                  <a:gd name="T61" fmla="*/ 132 h 1201"/>
                  <a:gd name="T62" fmla="*/ 192 w 1093"/>
                  <a:gd name="T63" fmla="*/ 204 h 1201"/>
                  <a:gd name="T64" fmla="*/ 156 w 1093"/>
                  <a:gd name="T65" fmla="*/ 300 h 1201"/>
                  <a:gd name="T66" fmla="*/ 156 w 1093"/>
                  <a:gd name="T67" fmla="*/ 372 h 1201"/>
                  <a:gd name="T68" fmla="*/ 144 w 1093"/>
                  <a:gd name="T69" fmla="*/ 444 h 1201"/>
                  <a:gd name="T70" fmla="*/ 132 w 1093"/>
                  <a:gd name="T71" fmla="*/ 540 h 1201"/>
                  <a:gd name="T72" fmla="*/ 132 w 1093"/>
                  <a:gd name="T73" fmla="*/ 636 h 1201"/>
                  <a:gd name="T74" fmla="*/ 132 w 1093"/>
                  <a:gd name="T75" fmla="*/ 732 h 1201"/>
                  <a:gd name="T76" fmla="*/ 108 w 1093"/>
                  <a:gd name="T77" fmla="*/ 828 h 1201"/>
                  <a:gd name="T78" fmla="*/ 108 w 1093"/>
                  <a:gd name="T79" fmla="*/ 924 h 1201"/>
                  <a:gd name="T80" fmla="*/ 96 w 1093"/>
                  <a:gd name="T81" fmla="*/ 996 h 1201"/>
                  <a:gd name="T82" fmla="*/ 96 w 1093"/>
                  <a:gd name="T83" fmla="*/ 1068 h 1201"/>
                  <a:gd name="T84" fmla="*/ 60 w 1093"/>
                  <a:gd name="T85" fmla="*/ 114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3" h="1201">
                    <a:moveTo>
                      <a:pt x="0" y="1200"/>
                    </a:moveTo>
                    <a:lnTo>
                      <a:pt x="48" y="1176"/>
                    </a:lnTo>
                    <a:lnTo>
                      <a:pt x="84" y="1152"/>
                    </a:lnTo>
                    <a:lnTo>
                      <a:pt x="120" y="1152"/>
                    </a:lnTo>
                    <a:lnTo>
                      <a:pt x="156" y="1140"/>
                    </a:lnTo>
                    <a:lnTo>
                      <a:pt x="192" y="1128"/>
                    </a:lnTo>
                    <a:lnTo>
                      <a:pt x="228" y="1128"/>
                    </a:lnTo>
                    <a:lnTo>
                      <a:pt x="264" y="1116"/>
                    </a:lnTo>
                    <a:lnTo>
                      <a:pt x="312" y="1104"/>
                    </a:lnTo>
                    <a:lnTo>
                      <a:pt x="360" y="1104"/>
                    </a:lnTo>
                    <a:lnTo>
                      <a:pt x="408" y="1092"/>
                    </a:lnTo>
                    <a:lnTo>
                      <a:pt x="456" y="1080"/>
                    </a:lnTo>
                    <a:lnTo>
                      <a:pt x="492" y="1068"/>
                    </a:lnTo>
                    <a:lnTo>
                      <a:pt x="528" y="1056"/>
                    </a:lnTo>
                    <a:lnTo>
                      <a:pt x="564" y="1044"/>
                    </a:lnTo>
                    <a:lnTo>
                      <a:pt x="600" y="1032"/>
                    </a:lnTo>
                    <a:lnTo>
                      <a:pt x="648" y="996"/>
                    </a:lnTo>
                    <a:lnTo>
                      <a:pt x="696" y="960"/>
                    </a:lnTo>
                    <a:lnTo>
                      <a:pt x="732" y="936"/>
                    </a:lnTo>
                    <a:lnTo>
                      <a:pt x="768" y="912"/>
                    </a:lnTo>
                    <a:lnTo>
                      <a:pt x="804" y="888"/>
                    </a:lnTo>
                    <a:lnTo>
                      <a:pt x="828" y="852"/>
                    </a:lnTo>
                    <a:lnTo>
                      <a:pt x="864" y="816"/>
                    </a:lnTo>
                    <a:lnTo>
                      <a:pt x="900" y="792"/>
                    </a:lnTo>
                    <a:lnTo>
                      <a:pt x="936" y="756"/>
                    </a:lnTo>
                    <a:lnTo>
                      <a:pt x="948" y="720"/>
                    </a:lnTo>
                    <a:lnTo>
                      <a:pt x="984" y="672"/>
                    </a:lnTo>
                    <a:lnTo>
                      <a:pt x="1008" y="624"/>
                    </a:lnTo>
                    <a:lnTo>
                      <a:pt x="1032" y="576"/>
                    </a:lnTo>
                    <a:lnTo>
                      <a:pt x="1056" y="528"/>
                    </a:lnTo>
                    <a:lnTo>
                      <a:pt x="1056" y="480"/>
                    </a:lnTo>
                    <a:lnTo>
                      <a:pt x="1068" y="432"/>
                    </a:lnTo>
                    <a:lnTo>
                      <a:pt x="1080" y="384"/>
                    </a:lnTo>
                    <a:lnTo>
                      <a:pt x="1080" y="336"/>
                    </a:lnTo>
                    <a:lnTo>
                      <a:pt x="1080" y="288"/>
                    </a:lnTo>
                    <a:lnTo>
                      <a:pt x="1092" y="240"/>
                    </a:lnTo>
                    <a:lnTo>
                      <a:pt x="1092" y="192"/>
                    </a:lnTo>
                    <a:lnTo>
                      <a:pt x="1092" y="144"/>
                    </a:lnTo>
                    <a:lnTo>
                      <a:pt x="1068" y="108"/>
                    </a:lnTo>
                    <a:lnTo>
                      <a:pt x="1068" y="72"/>
                    </a:lnTo>
                    <a:lnTo>
                      <a:pt x="1032" y="36"/>
                    </a:lnTo>
                    <a:lnTo>
                      <a:pt x="996" y="12"/>
                    </a:lnTo>
                    <a:lnTo>
                      <a:pt x="948" y="0"/>
                    </a:lnTo>
                    <a:lnTo>
                      <a:pt x="900" y="0"/>
                    </a:lnTo>
                    <a:lnTo>
                      <a:pt x="852" y="0"/>
                    </a:lnTo>
                    <a:lnTo>
                      <a:pt x="804" y="0"/>
                    </a:lnTo>
                    <a:lnTo>
                      <a:pt x="768" y="0"/>
                    </a:lnTo>
                    <a:lnTo>
                      <a:pt x="732" y="0"/>
                    </a:lnTo>
                    <a:lnTo>
                      <a:pt x="696" y="0"/>
                    </a:lnTo>
                    <a:lnTo>
                      <a:pt x="648" y="0"/>
                    </a:lnTo>
                    <a:lnTo>
                      <a:pt x="612" y="0"/>
                    </a:lnTo>
                    <a:lnTo>
                      <a:pt x="576" y="0"/>
                    </a:lnTo>
                    <a:lnTo>
                      <a:pt x="540" y="0"/>
                    </a:lnTo>
                    <a:lnTo>
                      <a:pt x="504" y="0"/>
                    </a:lnTo>
                    <a:lnTo>
                      <a:pt x="468" y="0"/>
                    </a:lnTo>
                    <a:lnTo>
                      <a:pt x="432" y="12"/>
                    </a:lnTo>
                    <a:lnTo>
                      <a:pt x="396" y="12"/>
                    </a:lnTo>
                    <a:lnTo>
                      <a:pt x="348" y="24"/>
                    </a:lnTo>
                    <a:lnTo>
                      <a:pt x="312" y="48"/>
                    </a:lnTo>
                    <a:lnTo>
                      <a:pt x="276" y="72"/>
                    </a:lnTo>
                    <a:lnTo>
                      <a:pt x="240" y="108"/>
                    </a:lnTo>
                    <a:lnTo>
                      <a:pt x="204" y="132"/>
                    </a:lnTo>
                    <a:lnTo>
                      <a:pt x="204" y="168"/>
                    </a:lnTo>
                    <a:lnTo>
                      <a:pt x="192" y="204"/>
                    </a:lnTo>
                    <a:lnTo>
                      <a:pt x="180" y="252"/>
                    </a:lnTo>
                    <a:lnTo>
                      <a:pt x="156" y="300"/>
                    </a:lnTo>
                    <a:lnTo>
                      <a:pt x="156" y="336"/>
                    </a:lnTo>
                    <a:lnTo>
                      <a:pt x="156" y="372"/>
                    </a:lnTo>
                    <a:lnTo>
                      <a:pt x="156" y="408"/>
                    </a:lnTo>
                    <a:lnTo>
                      <a:pt x="144" y="444"/>
                    </a:lnTo>
                    <a:lnTo>
                      <a:pt x="144" y="492"/>
                    </a:lnTo>
                    <a:lnTo>
                      <a:pt x="132" y="540"/>
                    </a:lnTo>
                    <a:lnTo>
                      <a:pt x="132" y="588"/>
                    </a:lnTo>
                    <a:lnTo>
                      <a:pt x="132" y="636"/>
                    </a:lnTo>
                    <a:lnTo>
                      <a:pt x="132" y="684"/>
                    </a:lnTo>
                    <a:lnTo>
                      <a:pt x="132" y="732"/>
                    </a:lnTo>
                    <a:lnTo>
                      <a:pt x="132" y="780"/>
                    </a:lnTo>
                    <a:lnTo>
                      <a:pt x="108" y="828"/>
                    </a:lnTo>
                    <a:lnTo>
                      <a:pt x="108" y="876"/>
                    </a:lnTo>
                    <a:lnTo>
                      <a:pt x="108" y="924"/>
                    </a:lnTo>
                    <a:lnTo>
                      <a:pt x="96" y="960"/>
                    </a:lnTo>
                    <a:lnTo>
                      <a:pt x="96" y="996"/>
                    </a:lnTo>
                    <a:lnTo>
                      <a:pt x="96" y="1032"/>
                    </a:lnTo>
                    <a:lnTo>
                      <a:pt x="96" y="1068"/>
                    </a:lnTo>
                    <a:lnTo>
                      <a:pt x="84" y="1104"/>
                    </a:lnTo>
                    <a:lnTo>
                      <a:pt x="60" y="1140"/>
                    </a:lnTo>
                    <a:lnTo>
                      <a:pt x="60" y="117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0739" name="Line 19">
                <a:extLst>
                  <a:ext uri="{FF2B5EF4-FFF2-40B4-BE49-F238E27FC236}">
                    <a16:creationId xmlns:a16="http://schemas.microsoft.com/office/drawing/2014/main" id="{35D1FCE7-87D6-458C-ACEA-0C59A62ED0C9}"/>
                  </a:ext>
                </a:extLst>
              </p:cNvPr>
              <p:cNvSpPr>
                <a:spLocks noChangeShapeType="1"/>
              </p:cNvSpPr>
              <p:nvPr/>
            </p:nvSpPr>
            <p:spPr bwMode="auto">
              <a:xfrm>
                <a:off x="3408" y="2640"/>
                <a:ext cx="672" cy="0"/>
              </a:xfrm>
              <a:prstGeom prst="line">
                <a:avLst/>
              </a:prstGeom>
              <a:noFill/>
              <a:ln w="1270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740" name="Line 20">
                <a:extLst>
                  <a:ext uri="{FF2B5EF4-FFF2-40B4-BE49-F238E27FC236}">
                    <a16:creationId xmlns:a16="http://schemas.microsoft.com/office/drawing/2014/main" id="{EE669E5A-B295-4B05-9A20-DF8774B382BD}"/>
                  </a:ext>
                </a:extLst>
              </p:cNvPr>
              <p:cNvSpPr>
                <a:spLocks noChangeShapeType="1"/>
              </p:cNvSpPr>
              <p:nvPr/>
            </p:nvSpPr>
            <p:spPr bwMode="auto">
              <a:xfrm>
                <a:off x="4080" y="2304"/>
                <a:ext cx="0" cy="624"/>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741" name="Line 21">
                <a:extLst>
                  <a:ext uri="{FF2B5EF4-FFF2-40B4-BE49-F238E27FC236}">
                    <a16:creationId xmlns:a16="http://schemas.microsoft.com/office/drawing/2014/main" id="{43EA0586-023D-403D-99A9-C2BAF6E33193}"/>
                  </a:ext>
                </a:extLst>
              </p:cNvPr>
              <p:cNvSpPr>
                <a:spLocks noChangeShapeType="1"/>
              </p:cNvSpPr>
              <p:nvPr/>
            </p:nvSpPr>
            <p:spPr bwMode="auto">
              <a:xfrm>
                <a:off x="4080" y="2640"/>
                <a:ext cx="576" cy="0"/>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30742" name="Arc 22">
              <a:extLst>
                <a:ext uri="{FF2B5EF4-FFF2-40B4-BE49-F238E27FC236}">
                  <a16:creationId xmlns:a16="http://schemas.microsoft.com/office/drawing/2014/main" id="{A66ACA12-AAB7-4334-9C9F-FD16A978E4CF}"/>
                </a:ext>
              </a:extLst>
            </p:cNvPr>
            <p:cNvSpPr>
              <a:spLocks/>
            </p:cNvSpPr>
            <p:nvPr/>
          </p:nvSpPr>
          <p:spPr bwMode="auto">
            <a:xfrm rot="208464">
              <a:off x="4262" y="2719"/>
              <a:ext cx="776" cy="805"/>
            </a:xfrm>
            <a:custGeom>
              <a:avLst/>
              <a:gdLst>
                <a:gd name="G0" fmla="+- 0 0 0"/>
                <a:gd name="G1" fmla="+- 21335 0 0"/>
                <a:gd name="G2" fmla="+- 21600 0 0"/>
                <a:gd name="T0" fmla="*/ 3371 w 21599"/>
                <a:gd name="T1" fmla="*/ 0 h 21335"/>
                <a:gd name="T2" fmla="*/ 21599 w 21599"/>
                <a:gd name="T3" fmla="*/ 21088 h 21335"/>
                <a:gd name="T4" fmla="*/ 0 w 21599"/>
                <a:gd name="T5" fmla="*/ 21335 h 21335"/>
              </a:gdLst>
              <a:ahLst/>
              <a:cxnLst>
                <a:cxn ang="0">
                  <a:pos x="T0" y="T1"/>
                </a:cxn>
                <a:cxn ang="0">
                  <a:pos x="T2" y="T3"/>
                </a:cxn>
                <a:cxn ang="0">
                  <a:pos x="T4" y="T5"/>
                </a:cxn>
              </a:cxnLst>
              <a:rect l="0" t="0" r="r" b="b"/>
              <a:pathLst>
                <a:path w="21599" h="21335" fill="none" extrusionOk="0">
                  <a:moveTo>
                    <a:pt x="3371" y="-1"/>
                  </a:moveTo>
                  <a:cubicBezTo>
                    <a:pt x="13776" y="1643"/>
                    <a:pt x="21478" y="10554"/>
                    <a:pt x="21598" y="21088"/>
                  </a:cubicBezTo>
                </a:path>
                <a:path w="21599" h="21335" stroke="0" extrusionOk="0">
                  <a:moveTo>
                    <a:pt x="3371" y="-1"/>
                  </a:moveTo>
                  <a:cubicBezTo>
                    <a:pt x="13776" y="1643"/>
                    <a:pt x="21478" y="10554"/>
                    <a:pt x="21598" y="21088"/>
                  </a:cubicBezTo>
                  <a:lnTo>
                    <a:pt x="0" y="21335"/>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762" name="Text Box 42">
              <a:extLst>
                <a:ext uri="{FF2B5EF4-FFF2-40B4-BE49-F238E27FC236}">
                  <a16:creationId xmlns:a16="http://schemas.microsoft.com/office/drawing/2014/main" id="{8E3C0995-7386-464F-B67B-99CE503C7A69}"/>
                </a:ext>
              </a:extLst>
            </p:cNvPr>
            <p:cNvSpPr txBox="1">
              <a:spLocks noChangeArrowheads="1"/>
            </p:cNvSpPr>
            <p:nvPr/>
          </p:nvSpPr>
          <p:spPr bwMode="auto">
            <a:xfrm>
              <a:off x="136" y="3579"/>
              <a:ext cx="5456"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  This method </a:t>
              </a:r>
              <a:r>
                <a:rPr lang="en-GB" altLang="en-US" i="1" dirty="0">
                  <a:latin typeface="Calibri" panose="020F0502020204030204" pitchFamily="34" charset="0"/>
                  <a:cs typeface="Calibri" panose="020F0502020204030204" pitchFamily="34" charset="0"/>
                </a:rPr>
                <a:t>can get stuck</a:t>
              </a:r>
              <a:r>
                <a:rPr lang="en-GB" altLang="en-US" dirty="0">
                  <a:latin typeface="Calibri" panose="020F0502020204030204" pitchFamily="34" charset="0"/>
                  <a:cs typeface="Calibri" panose="020F0502020204030204" pitchFamily="34" charset="0"/>
                </a:rPr>
                <a:t> in </a:t>
              </a:r>
              <a:r>
                <a:rPr lang="sv-SE" altLang="en-US"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sharp ditches</a:t>
              </a:r>
              <a:r>
                <a:rPr lang="sv-SE" altLang="en-US" dirty="0">
                  <a:latin typeface="Calibri" panose="020F0502020204030204" pitchFamily="34" charset="0"/>
                  <a:cs typeface="Calibri" panose="020F0502020204030204" pitchFamily="34" charset="0"/>
                </a:rPr>
                <a:t> or </a:t>
              </a:r>
              <a:r>
                <a:rPr lang="en-GB" altLang="en-US" dirty="0">
                  <a:latin typeface="Calibri" panose="020F0502020204030204" pitchFamily="34" charset="0"/>
                  <a:cs typeface="Calibri" panose="020F0502020204030204" pitchFamily="34" charset="0"/>
                </a:rPr>
                <a:t>ridges” that are not </a:t>
              </a:r>
            </a:p>
            <a:p>
              <a:pPr>
                <a:lnSpc>
                  <a:spcPct val="90000"/>
                </a:lnSpc>
                <a:buSzPct val="100000"/>
              </a:pPr>
              <a:r>
                <a:rPr lang="en-GB" altLang="en-US" dirty="0">
                  <a:latin typeface="Calibri" panose="020F0502020204030204" pitchFamily="34" charset="0"/>
                  <a:cs typeface="Calibri" panose="020F0502020204030204" pitchFamily="34" charset="0"/>
                </a:rPr>
                <a:t>   parallel to the search directions. (Here all co-ordinate directions </a:t>
              </a:r>
            </a:p>
            <a:p>
              <a:pPr>
                <a:lnSpc>
                  <a:spcPct val="90000"/>
                </a:lnSpc>
                <a:buSzPct val="100000"/>
              </a:pPr>
              <a:r>
                <a:rPr lang="en-GB" altLang="en-US" dirty="0">
                  <a:latin typeface="Calibri" panose="020F0502020204030204" pitchFamily="34" charset="0"/>
                  <a:cs typeface="Calibri" panose="020F0502020204030204" pitchFamily="34" charset="0"/>
                </a:rPr>
                <a:t>   from such a point are less optimal, which fools this method!)</a:t>
              </a:r>
            </a:p>
          </p:txBody>
        </p:sp>
      </p:grpSp>
      <p:sp>
        <p:nvSpPr>
          <p:cNvPr id="30763" name="Text Box 43">
            <a:extLst>
              <a:ext uri="{FF2B5EF4-FFF2-40B4-BE49-F238E27FC236}">
                <a16:creationId xmlns:a16="http://schemas.microsoft.com/office/drawing/2014/main" id="{5EF3EE4D-2AB0-4001-B321-4534B50EC689}"/>
              </a:ext>
            </a:extLst>
          </p:cNvPr>
          <p:cNvSpPr txBox="1">
            <a:spLocks noChangeArrowheads="1"/>
          </p:cNvSpPr>
          <p:nvPr/>
        </p:nvSpPr>
        <p:spPr bwMode="auto">
          <a:xfrm>
            <a:off x="215900" y="660400"/>
            <a:ext cx="8737600" cy="1089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In this method a linear search (e.g. a golden section search) is used sequentially in each co-ordinate (parameter) direction. Thereafter, this procedure is repeated until no further improvement is obtained.</a:t>
            </a:r>
            <a:endParaRPr lang="en-GB" altLang="en-US" b="1" dirty="0">
              <a:latin typeface="Calibri" panose="020F0502020204030204" pitchFamily="34" charset="0"/>
              <a:cs typeface="Calibri" panose="020F0502020204030204" pitchFamily="34" charset="0"/>
            </a:endParaRPr>
          </a:p>
        </p:txBody>
      </p:sp>
      <p:sp>
        <p:nvSpPr>
          <p:cNvPr id="38" name="Platshållare för bildnummer 6">
            <a:extLst>
              <a:ext uri="{FF2B5EF4-FFF2-40B4-BE49-F238E27FC236}">
                <a16:creationId xmlns:a16="http://schemas.microsoft.com/office/drawing/2014/main" id="{1C087247-287C-43B8-9F0D-B364849687D2}"/>
              </a:ext>
            </a:extLst>
          </p:cNvPr>
          <p:cNvSpPr>
            <a:spLocks noGrp="1"/>
          </p:cNvSpPr>
          <p:nvPr>
            <p:ph type="sldNum" sz="quarter" idx="12"/>
          </p:nvPr>
        </p:nvSpPr>
        <p:spPr>
          <a:xfrm>
            <a:off x="8530717" y="6275630"/>
            <a:ext cx="422783" cy="457200"/>
          </a:xfrm>
        </p:spPr>
        <p:txBody>
          <a:bodyPr/>
          <a:lstStyle/>
          <a:p>
            <a:fld id="{87730C7A-D2DD-4A4A-A51A-6826522D68E9}" type="slidenum">
              <a:rPr lang="en-GB" altLang="en-US">
                <a:latin typeface="Calibri" panose="020F0502020204030204" pitchFamily="34" charset="0"/>
                <a:cs typeface="Calibri" panose="020F0502020204030204" pitchFamily="34" charset="0"/>
              </a:rPr>
              <a:pPr/>
              <a:t>17</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3"/>
                                        </p:tgtEl>
                                        <p:attrNameLst>
                                          <p:attrName>style.visibility</p:attrName>
                                        </p:attrNameLst>
                                      </p:cBhvr>
                                      <p:to>
                                        <p:strVal val="visible"/>
                                      </p:to>
                                    </p:set>
                                    <p:anim calcmode="lin" valueType="num">
                                      <p:cBhvr additive="base">
                                        <p:cTn id="7" dur="500" fill="hold"/>
                                        <p:tgtEl>
                                          <p:spTgt spid="30763"/>
                                        </p:tgtEl>
                                        <p:attrNameLst>
                                          <p:attrName>ppt_x</p:attrName>
                                        </p:attrNameLst>
                                      </p:cBhvr>
                                      <p:tavLst>
                                        <p:tav tm="0">
                                          <p:val>
                                            <p:strVal val="#ppt_x"/>
                                          </p:val>
                                        </p:tav>
                                        <p:tav tm="100000">
                                          <p:val>
                                            <p:strVal val="#ppt_x"/>
                                          </p:val>
                                        </p:tav>
                                      </p:tavLst>
                                    </p:anim>
                                    <p:anim calcmode="lin" valueType="num">
                                      <p:cBhvr additive="base">
                                        <p:cTn id="8" dur="500" fill="hold"/>
                                        <p:tgtEl>
                                          <p:spTgt spid="307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70"/>
                                        </p:tgtEl>
                                        <p:attrNameLst>
                                          <p:attrName>style.visibility</p:attrName>
                                        </p:attrNameLst>
                                      </p:cBhvr>
                                      <p:to>
                                        <p:strVal val="visible"/>
                                      </p:to>
                                    </p:set>
                                    <p:anim calcmode="lin" valueType="num">
                                      <p:cBhvr additive="base">
                                        <p:cTn id="13" dur="500" fill="hold"/>
                                        <p:tgtEl>
                                          <p:spTgt spid="30770"/>
                                        </p:tgtEl>
                                        <p:attrNameLst>
                                          <p:attrName>ppt_x</p:attrName>
                                        </p:attrNameLst>
                                      </p:cBhvr>
                                      <p:tavLst>
                                        <p:tav tm="0">
                                          <p:val>
                                            <p:strVal val="#ppt_x"/>
                                          </p:val>
                                        </p:tav>
                                        <p:tav tm="100000">
                                          <p:val>
                                            <p:strVal val="#ppt_x"/>
                                          </p:val>
                                        </p:tav>
                                      </p:tavLst>
                                    </p:anim>
                                    <p:anim calcmode="lin" valueType="num">
                                      <p:cBhvr additive="base">
                                        <p:cTn id="14" dur="500" fill="hold"/>
                                        <p:tgtEl>
                                          <p:spTgt spid="307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769"/>
                                        </p:tgtEl>
                                        <p:attrNameLst>
                                          <p:attrName>style.visibility</p:attrName>
                                        </p:attrNameLst>
                                      </p:cBhvr>
                                      <p:to>
                                        <p:strVal val="visible"/>
                                      </p:to>
                                    </p:set>
                                    <p:anim calcmode="lin" valueType="num">
                                      <p:cBhvr additive="base">
                                        <p:cTn id="19" dur="500" fill="hold"/>
                                        <p:tgtEl>
                                          <p:spTgt spid="30769"/>
                                        </p:tgtEl>
                                        <p:attrNameLst>
                                          <p:attrName>ppt_x</p:attrName>
                                        </p:attrNameLst>
                                      </p:cBhvr>
                                      <p:tavLst>
                                        <p:tav tm="0">
                                          <p:val>
                                            <p:strVal val="0-#ppt_w/2"/>
                                          </p:val>
                                        </p:tav>
                                        <p:tav tm="100000">
                                          <p:val>
                                            <p:strVal val="#ppt_x"/>
                                          </p:val>
                                        </p:tav>
                                      </p:tavLst>
                                    </p:anim>
                                    <p:anim calcmode="lin" valueType="num">
                                      <p:cBhvr additive="base">
                                        <p:cTn id="20" dur="500" fill="hold"/>
                                        <p:tgtEl>
                                          <p:spTgt spid="3076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765"/>
                                        </p:tgtEl>
                                        <p:attrNameLst>
                                          <p:attrName>style.visibility</p:attrName>
                                        </p:attrNameLst>
                                      </p:cBhvr>
                                      <p:to>
                                        <p:strVal val="visible"/>
                                      </p:to>
                                    </p:set>
                                    <p:anim calcmode="lin" valueType="num">
                                      <p:cBhvr additive="base">
                                        <p:cTn id="25" dur="500" fill="hold"/>
                                        <p:tgtEl>
                                          <p:spTgt spid="30765"/>
                                        </p:tgtEl>
                                        <p:attrNameLst>
                                          <p:attrName>ppt_x</p:attrName>
                                        </p:attrNameLst>
                                      </p:cBhvr>
                                      <p:tavLst>
                                        <p:tav tm="0">
                                          <p:val>
                                            <p:strVal val="#ppt_x"/>
                                          </p:val>
                                        </p:tav>
                                        <p:tav tm="100000">
                                          <p:val>
                                            <p:strVal val="#ppt_x"/>
                                          </p:val>
                                        </p:tav>
                                      </p:tavLst>
                                    </p:anim>
                                    <p:anim calcmode="lin" valueType="num">
                                      <p:cBhvr additive="base">
                                        <p:cTn id="26" dur="500" fill="hold"/>
                                        <p:tgtEl>
                                          <p:spTgt spid="3076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0747"/>
                                        </p:tgtEl>
                                        <p:attrNameLst>
                                          <p:attrName>style.visibility</p:attrName>
                                        </p:attrNameLst>
                                      </p:cBhvr>
                                      <p:to>
                                        <p:strVal val="visible"/>
                                      </p:to>
                                    </p:set>
                                    <p:anim calcmode="lin" valueType="num">
                                      <p:cBhvr additive="base">
                                        <p:cTn id="31" dur="500" fill="hold"/>
                                        <p:tgtEl>
                                          <p:spTgt spid="30747"/>
                                        </p:tgtEl>
                                        <p:attrNameLst>
                                          <p:attrName>ppt_x</p:attrName>
                                        </p:attrNameLst>
                                      </p:cBhvr>
                                      <p:tavLst>
                                        <p:tav tm="0">
                                          <p:val>
                                            <p:strVal val="1+#ppt_w/2"/>
                                          </p:val>
                                        </p:tav>
                                        <p:tav tm="100000">
                                          <p:val>
                                            <p:strVal val="#ppt_x"/>
                                          </p:val>
                                        </p:tav>
                                      </p:tavLst>
                                    </p:anim>
                                    <p:anim calcmode="lin" valueType="num">
                                      <p:cBhvr additive="base">
                                        <p:cTn id="32" dur="500" fill="hold"/>
                                        <p:tgtEl>
                                          <p:spTgt spid="3074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nodeType="clickEffect">
                                  <p:stCondLst>
                                    <p:cond delay="0"/>
                                  </p:stCondLst>
                                  <p:childTnLst>
                                    <p:set>
                                      <p:cBhvr>
                                        <p:cTn id="36" dur="1" fill="hold">
                                          <p:stCondLst>
                                            <p:cond delay="0"/>
                                          </p:stCondLst>
                                        </p:cTn>
                                        <p:tgtEl>
                                          <p:spTgt spid="30735"/>
                                        </p:tgtEl>
                                        <p:attrNameLst>
                                          <p:attrName>style.visibility</p:attrName>
                                        </p:attrNameLst>
                                      </p:cBhvr>
                                      <p:to>
                                        <p:strVal val="visible"/>
                                      </p:to>
                                    </p:set>
                                    <p:anim calcmode="lin" valueType="num">
                                      <p:cBhvr additive="base">
                                        <p:cTn id="37" dur="500" fill="hold"/>
                                        <p:tgtEl>
                                          <p:spTgt spid="30735"/>
                                        </p:tgtEl>
                                        <p:attrNameLst>
                                          <p:attrName>ppt_x</p:attrName>
                                        </p:attrNameLst>
                                      </p:cBhvr>
                                      <p:tavLst>
                                        <p:tav tm="0">
                                          <p:val>
                                            <p:strVal val="#ppt_x"/>
                                          </p:val>
                                        </p:tav>
                                        <p:tav tm="100000">
                                          <p:val>
                                            <p:strVal val="#ppt_x"/>
                                          </p:val>
                                        </p:tav>
                                      </p:tavLst>
                                    </p:anim>
                                    <p:anim calcmode="lin" valueType="num">
                                      <p:cBhvr additive="base">
                                        <p:cTn id="38" dur="500" fill="hold"/>
                                        <p:tgtEl>
                                          <p:spTgt spid="30735"/>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0761"/>
                                        </p:tgtEl>
                                        <p:attrNameLst>
                                          <p:attrName>style.visibility</p:attrName>
                                        </p:attrNameLst>
                                      </p:cBhvr>
                                      <p:to>
                                        <p:strVal val="visible"/>
                                      </p:to>
                                    </p:set>
                                    <p:anim calcmode="lin" valueType="num">
                                      <p:cBhvr additive="base">
                                        <p:cTn id="43" dur="500" fill="hold"/>
                                        <p:tgtEl>
                                          <p:spTgt spid="30761"/>
                                        </p:tgtEl>
                                        <p:attrNameLst>
                                          <p:attrName>ppt_x</p:attrName>
                                        </p:attrNameLst>
                                      </p:cBhvr>
                                      <p:tavLst>
                                        <p:tav tm="0">
                                          <p:val>
                                            <p:strVal val="1+#ppt_w/2"/>
                                          </p:val>
                                        </p:tav>
                                        <p:tav tm="100000">
                                          <p:val>
                                            <p:strVal val="#ppt_x"/>
                                          </p:val>
                                        </p:tav>
                                      </p:tavLst>
                                    </p:anim>
                                    <p:anim calcmode="lin" valueType="num">
                                      <p:cBhvr additive="base">
                                        <p:cTn id="44" dur="500" fill="hold"/>
                                        <p:tgtEl>
                                          <p:spTgt spid="3076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0764"/>
                                        </p:tgtEl>
                                        <p:attrNameLst>
                                          <p:attrName>style.visibility</p:attrName>
                                        </p:attrNameLst>
                                      </p:cBhvr>
                                      <p:to>
                                        <p:strVal val="visible"/>
                                      </p:to>
                                    </p:set>
                                    <p:anim calcmode="lin" valueType="num">
                                      <p:cBhvr additive="base">
                                        <p:cTn id="49" dur="500" fill="hold"/>
                                        <p:tgtEl>
                                          <p:spTgt spid="30764"/>
                                        </p:tgtEl>
                                        <p:attrNameLst>
                                          <p:attrName>ppt_x</p:attrName>
                                        </p:attrNameLst>
                                      </p:cBhvr>
                                      <p:tavLst>
                                        <p:tav tm="0">
                                          <p:val>
                                            <p:strVal val="1+#ppt_w/2"/>
                                          </p:val>
                                        </p:tav>
                                        <p:tav tm="100000">
                                          <p:val>
                                            <p:strVal val="#ppt_x"/>
                                          </p:val>
                                        </p:tav>
                                      </p:tavLst>
                                    </p:anim>
                                    <p:anim calcmode="lin" valueType="num">
                                      <p:cBhvr additive="base">
                                        <p:cTn id="50" dur="500" fill="hold"/>
                                        <p:tgtEl>
                                          <p:spTgt spid="30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1" grpId="0" autoUpdateAnimBg="0"/>
      <p:bldP spid="3076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tshållare för bildnummer 6">
            <a:extLst>
              <a:ext uri="{FF2B5EF4-FFF2-40B4-BE49-F238E27FC236}">
                <a16:creationId xmlns:a16="http://schemas.microsoft.com/office/drawing/2014/main" id="{09A28100-5CA7-414D-92B0-1C9DEFCDD200}"/>
              </a:ext>
            </a:extLst>
          </p:cNvPr>
          <p:cNvSpPr>
            <a:spLocks noGrp="1"/>
          </p:cNvSpPr>
          <p:nvPr>
            <p:ph type="sldNum" sz="quarter" idx="12"/>
          </p:nvPr>
        </p:nvSpPr>
        <p:spPr>
          <a:xfrm>
            <a:off x="8598271" y="6385563"/>
            <a:ext cx="419100" cy="381000"/>
          </a:xfrm>
        </p:spPr>
        <p:txBody>
          <a:bodyPr/>
          <a:lstStyle/>
          <a:p>
            <a:fld id="{F7EE0DB5-E8E5-4AFA-9CF7-FB5435316B0A}" type="slidenum">
              <a:rPr lang="en-GB" altLang="en-US">
                <a:latin typeface="Calibri" panose="020F0502020204030204" pitchFamily="34" charset="0"/>
                <a:cs typeface="Calibri" panose="020F0502020204030204" pitchFamily="34" charset="0"/>
              </a:rPr>
              <a:pPr/>
              <a:t>18</a:t>
            </a:fld>
            <a:endParaRPr lang="en-GB" altLang="en-US" dirty="0">
              <a:latin typeface="Calibri" panose="020F0502020204030204" pitchFamily="34" charset="0"/>
              <a:cs typeface="Calibri" panose="020F0502020204030204" pitchFamily="34" charset="0"/>
            </a:endParaRPr>
          </a:p>
        </p:txBody>
      </p:sp>
      <p:grpSp>
        <p:nvGrpSpPr>
          <p:cNvPr id="32911" name="Group 143">
            <a:extLst>
              <a:ext uri="{FF2B5EF4-FFF2-40B4-BE49-F238E27FC236}">
                <a16:creationId xmlns:a16="http://schemas.microsoft.com/office/drawing/2014/main" id="{ABBFD3E9-C2B5-442C-B6CF-D26C914FA81D}"/>
              </a:ext>
            </a:extLst>
          </p:cNvPr>
          <p:cNvGrpSpPr>
            <a:grpSpLocks/>
          </p:cNvGrpSpPr>
          <p:nvPr/>
        </p:nvGrpSpPr>
        <p:grpSpPr bwMode="auto">
          <a:xfrm>
            <a:off x="5638800" y="4013200"/>
            <a:ext cx="752475" cy="1130300"/>
            <a:chOff x="3504" y="2528"/>
            <a:chExt cx="474" cy="712"/>
          </a:xfrm>
        </p:grpSpPr>
        <p:sp>
          <p:nvSpPr>
            <p:cNvPr id="32868" name="Text Box 100">
              <a:extLst>
                <a:ext uri="{FF2B5EF4-FFF2-40B4-BE49-F238E27FC236}">
                  <a16:creationId xmlns:a16="http://schemas.microsoft.com/office/drawing/2014/main" id="{C6691A0E-1A5A-4C1D-9772-FDB4D5363E50}"/>
                </a:ext>
              </a:extLst>
            </p:cNvPr>
            <p:cNvSpPr txBox="1">
              <a:spLocks noChangeArrowheads="1"/>
            </p:cNvSpPr>
            <p:nvPr/>
          </p:nvSpPr>
          <p:spPr bwMode="auto">
            <a:xfrm>
              <a:off x="3504" y="2912"/>
              <a:ext cx="18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a:solidFill>
                    <a:srgbClr val="FF3300"/>
                  </a:solidFill>
                  <a:latin typeface="Calibri" panose="020F0502020204030204" pitchFamily="34" charset="0"/>
                  <a:cs typeface="Calibri" panose="020F0502020204030204" pitchFamily="34" charset="0"/>
                </a:rPr>
                <a:t>?</a:t>
              </a:r>
              <a:endParaRPr lang="en-GB" altLang="en-US" b="1">
                <a:solidFill>
                  <a:srgbClr val="FF3300"/>
                </a:solidFill>
                <a:latin typeface="Calibri" panose="020F0502020204030204" pitchFamily="34" charset="0"/>
                <a:cs typeface="Calibri" panose="020F0502020204030204" pitchFamily="34" charset="0"/>
              </a:endParaRPr>
            </a:p>
          </p:txBody>
        </p:sp>
        <p:sp>
          <p:nvSpPr>
            <p:cNvPr id="32804" name="Line 36">
              <a:extLst>
                <a:ext uri="{FF2B5EF4-FFF2-40B4-BE49-F238E27FC236}">
                  <a16:creationId xmlns:a16="http://schemas.microsoft.com/office/drawing/2014/main" id="{98E05706-48FC-46CF-9AC0-2290AA7BAD6C}"/>
                </a:ext>
              </a:extLst>
            </p:cNvPr>
            <p:cNvSpPr>
              <a:spLocks noChangeShapeType="1"/>
            </p:cNvSpPr>
            <p:nvPr/>
          </p:nvSpPr>
          <p:spPr bwMode="auto">
            <a:xfrm flipH="1">
              <a:off x="3627" y="2858"/>
              <a:ext cx="0" cy="193"/>
            </a:xfrm>
            <a:prstGeom prst="line">
              <a:avLst/>
            </a:prstGeom>
            <a:noFill/>
            <a:ln w="12700">
              <a:solidFill>
                <a:srgbClr val="FF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02" name="Line 34">
              <a:extLst>
                <a:ext uri="{FF2B5EF4-FFF2-40B4-BE49-F238E27FC236}">
                  <a16:creationId xmlns:a16="http://schemas.microsoft.com/office/drawing/2014/main" id="{6045A401-9841-4A2E-83CD-8DF5096A39F2}"/>
                </a:ext>
              </a:extLst>
            </p:cNvPr>
            <p:cNvSpPr>
              <a:spLocks noChangeShapeType="1"/>
            </p:cNvSpPr>
            <p:nvPr/>
          </p:nvSpPr>
          <p:spPr bwMode="auto">
            <a:xfrm flipH="1">
              <a:off x="3626" y="2528"/>
              <a:ext cx="352" cy="528"/>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03" name="Line 35">
              <a:extLst>
                <a:ext uri="{FF2B5EF4-FFF2-40B4-BE49-F238E27FC236}">
                  <a16:creationId xmlns:a16="http://schemas.microsoft.com/office/drawing/2014/main" id="{B1C9467F-952E-4EA0-925C-87C7FFF919D5}"/>
                </a:ext>
              </a:extLst>
            </p:cNvPr>
            <p:cNvSpPr>
              <a:spLocks noChangeShapeType="1"/>
            </p:cNvSpPr>
            <p:nvPr/>
          </p:nvSpPr>
          <p:spPr bwMode="auto">
            <a:xfrm>
              <a:off x="3633" y="3048"/>
              <a:ext cx="220" cy="192"/>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32774" name="Rectangle 6">
            <a:extLst>
              <a:ext uri="{FF2B5EF4-FFF2-40B4-BE49-F238E27FC236}">
                <a16:creationId xmlns:a16="http://schemas.microsoft.com/office/drawing/2014/main" id="{252BA224-D32D-4A0D-989E-B2610E6617F5}"/>
              </a:ext>
            </a:extLst>
          </p:cNvPr>
          <p:cNvSpPr>
            <a:spLocks noGrp="1" noChangeArrowheads="1"/>
          </p:cNvSpPr>
          <p:nvPr>
            <p:ph type="title"/>
          </p:nvPr>
        </p:nvSpPr>
        <p:spPr>
          <a:xfrm>
            <a:off x="52254" y="89627"/>
            <a:ext cx="4622800" cy="404813"/>
          </a:xfrm>
          <a:noFill/>
          <a:ln/>
        </p:spPr>
        <p:txBody>
          <a:bodyPr/>
          <a:lstStyle/>
          <a:p>
            <a:pPr algn="l">
              <a:buFont typeface="Wingdings" panose="05000000000000000000" pitchFamily="2" charset="2"/>
              <a:buChar char="q"/>
            </a:pPr>
            <a:r>
              <a:rPr lang="en-GB" altLang="en-US" sz="2800" b="1" dirty="0">
                <a:solidFill>
                  <a:srgbClr val="FF0000"/>
                </a:solidFill>
                <a:latin typeface="Calibri" panose="020F0502020204030204" pitchFamily="34" charset="0"/>
                <a:cs typeface="Calibri" panose="020F0502020204030204" pitchFamily="34" charset="0"/>
              </a:rPr>
              <a:t> </a:t>
            </a:r>
            <a:r>
              <a:rPr lang="en-GB" altLang="en-US" sz="2800" b="1" u="sng" dirty="0">
                <a:solidFill>
                  <a:srgbClr val="FF0000"/>
                </a:solidFill>
                <a:latin typeface="Calibri" panose="020F0502020204030204" pitchFamily="34" charset="0"/>
                <a:cs typeface="Calibri" panose="020F0502020204030204" pitchFamily="34" charset="0"/>
              </a:rPr>
              <a:t>Simplex method</a:t>
            </a:r>
          </a:p>
        </p:txBody>
      </p:sp>
      <p:sp>
        <p:nvSpPr>
          <p:cNvPr id="32814" name="Rectangle 46">
            <a:extLst>
              <a:ext uri="{FF2B5EF4-FFF2-40B4-BE49-F238E27FC236}">
                <a16:creationId xmlns:a16="http://schemas.microsoft.com/office/drawing/2014/main" id="{2141EC67-997B-4D29-A85D-32B04C6DBE8A}"/>
              </a:ext>
            </a:extLst>
          </p:cNvPr>
          <p:cNvSpPr>
            <a:spLocks noChangeArrowheads="1"/>
          </p:cNvSpPr>
          <p:nvPr/>
        </p:nvSpPr>
        <p:spPr bwMode="auto">
          <a:xfrm>
            <a:off x="7273925" y="3744444"/>
            <a:ext cx="1530350" cy="2585965"/>
          </a:xfrm>
          <a:prstGeom prst="rect">
            <a:avLst/>
          </a:prstGeom>
          <a:solidFill>
            <a:srgbClr val="FFFF00"/>
          </a:solidFill>
          <a:ln w="9525">
            <a:solidFill>
              <a:schemeClr val="tx1"/>
            </a:solidFill>
            <a:prstDash val="dash"/>
            <a:miter lim="800000"/>
            <a:headEnd/>
            <a:tailEnd/>
          </a:ln>
          <a:effec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000" i="1" dirty="0">
                <a:latin typeface="Calibri" panose="020F0502020204030204" pitchFamily="34" charset="0"/>
                <a:cs typeface="Calibri" panose="020F0502020204030204" pitchFamily="34" charset="0"/>
              </a:rPr>
              <a:t>The simplex method by </a:t>
            </a:r>
            <a:r>
              <a:rPr lang="en-GB" altLang="en-US" sz="2000" i="1" noProof="1">
                <a:latin typeface="Calibri" panose="020F0502020204030204" pitchFamily="34" charset="0"/>
                <a:cs typeface="Calibri" panose="020F0502020204030204" pitchFamily="34" charset="0"/>
              </a:rPr>
              <a:t>Nelder </a:t>
            </a:r>
            <a:r>
              <a:rPr lang="en-GB" altLang="en-US" sz="2000" i="1" dirty="0">
                <a:latin typeface="Calibri" panose="020F0502020204030204" pitchFamily="34" charset="0"/>
                <a:cs typeface="Calibri" panose="020F0502020204030204" pitchFamily="34" charset="0"/>
              </a:rPr>
              <a:t>and Mead, 1965.</a:t>
            </a:r>
          </a:p>
          <a:p>
            <a:pPr>
              <a:lnSpc>
                <a:spcPct val="90000"/>
              </a:lnSpc>
            </a:pPr>
            <a:endParaRPr lang="en-GB" altLang="en-US" sz="2000" i="1" dirty="0">
              <a:latin typeface="Calibri" panose="020F0502020204030204" pitchFamily="34" charset="0"/>
              <a:cs typeface="Calibri" panose="020F0502020204030204" pitchFamily="34" charset="0"/>
            </a:endParaRPr>
          </a:p>
          <a:p>
            <a:pPr>
              <a:lnSpc>
                <a:spcPct val="90000"/>
              </a:lnSpc>
            </a:pPr>
            <a:r>
              <a:rPr lang="en-GB" altLang="en-US" sz="2000" dirty="0">
                <a:latin typeface="Calibri" panose="020F0502020204030204" pitchFamily="34" charset="0"/>
                <a:cs typeface="Calibri" panose="020F0502020204030204" pitchFamily="34" charset="0"/>
              </a:rPr>
              <a:t>This method is used by the StochSD tool </a:t>
            </a:r>
            <a:r>
              <a:rPr lang="en-GB" altLang="en-US" sz="2000" b="1" dirty="0">
                <a:latin typeface="Calibri" panose="020F0502020204030204" pitchFamily="34" charset="0"/>
                <a:cs typeface="Calibri" panose="020F0502020204030204" pitchFamily="34" charset="0"/>
              </a:rPr>
              <a:t>Optim.</a:t>
            </a:r>
          </a:p>
        </p:txBody>
      </p:sp>
      <p:sp>
        <p:nvSpPr>
          <p:cNvPr id="32878" name="Text Box 110">
            <a:extLst>
              <a:ext uri="{FF2B5EF4-FFF2-40B4-BE49-F238E27FC236}">
                <a16:creationId xmlns:a16="http://schemas.microsoft.com/office/drawing/2014/main" id="{F18E2258-0321-4B48-B0D0-114AEE39C97F}"/>
              </a:ext>
            </a:extLst>
          </p:cNvPr>
          <p:cNvSpPr txBox="1">
            <a:spLocks noChangeArrowheads="1"/>
          </p:cNvSpPr>
          <p:nvPr/>
        </p:nvSpPr>
        <p:spPr bwMode="auto">
          <a:xfrm>
            <a:off x="88900" y="552272"/>
            <a:ext cx="40640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To optimize V(x</a:t>
            </a:r>
            <a:r>
              <a:rPr lang="en-GB" altLang="en-US" sz="2000" baseline="-25000" dirty="0">
                <a:latin typeface="Calibri" panose="020F0502020204030204" pitchFamily="34" charset="0"/>
                <a:cs typeface="Calibri" panose="020F0502020204030204" pitchFamily="34" charset="0"/>
              </a:rPr>
              <a:t>1</a:t>
            </a:r>
            <a:r>
              <a:rPr lang="en-GB" altLang="en-US" sz="2000" dirty="0">
                <a:latin typeface="Calibri" panose="020F0502020204030204" pitchFamily="34" charset="0"/>
                <a:cs typeface="Calibri" panose="020F0502020204030204" pitchFamily="34" charset="0"/>
              </a:rPr>
              <a:t>, x</a:t>
            </a:r>
            <a:r>
              <a:rPr lang="en-GB" altLang="en-US" sz="2000" baseline="-25000" dirty="0">
                <a:latin typeface="Calibri" panose="020F0502020204030204" pitchFamily="34" charset="0"/>
                <a:cs typeface="Calibri" panose="020F0502020204030204" pitchFamily="34" charset="0"/>
              </a:rPr>
              <a:t>2,…, </a:t>
            </a:r>
            <a:r>
              <a:rPr lang="en-GB" altLang="en-US" sz="2000" noProof="1">
                <a:latin typeface="Calibri" panose="020F0502020204030204" pitchFamily="34" charset="0"/>
                <a:cs typeface="Calibri" panose="020F0502020204030204" pitchFamily="34" charset="0"/>
              </a:rPr>
              <a:t>x</a:t>
            </a:r>
            <a:r>
              <a:rPr lang="en-GB" altLang="en-US" sz="2000" baseline="-25000" noProof="1">
                <a:latin typeface="Calibri" panose="020F0502020204030204" pitchFamily="34" charset="0"/>
                <a:cs typeface="Calibri" panose="020F0502020204030204" pitchFamily="34" charset="0"/>
              </a:rPr>
              <a:t>n</a:t>
            </a:r>
            <a:r>
              <a:rPr lang="en-GB" altLang="en-US" sz="2000" dirty="0">
                <a:latin typeface="Calibri" panose="020F0502020204030204" pitchFamily="34" charset="0"/>
                <a:cs typeface="Calibri" panose="020F0502020204030204" pitchFamily="34" charset="0"/>
              </a:rPr>
              <a:t>), place n+1 starting points </a:t>
            </a:r>
            <a:r>
              <a:rPr lang="sv-SE" altLang="en-US" sz="2000"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rPr>
              <a:t>in the n-dimensional parameter space. (This ”figure” is called a </a:t>
            </a:r>
            <a:r>
              <a:rPr lang="en-GB" altLang="en-US" sz="2000" i="1" dirty="0">
                <a:latin typeface="Calibri" panose="020F0502020204030204" pitchFamily="34" charset="0"/>
                <a:cs typeface="Calibri" panose="020F0502020204030204" pitchFamily="34" charset="0"/>
              </a:rPr>
              <a:t>simplex</a:t>
            </a:r>
            <a:r>
              <a:rPr lang="en-GB" altLang="en-US" sz="2000" dirty="0">
                <a:latin typeface="Calibri" panose="020F0502020204030204" pitchFamily="34" charset="0"/>
                <a:cs typeface="Calibri" panose="020F0502020204030204" pitchFamily="34" charset="0"/>
              </a:rPr>
              <a:t>.) </a:t>
            </a:r>
          </a:p>
        </p:txBody>
      </p:sp>
      <p:sp>
        <p:nvSpPr>
          <p:cNvPr id="32879" name="Text Box 111">
            <a:extLst>
              <a:ext uri="{FF2B5EF4-FFF2-40B4-BE49-F238E27FC236}">
                <a16:creationId xmlns:a16="http://schemas.microsoft.com/office/drawing/2014/main" id="{37126ADF-4BB5-4E2F-A96F-B1D67D11C192}"/>
              </a:ext>
            </a:extLst>
          </p:cNvPr>
          <p:cNvSpPr txBox="1">
            <a:spLocks noChangeArrowheads="1"/>
          </p:cNvSpPr>
          <p:nvPr/>
        </p:nvSpPr>
        <p:spPr bwMode="auto">
          <a:xfrm>
            <a:off x="88899" y="1784172"/>
            <a:ext cx="4279901"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In two dimensions the simples is a triangle, in three it is a tetrahedron, etc.</a:t>
            </a:r>
          </a:p>
        </p:txBody>
      </p:sp>
      <p:sp>
        <p:nvSpPr>
          <p:cNvPr id="32880" name="Text Box 112">
            <a:extLst>
              <a:ext uri="{FF2B5EF4-FFF2-40B4-BE49-F238E27FC236}">
                <a16:creationId xmlns:a16="http://schemas.microsoft.com/office/drawing/2014/main" id="{A3D79F5A-D2A7-4E91-9960-5B6EA041E581}"/>
              </a:ext>
            </a:extLst>
          </p:cNvPr>
          <p:cNvSpPr txBox="1">
            <a:spLocks noChangeArrowheads="1"/>
          </p:cNvSpPr>
          <p:nvPr/>
        </p:nvSpPr>
        <p:spPr bwMode="auto">
          <a:xfrm>
            <a:off x="38100" y="2495372"/>
            <a:ext cx="4000500" cy="103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buSzPct val="100000"/>
            </a:pPr>
            <a:r>
              <a:rPr lang="en-GB" altLang="en-US" b="1" dirty="0">
                <a:latin typeface="Calibri" panose="020F0502020204030204" pitchFamily="34" charset="0"/>
                <a:cs typeface="Calibri" panose="020F0502020204030204" pitchFamily="34" charset="0"/>
              </a:rPr>
              <a:t>A new simplex is obtained by replacing the worst </a:t>
            </a:r>
            <a:r>
              <a:rPr lang="sv-SE" altLang="en-US" b="1" dirty="0">
                <a:latin typeface="Calibri" panose="020F0502020204030204" pitchFamily="34" charset="0"/>
                <a:cs typeface="Calibri" panose="020F0502020204030204" pitchFamily="34" charset="0"/>
              </a:rPr>
              <a:t>(</a:t>
            </a:r>
            <a:r>
              <a:rPr lang="sv-SE" altLang="en-US" b="1" i="1" dirty="0">
                <a:latin typeface="Calibri" panose="020F0502020204030204" pitchFamily="34" charset="0"/>
                <a:cs typeface="Calibri" panose="020F0502020204030204" pitchFamily="34" charset="0"/>
              </a:rPr>
              <a:t>w</a:t>
            </a:r>
            <a:r>
              <a:rPr lang="sv-SE" altLang="en-US" b="1" dirty="0">
                <a:latin typeface="Calibri" panose="020F0502020204030204" pitchFamily="34" charset="0"/>
                <a:cs typeface="Calibri" panose="020F0502020204030204" pitchFamily="34" charset="0"/>
              </a:rPr>
              <a:t>) </a:t>
            </a:r>
            <a:r>
              <a:rPr lang="en-GB" altLang="en-US" b="1" dirty="0">
                <a:latin typeface="Calibri" panose="020F0502020204030204" pitchFamily="34" charset="0"/>
                <a:cs typeface="Calibri" panose="020F0502020204030204" pitchFamily="34" charset="0"/>
              </a:rPr>
              <a:t>point by a new one by using:</a:t>
            </a:r>
          </a:p>
        </p:txBody>
      </p:sp>
      <p:grpSp>
        <p:nvGrpSpPr>
          <p:cNvPr id="32891" name="Group 123">
            <a:extLst>
              <a:ext uri="{FF2B5EF4-FFF2-40B4-BE49-F238E27FC236}">
                <a16:creationId xmlns:a16="http://schemas.microsoft.com/office/drawing/2014/main" id="{967F973B-E745-46B4-AB8E-0EEBB94C22FF}"/>
              </a:ext>
            </a:extLst>
          </p:cNvPr>
          <p:cNvGrpSpPr>
            <a:grpSpLocks/>
          </p:cNvGrpSpPr>
          <p:nvPr/>
        </p:nvGrpSpPr>
        <p:grpSpPr bwMode="auto">
          <a:xfrm>
            <a:off x="5756275" y="546100"/>
            <a:ext cx="2105025" cy="1130300"/>
            <a:chOff x="3634" y="344"/>
            <a:chExt cx="1326" cy="712"/>
          </a:xfrm>
        </p:grpSpPr>
        <p:sp>
          <p:nvSpPr>
            <p:cNvPr id="32782" name="Line 14">
              <a:extLst>
                <a:ext uri="{FF2B5EF4-FFF2-40B4-BE49-F238E27FC236}">
                  <a16:creationId xmlns:a16="http://schemas.microsoft.com/office/drawing/2014/main" id="{589A9563-CF16-4F3E-BBD1-C5A44C3BFD4D}"/>
                </a:ext>
              </a:extLst>
            </p:cNvPr>
            <p:cNvSpPr>
              <a:spLocks noChangeShapeType="1"/>
            </p:cNvSpPr>
            <p:nvPr/>
          </p:nvSpPr>
          <p:spPr bwMode="auto">
            <a:xfrm flipH="1" flipV="1">
              <a:off x="3986" y="344"/>
              <a:ext cx="768" cy="240"/>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83" name="Line 15">
              <a:extLst>
                <a:ext uri="{FF2B5EF4-FFF2-40B4-BE49-F238E27FC236}">
                  <a16:creationId xmlns:a16="http://schemas.microsoft.com/office/drawing/2014/main" id="{5E0E548D-C7D1-4E38-938F-4DBBBD163DF1}"/>
                </a:ext>
              </a:extLst>
            </p:cNvPr>
            <p:cNvSpPr>
              <a:spLocks noChangeShapeType="1"/>
            </p:cNvSpPr>
            <p:nvPr/>
          </p:nvSpPr>
          <p:spPr bwMode="auto">
            <a:xfrm flipH="1">
              <a:off x="3842" y="576"/>
              <a:ext cx="960" cy="480"/>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84" name="Line 16">
              <a:extLst>
                <a:ext uri="{FF2B5EF4-FFF2-40B4-BE49-F238E27FC236}">
                  <a16:creationId xmlns:a16="http://schemas.microsoft.com/office/drawing/2014/main" id="{880128F2-AF39-4997-A49A-74A868E1E301}"/>
                </a:ext>
              </a:extLst>
            </p:cNvPr>
            <p:cNvSpPr>
              <a:spLocks noChangeShapeType="1"/>
            </p:cNvSpPr>
            <p:nvPr/>
          </p:nvSpPr>
          <p:spPr bwMode="auto">
            <a:xfrm flipH="1">
              <a:off x="3634" y="591"/>
              <a:ext cx="1136" cy="66"/>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53" name="Text Box 85">
              <a:extLst>
                <a:ext uri="{FF2B5EF4-FFF2-40B4-BE49-F238E27FC236}">
                  <a16:creationId xmlns:a16="http://schemas.microsoft.com/office/drawing/2014/main" id="{6BAE18F0-A74B-4CB1-AE43-08CA736DEFE5}"/>
                </a:ext>
              </a:extLst>
            </p:cNvPr>
            <p:cNvSpPr txBox="1">
              <a:spLocks noChangeArrowheads="1"/>
            </p:cNvSpPr>
            <p:nvPr/>
          </p:nvSpPr>
          <p:spPr bwMode="auto">
            <a:xfrm>
              <a:off x="4712" y="440"/>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a:solidFill>
                    <a:srgbClr val="FF3300"/>
                  </a:solidFill>
                  <a:latin typeface="Calibri" panose="020F0502020204030204" pitchFamily="34" charset="0"/>
                  <a:cs typeface="Calibri" panose="020F0502020204030204" pitchFamily="34" charset="0"/>
                </a:rPr>
                <a:t>?</a:t>
              </a:r>
              <a:endParaRPr lang="en-GB" altLang="en-US" b="1">
                <a:solidFill>
                  <a:srgbClr val="FF3300"/>
                </a:solidFill>
                <a:latin typeface="Calibri" panose="020F0502020204030204" pitchFamily="34" charset="0"/>
                <a:cs typeface="Calibri" panose="020F0502020204030204" pitchFamily="34" charset="0"/>
              </a:endParaRPr>
            </a:p>
          </p:txBody>
        </p:sp>
      </p:grpSp>
      <p:grpSp>
        <p:nvGrpSpPr>
          <p:cNvPr id="32919" name="Group 151">
            <a:extLst>
              <a:ext uri="{FF2B5EF4-FFF2-40B4-BE49-F238E27FC236}">
                <a16:creationId xmlns:a16="http://schemas.microsoft.com/office/drawing/2014/main" id="{EFAD9744-2812-4CF5-B3BD-92AAC72F3DAE}"/>
              </a:ext>
            </a:extLst>
          </p:cNvPr>
          <p:cNvGrpSpPr>
            <a:grpSpLocks/>
          </p:cNvGrpSpPr>
          <p:nvPr/>
        </p:nvGrpSpPr>
        <p:grpSpPr bwMode="auto">
          <a:xfrm>
            <a:off x="50800" y="399872"/>
            <a:ext cx="6391275" cy="3506793"/>
            <a:chOff x="64" y="208"/>
            <a:chExt cx="4026" cy="2209"/>
          </a:xfrm>
        </p:grpSpPr>
        <p:grpSp>
          <p:nvGrpSpPr>
            <p:cNvPr id="32916" name="Group 148">
              <a:extLst>
                <a:ext uri="{FF2B5EF4-FFF2-40B4-BE49-F238E27FC236}">
                  <a16:creationId xmlns:a16="http://schemas.microsoft.com/office/drawing/2014/main" id="{28D007FE-6F94-4709-9E74-38B18BE1FFF3}"/>
                </a:ext>
              </a:extLst>
            </p:cNvPr>
            <p:cNvGrpSpPr>
              <a:grpSpLocks/>
            </p:cNvGrpSpPr>
            <p:nvPr/>
          </p:nvGrpSpPr>
          <p:grpSpPr bwMode="auto">
            <a:xfrm>
              <a:off x="2624" y="208"/>
              <a:ext cx="1466" cy="1089"/>
              <a:chOff x="2632" y="208"/>
              <a:chExt cx="1466" cy="1089"/>
            </a:xfrm>
          </p:grpSpPr>
          <p:sp>
            <p:nvSpPr>
              <p:cNvPr id="32792" name="Rectangle 24">
                <a:extLst>
                  <a:ext uri="{FF2B5EF4-FFF2-40B4-BE49-F238E27FC236}">
                    <a16:creationId xmlns:a16="http://schemas.microsoft.com/office/drawing/2014/main" id="{2450CA85-9208-4942-AE87-85296CF6A2B3}"/>
                  </a:ext>
                </a:extLst>
              </p:cNvPr>
              <p:cNvSpPr>
                <a:spLocks noChangeArrowheads="1"/>
              </p:cNvSpPr>
              <p:nvPr/>
            </p:nvSpPr>
            <p:spPr bwMode="auto">
              <a:xfrm>
                <a:off x="3570" y="1025"/>
                <a:ext cx="52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200" b="1" i="1" noProof="1">
                    <a:latin typeface="Calibri" panose="020F0502020204030204" pitchFamily="34" charset="0"/>
                    <a:cs typeface="Calibri" panose="020F0502020204030204" pitchFamily="34" charset="0"/>
                  </a:rPr>
                  <a:t>best</a:t>
                </a:r>
              </a:p>
            </p:txBody>
          </p:sp>
          <p:grpSp>
            <p:nvGrpSpPr>
              <p:cNvPr id="32915" name="Group 147">
                <a:extLst>
                  <a:ext uri="{FF2B5EF4-FFF2-40B4-BE49-F238E27FC236}">
                    <a16:creationId xmlns:a16="http://schemas.microsoft.com/office/drawing/2014/main" id="{805A4E4D-B9B3-4030-83F5-36CCAB1422D6}"/>
                  </a:ext>
                </a:extLst>
              </p:cNvPr>
              <p:cNvGrpSpPr>
                <a:grpSpLocks/>
              </p:cNvGrpSpPr>
              <p:nvPr/>
            </p:nvGrpSpPr>
            <p:grpSpPr bwMode="auto">
              <a:xfrm>
                <a:off x="2632" y="208"/>
                <a:ext cx="1440" cy="992"/>
                <a:chOff x="2640" y="208"/>
                <a:chExt cx="1440" cy="992"/>
              </a:xfrm>
            </p:grpSpPr>
            <p:grpSp>
              <p:nvGrpSpPr>
                <p:cNvPr id="32890" name="Group 122">
                  <a:extLst>
                    <a:ext uri="{FF2B5EF4-FFF2-40B4-BE49-F238E27FC236}">
                      <a16:creationId xmlns:a16="http://schemas.microsoft.com/office/drawing/2014/main" id="{FF0844A4-C964-499E-AC10-ED57D2BF13B8}"/>
                    </a:ext>
                  </a:extLst>
                </p:cNvPr>
                <p:cNvGrpSpPr>
                  <a:grpSpLocks/>
                </p:cNvGrpSpPr>
                <p:nvPr/>
              </p:nvGrpSpPr>
              <p:grpSpPr bwMode="auto">
                <a:xfrm>
                  <a:off x="2640" y="289"/>
                  <a:ext cx="1382" cy="831"/>
                  <a:chOff x="2640" y="289"/>
                  <a:chExt cx="1382" cy="831"/>
                </a:xfrm>
              </p:grpSpPr>
              <p:sp>
                <p:nvSpPr>
                  <p:cNvPr id="32785" name="Rectangle 17">
                    <a:extLst>
                      <a:ext uri="{FF2B5EF4-FFF2-40B4-BE49-F238E27FC236}">
                        <a16:creationId xmlns:a16="http://schemas.microsoft.com/office/drawing/2014/main" id="{B9BB22DB-2273-467E-88BB-4B7ADB7A899A}"/>
                      </a:ext>
                    </a:extLst>
                  </p:cNvPr>
                  <p:cNvSpPr>
                    <a:spLocks noChangeArrowheads="1"/>
                  </p:cNvSpPr>
                  <p:nvPr/>
                </p:nvSpPr>
                <p:spPr bwMode="auto">
                  <a:xfrm>
                    <a:off x="2640" y="848"/>
                    <a:ext cx="6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200" b="1" i="1" noProof="1">
                        <a:latin typeface="Calibri" panose="020F0502020204030204" pitchFamily="34" charset="0"/>
                        <a:cs typeface="Calibri" panose="020F0502020204030204" pitchFamily="34" charset="0"/>
                      </a:rPr>
                      <a:t>worst</a:t>
                    </a:r>
                  </a:p>
                </p:txBody>
              </p:sp>
              <p:sp>
                <p:nvSpPr>
                  <p:cNvPr id="32786" name="Line 18">
                    <a:extLst>
                      <a:ext uri="{FF2B5EF4-FFF2-40B4-BE49-F238E27FC236}">
                        <a16:creationId xmlns:a16="http://schemas.microsoft.com/office/drawing/2014/main" id="{235BFABE-4548-4AAE-AEEE-12AF276E13FB}"/>
                      </a:ext>
                    </a:extLst>
                  </p:cNvPr>
                  <p:cNvSpPr>
                    <a:spLocks noChangeShapeType="1"/>
                  </p:cNvSpPr>
                  <p:nvPr/>
                </p:nvSpPr>
                <p:spPr bwMode="auto">
                  <a:xfrm flipV="1">
                    <a:off x="2927" y="329"/>
                    <a:ext cx="1095" cy="49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87" name="Line 19">
                    <a:extLst>
                      <a:ext uri="{FF2B5EF4-FFF2-40B4-BE49-F238E27FC236}">
                        <a16:creationId xmlns:a16="http://schemas.microsoft.com/office/drawing/2014/main" id="{CF95BF7B-AEC4-42C7-BDBB-694FD4273665}"/>
                      </a:ext>
                    </a:extLst>
                  </p:cNvPr>
                  <p:cNvSpPr>
                    <a:spLocks noChangeShapeType="1"/>
                  </p:cNvSpPr>
                  <p:nvPr/>
                </p:nvSpPr>
                <p:spPr bwMode="auto">
                  <a:xfrm>
                    <a:off x="2879" y="835"/>
                    <a:ext cx="963" cy="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88" name="Line 20">
                    <a:extLst>
                      <a:ext uri="{FF2B5EF4-FFF2-40B4-BE49-F238E27FC236}">
                        <a16:creationId xmlns:a16="http://schemas.microsoft.com/office/drawing/2014/main" id="{845BDDD6-2C20-4EEC-8012-CBF0C01F8830}"/>
                      </a:ext>
                    </a:extLst>
                  </p:cNvPr>
                  <p:cNvSpPr>
                    <a:spLocks noChangeShapeType="1"/>
                  </p:cNvSpPr>
                  <p:nvPr/>
                </p:nvSpPr>
                <p:spPr bwMode="auto">
                  <a:xfrm flipH="1">
                    <a:off x="3842" y="336"/>
                    <a:ext cx="144" cy="7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89" name="Line 21">
                    <a:extLst>
                      <a:ext uri="{FF2B5EF4-FFF2-40B4-BE49-F238E27FC236}">
                        <a16:creationId xmlns:a16="http://schemas.microsoft.com/office/drawing/2014/main" id="{EC4B94E4-B294-4F5A-A98C-1A2540E2C5BA}"/>
                      </a:ext>
                    </a:extLst>
                  </p:cNvPr>
                  <p:cNvSpPr>
                    <a:spLocks noChangeShapeType="1"/>
                  </p:cNvSpPr>
                  <p:nvPr/>
                </p:nvSpPr>
                <p:spPr bwMode="auto">
                  <a:xfrm>
                    <a:off x="3634" y="656"/>
                    <a:ext cx="191"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90" name="Line 22">
                    <a:extLst>
                      <a:ext uri="{FF2B5EF4-FFF2-40B4-BE49-F238E27FC236}">
                        <a16:creationId xmlns:a16="http://schemas.microsoft.com/office/drawing/2014/main" id="{05049748-DD48-46B6-802B-662456B6F7D0}"/>
                      </a:ext>
                    </a:extLst>
                  </p:cNvPr>
                  <p:cNvSpPr>
                    <a:spLocks noChangeShapeType="1"/>
                  </p:cNvSpPr>
                  <p:nvPr/>
                </p:nvSpPr>
                <p:spPr bwMode="auto">
                  <a:xfrm flipV="1">
                    <a:off x="3650" y="345"/>
                    <a:ext cx="324" cy="32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91" name="Line 23">
                    <a:extLst>
                      <a:ext uri="{FF2B5EF4-FFF2-40B4-BE49-F238E27FC236}">
                        <a16:creationId xmlns:a16="http://schemas.microsoft.com/office/drawing/2014/main" id="{844E411B-EB8C-4190-A528-4970CA802AF5}"/>
                      </a:ext>
                    </a:extLst>
                  </p:cNvPr>
                  <p:cNvSpPr>
                    <a:spLocks noChangeShapeType="1"/>
                  </p:cNvSpPr>
                  <p:nvPr/>
                </p:nvSpPr>
                <p:spPr bwMode="auto">
                  <a:xfrm flipV="1">
                    <a:off x="2915" y="656"/>
                    <a:ext cx="734" cy="1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15" name="Rectangle 47">
                    <a:extLst>
                      <a:ext uri="{FF2B5EF4-FFF2-40B4-BE49-F238E27FC236}">
                        <a16:creationId xmlns:a16="http://schemas.microsoft.com/office/drawing/2014/main" id="{E9825E00-7E3A-4217-8343-78A540FC1299}"/>
                      </a:ext>
                    </a:extLst>
                  </p:cNvPr>
                  <p:cNvSpPr>
                    <a:spLocks noChangeArrowheads="1"/>
                  </p:cNvSpPr>
                  <p:nvPr/>
                </p:nvSpPr>
                <p:spPr bwMode="auto">
                  <a:xfrm>
                    <a:off x="3170" y="289"/>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a)</a:t>
                    </a:r>
                  </a:p>
                </p:txBody>
              </p:sp>
            </p:grpSp>
            <p:grpSp>
              <p:nvGrpSpPr>
                <p:cNvPr id="32831" name="Group 63">
                  <a:extLst>
                    <a:ext uri="{FF2B5EF4-FFF2-40B4-BE49-F238E27FC236}">
                      <a16:creationId xmlns:a16="http://schemas.microsoft.com/office/drawing/2014/main" id="{7D922035-FE31-43E2-B8FF-211CE819E442}"/>
                    </a:ext>
                  </a:extLst>
                </p:cNvPr>
                <p:cNvGrpSpPr>
                  <a:grpSpLocks/>
                </p:cNvGrpSpPr>
                <p:nvPr/>
              </p:nvGrpSpPr>
              <p:grpSpPr bwMode="auto">
                <a:xfrm>
                  <a:off x="2816" y="208"/>
                  <a:ext cx="1264" cy="992"/>
                  <a:chOff x="2824" y="432"/>
                  <a:chExt cx="1264" cy="992"/>
                </a:xfrm>
              </p:grpSpPr>
              <p:sp>
                <p:nvSpPr>
                  <p:cNvPr id="32826" name="Text Box 58">
                    <a:extLst>
                      <a:ext uri="{FF2B5EF4-FFF2-40B4-BE49-F238E27FC236}">
                        <a16:creationId xmlns:a16="http://schemas.microsoft.com/office/drawing/2014/main" id="{380D9589-5640-48AE-9887-333E04CE9D5D}"/>
                      </a:ext>
                    </a:extLst>
                  </p:cNvPr>
                  <p:cNvSpPr txBox="1">
                    <a:spLocks noChangeArrowheads="1"/>
                  </p:cNvSpPr>
                  <p:nvPr/>
                </p:nvSpPr>
                <p:spPr bwMode="auto">
                  <a:xfrm>
                    <a:off x="3576" y="744"/>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27" name="Text Box 59">
                    <a:extLst>
                      <a:ext uri="{FF2B5EF4-FFF2-40B4-BE49-F238E27FC236}">
                        <a16:creationId xmlns:a16="http://schemas.microsoft.com/office/drawing/2014/main" id="{43E0610D-EAE6-4811-B95B-4BEE530B0BBD}"/>
                      </a:ext>
                    </a:extLst>
                  </p:cNvPr>
                  <p:cNvSpPr txBox="1">
                    <a:spLocks noChangeArrowheads="1"/>
                  </p:cNvSpPr>
                  <p:nvPr/>
                </p:nvSpPr>
                <p:spPr bwMode="auto">
                  <a:xfrm>
                    <a:off x="3912" y="432"/>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28" name="Text Box 60">
                    <a:extLst>
                      <a:ext uri="{FF2B5EF4-FFF2-40B4-BE49-F238E27FC236}">
                        <a16:creationId xmlns:a16="http://schemas.microsoft.com/office/drawing/2014/main" id="{A8B8A44E-0C3C-4CF1-BB32-BCBFA16FC096}"/>
                      </a:ext>
                    </a:extLst>
                  </p:cNvPr>
                  <p:cNvSpPr txBox="1">
                    <a:spLocks noChangeArrowheads="1"/>
                  </p:cNvSpPr>
                  <p:nvPr/>
                </p:nvSpPr>
                <p:spPr bwMode="auto">
                  <a:xfrm>
                    <a:off x="3768" y="1136"/>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30" name="Text Box 62">
                    <a:extLst>
                      <a:ext uri="{FF2B5EF4-FFF2-40B4-BE49-F238E27FC236}">
                        <a16:creationId xmlns:a16="http://schemas.microsoft.com/office/drawing/2014/main" id="{75A4D1B1-4FC9-40F6-8F06-848AF3AA97AB}"/>
                      </a:ext>
                    </a:extLst>
                  </p:cNvPr>
                  <p:cNvSpPr txBox="1">
                    <a:spLocks noChangeArrowheads="1"/>
                  </p:cNvSpPr>
                  <p:nvPr/>
                </p:nvSpPr>
                <p:spPr bwMode="auto">
                  <a:xfrm>
                    <a:off x="2824" y="920"/>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grpSp>
          </p:grpSp>
        </p:grpSp>
        <p:sp>
          <p:nvSpPr>
            <p:cNvPr id="32881" name="Text Box 113">
              <a:extLst>
                <a:ext uri="{FF2B5EF4-FFF2-40B4-BE49-F238E27FC236}">
                  <a16:creationId xmlns:a16="http://schemas.microsoft.com/office/drawing/2014/main" id="{285FA23E-C667-45B8-956D-78129D46315B}"/>
                </a:ext>
              </a:extLst>
            </p:cNvPr>
            <p:cNvSpPr txBox="1">
              <a:spLocks noChangeArrowheads="1"/>
            </p:cNvSpPr>
            <p:nvPr/>
          </p:nvSpPr>
          <p:spPr bwMode="auto">
            <a:xfrm>
              <a:off x="64" y="2186"/>
              <a:ext cx="276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b="1" dirty="0">
                  <a:latin typeface="Calibri" panose="020F0502020204030204" pitchFamily="34" charset="0"/>
                  <a:cs typeface="Calibri" panose="020F0502020204030204" pitchFamily="34" charset="0"/>
                </a:rPr>
                <a:t> a) </a:t>
              </a:r>
              <a:r>
                <a:rPr lang="en-GB" altLang="en-US" sz="2000" b="1" u="sng" dirty="0">
                  <a:latin typeface="Calibri" panose="020F0502020204030204" pitchFamily="34" charset="0"/>
                  <a:cs typeface="Calibri" panose="020F0502020204030204" pitchFamily="34" charset="0"/>
                </a:rPr>
                <a:t>Reflection</a:t>
              </a:r>
              <a:r>
                <a:rPr lang="en-GB" altLang="en-US" sz="2000" dirty="0">
                  <a:latin typeface="Calibri" panose="020F0502020204030204" pitchFamily="34" charset="0"/>
                  <a:cs typeface="Calibri" panose="020F0502020204030204" pitchFamily="34" charset="0"/>
                </a:rPr>
                <a:t> away from the worst point.</a:t>
              </a:r>
            </a:p>
          </p:txBody>
        </p:sp>
      </p:grpSp>
      <p:grpSp>
        <p:nvGrpSpPr>
          <p:cNvPr id="32894" name="Group 126">
            <a:extLst>
              <a:ext uri="{FF2B5EF4-FFF2-40B4-BE49-F238E27FC236}">
                <a16:creationId xmlns:a16="http://schemas.microsoft.com/office/drawing/2014/main" id="{586F486E-F36D-4ECE-91AF-C27EB9E075D2}"/>
              </a:ext>
            </a:extLst>
          </p:cNvPr>
          <p:cNvGrpSpPr>
            <a:grpSpLocks/>
          </p:cNvGrpSpPr>
          <p:nvPr/>
        </p:nvGrpSpPr>
        <p:grpSpPr bwMode="auto">
          <a:xfrm>
            <a:off x="5718175" y="2006600"/>
            <a:ext cx="3438525" cy="1206500"/>
            <a:chOff x="3610" y="1264"/>
            <a:chExt cx="2166" cy="760"/>
          </a:xfrm>
        </p:grpSpPr>
        <p:sp>
          <p:nvSpPr>
            <p:cNvPr id="32793" name="Line 25">
              <a:extLst>
                <a:ext uri="{FF2B5EF4-FFF2-40B4-BE49-F238E27FC236}">
                  <a16:creationId xmlns:a16="http://schemas.microsoft.com/office/drawing/2014/main" id="{184E825C-AD7E-439E-AC50-C50C36746823}"/>
                </a:ext>
              </a:extLst>
            </p:cNvPr>
            <p:cNvSpPr>
              <a:spLocks noChangeShapeType="1"/>
            </p:cNvSpPr>
            <p:nvPr/>
          </p:nvSpPr>
          <p:spPr bwMode="auto">
            <a:xfrm flipH="1" flipV="1">
              <a:off x="4010" y="1336"/>
              <a:ext cx="1622" cy="64"/>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95" name="Line 27">
              <a:extLst>
                <a:ext uri="{FF2B5EF4-FFF2-40B4-BE49-F238E27FC236}">
                  <a16:creationId xmlns:a16="http://schemas.microsoft.com/office/drawing/2014/main" id="{16A73F00-DA54-468A-9333-799DEE6F61A6}"/>
                </a:ext>
              </a:extLst>
            </p:cNvPr>
            <p:cNvSpPr>
              <a:spLocks noChangeShapeType="1"/>
            </p:cNvSpPr>
            <p:nvPr/>
          </p:nvSpPr>
          <p:spPr bwMode="auto">
            <a:xfrm flipH="1">
              <a:off x="3610" y="1401"/>
              <a:ext cx="2022" cy="247"/>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54" name="Text Box 86">
              <a:extLst>
                <a:ext uri="{FF2B5EF4-FFF2-40B4-BE49-F238E27FC236}">
                  <a16:creationId xmlns:a16="http://schemas.microsoft.com/office/drawing/2014/main" id="{CA8FC358-53B2-410F-9B55-8BCEAFE6D1D4}"/>
                </a:ext>
              </a:extLst>
            </p:cNvPr>
            <p:cNvSpPr txBox="1">
              <a:spLocks noChangeArrowheads="1"/>
            </p:cNvSpPr>
            <p:nvPr/>
          </p:nvSpPr>
          <p:spPr bwMode="auto">
            <a:xfrm>
              <a:off x="5616" y="1264"/>
              <a:ext cx="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a:solidFill>
                    <a:srgbClr val="FF3300"/>
                  </a:solidFill>
                  <a:latin typeface="Calibri" panose="020F0502020204030204" pitchFamily="34" charset="0"/>
                  <a:cs typeface="Calibri" panose="020F0502020204030204" pitchFamily="34" charset="0"/>
                </a:rPr>
                <a:t>?</a:t>
              </a:r>
              <a:endParaRPr lang="en-GB" altLang="en-US" b="1">
                <a:solidFill>
                  <a:srgbClr val="FF3300"/>
                </a:solidFill>
                <a:latin typeface="Calibri" panose="020F0502020204030204" pitchFamily="34" charset="0"/>
                <a:cs typeface="Calibri" panose="020F0502020204030204" pitchFamily="34" charset="0"/>
              </a:endParaRPr>
            </a:p>
          </p:txBody>
        </p:sp>
        <p:sp>
          <p:nvSpPr>
            <p:cNvPr id="32794" name="Line 26">
              <a:extLst>
                <a:ext uri="{FF2B5EF4-FFF2-40B4-BE49-F238E27FC236}">
                  <a16:creationId xmlns:a16="http://schemas.microsoft.com/office/drawing/2014/main" id="{9FB4EDB3-1D3F-499F-A6BB-4D3271449FF2}"/>
                </a:ext>
              </a:extLst>
            </p:cNvPr>
            <p:cNvSpPr>
              <a:spLocks noChangeShapeType="1"/>
            </p:cNvSpPr>
            <p:nvPr/>
          </p:nvSpPr>
          <p:spPr bwMode="auto">
            <a:xfrm flipH="1">
              <a:off x="3882" y="1398"/>
              <a:ext cx="1782" cy="626"/>
            </a:xfrm>
            <a:prstGeom prst="line">
              <a:avLst/>
            </a:prstGeom>
            <a:noFill/>
            <a:ln w="127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32922" name="Group 154">
            <a:extLst>
              <a:ext uri="{FF2B5EF4-FFF2-40B4-BE49-F238E27FC236}">
                <a16:creationId xmlns:a16="http://schemas.microsoft.com/office/drawing/2014/main" id="{7F26B8D4-5166-4649-9217-14579B8D25F5}"/>
              </a:ext>
            </a:extLst>
          </p:cNvPr>
          <p:cNvGrpSpPr>
            <a:grpSpLocks/>
          </p:cNvGrpSpPr>
          <p:nvPr/>
        </p:nvGrpSpPr>
        <p:grpSpPr bwMode="auto">
          <a:xfrm>
            <a:off x="50800" y="1974672"/>
            <a:ext cx="6337300" cy="2338388"/>
            <a:chOff x="64" y="1200"/>
            <a:chExt cx="3992" cy="1473"/>
          </a:xfrm>
        </p:grpSpPr>
        <p:grpSp>
          <p:nvGrpSpPr>
            <p:cNvPr id="32893" name="Group 125">
              <a:extLst>
                <a:ext uri="{FF2B5EF4-FFF2-40B4-BE49-F238E27FC236}">
                  <a16:creationId xmlns:a16="http://schemas.microsoft.com/office/drawing/2014/main" id="{65A733FE-2AED-4E5C-A39E-3D5B25D98F6F}"/>
                </a:ext>
              </a:extLst>
            </p:cNvPr>
            <p:cNvGrpSpPr>
              <a:grpSpLocks/>
            </p:cNvGrpSpPr>
            <p:nvPr/>
          </p:nvGrpSpPr>
          <p:grpSpPr bwMode="auto">
            <a:xfrm>
              <a:off x="2640" y="1200"/>
              <a:ext cx="1416" cy="1064"/>
              <a:chOff x="2664" y="1200"/>
              <a:chExt cx="1416" cy="1064"/>
            </a:xfrm>
          </p:grpSpPr>
          <p:sp>
            <p:nvSpPr>
              <p:cNvPr id="32776" name="Line 8">
                <a:extLst>
                  <a:ext uri="{FF2B5EF4-FFF2-40B4-BE49-F238E27FC236}">
                    <a16:creationId xmlns:a16="http://schemas.microsoft.com/office/drawing/2014/main" id="{73CDD315-8C05-4388-A00C-1E320FF05017}"/>
                  </a:ext>
                </a:extLst>
              </p:cNvPr>
              <p:cNvSpPr>
                <a:spLocks noChangeShapeType="1"/>
              </p:cNvSpPr>
              <p:nvPr/>
            </p:nvSpPr>
            <p:spPr bwMode="auto">
              <a:xfrm flipV="1">
                <a:off x="2887" y="1321"/>
                <a:ext cx="1095" cy="49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77" name="Line 9">
                <a:extLst>
                  <a:ext uri="{FF2B5EF4-FFF2-40B4-BE49-F238E27FC236}">
                    <a16:creationId xmlns:a16="http://schemas.microsoft.com/office/drawing/2014/main" id="{B31914FB-CC75-4792-9EAD-8DD8DE3153ED}"/>
                  </a:ext>
                </a:extLst>
              </p:cNvPr>
              <p:cNvSpPr>
                <a:spLocks noChangeShapeType="1"/>
              </p:cNvSpPr>
              <p:nvPr/>
            </p:nvSpPr>
            <p:spPr bwMode="auto">
              <a:xfrm>
                <a:off x="2887" y="1811"/>
                <a:ext cx="963" cy="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78" name="Line 10">
                <a:extLst>
                  <a:ext uri="{FF2B5EF4-FFF2-40B4-BE49-F238E27FC236}">
                    <a16:creationId xmlns:a16="http://schemas.microsoft.com/office/drawing/2014/main" id="{A3DDE52F-CF31-4EAD-9026-C0AC55D09479}"/>
                  </a:ext>
                </a:extLst>
              </p:cNvPr>
              <p:cNvSpPr>
                <a:spLocks noChangeShapeType="1"/>
              </p:cNvSpPr>
              <p:nvPr/>
            </p:nvSpPr>
            <p:spPr bwMode="auto">
              <a:xfrm flipH="1">
                <a:off x="3850" y="1312"/>
                <a:ext cx="144" cy="7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79" name="Line 11">
                <a:extLst>
                  <a:ext uri="{FF2B5EF4-FFF2-40B4-BE49-F238E27FC236}">
                    <a16:creationId xmlns:a16="http://schemas.microsoft.com/office/drawing/2014/main" id="{EED7505F-DCA1-4F98-B443-6A0DAE40EE67}"/>
                  </a:ext>
                </a:extLst>
              </p:cNvPr>
              <p:cNvSpPr>
                <a:spLocks noChangeShapeType="1"/>
              </p:cNvSpPr>
              <p:nvPr/>
            </p:nvSpPr>
            <p:spPr bwMode="auto">
              <a:xfrm>
                <a:off x="3610" y="1648"/>
                <a:ext cx="239"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80" name="Line 12">
                <a:extLst>
                  <a:ext uri="{FF2B5EF4-FFF2-40B4-BE49-F238E27FC236}">
                    <a16:creationId xmlns:a16="http://schemas.microsoft.com/office/drawing/2014/main" id="{4766D04A-6259-4B5D-914C-A970F0CB8325}"/>
                  </a:ext>
                </a:extLst>
              </p:cNvPr>
              <p:cNvSpPr>
                <a:spLocks noChangeShapeType="1"/>
              </p:cNvSpPr>
              <p:nvPr/>
            </p:nvSpPr>
            <p:spPr bwMode="auto">
              <a:xfrm flipV="1">
                <a:off x="3595" y="1305"/>
                <a:ext cx="434" cy="3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81" name="Line 13">
                <a:extLst>
                  <a:ext uri="{FF2B5EF4-FFF2-40B4-BE49-F238E27FC236}">
                    <a16:creationId xmlns:a16="http://schemas.microsoft.com/office/drawing/2014/main" id="{EAC2CD5F-DCA4-4D78-AC85-126C5C4D9069}"/>
                  </a:ext>
                </a:extLst>
              </p:cNvPr>
              <p:cNvSpPr>
                <a:spLocks noChangeShapeType="1"/>
              </p:cNvSpPr>
              <p:nvPr/>
            </p:nvSpPr>
            <p:spPr bwMode="auto">
              <a:xfrm flipV="1">
                <a:off x="2938" y="1648"/>
                <a:ext cx="672"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16" name="Rectangle 48">
                <a:extLst>
                  <a:ext uri="{FF2B5EF4-FFF2-40B4-BE49-F238E27FC236}">
                    <a16:creationId xmlns:a16="http://schemas.microsoft.com/office/drawing/2014/main" id="{24CF5CD2-8D3C-4FE4-A7D4-C42DE936A622}"/>
                  </a:ext>
                </a:extLst>
              </p:cNvPr>
              <p:cNvSpPr>
                <a:spLocks noChangeArrowheads="1"/>
              </p:cNvSpPr>
              <p:nvPr/>
            </p:nvSpPr>
            <p:spPr bwMode="auto">
              <a:xfrm>
                <a:off x="3130" y="1281"/>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b)</a:t>
                </a:r>
              </a:p>
            </p:txBody>
          </p:sp>
          <p:sp>
            <p:nvSpPr>
              <p:cNvPr id="32833" name="Text Box 65">
                <a:extLst>
                  <a:ext uri="{FF2B5EF4-FFF2-40B4-BE49-F238E27FC236}">
                    <a16:creationId xmlns:a16="http://schemas.microsoft.com/office/drawing/2014/main" id="{0AEE3617-F3C2-4262-8238-8161E93DA765}"/>
                  </a:ext>
                </a:extLst>
              </p:cNvPr>
              <p:cNvSpPr txBox="1">
                <a:spLocks noChangeArrowheads="1"/>
              </p:cNvSpPr>
              <p:nvPr/>
            </p:nvSpPr>
            <p:spPr bwMode="auto">
              <a:xfrm>
                <a:off x="3536" y="1504"/>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35" name="Text Box 67">
                <a:extLst>
                  <a:ext uri="{FF2B5EF4-FFF2-40B4-BE49-F238E27FC236}">
                    <a16:creationId xmlns:a16="http://schemas.microsoft.com/office/drawing/2014/main" id="{CAC4BA63-BDDD-477B-A15B-B1A2661C9130}"/>
                  </a:ext>
                </a:extLst>
              </p:cNvPr>
              <p:cNvSpPr txBox="1">
                <a:spLocks noChangeArrowheads="1"/>
              </p:cNvSpPr>
              <p:nvPr/>
            </p:nvSpPr>
            <p:spPr bwMode="auto">
              <a:xfrm>
                <a:off x="3760" y="1888"/>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36" name="Text Box 68">
                <a:extLst>
                  <a:ext uri="{FF2B5EF4-FFF2-40B4-BE49-F238E27FC236}">
                    <a16:creationId xmlns:a16="http://schemas.microsoft.com/office/drawing/2014/main" id="{FC4E0A7C-7A48-4D03-BB07-1C6B68BEF86C}"/>
                  </a:ext>
                </a:extLst>
              </p:cNvPr>
              <p:cNvSpPr txBox="1">
                <a:spLocks noChangeArrowheads="1"/>
              </p:cNvSpPr>
              <p:nvPr/>
            </p:nvSpPr>
            <p:spPr bwMode="auto">
              <a:xfrm>
                <a:off x="2816" y="1672"/>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47" name="Text Box 79">
                <a:extLst>
                  <a:ext uri="{FF2B5EF4-FFF2-40B4-BE49-F238E27FC236}">
                    <a16:creationId xmlns:a16="http://schemas.microsoft.com/office/drawing/2014/main" id="{A2022A17-E219-4453-8F33-070CD42C3057}"/>
                  </a:ext>
                </a:extLst>
              </p:cNvPr>
              <p:cNvSpPr txBox="1">
                <a:spLocks noChangeArrowheads="1"/>
              </p:cNvSpPr>
              <p:nvPr/>
            </p:nvSpPr>
            <p:spPr bwMode="auto">
              <a:xfrm>
                <a:off x="2664" y="1632"/>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i="1">
                    <a:latin typeface="Calibri" panose="020F0502020204030204" pitchFamily="34" charset="0"/>
                    <a:cs typeface="Calibri" panose="020F0502020204030204" pitchFamily="34" charset="0"/>
                  </a:rPr>
                  <a:t>w</a:t>
                </a:r>
                <a:endParaRPr lang="en-GB" altLang="en-US" b="1" i="1">
                  <a:latin typeface="Calibri" panose="020F0502020204030204" pitchFamily="34" charset="0"/>
                  <a:cs typeface="Calibri" panose="020F0502020204030204" pitchFamily="34" charset="0"/>
                </a:endParaRPr>
              </a:p>
            </p:txBody>
          </p:sp>
          <p:sp>
            <p:nvSpPr>
              <p:cNvPr id="32834" name="Text Box 66">
                <a:extLst>
                  <a:ext uri="{FF2B5EF4-FFF2-40B4-BE49-F238E27FC236}">
                    <a16:creationId xmlns:a16="http://schemas.microsoft.com/office/drawing/2014/main" id="{1272CB7F-F26B-48B3-B592-6CB45B35D684}"/>
                  </a:ext>
                </a:extLst>
              </p:cNvPr>
              <p:cNvSpPr txBox="1">
                <a:spLocks noChangeArrowheads="1"/>
              </p:cNvSpPr>
              <p:nvPr/>
            </p:nvSpPr>
            <p:spPr bwMode="auto">
              <a:xfrm>
                <a:off x="3904" y="1200"/>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48" name="Text Box 80">
                <a:extLst>
                  <a:ext uri="{FF2B5EF4-FFF2-40B4-BE49-F238E27FC236}">
                    <a16:creationId xmlns:a16="http://schemas.microsoft.com/office/drawing/2014/main" id="{0010A9CF-2854-4C6A-99E1-C6BE99EB5089}"/>
                  </a:ext>
                </a:extLst>
              </p:cNvPr>
              <p:cNvSpPr txBox="1">
                <a:spLocks noChangeArrowheads="1"/>
              </p:cNvSpPr>
              <p:nvPr/>
            </p:nvSpPr>
            <p:spPr bwMode="auto">
              <a:xfrm>
                <a:off x="3688" y="1976"/>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i="1">
                    <a:latin typeface="Calibri" panose="020F0502020204030204" pitchFamily="34" charset="0"/>
                    <a:cs typeface="Calibri" panose="020F0502020204030204" pitchFamily="34" charset="0"/>
                  </a:rPr>
                  <a:t>b</a:t>
                </a:r>
                <a:endParaRPr lang="en-GB" altLang="en-US" b="1" i="1">
                  <a:latin typeface="Calibri" panose="020F0502020204030204" pitchFamily="34" charset="0"/>
                  <a:cs typeface="Calibri" panose="020F0502020204030204" pitchFamily="34" charset="0"/>
                </a:endParaRPr>
              </a:p>
            </p:txBody>
          </p:sp>
        </p:grpSp>
        <p:sp>
          <p:nvSpPr>
            <p:cNvPr id="32882" name="Text Box 114">
              <a:extLst>
                <a:ext uri="{FF2B5EF4-FFF2-40B4-BE49-F238E27FC236}">
                  <a16:creationId xmlns:a16="http://schemas.microsoft.com/office/drawing/2014/main" id="{9D550AB7-B142-4F55-BAB3-8C4BDAFE756C}"/>
                </a:ext>
              </a:extLst>
            </p:cNvPr>
            <p:cNvSpPr txBox="1">
              <a:spLocks noChangeArrowheads="1"/>
            </p:cNvSpPr>
            <p:nvPr/>
          </p:nvSpPr>
          <p:spPr bwMode="auto">
            <a:xfrm>
              <a:off x="64" y="2440"/>
              <a:ext cx="292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b="1" dirty="0">
                  <a:latin typeface="Calibri" panose="020F0502020204030204" pitchFamily="34" charset="0"/>
                  <a:cs typeface="Calibri" panose="020F0502020204030204" pitchFamily="34" charset="0"/>
                </a:rPr>
                <a:t> b) </a:t>
              </a:r>
              <a:r>
                <a:rPr lang="en-GB" altLang="en-US" sz="2000" b="1" u="sng" dirty="0">
                  <a:latin typeface="Calibri" panose="020F0502020204030204" pitchFamily="34" charset="0"/>
                  <a:cs typeface="Calibri" panose="020F0502020204030204" pitchFamily="34" charset="0"/>
                </a:rPr>
                <a:t>Reflection and expansion</a:t>
              </a:r>
              <a:r>
                <a:rPr lang="en-GB" altLang="en-US" sz="2000" b="1"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rPr>
                <a:t>if still better.</a:t>
              </a:r>
            </a:p>
          </p:txBody>
        </p:sp>
      </p:grpSp>
      <p:grpSp>
        <p:nvGrpSpPr>
          <p:cNvPr id="32924" name="Group 156">
            <a:extLst>
              <a:ext uri="{FF2B5EF4-FFF2-40B4-BE49-F238E27FC236}">
                <a16:creationId xmlns:a16="http://schemas.microsoft.com/office/drawing/2014/main" id="{D65617A3-1455-41D3-A963-370B7161188E}"/>
              </a:ext>
            </a:extLst>
          </p:cNvPr>
          <p:cNvGrpSpPr>
            <a:grpSpLocks/>
          </p:cNvGrpSpPr>
          <p:nvPr/>
        </p:nvGrpSpPr>
        <p:grpSpPr bwMode="auto">
          <a:xfrm>
            <a:off x="50800" y="3866972"/>
            <a:ext cx="6451600" cy="1701800"/>
            <a:chOff x="64" y="2392"/>
            <a:chExt cx="4064" cy="1072"/>
          </a:xfrm>
        </p:grpSpPr>
        <p:sp>
          <p:nvSpPr>
            <p:cNvPr id="32883" name="Text Box 115">
              <a:extLst>
                <a:ext uri="{FF2B5EF4-FFF2-40B4-BE49-F238E27FC236}">
                  <a16:creationId xmlns:a16="http://schemas.microsoft.com/office/drawing/2014/main" id="{88BBC7AD-6BAA-46CD-914E-CE213029A27D}"/>
                </a:ext>
              </a:extLst>
            </p:cNvPr>
            <p:cNvSpPr txBox="1">
              <a:spLocks noChangeArrowheads="1"/>
            </p:cNvSpPr>
            <p:nvPr/>
          </p:nvSpPr>
          <p:spPr bwMode="auto">
            <a:xfrm>
              <a:off x="64" y="2712"/>
              <a:ext cx="26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b="1" dirty="0">
                  <a:latin typeface="Calibri" panose="020F0502020204030204" pitchFamily="34" charset="0"/>
                  <a:cs typeface="Calibri" panose="020F0502020204030204" pitchFamily="34" charset="0"/>
                </a:rPr>
                <a:t> c) </a:t>
              </a:r>
              <a:r>
                <a:rPr lang="en-GB" altLang="en-US" sz="2000" b="1" u="sng" dirty="0">
                  <a:latin typeface="Calibri" panose="020F0502020204030204" pitchFamily="34" charset="0"/>
                  <a:cs typeface="Calibri" panose="020F0502020204030204" pitchFamily="34" charset="0"/>
                </a:rPr>
                <a:t>Contraction</a:t>
              </a:r>
              <a:r>
                <a:rPr lang="en-GB" altLang="en-US" sz="2000" dirty="0">
                  <a:latin typeface="Calibri" panose="020F0502020204030204" pitchFamily="34" charset="0"/>
                  <a:cs typeface="Calibri" panose="020F0502020204030204" pitchFamily="34" charset="0"/>
                </a:rPr>
                <a:t> away from worst point.</a:t>
              </a:r>
            </a:p>
          </p:txBody>
        </p:sp>
        <p:grpSp>
          <p:nvGrpSpPr>
            <p:cNvPr id="32910" name="Group 142">
              <a:extLst>
                <a:ext uri="{FF2B5EF4-FFF2-40B4-BE49-F238E27FC236}">
                  <a16:creationId xmlns:a16="http://schemas.microsoft.com/office/drawing/2014/main" id="{86BBA2C1-9C1B-4417-A5E6-E43A68CFC62C}"/>
                </a:ext>
              </a:extLst>
            </p:cNvPr>
            <p:cNvGrpSpPr>
              <a:grpSpLocks/>
            </p:cNvGrpSpPr>
            <p:nvPr/>
          </p:nvGrpSpPr>
          <p:grpSpPr bwMode="auto">
            <a:xfrm>
              <a:off x="2752" y="2512"/>
              <a:ext cx="1298" cy="952"/>
              <a:chOff x="2696" y="2520"/>
              <a:chExt cx="1298" cy="952"/>
            </a:xfrm>
          </p:grpSpPr>
          <p:grpSp>
            <p:nvGrpSpPr>
              <p:cNvPr id="32909" name="Group 141">
                <a:extLst>
                  <a:ext uri="{FF2B5EF4-FFF2-40B4-BE49-F238E27FC236}">
                    <a16:creationId xmlns:a16="http://schemas.microsoft.com/office/drawing/2014/main" id="{1AA1A83D-C013-41CD-860A-38C9457A643F}"/>
                  </a:ext>
                </a:extLst>
              </p:cNvPr>
              <p:cNvGrpSpPr>
                <a:grpSpLocks/>
              </p:cNvGrpSpPr>
              <p:nvPr/>
            </p:nvGrpSpPr>
            <p:grpSpPr bwMode="auto">
              <a:xfrm>
                <a:off x="2696" y="2520"/>
                <a:ext cx="1298" cy="952"/>
                <a:chOff x="2712" y="2512"/>
                <a:chExt cx="1298" cy="952"/>
              </a:xfrm>
            </p:grpSpPr>
            <p:grpSp>
              <p:nvGrpSpPr>
                <p:cNvPr id="32899" name="Group 131">
                  <a:extLst>
                    <a:ext uri="{FF2B5EF4-FFF2-40B4-BE49-F238E27FC236}">
                      <a16:creationId xmlns:a16="http://schemas.microsoft.com/office/drawing/2014/main" id="{B42EF92F-39B7-4928-8E42-2AB803BEE312}"/>
                    </a:ext>
                  </a:extLst>
                </p:cNvPr>
                <p:cNvGrpSpPr>
                  <a:grpSpLocks/>
                </p:cNvGrpSpPr>
                <p:nvPr/>
              </p:nvGrpSpPr>
              <p:grpSpPr bwMode="auto">
                <a:xfrm>
                  <a:off x="2712" y="2512"/>
                  <a:ext cx="1298" cy="952"/>
                  <a:chOff x="2688" y="2520"/>
                  <a:chExt cx="1298" cy="952"/>
                </a:xfrm>
              </p:grpSpPr>
              <p:sp>
                <p:nvSpPr>
                  <p:cNvPr id="32849" name="Text Box 81">
                    <a:extLst>
                      <a:ext uri="{FF2B5EF4-FFF2-40B4-BE49-F238E27FC236}">
                        <a16:creationId xmlns:a16="http://schemas.microsoft.com/office/drawing/2014/main" id="{04A29224-990B-4676-8468-6BEFD1DE316D}"/>
                      </a:ext>
                    </a:extLst>
                  </p:cNvPr>
                  <p:cNvSpPr txBox="1">
                    <a:spLocks noChangeArrowheads="1"/>
                  </p:cNvSpPr>
                  <p:nvPr/>
                </p:nvSpPr>
                <p:spPr bwMode="auto">
                  <a:xfrm>
                    <a:off x="3672" y="3184"/>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i="1">
                        <a:latin typeface="Calibri" panose="020F0502020204030204" pitchFamily="34" charset="0"/>
                        <a:cs typeface="Calibri" panose="020F0502020204030204" pitchFamily="34" charset="0"/>
                      </a:rPr>
                      <a:t>b</a:t>
                    </a:r>
                    <a:endParaRPr lang="en-GB" altLang="en-US" b="1" i="1">
                      <a:latin typeface="Calibri" panose="020F0502020204030204" pitchFamily="34" charset="0"/>
                      <a:cs typeface="Calibri" panose="020F0502020204030204" pitchFamily="34" charset="0"/>
                    </a:endParaRPr>
                  </a:p>
                </p:txBody>
              </p:sp>
              <p:sp>
                <p:nvSpPr>
                  <p:cNvPr id="32797" name="Line 29">
                    <a:extLst>
                      <a:ext uri="{FF2B5EF4-FFF2-40B4-BE49-F238E27FC236}">
                        <a16:creationId xmlns:a16="http://schemas.microsoft.com/office/drawing/2014/main" id="{F8A3F61D-022A-4987-BB3E-1C476411627B}"/>
                      </a:ext>
                    </a:extLst>
                  </p:cNvPr>
                  <p:cNvSpPr>
                    <a:spLocks noChangeShapeType="1"/>
                  </p:cNvSpPr>
                  <p:nvPr/>
                </p:nvSpPr>
                <p:spPr bwMode="auto">
                  <a:xfrm>
                    <a:off x="2847" y="3019"/>
                    <a:ext cx="963" cy="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00" name="Line 32">
                    <a:extLst>
                      <a:ext uri="{FF2B5EF4-FFF2-40B4-BE49-F238E27FC236}">
                        <a16:creationId xmlns:a16="http://schemas.microsoft.com/office/drawing/2014/main" id="{783EC9C2-D6CE-4EA5-969E-3E2BA2932ED1}"/>
                      </a:ext>
                    </a:extLst>
                  </p:cNvPr>
                  <p:cNvSpPr>
                    <a:spLocks noChangeShapeType="1"/>
                  </p:cNvSpPr>
                  <p:nvPr/>
                </p:nvSpPr>
                <p:spPr bwMode="auto">
                  <a:xfrm flipV="1">
                    <a:off x="3610" y="2529"/>
                    <a:ext cx="372" cy="32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798" name="Line 30">
                    <a:extLst>
                      <a:ext uri="{FF2B5EF4-FFF2-40B4-BE49-F238E27FC236}">
                        <a16:creationId xmlns:a16="http://schemas.microsoft.com/office/drawing/2014/main" id="{FD443FD5-D984-4CE3-9D3E-5642F7E0BCC8}"/>
                      </a:ext>
                    </a:extLst>
                  </p:cNvPr>
                  <p:cNvSpPr>
                    <a:spLocks noChangeShapeType="1"/>
                  </p:cNvSpPr>
                  <p:nvPr/>
                </p:nvSpPr>
                <p:spPr bwMode="auto">
                  <a:xfrm flipH="1">
                    <a:off x="3842" y="2520"/>
                    <a:ext cx="144" cy="7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01" name="Line 33">
                    <a:extLst>
                      <a:ext uri="{FF2B5EF4-FFF2-40B4-BE49-F238E27FC236}">
                        <a16:creationId xmlns:a16="http://schemas.microsoft.com/office/drawing/2014/main" id="{5A176864-A0B6-4F03-990F-9665ED6B0245}"/>
                      </a:ext>
                    </a:extLst>
                  </p:cNvPr>
                  <p:cNvSpPr>
                    <a:spLocks noChangeShapeType="1"/>
                  </p:cNvSpPr>
                  <p:nvPr/>
                </p:nvSpPr>
                <p:spPr bwMode="auto">
                  <a:xfrm flipV="1">
                    <a:off x="2859" y="2865"/>
                    <a:ext cx="758" cy="1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17" name="Rectangle 49">
                    <a:extLst>
                      <a:ext uri="{FF2B5EF4-FFF2-40B4-BE49-F238E27FC236}">
                        <a16:creationId xmlns:a16="http://schemas.microsoft.com/office/drawing/2014/main" id="{5536EA21-66C4-4604-BECA-D7D0EA1703E0}"/>
                      </a:ext>
                    </a:extLst>
                  </p:cNvPr>
                  <p:cNvSpPr>
                    <a:spLocks noChangeArrowheads="1"/>
                  </p:cNvSpPr>
                  <p:nvPr/>
                </p:nvSpPr>
                <p:spPr bwMode="auto">
                  <a:xfrm>
                    <a:off x="3026" y="2536"/>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c)</a:t>
                    </a:r>
                  </a:p>
                </p:txBody>
              </p:sp>
              <p:sp>
                <p:nvSpPr>
                  <p:cNvPr id="32850" name="Text Box 82">
                    <a:extLst>
                      <a:ext uri="{FF2B5EF4-FFF2-40B4-BE49-F238E27FC236}">
                        <a16:creationId xmlns:a16="http://schemas.microsoft.com/office/drawing/2014/main" id="{CF892D17-D8CA-462A-8C9C-D205DFF6C0B9}"/>
                      </a:ext>
                    </a:extLst>
                  </p:cNvPr>
                  <p:cNvSpPr txBox="1">
                    <a:spLocks noChangeArrowheads="1"/>
                  </p:cNvSpPr>
                  <p:nvPr/>
                </p:nvSpPr>
                <p:spPr bwMode="auto">
                  <a:xfrm>
                    <a:off x="2688" y="2952"/>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i="1">
                        <a:latin typeface="Calibri" panose="020F0502020204030204" pitchFamily="34" charset="0"/>
                        <a:cs typeface="Calibri" panose="020F0502020204030204" pitchFamily="34" charset="0"/>
                      </a:rPr>
                      <a:t>w</a:t>
                    </a:r>
                    <a:endParaRPr lang="en-GB" altLang="en-US" b="1" i="1">
                      <a:latin typeface="Calibri" panose="020F0502020204030204" pitchFamily="34" charset="0"/>
                      <a:cs typeface="Calibri" panose="020F0502020204030204" pitchFamily="34" charset="0"/>
                    </a:endParaRPr>
                  </a:p>
                </p:txBody>
              </p:sp>
            </p:grpSp>
            <p:sp>
              <p:nvSpPr>
                <p:cNvPr id="32796" name="Line 28">
                  <a:extLst>
                    <a:ext uri="{FF2B5EF4-FFF2-40B4-BE49-F238E27FC236}">
                      <a16:creationId xmlns:a16="http://schemas.microsoft.com/office/drawing/2014/main" id="{4391067F-1DFB-4271-A252-CB30771906F7}"/>
                    </a:ext>
                  </a:extLst>
                </p:cNvPr>
                <p:cNvSpPr>
                  <a:spLocks noChangeShapeType="1"/>
                </p:cNvSpPr>
                <p:nvPr/>
              </p:nvSpPr>
              <p:spPr bwMode="auto">
                <a:xfrm flipV="1">
                  <a:off x="2879" y="2529"/>
                  <a:ext cx="1095" cy="49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32799" name="Line 31">
                <a:extLst>
                  <a:ext uri="{FF2B5EF4-FFF2-40B4-BE49-F238E27FC236}">
                    <a16:creationId xmlns:a16="http://schemas.microsoft.com/office/drawing/2014/main" id="{17F7D82A-B144-4BBC-AD13-061062828945}"/>
                  </a:ext>
                </a:extLst>
              </p:cNvPr>
              <p:cNvSpPr>
                <a:spLocks noChangeShapeType="1"/>
              </p:cNvSpPr>
              <p:nvPr/>
            </p:nvSpPr>
            <p:spPr bwMode="auto">
              <a:xfrm>
                <a:off x="3602" y="2856"/>
                <a:ext cx="239"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32897" name="Group 129">
              <a:extLst>
                <a:ext uri="{FF2B5EF4-FFF2-40B4-BE49-F238E27FC236}">
                  <a16:creationId xmlns:a16="http://schemas.microsoft.com/office/drawing/2014/main" id="{42917ABD-AF1B-4915-A35E-6F48A2B6EA19}"/>
                </a:ext>
              </a:extLst>
            </p:cNvPr>
            <p:cNvGrpSpPr>
              <a:grpSpLocks/>
            </p:cNvGrpSpPr>
            <p:nvPr/>
          </p:nvGrpSpPr>
          <p:grpSpPr bwMode="auto">
            <a:xfrm>
              <a:off x="2864" y="2392"/>
              <a:ext cx="1264" cy="992"/>
              <a:chOff x="2808" y="2392"/>
              <a:chExt cx="1264" cy="992"/>
            </a:xfrm>
          </p:grpSpPr>
          <p:sp>
            <p:nvSpPr>
              <p:cNvPr id="32838" name="Text Box 70">
                <a:extLst>
                  <a:ext uri="{FF2B5EF4-FFF2-40B4-BE49-F238E27FC236}">
                    <a16:creationId xmlns:a16="http://schemas.microsoft.com/office/drawing/2014/main" id="{44B57C4D-17FC-4DA2-A4AE-3D373B4908C1}"/>
                  </a:ext>
                </a:extLst>
              </p:cNvPr>
              <p:cNvSpPr txBox="1">
                <a:spLocks noChangeArrowheads="1"/>
              </p:cNvSpPr>
              <p:nvPr/>
            </p:nvSpPr>
            <p:spPr bwMode="auto">
              <a:xfrm>
                <a:off x="3528" y="2728"/>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39" name="Text Box 71">
                <a:extLst>
                  <a:ext uri="{FF2B5EF4-FFF2-40B4-BE49-F238E27FC236}">
                    <a16:creationId xmlns:a16="http://schemas.microsoft.com/office/drawing/2014/main" id="{DFD41CB1-711D-4945-A4E2-B8D25D96629F}"/>
                  </a:ext>
                </a:extLst>
              </p:cNvPr>
              <p:cNvSpPr txBox="1">
                <a:spLocks noChangeArrowheads="1"/>
              </p:cNvSpPr>
              <p:nvPr/>
            </p:nvSpPr>
            <p:spPr bwMode="auto">
              <a:xfrm>
                <a:off x="3896" y="2392"/>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40" name="Text Box 72">
                <a:extLst>
                  <a:ext uri="{FF2B5EF4-FFF2-40B4-BE49-F238E27FC236}">
                    <a16:creationId xmlns:a16="http://schemas.microsoft.com/office/drawing/2014/main" id="{AF67E048-5175-4CB0-86A7-030113274E0A}"/>
                  </a:ext>
                </a:extLst>
              </p:cNvPr>
              <p:cNvSpPr txBox="1">
                <a:spLocks noChangeArrowheads="1"/>
              </p:cNvSpPr>
              <p:nvPr/>
            </p:nvSpPr>
            <p:spPr bwMode="auto">
              <a:xfrm>
                <a:off x="3752" y="3096"/>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41" name="Text Box 73">
                <a:extLst>
                  <a:ext uri="{FF2B5EF4-FFF2-40B4-BE49-F238E27FC236}">
                    <a16:creationId xmlns:a16="http://schemas.microsoft.com/office/drawing/2014/main" id="{10A3A000-5FE1-41A8-B7B7-23BC06817E8B}"/>
                  </a:ext>
                </a:extLst>
              </p:cNvPr>
              <p:cNvSpPr txBox="1">
                <a:spLocks noChangeArrowheads="1"/>
              </p:cNvSpPr>
              <p:nvPr/>
            </p:nvSpPr>
            <p:spPr bwMode="auto">
              <a:xfrm>
                <a:off x="2808" y="2880"/>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grpSp>
      </p:grpSp>
      <p:sp>
        <p:nvSpPr>
          <p:cNvPr id="32885" name="Text Box 117">
            <a:extLst>
              <a:ext uri="{FF2B5EF4-FFF2-40B4-BE49-F238E27FC236}">
                <a16:creationId xmlns:a16="http://schemas.microsoft.com/office/drawing/2014/main" id="{FAA602E1-9A96-4FDF-9A13-0F4FE809E588}"/>
              </a:ext>
            </a:extLst>
          </p:cNvPr>
          <p:cNvSpPr txBox="1">
            <a:spLocks noChangeArrowheads="1"/>
          </p:cNvSpPr>
          <p:nvPr/>
        </p:nvSpPr>
        <p:spPr bwMode="auto">
          <a:xfrm>
            <a:off x="215900" y="5499100"/>
            <a:ext cx="40259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 A very </a:t>
            </a:r>
            <a:r>
              <a:rPr lang="en-GB" altLang="en-US" i="1" dirty="0">
                <a:latin typeface="Calibri" panose="020F0502020204030204" pitchFamily="34" charset="0"/>
                <a:cs typeface="Calibri" panose="020F0502020204030204" pitchFamily="34" charset="0"/>
              </a:rPr>
              <a:t>robust method</a:t>
            </a:r>
            <a:r>
              <a:rPr lang="en-GB" altLang="en-US" dirty="0">
                <a:latin typeface="Calibri" panose="020F0502020204030204" pitchFamily="34" charset="0"/>
                <a:cs typeface="Calibri" panose="020F0502020204030204" pitchFamily="34" charset="0"/>
              </a:rPr>
              <a:t>. </a:t>
            </a:r>
          </a:p>
        </p:txBody>
      </p:sp>
      <p:grpSp>
        <p:nvGrpSpPr>
          <p:cNvPr id="32929" name="Group 161">
            <a:extLst>
              <a:ext uri="{FF2B5EF4-FFF2-40B4-BE49-F238E27FC236}">
                <a16:creationId xmlns:a16="http://schemas.microsoft.com/office/drawing/2014/main" id="{26991106-76E9-4CCB-B967-AFC9BCB00895}"/>
              </a:ext>
            </a:extLst>
          </p:cNvPr>
          <p:cNvGrpSpPr>
            <a:grpSpLocks/>
          </p:cNvGrpSpPr>
          <p:nvPr/>
        </p:nvGrpSpPr>
        <p:grpSpPr bwMode="auto">
          <a:xfrm>
            <a:off x="30118" y="4794072"/>
            <a:ext cx="6569075" cy="2197100"/>
            <a:chOff x="40" y="2976"/>
            <a:chExt cx="4138" cy="1384"/>
          </a:xfrm>
        </p:grpSpPr>
        <p:sp>
          <p:nvSpPr>
            <p:cNvPr id="32884" name="Text Box 116">
              <a:extLst>
                <a:ext uri="{FF2B5EF4-FFF2-40B4-BE49-F238E27FC236}">
                  <a16:creationId xmlns:a16="http://schemas.microsoft.com/office/drawing/2014/main" id="{19CAA185-14EA-4595-AF42-936DB4BF1F71}"/>
                </a:ext>
              </a:extLst>
            </p:cNvPr>
            <p:cNvSpPr txBox="1">
              <a:spLocks noChangeArrowheads="1"/>
            </p:cNvSpPr>
            <p:nvPr/>
          </p:nvSpPr>
          <p:spPr bwMode="auto">
            <a:xfrm>
              <a:off x="40" y="2976"/>
              <a:ext cx="25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a:t>
              </a:r>
              <a:r>
                <a:rPr lang="en-GB" altLang="en-US" sz="2000" b="1" dirty="0">
                  <a:latin typeface="Calibri" panose="020F0502020204030204" pitchFamily="34" charset="0"/>
                  <a:cs typeface="Calibri" panose="020F0502020204030204" pitchFamily="34" charset="0"/>
                </a:rPr>
                <a:t>d)</a:t>
              </a:r>
              <a:r>
                <a:rPr lang="en-GB" altLang="en-US" sz="2000" dirty="0">
                  <a:latin typeface="Calibri" panose="020F0502020204030204" pitchFamily="34" charset="0"/>
                  <a:cs typeface="Calibri" panose="020F0502020204030204" pitchFamily="34" charset="0"/>
                </a:rPr>
                <a:t> </a:t>
              </a:r>
              <a:r>
                <a:rPr lang="en-GB" altLang="en-US" sz="2000" b="1" u="sng" dirty="0">
                  <a:latin typeface="Calibri" panose="020F0502020204030204" pitchFamily="34" charset="0"/>
                  <a:cs typeface="Calibri" panose="020F0502020204030204" pitchFamily="34" charset="0"/>
                </a:rPr>
                <a:t>Shrinkage</a:t>
              </a:r>
              <a:r>
                <a:rPr lang="en-GB" altLang="en-US" sz="2000" dirty="0">
                  <a:latin typeface="Calibri" panose="020F0502020204030204" pitchFamily="34" charset="0"/>
                  <a:cs typeface="Calibri" panose="020F0502020204030204" pitchFamily="34" charset="0"/>
                </a:rPr>
                <a:t> towards best point</a:t>
              </a:r>
              <a:r>
                <a:rPr lang="sv-SE" altLang="en-US" sz="2000" dirty="0">
                  <a:latin typeface="Calibri" panose="020F0502020204030204" pitchFamily="34" charset="0"/>
                  <a:cs typeface="Calibri" panose="020F0502020204030204" pitchFamily="34" charset="0"/>
                </a:rPr>
                <a:t> (</a:t>
              </a:r>
              <a:r>
                <a:rPr lang="sv-SE" altLang="en-US" sz="2000" b="1" i="1" dirty="0">
                  <a:latin typeface="Calibri" panose="020F0502020204030204" pitchFamily="34" charset="0"/>
                  <a:cs typeface="Calibri" panose="020F0502020204030204" pitchFamily="34" charset="0"/>
                </a:rPr>
                <a:t>b</a:t>
              </a:r>
              <a:r>
                <a:rPr lang="sv-SE" altLang="en-US" sz="2000" dirty="0">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a:t>
              </a:r>
            </a:p>
          </p:txBody>
        </p:sp>
        <p:grpSp>
          <p:nvGrpSpPr>
            <p:cNvPr id="32928" name="Group 160">
              <a:extLst>
                <a:ext uri="{FF2B5EF4-FFF2-40B4-BE49-F238E27FC236}">
                  <a16:creationId xmlns:a16="http://schemas.microsoft.com/office/drawing/2014/main" id="{51AD59F3-557E-4B42-8495-994C62D5FAED}"/>
                </a:ext>
              </a:extLst>
            </p:cNvPr>
            <p:cNvGrpSpPr>
              <a:grpSpLocks/>
            </p:cNvGrpSpPr>
            <p:nvPr/>
          </p:nvGrpSpPr>
          <p:grpSpPr bwMode="auto">
            <a:xfrm>
              <a:off x="2822" y="3280"/>
              <a:ext cx="1356" cy="1080"/>
              <a:chOff x="2822" y="3280"/>
              <a:chExt cx="1356" cy="1080"/>
            </a:xfrm>
          </p:grpSpPr>
          <p:sp>
            <p:nvSpPr>
              <p:cNvPr id="32844" name="Text Box 76">
                <a:extLst>
                  <a:ext uri="{FF2B5EF4-FFF2-40B4-BE49-F238E27FC236}">
                    <a16:creationId xmlns:a16="http://schemas.microsoft.com/office/drawing/2014/main" id="{0A5EABAD-4D6A-40C0-BD3D-586EBA5F5F96}"/>
                  </a:ext>
                </a:extLst>
              </p:cNvPr>
              <p:cNvSpPr txBox="1">
                <a:spLocks noChangeArrowheads="1"/>
              </p:cNvSpPr>
              <p:nvPr/>
            </p:nvSpPr>
            <p:spPr bwMode="auto">
              <a:xfrm>
                <a:off x="4002" y="3280"/>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grpSp>
            <p:nvGrpSpPr>
              <p:cNvPr id="32906" name="Group 138">
                <a:extLst>
                  <a:ext uri="{FF2B5EF4-FFF2-40B4-BE49-F238E27FC236}">
                    <a16:creationId xmlns:a16="http://schemas.microsoft.com/office/drawing/2014/main" id="{260B9D09-BA67-45E8-8AB3-9D40F06C1D51}"/>
                  </a:ext>
                </a:extLst>
              </p:cNvPr>
              <p:cNvGrpSpPr>
                <a:grpSpLocks/>
              </p:cNvGrpSpPr>
              <p:nvPr/>
            </p:nvGrpSpPr>
            <p:grpSpPr bwMode="auto">
              <a:xfrm>
                <a:off x="2822" y="3416"/>
                <a:ext cx="1266" cy="944"/>
                <a:chOff x="2824" y="3416"/>
                <a:chExt cx="1266" cy="944"/>
              </a:xfrm>
            </p:grpSpPr>
            <p:sp>
              <p:nvSpPr>
                <p:cNvPr id="32808" name="Line 40">
                  <a:extLst>
                    <a:ext uri="{FF2B5EF4-FFF2-40B4-BE49-F238E27FC236}">
                      <a16:creationId xmlns:a16="http://schemas.microsoft.com/office/drawing/2014/main" id="{189F8B24-22B7-4241-AE6A-5E51B02CD0E7}"/>
                    </a:ext>
                  </a:extLst>
                </p:cNvPr>
                <p:cNvSpPr>
                  <a:spLocks noChangeShapeType="1"/>
                </p:cNvSpPr>
                <p:nvPr/>
              </p:nvSpPr>
              <p:spPr bwMode="auto">
                <a:xfrm>
                  <a:off x="3711" y="3747"/>
                  <a:ext cx="186" cy="3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05" name="Line 37">
                  <a:extLst>
                    <a:ext uri="{FF2B5EF4-FFF2-40B4-BE49-F238E27FC236}">
                      <a16:creationId xmlns:a16="http://schemas.microsoft.com/office/drawing/2014/main" id="{B260C60A-653B-4CD2-AE47-43FADC32DCCE}"/>
                    </a:ext>
                  </a:extLst>
                </p:cNvPr>
                <p:cNvSpPr>
                  <a:spLocks noChangeShapeType="1"/>
                </p:cNvSpPr>
                <p:nvPr/>
              </p:nvSpPr>
              <p:spPr bwMode="auto">
                <a:xfrm flipV="1">
                  <a:off x="2935" y="3416"/>
                  <a:ext cx="1155" cy="49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06" name="Line 38">
                  <a:extLst>
                    <a:ext uri="{FF2B5EF4-FFF2-40B4-BE49-F238E27FC236}">
                      <a16:creationId xmlns:a16="http://schemas.microsoft.com/office/drawing/2014/main" id="{9E0FA4FD-4737-48D6-986C-0A9B3D886C22}"/>
                    </a:ext>
                  </a:extLst>
                </p:cNvPr>
                <p:cNvSpPr>
                  <a:spLocks noChangeShapeType="1"/>
                </p:cNvSpPr>
                <p:nvPr/>
              </p:nvSpPr>
              <p:spPr bwMode="auto">
                <a:xfrm>
                  <a:off x="2935" y="3915"/>
                  <a:ext cx="963" cy="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07" name="Line 39">
                  <a:extLst>
                    <a:ext uri="{FF2B5EF4-FFF2-40B4-BE49-F238E27FC236}">
                      <a16:creationId xmlns:a16="http://schemas.microsoft.com/office/drawing/2014/main" id="{AE61030F-621F-4208-BA0A-31F7AF7A7DFD}"/>
                    </a:ext>
                  </a:extLst>
                </p:cNvPr>
                <p:cNvSpPr>
                  <a:spLocks noChangeShapeType="1"/>
                </p:cNvSpPr>
                <p:nvPr/>
              </p:nvSpPr>
              <p:spPr bwMode="auto">
                <a:xfrm flipH="1">
                  <a:off x="3898" y="3416"/>
                  <a:ext cx="192" cy="7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09" name="Line 41">
                  <a:extLst>
                    <a:ext uri="{FF2B5EF4-FFF2-40B4-BE49-F238E27FC236}">
                      <a16:creationId xmlns:a16="http://schemas.microsoft.com/office/drawing/2014/main" id="{D809CD18-B310-41FB-95B8-771602B27A93}"/>
                    </a:ext>
                  </a:extLst>
                </p:cNvPr>
                <p:cNvSpPr>
                  <a:spLocks noChangeShapeType="1"/>
                </p:cNvSpPr>
                <p:nvPr/>
              </p:nvSpPr>
              <p:spPr bwMode="auto">
                <a:xfrm flipV="1">
                  <a:off x="3711" y="3416"/>
                  <a:ext cx="379" cy="3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10" name="Line 42">
                  <a:extLst>
                    <a:ext uri="{FF2B5EF4-FFF2-40B4-BE49-F238E27FC236}">
                      <a16:creationId xmlns:a16="http://schemas.microsoft.com/office/drawing/2014/main" id="{F22A52EE-5439-4252-8C46-C437C3FC43A3}"/>
                    </a:ext>
                  </a:extLst>
                </p:cNvPr>
                <p:cNvSpPr>
                  <a:spLocks noChangeShapeType="1"/>
                </p:cNvSpPr>
                <p:nvPr/>
              </p:nvSpPr>
              <p:spPr bwMode="auto">
                <a:xfrm flipV="1">
                  <a:off x="2986" y="3731"/>
                  <a:ext cx="725" cy="16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18" name="Rectangle 50">
                  <a:extLst>
                    <a:ext uri="{FF2B5EF4-FFF2-40B4-BE49-F238E27FC236}">
                      <a16:creationId xmlns:a16="http://schemas.microsoft.com/office/drawing/2014/main" id="{066FA9AA-E4D1-4A59-B711-EAD4F5ACB8B3}"/>
                    </a:ext>
                  </a:extLst>
                </p:cNvPr>
                <p:cNvSpPr>
                  <a:spLocks noChangeArrowheads="1"/>
                </p:cNvSpPr>
                <p:nvPr/>
              </p:nvSpPr>
              <p:spPr bwMode="auto">
                <a:xfrm>
                  <a:off x="3050" y="3464"/>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d)</a:t>
                  </a:r>
                </a:p>
              </p:txBody>
            </p:sp>
            <p:sp>
              <p:nvSpPr>
                <p:cNvPr id="32843" name="Text Box 75">
                  <a:extLst>
                    <a:ext uri="{FF2B5EF4-FFF2-40B4-BE49-F238E27FC236}">
                      <a16:creationId xmlns:a16="http://schemas.microsoft.com/office/drawing/2014/main" id="{607942FE-432D-427A-8047-F5FF1541E367}"/>
                    </a:ext>
                  </a:extLst>
                </p:cNvPr>
                <p:cNvSpPr txBox="1">
                  <a:spLocks noChangeArrowheads="1"/>
                </p:cNvSpPr>
                <p:nvPr/>
              </p:nvSpPr>
              <p:spPr bwMode="auto">
                <a:xfrm>
                  <a:off x="3624" y="3592"/>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46" name="Text Box 78">
                  <a:extLst>
                    <a:ext uri="{FF2B5EF4-FFF2-40B4-BE49-F238E27FC236}">
                      <a16:creationId xmlns:a16="http://schemas.microsoft.com/office/drawing/2014/main" id="{968E93BB-4626-4209-B963-D81DCF3A6404}"/>
                    </a:ext>
                  </a:extLst>
                </p:cNvPr>
                <p:cNvSpPr txBox="1">
                  <a:spLocks noChangeArrowheads="1"/>
                </p:cNvSpPr>
                <p:nvPr/>
              </p:nvSpPr>
              <p:spPr bwMode="auto">
                <a:xfrm>
                  <a:off x="2872" y="3768"/>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sp>
              <p:nvSpPr>
                <p:cNvPr id="32851" name="Text Box 83">
                  <a:extLst>
                    <a:ext uri="{FF2B5EF4-FFF2-40B4-BE49-F238E27FC236}">
                      <a16:creationId xmlns:a16="http://schemas.microsoft.com/office/drawing/2014/main" id="{34108385-584B-48E1-A6CB-084B1B432788}"/>
                    </a:ext>
                  </a:extLst>
                </p:cNvPr>
                <p:cNvSpPr txBox="1">
                  <a:spLocks noChangeArrowheads="1"/>
                </p:cNvSpPr>
                <p:nvPr/>
              </p:nvSpPr>
              <p:spPr bwMode="auto">
                <a:xfrm>
                  <a:off x="2824" y="3856"/>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i="1">
                      <a:latin typeface="Calibri" panose="020F0502020204030204" pitchFamily="34" charset="0"/>
                      <a:cs typeface="Calibri" panose="020F0502020204030204" pitchFamily="34" charset="0"/>
                    </a:rPr>
                    <a:t>w</a:t>
                  </a:r>
                  <a:endParaRPr lang="en-GB" altLang="en-US" b="1" i="1">
                    <a:latin typeface="Calibri" panose="020F0502020204030204" pitchFamily="34" charset="0"/>
                    <a:cs typeface="Calibri" panose="020F0502020204030204" pitchFamily="34" charset="0"/>
                  </a:endParaRPr>
                </a:p>
              </p:txBody>
            </p:sp>
            <p:sp>
              <p:nvSpPr>
                <p:cNvPr id="32852" name="Text Box 84">
                  <a:extLst>
                    <a:ext uri="{FF2B5EF4-FFF2-40B4-BE49-F238E27FC236}">
                      <a16:creationId xmlns:a16="http://schemas.microsoft.com/office/drawing/2014/main" id="{7A420B37-C2D3-4150-935E-1B891CAEFF13}"/>
                    </a:ext>
                  </a:extLst>
                </p:cNvPr>
                <p:cNvSpPr txBox="1">
                  <a:spLocks noChangeArrowheads="1"/>
                </p:cNvSpPr>
                <p:nvPr/>
              </p:nvSpPr>
              <p:spPr bwMode="auto">
                <a:xfrm>
                  <a:off x="3728" y="4072"/>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i="1">
                      <a:latin typeface="Calibri" panose="020F0502020204030204" pitchFamily="34" charset="0"/>
                      <a:cs typeface="Calibri" panose="020F0502020204030204" pitchFamily="34" charset="0"/>
                    </a:rPr>
                    <a:t>b</a:t>
                  </a:r>
                  <a:endParaRPr lang="en-GB" altLang="en-US" b="1" i="1">
                    <a:latin typeface="Calibri" panose="020F0502020204030204" pitchFamily="34" charset="0"/>
                    <a:cs typeface="Calibri" panose="020F0502020204030204" pitchFamily="34" charset="0"/>
                  </a:endParaRPr>
                </a:p>
              </p:txBody>
            </p:sp>
            <p:sp>
              <p:nvSpPr>
                <p:cNvPr id="32845" name="Text Box 77">
                  <a:extLst>
                    <a:ext uri="{FF2B5EF4-FFF2-40B4-BE49-F238E27FC236}">
                      <a16:creationId xmlns:a16="http://schemas.microsoft.com/office/drawing/2014/main" id="{FD2E8461-93B0-4645-8F67-05A7C96DFAA9}"/>
                    </a:ext>
                  </a:extLst>
                </p:cNvPr>
                <p:cNvSpPr txBox="1">
                  <a:spLocks noChangeArrowheads="1"/>
                </p:cNvSpPr>
                <p:nvPr/>
              </p:nvSpPr>
              <p:spPr bwMode="auto">
                <a:xfrm>
                  <a:off x="3808" y="3984"/>
                  <a:ext cx="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a:t>
                  </a:r>
                </a:p>
              </p:txBody>
            </p:sp>
          </p:grpSp>
        </p:grpSp>
      </p:grpSp>
      <p:grpSp>
        <p:nvGrpSpPr>
          <p:cNvPr id="32908" name="Group 140">
            <a:extLst>
              <a:ext uri="{FF2B5EF4-FFF2-40B4-BE49-F238E27FC236}">
                <a16:creationId xmlns:a16="http://schemas.microsoft.com/office/drawing/2014/main" id="{EAE601CB-E7BE-4D8C-B863-C8F8CB8E481E}"/>
              </a:ext>
            </a:extLst>
          </p:cNvPr>
          <p:cNvGrpSpPr>
            <a:grpSpLocks/>
          </p:cNvGrpSpPr>
          <p:nvPr/>
        </p:nvGrpSpPr>
        <p:grpSpPr bwMode="auto">
          <a:xfrm>
            <a:off x="5245100" y="5715000"/>
            <a:ext cx="1498600" cy="923925"/>
            <a:chOff x="3304" y="3600"/>
            <a:chExt cx="944" cy="582"/>
          </a:xfrm>
        </p:grpSpPr>
        <p:grpSp>
          <p:nvGrpSpPr>
            <p:cNvPr id="32905" name="Group 137">
              <a:extLst>
                <a:ext uri="{FF2B5EF4-FFF2-40B4-BE49-F238E27FC236}">
                  <a16:creationId xmlns:a16="http://schemas.microsoft.com/office/drawing/2014/main" id="{E28FD092-D808-40CC-B05B-68FCE45D2BE5}"/>
                </a:ext>
              </a:extLst>
            </p:cNvPr>
            <p:cNvGrpSpPr>
              <a:grpSpLocks/>
            </p:cNvGrpSpPr>
            <p:nvPr/>
          </p:nvGrpSpPr>
          <p:grpSpPr bwMode="auto">
            <a:xfrm>
              <a:off x="3426" y="3752"/>
              <a:ext cx="576" cy="288"/>
              <a:chOff x="3418" y="3744"/>
              <a:chExt cx="576" cy="288"/>
            </a:xfrm>
          </p:grpSpPr>
          <p:sp>
            <p:nvSpPr>
              <p:cNvPr id="32812" name="Line 44">
                <a:extLst>
                  <a:ext uri="{FF2B5EF4-FFF2-40B4-BE49-F238E27FC236}">
                    <a16:creationId xmlns:a16="http://schemas.microsoft.com/office/drawing/2014/main" id="{83223DB5-01EA-49CE-9E70-158506812CE9}"/>
                  </a:ext>
                </a:extLst>
              </p:cNvPr>
              <p:cNvSpPr>
                <a:spLocks noChangeShapeType="1"/>
              </p:cNvSpPr>
              <p:nvPr/>
            </p:nvSpPr>
            <p:spPr bwMode="auto">
              <a:xfrm flipV="1">
                <a:off x="3434" y="3928"/>
                <a:ext cx="384" cy="96"/>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11" name="Line 43">
                <a:extLst>
                  <a:ext uri="{FF2B5EF4-FFF2-40B4-BE49-F238E27FC236}">
                    <a16:creationId xmlns:a16="http://schemas.microsoft.com/office/drawing/2014/main" id="{9B946D83-0381-4A70-A5EE-3F4F4685B297}"/>
                  </a:ext>
                </a:extLst>
              </p:cNvPr>
              <p:cNvSpPr>
                <a:spLocks noChangeShapeType="1"/>
              </p:cNvSpPr>
              <p:nvPr/>
            </p:nvSpPr>
            <p:spPr bwMode="auto">
              <a:xfrm flipH="1">
                <a:off x="3418" y="3744"/>
                <a:ext cx="576" cy="28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2813" name="Line 45">
                <a:extLst>
                  <a:ext uri="{FF2B5EF4-FFF2-40B4-BE49-F238E27FC236}">
                    <a16:creationId xmlns:a16="http://schemas.microsoft.com/office/drawing/2014/main" id="{D02EB78F-52DF-4E15-8835-B019448D5249}"/>
                  </a:ext>
                </a:extLst>
              </p:cNvPr>
              <p:cNvSpPr>
                <a:spLocks noChangeShapeType="1"/>
              </p:cNvSpPr>
              <p:nvPr/>
            </p:nvSpPr>
            <p:spPr bwMode="auto">
              <a:xfrm flipV="1">
                <a:off x="3802" y="3752"/>
                <a:ext cx="192" cy="19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32875" name="Text Box 107">
              <a:extLst>
                <a:ext uri="{FF2B5EF4-FFF2-40B4-BE49-F238E27FC236}">
                  <a16:creationId xmlns:a16="http://schemas.microsoft.com/office/drawing/2014/main" id="{82C8813B-C307-4526-AE72-BCC586CECD57}"/>
                </a:ext>
              </a:extLst>
            </p:cNvPr>
            <p:cNvSpPr txBox="1">
              <a:spLocks noChangeArrowheads="1"/>
            </p:cNvSpPr>
            <p:nvPr/>
          </p:nvSpPr>
          <p:spPr bwMode="auto">
            <a:xfrm>
              <a:off x="3304" y="3936"/>
              <a:ext cx="168"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a:solidFill>
                    <a:srgbClr val="FF3300"/>
                  </a:solidFill>
                  <a:latin typeface="Calibri" panose="020F0502020204030204" pitchFamily="34" charset="0"/>
                  <a:cs typeface="Calibri" panose="020F0502020204030204" pitchFamily="34" charset="0"/>
                </a:rPr>
                <a:t>?</a:t>
              </a:r>
              <a:endParaRPr lang="en-GB" altLang="en-US" b="1">
                <a:solidFill>
                  <a:srgbClr val="FF3300"/>
                </a:solidFill>
                <a:latin typeface="Calibri" panose="020F0502020204030204" pitchFamily="34" charset="0"/>
                <a:cs typeface="Calibri" panose="020F0502020204030204" pitchFamily="34" charset="0"/>
              </a:endParaRPr>
            </a:p>
          </p:txBody>
        </p:sp>
        <p:sp>
          <p:nvSpPr>
            <p:cNvPr id="32903" name="Text Box 135">
              <a:extLst>
                <a:ext uri="{FF2B5EF4-FFF2-40B4-BE49-F238E27FC236}">
                  <a16:creationId xmlns:a16="http://schemas.microsoft.com/office/drawing/2014/main" id="{D027F7C5-6EDD-414F-A34C-14144778D87E}"/>
                </a:ext>
              </a:extLst>
            </p:cNvPr>
            <p:cNvSpPr txBox="1">
              <a:spLocks noChangeArrowheads="1"/>
            </p:cNvSpPr>
            <p:nvPr/>
          </p:nvSpPr>
          <p:spPr bwMode="auto">
            <a:xfrm>
              <a:off x="3776" y="3888"/>
              <a:ext cx="248"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a:solidFill>
                    <a:srgbClr val="FF3300"/>
                  </a:solidFill>
                  <a:latin typeface="Calibri" panose="020F0502020204030204" pitchFamily="34" charset="0"/>
                  <a:cs typeface="Calibri" panose="020F0502020204030204" pitchFamily="34" charset="0"/>
                </a:rPr>
                <a:t>?</a:t>
              </a:r>
              <a:endParaRPr lang="en-GB" altLang="en-US" b="1">
                <a:solidFill>
                  <a:srgbClr val="FF3300"/>
                </a:solidFill>
                <a:latin typeface="Calibri" panose="020F0502020204030204" pitchFamily="34" charset="0"/>
                <a:cs typeface="Calibri" panose="020F0502020204030204" pitchFamily="34" charset="0"/>
              </a:endParaRPr>
            </a:p>
          </p:txBody>
        </p:sp>
        <p:sp>
          <p:nvSpPr>
            <p:cNvPr id="32904" name="Text Box 136">
              <a:extLst>
                <a:ext uri="{FF2B5EF4-FFF2-40B4-BE49-F238E27FC236}">
                  <a16:creationId xmlns:a16="http://schemas.microsoft.com/office/drawing/2014/main" id="{73CFAF19-B438-4454-82C3-A49484019176}"/>
                </a:ext>
              </a:extLst>
            </p:cNvPr>
            <p:cNvSpPr txBox="1">
              <a:spLocks noChangeArrowheads="1"/>
            </p:cNvSpPr>
            <p:nvPr/>
          </p:nvSpPr>
          <p:spPr bwMode="auto">
            <a:xfrm>
              <a:off x="4000" y="3600"/>
              <a:ext cx="248"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b="1">
                  <a:solidFill>
                    <a:srgbClr val="FF3300"/>
                  </a:solidFill>
                  <a:latin typeface="Calibri" panose="020F0502020204030204" pitchFamily="34" charset="0"/>
                  <a:cs typeface="Calibri" panose="020F0502020204030204" pitchFamily="34" charset="0"/>
                </a:rPr>
                <a:t>?</a:t>
              </a:r>
              <a:endParaRPr lang="en-GB" altLang="en-US" b="1">
                <a:solidFill>
                  <a:srgbClr val="FF3300"/>
                </a:solidFill>
                <a:latin typeface="Calibri" panose="020F0502020204030204" pitchFamily="34" charset="0"/>
                <a:cs typeface="Calibri" panose="020F0502020204030204" pitchFamily="34" charset="0"/>
              </a:endParaRPr>
            </a:p>
          </p:txBody>
        </p:sp>
      </p:grpSp>
      <p:sp>
        <p:nvSpPr>
          <p:cNvPr id="32923" name="Text Box 155">
            <a:extLst>
              <a:ext uri="{FF2B5EF4-FFF2-40B4-BE49-F238E27FC236}">
                <a16:creationId xmlns:a16="http://schemas.microsoft.com/office/drawing/2014/main" id="{F57D0B5A-79CE-4700-8102-05A3719C14B5}"/>
              </a:ext>
            </a:extLst>
          </p:cNvPr>
          <p:cNvSpPr txBox="1">
            <a:spLocks noChangeArrowheads="1"/>
          </p:cNvSpPr>
          <p:nvPr/>
        </p:nvSpPr>
        <p:spPr bwMode="auto">
          <a:xfrm>
            <a:off x="203200" y="5943600"/>
            <a:ext cx="4227424" cy="424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 Can swiftly handle </a:t>
            </a:r>
            <a:r>
              <a:rPr lang="en-GB" altLang="en-US" i="1" dirty="0">
                <a:latin typeface="Calibri" panose="020F0502020204030204" pitchFamily="34" charset="0"/>
                <a:cs typeface="Calibri" panose="020F0502020204030204" pitchFamily="34" charset="0"/>
              </a:rPr>
              <a:t>constraints</a:t>
            </a:r>
            <a:r>
              <a:rPr lang="en-GB" altLang="en-US" dirty="0">
                <a:latin typeface="Calibri" panose="020F0502020204030204" pitchFamily="34" charset="0"/>
                <a:cs typeface="Calibri" panose="020F050202020403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878"/>
                                        </p:tgtEl>
                                        <p:attrNameLst>
                                          <p:attrName>style.visibility</p:attrName>
                                        </p:attrNameLst>
                                      </p:cBhvr>
                                      <p:to>
                                        <p:strVal val="visible"/>
                                      </p:to>
                                    </p:set>
                                    <p:anim calcmode="lin" valueType="num">
                                      <p:cBhvr additive="base">
                                        <p:cTn id="7" dur="500" fill="hold"/>
                                        <p:tgtEl>
                                          <p:spTgt spid="32878"/>
                                        </p:tgtEl>
                                        <p:attrNameLst>
                                          <p:attrName>ppt_x</p:attrName>
                                        </p:attrNameLst>
                                      </p:cBhvr>
                                      <p:tavLst>
                                        <p:tav tm="0">
                                          <p:val>
                                            <p:strVal val="#ppt_x"/>
                                          </p:val>
                                        </p:tav>
                                        <p:tav tm="100000">
                                          <p:val>
                                            <p:strVal val="#ppt_x"/>
                                          </p:val>
                                        </p:tav>
                                      </p:tavLst>
                                    </p:anim>
                                    <p:anim calcmode="lin" valueType="num">
                                      <p:cBhvr additive="base">
                                        <p:cTn id="8" dur="500" fill="hold"/>
                                        <p:tgtEl>
                                          <p:spTgt spid="328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879"/>
                                        </p:tgtEl>
                                        <p:attrNameLst>
                                          <p:attrName>style.visibility</p:attrName>
                                        </p:attrNameLst>
                                      </p:cBhvr>
                                      <p:to>
                                        <p:strVal val="visible"/>
                                      </p:to>
                                    </p:set>
                                    <p:anim calcmode="lin" valueType="num">
                                      <p:cBhvr additive="base">
                                        <p:cTn id="13" dur="500" fill="hold"/>
                                        <p:tgtEl>
                                          <p:spTgt spid="32879"/>
                                        </p:tgtEl>
                                        <p:attrNameLst>
                                          <p:attrName>ppt_x</p:attrName>
                                        </p:attrNameLst>
                                      </p:cBhvr>
                                      <p:tavLst>
                                        <p:tav tm="0">
                                          <p:val>
                                            <p:strVal val="#ppt_x"/>
                                          </p:val>
                                        </p:tav>
                                        <p:tav tm="100000">
                                          <p:val>
                                            <p:strVal val="#ppt_x"/>
                                          </p:val>
                                        </p:tav>
                                      </p:tavLst>
                                    </p:anim>
                                    <p:anim calcmode="lin" valueType="num">
                                      <p:cBhvr additive="base">
                                        <p:cTn id="14" dur="500" fill="hold"/>
                                        <p:tgtEl>
                                          <p:spTgt spid="328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880"/>
                                        </p:tgtEl>
                                        <p:attrNameLst>
                                          <p:attrName>style.visibility</p:attrName>
                                        </p:attrNameLst>
                                      </p:cBhvr>
                                      <p:to>
                                        <p:strVal val="visible"/>
                                      </p:to>
                                    </p:set>
                                    <p:anim calcmode="lin" valueType="num">
                                      <p:cBhvr additive="base">
                                        <p:cTn id="19" dur="500" fill="hold"/>
                                        <p:tgtEl>
                                          <p:spTgt spid="32880"/>
                                        </p:tgtEl>
                                        <p:attrNameLst>
                                          <p:attrName>ppt_x</p:attrName>
                                        </p:attrNameLst>
                                      </p:cBhvr>
                                      <p:tavLst>
                                        <p:tav tm="0">
                                          <p:val>
                                            <p:strVal val="#ppt_x"/>
                                          </p:val>
                                        </p:tav>
                                        <p:tav tm="100000">
                                          <p:val>
                                            <p:strVal val="#ppt_x"/>
                                          </p:val>
                                        </p:tav>
                                      </p:tavLst>
                                    </p:anim>
                                    <p:anim calcmode="lin" valueType="num">
                                      <p:cBhvr additive="base">
                                        <p:cTn id="20" dur="500" fill="hold"/>
                                        <p:tgtEl>
                                          <p:spTgt spid="3288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2919"/>
                                        </p:tgtEl>
                                        <p:attrNameLst>
                                          <p:attrName>style.visibility</p:attrName>
                                        </p:attrNameLst>
                                      </p:cBhvr>
                                      <p:to>
                                        <p:strVal val="visible"/>
                                      </p:to>
                                    </p:set>
                                    <p:anim calcmode="lin" valueType="num">
                                      <p:cBhvr additive="base">
                                        <p:cTn id="25" dur="500" fill="hold"/>
                                        <p:tgtEl>
                                          <p:spTgt spid="32919"/>
                                        </p:tgtEl>
                                        <p:attrNameLst>
                                          <p:attrName>ppt_x</p:attrName>
                                        </p:attrNameLst>
                                      </p:cBhvr>
                                      <p:tavLst>
                                        <p:tav tm="0">
                                          <p:val>
                                            <p:strVal val="1+#ppt_w/2"/>
                                          </p:val>
                                        </p:tav>
                                        <p:tav tm="100000">
                                          <p:val>
                                            <p:strVal val="#ppt_x"/>
                                          </p:val>
                                        </p:tav>
                                      </p:tavLst>
                                    </p:anim>
                                    <p:anim calcmode="lin" valueType="num">
                                      <p:cBhvr additive="base">
                                        <p:cTn id="26" dur="500" fill="hold"/>
                                        <p:tgtEl>
                                          <p:spTgt spid="329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2891"/>
                                        </p:tgtEl>
                                        <p:attrNameLst>
                                          <p:attrName>style.visibility</p:attrName>
                                        </p:attrNameLst>
                                      </p:cBhvr>
                                      <p:to>
                                        <p:strVal val="visible"/>
                                      </p:to>
                                    </p:set>
                                    <p:anim calcmode="lin" valueType="num">
                                      <p:cBhvr additive="base">
                                        <p:cTn id="31" dur="500" fill="hold"/>
                                        <p:tgtEl>
                                          <p:spTgt spid="32891"/>
                                        </p:tgtEl>
                                        <p:attrNameLst>
                                          <p:attrName>ppt_x</p:attrName>
                                        </p:attrNameLst>
                                      </p:cBhvr>
                                      <p:tavLst>
                                        <p:tav tm="0">
                                          <p:val>
                                            <p:strVal val="1+#ppt_w/2"/>
                                          </p:val>
                                        </p:tav>
                                        <p:tav tm="100000">
                                          <p:val>
                                            <p:strVal val="#ppt_x"/>
                                          </p:val>
                                        </p:tav>
                                      </p:tavLst>
                                    </p:anim>
                                    <p:anim calcmode="lin" valueType="num">
                                      <p:cBhvr additive="base">
                                        <p:cTn id="32" dur="500" fill="hold"/>
                                        <p:tgtEl>
                                          <p:spTgt spid="3289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2922"/>
                                        </p:tgtEl>
                                        <p:attrNameLst>
                                          <p:attrName>style.visibility</p:attrName>
                                        </p:attrNameLst>
                                      </p:cBhvr>
                                      <p:to>
                                        <p:strVal val="visible"/>
                                      </p:to>
                                    </p:set>
                                    <p:anim calcmode="lin" valueType="num">
                                      <p:cBhvr additive="base">
                                        <p:cTn id="37" dur="500" fill="hold"/>
                                        <p:tgtEl>
                                          <p:spTgt spid="32922"/>
                                        </p:tgtEl>
                                        <p:attrNameLst>
                                          <p:attrName>ppt_x</p:attrName>
                                        </p:attrNameLst>
                                      </p:cBhvr>
                                      <p:tavLst>
                                        <p:tav tm="0">
                                          <p:val>
                                            <p:strVal val="1+#ppt_w/2"/>
                                          </p:val>
                                        </p:tav>
                                        <p:tav tm="100000">
                                          <p:val>
                                            <p:strVal val="#ppt_x"/>
                                          </p:val>
                                        </p:tav>
                                      </p:tavLst>
                                    </p:anim>
                                    <p:anim calcmode="lin" valueType="num">
                                      <p:cBhvr additive="base">
                                        <p:cTn id="38" dur="500" fill="hold"/>
                                        <p:tgtEl>
                                          <p:spTgt spid="3292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32894"/>
                                        </p:tgtEl>
                                        <p:attrNameLst>
                                          <p:attrName>style.visibility</p:attrName>
                                        </p:attrNameLst>
                                      </p:cBhvr>
                                      <p:to>
                                        <p:strVal val="visible"/>
                                      </p:to>
                                    </p:set>
                                    <p:anim calcmode="lin" valueType="num">
                                      <p:cBhvr additive="base">
                                        <p:cTn id="43" dur="500" fill="hold"/>
                                        <p:tgtEl>
                                          <p:spTgt spid="32894"/>
                                        </p:tgtEl>
                                        <p:attrNameLst>
                                          <p:attrName>ppt_x</p:attrName>
                                        </p:attrNameLst>
                                      </p:cBhvr>
                                      <p:tavLst>
                                        <p:tav tm="0">
                                          <p:val>
                                            <p:strVal val="1+#ppt_w/2"/>
                                          </p:val>
                                        </p:tav>
                                        <p:tav tm="100000">
                                          <p:val>
                                            <p:strVal val="#ppt_x"/>
                                          </p:val>
                                        </p:tav>
                                      </p:tavLst>
                                    </p:anim>
                                    <p:anim calcmode="lin" valueType="num">
                                      <p:cBhvr additive="base">
                                        <p:cTn id="44" dur="500" fill="hold"/>
                                        <p:tgtEl>
                                          <p:spTgt spid="3289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2924"/>
                                        </p:tgtEl>
                                        <p:attrNameLst>
                                          <p:attrName>style.visibility</p:attrName>
                                        </p:attrNameLst>
                                      </p:cBhvr>
                                      <p:to>
                                        <p:strVal val="visible"/>
                                      </p:to>
                                    </p:set>
                                    <p:anim calcmode="lin" valueType="num">
                                      <p:cBhvr additive="base">
                                        <p:cTn id="49" dur="500" fill="hold"/>
                                        <p:tgtEl>
                                          <p:spTgt spid="32924"/>
                                        </p:tgtEl>
                                        <p:attrNameLst>
                                          <p:attrName>ppt_x</p:attrName>
                                        </p:attrNameLst>
                                      </p:cBhvr>
                                      <p:tavLst>
                                        <p:tav tm="0">
                                          <p:val>
                                            <p:strVal val="1+#ppt_w/2"/>
                                          </p:val>
                                        </p:tav>
                                        <p:tav tm="100000">
                                          <p:val>
                                            <p:strVal val="#ppt_x"/>
                                          </p:val>
                                        </p:tav>
                                      </p:tavLst>
                                    </p:anim>
                                    <p:anim calcmode="lin" valueType="num">
                                      <p:cBhvr additive="base">
                                        <p:cTn id="50" dur="500" fill="hold"/>
                                        <p:tgtEl>
                                          <p:spTgt spid="3292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32911"/>
                                        </p:tgtEl>
                                        <p:attrNameLst>
                                          <p:attrName>style.visibility</p:attrName>
                                        </p:attrNameLst>
                                      </p:cBhvr>
                                      <p:to>
                                        <p:strVal val="visible"/>
                                      </p:to>
                                    </p:set>
                                    <p:anim calcmode="lin" valueType="num">
                                      <p:cBhvr additive="base">
                                        <p:cTn id="55" dur="500" fill="hold"/>
                                        <p:tgtEl>
                                          <p:spTgt spid="32911"/>
                                        </p:tgtEl>
                                        <p:attrNameLst>
                                          <p:attrName>ppt_x</p:attrName>
                                        </p:attrNameLst>
                                      </p:cBhvr>
                                      <p:tavLst>
                                        <p:tav tm="0">
                                          <p:val>
                                            <p:strVal val="1+#ppt_w/2"/>
                                          </p:val>
                                        </p:tav>
                                        <p:tav tm="100000">
                                          <p:val>
                                            <p:strVal val="#ppt_x"/>
                                          </p:val>
                                        </p:tav>
                                      </p:tavLst>
                                    </p:anim>
                                    <p:anim calcmode="lin" valueType="num">
                                      <p:cBhvr additive="base">
                                        <p:cTn id="56" dur="500" fill="hold"/>
                                        <p:tgtEl>
                                          <p:spTgt spid="3291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32929"/>
                                        </p:tgtEl>
                                        <p:attrNameLst>
                                          <p:attrName>style.visibility</p:attrName>
                                        </p:attrNameLst>
                                      </p:cBhvr>
                                      <p:to>
                                        <p:strVal val="visible"/>
                                      </p:to>
                                    </p:set>
                                    <p:anim calcmode="lin" valueType="num">
                                      <p:cBhvr additive="base">
                                        <p:cTn id="61" dur="500" fill="hold"/>
                                        <p:tgtEl>
                                          <p:spTgt spid="32929"/>
                                        </p:tgtEl>
                                        <p:attrNameLst>
                                          <p:attrName>ppt_x</p:attrName>
                                        </p:attrNameLst>
                                      </p:cBhvr>
                                      <p:tavLst>
                                        <p:tav tm="0">
                                          <p:val>
                                            <p:strVal val="1+#ppt_w/2"/>
                                          </p:val>
                                        </p:tav>
                                        <p:tav tm="100000">
                                          <p:val>
                                            <p:strVal val="#ppt_x"/>
                                          </p:val>
                                        </p:tav>
                                      </p:tavLst>
                                    </p:anim>
                                    <p:anim calcmode="lin" valueType="num">
                                      <p:cBhvr additive="base">
                                        <p:cTn id="62" dur="500" fill="hold"/>
                                        <p:tgtEl>
                                          <p:spTgt spid="3292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32908"/>
                                        </p:tgtEl>
                                        <p:attrNameLst>
                                          <p:attrName>style.visibility</p:attrName>
                                        </p:attrNameLst>
                                      </p:cBhvr>
                                      <p:to>
                                        <p:strVal val="visible"/>
                                      </p:to>
                                    </p:set>
                                    <p:anim calcmode="lin" valueType="num">
                                      <p:cBhvr additive="base">
                                        <p:cTn id="67" dur="500" fill="hold"/>
                                        <p:tgtEl>
                                          <p:spTgt spid="32908"/>
                                        </p:tgtEl>
                                        <p:attrNameLst>
                                          <p:attrName>ppt_x</p:attrName>
                                        </p:attrNameLst>
                                      </p:cBhvr>
                                      <p:tavLst>
                                        <p:tav tm="0">
                                          <p:val>
                                            <p:strVal val="1+#ppt_w/2"/>
                                          </p:val>
                                        </p:tav>
                                        <p:tav tm="100000">
                                          <p:val>
                                            <p:strVal val="#ppt_x"/>
                                          </p:val>
                                        </p:tav>
                                      </p:tavLst>
                                    </p:anim>
                                    <p:anim calcmode="lin" valueType="num">
                                      <p:cBhvr additive="base">
                                        <p:cTn id="68" dur="500" fill="hold"/>
                                        <p:tgtEl>
                                          <p:spTgt spid="32908"/>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2885"/>
                                        </p:tgtEl>
                                        <p:attrNameLst>
                                          <p:attrName>style.visibility</p:attrName>
                                        </p:attrNameLst>
                                      </p:cBhvr>
                                      <p:to>
                                        <p:strVal val="visible"/>
                                      </p:to>
                                    </p:set>
                                    <p:anim calcmode="lin" valueType="num">
                                      <p:cBhvr additive="base">
                                        <p:cTn id="73" dur="500" fill="hold"/>
                                        <p:tgtEl>
                                          <p:spTgt spid="32885"/>
                                        </p:tgtEl>
                                        <p:attrNameLst>
                                          <p:attrName>ppt_x</p:attrName>
                                        </p:attrNameLst>
                                      </p:cBhvr>
                                      <p:tavLst>
                                        <p:tav tm="0">
                                          <p:val>
                                            <p:strVal val="0-#ppt_w/2"/>
                                          </p:val>
                                        </p:tav>
                                        <p:tav tm="100000">
                                          <p:val>
                                            <p:strVal val="#ppt_x"/>
                                          </p:val>
                                        </p:tav>
                                      </p:tavLst>
                                    </p:anim>
                                    <p:anim calcmode="lin" valueType="num">
                                      <p:cBhvr additive="base">
                                        <p:cTn id="74" dur="500" fill="hold"/>
                                        <p:tgtEl>
                                          <p:spTgt spid="32885"/>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2923"/>
                                        </p:tgtEl>
                                        <p:attrNameLst>
                                          <p:attrName>style.visibility</p:attrName>
                                        </p:attrNameLst>
                                      </p:cBhvr>
                                      <p:to>
                                        <p:strVal val="visible"/>
                                      </p:to>
                                    </p:set>
                                    <p:anim calcmode="lin" valueType="num">
                                      <p:cBhvr additive="base">
                                        <p:cTn id="79" dur="500" fill="hold"/>
                                        <p:tgtEl>
                                          <p:spTgt spid="32923"/>
                                        </p:tgtEl>
                                        <p:attrNameLst>
                                          <p:attrName>ppt_x</p:attrName>
                                        </p:attrNameLst>
                                      </p:cBhvr>
                                      <p:tavLst>
                                        <p:tav tm="0">
                                          <p:val>
                                            <p:strVal val="0-#ppt_w/2"/>
                                          </p:val>
                                        </p:tav>
                                        <p:tav tm="100000">
                                          <p:val>
                                            <p:strVal val="#ppt_x"/>
                                          </p:val>
                                        </p:tav>
                                      </p:tavLst>
                                    </p:anim>
                                    <p:anim calcmode="lin" valueType="num">
                                      <p:cBhvr additive="base">
                                        <p:cTn id="80" dur="500" fill="hold"/>
                                        <p:tgtEl>
                                          <p:spTgt spid="3292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32814"/>
                                        </p:tgtEl>
                                        <p:attrNameLst>
                                          <p:attrName>style.visibility</p:attrName>
                                        </p:attrNameLst>
                                      </p:cBhvr>
                                      <p:to>
                                        <p:strVal val="visible"/>
                                      </p:to>
                                    </p:set>
                                    <p:anim calcmode="lin" valueType="num">
                                      <p:cBhvr additive="base">
                                        <p:cTn id="85" dur="500" fill="hold"/>
                                        <p:tgtEl>
                                          <p:spTgt spid="32814"/>
                                        </p:tgtEl>
                                        <p:attrNameLst>
                                          <p:attrName>ppt_x</p:attrName>
                                        </p:attrNameLst>
                                      </p:cBhvr>
                                      <p:tavLst>
                                        <p:tav tm="0">
                                          <p:val>
                                            <p:strVal val="1+#ppt_w/2"/>
                                          </p:val>
                                        </p:tav>
                                        <p:tav tm="100000">
                                          <p:val>
                                            <p:strVal val="#ppt_x"/>
                                          </p:val>
                                        </p:tav>
                                      </p:tavLst>
                                    </p:anim>
                                    <p:anim calcmode="lin" valueType="num">
                                      <p:cBhvr additive="base">
                                        <p:cTn id="86" dur="500" fill="hold"/>
                                        <p:tgtEl>
                                          <p:spTgt spid="328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14" grpId="0" animBg="1" autoUpdateAnimBg="0"/>
      <p:bldP spid="32878" grpId="0" autoUpdateAnimBg="0"/>
      <p:bldP spid="32879" grpId="0" autoUpdateAnimBg="0"/>
      <p:bldP spid="32880" grpId="0" autoUpdateAnimBg="0"/>
      <p:bldP spid="32885" grpId="0" autoUpdateAnimBg="0"/>
      <p:bldP spid="3292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445EEEB6-B87A-43D0-A87E-586276CF136E}"/>
              </a:ext>
            </a:extLst>
          </p:cNvPr>
          <p:cNvSpPr txBox="1">
            <a:spLocks noChangeArrowheads="1"/>
          </p:cNvSpPr>
          <p:nvPr/>
        </p:nvSpPr>
        <p:spPr bwMode="auto">
          <a:xfrm>
            <a:off x="850903" y="31175"/>
            <a:ext cx="779779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1" dirty="0">
                <a:solidFill>
                  <a:schemeClr val="tx2"/>
                </a:solidFill>
                <a:latin typeface="Calibri" panose="020F0502020204030204" pitchFamily="34" charset="0"/>
                <a:cs typeface="Calibri" panose="020F0502020204030204" pitchFamily="34" charset="0"/>
              </a:rPr>
              <a:t>The simplex method in action:</a:t>
            </a:r>
            <a:r>
              <a:rPr lang="en-GB" altLang="en-US" sz="3200" dirty="0">
                <a:solidFill>
                  <a:schemeClr val="tx2"/>
                </a:solidFill>
                <a:latin typeface="Calibri" panose="020F0502020204030204" pitchFamily="34" charset="0"/>
                <a:cs typeface="Calibri" panose="020F0502020204030204" pitchFamily="34" charset="0"/>
              </a:rPr>
              <a:t>  V=f(x</a:t>
            </a:r>
            <a:r>
              <a:rPr lang="en-GB" altLang="en-US" sz="3200" baseline="-25000" dirty="0">
                <a:solidFill>
                  <a:schemeClr val="tx2"/>
                </a:solidFill>
                <a:latin typeface="Calibri" panose="020F0502020204030204" pitchFamily="34" charset="0"/>
                <a:cs typeface="Calibri" panose="020F0502020204030204" pitchFamily="34" charset="0"/>
              </a:rPr>
              <a:t>1</a:t>
            </a:r>
            <a:r>
              <a:rPr lang="en-GB" altLang="en-US" sz="3200" dirty="0">
                <a:solidFill>
                  <a:schemeClr val="tx2"/>
                </a:solidFill>
                <a:latin typeface="Calibri" panose="020F0502020204030204" pitchFamily="34" charset="0"/>
                <a:cs typeface="Calibri" panose="020F0502020204030204" pitchFamily="34" charset="0"/>
              </a:rPr>
              <a:t>, x</a:t>
            </a:r>
            <a:r>
              <a:rPr lang="en-GB" altLang="en-US" sz="3200" baseline="-25000" dirty="0">
                <a:solidFill>
                  <a:schemeClr val="tx2"/>
                </a:solidFill>
                <a:latin typeface="Calibri" panose="020F0502020204030204" pitchFamily="34" charset="0"/>
                <a:cs typeface="Calibri" panose="020F0502020204030204" pitchFamily="34" charset="0"/>
              </a:rPr>
              <a:t>2</a:t>
            </a:r>
            <a:r>
              <a:rPr lang="en-GB" altLang="en-US" sz="3200" dirty="0">
                <a:solidFill>
                  <a:schemeClr val="tx2"/>
                </a:solidFill>
                <a:latin typeface="Calibri" panose="020F0502020204030204" pitchFamily="34" charset="0"/>
                <a:cs typeface="Calibri" panose="020F0502020204030204" pitchFamily="34" charset="0"/>
              </a:rPr>
              <a:t>)</a:t>
            </a:r>
          </a:p>
        </p:txBody>
      </p:sp>
      <p:grpSp>
        <p:nvGrpSpPr>
          <p:cNvPr id="103454" name="Group 30">
            <a:extLst>
              <a:ext uri="{FF2B5EF4-FFF2-40B4-BE49-F238E27FC236}">
                <a16:creationId xmlns:a16="http://schemas.microsoft.com/office/drawing/2014/main" id="{5898D33B-C420-4145-8E9A-FF2972414A9F}"/>
              </a:ext>
            </a:extLst>
          </p:cNvPr>
          <p:cNvGrpSpPr>
            <a:grpSpLocks/>
          </p:cNvGrpSpPr>
          <p:nvPr/>
        </p:nvGrpSpPr>
        <p:grpSpPr bwMode="auto">
          <a:xfrm>
            <a:off x="990600" y="4699000"/>
            <a:ext cx="762000" cy="746125"/>
            <a:chOff x="1032" y="1136"/>
            <a:chExt cx="480" cy="470"/>
          </a:xfrm>
        </p:grpSpPr>
        <p:sp>
          <p:nvSpPr>
            <p:cNvPr id="103433" name="Line 9">
              <a:extLst>
                <a:ext uri="{FF2B5EF4-FFF2-40B4-BE49-F238E27FC236}">
                  <a16:creationId xmlns:a16="http://schemas.microsoft.com/office/drawing/2014/main" id="{2CAB738A-AEA1-4EA3-9231-6091335132F9}"/>
                </a:ext>
              </a:extLst>
            </p:cNvPr>
            <p:cNvSpPr>
              <a:spLocks noChangeShapeType="1"/>
            </p:cNvSpPr>
            <p:nvPr/>
          </p:nvSpPr>
          <p:spPr bwMode="auto">
            <a:xfrm flipH="1" flipV="1">
              <a:off x="1054" y="1241"/>
              <a:ext cx="1" cy="245"/>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34" name="Line 10">
              <a:extLst>
                <a:ext uri="{FF2B5EF4-FFF2-40B4-BE49-F238E27FC236}">
                  <a16:creationId xmlns:a16="http://schemas.microsoft.com/office/drawing/2014/main" id="{893A4E63-8AF6-45B2-BA3F-727B6B209C4A}"/>
                </a:ext>
              </a:extLst>
            </p:cNvPr>
            <p:cNvSpPr>
              <a:spLocks noChangeShapeType="1"/>
            </p:cNvSpPr>
            <p:nvPr/>
          </p:nvSpPr>
          <p:spPr bwMode="auto">
            <a:xfrm flipV="1">
              <a:off x="1055" y="1487"/>
              <a:ext cx="385"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35" name="Line 11">
              <a:extLst>
                <a:ext uri="{FF2B5EF4-FFF2-40B4-BE49-F238E27FC236}">
                  <a16:creationId xmlns:a16="http://schemas.microsoft.com/office/drawing/2014/main" id="{EAD8E317-42DD-42F4-B343-DB15B2E6176B}"/>
                </a:ext>
              </a:extLst>
            </p:cNvPr>
            <p:cNvSpPr>
              <a:spLocks noChangeShapeType="1"/>
            </p:cNvSpPr>
            <p:nvPr/>
          </p:nvSpPr>
          <p:spPr bwMode="auto">
            <a:xfrm>
              <a:off x="1058" y="1248"/>
              <a:ext cx="360" cy="231"/>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44" name="Text Box 20">
              <a:extLst>
                <a:ext uri="{FF2B5EF4-FFF2-40B4-BE49-F238E27FC236}">
                  <a16:creationId xmlns:a16="http://schemas.microsoft.com/office/drawing/2014/main" id="{A9E88655-23D1-43CC-AF07-CE4B51629F6E}"/>
                </a:ext>
              </a:extLst>
            </p:cNvPr>
            <p:cNvSpPr txBox="1">
              <a:spLocks noChangeArrowheads="1"/>
            </p:cNvSpPr>
            <p:nvPr/>
          </p:nvSpPr>
          <p:spPr bwMode="auto">
            <a:xfrm>
              <a:off x="1032" y="1368"/>
              <a:ext cx="10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3300"/>
                  </a:solidFill>
                  <a:cs typeface="Times New Roman" panose="02020603050405020304" pitchFamily="18" charset="0"/>
                </a:rPr>
                <a:t>•</a:t>
              </a:r>
              <a:endParaRPr lang="en-GB" altLang="en-US">
                <a:solidFill>
                  <a:srgbClr val="FF3300"/>
                </a:solidFill>
              </a:endParaRPr>
            </a:p>
          </p:txBody>
        </p:sp>
        <p:sp>
          <p:nvSpPr>
            <p:cNvPr id="103452" name="Text Box 28">
              <a:extLst>
                <a:ext uri="{FF2B5EF4-FFF2-40B4-BE49-F238E27FC236}">
                  <a16:creationId xmlns:a16="http://schemas.microsoft.com/office/drawing/2014/main" id="{1E575EF6-6AB6-4740-A49F-FCD3FEB42270}"/>
                </a:ext>
              </a:extLst>
            </p:cNvPr>
            <p:cNvSpPr txBox="1">
              <a:spLocks noChangeArrowheads="1"/>
            </p:cNvSpPr>
            <p:nvPr/>
          </p:nvSpPr>
          <p:spPr bwMode="auto">
            <a:xfrm>
              <a:off x="1032" y="1136"/>
              <a:ext cx="10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endParaRPr lang="en-GB" altLang="en-US"/>
            </a:p>
          </p:txBody>
        </p:sp>
        <p:sp>
          <p:nvSpPr>
            <p:cNvPr id="103453" name="Text Box 29">
              <a:extLst>
                <a:ext uri="{FF2B5EF4-FFF2-40B4-BE49-F238E27FC236}">
                  <a16:creationId xmlns:a16="http://schemas.microsoft.com/office/drawing/2014/main" id="{E104AF68-C085-4A26-B66E-E5F145B0BBC4}"/>
                </a:ext>
              </a:extLst>
            </p:cNvPr>
            <p:cNvSpPr txBox="1">
              <a:spLocks noChangeArrowheads="1"/>
            </p:cNvSpPr>
            <p:nvPr/>
          </p:nvSpPr>
          <p:spPr bwMode="auto">
            <a:xfrm>
              <a:off x="1408" y="1376"/>
              <a:ext cx="10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endParaRPr lang="en-GB" altLang="en-US"/>
            </a:p>
          </p:txBody>
        </p:sp>
      </p:grpSp>
      <p:grpSp>
        <p:nvGrpSpPr>
          <p:cNvPr id="103461" name="Group 37">
            <a:extLst>
              <a:ext uri="{FF2B5EF4-FFF2-40B4-BE49-F238E27FC236}">
                <a16:creationId xmlns:a16="http://schemas.microsoft.com/office/drawing/2014/main" id="{1A2F258D-03C2-41AD-9129-186218582DD9}"/>
              </a:ext>
            </a:extLst>
          </p:cNvPr>
          <p:cNvGrpSpPr>
            <a:grpSpLocks/>
          </p:cNvGrpSpPr>
          <p:nvPr/>
        </p:nvGrpSpPr>
        <p:grpSpPr bwMode="auto">
          <a:xfrm>
            <a:off x="368300" y="5321300"/>
            <a:ext cx="812800" cy="519113"/>
            <a:chOff x="248" y="3368"/>
            <a:chExt cx="512" cy="327"/>
          </a:xfrm>
        </p:grpSpPr>
        <p:sp>
          <p:nvSpPr>
            <p:cNvPr id="103455" name="Text Box 31">
              <a:extLst>
                <a:ext uri="{FF2B5EF4-FFF2-40B4-BE49-F238E27FC236}">
                  <a16:creationId xmlns:a16="http://schemas.microsoft.com/office/drawing/2014/main" id="{A37C51B2-7980-451C-91AD-422CBD67B8CC}"/>
                </a:ext>
              </a:extLst>
            </p:cNvPr>
            <p:cNvSpPr txBox="1">
              <a:spLocks noChangeArrowheads="1"/>
            </p:cNvSpPr>
            <p:nvPr/>
          </p:nvSpPr>
          <p:spPr bwMode="auto">
            <a:xfrm>
              <a:off x="248" y="3464"/>
              <a:ext cx="51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800" dirty="0"/>
                <a:t>(x</a:t>
              </a:r>
              <a:r>
                <a:rPr lang="en-GB" altLang="en-US" sz="1800" baseline="-25000" dirty="0"/>
                <a:t>1</a:t>
              </a:r>
              <a:r>
                <a:rPr lang="en-GB" altLang="en-US" sz="1800" dirty="0"/>
                <a:t>,x</a:t>
              </a:r>
              <a:r>
                <a:rPr lang="en-GB" altLang="en-US" sz="1800" baseline="-25000" dirty="0"/>
                <a:t>2</a:t>
              </a:r>
              <a:r>
                <a:rPr lang="en-GB" altLang="en-US" sz="1800" dirty="0"/>
                <a:t>)</a:t>
              </a:r>
            </a:p>
          </p:txBody>
        </p:sp>
        <p:sp>
          <p:nvSpPr>
            <p:cNvPr id="103456" name="Arc 32">
              <a:extLst>
                <a:ext uri="{FF2B5EF4-FFF2-40B4-BE49-F238E27FC236}">
                  <a16:creationId xmlns:a16="http://schemas.microsoft.com/office/drawing/2014/main" id="{276C3213-F5FA-4F1E-B1A7-C83593E7BC2D}"/>
                </a:ext>
              </a:extLst>
            </p:cNvPr>
            <p:cNvSpPr>
              <a:spLocks/>
            </p:cNvSpPr>
            <p:nvPr/>
          </p:nvSpPr>
          <p:spPr bwMode="auto">
            <a:xfrm rot="21050136" flipH="1">
              <a:off x="472" y="3368"/>
              <a:ext cx="184" cy="1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type="arrow"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03463" name="Group 39">
            <a:extLst>
              <a:ext uri="{FF2B5EF4-FFF2-40B4-BE49-F238E27FC236}">
                <a16:creationId xmlns:a16="http://schemas.microsoft.com/office/drawing/2014/main" id="{D3304CBA-4AEE-4BFA-8977-8F05C22A1C2B}"/>
              </a:ext>
            </a:extLst>
          </p:cNvPr>
          <p:cNvGrpSpPr>
            <a:grpSpLocks/>
          </p:cNvGrpSpPr>
          <p:nvPr/>
        </p:nvGrpSpPr>
        <p:grpSpPr bwMode="auto">
          <a:xfrm>
            <a:off x="342900" y="4851400"/>
            <a:ext cx="558800" cy="419100"/>
            <a:chOff x="232" y="3072"/>
            <a:chExt cx="352" cy="264"/>
          </a:xfrm>
        </p:grpSpPr>
        <p:sp>
          <p:nvSpPr>
            <p:cNvPr id="103460" name="Text Box 36">
              <a:extLst>
                <a:ext uri="{FF2B5EF4-FFF2-40B4-BE49-F238E27FC236}">
                  <a16:creationId xmlns:a16="http://schemas.microsoft.com/office/drawing/2014/main" id="{6878C7D8-1B86-4108-9E91-953C27A77D5D}"/>
                </a:ext>
              </a:extLst>
            </p:cNvPr>
            <p:cNvSpPr txBox="1">
              <a:spLocks noChangeArrowheads="1"/>
            </p:cNvSpPr>
            <p:nvPr/>
          </p:nvSpPr>
          <p:spPr bwMode="auto">
            <a:xfrm>
              <a:off x="232" y="3072"/>
              <a:ext cx="35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a:sym typeface="Symbol" panose="05050102010706020507" pitchFamily="18" charset="2"/>
                </a:rPr>
                <a:t></a:t>
              </a:r>
              <a:r>
                <a:rPr lang="en-GB" altLang="en-US" sz="1800" dirty="0"/>
                <a:t>x</a:t>
              </a:r>
              <a:r>
                <a:rPr lang="en-GB" altLang="en-US" sz="1800" baseline="-25000" dirty="0"/>
                <a:t>2</a:t>
              </a:r>
              <a:endParaRPr lang="en-GB" altLang="en-US" sz="1800" dirty="0"/>
            </a:p>
          </p:txBody>
        </p:sp>
        <p:sp>
          <p:nvSpPr>
            <p:cNvPr id="103457" name="AutoShape 33">
              <a:extLst>
                <a:ext uri="{FF2B5EF4-FFF2-40B4-BE49-F238E27FC236}">
                  <a16:creationId xmlns:a16="http://schemas.microsoft.com/office/drawing/2014/main" id="{F0D17FE2-8C61-427C-81F4-2560069898DD}"/>
                </a:ext>
              </a:extLst>
            </p:cNvPr>
            <p:cNvSpPr>
              <a:spLocks/>
            </p:cNvSpPr>
            <p:nvPr/>
          </p:nvSpPr>
          <p:spPr bwMode="auto">
            <a:xfrm>
              <a:off x="512" y="3104"/>
              <a:ext cx="32" cy="232"/>
            </a:xfrm>
            <a:prstGeom prst="leftBrace">
              <a:avLst>
                <a:gd name="adj1" fmla="val 60417"/>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03462" name="Group 38">
            <a:extLst>
              <a:ext uri="{FF2B5EF4-FFF2-40B4-BE49-F238E27FC236}">
                <a16:creationId xmlns:a16="http://schemas.microsoft.com/office/drawing/2014/main" id="{7E307EA2-A8B4-40D9-9A5C-1D41CF8FABBE}"/>
              </a:ext>
            </a:extLst>
          </p:cNvPr>
          <p:cNvGrpSpPr>
            <a:grpSpLocks/>
          </p:cNvGrpSpPr>
          <p:nvPr/>
        </p:nvGrpSpPr>
        <p:grpSpPr bwMode="auto">
          <a:xfrm>
            <a:off x="1028700" y="5384800"/>
            <a:ext cx="596900" cy="366713"/>
            <a:chOff x="664" y="3408"/>
            <a:chExt cx="376" cy="231"/>
          </a:xfrm>
        </p:grpSpPr>
        <p:sp>
          <p:nvSpPr>
            <p:cNvPr id="103459" name="Text Box 35">
              <a:extLst>
                <a:ext uri="{FF2B5EF4-FFF2-40B4-BE49-F238E27FC236}">
                  <a16:creationId xmlns:a16="http://schemas.microsoft.com/office/drawing/2014/main" id="{A2AA206E-855C-440E-A6B1-D52DAF20CA51}"/>
                </a:ext>
              </a:extLst>
            </p:cNvPr>
            <p:cNvSpPr txBox="1">
              <a:spLocks noChangeArrowheads="1"/>
            </p:cNvSpPr>
            <p:nvPr/>
          </p:nvSpPr>
          <p:spPr bwMode="auto">
            <a:xfrm>
              <a:off x="704" y="3408"/>
              <a:ext cx="33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a:sym typeface="Symbol" panose="05050102010706020507" pitchFamily="18" charset="2"/>
                </a:rPr>
                <a:t></a:t>
              </a:r>
              <a:r>
                <a:rPr lang="en-GB" altLang="en-US" sz="1800" dirty="0"/>
                <a:t>x</a:t>
              </a:r>
              <a:r>
                <a:rPr lang="en-GB" altLang="en-US" sz="1800" baseline="-25000" dirty="0"/>
                <a:t>1</a:t>
              </a:r>
              <a:endParaRPr lang="en-GB" altLang="en-US" sz="1800" dirty="0"/>
            </a:p>
          </p:txBody>
        </p:sp>
        <p:sp>
          <p:nvSpPr>
            <p:cNvPr id="103458" name="AutoShape 34">
              <a:extLst>
                <a:ext uri="{FF2B5EF4-FFF2-40B4-BE49-F238E27FC236}">
                  <a16:creationId xmlns:a16="http://schemas.microsoft.com/office/drawing/2014/main" id="{0D92B605-8F91-453C-AAEC-665CE30034D0}"/>
                </a:ext>
              </a:extLst>
            </p:cNvPr>
            <p:cNvSpPr>
              <a:spLocks/>
            </p:cNvSpPr>
            <p:nvPr/>
          </p:nvSpPr>
          <p:spPr bwMode="auto">
            <a:xfrm rot="-5400000">
              <a:off x="828" y="3244"/>
              <a:ext cx="48" cy="376"/>
            </a:xfrm>
            <a:prstGeom prst="leftBrace">
              <a:avLst>
                <a:gd name="adj1" fmla="val 65278"/>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03477" name="Group 53">
            <a:extLst>
              <a:ext uri="{FF2B5EF4-FFF2-40B4-BE49-F238E27FC236}">
                <a16:creationId xmlns:a16="http://schemas.microsoft.com/office/drawing/2014/main" id="{46FBD23B-67AB-4E4F-856C-3118E940E600}"/>
              </a:ext>
            </a:extLst>
          </p:cNvPr>
          <p:cNvGrpSpPr>
            <a:grpSpLocks/>
          </p:cNvGrpSpPr>
          <p:nvPr/>
        </p:nvGrpSpPr>
        <p:grpSpPr bwMode="auto">
          <a:xfrm>
            <a:off x="1054100" y="4699000"/>
            <a:ext cx="927100" cy="584200"/>
            <a:chOff x="680" y="2976"/>
            <a:chExt cx="584" cy="368"/>
          </a:xfrm>
        </p:grpSpPr>
        <p:sp>
          <p:nvSpPr>
            <p:cNvPr id="103464" name="Line 40">
              <a:extLst>
                <a:ext uri="{FF2B5EF4-FFF2-40B4-BE49-F238E27FC236}">
                  <a16:creationId xmlns:a16="http://schemas.microsoft.com/office/drawing/2014/main" id="{E7C0F8FA-F39D-4A29-AB5C-50CA363F88AB}"/>
                </a:ext>
              </a:extLst>
            </p:cNvPr>
            <p:cNvSpPr>
              <a:spLocks noChangeShapeType="1"/>
            </p:cNvSpPr>
            <p:nvPr/>
          </p:nvSpPr>
          <p:spPr bwMode="auto">
            <a:xfrm>
              <a:off x="680" y="3088"/>
              <a:ext cx="3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65" name="Line 41">
              <a:extLst>
                <a:ext uri="{FF2B5EF4-FFF2-40B4-BE49-F238E27FC236}">
                  <a16:creationId xmlns:a16="http://schemas.microsoft.com/office/drawing/2014/main" id="{4779D417-E481-45E9-B417-85CEEB8745B7}"/>
                </a:ext>
              </a:extLst>
            </p:cNvPr>
            <p:cNvSpPr>
              <a:spLocks noChangeShapeType="1"/>
            </p:cNvSpPr>
            <p:nvPr/>
          </p:nvSpPr>
          <p:spPr bwMode="auto">
            <a:xfrm flipV="1">
              <a:off x="1048" y="3088"/>
              <a:ext cx="0" cy="2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71" name="Text Box 47">
              <a:extLst>
                <a:ext uri="{FF2B5EF4-FFF2-40B4-BE49-F238E27FC236}">
                  <a16:creationId xmlns:a16="http://schemas.microsoft.com/office/drawing/2014/main" id="{F4C02A1A-8668-4902-AB86-E2995A23A5A5}"/>
                </a:ext>
              </a:extLst>
            </p:cNvPr>
            <p:cNvSpPr txBox="1">
              <a:spLocks noChangeArrowheads="1"/>
            </p:cNvSpPr>
            <p:nvPr/>
          </p:nvSpPr>
          <p:spPr bwMode="auto">
            <a:xfrm>
              <a:off x="1024" y="297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(4)</a:t>
              </a:r>
              <a:endParaRPr lang="en-GB" altLang="en-US" sz="1400"/>
            </a:p>
          </p:txBody>
        </p:sp>
      </p:grpSp>
      <p:grpSp>
        <p:nvGrpSpPr>
          <p:cNvPr id="103478" name="Group 54">
            <a:extLst>
              <a:ext uri="{FF2B5EF4-FFF2-40B4-BE49-F238E27FC236}">
                <a16:creationId xmlns:a16="http://schemas.microsoft.com/office/drawing/2014/main" id="{2856E40C-7C33-44FD-B199-86F499737EA9}"/>
              </a:ext>
            </a:extLst>
          </p:cNvPr>
          <p:cNvGrpSpPr>
            <a:grpSpLocks/>
          </p:cNvGrpSpPr>
          <p:nvPr/>
        </p:nvGrpSpPr>
        <p:grpSpPr bwMode="auto">
          <a:xfrm>
            <a:off x="1041400" y="4356100"/>
            <a:ext cx="1485900" cy="914400"/>
            <a:chOff x="672" y="2760"/>
            <a:chExt cx="936" cy="576"/>
          </a:xfrm>
        </p:grpSpPr>
        <p:sp>
          <p:nvSpPr>
            <p:cNvPr id="103474" name="Line 50">
              <a:extLst>
                <a:ext uri="{FF2B5EF4-FFF2-40B4-BE49-F238E27FC236}">
                  <a16:creationId xmlns:a16="http://schemas.microsoft.com/office/drawing/2014/main" id="{BDBAEEC8-7DEC-420B-A991-0401CCD623F0}"/>
                </a:ext>
              </a:extLst>
            </p:cNvPr>
            <p:cNvSpPr>
              <a:spLocks noChangeShapeType="1"/>
            </p:cNvSpPr>
            <p:nvPr/>
          </p:nvSpPr>
          <p:spPr bwMode="auto">
            <a:xfrm flipV="1">
              <a:off x="672" y="2872"/>
              <a:ext cx="720"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75" name="Line 51">
              <a:extLst>
                <a:ext uri="{FF2B5EF4-FFF2-40B4-BE49-F238E27FC236}">
                  <a16:creationId xmlns:a16="http://schemas.microsoft.com/office/drawing/2014/main" id="{745308A4-006B-4A25-8879-E947B0309669}"/>
                </a:ext>
              </a:extLst>
            </p:cNvPr>
            <p:cNvSpPr>
              <a:spLocks noChangeShapeType="1"/>
            </p:cNvSpPr>
            <p:nvPr/>
          </p:nvSpPr>
          <p:spPr bwMode="auto">
            <a:xfrm flipV="1">
              <a:off x="1056" y="2880"/>
              <a:ext cx="336" cy="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76" name="Text Box 52">
              <a:extLst>
                <a:ext uri="{FF2B5EF4-FFF2-40B4-BE49-F238E27FC236}">
                  <a16:creationId xmlns:a16="http://schemas.microsoft.com/office/drawing/2014/main" id="{9961DDBC-766F-48C6-A8C8-93A663B91FFD}"/>
                </a:ext>
              </a:extLst>
            </p:cNvPr>
            <p:cNvSpPr txBox="1">
              <a:spLocks noChangeArrowheads="1"/>
            </p:cNvSpPr>
            <p:nvPr/>
          </p:nvSpPr>
          <p:spPr bwMode="auto">
            <a:xfrm>
              <a:off x="1368" y="2760"/>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(5)</a:t>
              </a:r>
              <a:endParaRPr lang="en-GB" altLang="en-US" sz="1400"/>
            </a:p>
          </p:txBody>
        </p:sp>
      </p:grpSp>
      <p:grpSp>
        <p:nvGrpSpPr>
          <p:cNvPr id="103492" name="Group 68">
            <a:extLst>
              <a:ext uri="{FF2B5EF4-FFF2-40B4-BE49-F238E27FC236}">
                <a16:creationId xmlns:a16="http://schemas.microsoft.com/office/drawing/2014/main" id="{57950962-43F4-4086-9FB3-0453D4066A06}"/>
              </a:ext>
            </a:extLst>
          </p:cNvPr>
          <p:cNvGrpSpPr>
            <a:grpSpLocks/>
          </p:cNvGrpSpPr>
          <p:nvPr/>
        </p:nvGrpSpPr>
        <p:grpSpPr bwMode="auto">
          <a:xfrm>
            <a:off x="1663700" y="4546600"/>
            <a:ext cx="1257300" cy="698500"/>
            <a:chOff x="1048" y="2872"/>
            <a:chExt cx="792" cy="440"/>
          </a:xfrm>
        </p:grpSpPr>
        <p:sp>
          <p:nvSpPr>
            <p:cNvPr id="103483" name="Line 59">
              <a:extLst>
                <a:ext uri="{FF2B5EF4-FFF2-40B4-BE49-F238E27FC236}">
                  <a16:creationId xmlns:a16="http://schemas.microsoft.com/office/drawing/2014/main" id="{A69E5F66-6D48-44EF-9949-AE01494D3E31}"/>
                </a:ext>
              </a:extLst>
            </p:cNvPr>
            <p:cNvSpPr>
              <a:spLocks noChangeShapeType="1"/>
            </p:cNvSpPr>
            <p:nvPr/>
          </p:nvSpPr>
          <p:spPr bwMode="auto">
            <a:xfrm flipV="1">
              <a:off x="1048" y="3080"/>
              <a:ext cx="584" cy="2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87" name="Text Box 63">
              <a:extLst>
                <a:ext uri="{FF2B5EF4-FFF2-40B4-BE49-F238E27FC236}">
                  <a16:creationId xmlns:a16="http://schemas.microsoft.com/office/drawing/2014/main" id="{D2E75E7A-8056-4A37-8305-3FC7F32C2233}"/>
                </a:ext>
              </a:extLst>
            </p:cNvPr>
            <p:cNvSpPr txBox="1">
              <a:spLocks noChangeArrowheads="1"/>
            </p:cNvSpPr>
            <p:nvPr/>
          </p:nvSpPr>
          <p:spPr bwMode="auto">
            <a:xfrm>
              <a:off x="1600" y="2960"/>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(6)</a:t>
              </a:r>
              <a:endParaRPr lang="en-GB" altLang="en-US" sz="1400"/>
            </a:p>
          </p:txBody>
        </p:sp>
        <p:sp>
          <p:nvSpPr>
            <p:cNvPr id="103488" name="Line 64">
              <a:extLst>
                <a:ext uri="{FF2B5EF4-FFF2-40B4-BE49-F238E27FC236}">
                  <a16:creationId xmlns:a16="http://schemas.microsoft.com/office/drawing/2014/main" id="{E6DD5834-E1F4-4AA3-BD9C-7E70A38A111C}"/>
                </a:ext>
              </a:extLst>
            </p:cNvPr>
            <p:cNvSpPr>
              <a:spLocks noChangeShapeType="1"/>
            </p:cNvSpPr>
            <p:nvPr/>
          </p:nvSpPr>
          <p:spPr bwMode="auto">
            <a:xfrm>
              <a:off x="1368" y="2872"/>
              <a:ext cx="256"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03530" name="Group 106">
            <a:extLst>
              <a:ext uri="{FF2B5EF4-FFF2-40B4-BE49-F238E27FC236}">
                <a16:creationId xmlns:a16="http://schemas.microsoft.com/office/drawing/2014/main" id="{780FBEF6-885C-4617-9A65-3EA1BB85AE48}"/>
              </a:ext>
            </a:extLst>
          </p:cNvPr>
          <p:cNvGrpSpPr>
            <a:grpSpLocks/>
          </p:cNvGrpSpPr>
          <p:nvPr/>
        </p:nvGrpSpPr>
        <p:grpSpPr bwMode="auto">
          <a:xfrm>
            <a:off x="1638300" y="4521200"/>
            <a:ext cx="2374900" cy="736600"/>
            <a:chOff x="1032" y="2848"/>
            <a:chExt cx="1496" cy="464"/>
          </a:xfrm>
        </p:grpSpPr>
        <p:sp>
          <p:nvSpPr>
            <p:cNvPr id="103485" name="Line 61">
              <a:extLst>
                <a:ext uri="{FF2B5EF4-FFF2-40B4-BE49-F238E27FC236}">
                  <a16:creationId xmlns:a16="http://schemas.microsoft.com/office/drawing/2014/main" id="{BC3BB791-0892-4381-B45C-7C9D5667D090}"/>
                </a:ext>
              </a:extLst>
            </p:cNvPr>
            <p:cNvSpPr>
              <a:spLocks noChangeShapeType="1"/>
            </p:cNvSpPr>
            <p:nvPr/>
          </p:nvSpPr>
          <p:spPr bwMode="auto">
            <a:xfrm>
              <a:off x="1384" y="2848"/>
              <a:ext cx="936"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86" name="Line 62">
              <a:extLst>
                <a:ext uri="{FF2B5EF4-FFF2-40B4-BE49-F238E27FC236}">
                  <a16:creationId xmlns:a16="http://schemas.microsoft.com/office/drawing/2014/main" id="{9ECFA9DA-BB5B-4347-BEB2-BB20F2A4B7D4}"/>
                </a:ext>
              </a:extLst>
            </p:cNvPr>
            <p:cNvSpPr>
              <a:spLocks noChangeShapeType="1"/>
            </p:cNvSpPr>
            <p:nvPr/>
          </p:nvSpPr>
          <p:spPr bwMode="auto">
            <a:xfrm flipV="1">
              <a:off x="1032" y="3112"/>
              <a:ext cx="128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89" name="Text Box 65">
              <a:extLst>
                <a:ext uri="{FF2B5EF4-FFF2-40B4-BE49-F238E27FC236}">
                  <a16:creationId xmlns:a16="http://schemas.microsoft.com/office/drawing/2014/main" id="{A7A52010-2452-430C-9B2D-55065A5BFEA1}"/>
                </a:ext>
              </a:extLst>
            </p:cNvPr>
            <p:cNvSpPr txBox="1">
              <a:spLocks noChangeArrowheads="1"/>
            </p:cNvSpPr>
            <p:nvPr/>
          </p:nvSpPr>
          <p:spPr bwMode="auto">
            <a:xfrm>
              <a:off x="2288" y="2992"/>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(7)</a:t>
              </a:r>
              <a:endParaRPr lang="en-GB" altLang="en-US" sz="1400"/>
            </a:p>
          </p:txBody>
        </p:sp>
      </p:grpSp>
      <p:grpSp>
        <p:nvGrpSpPr>
          <p:cNvPr id="103501" name="Group 77">
            <a:extLst>
              <a:ext uri="{FF2B5EF4-FFF2-40B4-BE49-F238E27FC236}">
                <a16:creationId xmlns:a16="http://schemas.microsoft.com/office/drawing/2014/main" id="{11BEFAE5-C8CF-42AA-89FC-1BF4582D3575}"/>
              </a:ext>
            </a:extLst>
          </p:cNvPr>
          <p:cNvGrpSpPr>
            <a:grpSpLocks/>
          </p:cNvGrpSpPr>
          <p:nvPr/>
        </p:nvGrpSpPr>
        <p:grpSpPr bwMode="auto">
          <a:xfrm>
            <a:off x="2197100" y="3073400"/>
            <a:ext cx="3632200" cy="1879600"/>
            <a:chOff x="1384" y="1936"/>
            <a:chExt cx="2288" cy="1184"/>
          </a:xfrm>
        </p:grpSpPr>
        <p:sp>
          <p:nvSpPr>
            <p:cNvPr id="103496" name="Line 72">
              <a:extLst>
                <a:ext uri="{FF2B5EF4-FFF2-40B4-BE49-F238E27FC236}">
                  <a16:creationId xmlns:a16="http://schemas.microsoft.com/office/drawing/2014/main" id="{2552795E-3525-4861-9B5E-23972D35D48E}"/>
                </a:ext>
              </a:extLst>
            </p:cNvPr>
            <p:cNvSpPr>
              <a:spLocks noChangeShapeType="1"/>
            </p:cNvSpPr>
            <p:nvPr/>
          </p:nvSpPr>
          <p:spPr bwMode="auto">
            <a:xfrm flipV="1">
              <a:off x="1384" y="2056"/>
              <a:ext cx="2064" cy="7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97" name="Line 73">
              <a:extLst>
                <a:ext uri="{FF2B5EF4-FFF2-40B4-BE49-F238E27FC236}">
                  <a16:creationId xmlns:a16="http://schemas.microsoft.com/office/drawing/2014/main" id="{AC72E9E5-E93D-4F9A-98C1-B3B36FB290BF}"/>
                </a:ext>
              </a:extLst>
            </p:cNvPr>
            <p:cNvSpPr>
              <a:spLocks noChangeShapeType="1"/>
            </p:cNvSpPr>
            <p:nvPr/>
          </p:nvSpPr>
          <p:spPr bwMode="auto">
            <a:xfrm flipV="1">
              <a:off x="2304" y="2048"/>
              <a:ext cx="1160" cy="10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98" name="Text Box 74">
              <a:extLst>
                <a:ext uri="{FF2B5EF4-FFF2-40B4-BE49-F238E27FC236}">
                  <a16:creationId xmlns:a16="http://schemas.microsoft.com/office/drawing/2014/main" id="{EFD1EA8F-D886-4A65-8FC9-B125D12A9EA3}"/>
                </a:ext>
              </a:extLst>
            </p:cNvPr>
            <p:cNvSpPr txBox="1">
              <a:spLocks noChangeArrowheads="1"/>
            </p:cNvSpPr>
            <p:nvPr/>
          </p:nvSpPr>
          <p:spPr bwMode="auto">
            <a:xfrm>
              <a:off x="3432" y="193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(9)</a:t>
              </a:r>
              <a:endParaRPr lang="en-GB" altLang="en-US" sz="1400"/>
            </a:p>
          </p:txBody>
        </p:sp>
      </p:grpSp>
      <p:grpSp>
        <p:nvGrpSpPr>
          <p:cNvPr id="103502" name="Group 78">
            <a:extLst>
              <a:ext uri="{FF2B5EF4-FFF2-40B4-BE49-F238E27FC236}">
                <a16:creationId xmlns:a16="http://schemas.microsoft.com/office/drawing/2014/main" id="{F6A2EFB3-6808-437D-8639-D1661D9B18F7}"/>
              </a:ext>
            </a:extLst>
          </p:cNvPr>
          <p:cNvGrpSpPr>
            <a:grpSpLocks/>
          </p:cNvGrpSpPr>
          <p:nvPr/>
        </p:nvGrpSpPr>
        <p:grpSpPr bwMode="auto">
          <a:xfrm>
            <a:off x="2209800" y="3848100"/>
            <a:ext cx="2159000" cy="1104900"/>
            <a:chOff x="1392" y="2424"/>
            <a:chExt cx="1360" cy="696"/>
          </a:xfrm>
        </p:grpSpPr>
        <p:sp>
          <p:nvSpPr>
            <p:cNvPr id="103490" name="Text Box 66">
              <a:extLst>
                <a:ext uri="{FF2B5EF4-FFF2-40B4-BE49-F238E27FC236}">
                  <a16:creationId xmlns:a16="http://schemas.microsoft.com/office/drawing/2014/main" id="{1352EA2E-3677-4DE9-831E-83A4B851C80B}"/>
                </a:ext>
              </a:extLst>
            </p:cNvPr>
            <p:cNvSpPr txBox="1">
              <a:spLocks noChangeArrowheads="1"/>
            </p:cNvSpPr>
            <p:nvPr/>
          </p:nvSpPr>
          <p:spPr bwMode="auto">
            <a:xfrm>
              <a:off x="2512" y="242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(8)</a:t>
              </a:r>
              <a:endParaRPr lang="en-GB" altLang="en-US" sz="1400"/>
            </a:p>
          </p:txBody>
        </p:sp>
        <p:sp>
          <p:nvSpPr>
            <p:cNvPr id="103493" name="Line 69">
              <a:extLst>
                <a:ext uri="{FF2B5EF4-FFF2-40B4-BE49-F238E27FC236}">
                  <a16:creationId xmlns:a16="http://schemas.microsoft.com/office/drawing/2014/main" id="{1E09DE70-53FB-4DF5-94FC-84A721116617}"/>
                </a:ext>
              </a:extLst>
            </p:cNvPr>
            <p:cNvSpPr>
              <a:spLocks noChangeShapeType="1"/>
            </p:cNvSpPr>
            <p:nvPr/>
          </p:nvSpPr>
          <p:spPr bwMode="auto">
            <a:xfrm flipV="1">
              <a:off x="1392" y="2536"/>
              <a:ext cx="1144" cy="32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94" name="Line 70">
              <a:extLst>
                <a:ext uri="{FF2B5EF4-FFF2-40B4-BE49-F238E27FC236}">
                  <a16:creationId xmlns:a16="http://schemas.microsoft.com/office/drawing/2014/main" id="{1B62E54A-1B05-49DE-A1E5-550F2D08A578}"/>
                </a:ext>
              </a:extLst>
            </p:cNvPr>
            <p:cNvSpPr>
              <a:spLocks noChangeShapeType="1"/>
            </p:cNvSpPr>
            <p:nvPr/>
          </p:nvSpPr>
          <p:spPr bwMode="auto">
            <a:xfrm flipV="1">
              <a:off x="2328" y="2560"/>
              <a:ext cx="208" cy="56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03535" name="Group 111">
            <a:extLst>
              <a:ext uri="{FF2B5EF4-FFF2-40B4-BE49-F238E27FC236}">
                <a16:creationId xmlns:a16="http://schemas.microsoft.com/office/drawing/2014/main" id="{7F1C85DA-D21D-4F32-8190-534CC10DD987}"/>
              </a:ext>
            </a:extLst>
          </p:cNvPr>
          <p:cNvGrpSpPr>
            <a:grpSpLocks/>
          </p:cNvGrpSpPr>
          <p:nvPr/>
        </p:nvGrpSpPr>
        <p:grpSpPr bwMode="auto">
          <a:xfrm>
            <a:off x="304800" y="647700"/>
            <a:ext cx="8763000" cy="5511800"/>
            <a:chOff x="192" y="408"/>
            <a:chExt cx="5520" cy="3472"/>
          </a:xfrm>
        </p:grpSpPr>
        <p:grpSp>
          <p:nvGrpSpPr>
            <p:cNvPr id="103451" name="Group 27">
              <a:extLst>
                <a:ext uri="{FF2B5EF4-FFF2-40B4-BE49-F238E27FC236}">
                  <a16:creationId xmlns:a16="http://schemas.microsoft.com/office/drawing/2014/main" id="{DC31A0A8-BBA7-496D-A499-A56DE035D491}"/>
                </a:ext>
              </a:extLst>
            </p:cNvPr>
            <p:cNvGrpSpPr>
              <a:grpSpLocks/>
            </p:cNvGrpSpPr>
            <p:nvPr/>
          </p:nvGrpSpPr>
          <p:grpSpPr bwMode="auto">
            <a:xfrm>
              <a:off x="192" y="408"/>
              <a:ext cx="5520" cy="3472"/>
              <a:chOff x="192" y="408"/>
              <a:chExt cx="5520" cy="3472"/>
            </a:xfrm>
          </p:grpSpPr>
          <p:sp>
            <p:nvSpPr>
              <p:cNvPr id="103446" name="Line 22">
                <a:extLst>
                  <a:ext uri="{FF2B5EF4-FFF2-40B4-BE49-F238E27FC236}">
                    <a16:creationId xmlns:a16="http://schemas.microsoft.com/office/drawing/2014/main" id="{99F3D315-94DF-4F80-B868-E0D98AE37E03}"/>
                  </a:ext>
                </a:extLst>
              </p:cNvPr>
              <p:cNvSpPr>
                <a:spLocks noChangeShapeType="1"/>
              </p:cNvSpPr>
              <p:nvPr/>
            </p:nvSpPr>
            <p:spPr bwMode="auto">
              <a:xfrm flipV="1">
                <a:off x="192" y="592"/>
                <a:ext cx="0" cy="3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7" name="Line 23">
                <a:extLst>
                  <a:ext uri="{FF2B5EF4-FFF2-40B4-BE49-F238E27FC236}">
                    <a16:creationId xmlns:a16="http://schemas.microsoft.com/office/drawing/2014/main" id="{B318D5C9-6241-4C33-BC45-48FCB3F2A890}"/>
                  </a:ext>
                </a:extLst>
              </p:cNvPr>
              <p:cNvSpPr>
                <a:spLocks noChangeShapeType="1"/>
              </p:cNvSpPr>
              <p:nvPr/>
            </p:nvSpPr>
            <p:spPr bwMode="auto">
              <a:xfrm>
                <a:off x="200" y="3760"/>
                <a:ext cx="51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9" name="Text Box 25">
                <a:extLst>
                  <a:ext uri="{FF2B5EF4-FFF2-40B4-BE49-F238E27FC236}">
                    <a16:creationId xmlns:a16="http://schemas.microsoft.com/office/drawing/2014/main" id="{7B9BD78B-4C9A-4190-8041-B412C7EDD6D0}"/>
                  </a:ext>
                </a:extLst>
              </p:cNvPr>
              <p:cNvSpPr txBox="1">
                <a:spLocks noChangeArrowheads="1"/>
              </p:cNvSpPr>
              <p:nvPr/>
            </p:nvSpPr>
            <p:spPr bwMode="auto">
              <a:xfrm>
                <a:off x="5360" y="3592"/>
                <a:ext cx="3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1</a:t>
                </a:r>
              </a:p>
            </p:txBody>
          </p:sp>
          <p:sp>
            <p:nvSpPr>
              <p:cNvPr id="103450" name="Text Box 26">
                <a:extLst>
                  <a:ext uri="{FF2B5EF4-FFF2-40B4-BE49-F238E27FC236}">
                    <a16:creationId xmlns:a16="http://schemas.microsoft.com/office/drawing/2014/main" id="{72AC2509-8EDC-4A1A-B201-249603184E81}"/>
                  </a:ext>
                </a:extLst>
              </p:cNvPr>
              <p:cNvSpPr txBox="1">
                <a:spLocks noChangeArrowheads="1"/>
              </p:cNvSpPr>
              <p:nvPr/>
            </p:nvSpPr>
            <p:spPr bwMode="auto">
              <a:xfrm>
                <a:off x="208" y="408"/>
                <a:ext cx="3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2</a:t>
                </a:r>
              </a:p>
            </p:txBody>
          </p:sp>
        </p:grpSp>
        <p:sp>
          <p:nvSpPr>
            <p:cNvPr id="103481" name="Oval 57">
              <a:extLst>
                <a:ext uri="{FF2B5EF4-FFF2-40B4-BE49-F238E27FC236}">
                  <a16:creationId xmlns:a16="http://schemas.microsoft.com/office/drawing/2014/main" id="{18CC87AB-58A2-4CE2-A0EC-302F7704BAB3}"/>
                </a:ext>
              </a:extLst>
            </p:cNvPr>
            <p:cNvSpPr>
              <a:spLocks noChangeArrowheads="1"/>
            </p:cNvSpPr>
            <p:nvPr/>
          </p:nvSpPr>
          <p:spPr bwMode="auto">
            <a:xfrm>
              <a:off x="240" y="720"/>
              <a:ext cx="4960" cy="3080"/>
            </a:xfrm>
            <a:prstGeom prst="ellipse">
              <a:avLst/>
            </a:prstGeom>
            <a:noFill/>
            <a:ln w="19050">
              <a:solidFill>
                <a:schemeClr val="tx1"/>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80" name="Oval 56">
              <a:extLst>
                <a:ext uri="{FF2B5EF4-FFF2-40B4-BE49-F238E27FC236}">
                  <a16:creationId xmlns:a16="http://schemas.microsoft.com/office/drawing/2014/main" id="{5C4AE32C-3C77-4C21-8199-7B76F2585E9D}"/>
                </a:ext>
              </a:extLst>
            </p:cNvPr>
            <p:cNvSpPr>
              <a:spLocks noChangeArrowheads="1"/>
            </p:cNvSpPr>
            <p:nvPr/>
          </p:nvSpPr>
          <p:spPr bwMode="auto">
            <a:xfrm>
              <a:off x="2904" y="1472"/>
              <a:ext cx="1120" cy="960"/>
            </a:xfrm>
            <a:prstGeom prst="ellipse">
              <a:avLst/>
            </a:prstGeom>
            <a:noFill/>
            <a:ln w="19050">
              <a:solidFill>
                <a:schemeClr val="tx1"/>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79" name="Oval 55">
              <a:extLst>
                <a:ext uri="{FF2B5EF4-FFF2-40B4-BE49-F238E27FC236}">
                  <a16:creationId xmlns:a16="http://schemas.microsoft.com/office/drawing/2014/main" id="{4D6BD3D4-0685-4186-B207-5A4292695418}"/>
                </a:ext>
              </a:extLst>
            </p:cNvPr>
            <p:cNvSpPr>
              <a:spLocks noChangeArrowheads="1"/>
            </p:cNvSpPr>
            <p:nvPr/>
          </p:nvSpPr>
          <p:spPr bwMode="auto">
            <a:xfrm>
              <a:off x="3440" y="1672"/>
              <a:ext cx="312" cy="232"/>
            </a:xfrm>
            <a:prstGeom prst="ellipse">
              <a:avLst/>
            </a:prstGeom>
            <a:noFill/>
            <a:ln w="19050">
              <a:solidFill>
                <a:schemeClr val="tx1"/>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82" name="Oval 58">
              <a:extLst>
                <a:ext uri="{FF2B5EF4-FFF2-40B4-BE49-F238E27FC236}">
                  <a16:creationId xmlns:a16="http://schemas.microsoft.com/office/drawing/2014/main" id="{BA9B7866-8F51-4EF7-8E70-7662AA9FC563}"/>
                </a:ext>
              </a:extLst>
            </p:cNvPr>
            <p:cNvSpPr>
              <a:spLocks noChangeArrowheads="1"/>
            </p:cNvSpPr>
            <p:nvPr/>
          </p:nvSpPr>
          <p:spPr bwMode="auto">
            <a:xfrm>
              <a:off x="768" y="872"/>
              <a:ext cx="3968" cy="2512"/>
            </a:xfrm>
            <a:prstGeom prst="ellipse">
              <a:avLst/>
            </a:prstGeom>
            <a:noFill/>
            <a:ln w="19050">
              <a:solidFill>
                <a:schemeClr val="tx1"/>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99" name="Oval 75">
              <a:extLst>
                <a:ext uri="{FF2B5EF4-FFF2-40B4-BE49-F238E27FC236}">
                  <a16:creationId xmlns:a16="http://schemas.microsoft.com/office/drawing/2014/main" id="{F3EC5A9E-20FE-4D07-998B-F3BFE8BDA3CC}"/>
                </a:ext>
              </a:extLst>
            </p:cNvPr>
            <p:cNvSpPr>
              <a:spLocks noChangeArrowheads="1"/>
            </p:cNvSpPr>
            <p:nvPr/>
          </p:nvSpPr>
          <p:spPr bwMode="auto">
            <a:xfrm>
              <a:off x="1640" y="1088"/>
              <a:ext cx="2768" cy="2048"/>
            </a:xfrm>
            <a:prstGeom prst="ellipse">
              <a:avLst/>
            </a:prstGeom>
            <a:noFill/>
            <a:ln w="19050">
              <a:solidFill>
                <a:schemeClr val="tx1"/>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03531" name="Group 107">
            <a:extLst>
              <a:ext uri="{FF2B5EF4-FFF2-40B4-BE49-F238E27FC236}">
                <a16:creationId xmlns:a16="http://schemas.microsoft.com/office/drawing/2014/main" id="{16DF06CA-8AD5-403B-9364-C1CB2CE1725A}"/>
              </a:ext>
            </a:extLst>
          </p:cNvPr>
          <p:cNvGrpSpPr>
            <a:grpSpLocks/>
          </p:cNvGrpSpPr>
          <p:nvPr/>
        </p:nvGrpSpPr>
        <p:grpSpPr bwMode="auto">
          <a:xfrm>
            <a:off x="3708400" y="3251200"/>
            <a:ext cx="3708400" cy="1651000"/>
            <a:chOff x="2336" y="2048"/>
            <a:chExt cx="2336" cy="1040"/>
          </a:xfrm>
        </p:grpSpPr>
        <p:sp>
          <p:nvSpPr>
            <p:cNvPr id="103505" name="Line 81">
              <a:extLst>
                <a:ext uri="{FF2B5EF4-FFF2-40B4-BE49-F238E27FC236}">
                  <a16:creationId xmlns:a16="http://schemas.microsoft.com/office/drawing/2014/main" id="{BC520910-7FDF-45E4-AA04-C29B9F5D766E}"/>
                </a:ext>
              </a:extLst>
            </p:cNvPr>
            <p:cNvSpPr>
              <a:spLocks noChangeShapeType="1"/>
            </p:cNvSpPr>
            <p:nvPr/>
          </p:nvSpPr>
          <p:spPr bwMode="auto">
            <a:xfrm>
              <a:off x="3480" y="2048"/>
              <a:ext cx="91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506" name="Line 82">
              <a:extLst>
                <a:ext uri="{FF2B5EF4-FFF2-40B4-BE49-F238E27FC236}">
                  <a16:creationId xmlns:a16="http://schemas.microsoft.com/office/drawing/2014/main" id="{A5A29DED-1DC3-4D43-BF5D-65D9F3744C0F}"/>
                </a:ext>
              </a:extLst>
            </p:cNvPr>
            <p:cNvSpPr>
              <a:spLocks noChangeShapeType="1"/>
            </p:cNvSpPr>
            <p:nvPr/>
          </p:nvSpPr>
          <p:spPr bwMode="auto">
            <a:xfrm flipV="1">
              <a:off x="2336" y="2200"/>
              <a:ext cx="2072" cy="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507" name="Text Box 83">
              <a:extLst>
                <a:ext uri="{FF2B5EF4-FFF2-40B4-BE49-F238E27FC236}">
                  <a16:creationId xmlns:a16="http://schemas.microsoft.com/office/drawing/2014/main" id="{4CEA8BC6-177A-4733-9D0A-D1E7C189E38B}"/>
                </a:ext>
              </a:extLst>
            </p:cNvPr>
            <p:cNvSpPr txBox="1">
              <a:spLocks noChangeArrowheads="1"/>
            </p:cNvSpPr>
            <p:nvPr/>
          </p:nvSpPr>
          <p:spPr bwMode="auto">
            <a:xfrm>
              <a:off x="4376" y="2080"/>
              <a:ext cx="2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(10)</a:t>
              </a:r>
              <a:endParaRPr lang="en-GB" altLang="en-US" sz="1400"/>
            </a:p>
          </p:txBody>
        </p:sp>
      </p:grpSp>
      <p:grpSp>
        <p:nvGrpSpPr>
          <p:cNvPr id="103510" name="Group 86">
            <a:extLst>
              <a:ext uri="{FF2B5EF4-FFF2-40B4-BE49-F238E27FC236}">
                <a16:creationId xmlns:a16="http://schemas.microsoft.com/office/drawing/2014/main" id="{73064620-90F9-47B2-BA84-73B0771BBB0E}"/>
              </a:ext>
            </a:extLst>
          </p:cNvPr>
          <p:cNvGrpSpPr>
            <a:grpSpLocks/>
          </p:cNvGrpSpPr>
          <p:nvPr/>
        </p:nvGrpSpPr>
        <p:grpSpPr bwMode="auto">
          <a:xfrm>
            <a:off x="8407756" y="2794861"/>
            <a:ext cx="596900" cy="324000"/>
            <a:chOff x="5328" y="1758"/>
            <a:chExt cx="336" cy="230"/>
          </a:xfrm>
        </p:grpSpPr>
        <p:sp>
          <p:nvSpPr>
            <p:cNvPr id="103508" name="Text Box 84">
              <a:extLst>
                <a:ext uri="{FF2B5EF4-FFF2-40B4-BE49-F238E27FC236}">
                  <a16:creationId xmlns:a16="http://schemas.microsoft.com/office/drawing/2014/main" id="{BBB95AD8-DDB7-4402-B8CC-747F063C7A31}"/>
                </a:ext>
              </a:extLst>
            </p:cNvPr>
            <p:cNvSpPr txBox="1">
              <a:spLocks noChangeArrowheads="1"/>
            </p:cNvSpPr>
            <p:nvPr/>
          </p:nvSpPr>
          <p:spPr bwMode="auto">
            <a:xfrm>
              <a:off x="5328" y="1758"/>
              <a:ext cx="2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cs typeface="Times New Roman" panose="02020603050405020304" pitchFamily="18" charset="0"/>
                </a:rPr>
                <a:t>•</a:t>
              </a:r>
              <a:r>
                <a:rPr lang="en-GB" altLang="en-US" sz="1400" dirty="0">
                  <a:cs typeface="Times New Roman" panose="02020603050405020304" pitchFamily="18" charset="0"/>
                </a:rPr>
                <a:t>(11)</a:t>
              </a:r>
              <a:endParaRPr lang="en-GB" altLang="en-US" sz="1400" dirty="0"/>
            </a:p>
          </p:txBody>
        </p:sp>
        <p:sp>
          <p:nvSpPr>
            <p:cNvPr id="103509" name="Line 85">
              <a:extLst>
                <a:ext uri="{FF2B5EF4-FFF2-40B4-BE49-F238E27FC236}">
                  <a16:creationId xmlns:a16="http://schemas.microsoft.com/office/drawing/2014/main" id="{DF4C61AB-F7F1-41CD-AA3E-501048D10F0B}"/>
                </a:ext>
              </a:extLst>
            </p:cNvPr>
            <p:cNvSpPr>
              <a:spLocks noChangeShapeType="1"/>
            </p:cNvSpPr>
            <p:nvPr/>
          </p:nvSpPr>
          <p:spPr bwMode="auto">
            <a:xfrm flipV="1">
              <a:off x="5408" y="1788"/>
              <a:ext cx="256" cy="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03515" name="Group 91">
            <a:extLst>
              <a:ext uri="{FF2B5EF4-FFF2-40B4-BE49-F238E27FC236}">
                <a16:creationId xmlns:a16="http://schemas.microsoft.com/office/drawing/2014/main" id="{99A3673C-8143-40C7-B176-45757BC17BE0}"/>
              </a:ext>
            </a:extLst>
          </p:cNvPr>
          <p:cNvGrpSpPr>
            <a:grpSpLocks/>
          </p:cNvGrpSpPr>
          <p:nvPr/>
        </p:nvGrpSpPr>
        <p:grpSpPr bwMode="auto">
          <a:xfrm>
            <a:off x="5435600" y="1879600"/>
            <a:ext cx="3683000" cy="1600200"/>
            <a:chOff x="3424" y="1184"/>
            <a:chExt cx="2320" cy="1008"/>
          </a:xfrm>
        </p:grpSpPr>
        <p:sp>
          <p:nvSpPr>
            <p:cNvPr id="103495" name="Line 71">
              <a:extLst>
                <a:ext uri="{FF2B5EF4-FFF2-40B4-BE49-F238E27FC236}">
                  <a16:creationId xmlns:a16="http://schemas.microsoft.com/office/drawing/2014/main" id="{F8503AD1-28E9-4032-B078-B58890FBFC23}"/>
                </a:ext>
              </a:extLst>
            </p:cNvPr>
            <p:cNvSpPr>
              <a:spLocks noChangeShapeType="1"/>
            </p:cNvSpPr>
            <p:nvPr/>
          </p:nvSpPr>
          <p:spPr bwMode="auto">
            <a:xfrm flipV="1">
              <a:off x="4416" y="1288"/>
              <a:ext cx="1064" cy="90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511" name="Text Box 87">
              <a:extLst>
                <a:ext uri="{FF2B5EF4-FFF2-40B4-BE49-F238E27FC236}">
                  <a16:creationId xmlns:a16="http://schemas.microsoft.com/office/drawing/2014/main" id="{8D4E5AD7-6B1D-4D38-8828-8CC243DC18DE}"/>
                </a:ext>
              </a:extLst>
            </p:cNvPr>
            <p:cNvSpPr txBox="1">
              <a:spLocks noChangeArrowheads="1"/>
            </p:cNvSpPr>
            <p:nvPr/>
          </p:nvSpPr>
          <p:spPr bwMode="auto">
            <a:xfrm>
              <a:off x="5448" y="1184"/>
              <a:ext cx="2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(12)</a:t>
              </a:r>
              <a:endParaRPr lang="en-GB" altLang="en-US" sz="1400"/>
            </a:p>
          </p:txBody>
        </p:sp>
        <p:sp>
          <p:nvSpPr>
            <p:cNvPr id="103513" name="Line 89">
              <a:extLst>
                <a:ext uri="{FF2B5EF4-FFF2-40B4-BE49-F238E27FC236}">
                  <a16:creationId xmlns:a16="http://schemas.microsoft.com/office/drawing/2014/main" id="{59200B05-16FA-48D2-B053-71DB188803C5}"/>
                </a:ext>
              </a:extLst>
            </p:cNvPr>
            <p:cNvSpPr>
              <a:spLocks noChangeShapeType="1"/>
            </p:cNvSpPr>
            <p:nvPr/>
          </p:nvSpPr>
          <p:spPr bwMode="auto">
            <a:xfrm flipV="1">
              <a:off x="3424" y="1288"/>
              <a:ext cx="2064" cy="7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03532" name="Group 108">
            <a:extLst>
              <a:ext uri="{FF2B5EF4-FFF2-40B4-BE49-F238E27FC236}">
                <a16:creationId xmlns:a16="http://schemas.microsoft.com/office/drawing/2014/main" id="{57B17F6C-35CF-4491-BD29-768FE8D84149}"/>
              </a:ext>
            </a:extLst>
          </p:cNvPr>
          <p:cNvGrpSpPr>
            <a:grpSpLocks/>
          </p:cNvGrpSpPr>
          <p:nvPr/>
        </p:nvGrpSpPr>
        <p:grpSpPr bwMode="auto">
          <a:xfrm>
            <a:off x="5130800" y="3276600"/>
            <a:ext cx="1866900" cy="844550"/>
            <a:chOff x="3232" y="2064"/>
            <a:chExt cx="1176" cy="532"/>
          </a:xfrm>
        </p:grpSpPr>
        <p:sp>
          <p:nvSpPr>
            <p:cNvPr id="103523" name="Text Box 99">
              <a:extLst>
                <a:ext uri="{FF2B5EF4-FFF2-40B4-BE49-F238E27FC236}">
                  <a16:creationId xmlns:a16="http://schemas.microsoft.com/office/drawing/2014/main" id="{6220037E-157C-4AE9-B0A4-54919A8C147A}"/>
                </a:ext>
              </a:extLst>
            </p:cNvPr>
            <p:cNvSpPr txBox="1">
              <a:spLocks noChangeArrowheads="1"/>
            </p:cNvSpPr>
            <p:nvPr/>
          </p:nvSpPr>
          <p:spPr bwMode="auto">
            <a:xfrm>
              <a:off x="3232" y="2366"/>
              <a:ext cx="3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009900"/>
                  </a:solidFill>
                  <a:cs typeface="Times New Roman" panose="02020603050405020304" pitchFamily="18" charset="0"/>
                </a:rPr>
                <a:t>•</a:t>
              </a:r>
              <a:r>
                <a:rPr lang="en-GB" altLang="en-US" sz="1400">
                  <a:solidFill>
                    <a:srgbClr val="009900"/>
                  </a:solidFill>
                  <a:cs typeface="Times New Roman" panose="02020603050405020304" pitchFamily="18" charset="0"/>
                </a:rPr>
                <a:t>(13)</a:t>
              </a:r>
              <a:endParaRPr lang="en-GB" altLang="en-US" sz="1400">
                <a:solidFill>
                  <a:srgbClr val="009900"/>
                </a:solidFill>
              </a:endParaRPr>
            </a:p>
          </p:txBody>
        </p:sp>
        <p:sp>
          <p:nvSpPr>
            <p:cNvPr id="103524" name="Line 100">
              <a:extLst>
                <a:ext uri="{FF2B5EF4-FFF2-40B4-BE49-F238E27FC236}">
                  <a16:creationId xmlns:a16="http://schemas.microsoft.com/office/drawing/2014/main" id="{969E6F09-AE89-4C96-AA92-03C2E12B471B}"/>
                </a:ext>
              </a:extLst>
            </p:cNvPr>
            <p:cNvSpPr>
              <a:spLocks noChangeShapeType="1"/>
            </p:cNvSpPr>
            <p:nvPr/>
          </p:nvSpPr>
          <p:spPr bwMode="auto">
            <a:xfrm flipV="1">
              <a:off x="3266" y="2064"/>
              <a:ext cx="191" cy="411"/>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525" name="Line 101">
              <a:extLst>
                <a:ext uri="{FF2B5EF4-FFF2-40B4-BE49-F238E27FC236}">
                  <a16:creationId xmlns:a16="http://schemas.microsoft.com/office/drawing/2014/main" id="{E3D2840C-ADF6-4D1C-A469-69526C675282}"/>
                </a:ext>
              </a:extLst>
            </p:cNvPr>
            <p:cNvSpPr>
              <a:spLocks noChangeShapeType="1"/>
            </p:cNvSpPr>
            <p:nvPr/>
          </p:nvSpPr>
          <p:spPr bwMode="auto">
            <a:xfrm flipV="1">
              <a:off x="3266" y="2190"/>
              <a:ext cx="1142" cy="301"/>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03533" name="Group 109">
            <a:extLst>
              <a:ext uri="{FF2B5EF4-FFF2-40B4-BE49-F238E27FC236}">
                <a16:creationId xmlns:a16="http://schemas.microsoft.com/office/drawing/2014/main" id="{488E2E92-C920-44D1-AB5F-DB7E8E6EEF9F}"/>
              </a:ext>
            </a:extLst>
          </p:cNvPr>
          <p:cNvGrpSpPr>
            <a:grpSpLocks/>
          </p:cNvGrpSpPr>
          <p:nvPr/>
        </p:nvGrpSpPr>
        <p:grpSpPr bwMode="auto">
          <a:xfrm>
            <a:off x="3657600" y="3235325"/>
            <a:ext cx="1854200" cy="701675"/>
            <a:chOff x="2304" y="2038"/>
            <a:chExt cx="1168" cy="442"/>
          </a:xfrm>
        </p:grpSpPr>
        <p:sp>
          <p:nvSpPr>
            <p:cNvPr id="103516" name="Text Box 92">
              <a:extLst>
                <a:ext uri="{FF2B5EF4-FFF2-40B4-BE49-F238E27FC236}">
                  <a16:creationId xmlns:a16="http://schemas.microsoft.com/office/drawing/2014/main" id="{C988C8D9-75DB-44C7-8441-9F43619BD78E}"/>
                </a:ext>
              </a:extLst>
            </p:cNvPr>
            <p:cNvSpPr txBox="1">
              <a:spLocks noChangeArrowheads="1"/>
            </p:cNvSpPr>
            <p:nvPr/>
          </p:nvSpPr>
          <p:spPr bwMode="auto">
            <a:xfrm>
              <a:off x="2304" y="2216"/>
              <a:ext cx="2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(14)</a:t>
              </a:r>
              <a:endParaRPr lang="en-GB" altLang="en-US" sz="1400"/>
            </a:p>
          </p:txBody>
        </p:sp>
        <p:sp>
          <p:nvSpPr>
            <p:cNvPr id="103521" name="Line 97">
              <a:extLst>
                <a:ext uri="{FF2B5EF4-FFF2-40B4-BE49-F238E27FC236}">
                  <a16:creationId xmlns:a16="http://schemas.microsoft.com/office/drawing/2014/main" id="{B85B9AD7-B63C-4320-A6CA-99106158EEDD}"/>
                </a:ext>
              </a:extLst>
            </p:cNvPr>
            <p:cNvSpPr>
              <a:spLocks noChangeShapeType="1"/>
            </p:cNvSpPr>
            <p:nvPr/>
          </p:nvSpPr>
          <p:spPr bwMode="auto">
            <a:xfrm>
              <a:off x="2384" y="2336"/>
              <a:ext cx="912" cy="1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526" name="Line 102">
              <a:extLst>
                <a:ext uri="{FF2B5EF4-FFF2-40B4-BE49-F238E27FC236}">
                  <a16:creationId xmlns:a16="http://schemas.microsoft.com/office/drawing/2014/main" id="{344A8F4C-CD2A-4BB4-8408-1EF1E20B2CBE}"/>
                </a:ext>
              </a:extLst>
            </p:cNvPr>
            <p:cNvSpPr>
              <a:spLocks noChangeShapeType="1"/>
            </p:cNvSpPr>
            <p:nvPr/>
          </p:nvSpPr>
          <p:spPr bwMode="auto">
            <a:xfrm flipV="1">
              <a:off x="2330" y="2038"/>
              <a:ext cx="1142" cy="30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03534" name="Group 110">
            <a:extLst>
              <a:ext uri="{FF2B5EF4-FFF2-40B4-BE49-F238E27FC236}">
                <a16:creationId xmlns:a16="http://schemas.microsoft.com/office/drawing/2014/main" id="{1C1C8F0F-A87C-4E2F-B8A5-BD9A733BA05D}"/>
              </a:ext>
            </a:extLst>
          </p:cNvPr>
          <p:cNvGrpSpPr>
            <a:grpSpLocks/>
          </p:cNvGrpSpPr>
          <p:nvPr/>
        </p:nvGrpSpPr>
        <p:grpSpPr bwMode="auto">
          <a:xfrm>
            <a:off x="5172075" y="3281363"/>
            <a:ext cx="1393825" cy="673100"/>
            <a:chOff x="3258" y="2067"/>
            <a:chExt cx="878" cy="424"/>
          </a:xfrm>
        </p:grpSpPr>
        <p:sp>
          <p:nvSpPr>
            <p:cNvPr id="103527" name="Line 103">
              <a:extLst>
                <a:ext uri="{FF2B5EF4-FFF2-40B4-BE49-F238E27FC236}">
                  <a16:creationId xmlns:a16="http://schemas.microsoft.com/office/drawing/2014/main" id="{AE9F430A-B53F-4381-81F7-603BFB31D110}"/>
                </a:ext>
              </a:extLst>
            </p:cNvPr>
            <p:cNvSpPr>
              <a:spLocks noChangeShapeType="1"/>
            </p:cNvSpPr>
            <p:nvPr/>
          </p:nvSpPr>
          <p:spPr bwMode="auto">
            <a:xfrm flipV="1">
              <a:off x="3258" y="2230"/>
              <a:ext cx="606" cy="261"/>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528" name="Text Box 104">
              <a:extLst>
                <a:ext uri="{FF2B5EF4-FFF2-40B4-BE49-F238E27FC236}">
                  <a16:creationId xmlns:a16="http://schemas.microsoft.com/office/drawing/2014/main" id="{2BED83D9-F37D-4BA0-B487-019DC849B884}"/>
                </a:ext>
              </a:extLst>
            </p:cNvPr>
            <p:cNvSpPr txBox="1">
              <a:spLocks noChangeArrowheads="1"/>
            </p:cNvSpPr>
            <p:nvPr/>
          </p:nvSpPr>
          <p:spPr bwMode="auto">
            <a:xfrm>
              <a:off x="3840" y="2120"/>
              <a:ext cx="2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009900"/>
                  </a:solidFill>
                  <a:cs typeface="Times New Roman" panose="02020603050405020304" pitchFamily="18" charset="0"/>
                </a:rPr>
                <a:t>•</a:t>
              </a:r>
              <a:r>
                <a:rPr lang="en-GB" altLang="en-US" sz="1400">
                  <a:solidFill>
                    <a:srgbClr val="009900"/>
                  </a:solidFill>
                  <a:cs typeface="Times New Roman" panose="02020603050405020304" pitchFamily="18" charset="0"/>
                </a:rPr>
                <a:t>(15)</a:t>
              </a:r>
              <a:endParaRPr lang="en-GB" altLang="en-US" sz="1400">
                <a:solidFill>
                  <a:srgbClr val="009900"/>
                </a:solidFill>
              </a:endParaRPr>
            </a:p>
          </p:txBody>
        </p:sp>
        <p:sp>
          <p:nvSpPr>
            <p:cNvPr id="103529" name="Line 105">
              <a:extLst>
                <a:ext uri="{FF2B5EF4-FFF2-40B4-BE49-F238E27FC236}">
                  <a16:creationId xmlns:a16="http://schemas.microsoft.com/office/drawing/2014/main" id="{62F75C69-CBEA-4D55-B493-7E23273842A9}"/>
                </a:ext>
              </a:extLst>
            </p:cNvPr>
            <p:cNvSpPr>
              <a:spLocks noChangeShapeType="1"/>
            </p:cNvSpPr>
            <p:nvPr/>
          </p:nvSpPr>
          <p:spPr bwMode="auto">
            <a:xfrm>
              <a:off x="3458" y="2067"/>
              <a:ext cx="406" cy="155"/>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03536" name="Text Box 112">
            <a:extLst>
              <a:ext uri="{FF2B5EF4-FFF2-40B4-BE49-F238E27FC236}">
                <a16:creationId xmlns:a16="http://schemas.microsoft.com/office/drawing/2014/main" id="{3E39DFE3-70A4-4B78-A504-8F370769107A}"/>
              </a:ext>
            </a:extLst>
          </p:cNvPr>
          <p:cNvSpPr txBox="1">
            <a:spLocks noChangeArrowheads="1"/>
          </p:cNvSpPr>
          <p:nvPr/>
        </p:nvSpPr>
        <p:spPr bwMode="auto">
          <a:xfrm>
            <a:off x="165100" y="6252804"/>
            <a:ext cx="83439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solidFill>
                  <a:srgbClr val="009900"/>
                </a:solidFill>
                <a:latin typeface="Calibri" panose="020F0502020204030204" pitchFamily="34" charset="0"/>
                <a:cs typeface="Calibri" panose="020F0502020204030204" pitchFamily="34" charset="0"/>
              </a:rPr>
              <a:t>Replace the worst point by </a:t>
            </a:r>
            <a:r>
              <a:rPr lang="en-GB" altLang="en-US" i="1" dirty="0">
                <a:solidFill>
                  <a:srgbClr val="009900"/>
                </a:solidFill>
                <a:latin typeface="Calibri" panose="020F0502020204030204" pitchFamily="34" charset="0"/>
                <a:cs typeface="Calibri" panose="020F0502020204030204" pitchFamily="34" charset="0"/>
              </a:rPr>
              <a:t>reflection</a:t>
            </a:r>
            <a:r>
              <a:rPr lang="en-GB" altLang="en-US" dirty="0">
                <a:solidFill>
                  <a:srgbClr val="009900"/>
                </a:solidFill>
                <a:latin typeface="Calibri" panose="020F0502020204030204" pitchFamily="34" charset="0"/>
                <a:cs typeface="Calibri" panose="020F0502020204030204" pitchFamily="34" charset="0"/>
              </a:rPr>
              <a:t>, </a:t>
            </a:r>
            <a:r>
              <a:rPr lang="en-GB" altLang="en-US" i="1" dirty="0">
                <a:solidFill>
                  <a:srgbClr val="009900"/>
                </a:solidFill>
                <a:latin typeface="Calibri" panose="020F0502020204030204" pitchFamily="34" charset="0"/>
                <a:cs typeface="Calibri" panose="020F0502020204030204" pitchFamily="34" charset="0"/>
              </a:rPr>
              <a:t>expansion </a:t>
            </a:r>
            <a:r>
              <a:rPr lang="en-GB" altLang="en-US" dirty="0">
                <a:solidFill>
                  <a:srgbClr val="009900"/>
                </a:solidFill>
                <a:latin typeface="Calibri" panose="020F0502020204030204" pitchFamily="34" charset="0"/>
                <a:cs typeface="Calibri" panose="020F0502020204030204" pitchFamily="34" charset="0"/>
              </a:rPr>
              <a:t>or </a:t>
            </a:r>
            <a:r>
              <a:rPr lang="en-GB" altLang="en-US" i="1" dirty="0">
                <a:solidFill>
                  <a:srgbClr val="009900"/>
                </a:solidFill>
                <a:latin typeface="Calibri" panose="020F0502020204030204" pitchFamily="34" charset="0"/>
                <a:cs typeface="Calibri" panose="020F0502020204030204" pitchFamily="34" charset="0"/>
              </a:rPr>
              <a:t>contraction</a:t>
            </a:r>
            <a:r>
              <a:rPr lang="en-GB" altLang="en-US" dirty="0">
                <a:solidFill>
                  <a:srgbClr val="00B050"/>
                </a:solidFill>
                <a:latin typeface="Calibri" panose="020F0502020204030204" pitchFamily="34" charset="0"/>
                <a:cs typeface="Calibri" panose="020F0502020204030204" pitchFamily="34" charset="0"/>
              </a:rPr>
              <a:t>!</a:t>
            </a:r>
          </a:p>
        </p:txBody>
      </p:sp>
      <p:grpSp>
        <p:nvGrpSpPr>
          <p:cNvPr id="103548" name="Group 124">
            <a:extLst>
              <a:ext uri="{FF2B5EF4-FFF2-40B4-BE49-F238E27FC236}">
                <a16:creationId xmlns:a16="http://schemas.microsoft.com/office/drawing/2014/main" id="{92F012E2-9E39-419C-BABA-F41E94BCB3EE}"/>
              </a:ext>
            </a:extLst>
          </p:cNvPr>
          <p:cNvGrpSpPr>
            <a:grpSpLocks/>
          </p:cNvGrpSpPr>
          <p:nvPr/>
        </p:nvGrpSpPr>
        <p:grpSpPr bwMode="auto">
          <a:xfrm>
            <a:off x="5486400" y="2679700"/>
            <a:ext cx="1397000" cy="868363"/>
            <a:chOff x="3456" y="416"/>
            <a:chExt cx="880" cy="547"/>
          </a:xfrm>
        </p:grpSpPr>
        <p:sp>
          <p:nvSpPr>
            <p:cNvPr id="103543" name="Text Box 119">
              <a:extLst>
                <a:ext uri="{FF2B5EF4-FFF2-40B4-BE49-F238E27FC236}">
                  <a16:creationId xmlns:a16="http://schemas.microsoft.com/office/drawing/2014/main" id="{2AA96927-C82F-4240-8F40-0EA151CB2DF9}"/>
                </a:ext>
              </a:extLst>
            </p:cNvPr>
            <p:cNvSpPr txBox="1">
              <a:spLocks noChangeArrowheads="1"/>
            </p:cNvSpPr>
            <p:nvPr/>
          </p:nvSpPr>
          <p:spPr bwMode="auto">
            <a:xfrm>
              <a:off x="4040" y="416"/>
              <a:ext cx="2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a:t>
              </a:r>
              <a:r>
                <a:rPr lang="en-GB" altLang="en-US" sz="1400">
                  <a:cs typeface="Times New Roman" panose="02020603050405020304" pitchFamily="18" charset="0"/>
                </a:rPr>
                <a:t>(16)</a:t>
              </a:r>
              <a:endParaRPr lang="en-GB" altLang="en-US" sz="1400"/>
            </a:p>
          </p:txBody>
        </p:sp>
        <p:grpSp>
          <p:nvGrpSpPr>
            <p:cNvPr id="103547" name="Group 123">
              <a:extLst>
                <a:ext uri="{FF2B5EF4-FFF2-40B4-BE49-F238E27FC236}">
                  <a16:creationId xmlns:a16="http://schemas.microsoft.com/office/drawing/2014/main" id="{7021C1FB-D90C-4F7B-8BBD-BF93B85DC114}"/>
                </a:ext>
              </a:extLst>
            </p:cNvPr>
            <p:cNvGrpSpPr>
              <a:grpSpLocks/>
            </p:cNvGrpSpPr>
            <p:nvPr/>
          </p:nvGrpSpPr>
          <p:grpSpPr bwMode="auto">
            <a:xfrm>
              <a:off x="3456" y="528"/>
              <a:ext cx="608" cy="435"/>
              <a:chOff x="3456" y="528"/>
              <a:chExt cx="608" cy="435"/>
            </a:xfrm>
          </p:grpSpPr>
          <p:sp>
            <p:nvSpPr>
              <p:cNvPr id="103542" name="Line 118">
                <a:extLst>
                  <a:ext uri="{FF2B5EF4-FFF2-40B4-BE49-F238E27FC236}">
                    <a16:creationId xmlns:a16="http://schemas.microsoft.com/office/drawing/2014/main" id="{47E87E1D-50F3-4A9A-B33D-36A73A65C44F}"/>
                  </a:ext>
                </a:extLst>
              </p:cNvPr>
              <p:cNvSpPr>
                <a:spLocks noChangeShapeType="1"/>
              </p:cNvSpPr>
              <p:nvPr/>
            </p:nvSpPr>
            <p:spPr bwMode="auto">
              <a:xfrm flipH="1">
                <a:off x="3456" y="528"/>
                <a:ext cx="606" cy="2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545" name="Line 121">
                <a:extLst>
                  <a:ext uri="{FF2B5EF4-FFF2-40B4-BE49-F238E27FC236}">
                    <a16:creationId xmlns:a16="http://schemas.microsoft.com/office/drawing/2014/main" id="{AC45CA2B-802C-4616-90F3-ED34BBDD3212}"/>
                  </a:ext>
                </a:extLst>
              </p:cNvPr>
              <p:cNvSpPr>
                <a:spLocks noChangeShapeType="1"/>
              </p:cNvSpPr>
              <p:nvPr/>
            </p:nvSpPr>
            <p:spPr bwMode="auto">
              <a:xfrm flipV="1">
                <a:off x="3864" y="531"/>
                <a:ext cx="20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03556" name="Group 132">
            <a:extLst>
              <a:ext uri="{FF2B5EF4-FFF2-40B4-BE49-F238E27FC236}">
                <a16:creationId xmlns:a16="http://schemas.microsoft.com/office/drawing/2014/main" id="{7C300F65-B999-4A96-9824-66DFD4BA507B}"/>
              </a:ext>
            </a:extLst>
          </p:cNvPr>
          <p:cNvGrpSpPr>
            <a:grpSpLocks/>
          </p:cNvGrpSpPr>
          <p:nvPr/>
        </p:nvGrpSpPr>
        <p:grpSpPr bwMode="auto">
          <a:xfrm>
            <a:off x="5499100" y="2400300"/>
            <a:ext cx="965200" cy="871538"/>
            <a:chOff x="4480" y="424"/>
            <a:chExt cx="608" cy="549"/>
          </a:xfrm>
        </p:grpSpPr>
        <p:sp>
          <p:nvSpPr>
            <p:cNvPr id="103550" name="Text Box 126">
              <a:extLst>
                <a:ext uri="{FF2B5EF4-FFF2-40B4-BE49-F238E27FC236}">
                  <a16:creationId xmlns:a16="http://schemas.microsoft.com/office/drawing/2014/main" id="{7A2FAEF9-AC1A-4ADE-A5B7-D24CA7F6A834}"/>
                </a:ext>
              </a:extLst>
            </p:cNvPr>
            <p:cNvSpPr txBox="1">
              <a:spLocks noChangeArrowheads="1"/>
            </p:cNvSpPr>
            <p:nvPr/>
          </p:nvSpPr>
          <p:spPr bwMode="auto">
            <a:xfrm>
              <a:off x="4664" y="424"/>
              <a:ext cx="35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cs typeface="Times New Roman" panose="02020603050405020304" pitchFamily="18" charset="0"/>
                </a:rPr>
                <a:t>• </a:t>
              </a:r>
              <a:r>
                <a:rPr lang="en-GB" altLang="en-US" sz="1400">
                  <a:cs typeface="Times New Roman" panose="02020603050405020304" pitchFamily="18" charset="0"/>
                </a:rPr>
                <a:t>(17)</a:t>
              </a:r>
            </a:p>
          </p:txBody>
        </p:sp>
        <p:sp>
          <p:nvSpPr>
            <p:cNvPr id="103553" name="Line 129">
              <a:extLst>
                <a:ext uri="{FF2B5EF4-FFF2-40B4-BE49-F238E27FC236}">
                  <a16:creationId xmlns:a16="http://schemas.microsoft.com/office/drawing/2014/main" id="{3E493B96-4339-44FE-85C9-E8E9DD7E46D5}"/>
                </a:ext>
              </a:extLst>
            </p:cNvPr>
            <p:cNvSpPr>
              <a:spLocks noChangeShapeType="1"/>
            </p:cNvSpPr>
            <p:nvPr/>
          </p:nvSpPr>
          <p:spPr bwMode="auto">
            <a:xfrm flipH="1">
              <a:off x="4480" y="541"/>
              <a:ext cx="20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554" name="Line 130">
              <a:extLst>
                <a:ext uri="{FF2B5EF4-FFF2-40B4-BE49-F238E27FC236}">
                  <a16:creationId xmlns:a16="http://schemas.microsoft.com/office/drawing/2014/main" id="{30EB8A19-6E45-4505-A1C6-6D3BA80F61E6}"/>
                </a:ext>
              </a:extLst>
            </p:cNvPr>
            <p:cNvSpPr>
              <a:spLocks noChangeShapeType="1"/>
            </p:cNvSpPr>
            <p:nvPr/>
          </p:nvSpPr>
          <p:spPr bwMode="auto">
            <a:xfrm flipH="1" flipV="1">
              <a:off x="4680" y="536"/>
              <a:ext cx="408"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87" name="Platshållare för bildnummer 3">
            <a:extLst>
              <a:ext uri="{FF2B5EF4-FFF2-40B4-BE49-F238E27FC236}">
                <a16:creationId xmlns:a16="http://schemas.microsoft.com/office/drawing/2014/main" id="{A37A9A35-414E-4476-94BB-8BA3D21FD0EA}"/>
              </a:ext>
            </a:extLst>
          </p:cNvPr>
          <p:cNvSpPr>
            <a:spLocks noGrp="1"/>
          </p:cNvSpPr>
          <p:nvPr>
            <p:ph type="sldNum" sz="quarter" idx="12"/>
          </p:nvPr>
        </p:nvSpPr>
        <p:spPr>
          <a:xfrm>
            <a:off x="8691881" y="6405654"/>
            <a:ext cx="406400" cy="457200"/>
          </a:xfrm>
        </p:spPr>
        <p:txBody>
          <a:bodyPr/>
          <a:lstStyle/>
          <a:p>
            <a:fld id="{93FA01C5-9E31-42C8-853C-223F65EEB2BC}" type="slidenum">
              <a:rPr lang="en-GB" altLang="en-US"/>
              <a:pPr/>
              <a:t>19</a:t>
            </a:fld>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3454"/>
                                        </p:tgtEl>
                                        <p:attrNameLst>
                                          <p:attrName>style.visibility</p:attrName>
                                        </p:attrNameLst>
                                      </p:cBhvr>
                                      <p:to>
                                        <p:strVal val="visible"/>
                                      </p:to>
                                    </p:set>
                                    <p:anim calcmode="lin" valueType="num">
                                      <p:cBhvr additive="base">
                                        <p:cTn id="7" dur="500" fill="hold"/>
                                        <p:tgtEl>
                                          <p:spTgt spid="103454"/>
                                        </p:tgtEl>
                                        <p:attrNameLst>
                                          <p:attrName>ppt_x</p:attrName>
                                        </p:attrNameLst>
                                      </p:cBhvr>
                                      <p:tavLst>
                                        <p:tav tm="0">
                                          <p:val>
                                            <p:strVal val="0-#ppt_w/2"/>
                                          </p:val>
                                        </p:tav>
                                        <p:tav tm="100000">
                                          <p:val>
                                            <p:strVal val="#ppt_x"/>
                                          </p:val>
                                        </p:tav>
                                      </p:tavLst>
                                    </p:anim>
                                    <p:anim calcmode="lin" valueType="num">
                                      <p:cBhvr additive="base">
                                        <p:cTn id="8" dur="500" fill="hold"/>
                                        <p:tgtEl>
                                          <p:spTgt spid="1034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nodeType="clickEffect">
                                  <p:stCondLst>
                                    <p:cond delay="0"/>
                                  </p:stCondLst>
                                  <p:childTnLst>
                                    <p:set>
                                      <p:cBhvr>
                                        <p:cTn id="12" dur="1" fill="hold">
                                          <p:stCondLst>
                                            <p:cond delay="0"/>
                                          </p:stCondLst>
                                        </p:cTn>
                                        <p:tgtEl>
                                          <p:spTgt spid="103461"/>
                                        </p:tgtEl>
                                        <p:attrNameLst>
                                          <p:attrName>style.visibility</p:attrName>
                                        </p:attrNameLst>
                                      </p:cBhvr>
                                      <p:to>
                                        <p:strVal val="visible"/>
                                      </p:to>
                                    </p:set>
                                    <p:anim calcmode="lin" valueType="num">
                                      <p:cBhvr additive="base">
                                        <p:cTn id="13" dur="500" fill="hold"/>
                                        <p:tgtEl>
                                          <p:spTgt spid="103461"/>
                                        </p:tgtEl>
                                        <p:attrNameLst>
                                          <p:attrName>ppt_x</p:attrName>
                                        </p:attrNameLst>
                                      </p:cBhvr>
                                      <p:tavLst>
                                        <p:tav tm="0">
                                          <p:val>
                                            <p:strVal val="0-#ppt_w/2"/>
                                          </p:val>
                                        </p:tav>
                                        <p:tav tm="100000">
                                          <p:val>
                                            <p:strVal val="#ppt_x"/>
                                          </p:val>
                                        </p:tav>
                                      </p:tavLst>
                                    </p:anim>
                                    <p:anim calcmode="lin" valueType="num">
                                      <p:cBhvr additive="base">
                                        <p:cTn id="14" dur="500" fill="hold"/>
                                        <p:tgtEl>
                                          <p:spTgt spid="10346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3462"/>
                                        </p:tgtEl>
                                        <p:attrNameLst>
                                          <p:attrName>style.visibility</p:attrName>
                                        </p:attrNameLst>
                                      </p:cBhvr>
                                      <p:to>
                                        <p:strVal val="visible"/>
                                      </p:to>
                                    </p:set>
                                    <p:anim calcmode="lin" valueType="num">
                                      <p:cBhvr additive="base">
                                        <p:cTn id="19" dur="500" fill="hold"/>
                                        <p:tgtEl>
                                          <p:spTgt spid="103462"/>
                                        </p:tgtEl>
                                        <p:attrNameLst>
                                          <p:attrName>ppt_x</p:attrName>
                                        </p:attrNameLst>
                                      </p:cBhvr>
                                      <p:tavLst>
                                        <p:tav tm="0">
                                          <p:val>
                                            <p:strVal val="#ppt_x"/>
                                          </p:val>
                                        </p:tav>
                                        <p:tav tm="100000">
                                          <p:val>
                                            <p:strVal val="#ppt_x"/>
                                          </p:val>
                                        </p:tav>
                                      </p:tavLst>
                                    </p:anim>
                                    <p:anim calcmode="lin" valueType="num">
                                      <p:cBhvr additive="base">
                                        <p:cTn id="20" dur="500" fill="hold"/>
                                        <p:tgtEl>
                                          <p:spTgt spid="10346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3463"/>
                                        </p:tgtEl>
                                        <p:attrNameLst>
                                          <p:attrName>style.visibility</p:attrName>
                                        </p:attrNameLst>
                                      </p:cBhvr>
                                      <p:to>
                                        <p:strVal val="visible"/>
                                      </p:to>
                                    </p:set>
                                    <p:anim calcmode="lin" valueType="num">
                                      <p:cBhvr additive="base">
                                        <p:cTn id="25" dur="500" fill="hold"/>
                                        <p:tgtEl>
                                          <p:spTgt spid="103463"/>
                                        </p:tgtEl>
                                        <p:attrNameLst>
                                          <p:attrName>ppt_x</p:attrName>
                                        </p:attrNameLst>
                                      </p:cBhvr>
                                      <p:tavLst>
                                        <p:tav tm="0">
                                          <p:val>
                                            <p:strVal val="0-#ppt_w/2"/>
                                          </p:val>
                                        </p:tav>
                                        <p:tav tm="100000">
                                          <p:val>
                                            <p:strVal val="#ppt_x"/>
                                          </p:val>
                                        </p:tav>
                                      </p:tavLst>
                                    </p:anim>
                                    <p:anim calcmode="lin" valueType="num">
                                      <p:cBhvr additive="base">
                                        <p:cTn id="26" dur="500" fill="hold"/>
                                        <p:tgtEl>
                                          <p:spTgt spid="10346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3536"/>
                                        </p:tgtEl>
                                        <p:attrNameLst>
                                          <p:attrName>style.visibility</p:attrName>
                                        </p:attrNameLst>
                                      </p:cBhvr>
                                      <p:to>
                                        <p:strVal val="visible"/>
                                      </p:to>
                                    </p:set>
                                    <p:anim calcmode="lin" valueType="num">
                                      <p:cBhvr additive="base">
                                        <p:cTn id="31" dur="500" fill="hold"/>
                                        <p:tgtEl>
                                          <p:spTgt spid="103536"/>
                                        </p:tgtEl>
                                        <p:attrNameLst>
                                          <p:attrName>ppt_x</p:attrName>
                                        </p:attrNameLst>
                                      </p:cBhvr>
                                      <p:tavLst>
                                        <p:tav tm="0">
                                          <p:val>
                                            <p:strVal val="#ppt_x"/>
                                          </p:val>
                                        </p:tav>
                                        <p:tav tm="100000">
                                          <p:val>
                                            <p:strVal val="#ppt_x"/>
                                          </p:val>
                                        </p:tav>
                                      </p:tavLst>
                                    </p:anim>
                                    <p:anim calcmode="lin" valueType="num">
                                      <p:cBhvr additive="base">
                                        <p:cTn id="32" dur="500" fill="hold"/>
                                        <p:tgtEl>
                                          <p:spTgt spid="10353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nodeType="clickEffect">
                                  <p:stCondLst>
                                    <p:cond delay="0"/>
                                  </p:stCondLst>
                                  <p:childTnLst>
                                    <p:set>
                                      <p:cBhvr>
                                        <p:cTn id="36" dur="1" fill="hold">
                                          <p:stCondLst>
                                            <p:cond delay="0"/>
                                          </p:stCondLst>
                                        </p:cTn>
                                        <p:tgtEl>
                                          <p:spTgt spid="103477"/>
                                        </p:tgtEl>
                                        <p:attrNameLst>
                                          <p:attrName>style.visibility</p:attrName>
                                        </p:attrNameLst>
                                      </p:cBhvr>
                                      <p:to>
                                        <p:strVal val="visible"/>
                                      </p:to>
                                    </p:set>
                                    <p:anim calcmode="lin" valueType="num">
                                      <p:cBhvr additive="base">
                                        <p:cTn id="37" dur="500" fill="hold"/>
                                        <p:tgtEl>
                                          <p:spTgt spid="103477"/>
                                        </p:tgtEl>
                                        <p:attrNameLst>
                                          <p:attrName>ppt_x</p:attrName>
                                        </p:attrNameLst>
                                      </p:cBhvr>
                                      <p:tavLst>
                                        <p:tav tm="0">
                                          <p:val>
                                            <p:strVal val="1+#ppt_w/2"/>
                                          </p:val>
                                        </p:tav>
                                        <p:tav tm="100000">
                                          <p:val>
                                            <p:strVal val="#ppt_x"/>
                                          </p:val>
                                        </p:tav>
                                      </p:tavLst>
                                    </p:anim>
                                    <p:anim calcmode="lin" valueType="num">
                                      <p:cBhvr additive="base">
                                        <p:cTn id="38" dur="500" fill="hold"/>
                                        <p:tgtEl>
                                          <p:spTgt spid="103477"/>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nodeType="clickEffect">
                                  <p:stCondLst>
                                    <p:cond delay="0"/>
                                  </p:stCondLst>
                                  <p:childTnLst>
                                    <p:set>
                                      <p:cBhvr>
                                        <p:cTn id="42" dur="1" fill="hold">
                                          <p:stCondLst>
                                            <p:cond delay="0"/>
                                          </p:stCondLst>
                                        </p:cTn>
                                        <p:tgtEl>
                                          <p:spTgt spid="103478"/>
                                        </p:tgtEl>
                                        <p:attrNameLst>
                                          <p:attrName>style.visibility</p:attrName>
                                        </p:attrNameLst>
                                      </p:cBhvr>
                                      <p:to>
                                        <p:strVal val="visible"/>
                                      </p:to>
                                    </p:set>
                                    <p:anim calcmode="lin" valueType="num">
                                      <p:cBhvr additive="base">
                                        <p:cTn id="43" dur="500" fill="hold"/>
                                        <p:tgtEl>
                                          <p:spTgt spid="103478"/>
                                        </p:tgtEl>
                                        <p:attrNameLst>
                                          <p:attrName>ppt_x</p:attrName>
                                        </p:attrNameLst>
                                      </p:cBhvr>
                                      <p:tavLst>
                                        <p:tav tm="0">
                                          <p:val>
                                            <p:strVal val="1+#ppt_w/2"/>
                                          </p:val>
                                        </p:tav>
                                        <p:tav tm="100000">
                                          <p:val>
                                            <p:strVal val="#ppt_x"/>
                                          </p:val>
                                        </p:tav>
                                      </p:tavLst>
                                    </p:anim>
                                    <p:anim calcmode="lin" valueType="num">
                                      <p:cBhvr additive="base">
                                        <p:cTn id="44" dur="500" fill="hold"/>
                                        <p:tgtEl>
                                          <p:spTgt spid="103478"/>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03492"/>
                                        </p:tgtEl>
                                        <p:attrNameLst>
                                          <p:attrName>style.visibility</p:attrName>
                                        </p:attrNameLst>
                                      </p:cBhvr>
                                      <p:to>
                                        <p:strVal val="visible"/>
                                      </p:to>
                                    </p:set>
                                    <p:anim calcmode="lin" valueType="num">
                                      <p:cBhvr additive="base">
                                        <p:cTn id="49" dur="500" fill="hold"/>
                                        <p:tgtEl>
                                          <p:spTgt spid="103492"/>
                                        </p:tgtEl>
                                        <p:attrNameLst>
                                          <p:attrName>ppt_x</p:attrName>
                                        </p:attrNameLst>
                                      </p:cBhvr>
                                      <p:tavLst>
                                        <p:tav tm="0">
                                          <p:val>
                                            <p:strVal val="1+#ppt_w/2"/>
                                          </p:val>
                                        </p:tav>
                                        <p:tav tm="100000">
                                          <p:val>
                                            <p:strVal val="#ppt_x"/>
                                          </p:val>
                                        </p:tav>
                                      </p:tavLst>
                                    </p:anim>
                                    <p:anim calcmode="lin" valueType="num">
                                      <p:cBhvr additive="base">
                                        <p:cTn id="50" dur="500" fill="hold"/>
                                        <p:tgtEl>
                                          <p:spTgt spid="10349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03530"/>
                                        </p:tgtEl>
                                        <p:attrNameLst>
                                          <p:attrName>style.visibility</p:attrName>
                                        </p:attrNameLst>
                                      </p:cBhvr>
                                      <p:to>
                                        <p:strVal val="visible"/>
                                      </p:to>
                                    </p:set>
                                    <p:anim calcmode="lin" valueType="num">
                                      <p:cBhvr additive="base">
                                        <p:cTn id="55" dur="500" fill="hold"/>
                                        <p:tgtEl>
                                          <p:spTgt spid="103530"/>
                                        </p:tgtEl>
                                        <p:attrNameLst>
                                          <p:attrName>ppt_x</p:attrName>
                                        </p:attrNameLst>
                                      </p:cBhvr>
                                      <p:tavLst>
                                        <p:tav tm="0">
                                          <p:val>
                                            <p:strVal val="1+#ppt_w/2"/>
                                          </p:val>
                                        </p:tav>
                                        <p:tav tm="100000">
                                          <p:val>
                                            <p:strVal val="#ppt_x"/>
                                          </p:val>
                                        </p:tav>
                                      </p:tavLst>
                                    </p:anim>
                                    <p:anim calcmode="lin" valueType="num">
                                      <p:cBhvr additive="base">
                                        <p:cTn id="56" dur="500" fill="hold"/>
                                        <p:tgtEl>
                                          <p:spTgt spid="10353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3" fill="hold" nodeType="clickEffect">
                                  <p:stCondLst>
                                    <p:cond delay="0"/>
                                  </p:stCondLst>
                                  <p:childTnLst>
                                    <p:set>
                                      <p:cBhvr>
                                        <p:cTn id="60" dur="1" fill="hold">
                                          <p:stCondLst>
                                            <p:cond delay="0"/>
                                          </p:stCondLst>
                                        </p:cTn>
                                        <p:tgtEl>
                                          <p:spTgt spid="103502"/>
                                        </p:tgtEl>
                                        <p:attrNameLst>
                                          <p:attrName>style.visibility</p:attrName>
                                        </p:attrNameLst>
                                      </p:cBhvr>
                                      <p:to>
                                        <p:strVal val="visible"/>
                                      </p:to>
                                    </p:set>
                                    <p:anim calcmode="lin" valueType="num">
                                      <p:cBhvr additive="base">
                                        <p:cTn id="61" dur="500" fill="hold"/>
                                        <p:tgtEl>
                                          <p:spTgt spid="103502"/>
                                        </p:tgtEl>
                                        <p:attrNameLst>
                                          <p:attrName>ppt_x</p:attrName>
                                        </p:attrNameLst>
                                      </p:cBhvr>
                                      <p:tavLst>
                                        <p:tav tm="0">
                                          <p:val>
                                            <p:strVal val="1+#ppt_w/2"/>
                                          </p:val>
                                        </p:tav>
                                        <p:tav tm="100000">
                                          <p:val>
                                            <p:strVal val="#ppt_x"/>
                                          </p:val>
                                        </p:tav>
                                      </p:tavLst>
                                    </p:anim>
                                    <p:anim calcmode="lin" valueType="num">
                                      <p:cBhvr additive="base">
                                        <p:cTn id="62" dur="500" fill="hold"/>
                                        <p:tgtEl>
                                          <p:spTgt spid="103502"/>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3" fill="hold" nodeType="clickEffect">
                                  <p:stCondLst>
                                    <p:cond delay="0"/>
                                  </p:stCondLst>
                                  <p:childTnLst>
                                    <p:set>
                                      <p:cBhvr>
                                        <p:cTn id="66" dur="1" fill="hold">
                                          <p:stCondLst>
                                            <p:cond delay="0"/>
                                          </p:stCondLst>
                                        </p:cTn>
                                        <p:tgtEl>
                                          <p:spTgt spid="103501"/>
                                        </p:tgtEl>
                                        <p:attrNameLst>
                                          <p:attrName>style.visibility</p:attrName>
                                        </p:attrNameLst>
                                      </p:cBhvr>
                                      <p:to>
                                        <p:strVal val="visible"/>
                                      </p:to>
                                    </p:set>
                                    <p:anim calcmode="lin" valueType="num">
                                      <p:cBhvr additive="base">
                                        <p:cTn id="67" dur="500" fill="hold"/>
                                        <p:tgtEl>
                                          <p:spTgt spid="103501"/>
                                        </p:tgtEl>
                                        <p:attrNameLst>
                                          <p:attrName>ppt_x</p:attrName>
                                        </p:attrNameLst>
                                      </p:cBhvr>
                                      <p:tavLst>
                                        <p:tav tm="0">
                                          <p:val>
                                            <p:strVal val="1+#ppt_w/2"/>
                                          </p:val>
                                        </p:tav>
                                        <p:tav tm="100000">
                                          <p:val>
                                            <p:strVal val="#ppt_x"/>
                                          </p:val>
                                        </p:tav>
                                      </p:tavLst>
                                    </p:anim>
                                    <p:anim calcmode="lin" valueType="num">
                                      <p:cBhvr additive="base">
                                        <p:cTn id="68" dur="500" fill="hold"/>
                                        <p:tgtEl>
                                          <p:spTgt spid="103501"/>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nodeType="clickEffect">
                                  <p:stCondLst>
                                    <p:cond delay="0"/>
                                  </p:stCondLst>
                                  <p:childTnLst>
                                    <p:set>
                                      <p:cBhvr>
                                        <p:cTn id="72" dur="1" fill="hold">
                                          <p:stCondLst>
                                            <p:cond delay="0"/>
                                          </p:stCondLst>
                                        </p:cTn>
                                        <p:tgtEl>
                                          <p:spTgt spid="103531"/>
                                        </p:tgtEl>
                                        <p:attrNameLst>
                                          <p:attrName>style.visibility</p:attrName>
                                        </p:attrNameLst>
                                      </p:cBhvr>
                                      <p:to>
                                        <p:strVal val="visible"/>
                                      </p:to>
                                    </p:set>
                                    <p:anim calcmode="lin" valueType="num">
                                      <p:cBhvr additive="base">
                                        <p:cTn id="73" dur="500" fill="hold"/>
                                        <p:tgtEl>
                                          <p:spTgt spid="103531"/>
                                        </p:tgtEl>
                                        <p:attrNameLst>
                                          <p:attrName>ppt_x</p:attrName>
                                        </p:attrNameLst>
                                      </p:cBhvr>
                                      <p:tavLst>
                                        <p:tav tm="0">
                                          <p:val>
                                            <p:strVal val="1+#ppt_w/2"/>
                                          </p:val>
                                        </p:tav>
                                        <p:tav tm="100000">
                                          <p:val>
                                            <p:strVal val="#ppt_x"/>
                                          </p:val>
                                        </p:tav>
                                      </p:tavLst>
                                    </p:anim>
                                    <p:anim calcmode="lin" valueType="num">
                                      <p:cBhvr additive="base">
                                        <p:cTn id="74" dur="500" fill="hold"/>
                                        <p:tgtEl>
                                          <p:spTgt spid="103531"/>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nodeType="clickEffect">
                                  <p:stCondLst>
                                    <p:cond delay="0"/>
                                  </p:stCondLst>
                                  <p:childTnLst>
                                    <p:set>
                                      <p:cBhvr>
                                        <p:cTn id="78" dur="1" fill="hold">
                                          <p:stCondLst>
                                            <p:cond delay="0"/>
                                          </p:stCondLst>
                                        </p:cTn>
                                        <p:tgtEl>
                                          <p:spTgt spid="103510"/>
                                        </p:tgtEl>
                                        <p:attrNameLst>
                                          <p:attrName>style.visibility</p:attrName>
                                        </p:attrNameLst>
                                      </p:cBhvr>
                                      <p:to>
                                        <p:strVal val="visible"/>
                                      </p:to>
                                    </p:set>
                                    <p:anim calcmode="lin" valueType="num">
                                      <p:cBhvr additive="base">
                                        <p:cTn id="79" dur="500" fill="hold"/>
                                        <p:tgtEl>
                                          <p:spTgt spid="103510"/>
                                        </p:tgtEl>
                                        <p:attrNameLst>
                                          <p:attrName>ppt_x</p:attrName>
                                        </p:attrNameLst>
                                      </p:cBhvr>
                                      <p:tavLst>
                                        <p:tav tm="0">
                                          <p:val>
                                            <p:strVal val="1+#ppt_w/2"/>
                                          </p:val>
                                        </p:tav>
                                        <p:tav tm="100000">
                                          <p:val>
                                            <p:strVal val="#ppt_x"/>
                                          </p:val>
                                        </p:tav>
                                      </p:tavLst>
                                    </p:anim>
                                    <p:anim calcmode="lin" valueType="num">
                                      <p:cBhvr additive="base">
                                        <p:cTn id="80" dur="500" fill="hold"/>
                                        <p:tgtEl>
                                          <p:spTgt spid="103510"/>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3" fill="hold" nodeType="clickEffect">
                                  <p:stCondLst>
                                    <p:cond delay="0"/>
                                  </p:stCondLst>
                                  <p:childTnLst>
                                    <p:set>
                                      <p:cBhvr>
                                        <p:cTn id="84" dur="1" fill="hold">
                                          <p:stCondLst>
                                            <p:cond delay="0"/>
                                          </p:stCondLst>
                                        </p:cTn>
                                        <p:tgtEl>
                                          <p:spTgt spid="103515"/>
                                        </p:tgtEl>
                                        <p:attrNameLst>
                                          <p:attrName>style.visibility</p:attrName>
                                        </p:attrNameLst>
                                      </p:cBhvr>
                                      <p:to>
                                        <p:strVal val="visible"/>
                                      </p:to>
                                    </p:set>
                                    <p:anim calcmode="lin" valueType="num">
                                      <p:cBhvr additive="base">
                                        <p:cTn id="85" dur="500" fill="hold"/>
                                        <p:tgtEl>
                                          <p:spTgt spid="103515"/>
                                        </p:tgtEl>
                                        <p:attrNameLst>
                                          <p:attrName>ppt_x</p:attrName>
                                        </p:attrNameLst>
                                      </p:cBhvr>
                                      <p:tavLst>
                                        <p:tav tm="0">
                                          <p:val>
                                            <p:strVal val="1+#ppt_w/2"/>
                                          </p:val>
                                        </p:tav>
                                        <p:tav tm="100000">
                                          <p:val>
                                            <p:strVal val="#ppt_x"/>
                                          </p:val>
                                        </p:tav>
                                      </p:tavLst>
                                    </p:anim>
                                    <p:anim calcmode="lin" valueType="num">
                                      <p:cBhvr additive="base">
                                        <p:cTn id="86" dur="500" fill="hold"/>
                                        <p:tgtEl>
                                          <p:spTgt spid="103515"/>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2" fill="hold" nodeType="clickEffect">
                                  <p:stCondLst>
                                    <p:cond delay="0"/>
                                  </p:stCondLst>
                                  <p:childTnLst>
                                    <p:set>
                                      <p:cBhvr>
                                        <p:cTn id="90" dur="1" fill="hold">
                                          <p:stCondLst>
                                            <p:cond delay="0"/>
                                          </p:stCondLst>
                                        </p:cTn>
                                        <p:tgtEl>
                                          <p:spTgt spid="103532"/>
                                        </p:tgtEl>
                                        <p:attrNameLst>
                                          <p:attrName>style.visibility</p:attrName>
                                        </p:attrNameLst>
                                      </p:cBhvr>
                                      <p:to>
                                        <p:strVal val="visible"/>
                                      </p:to>
                                    </p:set>
                                    <p:anim calcmode="lin" valueType="num">
                                      <p:cBhvr additive="base">
                                        <p:cTn id="91" dur="500" fill="hold"/>
                                        <p:tgtEl>
                                          <p:spTgt spid="103532"/>
                                        </p:tgtEl>
                                        <p:attrNameLst>
                                          <p:attrName>ppt_x</p:attrName>
                                        </p:attrNameLst>
                                      </p:cBhvr>
                                      <p:tavLst>
                                        <p:tav tm="0">
                                          <p:val>
                                            <p:strVal val="0-#ppt_w/2"/>
                                          </p:val>
                                        </p:tav>
                                        <p:tav tm="100000">
                                          <p:val>
                                            <p:strVal val="#ppt_x"/>
                                          </p:val>
                                        </p:tav>
                                      </p:tavLst>
                                    </p:anim>
                                    <p:anim calcmode="lin" valueType="num">
                                      <p:cBhvr additive="base">
                                        <p:cTn id="92" dur="500" fill="hold"/>
                                        <p:tgtEl>
                                          <p:spTgt spid="103532"/>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03533"/>
                                        </p:tgtEl>
                                        <p:attrNameLst>
                                          <p:attrName>style.visibility</p:attrName>
                                        </p:attrNameLst>
                                      </p:cBhvr>
                                      <p:to>
                                        <p:strVal val="visible"/>
                                      </p:to>
                                    </p:set>
                                    <p:anim calcmode="lin" valueType="num">
                                      <p:cBhvr additive="base">
                                        <p:cTn id="97" dur="500" fill="hold"/>
                                        <p:tgtEl>
                                          <p:spTgt spid="103533"/>
                                        </p:tgtEl>
                                        <p:attrNameLst>
                                          <p:attrName>ppt_x</p:attrName>
                                        </p:attrNameLst>
                                      </p:cBhvr>
                                      <p:tavLst>
                                        <p:tav tm="0">
                                          <p:val>
                                            <p:strVal val="0-#ppt_w/2"/>
                                          </p:val>
                                        </p:tav>
                                        <p:tav tm="100000">
                                          <p:val>
                                            <p:strVal val="#ppt_x"/>
                                          </p:val>
                                        </p:tav>
                                      </p:tavLst>
                                    </p:anim>
                                    <p:anim calcmode="lin" valueType="num">
                                      <p:cBhvr additive="base">
                                        <p:cTn id="98" dur="500" fill="hold"/>
                                        <p:tgtEl>
                                          <p:spTgt spid="103533"/>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nodeType="clickEffect">
                                  <p:stCondLst>
                                    <p:cond delay="0"/>
                                  </p:stCondLst>
                                  <p:childTnLst>
                                    <p:set>
                                      <p:cBhvr>
                                        <p:cTn id="102" dur="1" fill="hold">
                                          <p:stCondLst>
                                            <p:cond delay="0"/>
                                          </p:stCondLst>
                                        </p:cTn>
                                        <p:tgtEl>
                                          <p:spTgt spid="103534"/>
                                        </p:tgtEl>
                                        <p:attrNameLst>
                                          <p:attrName>style.visibility</p:attrName>
                                        </p:attrNameLst>
                                      </p:cBhvr>
                                      <p:to>
                                        <p:strVal val="visible"/>
                                      </p:to>
                                    </p:set>
                                    <p:anim calcmode="lin" valueType="num">
                                      <p:cBhvr additive="base">
                                        <p:cTn id="103" dur="500" fill="hold"/>
                                        <p:tgtEl>
                                          <p:spTgt spid="103534"/>
                                        </p:tgtEl>
                                        <p:attrNameLst>
                                          <p:attrName>ppt_x</p:attrName>
                                        </p:attrNameLst>
                                      </p:cBhvr>
                                      <p:tavLst>
                                        <p:tav tm="0">
                                          <p:val>
                                            <p:strVal val="1+#ppt_w/2"/>
                                          </p:val>
                                        </p:tav>
                                        <p:tav tm="100000">
                                          <p:val>
                                            <p:strVal val="#ppt_x"/>
                                          </p:val>
                                        </p:tav>
                                      </p:tavLst>
                                    </p:anim>
                                    <p:anim calcmode="lin" valueType="num">
                                      <p:cBhvr additive="base">
                                        <p:cTn id="104" dur="500" fill="hold"/>
                                        <p:tgtEl>
                                          <p:spTgt spid="103534"/>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3" fill="hold" nodeType="clickEffect">
                                  <p:stCondLst>
                                    <p:cond delay="0"/>
                                  </p:stCondLst>
                                  <p:childTnLst>
                                    <p:set>
                                      <p:cBhvr>
                                        <p:cTn id="108" dur="1" fill="hold">
                                          <p:stCondLst>
                                            <p:cond delay="0"/>
                                          </p:stCondLst>
                                        </p:cTn>
                                        <p:tgtEl>
                                          <p:spTgt spid="103548"/>
                                        </p:tgtEl>
                                        <p:attrNameLst>
                                          <p:attrName>style.visibility</p:attrName>
                                        </p:attrNameLst>
                                      </p:cBhvr>
                                      <p:to>
                                        <p:strVal val="visible"/>
                                      </p:to>
                                    </p:set>
                                    <p:anim calcmode="lin" valueType="num">
                                      <p:cBhvr additive="base">
                                        <p:cTn id="109" dur="500" fill="hold"/>
                                        <p:tgtEl>
                                          <p:spTgt spid="103548"/>
                                        </p:tgtEl>
                                        <p:attrNameLst>
                                          <p:attrName>ppt_x</p:attrName>
                                        </p:attrNameLst>
                                      </p:cBhvr>
                                      <p:tavLst>
                                        <p:tav tm="0">
                                          <p:val>
                                            <p:strVal val="1+#ppt_w/2"/>
                                          </p:val>
                                        </p:tav>
                                        <p:tav tm="100000">
                                          <p:val>
                                            <p:strVal val="#ppt_x"/>
                                          </p:val>
                                        </p:tav>
                                      </p:tavLst>
                                    </p:anim>
                                    <p:anim calcmode="lin" valueType="num">
                                      <p:cBhvr additive="base">
                                        <p:cTn id="110" dur="500" fill="hold"/>
                                        <p:tgtEl>
                                          <p:spTgt spid="103548"/>
                                        </p:tgtEl>
                                        <p:attrNameLst>
                                          <p:attrName>ppt_y</p:attrName>
                                        </p:attrNameLst>
                                      </p:cBhvr>
                                      <p:tavLst>
                                        <p:tav tm="0">
                                          <p:val>
                                            <p:strVal val="0-#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9" fill="hold" nodeType="clickEffect">
                                  <p:stCondLst>
                                    <p:cond delay="0"/>
                                  </p:stCondLst>
                                  <p:childTnLst>
                                    <p:set>
                                      <p:cBhvr>
                                        <p:cTn id="114" dur="1" fill="hold">
                                          <p:stCondLst>
                                            <p:cond delay="0"/>
                                          </p:stCondLst>
                                        </p:cTn>
                                        <p:tgtEl>
                                          <p:spTgt spid="103556"/>
                                        </p:tgtEl>
                                        <p:attrNameLst>
                                          <p:attrName>style.visibility</p:attrName>
                                        </p:attrNameLst>
                                      </p:cBhvr>
                                      <p:to>
                                        <p:strVal val="visible"/>
                                      </p:to>
                                    </p:set>
                                    <p:anim calcmode="lin" valueType="num">
                                      <p:cBhvr additive="base">
                                        <p:cTn id="115" dur="500" fill="hold"/>
                                        <p:tgtEl>
                                          <p:spTgt spid="103556"/>
                                        </p:tgtEl>
                                        <p:attrNameLst>
                                          <p:attrName>ppt_x</p:attrName>
                                        </p:attrNameLst>
                                      </p:cBhvr>
                                      <p:tavLst>
                                        <p:tav tm="0">
                                          <p:val>
                                            <p:strVal val="0-#ppt_w/2"/>
                                          </p:val>
                                        </p:tav>
                                        <p:tav tm="100000">
                                          <p:val>
                                            <p:strVal val="#ppt_x"/>
                                          </p:val>
                                        </p:tav>
                                      </p:tavLst>
                                    </p:anim>
                                    <p:anim calcmode="lin" valueType="num">
                                      <p:cBhvr additive="base">
                                        <p:cTn id="116" dur="500" fill="hold"/>
                                        <p:tgtEl>
                                          <p:spTgt spid="1035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3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Platshållare för bildnummer 5">
            <a:extLst>
              <a:ext uri="{FF2B5EF4-FFF2-40B4-BE49-F238E27FC236}">
                <a16:creationId xmlns:a16="http://schemas.microsoft.com/office/drawing/2014/main" id="{D66AEEDF-B199-4A33-B1E7-3EF6057F7045}"/>
              </a:ext>
            </a:extLst>
          </p:cNvPr>
          <p:cNvSpPr>
            <a:spLocks noGrp="1"/>
          </p:cNvSpPr>
          <p:nvPr>
            <p:ph type="sldNum" sz="quarter" idx="12"/>
          </p:nvPr>
        </p:nvSpPr>
        <p:spPr>
          <a:xfrm>
            <a:off x="8525698" y="6248400"/>
            <a:ext cx="385354"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50000"/>
              </a:spcBef>
              <a:defRPr sz="2400">
                <a:solidFill>
                  <a:srgbClr val="009900"/>
                </a:solidFill>
                <a:latin typeface="Times New Roman" panose="02020603050405020304" pitchFamily="18" charset="0"/>
              </a:defRPr>
            </a:lvl1pPr>
            <a:lvl2pPr marL="742950" indent="-285750" defTabSz="762000">
              <a:spcBef>
                <a:spcPct val="50000"/>
              </a:spcBef>
              <a:defRPr sz="2400">
                <a:solidFill>
                  <a:srgbClr val="009900"/>
                </a:solidFill>
                <a:latin typeface="Times New Roman" panose="02020603050405020304" pitchFamily="18" charset="0"/>
              </a:defRPr>
            </a:lvl2pPr>
            <a:lvl3pPr marL="1143000" indent="-228600" defTabSz="762000">
              <a:spcBef>
                <a:spcPct val="50000"/>
              </a:spcBef>
              <a:defRPr sz="2400">
                <a:solidFill>
                  <a:srgbClr val="009900"/>
                </a:solidFill>
                <a:latin typeface="Times New Roman" panose="02020603050405020304" pitchFamily="18" charset="0"/>
              </a:defRPr>
            </a:lvl3pPr>
            <a:lvl4pPr marL="1600200" indent="-228600" defTabSz="762000">
              <a:spcBef>
                <a:spcPct val="50000"/>
              </a:spcBef>
              <a:defRPr sz="2400">
                <a:solidFill>
                  <a:srgbClr val="009900"/>
                </a:solidFill>
                <a:latin typeface="Times New Roman" panose="02020603050405020304" pitchFamily="18" charset="0"/>
              </a:defRPr>
            </a:lvl4pPr>
            <a:lvl5pPr marL="2057400" indent="-228600" defTabSz="762000">
              <a:spcBef>
                <a:spcPct val="50000"/>
              </a:spcBef>
              <a:defRPr sz="2400">
                <a:solidFill>
                  <a:srgbClr val="009900"/>
                </a:solidFill>
                <a:latin typeface="Times New Roman" panose="02020603050405020304" pitchFamily="18" charset="0"/>
              </a:defRPr>
            </a:lvl5pPr>
            <a:lvl6pPr marL="2514600" indent="-228600" defTabSz="762000" eaLnBrk="0" fontAlgn="base" hangingPunct="0">
              <a:spcBef>
                <a:spcPct val="50000"/>
              </a:spcBef>
              <a:spcAft>
                <a:spcPct val="0"/>
              </a:spcAft>
              <a:defRPr sz="2400">
                <a:solidFill>
                  <a:srgbClr val="009900"/>
                </a:solidFill>
                <a:latin typeface="Times New Roman" panose="02020603050405020304" pitchFamily="18" charset="0"/>
              </a:defRPr>
            </a:lvl6pPr>
            <a:lvl7pPr marL="2971800" indent="-228600" defTabSz="762000" eaLnBrk="0" fontAlgn="base" hangingPunct="0">
              <a:spcBef>
                <a:spcPct val="50000"/>
              </a:spcBef>
              <a:spcAft>
                <a:spcPct val="0"/>
              </a:spcAft>
              <a:defRPr sz="2400">
                <a:solidFill>
                  <a:srgbClr val="009900"/>
                </a:solidFill>
                <a:latin typeface="Times New Roman" panose="02020603050405020304" pitchFamily="18" charset="0"/>
              </a:defRPr>
            </a:lvl7pPr>
            <a:lvl8pPr marL="3429000" indent="-228600" defTabSz="762000" eaLnBrk="0" fontAlgn="base" hangingPunct="0">
              <a:spcBef>
                <a:spcPct val="50000"/>
              </a:spcBef>
              <a:spcAft>
                <a:spcPct val="0"/>
              </a:spcAft>
              <a:defRPr sz="2400">
                <a:solidFill>
                  <a:srgbClr val="009900"/>
                </a:solidFill>
                <a:latin typeface="Times New Roman" panose="02020603050405020304" pitchFamily="18" charset="0"/>
              </a:defRPr>
            </a:lvl8pPr>
            <a:lvl9pPr marL="3886200" indent="-228600" defTabSz="762000" eaLnBrk="0" fontAlgn="base" hangingPunct="0">
              <a:spcBef>
                <a:spcPct val="50000"/>
              </a:spcBef>
              <a:spcAft>
                <a:spcPct val="0"/>
              </a:spcAft>
              <a:defRPr sz="2400">
                <a:solidFill>
                  <a:srgbClr val="009900"/>
                </a:solidFill>
                <a:latin typeface="Times New Roman" panose="02020603050405020304" pitchFamily="18" charset="0"/>
              </a:defRPr>
            </a:lvl9pPr>
          </a:lstStyle>
          <a:p>
            <a:pPr>
              <a:spcBef>
                <a:spcPct val="0"/>
              </a:spcBef>
            </a:pPr>
            <a:fld id="{7F44189F-8914-4C09-9428-C8EDC6F2BE27}" type="slidenum">
              <a:rPr lang="en-GB" altLang="en-US" sz="1400">
                <a:solidFill>
                  <a:schemeClr val="tx1"/>
                </a:solidFill>
                <a:latin typeface="Calibri" panose="020F0502020204030204" pitchFamily="34" charset="0"/>
                <a:cs typeface="Calibri" panose="020F0502020204030204" pitchFamily="34" charset="0"/>
              </a:rPr>
              <a:pPr>
                <a:spcBef>
                  <a:spcPct val="0"/>
                </a:spcBef>
              </a:pPr>
              <a:t>2</a:t>
            </a:fld>
            <a:endParaRPr lang="en-GB" altLang="en-US" sz="1400" dirty="0">
              <a:solidFill>
                <a:schemeClr val="tx1"/>
              </a:solidFill>
              <a:latin typeface="Calibri" panose="020F0502020204030204" pitchFamily="34" charset="0"/>
              <a:cs typeface="Calibri" panose="020F0502020204030204" pitchFamily="34" charset="0"/>
            </a:endParaRPr>
          </a:p>
        </p:txBody>
      </p:sp>
      <p:sp>
        <p:nvSpPr>
          <p:cNvPr id="6150" name="Rectangle 6">
            <a:extLst>
              <a:ext uri="{FF2B5EF4-FFF2-40B4-BE49-F238E27FC236}">
                <a16:creationId xmlns:a16="http://schemas.microsoft.com/office/drawing/2014/main" id="{0DA0B2E1-C9DC-4EA3-AB0D-55069F80D868}"/>
              </a:ext>
            </a:extLst>
          </p:cNvPr>
          <p:cNvSpPr>
            <a:spLocks noGrp="1" noChangeArrowheads="1"/>
          </p:cNvSpPr>
          <p:nvPr>
            <p:ph type="body" idx="1"/>
          </p:nvPr>
        </p:nvSpPr>
        <p:spPr>
          <a:xfrm>
            <a:off x="120650" y="1241132"/>
            <a:ext cx="8902700" cy="1433512"/>
          </a:xfrm>
          <a:noFill/>
        </p:spPr>
        <p:txBody>
          <a:bodyPr lIns="10800" rIns="10800"/>
          <a:lstStyle/>
          <a:p>
            <a:pPr>
              <a:lnSpc>
                <a:spcPct val="90000"/>
              </a:lnSpc>
              <a:spcBef>
                <a:spcPct val="0"/>
              </a:spcBef>
              <a:buFont typeface="Wingdings" panose="05000000000000000000" pitchFamily="2" charset="2"/>
              <a:buChar char="q"/>
            </a:pPr>
            <a:r>
              <a:rPr lang="en-GB" altLang="en-US" sz="2400" b="1" dirty="0">
                <a:latin typeface="Calibri" panose="020F0502020204030204" pitchFamily="34" charset="0"/>
                <a:cs typeface="Calibri" panose="020F0502020204030204" pitchFamily="34" charset="0"/>
              </a:rPr>
              <a:t> In Model building:</a:t>
            </a:r>
            <a:r>
              <a:rPr lang="en-GB" altLang="en-US" sz="2400" dirty="0">
                <a:latin typeface="Calibri" panose="020F0502020204030204" pitchFamily="34" charset="0"/>
                <a:cs typeface="Calibri" panose="020F0502020204030204" pitchFamily="34" charset="0"/>
              </a:rPr>
              <a:t> </a:t>
            </a:r>
          </a:p>
          <a:p>
            <a:pPr lvl="1">
              <a:lnSpc>
                <a:spcPct val="90000"/>
              </a:lnSpc>
              <a:spcBef>
                <a:spcPct val="0"/>
              </a:spcBef>
            </a:pPr>
            <a:r>
              <a:rPr lang="en-GB" altLang="en-US" sz="2200" dirty="0">
                <a:latin typeface="Calibri" panose="020F0502020204030204" pitchFamily="34" charset="0"/>
                <a:cs typeface="Calibri" panose="020F0502020204030204" pitchFamily="34" charset="0"/>
              </a:rPr>
              <a:t>	</a:t>
            </a:r>
            <a:r>
              <a:rPr lang="en-GB" altLang="en-US" sz="2200" b="1" dirty="0">
                <a:latin typeface="Calibri" panose="020F0502020204030204" pitchFamily="34" charset="0"/>
                <a:cs typeface="Calibri" panose="020F0502020204030204" pitchFamily="34" charset="0"/>
              </a:rPr>
              <a:t>Sensitivity analysis</a:t>
            </a:r>
            <a:r>
              <a:rPr lang="en-GB" altLang="en-US" sz="2200" dirty="0">
                <a:latin typeface="Calibri" panose="020F0502020204030204" pitchFamily="34" charset="0"/>
                <a:cs typeface="Calibri" panose="020F0502020204030204" pitchFamily="34" charset="0"/>
              </a:rPr>
              <a:t> is used to test accuracy. (Does a component has to be included? How accurately must it be known and described?)</a:t>
            </a:r>
          </a:p>
          <a:p>
            <a:pPr lvl="1">
              <a:lnSpc>
                <a:spcPct val="90000"/>
              </a:lnSpc>
              <a:spcBef>
                <a:spcPct val="0"/>
              </a:spcBef>
            </a:pPr>
            <a:r>
              <a:rPr lang="en-GB" altLang="en-US" sz="2200" b="1" dirty="0">
                <a:latin typeface="Calibri" panose="020F0502020204030204" pitchFamily="34" charset="0"/>
                <a:cs typeface="Calibri" panose="020F0502020204030204" pitchFamily="34" charset="0"/>
              </a:rPr>
              <a:t>Model fitting</a:t>
            </a:r>
            <a:r>
              <a:rPr lang="en-GB" altLang="en-US" sz="2200" dirty="0">
                <a:latin typeface="Calibri" panose="020F0502020204030204" pitchFamily="34" charset="0"/>
                <a:cs typeface="Calibri" panose="020F0502020204030204" pitchFamily="34" charset="0"/>
              </a:rPr>
              <a:t> (To fit the model to the data from the systemus.)</a:t>
            </a:r>
            <a:endParaRPr lang="en-GB" altLang="en-US" sz="2200" b="1" dirty="0">
              <a:latin typeface="Calibri" panose="020F0502020204030204" pitchFamily="34" charset="0"/>
              <a:cs typeface="Calibri" panose="020F0502020204030204" pitchFamily="34" charset="0"/>
            </a:endParaRPr>
          </a:p>
        </p:txBody>
      </p:sp>
      <p:sp>
        <p:nvSpPr>
          <p:cNvPr id="6148" name="Text Box 7">
            <a:extLst>
              <a:ext uri="{FF2B5EF4-FFF2-40B4-BE49-F238E27FC236}">
                <a16:creationId xmlns:a16="http://schemas.microsoft.com/office/drawing/2014/main" id="{7ECFE04B-6B1C-462A-AACA-935D6F3A76E3}"/>
              </a:ext>
            </a:extLst>
          </p:cNvPr>
          <p:cNvSpPr txBox="1">
            <a:spLocks noChangeArrowheads="1"/>
          </p:cNvSpPr>
          <p:nvPr/>
        </p:nvSpPr>
        <p:spPr bwMode="auto">
          <a:xfrm>
            <a:off x="63500" y="78810"/>
            <a:ext cx="90551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FontTx/>
              <a:buNone/>
            </a:pPr>
            <a:r>
              <a:rPr lang="en-GB" altLang="en-US" sz="3000" b="1" dirty="0">
                <a:latin typeface="Calibri" panose="020F0502020204030204" pitchFamily="34" charset="0"/>
                <a:cs typeface="Calibri" panose="020F0502020204030204" pitchFamily="34" charset="0"/>
              </a:rPr>
              <a:t>Sensitivity analysis</a:t>
            </a:r>
            <a:r>
              <a:rPr lang="en-GB" altLang="en-US" sz="3000" dirty="0">
                <a:latin typeface="Calibri" panose="020F0502020204030204" pitchFamily="34" charset="0"/>
                <a:cs typeface="Calibri" panose="020F0502020204030204" pitchFamily="34" charset="0"/>
              </a:rPr>
              <a:t>, </a:t>
            </a:r>
            <a:r>
              <a:rPr lang="en-GB" altLang="en-US" sz="3000" b="1" dirty="0">
                <a:latin typeface="Calibri" panose="020F0502020204030204" pitchFamily="34" charset="0"/>
                <a:cs typeface="Calibri" panose="020F0502020204030204" pitchFamily="34" charset="0"/>
              </a:rPr>
              <a:t>Optimization</a:t>
            </a:r>
            <a:r>
              <a:rPr lang="en-GB" altLang="en-US" sz="3000" dirty="0">
                <a:latin typeface="Calibri" panose="020F0502020204030204" pitchFamily="34" charset="0"/>
                <a:cs typeface="Calibri" panose="020F0502020204030204" pitchFamily="34" charset="0"/>
              </a:rPr>
              <a:t> and </a:t>
            </a:r>
            <a:r>
              <a:rPr lang="en-GB" altLang="en-US" sz="3000" b="1" dirty="0">
                <a:latin typeface="Calibri" panose="020F0502020204030204" pitchFamily="34" charset="0"/>
                <a:cs typeface="Calibri" panose="020F0502020204030204" pitchFamily="34" charset="0"/>
              </a:rPr>
              <a:t>Model fitting</a:t>
            </a:r>
            <a:r>
              <a:rPr lang="en-GB" altLang="en-US" sz="3000" dirty="0">
                <a:latin typeface="Calibri" panose="020F0502020204030204" pitchFamily="34" charset="0"/>
                <a:cs typeface="Calibri" panose="020F0502020204030204" pitchFamily="34" charset="0"/>
              </a:rPr>
              <a:t> are frequently used in model building, validation and analysis</a:t>
            </a:r>
          </a:p>
        </p:txBody>
      </p:sp>
      <p:sp>
        <p:nvSpPr>
          <p:cNvPr id="6152" name="Rectangle 8">
            <a:extLst>
              <a:ext uri="{FF2B5EF4-FFF2-40B4-BE49-F238E27FC236}">
                <a16:creationId xmlns:a16="http://schemas.microsoft.com/office/drawing/2014/main" id="{0596B6F3-7E06-4746-9172-049477B5BFB8}"/>
              </a:ext>
            </a:extLst>
          </p:cNvPr>
          <p:cNvSpPr>
            <a:spLocks noChangeArrowheads="1"/>
          </p:cNvSpPr>
          <p:nvPr/>
        </p:nvSpPr>
        <p:spPr bwMode="auto">
          <a:xfrm>
            <a:off x="63500" y="2732330"/>
            <a:ext cx="8902700" cy="1569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00" tIns="46038" rIns="10800" bIns="46038"/>
          <a:lstStyle>
            <a:lvl1pPr marL="342900" indent="-342900"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Font typeface="Wingdings" panose="05000000000000000000" pitchFamily="2" charset="2"/>
              <a:buChar char="q"/>
            </a:pPr>
            <a:r>
              <a:rPr lang="en-GB" altLang="en-US" sz="2400" b="1" dirty="0">
                <a:latin typeface="Calibri" panose="020F0502020204030204" pitchFamily="34" charset="0"/>
                <a:cs typeface="Calibri" panose="020F0502020204030204" pitchFamily="34" charset="0"/>
              </a:rPr>
              <a:t> In Validation:</a:t>
            </a:r>
          </a:p>
          <a:p>
            <a:pPr lvl="1">
              <a:lnSpc>
                <a:spcPct val="90000"/>
              </a:lnSpc>
              <a:spcBef>
                <a:spcPct val="0"/>
              </a:spcBef>
            </a:pPr>
            <a:r>
              <a:rPr lang="en-GB" altLang="en-US" sz="2200" dirty="0">
                <a:latin typeface="Calibri" panose="020F0502020204030204" pitchFamily="34" charset="0"/>
                <a:cs typeface="Calibri" panose="020F0502020204030204" pitchFamily="34" charset="0"/>
              </a:rPr>
              <a:t>	</a:t>
            </a:r>
            <a:r>
              <a:rPr lang="en-GB" altLang="en-US" sz="2200" b="1" dirty="0">
                <a:latin typeface="Calibri" panose="020F0502020204030204" pitchFamily="34" charset="0"/>
                <a:cs typeface="Calibri" panose="020F0502020204030204" pitchFamily="34" charset="0"/>
              </a:rPr>
              <a:t>Sensitivity analysis</a:t>
            </a:r>
            <a:r>
              <a:rPr lang="en-GB" altLang="en-US" sz="2200" dirty="0">
                <a:latin typeface="Calibri" panose="020F0502020204030204" pitchFamily="34" charset="0"/>
                <a:cs typeface="Calibri" panose="020F0502020204030204" pitchFamily="34" charset="0"/>
              </a:rPr>
              <a:t> to test how sensitive the model outcomes are to the uncertainties in e.g. parameter values or initial values.)</a:t>
            </a:r>
          </a:p>
          <a:p>
            <a:pPr lvl="1">
              <a:lnSpc>
                <a:spcPct val="90000"/>
              </a:lnSpc>
              <a:spcBef>
                <a:spcPct val="0"/>
              </a:spcBef>
            </a:pPr>
            <a:r>
              <a:rPr lang="en-GB" altLang="en-US" sz="2200" b="1" dirty="0">
                <a:latin typeface="Calibri" panose="020F0502020204030204" pitchFamily="34" charset="0"/>
                <a:cs typeface="Calibri" panose="020F0502020204030204" pitchFamily="34" charset="0"/>
              </a:rPr>
              <a:t>Model fitting</a:t>
            </a:r>
            <a:r>
              <a:rPr lang="en-GB" altLang="en-US" sz="2200" dirty="0">
                <a:latin typeface="Calibri" panose="020F0502020204030204" pitchFamily="34" charset="0"/>
                <a:cs typeface="Calibri" panose="020F0502020204030204" pitchFamily="34" charset="0"/>
              </a:rPr>
              <a:t> to test how well the model fits “new” </a:t>
            </a:r>
            <a:r>
              <a:rPr lang="en-GB" altLang="en-US" sz="2200" i="1" dirty="0">
                <a:latin typeface="Calibri" panose="020F0502020204030204" pitchFamily="34" charset="0"/>
                <a:cs typeface="Calibri" panose="020F0502020204030204" pitchFamily="34" charset="0"/>
              </a:rPr>
              <a:t>independent</a:t>
            </a:r>
            <a:r>
              <a:rPr lang="en-GB" altLang="en-US" sz="2200" dirty="0">
                <a:latin typeface="Calibri" panose="020F0502020204030204" pitchFamily="34" charset="0"/>
                <a:cs typeface="Calibri" panose="020F0502020204030204" pitchFamily="34" charset="0"/>
              </a:rPr>
              <a:t> data from the systemus.</a:t>
            </a:r>
          </a:p>
        </p:txBody>
      </p:sp>
      <p:sp>
        <p:nvSpPr>
          <p:cNvPr id="6153" name="Text Box 9">
            <a:extLst>
              <a:ext uri="{FF2B5EF4-FFF2-40B4-BE49-F238E27FC236}">
                <a16:creationId xmlns:a16="http://schemas.microsoft.com/office/drawing/2014/main" id="{184B4987-B8CD-4C48-B3FF-FE2F85CF8D30}"/>
              </a:ext>
            </a:extLst>
          </p:cNvPr>
          <p:cNvSpPr txBox="1">
            <a:spLocks noChangeArrowheads="1"/>
          </p:cNvSpPr>
          <p:nvPr/>
        </p:nvSpPr>
        <p:spPr bwMode="auto">
          <a:xfrm>
            <a:off x="93803" y="4441133"/>
            <a:ext cx="8661400" cy="126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00" rIns="10800">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57150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indent="-342900">
              <a:lnSpc>
                <a:spcPct val="75000"/>
              </a:lnSpc>
              <a:buFont typeface="Wingdings" panose="05000000000000000000" pitchFamily="2" charset="2"/>
              <a:buChar char="q"/>
            </a:pPr>
            <a:r>
              <a:rPr lang="en-GB" altLang="en-US" sz="2400" b="1" dirty="0">
                <a:latin typeface="Calibri" panose="020F0502020204030204" pitchFamily="34" charset="0"/>
                <a:cs typeface="Calibri" panose="020F0502020204030204" pitchFamily="34" charset="0"/>
              </a:rPr>
              <a:t> In Analysis:</a:t>
            </a:r>
            <a:endParaRPr lang="en-GB" altLang="en-US" sz="2400" dirty="0">
              <a:latin typeface="Calibri" panose="020F0502020204030204" pitchFamily="34" charset="0"/>
              <a:cs typeface="Calibri" panose="020F0502020204030204" pitchFamily="34" charset="0"/>
            </a:endParaRPr>
          </a:p>
          <a:p>
            <a:pPr lvl="1">
              <a:lnSpc>
                <a:spcPct val="75000"/>
              </a:lnSpc>
            </a:pPr>
            <a:r>
              <a:rPr lang="en-GB" altLang="en-US" sz="2200" dirty="0">
                <a:latin typeface="Calibri" panose="020F0502020204030204" pitchFamily="34" charset="0"/>
                <a:cs typeface="Calibri" panose="020F0502020204030204" pitchFamily="34" charset="0"/>
              </a:rPr>
              <a:t> </a:t>
            </a:r>
            <a:r>
              <a:rPr lang="en-GB" altLang="en-US" sz="2200" b="1" dirty="0">
                <a:latin typeface="Calibri" panose="020F0502020204030204" pitchFamily="34" charset="0"/>
                <a:cs typeface="Calibri" panose="020F0502020204030204" pitchFamily="34" charset="0"/>
              </a:rPr>
              <a:t>Sensitivity analysis</a:t>
            </a:r>
            <a:r>
              <a:rPr lang="en-GB" altLang="en-US" sz="2200" dirty="0">
                <a:latin typeface="Calibri" panose="020F0502020204030204" pitchFamily="34" charset="0"/>
                <a:cs typeface="Calibri" panose="020F0502020204030204" pitchFamily="34" charset="0"/>
              </a:rPr>
              <a:t> (to study effects of different impacts on the outcome.)</a:t>
            </a:r>
          </a:p>
          <a:p>
            <a:pPr lvl="1">
              <a:lnSpc>
                <a:spcPct val="75000"/>
              </a:lnSpc>
            </a:pPr>
            <a:r>
              <a:rPr lang="en-GB" altLang="en-US" sz="2200" dirty="0">
                <a:latin typeface="Calibri" panose="020F0502020204030204" pitchFamily="34" charset="0"/>
                <a:cs typeface="Calibri" panose="020F0502020204030204" pitchFamily="34" charset="0"/>
              </a:rPr>
              <a:t> </a:t>
            </a:r>
            <a:r>
              <a:rPr lang="en-GB" altLang="en-US" sz="2200" b="1" dirty="0">
                <a:latin typeface="Calibri" panose="020F0502020204030204" pitchFamily="34" charset="0"/>
                <a:cs typeface="Calibri" panose="020F0502020204030204" pitchFamily="34" charset="0"/>
              </a:rPr>
              <a:t>Optimization</a:t>
            </a:r>
            <a:r>
              <a:rPr lang="en-GB" altLang="en-US" sz="2200" dirty="0">
                <a:latin typeface="Calibri" panose="020F0502020204030204" pitchFamily="34" charset="0"/>
                <a:cs typeface="Calibri" panose="020F0502020204030204" pitchFamily="34" charset="0"/>
              </a:rPr>
              <a:t> (to find the best result)</a:t>
            </a:r>
          </a:p>
        </p:txBody>
      </p:sp>
      <p:sp>
        <p:nvSpPr>
          <p:cNvPr id="6154" name="Text Box 10">
            <a:extLst>
              <a:ext uri="{FF2B5EF4-FFF2-40B4-BE49-F238E27FC236}">
                <a16:creationId xmlns:a16="http://schemas.microsoft.com/office/drawing/2014/main" id="{CD0A189F-FC1E-45BE-8780-E98C599B5528}"/>
              </a:ext>
            </a:extLst>
          </p:cNvPr>
          <p:cNvSpPr txBox="1">
            <a:spLocks noChangeArrowheads="1"/>
          </p:cNvSpPr>
          <p:nvPr/>
        </p:nvSpPr>
        <p:spPr bwMode="auto">
          <a:xfrm>
            <a:off x="760553" y="5849937"/>
            <a:ext cx="7327900" cy="826380"/>
          </a:xfrm>
          <a:prstGeom prst="rect">
            <a:avLst/>
          </a:prstGeom>
          <a:noFill/>
          <a:ln w="1905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FontTx/>
              <a:buNone/>
            </a:pPr>
            <a:r>
              <a:rPr lang="en-GB" altLang="en-US" sz="2500" dirty="0">
                <a:latin typeface="Calibri" panose="020F0502020204030204" pitchFamily="34" charset="0"/>
                <a:cs typeface="Calibri" panose="020F0502020204030204" pitchFamily="34" charset="0"/>
              </a:rPr>
              <a:t>Sensitivity analysis, Optimization and Model fitting, all require an </a:t>
            </a:r>
            <a:r>
              <a:rPr lang="en-GB" altLang="en-US" sz="2800" b="1" i="1" dirty="0">
                <a:solidFill>
                  <a:srgbClr val="FF0000"/>
                </a:solidFill>
                <a:latin typeface="Calibri" panose="020F0502020204030204" pitchFamily="34" charset="0"/>
                <a:cs typeface="Calibri" panose="020F0502020204030204" pitchFamily="34" charset="0"/>
              </a:rPr>
              <a:t>objective function</a:t>
            </a:r>
            <a:r>
              <a:rPr lang="en-GB" altLang="en-US" sz="2500" b="1" dirty="0">
                <a:latin typeface="Calibri" panose="020F0502020204030204" pitchFamily="34" charset="0"/>
                <a:cs typeface="Calibri" panose="020F0502020204030204" pitchFamily="34" charset="0"/>
              </a:rPr>
              <a:t>!</a:t>
            </a:r>
            <a:endParaRPr lang="en-GB" altLang="en-US" sz="2400"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 calcmode="lin" valueType="num">
                                      <p:cBhvr additive="base">
                                        <p:cTn id="7" dur="500" fill="hold"/>
                                        <p:tgtEl>
                                          <p:spTgt spid="61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5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 calcmode="lin" valueType="num">
                                      <p:cBhvr additive="base">
                                        <p:cTn id="11" dur="500" fill="hold"/>
                                        <p:tgtEl>
                                          <p:spTgt spid="615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5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 calcmode="lin" valueType="num">
                                      <p:cBhvr additive="base">
                                        <p:cTn id="15" dur="500" fill="hold"/>
                                        <p:tgtEl>
                                          <p:spTgt spid="615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152"/>
                                        </p:tgtEl>
                                        <p:attrNameLst>
                                          <p:attrName>style.visibility</p:attrName>
                                        </p:attrNameLst>
                                      </p:cBhvr>
                                      <p:to>
                                        <p:strVal val="visible"/>
                                      </p:to>
                                    </p:set>
                                    <p:anim calcmode="lin" valueType="num">
                                      <p:cBhvr additive="base">
                                        <p:cTn id="21" dur="500" fill="hold"/>
                                        <p:tgtEl>
                                          <p:spTgt spid="6152"/>
                                        </p:tgtEl>
                                        <p:attrNameLst>
                                          <p:attrName>ppt_x</p:attrName>
                                        </p:attrNameLst>
                                      </p:cBhvr>
                                      <p:tavLst>
                                        <p:tav tm="0">
                                          <p:val>
                                            <p:strVal val="#ppt_x"/>
                                          </p:val>
                                        </p:tav>
                                        <p:tav tm="100000">
                                          <p:val>
                                            <p:strVal val="#ppt_x"/>
                                          </p:val>
                                        </p:tav>
                                      </p:tavLst>
                                    </p:anim>
                                    <p:anim calcmode="lin" valueType="num">
                                      <p:cBhvr additive="base">
                                        <p:cTn id="22"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153"/>
                                        </p:tgtEl>
                                        <p:attrNameLst>
                                          <p:attrName>style.visibility</p:attrName>
                                        </p:attrNameLst>
                                      </p:cBhvr>
                                      <p:to>
                                        <p:strVal val="visible"/>
                                      </p:to>
                                    </p:set>
                                    <p:anim calcmode="lin" valueType="num">
                                      <p:cBhvr additive="base">
                                        <p:cTn id="27" dur="500" fill="hold"/>
                                        <p:tgtEl>
                                          <p:spTgt spid="6153"/>
                                        </p:tgtEl>
                                        <p:attrNameLst>
                                          <p:attrName>ppt_x</p:attrName>
                                        </p:attrNameLst>
                                      </p:cBhvr>
                                      <p:tavLst>
                                        <p:tav tm="0">
                                          <p:val>
                                            <p:strVal val="#ppt_x"/>
                                          </p:val>
                                        </p:tav>
                                        <p:tav tm="100000">
                                          <p:val>
                                            <p:strVal val="#ppt_x"/>
                                          </p:val>
                                        </p:tav>
                                      </p:tavLst>
                                    </p:anim>
                                    <p:anim calcmode="lin" valueType="num">
                                      <p:cBhvr additive="base">
                                        <p:cTn id="28"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154"/>
                                        </p:tgtEl>
                                        <p:attrNameLst>
                                          <p:attrName>style.visibility</p:attrName>
                                        </p:attrNameLst>
                                      </p:cBhvr>
                                      <p:to>
                                        <p:strVal val="visible"/>
                                      </p:to>
                                    </p:set>
                                    <p:anim calcmode="lin" valueType="num">
                                      <p:cBhvr additive="base">
                                        <p:cTn id="33" dur="500" fill="hold"/>
                                        <p:tgtEl>
                                          <p:spTgt spid="6154"/>
                                        </p:tgtEl>
                                        <p:attrNameLst>
                                          <p:attrName>ppt_x</p:attrName>
                                        </p:attrNameLst>
                                      </p:cBhvr>
                                      <p:tavLst>
                                        <p:tav tm="0">
                                          <p:val>
                                            <p:strVal val="1+#ppt_w/2"/>
                                          </p:val>
                                        </p:tav>
                                        <p:tav tm="100000">
                                          <p:val>
                                            <p:strVal val="#ppt_x"/>
                                          </p:val>
                                        </p:tav>
                                      </p:tavLst>
                                    </p:anim>
                                    <p:anim calcmode="lin" valueType="num">
                                      <p:cBhvr additive="base">
                                        <p:cTn id="34" dur="500" fill="hold"/>
                                        <p:tgtEl>
                                          <p:spTgt spid="6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P spid="6152" grpId="0" autoUpdateAnimBg="0"/>
      <p:bldP spid="6153" grpId="0" autoUpdateAnimBg="0"/>
      <p:bldP spid="615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4">
            <a:extLst>
              <a:ext uri="{FF2B5EF4-FFF2-40B4-BE49-F238E27FC236}">
                <a16:creationId xmlns:a16="http://schemas.microsoft.com/office/drawing/2014/main" id="{3C13D643-C5C6-4734-BBB3-857FAA5E40AE}"/>
              </a:ext>
            </a:extLst>
          </p:cNvPr>
          <p:cNvSpPr>
            <a:spLocks noGrp="1" noChangeArrowheads="1"/>
          </p:cNvSpPr>
          <p:nvPr>
            <p:ph type="title"/>
          </p:nvPr>
        </p:nvSpPr>
        <p:spPr>
          <a:xfrm>
            <a:off x="72571" y="59531"/>
            <a:ext cx="8956583" cy="727424"/>
          </a:xfrm>
          <a:noFill/>
          <a:ln/>
        </p:spPr>
        <p:txBody>
          <a:bodyPr lIns="21600" rIns="21600"/>
          <a:lstStyle/>
          <a:p>
            <a:pPr algn="l">
              <a:lnSpc>
                <a:spcPct val="90000"/>
              </a:lnSpc>
            </a:pPr>
            <a:r>
              <a:rPr lang="en-GB" altLang="en-US" sz="3000" b="1" dirty="0">
                <a:latin typeface="Calibri" panose="020F0502020204030204" pitchFamily="34" charset="0"/>
                <a:cs typeface="Calibri" panose="020F0502020204030204" pitchFamily="34" charset="0"/>
              </a:rPr>
              <a:t>B2.  Methods using both function values and derivatives</a:t>
            </a:r>
          </a:p>
        </p:txBody>
      </p:sp>
      <p:sp>
        <p:nvSpPr>
          <p:cNvPr id="34821" name="Rectangle 5">
            <a:extLst>
              <a:ext uri="{FF2B5EF4-FFF2-40B4-BE49-F238E27FC236}">
                <a16:creationId xmlns:a16="http://schemas.microsoft.com/office/drawing/2014/main" id="{B7118344-23AB-4119-AE70-611E923A1933}"/>
              </a:ext>
            </a:extLst>
          </p:cNvPr>
          <p:cNvSpPr>
            <a:spLocks noGrp="1" noChangeArrowheads="1"/>
          </p:cNvSpPr>
          <p:nvPr>
            <p:ph type="body" sz="half" idx="1"/>
          </p:nvPr>
        </p:nvSpPr>
        <p:spPr>
          <a:xfrm>
            <a:off x="200930" y="837528"/>
            <a:ext cx="8828223" cy="990600"/>
          </a:xfrm>
          <a:noFill/>
          <a:ln/>
        </p:spPr>
        <p:txBody>
          <a:bodyPr/>
          <a:lstStyle/>
          <a:p>
            <a:pPr marL="0" indent="0">
              <a:buFontTx/>
              <a:buNone/>
              <a:tabLst>
                <a:tab pos="88900" algn="l"/>
              </a:tabLst>
            </a:pPr>
            <a:r>
              <a:rPr lang="en-GB" altLang="en-US" sz="2800" dirty="0">
                <a:latin typeface="Calibri" panose="020F0502020204030204" pitchFamily="34" charset="0"/>
                <a:cs typeface="Calibri" panose="020F0502020204030204" pitchFamily="34" charset="0"/>
              </a:rPr>
              <a:t>The derivative measures the slope of the objective function in the ”invisible landscape”. </a:t>
            </a:r>
          </a:p>
        </p:txBody>
      </p:sp>
      <p:sp>
        <p:nvSpPr>
          <p:cNvPr id="34822" name="Rectangle 6">
            <a:extLst>
              <a:ext uri="{FF2B5EF4-FFF2-40B4-BE49-F238E27FC236}">
                <a16:creationId xmlns:a16="http://schemas.microsoft.com/office/drawing/2014/main" id="{43B2B11D-82AE-4527-A671-0B7A84A92A35}"/>
              </a:ext>
            </a:extLst>
          </p:cNvPr>
          <p:cNvSpPr>
            <a:spLocks noGrp="1" noChangeArrowheads="1"/>
          </p:cNvSpPr>
          <p:nvPr>
            <p:ph type="body" sz="half" idx="2"/>
          </p:nvPr>
        </p:nvSpPr>
        <p:spPr>
          <a:xfrm>
            <a:off x="110491" y="5198149"/>
            <a:ext cx="8525690" cy="1384300"/>
          </a:xfrm>
          <a:noFill/>
          <a:ln/>
        </p:spPr>
        <p:txBody>
          <a:bodyPr/>
          <a:lstStyle/>
          <a:p>
            <a:pPr marL="0" indent="0">
              <a:lnSpc>
                <a:spcPct val="90000"/>
              </a:lnSpc>
              <a:spcBef>
                <a:spcPct val="0"/>
              </a:spcBef>
              <a:buFontTx/>
              <a:buNone/>
            </a:pPr>
            <a:r>
              <a:rPr lang="en-GB" altLang="en-US" sz="2800" dirty="0">
                <a:latin typeface="Calibri" panose="020F0502020204030204" pitchFamily="34" charset="0"/>
                <a:cs typeface="Calibri" panose="020F0502020204030204" pitchFamily="34" charset="0"/>
              </a:rPr>
              <a:t>By mapping the slopes </a:t>
            </a:r>
            <a:r>
              <a:rPr lang="en-GB" altLang="en-US" sz="2800" i="1" dirty="0">
                <a:latin typeface="Calibri" panose="020F0502020204030204" pitchFamily="34" charset="0"/>
                <a:cs typeface="Calibri" panose="020F0502020204030204" pitchFamily="34" charset="0"/>
              </a:rPr>
              <a:t>in all dimensions</a:t>
            </a:r>
            <a:r>
              <a:rPr lang="en-GB" altLang="en-US" sz="2800" dirty="0">
                <a:latin typeface="Calibri" panose="020F0502020204030204" pitchFamily="34" charset="0"/>
                <a:cs typeface="Calibri" panose="020F0502020204030204" pitchFamily="34" charset="0"/>
              </a:rPr>
              <a:t>, the </a:t>
            </a:r>
            <a:r>
              <a:rPr lang="en-GB" altLang="en-US" sz="2800" b="1" i="1" dirty="0">
                <a:latin typeface="Calibri" panose="020F0502020204030204" pitchFamily="34" charset="0"/>
                <a:cs typeface="Calibri" panose="020F0502020204030204" pitchFamily="34" charset="0"/>
              </a:rPr>
              <a:t>gradient</a:t>
            </a:r>
            <a:r>
              <a:rPr lang="en-GB" altLang="en-US" sz="2800" dirty="0">
                <a:latin typeface="Calibri" panose="020F0502020204030204" pitchFamily="34" charset="0"/>
                <a:cs typeface="Calibri" panose="020F0502020204030204" pitchFamily="34" charset="0"/>
              </a:rPr>
              <a:t> pointing in the </a:t>
            </a:r>
            <a:r>
              <a:rPr lang="en-GB" altLang="en-US" sz="2800" i="1" dirty="0">
                <a:latin typeface="Calibri" panose="020F0502020204030204" pitchFamily="34" charset="0"/>
                <a:cs typeface="Calibri" panose="020F0502020204030204" pitchFamily="34" charset="0"/>
              </a:rPr>
              <a:t>steepest direction </a:t>
            </a:r>
            <a:r>
              <a:rPr lang="en-GB" altLang="en-US" sz="2800" dirty="0">
                <a:latin typeface="Calibri" panose="020F0502020204030204" pitchFamily="34" charset="0"/>
                <a:cs typeface="Calibri" panose="020F0502020204030204" pitchFamily="34" charset="0"/>
              </a:rPr>
              <a:t>is found. By using this information the search will be more efficient in a </a:t>
            </a:r>
            <a:r>
              <a:rPr lang="en-GB" altLang="en-US" sz="2800" i="1" dirty="0">
                <a:latin typeface="Calibri" panose="020F0502020204030204" pitchFamily="34" charset="0"/>
                <a:cs typeface="Calibri" panose="020F0502020204030204" pitchFamily="34" charset="0"/>
              </a:rPr>
              <a:t>smooth </a:t>
            </a:r>
            <a:r>
              <a:rPr lang="en-GB" altLang="en-US" sz="2800" dirty="0">
                <a:latin typeface="Calibri" panose="020F0502020204030204" pitchFamily="34" charset="0"/>
                <a:cs typeface="Calibri" panose="020F0502020204030204" pitchFamily="34" charset="0"/>
              </a:rPr>
              <a:t>landscape.</a:t>
            </a:r>
          </a:p>
        </p:txBody>
      </p:sp>
      <p:grpSp>
        <p:nvGrpSpPr>
          <p:cNvPr id="34854" name="Group 38">
            <a:extLst>
              <a:ext uri="{FF2B5EF4-FFF2-40B4-BE49-F238E27FC236}">
                <a16:creationId xmlns:a16="http://schemas.microsoft.com/office/drawing/2014/main" id="{A1600F7A-C961-4A8F-AF72-0CD42C8EB30B}"/>
              </a:ext>
            </a:extLst>
          </p:cNvPr>
          <p:cNvGrpSpPr>
            <a:grpSpLocks/>
          </p:cNvGrpSpPr>
          <p:nvPr/>
        </p:nvGrpSpPr>
        <p:grpSpPr bwMode="auto">
          <a:xfrm>
            <a:off x="1689100" y="2198688"/>
            <a:ext cx="4633913" cy="2608263"/>
            <a:chOff x="1064" y="1385"/>
            <a:chExt cx="2919" cy="1643"/>
          </a:xfrm>
        </p:grpSpPr>
        <p:sp>
          <p:nvSpPr>
            <p:cNvPr id="34828" name="Rectangle 12">
              <a:extLst>
                <a:ext uri="{FF2B5EF4-FFF2-40B4-BE49-F238E27FC236}">
                  <a16:creationId xmlns:a16="http://schemas.microsoft.com/office/drawing/2014/main" id="{AD6BEE55-2C08-4219-8583-FF83F761EC11}"/>
                </a:ext>
              </a:extLst>
            </p:cNvPr>
            <p:cNvSpPr>
              <a:spLocks noChangeArrowheads="1"/>
            </p:cNvSpPr>
            <p:nvPr/>
          </p:nvSpPr>
          <p:spPr bwMode="auto">
            <a:xfrm>
              <a:off x="1064" y="1385"/>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V</a:t>
              </a:r>
            </a:p>
          </p:txBody>
        </p:sp>
        <p:sp>
          <p:nvSpPr>
            <p:cNvPr id="34823" name="Arc 7">
              <a:extLst>
                <a:ext uri="{FF2B5EF4-FFF2-40B4-BE49-F238E27FC236}">
                  <a16:creationId xmlns:a16="http://schemas.microsoft.com/office/drawing/2014/main" id="{CC4941E7-D616-441E-B822-9DEBAAD10155}"/>
                </a:ext>
              </a:extLst>
            </p:cNvPr>
            <p:cNvSpPr>
              <a:spLocks/>
            </p:cNvSpPr>
            <p:nvPr/>
          </p:nvSpPr>
          <p:spPr bwMode="auto">
            <a:xfrm rot="10020000">
              <a:off x="1345" y="1414"/>
              <a:ext cx="2058" cy="1286"/>
            </a:xfrm>
            <a:custGeom>
              <a:avLst/>
              <a:gdLst>
                <a:gd name="G0" fmla="+- 10 0 0"/>
                <a:gd name="G1" fmla="+- 21600 0 0"/>
                <a:gd name="G2" fmla="+- 21600 0 0"/>
                <a:gd name="T0" fmla="*/ 0 w 21610"/>
                <a:gd name="T1" fmla="*/ 0 h 21600"/>
                <a:gd name="T2" fmla="*/ 21610 w 21610"/>
                <a:gd name="T3" fmla="*/ 21600 h 21600"/>
                <a:gd name="T4" fmla="*/ 10 w 21610"/>
                <a:gd name="T5" fmla="*/ 21600 h 21600"/>
              </a:gdLst>
              <a:ahLst/>
              <a:cxnLst>
                <a:cxn ang="0">
                  <a:pos x="T0" y="T1"/>
                </a:cxn>
                <a:cxn ang="0">
                  <a:pos x="T2" y="T3"/>
                </a:cxn>
                <a:cxn ang="0">
                  <a:pos x="T4" y="T5"/>
                </a:cxn>
              </a:cxnLst>
              <a:rect l="0" t="0" r="r" b="b"/>
              <a:pathLst>
                <a:path w="21610" h="21600" fill="none" extrusionOk="0">
                  <a:moveTo>
                    <a:pt x="0" y="0"/>
                  </a:moveTo>
                  <a:cubicBezTo>
                    <a:pt x="3" y="0"/>
                    <a:pt x="6" y="0"/>
                    <a:pt x="10" y="0"/>
                  </a:cubicBezTo>
                  <a:cubicBezTo>
                    <a:pt x="11939" y="0"/>
                    <a:pt x="21610" y="9670"/>
                    <a:pt x="21610" y="21600"/>
                  </a:cubicBezTo>
                </a:path>
                <a:path w="21610" h="21600" stroke="0" extrusionOk="0">
                  <a:moveTo>
                    <a:pt x="0" y="0"/>
                  </a:moveTo>
                  <a:cubicBezTo>
                    <a:pt x="3" y="0"/>
                    <a:pt x="6" y="0"/>
                    <a:pt x="10" y="0"/>
                  </a:cubicBezTo>
                  <a:cubicBezTo>
                    <a:pt x="11939" y="0"/>
                    <a:pt x="21610" y="9670"/>
                    <a:pt x="21610" y="21600"/>
                  </a:cubicBezTo>
                  <a:lnTo>
                    <a:pt x="10" y="21600"/>
                  </a:lnTo>
                  <a:close/>
                </a:path>
              </a:pathLst>
            </a:cu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4824" name="Line 8">
              <a:extLst>
                <a:ext uri="{FF2B5EF4-FFF2-40B4-BE49-F238E27FC236}">
                  <a16:creationId xmlns:a16="http://schemas.microsoft.com/office/drawing/2014/main" id="{A43EAC70-F7CF-4F57-A294-A6BBCD1DDC70}"/>
                </a:ext>
              </a:extLst>
            </p:cNvPr>
            <p:cNvSpPr>
              <a:spLocks noChangeShapeType="1"/>
            </p:cNvSpPr>
            <p:nvPr/>
          </p:nvSpPr>
          <p:spPr bwMode="auto">
            <a:xfrm>
              <a:off x="1072" y="1488"/>
              <a:ext cx="0" cy="141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4825" name="Line 9">
              <a:extLst>
                <a:ext uri="{FF2B5EF4-FFF2-40B4-BE49-F238E27FC236}">
                  <a16:creationId xmlns:a16="http://schemas.microsoft.com/office/drawing/2014/main" id="{F63B1A1E-79A6-4C62-8B02-80FA297A212A}"/>
                </a:ext>
              </a:extLst>
            </p:cNvPr>
            <p:cNvSpPr>
              <a:spLocks noChangeShapeType="1"/>
            </p:cNvSpPr>
            <p:nvPr/>
          </p:nvSpPr>
          <p:spPr bwMode="auto">
            <a:xfrm>
              <a:off x="1072" y="2900"/>
              <a:ext cx="266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4829" name="Rectangle 13">
              <a:extLst>
                <a:ext uri="{FF2B5EF4-FFF2-40B4-BE49-F238E27FC236}">
                  <a16:creationId xmlns:a16="http://schemas.microsoft.com/office/drawing/2014/main" id="{2648285A-FC15-48DD-B997-40A4E8659DE7}"/>
                </a:ext>
              </a:extLst>
            </p:cNvPr>
            <p:cNvSpPr>
              <a:spLocks noChangeArrowheads="1"/>
            </p:cNvSpPr>
            <p:nvPr/>
          </p:nvSpPr>
          <p:spPr bwMode="auto">
            <a:xfrm>
              <a:off x="3743" y="2737"/>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p>
          </p:txBody>
        </p:sp>
      </p:grpSp>
      <p:grpSp>
        <p:nvGrpSpPr>
          <p:cNvPr id="34856" name="Group 40">
            <a:extLst>
              <a:ext uri="{FF2B5EF4-FFF2-40B4-BE49-F238E27FC236}">
                <a16:creationId xmlns:a16="http://schemas.microsoft.com/office/drawing/2014/main" id="{0F1A2F20-924E-4315-97CF-B62E9AD50C82}"/>
              </a:ext>
            </a:extLst>
          </p:cNvPr>
          <p:cNvGrpSpPr>
            <a:grpSpLocks/>
          </p:cNvGrpSpPr>
          <p:nvPr/>
        </p:nvGrpSpPr>
        <p:grpSpPr bwMode="auto">
          <a:xfrm>
            <a:off x="2312988" y="3429000"/>
            <a:ext cx="762000" cy="1543050"/>
            <a:chOff x="1457" y="2160"/>
            <a:chExt cx="480" cy="972"/>
          </a:xfrm>
        </p:grpSpPr>
        <p:sp>
          <p:nvSpPr>
            <p:cNvPr id="34827" name="Line 11">
              <a:extLst>
                <a:ext uri="{FF2B5EF4-FFF2-40B4-BE49-F238E27FC236}">
                  <a16:creationId xmlns:a16="http://schemas.microsoft.com/office/drawing/2014/main" id="{3A1BF47B-B74F-4A57-A639-2F14C2FA29BA}"/>
                </a:ext>
              </a:extLst>
            </p:cNvPr>
            <p:cNvSpPr>
              <a:spLocks noChangeShapeType="1"/>
            </p:cNvSpPr>
            <p:nvPr/>
          </p:nvSpPr>
          <p:spPr bwMode="auto">
            <a:xfrm>
              <a:off x="1552" y="2160"/>
              <a:ext cx="20" cy="74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4832" name="Rectangle 16">
              <a:extLst>
                <a:ext uri="{FF2B5EF4-FFF2-40B4-BE49-F238E27FC236}">
                  <a16:creationId xmlns:a16="http://schemas.microsoft.com/office/drawing/2014/main" id="{7C076FC9-E9A3-4EE0-B4FF-304EC1A0DB51}"/>
                </a:ext>
              </a:extLst>
            </p:cNvPr>
            <p:cNvSpPr>
              <a:spLocks noChangeArrowheads="1"/>
            </p:cNvSpPr>
            <p:nvPr/>
          </p:nvSpPr>
          <p:spPr bwMode="auto">
            <a:xfrm>
              <a:off x="1457" y="2880"/>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a:t>
              </a:r>
              <a:r>
                <a:rPr lang="en-GB" altLang="en-US" sz="2000" b="1" baseline="-25000" dirty="0" err="1">
                  <a:latin typeface="Calibri" panose="020F0502020204030204" pitchFamily="34" charset="0"/>
                  <a:cs typeface="Calibri" panose="020F0502020204030204" pitchFamily="34" charset="0"/>
                </a:rPr>
                <a:t>i</a:t>
              </a:r>
              <a:r>
                <a:rPr lang="en-GB" altLang="en-US" sz="2000" b="1" baseline="-25000" dirty="0">
                  <a:latin typeface="Calibri" panose="020F0502020204030204" pitchFamily="34" charset="0"/>
                  <a:cs typeface="Calibri" panose="020F0502020204030204" pitchFamily="34" charset="0"/>
                </a:rPr>
                <a:t>)</a:t>
              </a:r>
            </a:p>
          </p:txBody>
        </p:sp>
      </p:grpSp>
      <p:grpSp>
        <p:nvGrpSpPr>
          <p:cNvPr id="34860" name="Group 44">
            <a:extLst>
              <a:ext uri="{FF2B5EF4-FFF2-40B4-BE49-F238E27FC236}">
                <a16:creationId xmlns:a16="http://schemas.microsoft.com/office/drawing/2014/main" id="{5BBF5A88-E2DB-4A9A-831B-1DBBDACC6B44}"/>
              </a:ext>
            </a:extLst>
          </p:cNvPr>
          <p:cNvGrpSpPr>
            <a:grpSpLocks/>
          </p:cNvGrpSpPr>
          <p:nvPr/>
        </p:nvGrpSpPr>
        <p:grpSpPr bwMode="auto">
          <a:xfrm>
            <a:off x="3532188" y="3952875"/>
            <a:ext cx="762000" cy="1019175"/>
            <a:chOff x="2225" y="2490"/>
            <a:chExt cx="480" cy="642"/>
          </a:xfrm>
        </p:grpSpPr>
        <p:sp>
          <p:nvSpPr>
            <p:cNvPr id="34826" name="Line 10">
              <a:extLst>
                <a:ext uri="{FF2B5EF4-FFF2-40B4-BE49-F238E27FC236}">
                  <a16:creationId xmlns:a16="http://schemas.microsoft.com/office/drawing/2014/main" id="{C8BBD2B3-C340-4D93-8F8D-16C86DB8CE8D}"/>
                </a:ext>
              </a:extLst>
            </p:cNvPr>
            <p:cNvSpPr>
              <a:spLocks noChangeShapeType="1"/>
            </p:cNvSpPr>
            <p:nvPr/>
          </p:nvSpPr>
          <p:spPr bwMode="auto">
            <a:xfrm>
              <a:off x="2320" y="2490"/>
              <a:ext cx="7" cy="41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4833" name="Rectangle 17">
              <a:extLst>
                <a:ext uri="{FF2B5EF4-FFF2-40B4-BE49-F238E27FC236}">
                  <a16:creationId xmlns:a16="http://schemas.microsoft.com/office/drawing/2014/main" id="{A704A19F-0B2A-4742-A2C6-EF2A1BF30F1C}"/>
                </a:ext>
              </a:extLst>
            </p:cNvPr>
            <p:cNvSpPr>
              <a:spLocks noChangeArrowheads="1"/>
            </p:cNvSpPr>
            <p:nvPr/>
          </p:nvSpPr>
          <p:spPr bwMode="auto">
            <a:xfrm>
              <a:off x="2225" y="2880"/>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(i+1)</a:t>
              </a:r>
            </a:p>
          </p:txBody>
        </p:sp>
      </p:grpSp>
      <p:grpSp>
        <p:nvGrpSpPr>
          <p:cNvPr id="34851" name="Group 35">
            <a:extLst>
              <a:ext uri="{FF2B5EF4-FFF2-40B4-BE49-F238E27FC236}">
                <a16:creationId xmlns:a16="http://schemas.microsoft.com/office/drawing/2014/main" id="{780B8545-0C52-487C-AFB5-30C3313380D0}"/>
              </a:ext>
            </a:extLst>
          </p:cNvPr>
          <p:cNvGrpSpPr>
            <a:grpSpLocks/>
          </p:cNvGrpSpPr>
          <p:nvPr/>
        </p:nvGrpSpPr>
        <p:grpSpPr bwMode="auto">
          <a:xfrm>
            <a:off x="2489200" y="2528888"/>
            <a:ext cx="3354388" cy="1446212"/>
            <a:chOff x="1200" y="1585"/>
            <a:chExt cx="2113" cy="911"/>
          </a:xfrm>
        </p:grpSpPr>
        <p:sp>
          <p:nvSpPr>
            <p:cNvPr id="34836" name="Line 20">
              <a:extLst>
                <a:ext uri="{FF2B5EF4-FFF2-40B4-BE49-F238E27FC236}">
                  <a16:creationId xmlns:a16="http://schemas.microsoft.com/office/drawing/2014/main" id="{A2EE4356-428C-4840-B072-8020EFA9DF09}"/>
                </a:ext>
              </a:extLst>
            </p:cNvPr>
            <p:cNvSpPr>
              <a:spLocks noChangeShapeType="1"/>
            </p:cNvSpPr>
            <p:nvPr/>
          </p:nvSpPr>
          <p:spPr bwMode="auto">
            <a:xfrm>
              <a:off x="1200" y="2160"/>
              <a:ext cx="768" cy="336"/>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4837" name="Rectangle 21">
              <a:extLst>
                <a:ext uri="{FF2B5EF4-FFF2-40B4-BE49-F238E27FC236}">
                  <a16:creationId xmlns:a16="http://schemas.microsoft.com/office/drawing/2014/main" id="{488485C2-E529-4433-8BAD-7EEF3E2D6C49}"/>
                </a:ext>
              </a:extLst>
            </p:cNvPr>
            <p:cNvSpPr>
              <a:spLocks noChangeArrowheads="1"/>
            </p:cNvSpPr>
            <p:nvPr/>
          </p:nvSpPr>
          <p:spPr bwMode="auto">
            <a:xfrm>
              <a:off x="1729" y="1585"/>
              <a:ext cx="1584"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i="1" dirty="0">
                  <a:latin typeface="Calibri" panose="020F0502020204030204" pitchFamily="34" charset="0"/>
                  <a:cs typeface="Calibri" panose="020F0502020204030204" pitchFamily="34" charset="0"/>
                </a:rPr>
                <a:t>The slope between x</a:t>
              </a:r>
              <a:r>
                <a:rPr lang="en-GB" altLang="en-US" i="1" baseline="-25000" dirty="0">
                  <a:latin typeface="Calibri" panose="020F0502020204030204" pitchFamily="34" charset="0"/>
                  <a:cs typeface="Calibri" panose="020F0502020204030204" pitchFamily="34" charset="0"/>
                </a:rPr>
                <a:t>(</a:t>
              </a:r>
              <a:r>
                <a:rPr lang="en-GB" altLang="en-US" i="1" baseline="-25000" dirty="0" err="1">
                  <a:latin typeface="Calibri" panose="020F0502020204030204" pitchFamily="34" charset="0"/>
                  <a:cs typeface="Calibri" panose="020F0502020204030204" pitchFamily="34" charset="0"/>
                </a:rPr>
                <a:t>i</a:t>
              </a:r>
              <a:r>
                <a:rPr lang="en-GB" altLang="en-US" i="1" baseline="-25000" dirty="0">
                  <a:latin typeface="Calibri" panose="020F0502020204030204" pitchFamily="34" charset="0"/>
                  <a:cs typeface="Calibri" panose="020F0502020204030204" pitchFamily="34" charset="0"/>
                </a:rPr>
                <a:t>)   </a:t>
              </a:r>
              <a:r>
                <a:rPr lang="en-GB" altLang="en-US" i="1" dirty="0">
                  <a:latin typeface="Calibri" panose="020F0502020204030204" pitchFamily="34" charset="0"/>
                  <a:cs typeface="Calibri" panose="020F0502020204030204" pitchFamily="34" charset="0"/>
                </a:rPr>
                <a:t>and  x</a:t>
              </a:r>
              <a:r>
                <a:rPr lang="en-GB" altLang="en-US" i="1" baseline="-25000" dirty="0">
                  <a:latin typeface="Calibri" panose="020F0502020204030204" pitchFamily="34" charset="0"/>
                  <a:cs typeface="Calibri" panose="020F0502020204030204" pitchFamily="34" charset="0"/>
                </a:rPr>
                <a:t>(i+1)</a:t>
              </a:r>
            </a:p>
          </p:txBody>
        </p:sp>
        <p:sp>
          <p:nvSpPr>
            <p:cNvPr id="34838" name="Line 22">
              <a:extLst>
                <a:ext uri="{FF2B5EF4-FFF2-40B4-BE49-F238E27FC236}">
                  <a16:creationId xmlns:a16="http://schemas.microsoft.com/office/drawing/2014/main" id="{D1EB3D5D-309D-480A-9298-225EF2C31696}"/>
                </a:ext>
              </a:extLst>
            </p:cNvPr>
            <p:cNvSpPr>
              <a:spLocks noChangeShapeType="1"/>
            </p:cNvSpPr>
            <p:nvPr/>
          </p:nvSpPr>
          <p:spPr bwMode="auto">
            <a:xfrm flipH="1">
              <a:off x="1584" y="1920"/>
              <a:ext cx="144" cy="33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34859" name="Group 43">
            <a:extLst>
              <a:ext uri="{FF2B5EF4-FFF2-40B4-BE49-F238E27FC236}">
                <a16:creationId xmlns:a16="http://schemas.microsoft.com/office/drawing/2014/main" id="{3C66DC0D-48BF-4831-9519-841B57E487AE}"/>
              </a:ext>
            </a:extLst>
          </p:cNvPr>
          <p:cNvGrpSpPr>
            <a:grpSpLocks/>
          </p:cNvGrpSpPr>
          <p:nvPr/>
        </p:nvGrpSpPr>
        <p:grpSpPr bwMode="auto">
          <a:xfrm>
            <a:off x="712788" y="3200404"/>
            <a:ext cx="1928812" cy="420688"/>
            <a:chOff x="449" y="2016"/>
            <a:chExt cx="1215" cy="265"/>
          </a:xfrm>
        </p:grpSpPr>
        <p:grpSp>
          <p:nvGrpSpPr>
            <p:cNvPr id="34857" name="Group 41">
              <a:extLst>
                <a:ext uri="{FF2B5EF4-FFF2-40B4-BE49-F238E27FC236}">
                  <a16:creationId xmlns:a16="http://schemas.microsoft.com/office/drawing/2014/main" id="{3624A2CB-243F-400C-9B30-37E36BDC0CF9}"/>
                </a:ext>
              </a:extLst>
            </p:cNvPr>
            <p:cNvGrpSpPr>
              <a:grpSpLocks/>
            </p:cNvGrpSpPr>
            <p:nvPr/>
          </p:nvGrpSpPr>
          <p:grpSpPr bwMode="auto">
            <a:xfrm>
              <a:off x="449" y="2016"/>
              <a:ext cx="1115" cy="252"/>
              <a:chOff x="449" y="2016"/>
              <a:chExt cx="1115" cy="252"/>
            </a:xfrm>
          </p:grpSpPr>
          <p:sp>
            <p:nvSpPr>
              <p:cNvPr id="34830" name="Line 14">
                <a:extLst>
                  <a:ext uri="{FF2B5EF4-FFF2-40B4-BE49-F238E27FC236}">
                    <a16:creationId xmlns:a16="http://schemas.microsoft.com/office/drawing/2014/main" id="{40007FE0-E3A6-4654-B5B1-EF7BA367586B}"/>
                  </a:ext>
                </a:extLst>
              </p:cNvPr>
              <p:cNvSpPr>
                <a:spLocks noChangeShapeType="1"/>
              </p:cNvSpPr>
              <p:nvPr/>
            </p:nvSpPr>
            <p:spPr bwMode="auto">
              <a:xfrm flipH="1">
                <a:off x="1064" y="2157"/>
                <a:ext cx="5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4835" name="Rectangle 19">
                <a:extLst>
                  <a:ext uri="{FF2B5EF4-FFF2-40B4-BE49-F238E27FC236}">
                    <a16:creationId xmlns:a16="http://schemas.microsoft.com/office/drawing/2014/main" id="{2D226092-20B7-4639-9CDC-868C3725F8D7}"/>
                  </a:ext>
                </a:extLst>
              </p:cNvPr>
              <p:cNvSpPr>
                <a:spLocks noChangeArrowheads="1"/>
              </p:cNvSpPr>
              <p:nvPr/>
            </p:nvSpPr>
            <p:spPr bwMode="auto">
              <a:xfrm>
                <a:off x="449" y="2016"/>
                <a:ext cx="7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dirty="0">
                    <a:latin typeface="Calibri" panose="020F0502020204030204" pitchFamily="34" charset="0"/>
                    <a:cs typeface="Calibri" panose="020F0502020204030204" pitchFamily="34" charset="0"/>
                  </a:rPr>
                  <a:t>V(x</a:t>
                </a:r>
                <a:r>
                  <a:rPr lang="en-GB" altLang="en-US" sz="2000" baseline="-25000" dirty="0">
                    <a:latin typeface="Calibri" panose="020F0502020204030204" pitchFamily="34" charset="0"/>
                    <a:cs typeface="Calibri" panose="020F0502020204030204" pitchFamily="34" charset="0"/>
                  </a:rPr>
                  <a:t>(</a:t>
                </a:r>
                <a:r>
                  <a:rPr lang="en-GB" altLang="en-US" sz="2000" baseline="-25000" dirty="0" err="1">
                    <a:latin typeface="Calibri" panose="020F0502020204030204" pitchFamily="34" charset="0"/>
                    <a:cs typeface="Calibri" panose="020F0502020204030204" pitchFamily="34" charset="0"/>
                  </a:rPr>
                  <a:t>i</a:t>
                </a:r>
                <a:r>
                  <a:rPr lang="en-GB" altLang="en-US" sz="2000" baseline="-25000" dirty="0">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a:t>
                </a:r>
              </a:p>
            </p:txBody>
          </p:sp>
        </p:grpSp>
        <p:sp>
          <p:nvSpPr>
            <p:cNvPr id="34855" name="Text Box 39">
              <a:extLst>
                <a:ext uri="{FF2B5EF4-FFF2-40B4-BE49-F238E27FC236}">
                  <a16:creationId xmlns:a16="http://schemas.microsoft.com/office/drawing/2014/main" id="{86E9CC09-7E18-4F38-ABC1-BF811C5B2FDA}"/>
                </a:ext>
              </a:extLst>
            </p:cNvPr>
            <p:cNvSpPr txBox="1">
              <a:spLocks noChangeArrowheads="1"/>
            </p:cNvSpPr>
            <p:nvPr/>
          </p:nvSpPr>
          <p:spPr bwMode="auto">
            <a:xfrm>
              <a:off x="1520" y="2048"/>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grpSp>
      <p:grpSp>
        <p:nvGrpSpPr>
          <p:cNvPr id="34861" name="Group 45">
            <a:extLst>
              <a:ext uri="{FF2B5EF4-FFF2-40B4-BE49-F238E27FC236}">
                <a16:creationId xmlns:a16="http://schemas.microsoft.com/office/drawing/2014/main" id="{5A6E5BD7-6F47-453F-8599-E70559ABC053}"/>
              </a:ext>
            </a:extLst>
          </p:cNvPr>
          <p:cNvGrpSpPr>
            <a:grpSpLocks/>
          </p:cNvGrpSpPr>
          <p:nvPr/>
        </p:nvGrpSpPr>
        <p:grpSpPr bwMode="auto">
          <a:xfrm>
            <a:off x="712788" y="3733805"/>
            <a:ext cx="3148012" cy="407988"/>
            <a:chOff x="449" y="2352"/>
            <a:chExt cx="1983" cy="257"/>
          </a:xfrm>
        </p:grpSpPr>
        <p:sp>
          <p:nvSpPr>
            <p:cNvPr id="34831" name="Line 15">
              <a:extLst>
                <a:ext uri="{FF2B5EF4-FFF2-40B4-BE49-F238E27FC236}">
                  <a16:creationId xmlns:a16="http://schemas.microsoft.com/office/drawing/2014/main" id="{CB4D1B29-7541-46CE-B2E8-ED608196E4E7}"/>
                </a:ext>
              </a:extLst>
            </p:cNvPr>
            <p:cNvSpPr>
              <a:spLocks noChangeShapeType="1"/>
            </p:cNvSpPr>
            <p:nvPr/>
          </p:nvSpPr>
          <p:spPr bwMode="auto">
            <a:xfrm flipH="1" flipV="1">
              <a:off x="1072" y="2493"/>
              <a:ext cx="1248" cy="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4834" name="Rectangle 18">
              <a:extLst>
                <a:ext uri="{FF2B5EF4-FFF2-40B4-BE49-F238E27FC236}">
                  <a16:creationId xmlns:a16="http://schemas.microsoft.com/office/drawing/2014/main" id="{58154219-FA1F-4012-8890-40AA05C924EA}"/>
                </a:ext>
              </a:extLst>
            </p:cNvPr>
            <p:cNvSpPr>
              <a:spLocks noChangeArrowheads="1"/>
            </p:cNvSpPr>
            <p:nvPr/>
          </p:nvSpPr>
          <p:spPr bwMode="auto">
            <a:xfrm>
              <a:off x="449" y="2352"/>
              <a:ext cx="7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dirty="0">
                  <a:latin typeface="Calibri" panose="020F0502020204030204" pitchFamily="34" charset="0"/>
                  <a:cs typeface="Calibri" panose="020F0502020204030204" pitchFamily="34" charset="0"/>
                </a:rPr>
                <a:t>V(x</a:t>
              </a:r>
              <a:r>
                <a:rPr lang="en-GB" altLang="en-US" sz="2000" baseline="-25000" dirty="0">
                  <a:latin typeface="Calibri" panose="020F0502020204030204" pitchFamily="34" charset="0"/>
                  <a:cs typeface="Calibri" panose="020F0502020204030204" pitchFamily="34" charset="0"/>
                </a:rPr>
                <a:t>(i+1)</a:t>
              </a:r>
              <a:r>
                <a:rPr lang="en-GB" altLang="en-US" sz="2000" dirty="0">
                  <a:latin typeface="Calibri" panose="020F0502020204030204" pitchFamily="34" charset="0"/>
                  <a:cs typeface="Calibri" panose="020F0502020204030204" pitchFamily="34" charset="0"/>
                </a:rPr>
                <a:t>)</a:t>
              </a:r>
            </a:p>
          </p:txBody>
        </p:sp>
        <p:sp>
          <p:nvSpPr>
            <p:cNvPr id="34858" name="Text Box 42">
              <a:extLst>
                <a:ext uri="{FF2B5EF4-FFF2-40B4-BE49-F238E27FC236}">
                  <a16:creationId xmlns:a16="http://schemas.microsoft.com/office/drawing/2014/main" id="{8ED0B421-22DB-4699-B059-76A1EB6BA9F9}"/>
                </a:ext>
              </a:extLst>
            </p:cNvPr>
            <p:cNvSpPr txBox="1">
              <a:spLocks noChangeArrowheads="1"/>
            </p:cNvSpPr>
            <p:nvPr/>
          </p:nvSpPr>
          <p:spPr bwMode="auto">
            <a:xfrm>
              <a:off x="2288" y="2376"/>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grpSp>
      <p:sp>
        <p:nvSpPr>
          <p:cNvPr id="30" name="Platshållare för bildnummer 6">
            <a:extLst>
              <a:ext uri="{FF2B5EF4-FFF2-40B4-BE49-F238E27FC236}">
                <a16:creationId xmlns:a16="http://schemas.microsoft.com/office/drawing/2014/main" id="{823B8861-DC9B-4366-A69B-36D847FA84D8}"/>
              </a:ext>
            </a:extLst>
          </p:cNvPr>
          <p:cNvSpPr>
            <a:spLocks noGrp="1"/>
          </p:cNvSpPr>
          <p:nvPr>
            <p:ph type="sldNum" sz="quarter" idx="12"/>
          </p:nvPr>
        </p:nvSpPr>
        <p:spPr>
          <a:xfrm>
            <a:off x="8591550" y="6341269"/>
            <a:ext cx="437605" cy="457200"/>
          </a:xfrm>
        </p:spPr>
        <p:txBody>
          <a:bodyPr/>
          <a:lstStyle/>
          <a:p>
            <a:fld id="{30B9AFD7-B8E6-4449-9F1C-221093C7EBFE}" type="slidenum">
              <a:rPr lang="en-GB" altLang="en-US">
                <a:latin typeface="Calibri" panose="020F0502020204030204" pitchFamily="34" charset="0"/>
                <a:cs typeface="Calibri" panose="020F0502020204030204" pitchFamily="34" charset="0"/>
              </a:rPr>
              <a:pPr/>
              <a:t>20</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 calcmode="lin" valueType="num">
                                      <p:cBhvr additive="base">
                                        <p:cTn id="7" dur="500" fill="hold"/>
                                        <p:tgtEl>
                                          <p:spTgt spid="348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54"/>
                                        </p:tgtEl>
                                        <p:attrNameLst>
                                          <p:attrName>style.visibility</p:attrName>
                                        </p:attrNameLst>
                                      </p:cBhvr>
                                      <p:to>
                                        <p:strVal val="visible"/>
                                      </p:to>
                                    </p:set>
                                    <p:anim calcmode="lin" valueType="num">
                                      <p:cBhvr additive="base">
                                        <p:cTn id="13" dur="500" fill="hold"/>
                                        <p:tgtEl>
                                          <p:spTgt spid="34854"/>
                                        </p:tgtEl>
                                        <p:attrNameLst>
                                          <p:attrName>ppt_x</p:attrName>
                                        </p:attrNameLst>
                                      </p:cBhvr>
                                      <p:tavLst>
                                        <p:tav tm="0">
                                          <p:val>
                                            <p:strVal val="#ppt_x"/>
                                          </p:val>
                                        </p:tav>
                                        <p:tav tm="100000">
                                          <p:val>
                                            <p:strVal val="#ppt_x"/>
                                          </p:val>
                                        </p:tav>
                                      </p:tavLst>
                                    </p:anim>
                                    <p:anim calcmode="lin" valueType="num">
                                      <p:cBhvr additive="base">
                                        <p:cTn id="14" dur="500" fill="hold"/>
                                        <p:tgtEl>
                                          <p:spTgt spid="3485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56"/>
                                        </p:tgtEl>
                                        <p:attrNameLst>
                                          <p:attrName>style.visibility</p:attrName>
                                        </p:attrNameLst>
                                      </p:cBhvr>
                                      <p:to>
                                        <p:strVal val="visible"/>
                                      </p:to>
                                    </p:set>
                                    <p:anim calcmode="lin" valueType="num">
                                      <p:cBhvr additive="base">
                                        <p:cTn id="19" dur="500" fill="hold"/>
                                        <p:tgtEl>
                                          <p:spTgt spid="34856"/>
                                        </p:tgtEl>
                                        <p:attrNameLst>
                                          <p:attrName>ppt_x</p:attrName>
                                        </p:attrNameLst>
                                      </p:cBhvr>
                                      <p:tavLst>
                                        <p:tav tm="0">
                                          <p:val>
                                            <p:strVal val="#ppt_x"/>
                                          </p:val>
                                        </p:tav>
                                        <p:tav tm="100000">
                                          <p:val>
                                            <p:strVal val="#ppt_x"/>
                                          </p:val>
                                        </p:tav>
                                      </p:tavLst>
                                    </p:anim>
                                    <p:anim calcmode="lin" valueType="num">
                                      <p:cBhvr additive="base">
                                        <p:cTn id="20" dur="500" fill="hold"/>
                                        <p:tgtEl>
                                          <p:spTgt spid="3485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4859"/>
                                        </p:tgtEl>
                                        <p:attrNameLst>
                                          <p:attrName>style.visibility</p:attrName>
                                        </p:attrNameLst>
                                      </p:cBhvr>
                                      <p:to>
                                        <p:strVal val="visible"/>
                                      </p:to>
                                    </p:set>
                                    <p:anim calcmode="lin" valueType="num">
                                      <p:cBhvr additive="base">
                                        <p:cTn id="25" dur="500" fill="hold"/>
                                        <p:tgtEl>
                                          <p:spTgt spid="34859"/>
                                        </p:tgtEl>
                                        <p:attrNameLst>
                                          <p:attrName>ppt_x</p:attrName>
                                        </p:attrNameLst>
                                      </p:cBhvr>
                                      <p:tavLst>
                                        <p:tav tm="0">
                                          <p:val>
                                            <p:strVal val="0-#ppt_w/2"/>
                                          </p:val>
                                        </p:tav>
                                        <p:tav tm="100000">
                                          <p:val>
                                            <p:strVal val="#ppt_x"/>
                                          </p:val>
                                        </p:tav>
                                      </p:tavLst>
                                    </p:anim>
                                    <p:anim calcmode="lin" valueType="num">
                                      <p:cBhvr additive="base">
                                        <p:cTn id="26" dur="500" fill="hold"/>
                                        <p:tgtEl>
                                          <p:spTgt spid="348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4860"/>
                                        </p:tgtEl>
                                        <p:attrNameLst>
                                          <p:attrName>style.visibility</p:attrName>
                                        </p:attrNameLst>
                                      </p:cBhvr>
                                      <p:to>
                                        <p:strVal val="visible"/>
                                      </p:to>
                                    </p:set>
                                    <p:anim calcmode="lin" valueType="num">
                                      <p:cBhvr additive="base">
                                        <p:cTn id="31" dur="500" fill="hold"/>
                                        <p:tgtEl>
                                          <p:spTgt spid="34860"/>
                                        </p:tgtEl>
                                        <p:attrNameLst>
                                          <p:attrName>ppt_x</p:attrName>
                                        </p:attrNameLst>
                                      </p:cBhvr>
                                      <p:tavLst>
                                        <p:tav tm="0">
                                          <p:val>
                                            <p:strVal val="#ppt_x"/>
                                          </p:val>
                                        </p:tav>
                                        <p:tav tm="100000">
                                          <p:val>
                                            <p:strVal val="#ppt_x"/>
                                          </p:val>
                                        </p:tav>
                                      </p:tavLst>
                                    </p:anim>
                                    <p:anim calcmode="lin" valueType="num">
                                      <p:cBhvr additive="base">
                                        <p:cTn id="32" dur="500" fill="hold"/>
                                        <p:tgtEl>
                                          <p:spTgt spid="348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4861"/>
                                        </p:tgtEl>
                                        <p:attrNameLst>
                                          <p:attrName>style.visibility</p:attrName>
                                        </p:attrNameLst>
                                      </p:cBhvr>
                                      <p:to>
                                        <p:strVal val="visible"/>
                                      </p:to>
                                    </p:set>
                                    <p:anim calcmode="lin" valueType="num">
                                      <p:cBhvr additive="base">
                                        <p:cTn id="37" dur="500" fill="hold"/>
                                        <p:tgtEl>
                                          <p:spTgt spid="34861"/>
                                        </p:tgtEl>
                                        <p:attrNameLst>
                                          <p:attrName>ppt_x</p:attrName>
                                        </p:attrNameLst>
                                      </p:cBhvr>
                                      <p:tavLst>
                                        <p:tav tm="0">
                                          <p:val>
                                            <p:strVal val="0-#ppt_w/2"/>
                                          </p:val>
                                        </p:tav>
                                        <p:tav tm="100000">
                                          <p:val>
                                            <p:strVal val="#ppt_x"/>
                                          </p:val>
                                        </p:tav>
                                      </p:tavLst>
                                    </p:anim>
                                    <p:anim calcmode="lin" valueType="num">
                                      <p:cBhvr additive="base">
                                        <p:cTn id="38" dur="500" fill="hold"/>
                                        <p:tgtEl>
                                          <p:spTgt spid="3486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nodeType="clickEffect">
                                  <p:stCondLst>
                                    <p:cond delay="0"/>
                                  </p:stCondLst>
                                  <p:childTnLst>
                                    <p:set>
                                      <p:cBhvr>
                                        <p:cTn id="42" dur="1" fill="hold">
                                          <p:stCondLst>
                                            <p:cond delay="0"/>
                                          </p:stCondLst>
                                        </p:cTn>
                                        <p:tgtEl>
                                          <p:spTgt spid="34851"/>
                                        </p:tgtEl>
                                        <p:attrNameLst>
                                          <p:attrName>style.visibility</p:attrName>
                                        </p:attrNameLst>
                                      </p:cBhvr>
                                      <p:to>
                                        <p:strVal val="visible"/>
                                      </p:to>
                                    </p:set>
                                    <p:anim calcmode="lin" valueType="num">
                                      <p:cBhvr additive="base">
                                        <p:cTn id="43" dur="500" fill="hold"/>
                                        <p:tgtEl>
                                          <p:spTgt spid="34851"/>
                                        </p:tgtEl>
                                        <p:attrNameLst>
                                          <p:attrName>ppt_x</p:attrName>
                                        </p:attrNameLst>
                                      </p:cBhvr>
                                      <p:tavLst>
                                        <p:tav tm="0">
                                          <p:val>
                                            <p:strVal val="1+#ppt_w/2"/>
                                          </p:val>
                                        </p:tav>
                                        <p:tav tm="100000">
                                          <p:val>
                                            <p:strVal val="#ppt_x"/>
                                          </p:val>
                                        </p:tav>
                                      </p:tavLst>
                                    </p:anim>
                                    <p:anim calcmode="lin" valueType="num">
                                      <p:cBhvr additive="base">
                                        <p:cTn id="44" dur="500" fill="hold"/>
                                        <p:tgtEl>
                                          <p:spTgt spid="34851"/>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822">
                                            <p:txEl>
                                              <p:pRg st="0" end="0"/>
                                            </p:txEl>
                                          </p:spTgt>
                                        </p:tgtEl>
                                        <p:attrNameLst>
                                          <p:attrName>style.visibility</p:attrName>
                                        </p:attrNameLst>
                                      </p:cBhvr>
                                      <p:to>
                                        <p:strVal val="visible"/>
                                      </p:to>
                                    </p:set>
                                    <p:anim calcmode="lin" valueType="num">
                                      <p:cBhvr additive="base">
                                        <p:cTn id="49" dur="500" fill="hold"/>
                                        <p:tgtEl>
                                          <p:spTgt spid="34822">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P spid="3482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a:extLst>
              <a:ext uri="{FF2B5EF4-FFF2-40B4-BE49-F238E27FC236}">
                <a16:creationId xmlns:a16="http://schemas.microsoft.com/office/drawing/2014/main" id="{7F9F9D0A-CEEF-48B3-8856-84645D8B36CD}"/>
              </a:ext>
            </a:extLst>
          </p:cNvPr>
          <p:cNvSpPr>
            <a:spLocks noGrp="1" noChangeArrowheads="1"/>
          </p:cNvSpPr>
          <p:nvPr>
            <p:ph type="title"/>
          </p:nvPr>
        </p:nvSpPr>
        <p:spPr>
          <a:xfrm>
            <a:off x="342900" y="141288"/>
            <a:ext cx="6289918" cy="434975"/>
          </a:xfrm>
          <a:noFill/>
          <a:ln/>
        </p:spPr>
        <p:txBody>
          <a:bodyPr/>
          <a:lstStyle/>
          <a:p>
            <a:pPr algn="l">
              <a:buFont typeface="Wingdings" panose="05000000000000000000" pitchFamily="2" charset="2"/>
              <a:buChar char="q"/>
            </a:pPr>
            <a:r>
              <a:rPr lang="en-GB" altLang="en-US" sz="2800" b="1" dirty="0">
                <a:solidFill>
                  <a:srgbClr val="FF0000"/>
                </a:solidFill>
                <a:latin typeface="Calibri" panose="020F0502020204030204" pitchFamily="34" charset="0"/>
                <a:cs typeface="Calibri" panose="020F0502020204030204" pitchFamily="34" charset="0"/>
              </a:rPr>
              <a:t> </a:t>
            </a:r>
            <a:r>
              <a:rPr lang="en-GB" altLang="en-US" sz="2800" b="1" u="sng" dirty="0">
                <a:solidFill>
                  <a:srgbClr val="FF0000"/>
                </a:solidFill>
                <a:latin typeface="Calibri" panose="020F0502020204030204" pitchFamily="34" charset="0"/>
                <a:cs typeface="Calibri" panose="020F0502020204030204" pitchFamily="34" charset="0"/>
              </a:rPr>
              <a:t>The steepest descent method</a:t>
            </a:r>
          </a:p>
        </p:txBody>
      </p:sp>
      <p:sp>
        <p:nvSpPr>
          <p:cNvPr id="36900" name="Text Box 36">
            <a:extLst>
              <a:ext uri="{FF2B5EF4-FFF2-40B4-BE49-F238E27FC236}">
                <a16:creationId xmlns:a16="http://schemas.microsoft.com/office/drawing/2014/main" id="{981ECA55-5831-4989-BD4B-5C6ED949A93F}"/>
              </a:ext>
            </a:extLst>
          </p:cNvPr>
          <p:cNvSpPr txBox="1">
            <a:spLocks noChangeArrowheads="1"/>
          </p:cNvSpPr>
          <p:nvPr/>
        </p:nvSpPr>
        <p:spPr bwMode="auto">
          <a:xfrm>
            <a:off x="93029" y="2062774"/>
            <a:ext cx="8827226" cy="1089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marL="457200" indent="-457200" defTabSz="762000">
              <a:spcBef>
                <a:spcPct val="0"/>
              </a:spcBef>
              <a:defRPr sz="2400">
                <a:solidFill>
                  <a:schemeClr val="tx1"/>
                </a:solidFill>
                <a:latin typeface="Times New Roman" panose="02020603050405020304" pitchFamily="18" charset="0"/>
              </a:defRPr>
            </a:lvl1pPr>
            <a:lvl2pPr marL="1028700" indent="-457200" defTabSz="762000">
              <a:spcBef>
                <a:spcPct val="0"/>
              </a:spcBef>
              <a:defRPr sz="2400">
                <a:solidFill>
                  <a:schemeClr val="tx1"/>
                </a:solidFill>
                <a:latin typeface="Times New Roman" panose="02020603050405020304" pitchFamily="18" charset="0"/>
              </a:defRPr>
            </a:lvl2pPr>
            <a:lvl3pPr marL="1600200" indent="-457200" defTabSz="762000">
              <a:spcBef>
                <a:spcPct val="0"/>
              </a:spcBef>
              <a:defRPr sz="2400">
                <a:solidFill>
                  <a:schemeClr val="tx1"/>
                </a:solidFill>
                <a:latin typeface="Times New Roman" panose="02020603050405020304" pitchFamily="18" charset="0"/>
              </a:defRPr>
            </a:lvl3pPr>
            <a:lvl4pPr marL="2171700" indent="-457200" defTabSz="762000">
              <a:spcBef>
                <a:spcPct val="0"/>
              </a:spcBef>
              <a:defRPr sz="2400">
                <a:solidFill>
                  <a:schemeClr val="tx1"/>
                </a:solidFill>
                <a:latin typeface="Times New Roman" panose="02020603050405020304" pitchFamily="18" charset="0"/>
              </a:defRPr>
            </a:lvl4pPr>
            <a:lvl5pPr marL="2743200" indent="-457200" defTabSz="762000">
              <a:spcBef>
                <a:spcPct val="0"/>
              </a:spcBef>
              <a:defRPr sz="2400">
                <a:solidFill>
                  <a:schemeClr val="tx1"/>
                </a:solidFill>
                <a:latin typeface="Times New Roman" panose="02020603050405020304" pitchFamily="18" charset="0"/>
              </a:defRPr>
            </a:lvl5pPr>
            <a:lvl6pPr marL="3200400" indent="-457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657600" indent="-457200" defTabSz="762000" eaLnBrk="0" fontAlgn="base" hangingPunct="0">
              <a:spcBef>
                <a:spcPct val="0"/>
              </a:spcBef>
              <a:spcAft>
                <a:spcPct val="0"/>
              </a:spcAft>
              <a:defRPr sz="2400">
                <a:solidFill>
                  <a:schemeClr val="tx1"/>
                </a:solidFill>
                <a:latin typeface="Times New Roman" panose="02020603050405020304" pitchFamily="18" charset="0"/>
              </a:defRPr>
            </a:lvl7pPr>
            <a:lvl8pPr marL="4114800" indent="-457200" defTabSz="762000" eaLnBrk="0" fontAlgn="base" hangingPunct="0">
              <a:spcBef>
                <a:spcPct val="0"/>
              </a:spcBef>
              <a:spcAft>
                <a:spcPct val="0"/>
              </a:spcAft>
              <a:defRPr sz="2400">
                <a:solidFill>
                  <a:schemeClr val="tx1"/>
                </a:solidFill>
                <a:latin typeface="Times New Roman" panose="02020603050405020304" pitchFamily="18" charset="0"/>
              </a:defRPr>
            </a:lvl8pPr>
            <a:lvl9pPr marL="4572000" indent="-4572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b="1" dirty="0">
                <a:latin typeface="Calibri" panose="020F0502020204030204" pitchFamily="34" charset="0"/>
                <a:cs typeface="Calibri" panose="020F0502020204030204" pitchFamily="34" charset="0"/>
              </a:rPr>
              <a:t>b)</a:t>
            </a:r>
            <a:r>
              <a:rPr lang="en-GB" altLang="en-US" dirty="0">
                <a:latin typeface="Calibri" panose="020F0502020204030204" pitchFamily="34" charset="0"/>
                <a:cs typeface="Calibri" panose="020F0502020204030204" pitchFamily="34" charset="0"/>
              </a:rPr>
              <a:t> Make a </a:t>
            </a:r>
            <a:r>
              <a:rPr lang="en-GB" altLang="en-US" u="sng" dirty="0">
                <a:latin typeface="Calibri" panose="020F0502020204030204" pitchFamily="34" charset="0"/>
                <a:cs typeface="Calibri" panose="020F0502020204030204" pitchFamily="34" charset="0"/>
              </a:rPr>
              <a:t>line search</a:t>
            </a:r>
            <a:r>
              <a:rPr lang="en-GB" altLang="en-US" dirty="0">
                <a:latin typeface="Calibri" panose="020F0502020204030204" pitchFamily="34" charset="0"/>
                <a:cs typeface="Calibri" panose="020F0502020204030204" pitchFamily="34" charset="0"/>
              </a:rPr>
              <a:t> (e.g. a golden section search) to find the optimal point along this direction. (This is not the final optimum because the landscape changes.) </a:t>
            </a:r>
          </a:p>
        </p:txBody>
      </p:sp>
      <p:sp>
        <p:nvSpPr>
          <p:cNvPr id="36901" name="Text Box 37">
            <a:extLst>
              <a:ext uri="{FF2B5EF4-FFF2-40B4-BE49-F238E27FC236}">
                <a16:creationId xmlns:a16="http://schemas.microsoft.com/office/drawing/2014/main" id="{DEE34F8E-0C47-4188-BFAE-05FFA8B0767B}"/>
              </a:ext>
            </a:extLst>
          </p:cNvPr>
          <p:cNvSpPr txBox="1">
            <a:spLocks noChangeArrowheads="1"/>
          </p:cNvSpPr>
          <p:nvPr/>
        </p:nvSpPr>
        <p:spPr bwMode="auto">
          <a:xfrm>
            <a:off x="93029" y="3348669"/>
            <a:ext cx="8232366"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marL="457200" indent="-457200" defTabSz="762000">
              <a:spcBef>
                <a:spcPct val="0"/>
              </a:spcBef>
              <a:defRPr sz="2400">
                <a:solidFill>
                  <a:schemeClr val="tx1"/>
                </a:solidFill>
                <a:latin typeface="Times New Roman" panose="02020603050405020304" pitchFamily="18" charset="0"/>
              </a:defRPr>
            </a:lvl1pPr>
            <a:lvl2pPr marL="1028700" indent="-457200" defTabSz="762000">
              <a:spcBef>
                <a:spcPct val="0"/>
              </a:spcBef>
              <a:defRPr sz="2400">
                <a:solidFill>
                  <a:schemeClr val="tx1"/>
                </a:solidFill>
                <a:latin typeface="Times New Roman" panose="02020603050405020304" pitchFamily="18" charset="0"/>
              </a:defRPr>
            </a:lvl2pPr>
            <a:lvl3pPr marL="1600200" indent="-457200" defTabSz="762000">
              <a:spcBef>
                <a:spcPct val="0"/>
              </a:spcBef>
              <a:defRPr sz="2400">
                <a:solidFill>
                  <a:schemeClr val="tx1"/>
                </a:solidFill>
                <a:latin typeface="Times New Roman" panose="02020603050405020304" pitchFamily="18" charset="0"/>
              </a:defRPr>
            </a:lvl3pPr>
            <a:lvl4pPr marL="2171700" indent="-457200" defTabSz="762000">
              <a:spcBef>
                <a:spcPct val="0"/>
              </a:spcBef>
              <a:defRPr sz="2400">
                <a:solidFill>
                  <a:schemeClr val="tx1"/>
                </a:solidFill>
                <a:latin typeface="Times New Roman" panose="02020603050405020304" pitchFamily="18" charset="0"/>
              </a:defRPr>
            </a:lvl4pPr>
            <a:lvl5pPr marL="2743200" indent="-457200" defTabSz="762000">
              <a:spcBef>
                <a:spcPct val="0"/>
              </a:spcBef>
              <a:defRPr sz="2400">
                <a:solidFill>
                  <a:schemeClr val="tx1"/>
                </a:solidFill>
                <a:latin typeface="Times New Roman" panose="02020603050405020304" pitchFamily="18" charset="0"/>
              </a:defRPr>
            </a:lvl5pPr>
            <a:lvl6pPr marL="3200400" indent="-457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657600" indent="-457200" defTabSz="762000" eaLnBrk="0" fontAlgn="base" hangingPunct="0">
              <a:spcBef>
                <a:spcPct val="0"/>
              </a:spcBef>
              <a:spcAft>
                <a:spcPct val="0"/>
              </a:spcAft>
              <a:defRPr sz="2400">
                <a:solidFill>
                  <a:schemeClr val="tx1"/>
                </a:solidFill>
                <a:latin typeface="Times New Roman" panose="02020603050405020304" pitchFamily="18" charset="0"/>
              </a:defRPr>
            </a:lvl7pPr>
            <a:lvl8pPr marL="4114800" indent="-457200" defTabSz="762000" eaLnBrk="0" fontAlgn="base" hangingPunct="0">
              <a:spcBef>
                <a:spcPct val="0"/>
              </a:spcBef>
              <a:spcAft>
                <a:spcPct val="0"/>
              </a:spcAft>
              <a:defRPr sz="2400">
                <a:solidFill>
                  <a:schemeClr val="tx1"/>
                </a:solidFill>
                <a:latin typeface="Times New Roman" panose="02020603050405020304" pitchFamily="18" charset="0"/>
              </a:defRPr>
            </a:lvl8pPr>
            <a:lvl9pPr marL="4572000" indent="-4572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b="1" dirty="0">
                <a:latin typeface="Calibri" panose="020F0502020204030204" pitchFamily="34" charset="0"/>
                <a:cs typeface="Calibri" panose="020F0502020204030204" pitchFamily="34" charset="0"/>
              </a:rPr>
              <a:t>c)</a:t>
            </a:r>
            <a:r>
              <a:rPr lang="en-GB" altLang="en-US" dirty="0">
                <a:latin typeface="Calibri" panose="020F0502020204030204" pitchFamily="34" charset="0"/>
                <a:cs typeface="Calibri" panose="020F0502020204030204" pitchFamily="34" charset="0"/>
              </a:rPr>
              <a:t> Repeat steps </a:t>
            </a:r>
            <a:r>
              <a:rPr lang="en-GB" altLang="en-US" b="1" dirty="0">
                <a:latin typeface="Calibri" panose="020F0502020204030204" pitchFamily="34" charset="0"/>
                <a:cs typeface="Calibri" panose="020F0502020204030204" pitchFamily="34" charset="0"/>
              </a:rPr>
              <a:t>a)</a:t>
            </a:r>
            <a:r>
              <a:rPr lang="en-GB" altLang="en-US" dirty="0">
                <a:latin typeface="Calibri" panose="020F0502020204030204" pitchFamily="34" charset="0"/>
                <a:cs typeface="Calibri" panose="020F0502020204030204" pitchFamily="34" charset="0"/>
              </a:rPr>
              <a:t> and </a:t>
            </a:r>
            <a:r>
              <a:rPr lang="en-GB" altLang="en-US" b="1" dirty="0">
                <a:latin typeface="Calibri" panose="020F0502020204030204" pitchFamily="34" charset="0"/>
                <a:cs typeface="Calibri" panose="020F0502020204030204" pitchFamily="34" charset="0"/>
              </a:rPr>
              <a:t>b)</a:t>
            </a:r>
            <a:r>
              <a:rPr lang="en-GB" altLang="en-US" dirty="0">
                <a:latin typeface="Calibri" panose="020F0502020204030204" pitchFamily="34" charset="0"/>
                <a:cs typeface="Calibri" panose="020F0502020204030204" pitchFamily="34" charset="0"/>
              </a:rPr>
              <a:t> until the </a:t>
            </a:r>
            <a:r>
              <a:rPr lang="en-GB" altLang="en-US" u="sng" dirty="0">
                <a:latin typeface="Calibri" panose="020F0502020204030204" pitchFamily="34" charset="0"/>
                <a:cs typeface="Calibri" panose="020F0502020204030204" pitchFamily="34" charset="0"/>
              </a:rPr>
              <a:t>breaking criterion</a:t>
            </a:r>
            <a:r>
              <a:rPr lang="en-GB" altLang="en-US" dirty="0">
                <a:latin typeface="Calibri" panose="020F0502020204030204" pitchFamily="34" charset="0"/>
                <a:cs typeface="Calibri" panose="020F0502020204030204" pitchFamily="34" charset="0"/>
              </a:rPr>
              <a:t> is satisfied.</a:t>
            </a:r>
          </a:p>
        </p:txBody>
      </p:sp>
      <p:sp>
        <p:nvSpPr>
          <p:cNvPr id="36902" name="Text Box 38">
            <a:extLst>
              <a:ext uri="{FF2B5EF4-FFF2-40B4-BE49-F238E27FC236}">
                <a16:creationId xmlns:a16="http://schemas.microsoft.com/office/drawing/2014/main" id="{B5A17D51-4B08-4810-B95E-988F983E1D30}"/>
              </a:ext>
            </a:extLst>
          </p:cNvPr>
          <p:cNvSpPr txBox="1">
            <a:spLocks noChangeArrowheads="1"/>
          </p:cNvSpPr>
          <p:nvPr/>
        </p:nvSpPr>
        <p:spPr bwMode="auto">
          <a:xfrm>
            <a:off x="4432300" y="5553075"/>
            <a:ext cx="4483100" cy="103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40000"/>
              </a:spcBef>
              <a:buSzPct val="100000"/>
            </a:pPr>
            <a:r>
              <a:rPr lang="en-GB" altLang="en-US" dirty="0">
                <a:latin typeface="Calibri" panose="020F0502020204030204" pitchFamily="34" charset="0"/>
                <a:cs typeface="Calibri" panose="020F0502020204030204" pitchFamily="34" charset="0"/>
              </a:rPr>
              <a:t>Although much better than search in co-ordinate directions, it is not a very fast method.</a:t>
            </a:r>
            <a:endParaRPr lang="en-GB" altLang="en-US" b="1" dirty="0">
              <a:latin typeface="Calibri" panose="020F0502020204030204" pitchFamily="34" charset="0"/>
              <a:cs typeface="Calibri" panose="020F0502020204030204" pitchFamily="34" charset="0"/>
            </a:endParaRPr>
          </a:p>
        </p:txBody>
      </p:sp>
      <p:grpSp>
        <p:nvGrpSpPr>
          <p:cNvPr id="5" name="Grupp 4">
            <a:extLst>
              <a:ext uri="{FF2B5EF4-FFF2-40B4-BE49-F238E27FC236}">
                <a16:creationId xmlns:a16="http://schemas.microsoft.com/office/drawing/2014/main" id="{5FF82B70-9A0A-4126-81A4-569580B74B85}"/>
              </a:ext>
            </a:extLst>
          </p:cNvPr>
          <p:cNvGrpSpPr/>
          <p:nvPr/>
        </p:nvGrpSpPr>
        <p:grpSpPr>
          <a:xfrm>
            <a:off x="30955" y="-23624"/>
            <a:ext cx="9113045" cy="1880551"/>
            <a:chOff x="30955" y="-23624"/>
            <a:chExt cx="9113045" cy="1880551"/>
          </a:xfrm>
        </p:grpSpPr>
        <p:grpSp>
          <p:nvGrpSpPr>
            <p:cNvPr id="36912" name="Group 48">
              <a:extLst>
                <a:ext uri="{FF2B5EF4-FFF2-40B4-BE49-F238E27FC236}">
                  <a16:creationId xmlns:a16="http://schemas.microsoft.com/office/drawing/2014/main" id="{3946A5E3-DC88-4D5F-BC7F-4A2015A3D785}"/>
                </a:ext>
              </a:extLst>
            </p:cNvPr>
            <p:cNvGrpSpPr>
              <a:grpSpLocks/>
            </p:cNvGrpSpPr>
            <p:nvPr/>
          </p:nvGrpSpPr>
          <p:grpSpPr bwMode="auto">
            <a:xfrm>
              <a:off x="7751159" y="-23624"/>
              <a:ext cx="1392841" cy="1050929"/>
              <a:chOff x="4792" y="88"/>
              <a:chExt cx="880" cy="662"/>
            </a:xfrm>
          </p:grpSpPr>
          <p:sp>
            <p:nvSpPr>
              <p:cNvPr id="36873" name="Rectangle 9">
                <a:extLst>
                  <a:ext uri="{FF2B5EF4-FFF2-40B4-BE49-F238E27FC236}">
                    <a16:creationId xmlns:a16="http://schemas.microsoft.com/office/drawing/2014/main" id="{8337A931-20A1-4C6A-9077-EAFD76BAB530}"/>
                  </a:ext>
                </a:extLst>
              </p:cNvPr>
              <p:cNvSpPr>
                <a:spLocks noChangeArrowheads="1"/>
              </p:cNvSpPr>
              <p:nvPr/>
            </p:nvSpPr>
            <p:spPr bwMode="auto">
              <a:xfrm>
                <a:off x="4824" y="88"/>
                <a:ext cx="296"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10800" rIns="216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2</a:t>
                </a:r>
              </a:p>
            </p:txBody>
          </p:sp>
          <p:sp>
            <p:nvSpPr>
              <p:cNvPr id="36887" name="Line 23">
                <a:extLst>
                  <a:ext uri="{FF2B5EF4-FFF2-40B4-BE49-F238E27FC236}">
                    <a16:creationId xmlns:a16="http://schemas.microsoft.com/office/drawing/2014/main" id="{3F54C79E-E1EE-4CF9-A7EA-BF9970E8197C}"/>
                  </a:ext>
                </a:extLst>
              </p:cNvPr>
              <p:cNvSpPr>
                <a:spLocks noChangeShapeType="1"/>
              </p:cNvSpPr>
              <p:nvPr/>
            </p:nvSpPr>
            <p:spPr bwMode="auto">
              <a:xfrm>
                <a:off x="4800" y="240"/>
                <a:ext cx="1" cy="43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6888" name="Line 24">
                <a:extLst>
                  <a:ext uri="{FF2B5EF4-FFF2-40B4-BE49-F238E27FC236}">
                    <a16:creationId xmlns:a16="http://schemas.microsoft.com/office/drawing/2014/main" id="{03109E4A-23DE-4772-B88F-5D13B40143B4}"/>
                  </a:ext>
                </a:extLst>
              </p:cNvPr>
              <p:cNvSpPr>
                <a:spLocks noChangeShapeType="1"/>
              </p:cNvSpPr>
              <p:nvPr/>
            </p:nvSpPr>
            <p:spPr bwMode="auto">
              <a:xfrm>
                <a:off x="4800" y="672"/>
                <a:ext cx="480"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6890" name="Rectangle 26">
                <a:extLst>
                  <a:ext uri="{FF2B5EF4-FFF2-40B4-BE49-F238E27FC236}">
                    <a16:creationId xmlns:a16="http://schemas.microsoft.com/office/drawing/2014/main" id="{65C55029-D033-4A7F-88AD-F31A304F6C5D}"/>
                  </a:ext>
                </a:extLst>
              </p:cNvPr>
              <p:cNvSpPr>
                <a:spLocks noChangeArrowheads="1"/>
              </p:cNvSpPr>
              <p:nvPr/>
            </p:nvSpPr>
            <p:spPr bwMode="auto">
              <a:xfrm>
                <a:off x="5295" y="544"/>
                <a:ext cx="20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10800" rIns="216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1</a:t>
                </a:r>
              </a:p>
            </p:txBody>
          </p:sp>
          <p:grpSp>
            <p:nvGrpSpPr>
              <p:cNvPr id="36907" name="Group 43">
                <a:extLst>
                  <a:ext uri="{FF2B5EF4-FFF2-40B4-BE49-F238E27FC236}">
                    <a16:creationId xmlns:a16="http://schemas.microsoft.com/office/drawing/2014/main" id="{81F8E499-ACDE-4C96-9287-4CF42147082D}"/>
                  </a:ext>
                </a:extLst>
              </p:cNvPr>
              <p:cNvGrpSpPr>
                <a:grpSpLocks/>
              </p:cNvGrpSpPr>
              <p:nvPr/>
            </p:nvGrpSpPr>
            <p:grpSpPr bwMode="auto">
              <a:xfrm>
                <a:off x="4792" y="301"/>
                <a:ext cx="880" cy="373"/>
                <a:chOff x="4640" y="725"/>
                <a:chExt cx="880" cy="373"/>
              </a:xfrm>
            </p:grpSpPr>
            <p:sp>
              <p:nvSpPr>
                <p:cNvPr id="36889" name="Line 25">
                  <a:extLst>
                    <a:ext uri="{FF2B5EF4-FFF2-40B4-BE49-F238E27FC236}">
                      <a16:creationId xmlns:a16="http://schemas.microsoft.com/office/drawing/2014/main" id="{46220AC3-A718-426F-AC5C-6648473A2770}"/>
                    </a:ext>
                  </a:extLst>
                </p:cNvPr>
                <p:cNvSpPr>
                  <a:spLocks noChangeShapeType="1"/>
                </p:cNvSpPr>
                <p:nvPr/>
              </p:nvSpPr>
              <p:spPr bwMode="auto">
                <a:xfrm flipV="1">
                  <a:off x="4640" y="810"/>
                  <a:ext cx="768" cy="288"/>
                </a:xfrm>
                <a:prstGeom prst="line">
                  <a:avLst/>
                </a:prstGeom>
                <a:noFill/>
                <a:ln w="1270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6891" name="Rectangle 27">
                  <a:extLst>
                    <a:ext uri="{FF2B5EF4-FFF2-40B4-BE49-F238E27FC236}">
                      <a16:creationId xmlns:a16="http://schemas.microsoft.com/office/drawing/2014/main" id="{163182F2-0934-4EC8-9D31-82703014083E}"/>
                    </a:ext>
                  </a:extLst>
                </p:cNvPr>
                <p:cNvSpPr>
                  <a:spLocks noChangeArrowheads="1"/>
                </p:cNvSpPr>
                <p:nvPr/>
              </p:nvSpPr>
              <p:spPr bwMode="auto">
                <a:xfrm rot="20400000">
                  <a:off x="4683" y="725"/>
                  <a:ext cx="83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10800" rIns="216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800" b="1">
                      <a:latin typeface="Calibri" panose="020F0502020204030204" pitchFamily="34" charset="0"/>
                      <a:cs typeface="Calibri" panose="020F0502020204030204" pitchFamily="34" charset="0"/>
                    </a:rPr>
                    <a:t>Gradient</a:t>
                  </a:r>
                </a:p>
              </p:txBody>
            </p:sp>
          </p:grpSp>
        </p:grpSp>
        <p:sp>
          <p:nvSpPr>
            <p:cNvPr id="36911" name="Text Box 47">
              <a:extLst>
                <a:ext uri="{FF2B5EF4-FFF2-40B4-BE49-F238E27FC236}">
                  <a16:creationId xmlns:a16="http://schemas.microsoft.com/office/drawing/2014/main" id="{7FA1599D-7089-4A60-93EE-CC1926C01504}"/>
                </a:ext>
              </a:extLst>
            </p:cNvPr>
            <p:cNvSpPr txBox="1">
              <a:spLocks noChangeArrowheads="1"/>
            </p:cNvSpPr>
            <p:nvPr/>
          </p:nvSpPr>
          <p:spPr bwMode="auto">
            <a:xfrm>
              <a:off x="30955" y="767898"/>
              <a:ext cx="9055048" cy="1089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marL="457200" indent="-457200" defTabSz="762000">
                <a:spcBef>
                  <a:spcPct val="0"/>
                </a:spcBef>
                <a:defRPr sz="2400">
                  <a:solidFill>
                    <a:schemeClr val="tx1"/>
                  </a:solidFill>
                  <a:latin typeface="Times New Roman" panose="02020603050405020304" pitchFamily="18" charset="0"/>
                </a:defRPr>
              </a:lvl1pPr>
              <a:lvl2pPr marL="1028700" indent="-457200" defTabSz="762000">
                <a:spcBef>
                  <a:spcPct val="0"/>
                </a:spcBef>
                <a:defRPr sz="2400">
                  <a:solidFill>
                    <a:schemeClr val="tx1"/>
                  </a:solidFill>
                  <a:latin typeface="Times New Roman" panose="02020603050405020304" pitchFamily="18" charset="0"/>
                </a:defRPr>
              </a:lvl2pPr>
              <a:lvl3pPr marL="1600200" indent="-457200" defTabSz="762000">
                <a:spcBef>
                  <a:spcPct val="0"/>
                </a:spcBef>
                <a:defRPr sz="2400">
                  <a:solidFill>
                    <a:schemeClr val="tx1"/>
                  </a:solidFill>
                  <a:latin typeface="Times New Roman" panose="02020603050405020304" pitchFamily="18" charset="0"/>
                </a:defRPr>
              </a:lvl3pPr>
              <a:lvl4pPr marL="2171700" indent="-457200" defTabSz="762000">
                <a:spcBef>
                  <a:spcPct val="0"/>
                </a:spcBef>
                <a:defRPr sz="2400">
                  <a:solidFill>
                    <a:schemeClr val="tx1"/>
                  </a:solidFill>
                  <a:latin typeface="Times New Roman" panose="02020603050405020304" pitchFamily="18" charset="0"/>
                </a:defRPr>
              </a:lvl4pPr>
              <a:lvl5pPr marL="2743200" indent="-457200" defTabSz="762000">
                <a:spcBef>
                  <a:spcPct val="0"/>
                </a:spcBef>
                <a:defRPr sz="2400">
                  <a:solidFill>
                    <a:schemeClr val="tx1"/>
                  </a:solidFill>
                  <a:latin typeface="Times New Roman" panose="02020603050405020304" pitchFamily="18" charset="0"/>
                </a:defRPr>
              </a:lvl5pPr>
              <a:lvl6pPr marL="3200400" indent="-457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657600" indent="-457200" defTabSz="762000" eaLnBrk="0" fontAlgn="base" hangingPunct="0">
                <a:spcBef>
                  <a:spcPct val="0"/>
                </a:spcBef>
                <a:spcAft>
                  <a:spcPct val="0"/>
                </a:spcAft>
                <a:defRPr sz="2400">
                  <a:solidFill>
                    <a:schemeClr val="tx1"/>
                  </a:solidFill>
                  <a:latin typeface="Times New Roman" panose="02020603050405020304" pitchFamily="18" charset="0"/>
                </a:defRPr>
              </a:lvl7pPr>
              <a:lvl8pPr marL="4114800" indent="-457200" defTabSz="762000" eaLnBrk="0" fontAlgn="base" hangingPunct="0">
                <a:spcBef>
                  <a:spcPct val="0"/>
                </a:spcBef>
                <a:spcAft>
                  <a:spcPct val="0"/>
                </a:spcAft>
                <a:defRPr sz="2400">
                  <a:solidFill>
                    <a:schemeClr val="tx1"/>
                  </a:solidFill>
                  <a:latin typeface="Times New Roman" panose="02020603050405020304" pitchFamily="18" charset="0"/>
                </a:defRPr>
              </a:lvl8pPr>
              <a:lvl9pPr marL="4572000" indent="-4572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b="1" dirty="0">
                  <a:latin typeface="Calibri" panose="020F0502020204030204" pitchFamily="34" charset="0"/>
                  <a:cs typeface="Calibri" panose="020F0502020204030204" pitchFamily="34" charset="0"/>
                </a:rPr>
                <a:t>a)</a:t>
              </a:r>
              <a:r>
                <a:rPr lang="en-GB" altLang="en-US" dirty="0">
                  <a:latin typeface="Calibri" panose="020F0502020204030204" pitchFamily="34" charset="0"/>
                  <a:cs typeface="Calibri" panose="020F0502020204030204" pitchFamily="34" charset="0"/>
                </a:rPr>
                <a:t> Test the slope in all (</a:t>
              </a:r>
              <a:r>
                <a:rPr lang="en-GB" altLang="en-US" b="1" dirty="0">
                  <a:latin typeface="Calibri" panose="020F0502020204030204" pitchFamily="34" charset="0"/>
                  <a:cs typeface="Calibri" panose="020F0502020204030204" pitchFamily="34" charset="0"/>
                </a:rPr>
                <a:t>n</a:t>
              </a:r>
              <a:r>
                <a:rPr lang="en-GB" altLang="en-US" dirty="0">
                  <a:latin typeface="Calibri" panose="020F0502020204030204" pitchFamily="34" charset="0"/>
                  <a:cs typeface="Calibri" panose="020F0502020204030204" pitchFamily="34" charset="0"/>
                </a:rPr>
                <a:t>) dimensions around the actual point.</a:t>
              </a:r>
            </a:p>
            <a:p>
              <a:pPr>
                <a:lnSpc>
                  <a:spcPct val="90000"/>
                </a:lnSpc>
                <a:buSzPct val="100000"/>
              </a:pPr>
              <a:r>
                <a:rPr lang="en-GB" altLang="en-US" dirty="0">
                  <a:latin typeface="Calibri" panose="020F0502020204030204" pitchFamily="34" charset="0"/>
                  <a:cs typeface="Calibri" panose="020F0502020204030204" pitchFamily="34" charset="0"/>
                </a:rPr>
                <a:t>    Calculate the </a:t>
              </a:r>
              <a:r>
                <a:rPr lang="en-GB" altLang="en-US" u="sng" dirty="0">
                  <a:latin typeface="Calibri" panose="020F0502020204030204" pitchFamily="34" charset="0"/>
                  <a:cs typeface="Calibri" panose="020F0502020204030204" pitchFamily="34" charset="0"/>
                </a:rPr>
                <a:t>gradient</a:t>
              </a:r>
              <a:r>
                <a:rPr lang="en-GB" altLang="en-US" dirty="0">
                  <a:latin typeface="Calibri" panose="020F0502020204030204" pitchFamily="34" charset="0"/>
                  <a:cs typeface="Calibri" panose="020F0502020204030204" pitchFamily="34" charset="0"/>
                </a:rPr>
                <a:t> (which points in the steepest </a:t>
              </a:r>
              <a:r>
                <a:rPr lang="en-GB" altLang="en-US" u="sng" dirty="0">
                  <a:latin typeface="Calibri" panose="020F0502020204030204" pitchFamily="34" charset="0"/>
                  <a:cs typeface="Calibri" panose="020F0502020204030204" pitchFamily="34" charset="0"/>
                </a:rPr>
                <a:t>upward direction</a:t>
              </a:r>
              <a:r>
                <a:rPr lang="en-GB" altLang="en-US" dirty="0">
                  <a:latin typeface="Calibri" panose="020F0502020204030204" pitchFamily="34" charset="0"/>
                  <a:cs typeface="Calibri" panose="020F0502020204030204" pitchFamily="34" charset="0"/>
                </a:rPr>
                <a:t>).</a:t>
              </a:r>
            </a:p>
            <a:p>
              <a:pPr>
                <a:lnSpc>
                  <a:spcPct val="90000"/>
                </a:lnSpc>
                <a:buSzPct val="100000"/>
              </a:pPr>
              <a:r>
                <a:rPr lang="en-GB" altLang="en-US" dirty="0">
                  <a:latin typeface="Calibri" panose="020F0502020204030204" pitchFamily="34" charset="0"/>
                  <a:cs typeface="Calibri" panose="020F0502020204030204" pitchFamily="34" charset="0"/>
                </a:rPr>
                <a:t>    The opposite direction is the </a:t>
              </a:r>
              <a:r>
                <a:rPr lang="en-GB" altLang="en-US" i="1" u="sng" dirty="0">
                  <a:latin typeface="Calibri" panose="020F0502020204030204" pitchFamily="34" charset="0"/>
                  <a:cs typeface="Calibri" panose="020F0502020204030204" pitchFamily="34" charset="0"/>
                </a:rPr>
                <a:t>steepest descent</a:t>
              </a:r>
              <a:r>
                <a:rPr lang="en-GB" altLang="en-US" dirty="0">
                  <a:latin typeface="Calibri" panose="020F0502020204030204" pitchFamily="34" charset="0"/>
                  <a:cs typeface="Calibri" panose="020F0502020204030204" pitchFamily="34" charset="0"/>
                </a:rPr>
                <a:t>.</a:t>
              </a:r>
            </a:p>
          </p:txBody>
        </p:sp>
      </p:grpSp>
      <p:sp>
        <p:nvSpPr>
          <p:cNvPr id="36914" name="Text Box 50">
            <a:extLst>
              <a:ext uri="{FF2B5EF4-FFF2-40B4-BE49-F238E27FC236}">
                <a16:creationId xmlns:a16="http://schemas.microsoft.com/office/drawing/2014/main" id="{7E6C59EE-4FFB-462C-B08D-F808BB45B519}"/>
              </a:ext>
            </a:extLst>
          </p:cNvPr>
          <p:cNvSpPr txBox="1">
            <a:spLocks noChangeArrowheads="1"/>
          </p:cNvSpPr>
          <p:nvPr/>
        </p:nvSpPr>
        <p:spPr bwMode="auto">
          <a:xfrm>
            <a:off x="4610100" y="4117503"/>
            <a:ext cx="3746500" cy="11191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b="1" u="sng" dirty="0">
                <a:latin typeface="Calibri" panose="020F0502020204030204" pitchFamily="34" charset="0"/>
                <a:cs typeface="Calibri" panose="020F0502020204030204" pitchFamily="34" charset="0"/>
              </a:rPr>
              <a:t>Calculation effort per “step”</a:t>
            </a:r>
            <a:r>
              <a:rPr lang="en-GB" altLang="en-US" sz="2000" b="1" dirty="0">
                <a:latin typeface="Calibri" panose="020F0502020204030204" pitchFamily="34" charset="0"/>
                <a:cs typeface="Calibri" panose="020F0502020204030204" pitchFamily="34" charset="0"/>
              </a:rPr>
              <a:t>:</a:t>
            </a:r>
          </a:p>
          <a:p>
            <a:pPr>
              <a:lnSpc>
                <a:spcPct val="90000"/>
              </a:lnSpc>
              <a:buSzPct val="100000"/>
            </a:pPr>
            <a:r>
              <a:rPr lang="en-GB" altLang="en-US" sz="1800" dirty="0">
                <a:latin typeface="Calibri" panose="020F0502020204030204" pitchFamily="34" charset="0"/>
                <a:cs typeface="Calibri" panose="020F0502020204030204" pitchFamily="34" charset="0"/>
              </a:rPr>
              <a:t>- Function evaluation: </a:t>
            </a:r>
            <a:r>
              <a:rPr lang="en-GB" altLang="en-US" sz="1800" b="1" dirty="0">
                <a:latin typeface="Calibri" panose="020F0502020204030204" pitchFamily="34" charset="0"/>
                <a:cs typeface="Calibri" panose="020F0502020204030204" pitchFamily="34" charset="0"/>
              </a:rPr>
              <a:t>1</a:t>
            </a:r>
            <a:r>
              <a:rPr lang="en-GB" altLang="en-US" sz="1800" dirty="0">
                <a:latin typeface="Calibri" panose="020F0502020204030204" pitchFamily="34" charset="0"/>
                <a:cs typeface="Calibri" panose="020F0502020204030204" pitchFamily="34" charset="0"/>
              </a:rPr>
              <a:t> simulations</a:t>
            </a:r>
          </a:p>
          <a:p>
            <a:pPr>
              <a:lnSpc>
                <a:spcPct val="90000"/>
              </a:lnSpc>
              <a:buSzPct val="100000"/>
            </a:pPr>
            <a:r>
              <a:rPr lang="en-GB" altLang="en-US" sz="1800" dirty="0">
                <a:latin typeface="Calibri" panose="020F0502020204030204" pitchFamily="34" charset="0"/>
                <a:cs typeface="Calibri" panose="020F0502020204030204" pitchFamily="34" charset="0"/>
              </a:rPr>
              <a:t>- Derivatives: </a:t>
            </a:r>
            <a:r>
              <a:rPr lang="en-GB" altLang="en-US" sz="1800" b="1" dirty="0">
                <a:latin typeface="Calibri" panose="020F0502020204030204" pitchFamily="34" charset="0"/>
                <a:cs typeface="Calibri" panose="020F0502020204030204" pitchFamily="34" charset="0"/>
              </a:rPr>
              <a:t>n </a:t>
            </a:r>
            <a:r>
              <a:rPr lang="en-GB" altLang="en-US" sz="1800" dirty="0">
                <a:latin typeface="Calibri" panose="020F0502020204030204" pitchFamily="34" charset="0"/>
                <a:cs typeface="Calibri" panose="020F0502020204030204" pitchFamily="34" charset="0"/>
              </a:rPr>
              <a:t>simulations</a:t>
            </a:r>
          </a:p>
          <a:p>
            <a:pPr>
              <a:lnSpc>
                <a:spcPct val="90000"/>
              </a:lnSpc>
              <a:buSzPct val="100000"/>
            </a:pPr>
            <a:r>
              <a:rPr lang="en-GB" altLang="en-US" sz="1800" dirty="0">
                <a:latin typeface="Calibri" panose="020F0502020204030204" pitchFamily="34" charset="0"/>
                <a:cs typeface="Calibri" panose="020F0502020204030204" pitchFamily="34" charset="0"/>
              </a:rPr>
              <a:t>- Line search: </a:t>
            </a:r>
            <a:r>
              <a:rPr lang="en-GB" altLang="en-US" sz="1800" b="1" dirty="0">
                <a:latin typeface="Calibri" panose="020F0502020204030204" pitchFamily="34" charset="0"/>
                <a:cs typeface="Calibri" panose="020F0502020204030204" pitchFamily="34" charset="0"/>
              </a:rPr>
              <a:t>m</a:t>
            </a:r>
            <a:r>
              <a:rPr lang="en-GB" altLang="en-US" sz="1800" dirty="0">
                <a:latin typeface="Calibri" panose="020F0502020204030204" pitchFamily="34" charset="0"/>
                <a:cs typeface="Calibri" panose="020F0502020204030204" pitchFamily="34" charset="0"/>
              </a:rPr>
              <a:t> simulations.</a:t>
            </a:r>
          </a:p>
        </p:txBody>
      </p:sp>
      <p:grpSp>
        <p:nvGrpSpPr>
          <p:cNvPr id="2" name="Grupp 1">
            <a:extLst>
              <a:ext uri="{FF2B5EF4-FFF2-40B4-BE49-F238E27FC236}">
                <a16:creationId xmlns:a16="http://schemas.microsoft.com/office/drawing/2014/main" id="{8D1DCDBB-5499-4FDF-8B35-6314A8D55C41}"/>
              </a:ext>
            </a:extLst>
          </p:cNvPr>
          <p:cNvGrpSpPr/>
          <p:nvPr/>
        </p:nvGrpSpPr>
        <p:grpSpPr>
          <a:xfrm>
            <a:off x="425628" y="3824164"/>
            <a:ext cx="4027488" cy="2646363"/>
            <a:chOff x="495300" y="3458392"/>
            <a:chExt cx="4027488" cy="2646363"/>
          </a:xfrm>
        </p:grpSpPr>
        <p:grpSp>
          <p:nvGrpSpPr>
            <p:cNvPr id="36924" name="Group 60">
              <a:extLst>
                <a:ext uri="{FF2B5EF4-FFF2-40B4-BE49-F238E27FC236}">
                  <a16:creationId xmlns:a16="http://schemas.microsoft.com/office/drawing/2014/main" id="{FAF82DF0-37AD-422E-B159-8C4AECC005F2}"/>
                </a:ext>
              </a:extLst>
            </p:cNvPr>
            <p:cNvGrpSpPr>
              <a:grpSpLocks/>
            </p:cNvGrpSpPr>
            <p:nvPr/>
          </p:nvGrpSpPr>
          <p:grpSpPr bwMode="auto">
            <a:xfrm>
              <a:off x="495300" y="3458392"/>
              <a:ext cx="4027488" cy="2646363"/>
              <a:chOff x="312" y="2184"/>
              <a:chExt cx="2537" cy="1667"/>
            </a:xfrm>
          </p:grpSpPr>
          <p:grpSp>
            <p:nvGrpSpPr>
              <p:cNvPr id="36920" name="Group 56">
                <a:extLst>
                  <a:ext uri="{FF2B5EF4-FFF2-40B4-BE49-F238E27FC236}">
                    <a16:creationId xmlns:a16="http://schemas.microsoft.com/office/drawing/2014/main" id="{25802A87-2458-4C12-8EFC-B7297EEA17FC}"/>
                  </a:ext>
                </a:extLst>
              </p:cNvPr>
              <p:cNvGrpSpPr>
                <a:grpSpLocks/>
              </p:cNvGrpSpPr>
              <p:nvPr/>
            </p:nvGrpSpPr>
            <p:grpSpPr bwMode="auto">
              <a:xfrm>
                <a:off x="312" y="2184"/>
                <a:ext cx="2537" cy="1667"/>
                <a:chOff x="312" y="2184"/>
                <a:chExt cx="2537" cy="1667"/>
              </a:xfrm>
            </p:grpSpPr>
            <p:sp>
              <p:nvSpPr>
                <p:cNvPr id="36884" name="Rectangle 20">
                  <a:extLst>
                    <a:ext uri="{FF2B5EF4-FFF2-40B4-BE49-F238E27FC236}">
                      <a16:creationId xmlns:a16="http://schemas.microsoft.com/office/drawing/2014/main" id="{8D61DA1D-B624-4F67-B5D4-E6E4292F7973}"/>
                    </a:ext>
                  </a:extLst>
                </p:cNvPr>
                <p:cNvSpPr>
                  <a:spLocks noChangeArrowheads="1"/>
                </p:cNvSpPr>
                <p:nvPr/>
              </p:nvSpPr>
              <p:spPr bwMode="auto">
                <a:xfrm>
                  <a:off x="425" y="3352"/>
                  <a:ext cx="32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a:t>
                  </a:r>
                  <a:r>
                    <a:rPr lang="en-GB" altLang="en-US" sz="2000" b="1" baseline="-25000" dirty="0" err="1">
                      <a:latin typeface="Calibri" panose="020F0502020204030204" pitchFamily="34" charset="0"/>
                      <a:cs typeface="Calibri" panose="020F0502020204030204" pitchFamily="34" charset="0"/>
                    </a:rPr>
                    <a:t>i</a:t>
                  </a:r>
                  <a:r>
                    <a:rPr lang="en-GB" altLang="en-US" sz="2000" b="1" baseline="-25000" dirty="0">
                      <a:latin typeface="Calibri" panose="020F0502020204030204" pitchFamily="34" charset="0"/>
                      <a:cs typeface="Calibri" panose="020F0502020204030204" pitchFamily="34" charset="0"/>
                    </a:rPr>
                    <a:t>)</a:t>
                  </a:r>
                </a:p>
              </p:txBody>
            </p:sp>
            <p:grpSp>
              <p:nvGrpSpPr>
                <p:cNvPr id="36919" name="Group 55">
                  <a:extLst>
                    <a:ext uri="{FF2B5EF4-FFF2-40B4-BE49-F238E27FC236}">
                      <a16:creationId xmlns:a16="http://schemas.microsoft.com/office/drawing/2014/main" id="{CB2BE71E-0FC2-4A18-BE5B-C79AC512D358}"/>
                    </a:ext>
                  </a:extLst>
                </p:cNvPr>
                <p:cNvGrpSpPr>
                  <a:grpSpLocks/>
                </p:cNvGrpSpPr>
                <p:nvPr/>
              </p:nvGrpSpPr>
              <p:grpSpPr bwMode="auto">
                <a:xfrm>
                  <a:off x="312" y="2184"/>
                  <a:ext cx="2537" cy="1667"/>
                  <a:chOff x="312" y="2184"/>
                  <a:chExt cx="2537" cy="1667"/>
                </a:xfrm>
              </p:grpSpPr>
              <p:sp>
                <p:nvSpPr>
                  <p:cNvPr id="36878" name="Oval 14">
                    <a:extLst>
                      <a:ext uri="{FF2B5EF4-FFF2-40B4-BE49-F238E27FC236}">
                        <a16:creationId xmlns:a16="http://schemas.microsoft.com/office/drawing/2014/main" id="{77A3697E-CA7B-4986-BABE-15658DD6117D}"/>
                      </a:ext>
                    </a:extLst>
                  </p:cNvPr>
                  <p:cNvSpPr>
                    <a:spLocks noChangeArrowheads="1"/>
                  </p:cNvSpPr>
                  <p:nvPr/>
                </p:nvSpPr>
                <p:spPr bwMode="auto">
                  <a:xfrm>
                    <a:off x="1452" y="3164"/>
                    <a:ext cx="72" cy="11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6875" name="Freeform 11">
                    <a:extLst>
                      <a:ext uri="{FF2B5EF4-FFF2-40B4-BE49-F238E27FC236}">
                        <a16:creationId xmlns:a16="http://schemas.microsoft.com/office/drawing/2014/main" id="{9E348578-713A-4978-AF60-EF9BB06786C0}"/>
                      </a:ext>
                    </a:extLst>
                  </p:cNvPr>
                  <p:cNvSpPr>
                    <a:spLocks/>
                  </p:cNvSpPr>
                  <p:nvPr/>
                </p:nvSpPr>
                <p:spPr bwMode="auto">
                  <a:xfrm>
                    <a:off x="520" y="2344"/>
                    <a:ext cx="2017" cy="1309"/>
                  </a:xfrm>
                  <a:custGeom>
                    <a:avLst/>
                    <a:gdLst>
                      <a:gd name="T0" fmla="*/ 144 w 2017"/>
                      <a:gd name="T1" fmla="*/ 204 h 1309"/>
                      <a:gd name="T2" fmla="*/ 72 w 2017"/>
                      <a:gd name="T3" fmla="*/ 252 h 1309"/>
                      <a:gd name="T4" fmla="*/ 24 w 2017"/>
                      <a:gd name="T5" fmla="*/ 336 h 1309"/>
                      <a:gd name="T6" fmla="*/ 12 w 2017"/>
                      <a:gd name="T7" fmla="*/ 408 h 1309"/>
                      <a:gd name="T8" fmla="*/ 0 w 2017"/>
                      <a:gd name="T9" fmla="*/ 504 h 1309"/>
                      <a:gd name="T10" fmla="*/ 0 w 2017"/>
                      <a:gd name="T11" fmla="*/ 576 h 1309"/>
                      <a:gd name="T12" fmla="*/ 0 w 2017"/>
                      <a:gd name="T13" fmla="*/ 660 h 1309"/>
                      <a:gd name="T14" fmla="*/ 0 w 2017"/>
                      <a:gd name="T15" fmla="*/ 744 h 1309"/>
                      <a:gd name="T16" fmla="*/ 0 w 2017"/>
                      <a:gd name="T17" fmla="*/ 828 h 1309"/>
                      <a:gd name="T18" fmla="*/ 0 w 2017"/>
                      <a:gd name="T19" fmla="*/ 900 h 1309"/>
                      <a:gd name="T20" fmla="*/ 12 w 2017"/>
                      <a:gd name="T21" fmla="*/ 984 h 1309"/>
                      <a:gd name="T22" fmla="*/ 36 w 2017"/>
                      <a:gd name="T23" fmla="*/ 1056 h 1309"/>
                      <a:gd name="T24" fmla="*/ 96 w 2017"/>
                      <a:gd name="T25" fmla="*/ 1140 h 1309"/>
                      <a:gd name="T26" fmla="*/ 168 w 2017"/>
                      <a:gd name="T27" fmla="*/ 1212 h 1309"/>
                      <a:gd name="T28" fmla="*/ 240 w 2017"/>
                      <a:gd name="T29" fmla="*/ 1248 h 1309"/>
                      <a:gd name="T30" fmla="*/ 312 w 2017"/>
                      <a:gd name="T31" fmla="*/ 1248 h 1309"/>
                      <a:gd name="T32" fmla="*/ 420 w 2017"/>
                      <a:gd name="T33" fmla="*/ 1272 h 1309"/>
                      <a:gd name="T34" fmla="*/ 516 w 2017"/>
                      <a:gd name="T35" fmla="*/ 1308 h 1309"/>
                      <a:gd name="T36" fmla="*/ 600 w 2017"/>
                      <a:gd name="T37" fmla="*/ 1308 h 1309"/>
                      <a:gd name="T38" fmla="*/ 672 w 2017"/>
                      <a:gd name="T39" fmla="*/ 1308 h 1309"/>
                      <a:gd name="T40" fmla="*/ 756 w 2017"/>
                      <a:gd name="T41" fmla="*/ 1308 h 1309"/>
                      <a:gd name="T42" fmla="*/ 828 w 2017"/>
                      <a:gd name="T43" fmla="*/ 1308 h 1309"/>
                      <a:gd name="T44" fmla="*/ 936 w 2017"/>
                      <a:gd name="T45" fmla="*/ 1296 h 1309"/>
                      <a:gd name="T46" fmla="*/ 1056 w 2017"/>
                      <a:gd name="T47" fmla="*/ 1284 h 1309"/>
                      <a:gd name="T48" fmla="*/ 1188 w 2017"/>
                      <a:gd name="T49" fmla="*/ 1260 h 1309"/>
                      <a:gd name="T50" fmla="*/ 1296 w 2017"/>
                      <a:gd name="T51" fmla="*/ 1236 h 1309"/>
                      <a:gd name="T52" fmla="*/ 1416 w 2017"/>
                      <a:gd name="T53" fmla="*/ 1224 h 1309"/>
                      <a:gd name="T54" fmla="*/ 1488 w 2017"/>
                      <a:gd name="T55" fmla="*/ 1212 h 1309"/>
                      <a:gd name="T56" fmla="*/ 1572 w 2017"/>
                      <a:gd name="T57" fmla="*/ 1212 h 1309"/>
                      <a:gd name="T58" fmla="*/ 1668 w 2017"/>
                      <a:gd name="T59" fmla="*/ 1176 h 1309"/>
                      <a:gd name="T60" fmla="*/ 1740 w 2017"/>
                      <a:gd name="T61" fmla="*/ 1140 h 1309"/>
                      <a:gd name="T62" fmla="*/ 1848 w 2017"/>
                      <a:gd name="T63" fmla="*/ 1056 h 1309"/>
                      <a:gd name="T64" fmla="*/ 1932 w 2017"/>
                      <a:gd name="T65" fmla="*/ 1008 h 1309"/>
                      <a:gd name="T66" fmla="*/ 1980 w 2017"/>
                      <a:gd name="T67" fmla="*/ 936 h 1309"/>
                      <a:gd name="T68" fmla="*/ 2004 w 2017"/>
                      <a:gd name="T69" fmla="*/ 852 h 1309"/>
                      <a:gd name="T70" fmla="*/ 2016 w 2017"/>
                      <a:gd name="T71" fmla="*/ 780 h 1309"/>
                      <a:gd name="T72" fmla="*/ 2016 w 2017"/>
                      <a:gd name="T73" fmla="*/ 696 h 1309"/>
                      <a:gd name="T74" fmla="*/ 2016 w 2017"/>
                      <a:gd name="T75" fmla="*/ 600 h 1309"/>
                      <a:gd name="T76" fmla="*/ 2016 w 2017"/>
                      <a:gd name="T77" fmla="*/ 528 h 1309"/>
                      <a:gd name="T78" fmla="*/ 2016 w 2017"/>
                      <a:gd name="T79" fmla="*/ 444 h 1309"/>
                      <a:gd name="T80" fmla="*/ 2016 w 2017"/>
                      <a:gd name="T81" fmla="*/ 372 h 1309"/>
                      <a:gd name="T82" fmla="*/ 2004 w 2017"/>
                      <a:gd name="T83" fmla="*/ 288 h 1309"/>
                      <a:gd name="T84" fmla="*/ 1980 w 2017"/>
                      <a:gd name="T85" fmla="*/ 192 h 1309"/>
                      <a:gd name="T86" fmla="*/ 1932 w 2017"/>
                      <a:gd name="T87" fmla="*/ 120 h 1309"/>
                      <a:gd name="T88" fmla="*/ 1824 w 2017"/>
                      <a:gd name="T89" fmla="*/ 72 h 1309"/>
                      <a:gd name="T90" fmla="*/ 1752 w 2017"/>
                      <a:gd name="T91" fmla="*/ 24 h 1309"/>
                      <a:gd name="T92" fmla="*/ 1656 w 2017"/>
                      <a:gd name="T93" fmla="*/ 0 h 1309"/>
                      <a:gd name="T94" fmla="*/ 1512 w 2017"/>
                      <a:gd name="T95" fmla="*/ 0 h 1309"/>
                      <a:gd name="T96" fmla="*/ 1428 w 2017"/>
                      <a:gd name="T97" fmla="*/ 0 h 1309"/>
                      <a:gd name="T98" fmla="*/ 1332 w 2017"/>
                      <a:gd name="T99" fmla="*/ 60 h 1309"/>
                      <a:gd name="T100" fmla="*/ 1236 w 2017"/>
                      <a:gd name="T101" fmla="*/ 120 h 1309"/>
                      <a:gd name="T102" fmla="*/ 1176 w 2017"/>
                      <a:gd name="T103" fmla="*/ 168 h 1309"/>
                      <a:gd name="T104" fmla="*/ 1056 w 2017"/>
                      <a:gd name="T105" fmla="*/ 228 h 1309"/>
                      <a:gd name="T106" fmla="*/ 972 w 2017"/>
                      <a:gd name="T107" fmla="*/ 264 h 1309"/>
                      <a:gd name="T108" fmla="*/ 852 w 2017"/>
                      <a:gd name="T109" fmla="*/ 288 h 1309"/>
                      <a:gd name="T110" fmla="*/ 768 w 2017"/>
                      <a:gd name="T111" fmla="*/ 288 h 1309"/>
                      <a:gd name="T112" fmla="*/ 684 w 2017"/>
                      <a:gd name="T113" fmla="*/ 288 h 1309"/>
                      <a:gd name="T114" fmla="*/ 576 w 2017"/>
                      <a:gd name="T115" fmla="*/ 288 h 1309"/>
                      <a:gd name="T116" fmla="*/ 492 w 2017"/>
                      <a:gd name="T117" fmla="*/ 264 h 1309"/>
                      <a:gd name="T118" fmla="*/ 480 w 2017"/>
                      <a:gd name="T119" fmla="*/ 192 h 1309"/>
                      <a:gd name="T120" fmla="*/ 348 w 2017"/>
                      <a:gd name="T121" fmla="*/ 168 h 1309"/>
                      <a:gd name="T122" fmla="*/ 264 w 2017"/>
                      <a:gd name="T123" fmla="*/ 168 h 1309"/>
                      <a:gd name="T124" fmla="*/ 192 w 2017"/>
                      <a:gd name="T125" fmla="*/ 168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7" h="1309">
                        <a:moveTo>
                          <a:pt x="192" y="192"/>
                        </a:moveTo>
                        <a:lnTo>
                          <a:pt x="144" y="204"/>
                        </a:lnTo>
                        <a:lnTo>
                          <a:pt x="108" y="228"/>
                        </a:lnTo>
                        <a:lnTo>
                          <a:pt x="72" y="252"/>
                        </a:lnTo>
                        <a:lnTo>
                          <a:pt x="48" y="288"/>
                        </a:lnTo>
                        <a:lnTo>
                          <a:pt x="24" y="336"/>
                        </a:lnTo>
                        <a:lnTo>
                          <a:pt x="12" y="372"/>
                        </a:lnTo>
                        <a:lnTo>
                          <a:pt x="12" y="408"/>
                        </a:lnTo>
                        <a:lnTo>
                          <a:pt x="0" y="444"/>
                        </a:lnTo>
                        <a:lnTo>
                          <a:pt x="0" y="504"/>
                        </a:lnTo>
                        <a:lnTo>
                          <a:pt x="0" y="540"/>
                        </a:lnTo>
                        <a:lnTo>
                          <a:pt x="0" y="576"/>
                        </a:lnTo>
                        <a:lnTo>
                          <a:pt x="0" y="612"/>
                        </a:lnTo>
                        <a:lnTo>
                          <a:pt x="0" y="660"/>
                        </a:lnTo>
                        <a:lnTo>
                          <a:pt x="0" y="708"/>
                        </a:lnTo>
                        <a:lnTo>
                          <a:pt x="0" y="744"/>
                        </a:lnTo>
                        <a:lnTo>
                          <a:pt x="0" y="792"/>
                        </a:lnTo>
                        <a:lnTo>
                          <a:pt x="0" y="828"/>
                        </a:lnTo>
                        <a:lnTo>
                          <a:pt x="0" y="864"/>
                        </a:lnTo>
                        <a:lnTo>
                          <a:pt x="0" y="900"/>
                        </a:lnTo>
                        <a:lnTo>
                          <a:pt x="0" y="936"/>
                        </a:lnTo>
                        <a:lnTo>
                          <a:pt x="12" y="984"/>
                        </a:lnTo>
                        <a:lnTo>
                          <a:pt x="24" y="1020"/>
                        </a:lnTo>
                        <a:lnTo>
                          <a:pt x="36" y="1056"/>
                        </a:lnTo>
                        <a:lnTo>
                          <a:pt x="48" y="1104"/>
                        </a:lnTo>
                        <a:lnTo>
                          <a:pt x="96" y="1140"/>
                        </a:lnTo>
                        <a:lnTo>
                          <a:pt x="120" y="1176"/>
                        </a:lnTo>
                        <a:lnTo>
                          <a:pt x="168" y="1212"/>
                        </a:lnTo>
                        <a:lnTo>
                          <a:pt x="204" y="1224"/>
                        </a:lnTo>
                        <a:lnTo>
                          <a:pt x="240" y="1248"/>
                        </a:lnTo>
                        <a:lnTo>
                          <a:pt x="276" y="1248"/>
                        </a:lnTo>
                        <a:lnTo>
                          <a:pt x="312" y="1248"/>
                        </a:lnTo>
                        <a:lnTo>
                          <a:pt x="384" y="1260"/>
                        </a:lnTo>
                        <a:lnTo>
                          <a:pt x="420" y="1272"/>
                        </a:lnTo>
                        <a:lnTo>
                          <a:pt x="480" y="1284"/>
                        </a:lnTo>
                        <a:lnTo>
                          <a:pt x="516" y="1308"/>
                        </a:lnTo>
                        <a:lnTo>
                          <a:pt x="552" y="1308"/>
                        </a:lnTo>
                        <a:lnTo>
                          <a:pt x="600" y="1308"/>
                        </a:lnTo>
                        <a:lnTo>
                          <a:pt x="636" y="1308"/>
                        </a:lnTo>
                        <a:lnTo>
                          <a:pt x="672" y="1308"/>
                        </a:lnTo>
                        <a:lnTo>
                          <a:pt x="720" y="1308"/>
                        </a:lnTo>
                        <a:lnTo>
                          <a:pt x="756" y="1308"/>
                        </a:lnTo>
                        <a:lnTo>
                          <a:pt x="792" y="1308"/>
                        </a:lnTo>
                        <a:lnTo>
                          <a:pt x="828" y="1308"/>
                        </a:lnTo>
                        <a:lnTo>
                          <a:pt x="864" y="1308"/>
                        </a:lnTo>
                        <a:lnTo>
                          <a:pt x="936" y="1296"/>
                        </a:lnTo>
                        <a:lnTo>
                          <a:pt x="1008" y="1284"/>
                        </a:lnTo>
                        <a:lnTo>
                          <a:pt x="1056" y="1284"/>
                        </a:lnTo>
                        <a:lnTo>
                          <a:pt x="1140" y="1260"/>
                        </a:lnTo>
                        <a:lnTo>
                          <a:pt x="1188" y="1260"/>
                        </a:lnTo>
                        <a:lnTo>
                          <a:pt x="1224" y="1260"/>
                        </a:lnTo>
                        <a:lnTo>
                          <a:pt x="1296" y="1236"/>
                        </a:lnTo>
                        <a:lnTo>
                          <a:pt x="1356" y="1224"/>
                        </a:lnTo>
                        <a:lnTo>
                          <a:pt x="1416" y="1224"/>
                        </a:lnTo>
                        <a:lnTo>
                          <a:pt x="1452" y="1224"/>
                        </a:lnTo>
                        <a:lnTo>
                          <a:pt x="1488" y="1212"/>
                        </a:lnTo>
                        <a:lnTo>
                          <a:pt x="1524" y="1212"/>
                        </a:lnTo>
                        <a:lnTo>
                          <a:pt x="1572" y="1212"/>
                        </a:lnTo>
                        <a:lnTo>
                          <a:pt x="1632" y="1188"/>
                        </a:lnTo>
                        <a:lnTo>
                          <a:pt x="1668" y="1176"/>
                        </a:lnTo>
                        <a:lnTo>
                          <a:pt x="1704" y="1164"/>
                        </a:lnTo>
                        <a:lnTo>
                          <a:pt x="1740" y="1140"/>
                        </a:lnTo>
                        <a:lnTo>
                          <a:pt x="1788" y="1092"/>
                        </a:lnTo>
                        <a:lnTo>
                          <a:pt x="1848" y="1056"/>
                        </a:lnTo>
                        <a:lnTo>
                          <a:pt x="1896" y="1032"/>
                        </a:lnTo>
                        <a:lnTo>
                          <a:pt x="1932" y="1008"/>
                        </a:lnTo>
                        <a:lnTo>
                          <a:pt x="1968" y="972"/>
                        </a:lnTo>
                        <a:lnTo>
                          <a:pt x="1980" y="936"/>
                        </a:lnTo>
                        <a:lnTo>
                          <a:pt x="1992" y="900"/>
                        </a:lnTo>
                        <a:lnTo>
                          <a:pt x="2004" y="852"/>
                        </a:lnTo>
                        <a:lnTo>
                          <a:pt x="2016" y="816"/>
                        </a:lnTo>
                        <a:lnTo>
                          <a:pt x="2016" y="780"/>
                        </a:lnTo>
                        <a:lnTo>
                          <a:pt x="2016" y="732"/>
                        </a:lnTo>
                        <a:lnTo>
                          <a:pt x="2016" y="696"/>
                        </a:lnTo>
                        <a:lnTo>
                          <a:pt x="2016" y="636"/>
                        </a:lnTo>
                        <a:lnTo>
                          <a:pt x="2016" y="600"/>
                        </a:lnTo>
                        <a:lnTo>
                          <a:pt x="2016" y="564"/>
                        </a:lnTo>
                        <a:lnTo>
                          <a:pt x="2016" y="528"/>
                        </a:lnTo>
                        <a:lnTo>
                          <a:pt x="2016" y="492"/>
                        </a:lnTo>
                        <a:lnTo>
                          <a:pt x="2016" y="444"/>
                        </a:lnTo>
                        <a:lnTo>
                          <a:pt x="2016" y="408"/>
                        </a:lnTo>
                        <a:lnTo>
                          <a:pt x="2016" y="372"/>
                        </a:lnTo>
                        <a:lnTo>
                          <a:pt x="2016" y="336"/>
                        </a:lnTo>
                        <a:lnTo>
                          <a:pt x="2004" y="288"/>
                        </a:lnTo>
                        <a:lnTo>
                          <a:pt x="2004" y="240"/>
                        </a:lnTo>
                        <a:lnTo>
                          <a:pt x="1980" y="192"/>
                        </a:lnTo>
                        <a:lnTo>
                          <a:pt x="1956" y="156"/>
                        </a:lnTo>
                        <a:lnTo>
                          <a:pt x="1932" y="120"/>
                        </a:lnTo>
                        <a:lnTo>
                          <a:pt x="1896" y="96"/>
                        </a:lnTo>
                        <a:lnTo>
                          <a:pt x="1824" y="72"/>
                        </a:lnTo>
                        <a:lnTo>
                          <a:pt x="1788" y="48"/>
                        </a:lnTo>
                        <a:lnTo>
                          <a:pt x="1752" y="24"/>
                        </a:lnTo>
                        <a:lnTo>
                          <a:pt x="1692" y="12"/>
                        </a:lnTo>
                        <a:lnTo>
                          <a:pt x="1656" y="0"/>
                        </a:lnTo>
                        <a:lnTo>
                          <a:pt x="1584" y="0"/>
                        </a:lnTo>
                        <a:lnTo>
                          <a:pt x="1512" y="0"/>
                        </a:lnTo>
                        <a:lnTo>
                          <a:pt x="1464" y="0"/>
                        </a:lnTo>
                        <a:lnTo>
                          <a:pt x="1428" y="0"/>
                        </a:lnTo>
                        <a:lnTo>
                          <a:pt x="1380" y="36"/>
                        </a:lnTo>
                        <a:lnTo>
                          <a:pt x="1332" y="60"/>
                        </a:lnTo>
                        <a:lnTo>
                          <a:pt x="1272" y="108"/>
                        </a:lnTo>
                        <a:lnTo>
                          <a:pt x="1236" y="120"/>
                        </a:lnTo>
                        <a:lnTo>
                          <a:pt x="1212" y="156"/>
                        </a:lnTo>
                        <a:lnTo>
                          <a:pt x="1176" y="168"/>
                        </a:lnTo>
                        <a:lnTo>
                          <a:pt x="1128" y="192"/>
                        </a:lnTo>
                        <a:lnTo>
                          <a:pt x="1056" y="228"/>
                        </a:lnTo>
                        <a:lnTo>
                          <a:pt x="1020" y="240"/>
                        </a:lnTo>
                        <a:lnTo>
                          <a:pt x="972" y="264"/>
                        </a:lnTo>
                        <a:lnTo>
                          <a:pt x="900" y="288"/>
                        </a:lnTo>
                        <a:lnTo>
                          <a:pt x="852" y="288"/>
                        </a:lnTo>
                        <a:lnTo>
                          <a:pt x="804" y="288"/>
                        </a:lnTo>
                        <a:lnTo>
                          <a:pt x="768" y="288"/>
                        </a:lnTo>
                        <a:lnTo>
                          <a:pt x="732" y="288"/>
                        </a:lnTo>
                        <a:lnTo>
                          <a:pt x="684" y="288"/>
                        </a:lnTo>
                        <a:lnTo>
                          <a:pt x="648" y="288"/>
                        </a:lnTo>
                        <a:lnTo>
                          <a:pt x="576" y="288"/>
                        </a:lnTo>
                        <a:lnTo>
                          <a:pt x="528" y="276"/>
                        </a:lnTo>
                        <a:lnTo>
                          <a:pt x="492" y="264"/>
                        </a:lnTo>
                        <a:lnTo>
                          <a:pt x="492" y="228"/>
                        </a:lnTo>
                        <a:lnTo>
                          <a:pt x="480" y="192"/>
                        </a:lnTo>
                        <a:lnTo>
                          <a:pt x="432" y="168"/>
                        </a:lnTo>
                        <a:lnTo>
                          <a:pt x="348" y="168"/>
                        </a:lnTo>
                        <a:lnTo>
                          <a:pt x="300" y="168"/>
                        </a:lnTo>
                        <a:lnTo>
                          <a:pt x="264" y="168"/>
                        </a:lnTo>
                        <a:lnTo>
                          <a:pt x="228" y="168"/>
                        </a:lnTo>
                        <a:lnTo>
                          <a:pt x="192" y="168"/>
                        </a:lnTo>
                        <a:lnTo>
                          <a:pt x="144" y="18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6871" name="Line 7">
                    <a:extLst>
                      <a:ext uri="{FF2B5EF4-FFF2-40B4-BE49-F238E27FC236}">
                        <a16:creationId xmlns:a16="http://schemas.microsoft.com/office/drawing/2014/main" id="{60DAED3F-78FC-4494-9C39-3156FB3001AC}"/>
                      </a:ext>
                    </a:extLst>
                  </p:cNvPr>
                  <p:cNvSpPr>
                    <a:spLocks noChangeShapeType="1"/>
                  </p:cNvSpPr>
                  <p:nvPr/>
                </p:nvSpPr>
                <p:spPr bwMode="auto">
                  <a:xfrm>
                    <a:off x="312" y="2360"/>
                    <a:ext cx="0" cy="139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6872" name="Line 8">
                    <a:extLst>
                      <a:ext uri="{FF2B5EF4-FFF2-40B4-BE49-F238E27FC236}">
                        <a16:creationId xmlns:a16="http://schemas.microsoft.com/office/drawing/2014/main" id="{153DDFB7-8DC0-4D16-BBB9-A5AF15815937}"/>
                      </a:ext>
                    </a:extLst>
                  </p:cNvPr>
                  <p:cNvSpPr>
                    <a:spLocks noChangeShapeType="1"/>
                  </p:cNvSpPr>
                  <p:nvPr/>
                </p:nvSpPr>
                <p:spPr bwMode="auto">
                  <a:xfrm>
                    <a:off x="312" y="3752"/>
                    <a:ext cx="206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6874" name="Rectangle 10">
                    <a:extLst>
                      <a:ext uri="{FF2B5EF4-FFF2-40B4-BE49-F238E27FC236}">
                        <a16:creationId xmlns:a16="http://schemas.microsoft.com/office/drawing/2014/main" id="{590E26DB-7A7F-4661-80AD-DD26CB85F8F7}"/>
                      </a:ext>
                    </a:extLst>
                  </p:cNvPr>
                  <p:cNvSpPr>
                    <a:spLocks noChangeArrowheads="1"/>
                  </p:cNvSpPr>
                  <p:nvPr/>
                </p:nvSpPr>
                <p:spPr bwMode="auto">
                  <a:xfrm>
                    <a:off x="2369" y="3560"/>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1</a:t>
                    </a:r>
                  </a:p>
                </p:txBody>
              </p:sp>
              <p:sp>
                <p:nvSpPr>
                  <p:cNvPr id="36876" name="Freeform 12">
                    <a:extLst>
                      <a:ext uri="{FF2B5EF4-FFF2-40B4-BE49-F238E27FC236}">
                        <a16:creationId xmlns:a16="http://schemas.microsoft.com/office/drawing/2014/main" id="{63E39A34-2261-44E5-8802-8211D4AE615F}"/>
                      </a:ext>
                    </a:extLst>
                  </p:cNvPr>
                  <p:cNvSpPr>
                    <a:spLocks/>
                  </p:cNvSpPr>
                  <p:nvPr/>
                </p:nvSpPr>
                <p:spPr bwMode="auto">
                  <a:xfrm>
                    <a:off x="840" y="2792"/>
                    <a:ext cx="1465" cy="805"/>
                  </a:xfrm>
                  <a:custGeom>
                    <a:avLst/>
                    <a:gdLst>
                      <a:gd name="T0" fmla="*/ 540 w 1465"/>
                      <a:gd name="T1" fmla="*/ 24 h 805"/>
                      <a:gd name="T2" fmla="*/ 384 w 1465"/>
                      <a:gd name="T3" fmla="*/ 36 h 805"/>
                      <a:gd name="T4" fmla="*/ 288 w 1465"/>
                      <a:gd name="T5" fmla="*/ 36 h 805"/>
                      <a:gd name="T6" fmla="*/ 216 w 1465"/>
                      <a:gd name="T7" fmla="*/ 84 h 805"/>
                      <a:gd name="T8" fmla="*/ 144 w 1465"/>
                      <a:gd name="T9" fmla="*/ 132 h 805"/>
                      <a:gd name="T10" fmla="*/ 72 w 1465"/>
                      <a:gd name="T11" fmla="*/ 192 h 805"/>
                      <a:gd name="T12" fmla="*/ 12 w 1465"/>
                      <a:gd name="T13" fmla="*/ 264 h 805"/>
                      <a:gd name="T14" fmla="*/ 0 w 1465"/>
                      <a:gd name="T15" fmla="*/ 336 h 805"/>
                      <a:gd name="T16" fmla="*/ 0 w 1465"/>
                      <a:gd name="T17" fmla="*/ 408 h 805"/>
                      <a:gd name="T18" fmla="*/ 0 w 1465"/>
                      <a:gd name="T19" fmla="*/ 480 h 805"/>
                      <a:gd name="T20" fmla="*/ 0 w 1465"/>
                      <a:gd name="T21" fmla="*/ 552 h 805"/>
                      <a:gd name="T22" fmla="*/ 12 w 1465"/>
                      <a:gd name="T23" fmla="*/ 624 h 805"/>
                      <a:gd name="T24" fmla="*/ 72 w 1465"/>
                      <a:gd name="T25" fmla="*/ 708 h 805"/>
                      <a:gd name="T26" fmla="*/ 120 w 1465"/>
                      <a:gd name="T27" fmla="*/ 768 h 805"/>
                      <a:gd name="T28" fmla="*/ 192 w 1465"/>
                      <a:gd name="T29" fmla="*/ 780 h 805"/>
                      <a:gd name="T30" fmla="*/ 300 w 1465"/>
                      <a:gd name="T31" fmla="*/ 804 h 805"/>
                      <a:gd name="T32" fmla="*/ 396 w 1465"/>
                      <a:gd name="T33" fmla="*/ 804 h 805"/>
                      <a:gd name="T34" fmla="*/ 504 w 1465"/>
                      <a:gd name="T35" fmla="*/ 792 h 805"/>
                      <a:gd name="T36" fmla="*/ 576 w 1465"/>
                      <a:gd name="T37" fmla="*/ 792 h 805"/>
                      <a:gd name="T38" fmla="*/ 672 w 1465"/>
                      <a:gd name="T39" fmla="*/ 780 h 805"/>
                      <a:gd name="T40" fmla="*/ 756 w 1465"/>
                      <a:gd name="T41" fmla="*/ 756 h 805"/>
                      <a:gd name="T42" fmla="*/ 864 w 1465"/>
                      <a:gd name="T43" fmla="*/ 708 h 805"/>
                      <a:gd name="T44" fmla="*/ 936 w 1465"/>
                      <a:gd name="T45" fmla="*/ 660 h 805"/>
                      <a:gd name="T46" fmla="*/ 1032 w 1465"/>
                      <a:gd name="T47" fmla="*/ 612 h 805"/>
                      <a:gd name="T48" fmla="*/ 1104 w 1465"/>
                      <a:gd name="T49" fmla="*/ 564 h 805"/>
                      <a:gd name="T50" fmla="*/ 1200 w 1465"/>
                      <a:gd name="T51" fmla="*/ 540 h 805"/>
                      <a:gd name="T52" fmla="*/ 1296 w 1465"/>
                      <a:gd name="T53" fmla="*/ 504 h 805"/>
                      <a:gd name="T54" fmla="*/ 1404 w 1465"/>
                      <a:gd name="T55" fmla="*/ 420 h 805"/>
                      <a:gd name="T56" fmla="*/ 1452 w 1465"/>
                      <a:gd name="T57" fmla="*/ 372 h 805"/>
                      <a:gd name="T58" fmla="*/ 1464 w 1465"/>
                      <a:gd name="T59" fmla="*/ 300 h 805"/>
                      <a:gd name="T60" fmla="*/ 1464 w 1465"/>
                      <a:gd name="T61" fmla="*/ 216 h 805"/>
                      <a:gd name="T62" fmla="*/ 1464 w 1465"/>
                      <a:gd name="T63" fmla="*/ 144 h 805"/>
                      <a:gd name="T64" fmla="*/ 1392 w 1465"/>
                      <a:gd name="T65" fmla="*/ 84 h 805"/>
                      <a:gd name="T66" fmla="*/ 1320 w 1465"/>
                      <a:gd name="T67" fmla="*/ 48 h 805"/>
                      <a:gd name="T68" fmla="*/ 1248 w 1465"/>
                      <a:gd name="T69" fmla="*/ 24 h 805"/>
                      <a:gd name="T70" fmla="*/ 1176 w 1465"/>
                      <a:gd name="T71" fmla="*/ 12 h 805"/>
                      <a:gd name="T72" fmla="*/ 1092 w 1465"/>
                      <a:gd name="T73" fmla="*/ 0 h 805"/>
                      <a:gd name="T74" fmla="*/ 1008 w 1465"/>
                      <a:gd name="T75" fmla="*/ 0 h 805"/>
                      <a:gd name="T76" fmla="*/ 924 w 1465"/>
                      <a:gd name="T77" fmla="*/ 0 h 805"/>
                      <a:gd name="T78" fmla="*/ 852 w 1465"/>
                      <a:gd name="T79" fmla="*/ 0 h 805"/>
                      <a:gd name="T80" fmla="*/ 780 w 1465"/>
                      <a:gd name="T81" fmla="*/ 0 h 805"/>
                      <a:gd name="T82" fmla="*/ 696 w 1465"/>
                      <a:gd name="T83" fmla="*/ 0 h 805"/>
                      <a:gd name="T84" fmla="*/ 600 w 1465"/>
                      <a:gd name="T85" fmla="*/ 0 h 805"/>
                      <a:gd name="T86" fmla="*/ 540 w 1465"/>
                      <a:gd name="T87" fmla="*/ 36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65" h="805">
                        <a:moveTo>
                          <a:pt x="576" y="48"/>
                        </a:moveTo>
                        <a:lnTo>
                          <a:pt x="540" y="24"/>
                        </a:lnTo>
                        <a:lnTo>
                          <a:pt x="468" y="24"/>
                        </a:lnTo>
                        <a:lnTo>
                          <a:pt x="384" y="36"/>
                        </a:lnTo>
                        <a:lnTo>
                          <a:pt x="336" y="36"/>
                        </a:lnTo>
                        <a:lnTo>
                          <a:pt x="288" y="36"/>
                        </a:lnTo>
                        <a:lnTo>
                          <a:pt x="252" y="60"/>
                        </a:lnTo>
                        <a:lnTo>
                          <a:pt x="216" y="84"/>
                        </a:lnTo>
                        <a:lnTo>
                          <a:pt x="180" y="108"/>
                        </a:lnTo>
                        <a:lnTo>
                          <a:pt x="144" y="132"/>
                        </a:lnTo>
                        <a:lnTo>
                          <a:pt x="108" y="156"/>
                        </a:lnTo>
                        <a:lnTo>
                          <a:pt x="72" y="192"/>
                        </a:lnTo>
                        <a:lnTo>
                          <a:pt x="48" y="228"/>
                        </a:lnTo>
                        <a:lnTo>
                          <a:pt x="12" y="264"/>
                        </a:lnTo>
                        <a:lnTo>
                          <a:pt x="12" y="300"/>
                        </a:lnTo>
                        <a:lnTo>
                          <a:pt x="0" y="336"/>
                        </a:lnTo>
                        <a:lnTo>
                          <a:pt x="0" y="372"/>
                        </a:lnTo>
                        <a:lnTo>
                          <a:pt x="0" y="408"/>
                        </a:lnTo>
                        <a:lnTo>
                          <a:pt x="0" y="444"/>
                        </a:lnTo>
                        <a:lnTo>
                          <a:pt x="0" y="480"/>
                        </a:lnTo>
                        <a:lnTo>
                          <a:pt x="0" y="516"/>
                        </a:lnTo>
                        <a:lnTo>
                          <a:pt x="0" y="552"/>
                        </a:lnTo>
                        <a:lnTo>
                          <a:pt x="0" y="588"/>
                        </a:lnTo>
                        <a:lnTo>
                          <a:pt x="12" y="624"/>
                        </a:lnTo>
                        <a:lnTo>
                          <a:pt x="48" y="672"/>
                        </a:lnTo>
                        <a:lnTo>
                          <a:pt x="72" y="708"/>
                        </a:lnTo>
                        <a:lnTo>
                          <a:pt x="84" y="744"/>
                        </a:lnTo>
                        <a:lnTo>
                          <a:pt x="120" y="768"/>
                        </a:lnTo>
                        <a:lnTo>
                          <a:pt x="156" y="780"/>
                        </a:lnTo>
                        <a:lnTo>
                          <a:pt x="192" y="780"/>
                        </a:lnTo>
                        <a:lnTo>
                          <a:pt x="264" y="792"/>
                        </a:lnTo>
                        <a:lnTo>
                          <a:pt x="300" y="804"/>
                        </a:lnTo>
                        <a:lnTo>
                          <a:pt x="336" y="804"/>
                        </a:lnTo>
                        <a:lnTo>
                          <a:pt x="396" y="804"/>
                        </a:lnTo>
                        <a:lnTo>
                          <a:pt x="444" y="804"/>
                        </a:lnTo>
                        <a:lnTo>
                          <a:pt x="504" y="792"/>
                        </a:lnTo>
                        <a:lnTo>
                          <a:pt x="540" y="792"/>
                        </a:lnTo>
                        <a:lnTo>
                          <a:pt x="576" y="792"/>
                        </a:lnTo>
                        <a:lnTo>
                          <a:pt x="624" y="780"/>
                        </a:lnTo>
                        <a:lnTo>
                          <a:pt x="672" y="780"/>
                        </a:lnTo>
                        <a:lnTo>
                          <a:pt x="720" y="768"/>
                        </a:lnTo>
                        <a:lnTo>
                          <a:pt x="756" y="756"/>
                        </a:lnTo>
                        <a:lnTo>
                          <a:pt x="816" y="732"/>
                        </a:lnTo>
                        <a:lnTo>
                          <a:pt x="864" y="708"/>
                        </a:lnTo>
                        <a:lnTo>
                          <a:pt x="900" y="684"/>
                        </a:lnTo>
                        <a:lnTo>
                          <a:pt x="936" y="660"/>
                        </a:lnTo>
                        <a:lnTo>
                          <a:pt x="984" y="636"/>
                        </a:lnTo>
                        <a:lnTo>
                          <a:pt x="1032" y="612"/>
                        </a:lnTo>
                        <a:lnTo>
                          <a:pt x="1068" y="588"/>
                        </a:lnTo>
                        <a:lnTo>
                          <a:pt x="1104" y="564"/>
                        </a:lnTo>
                        <a:lnTo>
                          <a:pt x="1140" y="564"/>
                        </a:lnTo>
                        <a:lnTo>
                          <a:pt x="1200" y="540"/>
                        </a:lnTo>
                        <a:lnTo>
                          <a:pt x="1236" y="540"/>
                        </a:lnTo>
                        <a:lnTo>
                          <a:pt x="1296" y="504"/>
                        </a:lnTo>
                        <a:lnTo>
                          <a:pt x="1344" y="456"/>
                        </a:lnTo>
                        <a:lnTo>
                          <a:pt x="1404" y="420"/>
                        </a:lnTo>
                        <a:lnTo>
                          <a:pt x="1440" y="408"/>
                        </a:lnTo>
                        <a:lnTo>
                          <a:pt x="1452" y="372"/>
                        </a:lnTo>
                        <a:lnTo>
                          <a:pt x="1464" y="336"/>
                        </a:lnTo>
                        <a:lnTo>
                          <a:pt x="1464" y="300"/>
                        </a:lnTo>
                        <a:lnTo>
                          <a:pt x="1464" y="252"/>
                        </a:lnTo>
                        <a:lnTo>
                          <a:pt x="1464" y="216"/>
                        </a:lnTo>
                        <a:lnTo>
                          <a:pt x="1464" y="180"/>
                        </a:lnTo>
                        <a:lnTo>
                          <a:pt x="1464" y="144"/>
                        </a:lnTo>
                        <a:lnTo>
                          <a:pt x="1428" y="108"/>
                        </a:lnTo>
                        <a:lnTo>
                          <a:pt x="1392" y="84"/>
                        </a:lnTo>
                        <a:lnTo>
                          <a:pt x="1356" y="60"/>
                        </a:lnTo>
                        <a:lnTo>
                          <a:pt x="1320" y="48"/>
                        </a:lnTo>
                        <a:lnTo>
                          <a:pt x="1284" y="36"/>
                        </a:lnTo>
                        <a:lnTo>
                          <a:pt x="1248" y="24"/>
                        </a:lnTo>
                        <a:lnTo>
                          <a:pt x="1212" y="12"/>
                        </a:lnTo>
                        <a:lnTo>
                          <a:pt x="1176" y="12"/>
                        </a:lnTo>
                        <a:lnTo>
                          <a:pt x="1140" y="0"/>
                        </a:lnTo>
                        <a:lnTo>
                          <a:pt x="1092" y="0"/>
                        </a:lnTo>
                        <a:lnTo>
                          <a:pt x="1056" y="0"/>
                        </a:lnTo>
                        <a:lnTo>
                          <a:pt x="1008" y="0"/>
                        </a:lnTo>
                        <a:lnTo>
                          <a:pt x="972" y="0"/>
                        </a:lnTo>
                        <a:lnTo>
                          <a:pt x="924" y="0"/>
                        </a:lnTo>
                        <a:lnTo>
                          <a:pt x="888" y="0"/>
                        </a:lnTo>
                        <a:lnTo>
                          <a:pt x="852" y="0"/>
                        </a:lnTo>
                        <a:lnTo>
                          <a:pt x="816" y="0"/>
                        </a:lnTo>
                        <a:lnTo>
                          <a:pt x="780" y="0"/>
                        </a:lnTo>
                        <a:lnTo>
                          <a:pt x="732" y="0"/>
                        </a:lnTo>
                        <a:lnTo>
                          <a:pt x="696" y="0"/>
                        </a:lnTo>
                        <a:lnTo>
                          <a:pt x="648" y="0"/>
                        </a:lnTo>
                        <a:lnTo>
                          <a:pt x="600" y="0"/>
                        </a:lnTo>
                        <a:lnTo>
                          <a:pt x="564" y="0"/>
                        </a:lnTo>
                        <a:lnTo>
                          <a:pt x="540" y="3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6877" name="Freeform 13">
                    <a:extLst>
                      <a:ext uri="{FF2B5EF4-FFF2-40B4-BE49-F238E27FC236}">
                        <a16:creationId xmlns:a16="http://schemas.microsoft.com/office/drawing/2014/main" id="{00B4C1A0-F5CE-4648-8A72-D600E01FA5C9}"/>
                      </a:ext>
                    </a:extLst>
                  </p:cNvPr>
                  <p:cNvSpPr>
                    <a:spLocks/>
                  </p:cNvSpPr>
                  <p:nvPr/>
                </p:nvSpPr>
                <p:spPr bwMode="auto">
                  <a:xfrm>
                    <a:off x="1296" y="3080"/>
                    <a:ext cx="361" cy="241"/>
                  </a:xfrm>
                  <a:custGeom>
                    <a:avLst/>
                    <a:gdLst>
                      <a:gd name="T0" fmla="*/ 336 w 361"/>
                      <a:gd name="T1" fmla="*/ 0 h 241"/>
                      <a:gd name="T2" fmla="*/ 264 w 361"/>
                      <a:gd name="T3" fmla="*/ 15 h 241"/>
                      <a:gd name="T4" fmla="*/ 192 w 361"/>
                      <a:gd name="T5" fmla="*/ 15 h 241"/>
                      <a:gd name="T6" fmla="*/ 120 w 361"/>
                      <a:gd name="T7" fmla="*/ 15 h 241"/>
                      <a:gd name="T8" fmla="*/ 48 w 361"/>
                      <a:gd name="T9" fmla="*/ 15 h 241"/>
                      <a:gd name="T10" fmla="*/ 0 w 361"/>
                      <a:gd name="T11" fmla="*/ 60 h 241"/>
                      <a:gd name="T12" fmla="*/ 0 w 361"/>
                      <a:gd name="T13" fmla="*/ 105 h 241"/>
                      <a:gd name="T14" fmla="*/ 0 w 361"/>
                      <a:gd name="T15" fmla="*/ 150 h 241"/>
                      <a:gd name="T16" fmla="*/ 0 w 361"/>
                      <a:gd name="T17" fmla="*/ 195 h 241"/>
                      <a:gd name="T18" fmla="*/ 72 w 361"/>
                      <a:gd name="T19" fmla="*/ 240 h 241"/>
                      <a:gd name="T20" fmla="*/ 144 w 361"/>
                      <a:gd name="T21" fmla="*/ 240 h 241"/>
                      <a:gd name="T22" fmla="*/ 216 w 361"/>
                      <a:gd name="T23" fmla="*/ 240 h 241"/>
                      <a:gd name="T24" fmla="*/ 288 w 361"/>
                      <a:gd name="T25" fmla="*/ 240 h 241"/>
                      <a:gd name="T26" fmla="*/ 360 w 361"/>
                      <a:gd name="T27" fmla="*/ 225 h 241"/>
                      <a:gd name="T28" fmla="*/ 360 w 361"/>
                      <a:gd name="T29" fmla="*/ 180 h 241"/>
                      <a:gd name="T30" fmla="*/ 360 w 361"/>
                      <a:gd name="T31" fmla="*/ 135 h 241"/>
                      <a:gd name="T32" fmla="*/ 360 w 361"/>
                      <a:gd name="T33" fmla="*/ 90 h 241"/>
                      <a:gd name="T34" fmla="*/ 360 w 361"/>
                      <a:gd name="T35" fmla="*/ 45 h 241"/>
                      <a:gd name="T36" fmla="*/ 288 w 361"/>
                      <a:gd name="T37" fmla="*/ 3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1" h="241">
                        <a:moveTo>
                          <a:pt x="336" y="0"/>
                        </a:moveTo>
                        <a:lnTo>
                          <a:pt x="264" y="15"/>
                        </a:lnTo>
                        <a:lnTo>
                          <a:pt x="192" y="15"/>
                        </a:lnTo>
                        <a:lnTo>
                          <a:pt x="120" y="15"/>
                        </a:lnTo>
                        <a:lnTo>
                          <a:pt x="48" y="15"/>
                        </a:lnTo>
                        <a:lnTo>
                          <a:pt x="0" y="60"/>
                        </a:lnTo>
                        <a:lnTo>
                          <a:pt x="0" y="105"/>
                        </a:lnTo>
                        <a:lnTo>
                          <a:pt x="0" y="150"/>
                        </a:lnTo>
                        <a:lnTo>
                          <a:pt x="0" y="195"/>
                        </a:lnTo>
                        <a:lnTo>
                          <a:pt x="72" y="240"/>
                        </a:lnTo>
                        <a:lnTo>
                          <a:pt x="144" y="240"/>
                        </a:lnTo>
                        <a:lnTo>
                          <a:pt x="216" y="240"/>
                        </a:lnTo>
                        <a:lnTo>
                          <a:pt x="288" y="240"/>
                        </a:lnTo>
                        <a:lnTo>
                          <a:pt x="360" y="225"/>
                        </a:lnTo>
                        <a:lnTo>
                          <a:pt x="360" y="180"/>
                        </a:lnTo>
                        <a:lnTo>
                          <a:pt x="360" y="135"/>
                        </a:lnTo>
                        <a:lnTo>
                          <a:pt x="360" y="90"/>
                        </a:lnTo>
                        <a:lnTo>
                          <a:pt x="360" y="45"/>
                        </a:lnTo>
                        <a:lnTo>
                          <a:pt x="288" y="3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6881" name="Oval 17">
                    <a:extLst>
                      <a:ext uri="{FF2B5EF4-FFF2-40B4-BE49-F238E27FC236}">
                        <a16:creationId xmlns:a16="http://schemas.microsoft.com/office/drawing/2014/main" id="{59FC603C-2C09-4170-8067-10A51385DBE1}"/>
                      </a:ext>
                    </a:extLst>
                  </p:cNvPr>
                  <p:cNvSpPr>
                    <a:spLocks noChangeArrowheads="1"/>
                  </p:cNvSpPr>
                  <p:nvPr/>
                </p:nvSpPr>
                <p:spPr bwMode="auto">
                  <a:xfrm>
                    <a:off x="1084" y="2988"/>
                    <a:ext cx="856" cy="47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6892" name="Rectangle 28">
                    <a:extLst>
                      <a:ext uri="{FF2B5EF4-FFF2-40B4-BE49-F238E27FC236}">
                        <a16:creationId xmlns:a16="http://schemas.microsoft.com/office/drawing/2014/main" id="{1B4763A7-4F00-4122-911A-75E6B244A326}"/>
                      </a:ext>
                    </a:extLst>
                  </p:cNvPr>
                  <p:cNvSpPr>
                    <a:spLocks noChangeArrowheads="1"/>
                  </p:cNvSpPr>
                  <p:nvPr/>
                </p:nvSpPr>
                <p:spPr bwMode="auto">
                  <a:xfrm>
                    <a:off x="321" y="2184"/>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2</a:t>
                    </a:r>
                  </a:p>
                </p:txBody>
              </p:sp>
            </p:grpSp>
          </p:grpSp>
          <p:sp>
            <p:nvSpPr>
              <p:cNvPr id="36922" name="Text Box 58">
                <a:extLst>
                  <a:ext uri="{FF2B5EF4-FFF2-40B4-BE49-F238E27FC236}">
                    <a16:creationId xmlns:a16="http://schemas.microsoft.com/office/drawing/2014/main" id="{70FABC8C-EDD9-4680-8BC5-C4FDE55054AE}"/>
                  </a:ext>
                </a:extLst>
              </p:cNvPr>
              <p:cNvSpPr txBox="1">
                <a:spLocks noChangeArrowheads="1"/>
              </p:cNvSpPr>
              <p:nvPr/>
            </p:nvSpPr>
            <p:spPr bwMode="auto">
              <a:xfrm>
                <a:off x="560" y="3344"/>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grpSp>
        <p:grpSp>
          <p:nvGrpSpPr>
            <p:cNvPr id="36904" name="Group 40">
              <a:extLst>
                <a:ext uri="{FF2B5EF4-FFF2-40B4-BE49-F238E27FC236}">
                  <a16:creationId xmlns:a16="http://schemas.microsoft.com/office/drawing/2014/main" id="{E15E1175-66E2-45BC-98C3-4F3E305D96D0}"/>
                </a:ext>
              </a:extLst>
            </p:cNvPr>
            <p:cNvGrpSpPr>
              <a:grpSpLocks/>
            </p:cNvGrpSpPr>
            <p:nvPr/>
          </p:nvGrpSpPr>
          <p:grpSpPr bwMode="auto">
            <a:xfrm>
              <a:off x="1993900" y="4838700"/>
              <a:ext cx="914400" cy="1143000"/>
              <a:chOff x="1248" y="3376"/>
              <a:chExt cx="576" cy="720"/>
            </a:xfrm>
          </p:grpSpPr>
          <p:sp>
            <p:nvSpPr>
              <p:cNvPr id="36882" name="Line 18">
                <a:extLst>
                  <a:ext uri="{FF2B5EF4-FFF2-40B4-BE49-F238E27FC236}">
                    <a16:creationId xmlns:a16="http://schemas.microsoft.com/office/drawing/2014/main" id="{31C6692E-4A13-422B-BEA0-4EEC186571D1}"/>
                  </a:ext>
                </a:extLst>
              </p:cNvPr>
              <p:cNvSpPr>
                <a:spLocks noChangeShapeType="1"/>
              </p:cNvSpPr>
              <p:nvPr/>
            </p:nvSpPr>
            <p:spPr bwMode="auto">
              <a:xfrm>
                <a:off x="1248" y="3376"/>
                <a:ext cx="576" cy="720"/>
              </a:xfrm>
              <a:prstGeom prst="line">
                <a:avLst/>
              </a:prstGeom>
              <a:noFill/>
              <a:ln w="12700">
                <a:solidFill>
                  <a:srgbClr val="FF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6883" name="Line 19">
                <a:extLst>
                  <a:ext uri="{FF2B5EF4-FFF2-40B4-BE49-F238E27FC236}">
                    <a16:creationId xmlns:a16="http://schemas.microsoft.com/office/drawing/2014/main" id="{493DF1AC-CAD3-42C9-907B-A57EE9728EAC}"/>
                  </a:ext>
                </a:extLst>
              </p:cNvPr>
              <p:cNvSpPr>
                <a:spLocks noChangeShapeType="1"/>
              </p:cNvSpPr>
              <p:nvPr/>
            </p:nvSpPr>
            <p:spPr bwMode="auto">
              <a:xfrm>
                <a:off x="1248" y="3376"/>
                <a:ext cx="192" cy="240"/>
              </a:xfrm>
              <a:prstGeom prst="line">
                <a:avLst/>
              </a:prstGeom>
              <a:noFill/>
              <a:ln w="1270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36927" name="Group 63">
              <a:extLst>
                <a:ext uri="{FF2B5EF4-FFF2-40B4-BE49-F238E27FC236}">
                  <a16:creationId xmlns:a16="http://schemas.microsoft.com/office/drawing/2014/main" id="{34E0BA4C-2FE6-4C67-8C72-9AD22C3170D3}"/>
                </a:ext>
              </a:extLst>
            </p:cNvPr>
            <p:cNvGrpSpPr>
              <a:grpSpLocks/>
            </p:cNvGrpSpPr>
            <p:nvPr/>
          </p:nvGrpSpPr>
          <p:grpSpPr bwMode="auto">
            <a:xfrm>
              <a:off x="1982788" y="5067300"/>
              <a:ext cx="1651000" cy="377825"/>
              <a:chOff x="1249" y="3192"/>
              <a:chExt cx="1040" cy="238"/>
            </a:xfrm>
          </p:grpSpPr>
          <p:sp>
            <p:nvSpPr>
              <p:cNvPr id="36886" name="Rectangle 22">
                <a:extLst>
                  <a:ext uri="{FF2B5EF4-FFF2-40B4-BE49-F238E27FC236}">
                    <a16:creationId xmlns:a16="http://schemas.microsoft.com/office/drawing/2014/main" id="{C43CE700-777A-4BC9-90C1-AF53E3EFF579}"/>
                  </a:ext>
                </a:extLst>
              </p:cNvPr>
              <p:cNvSpPr>
                <a:spLocks noChangeArrowheads="1"/>
              </p:cNvSpPr>
              <p:nvPr/>
            </p:nvSpPr>
            <p:spPr bwMode="auto">
              <a:xfrm>
                <a:off x="1249" y="3224"/>
                <a:ext cx="104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10800" rIns="216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(i+4+m+m’)</a:t>
                </a:r>
              </a:p>
            </p:txBody>
          </p:sp>
          <p:sp>
            <p:nvSpPr>
              <p:cNvPr id="36921" name="Text Box 57">
                <a:extLst>
                  <a:ext uri="{FF2B5EF4-FFF2-40B4-BE49-F238E27FC236}">
                    <a16:creationId xmlns:a16="http://schemas.microsoft.com/office/drawing/2014/main" id="{50B4E73B-6556-435D-B6AC-7952A41401FC}"/>
                  </a:ext>
                </a:extLst>
              </p:cNvPr>
              <p:cNvSpPr txBox="1">
                <a:spLocks noChangeArrowheads="1"/>
              </p:cNvSpPr>
              <p:nvPr/>
            </p:nvSpPr>
            <p:spPr bwMode="auto">
              <a:xfrm>
                <a:off x="1440" y="31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grpSp>
        <p:grpSp>
          <p:nvGrpSpPr>
            <p:cNvPr id="36903" name="Group 39">
              <a:extLst>
                <a:ext uri="{FF2B5EF4-FFF2-40B4-BE49-F238E27FC236}">
                  <a16:creationId xmlns:a16="http://schemas.microsoft.com/office/drawing/2014/main" id="{FF15F7E7-0C1C-4521-A444-3E7975EACEC3}"/>
                </a:ext>
              </a:extLst>
            </p:cNvPr>
            <p:cNvGrpSpPr>
              <a:grpSpLocks/>
            </p:cNvGrpSpPr>
            <p:nvPr/>
          </p:nvGrpSpPr>
          <p:grpSpPr bwMode="auto">
            <a:xfrm>
              <a:off x="927100" y="4064000"/>
              <a:ext cx="2273300" cy="1435100"/>
              <a:chOff x="584" y="2896"/>
              <a:chExt cx="1432" cy="904"/>
            </a:xfrm>
          </p:grpSpPr>
          <p:sp>
            <p:nvSpPr>
              <p:cNvPr id="36879" name="Line 15">
                <a:extLst>
                  <a:ext uri="{FF2B5EF4-FFF2-40B4-BE49-F238E27FC236}">
                    <a16:creationId xmlns:a16="http://schemas.microsoft.com/office/drawing/2014/main" id="{D9560EBE-8F6F-4FF2-82BC-348B1F029BF3}"/>
                  </a:ext>
                </a:extLst>
              </p:cNvPr>
              <p:cNvSpPr>
                <a:spLocks noChangeShapeType="1"/>
              </p:cNvSpPr>
              <p:nvPr/>
            </p:nvSpPr>
            <p:spPr bwMode="auto">
              <a:xfrm flipV="1">
                <a:off x="1248" y="2896"/>
                <a:ext cx="768" cy="480"/>
              </a:xfrm>
              <a:prstGeom prst="line">
                <a:avLst/>
              </a:prstGeom>
              <a:noFill/>
              <a:ln w="12700">
                <a:solidFill>
                  <a:srgbClr val="FF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6880" name="Line 16">
                <a:extLst>
                  <a:ext uri="{FF2B5EF4-FFF2-40B4-BE49-F238E27FC236}">
                    <a16:creationId xmlns:a16="http://schemas.microsoft.com/office/drawing/2014/main" id="{4883E01A-9809-4418-A438-3E89F10C307C}"/>
                  </a:ext>
                </a:extLst>
              </p:cNvPr>
              <p:cNvSpPr>
                <a:spLocks noChangeShapeType="1"/>
              </p:cNvSpPr>
              <p:nvPr/>
            </p:nvSpPr>
            <p:spPr bwMode="auto">
              <a:xfrm flipV="1">
                <a:off x="584" y="3368"/>
                <a:ext cx="672" cy="432"/>
              </a:xfrm>
              <a:prstGeom prst="line">
                <a:avLst/>
              </a:prstGeom>
              <a:noFill/>
              <a:ln w="12700">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36915" name="Line 51">
              <a:extLst>
                <a:ext uri="{FF2B5EF4-FFF2-40B4-BE49-F238E27FC236}">
                  <a16:creationId xmlns:a16="http://schemas.microsoft.com/office/drawing/2014/main" id="{CA4FCD4C-E701-4722-82F6-A0D9DD8AED52}"/>
                </a:ext>
              </a:extLst>
            </p:cNvPr>
            <p:cNvSpPr>
              <a:spLocks noChangeShapeType="1"/>
            </p:cNvSpPr>
            <p:nvPr/>
          </p:nvSpPr>
          <p:spPr bwMode="auto">
            <a:xfrm flipV="1">
              <a:off x="939800" y="5499100"/>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6916" name="Line 52">
              <a:extLst>
                <a:ext uri="{FF2B5EF4-FFF2-40B4-BE49-F238E27FC236}">
                  <a16:creationId xmlns:a16="http://schemas.microsoft.com/office/drawing/2014/main" id="{A33FEC4D-7EDF-47FB-BE6D-EEA1372CB214}"/>
                </a:ext>
              </a:extLst>
            </p:cNvPr>
            <p:cNvSpPr>
              <a:spLocks noChangeShapeType="1"/>
            </p:cNvSpPr>
            <p:nvPr/>
          </p:nvSpPr>
          <p:spPr bwMode="auto">
            <a:xfrm flipH="1" flipV="1">
              <a:off x="927100" y="5219700"/>
              <a:ext cx="0" cy="2667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6917" name="Line 53">
              <a:extLst>
                <a:ext uri="{FF2B5EF4-FFF2-40B4-BE49-F238E27FC236}">
                  <a16:creationId xmlns:a16="http://schemas.microsoft.com/office/drawing/2014/main" id="{D11DEED7-5E61-4D7F-BB63-04BE31517052}"/>
                </a:ext>
              </a:extLst>
            </p:cNvPr>
            <p:cNvSpPr>
              <a:spLocks noChangeShapeType="1"/>
            </p:cNvSpPr>
            <p:nvPr/>
          </p:nvSpPr>
          <p:spPr bwMode="auto">
            <a:xfrm flipV="1">
              <a:off x="2006600" y="4838700"/>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6918" name="Line 54">
              <a:extLst>
                <a:ext uri="{FF2B5EF4-FFF2-40B4-BE49-F238E27FC236}">
                  <a16:creationId xmlns:a16="http://schemas.microsoft.com/office/drawing/2014/main" id="{87BD4B65-A177-4FA3-AB8F-1D2AB60727D5}"/>
                </a:ext>
              </a:extLst>
            </p:cNvPr>
            <p:cNvSpPr>
              <a:spLocks noChangeShapeType="1"/>
            </p:cNvSpPr>
            <p:nvPr/>
          </p:nvSpPr>
          <p:spPr bwMode="auto">
            <a:xfrm flipH="1" flipV="1">
              <a:off x="1981200" y="4559300"/>
              <a:ext cx="0" cy="2667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36926" name="Group 62">
              <a:extLst>
                <a:ext uri="{FF2B5EF4-FFF2-40B4-BE49-F238E27FC236}">
                  <a16:creationId xmlns:a16="http://schemas.microsoft.com/office/drawing/2014/main" id="{5F9C8CCC-6D72-4814-991F-E4C4C98B09EE}"/>
                </a:ext>
              </a:extLst>
            </p:cNvPr>
            <p:cNvGrpSpPr>
              <a:grpSpLocks/>
            </p:cNvGrpSpPr>
            <p:nvPr/>
          </p:nvGrpSpPr>
          <p:grpSpPr bwMode="auto">
            <a:xfrm>
              <a:off x="1741488" y="4368803"/>
              <a:ext cx="977900" cy="649288"/>
              <a:chOff x="1097" y="2752"/>
              <a:chExt cx="616" cy="409"/>
            </a:xfrm>
          </p:grpSpPr>
          <p:sp>
            <p:nvSpPr>
              <p:cNvPr id="36885" name="Rectangle 21">
                <a:extLst>
                  <a:ext uri="{FF2B5EF4-FFF2-40B4-BE49-F238E27FC236}">
                    <a16:creationId xmlns:a16="http://schemas.microsoft.com/office/drawing/2014/main" id="{5E802811-4215-4F67-AF3A-3CCEE50304BE}"/>
                  </a:ext>
                </a:extLst>
              </p:cNvPr>
              <p:cNvSpPr>
                <a:spLocks noChangeArrowheads="1"/>
              </p:cNvSpPr>
              <p:nvPr/>
            </p:nvSpPr>
            <p:spPr bwMode="auto">
              <a:xfrm>
                <a:off x="1097" y="2752"/>
                <a:ext cx="6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b="1" dirty="0">
                    <a:latin typeface="Calibri" panose="020F0502020204030204" pitchFamily="34" charset="0"/>
                    <a:cs typeface="Calibri" panose="020F0502020204030204" pitchFamily="34" charset="0"/>
                  </a:rPr>
                  <a:t>x</a:t>
                </a:r>
                <a:r>
                  <a:rPr lang="en-GB" altLang="en-US" sz="2000" b="1" baseline="-25000" dirty="0">
                    <a:latin typeface="Calibri" panose="020F0502020204030204" pitchFamily="34" charset="0"/>
                    <a:cs typeface="Calibri" panose="020F0502020204030204" pitchFamily="34" charset="0"/>
                  </a:rPr>
                  <a:t>(i+2+m)</a:t>
                </a:r>
              </a:p>
            </p:txBody>
          </p:sp>
          <p:sp>
            <p:nvSpPr>
              <p:cNvPr id="36923" name="Text Box 59">
                <a:extLst>
                  <a:ext uri="{FF2B5EF4-FFF2-40B4-BE49-F238E27FC236}">
                    <a16:creationId xmlns:a16="http://schemas.microsoft.com/office/drawing/2014/main" id="{ABA00A06-8BED-438D-BB35-599E023D8DBB}"/>
                  </a:ext>
                </a:extLst>
              </p:cNvPr>
              <p:cNvSpPr txBox="1">
                <a:spLocks noChangeArrowheads="1"/>
              </p:cNvSpPr>
              <p:nvPr/>
            </p:nvSpPr>
            <p:spPr bwMode="auto">
              <a:xfrm>
                <a:off x="1224" y="2928"/>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solidFill>
                      <a:srgbClr val="FF0000"/>
                    </a:solidFill>
                    <a:latin typeface="Calibri" panose="020F0502020204030204" pitchFamily="34" charset="0"/>
                    <a:cs typeface="Calibri" panose="020F0502020204030204" pitchFamily="34" charset="0"/>
                  </a:rPr>
                  <a:t>•</a:t>
                </a:r>
              </a:p>
            </p:txBody>
          </p:sp>
        </p:grpSp>
      </p:grpSp>
      <p:sp>
        <p:nvSpPr>
          <p:cNvPr id="47" name="Platshållare för bildnummer 6">
            <a:extLst>
              <a:ext uri="{FF2B5EF4-FFF2-40B4-BE49-F238E27FC236}">
                <a16:creationId xmlns:a16="http://schemas.microsoft.com/office/drawing/2014/main" id="{04CB3B72-FC09-458B-A593-AEE44695E9BA}"/>
              </a:ext>
            </a:extLst>
          </p:cNvPr>
          <p:cNvSpPr>
            <a:spLocks noGrp="1"/>
          </p:cNvSpPr>
          <p:nvPr>
            <p:ph type="sldNum" sz="quarter" idx="12"/>
          </p:nvPr>
        </p:nvSpPr>
        <p:spPr>
          <a:xfrm>
            <a:off x="8325395" y="6362698"/>
            <a:ext cx="402771" cy="342901"/>
          </a:xfrm>
        </p:spPr>
        <p:txBody>
          <a:bodyPr/>
          <a:lstStyle/>
          <a:p>
            <a:fld id="{AE905E02-BAA7-4771-9172-78234F4E6987}" type="slidenum">
              <a:rPr lang="en-GB" altLang="en-US">
                <a:latin typeface="Calibri" panose="020F0502020204030204" pitchFamily="34" charset="0"/>
                <a:cs typeface="Calibri" panose="020F0502020204030204" pitchFamily="34" charset="0"/>
              </a:rPr>
              <a:pPr/>
              <a:t>21</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900"/>
                                        </p:tgtEl>
                                        <p:attrNameLst>
                                          <p:attrName>style.visibility</p:attrName>
                                        </p:attrNameLst>
                                      </p:cBhvr>
                                      <p:to>
                                        <p:strVal val="visible"/>
                                      </p:to>
                                    </p:set>
                                    <p:anim calcmode="lin" valueType="num">
                                      <p:cBhvr additive="base">
                                        <p:cTn id="13" dur="500" fill="hold"/>
                                        <p:tgtEl>
                                          <p:spTgt spid="36900"/>
                                        </p:tgtEl>
                                        <p:attrNameLst>
                                          <p:attrName>ppt_x</p:attrName>
                                        </p:attrNameLst>
                                      </p:cBhvr>
                                      <p:tavLst>
                                        <p:tav tm="0">
                                          <p:val>
                                            <p:strVal val="#ppt_x"/>
                                          </p:val>
                                        </p:tav>
                                        <p:tav tm="100000">
                                          <p:val>
                                            <p:strVal val="#ppt_x"/>
                                          </p:val>
                                        </p:tav>
                                      </p:tavLst>
                                    </p:anim>
                                    <p:anim calcmode="lin" valueType="num">
                                      <p:cBhvr additive="base">
                                        <p:cTn id="14" dur="500" fill="hold"/>
                                        <p:tgtEl>
                                          <p:spTgt spid="369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901"/>
                                        </p:tgtEl>
                                        <p:attrNameLst>
                                          <p:attrName>style.visibility</p:attrName>
                                        </p:attrNameLst>
                                      </p:cBhvr>
                                      <p:to>
                                        <p:strVal val="visible"/>
                                      </p:to>
                                    </p:set>
                                    <p:anim calcmode="lin" valueType="num">
                                      <p:cBhvr additive="base">
                                        <p:cTn id="19" dur="500" fill="hold"/>
                                        <p:tgtEl>
                                          <p:spTgt spid="36901"/>
                                        </p:tgtEl>
                                        <p:attrNameLst>
                                          <p:attrName>ppt_x</p:attrName>
                                        </p:attrNameLst>
                                      </p:cBhvr>
                                      <p:tavLst>
                                        <p:tav tm="0">
                                          <p:val>
                                            <p:strVal val="#ppt_x"/>
                                          </p:val>
                                        </p:tav>
                                        <p:tav tm="100000">
                                          <p:val>
                                            <p:strVal val="#ppt_x"/>
                                          </p:val>
                                        </p:tav>
                                      </p:tavLst>
                                    </p:anim>
                                    <p:anim calcmode="lin" valueType="num">
                                      <p:cBhvr additive="base">
                                        <p:cTn id="20" dur="500" fill="hold"/>
                                        <p:tgtEl>
                                          <p:spTgt spid="3690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6914"/>
                                        </p:tgtEl>
                                        <p:attrNameLst>
                                          <p:attrName>style.visibility</p:attrName>
                                        </p:attrNameLst>
                                      </p:cBhvr>
                                      <p:to>
                                        <p:strVal val="visible"/>
                                      </p:to>
                                    </p:set>
                                    <p:anim calcmode="lin" valueType="num">
                                      <p:cBhvr additive="base">
                                        <p:cTn id="31" dur="500" fill="hold"/>
                                        <p:tgtEl>
                                          <p:spTgt spid="36914"/>
                                        </p:tgtEl>
                                        <p:attrNameLst>
                                          <p:attrName>ppt_x</p:attrName>
                                        </p:attrNameLst>
                                      </p:cBhvr>
                                      <p:tavLst>
                                        <p:tav tm="0">
                                          <p:val>
                                            <p:strVal val="1+#ppt_w/2"/>
                                          </p:val>
                                        </p:tav>
                                        <p:tav tm="100000">
                                          <p:val>
                                            <p:strVal val="#ppt_x"/>
                                          </p:val>
                                        </p:tav>
                                      </p:tavLst>
                                    </p:anim>
                                    <p:anim calcmode="lin" valueType="num">
                                      <p:cBhvr additive="base">
                                        <p:cTn id="32" dur="500" fill="hold"/>
                                        <p:tgtEl>
                                          <p:spTgt spid="369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6902"/>
                                        </p:tgtEl>
                                        <p:attrNameLst>
                                          <p:attrName>style.visibility</p:attrName>
                                        </p:attrNameLst>
                                      </p:cBhvr>
                                      <p:to>
                                        <p:strVal val="visible"/>
                                      </p:to>
                                    </p:set>
                                    <p:anim calcmode="lin" valueType="num">
                                      <p:cBhvr additive="base">
                                        <p:cTn id="37" dur="500" fill="hold"/>
                                        <p:tgtEl>
                                          <p:spTgt spid="36902"/>
                                        </p:tgtEl>
                                        <p:attrNameLst>
                                          <p:attrName>ppt_x</p:attrName>
                                        </p:attrNameLst>
                                      </p:cBhvr>
                                      <p:tavLst>
                                        <p:tav tm="0">
                                          <p:val>
                                            <p:strVal val="1+#ppt_w/2"/>
                                          </p:val>
                                        </p:tav>
                                        <p:tav tm="100000">
                                          <p:val>
                                            <p:strVal val="#ppt_x"/>
                                          </p:val>
                                        </p:tav>
                                      </p:tavLst>
                                    </p:anim>
                                    <p:anim calcmode="lin" valueType="num">
                                      <p:cBhvr additive="base">
                                        <p:cTn id="38" dur="500" fill="hold"/>
                                        <p:tgtEl>
                                          <p:spTgt spid="369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0" grpId="0" autoUpdateAnimBg="0"/>
      <p:bldP spid="36901" grpId="0" autoUpdateAnimBg="0"/>
      <p:bldP spid="36902" grpId="0" autoUpdateAnimBg="0"/>
      <p:bldP spid="3691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a:extLst>
              <a:ext uri="{FF2B5EF4-FFF2-40B4-BE49-F238E27FC236}">
                <a16:creationId xmlns:a16="http://schemas.microsoft.com/office/drawing/2014/main" id="{D449BACE-C7D7-4549-A659-82E5BD9A352F}"/>
              </a:ext>
            </a:extLst>
          </p:cNvPr>
          <p:cNvSpPr>
            <a:spLocks noGrp="1" noChangeArrowheads="1"/>
          </p:cNvSpPr>
          <p:nvPr>
            <p:ph type="title"/>
          </p:nvPr>
        </p:nvSpPr>
        <p:spPr>
          <a:xfrm>
            <a:off x="0" y="71438"/>
            <a:ext cx="9144000" cy="917575"/>
          </a:xfrm>
          <a:noFill/>
          <a:ln/>
        </p:spPr>
        <p:txBody>
          <a:bodyPr/>
          <a:lstStyle/>
          <a:p>
            <a:pPr algn="l">
              <a:lnSpc>
                <a:spcPct val="85000"/>
              </a:lnSpc>
            </a:pPr>
            <a:r>
              <a:rPr lang="en-GB" altLang="en-US" sz="3200" b="1" dirty="0">
                <a:latin typeface="Calibri" panose="020F0502020204030204" pitchFamily="34" charset="0"/>
                <a:cs typeface="Calibri" panose="020F0502020204030204" pitchFamily="34" charset="0"/>
              </a:rPr>
              <a:t>B3.  Methods using function values, first and second</a:t>
            </a:r>
            <a:br>
              <a:rPr lang="en-GB" altLang="en-US" sz="3200" b="1" dirty="0">
                <a:latin typeface="Calibri" panose="020F0502020204030204" pitchFamily="34" charset="0"/>
                <a:cs typeface="Calibri" panose="020F0502020204030204" pitchFamily="34" charset="0"/>
              </a:rPr>
            </a:br>
            <a:r>
              <a:rPr lang="en-GB" altLang="en-US" sz="3200" b="1" dirty="0">
                <a:latin typeface="Calibri" panose="020F0502020204030204" pitchFamily="34" charset="0"/>
                <a:cs typeface="Calibri" panose="020F0502020204030204" pitchFamily="34" charset="0"/>
              </a:rPr>
              <a:t>        derivatives </a:t>
            </a:r>
          </a:p>
        </p:txBody>
      </p:sp>
      <p:sp>
        <p:nvSpPr>
          <p:cNvPr id="38920" name="Text Box 8">
            <a:extLst>
              <a:ext uri="{FF2B5EF4-FFF2-40B4-BE49-F238E27FC236}">
                <a16:creationId xmlns:a16="http://schemas.microsoft.com/office/drawing/2014/main" id="{1EB3621A-756D-4E79-91D7-B39180BB0BB3}"/>
              </a:ext>
            </a:extLst>
          </p:cNvPr>
          <p:cNvSpPr txBox="1">
            <a:spLocks noChangeArrowheads="1"/>
          </p:cNvSpPr>
          <p:nvPr/>
        </p:nvSpPr>
        <p:spPr bwMode="auto">
          <a:xfrm>
            <a:off x="203200" y="919469"/>
            <a:ext cx="8712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Wingdings" panose="05000000000000000000" pitchFamily="2" charset="2"/>
              <a:buChar char="q"/>
            </a:pPr>
            <a:r>
              <a:rPr lang="en-GB" altLang="en-US" sz="2800" b="1" dirty="0">
                <a:solidFill>
                  <a:srgbClr val="FF0000"/>
                </a:solidFill>
                <a:latin typeface="Calibri" panose="020F0502020204030204" pitchFamily="34" charset="0"/>
                <a:cs typeface="Calibri" panose="020F0502020204030204" pitchFamily="34" charset="0"/>
              </a:rPr>
              <a:t> </a:t>
            </a:r>
            <a:r>
              <a:rPr lang="en-GB" altLang="en-US" sz="2800" b="1" u="sng" dirty="0">
                <a:solidFill>
                  <a:srgbClr val="FF0000"/>
                </a:solidFill>
                <a:latin typeface="Calibri" panose="020F0502020204030204" pitchFamily="34" charset="0"/>
                <a:cs typeface="Calibri" panose="020F0502020204030204" pitchFamily="34" charset="0"/>
              </a:rPr>
              <a:t>Newton methods</a:t>
            </a:r>
          </a:p>
        </p:txBody>
      </p:sp>
      <p:sp>
        <p:nvSpPr>
          <p:cNvPr id="38921" name="Text Box 9">
            <a:extLst>
              <a:ext uri="{FF2B5EF4-FFF2-40B4-BE49-F238E27FC236}">
                <a16:creationId xmlns:a16="http://schemas.microsoft.com/office/drawing/2014/main" id="{47789D50-32D3-4086-A077-7A7E3F030810}"/>
              </a:ext>
            </a:extLst>
          </p:cNvPr>
          <p:cNvSpPr txBox="1">
            <a:spLocks noChangeArrowheads="1"/>
          </p:cNvSpPr>
          <p:nvPr/>
        </p:nvSpPr>
        <p:spPr bwMode="auto">
          <a:xfrm>
            <a:off x="228600" y="1420946"/>
            <a:ext cx="8712200" cy="6178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20000"/>
              </a:spcBef>
              <a:buSzPct val="100000"/>
            </a:pPr>
            <a:r>
              <a:rPr lang="en-GB" altLang="en-US" sz="2000" dirty="0">
                <a:latin typeface="Calibri" panose="020F0502020204030204" pitchFamily="34" charset="0"/>
                <a:cs typeface="Calibri" panose="020F0502020204030204" pitchFamily="34" charset="0"/>
              </a:rPr>
              <a:t>The </a:t>
            </a:r>
            <a:r>
              <a:rPr lang="en-GB" altLang="en-US" sz="2000" i="1" dirty="0">
                <a:latin typeface="Calibri" panose="020F0502020204030204" pitchFamily="34" charset="0"/>
                <a:cs typeface="Calibri" panose="020F0502020204030204" pitchFamily="34" charset="0"/>
              </a:rPr>
              <a:t>second derivatives</a:t>
            </a:r>
            <a:r>
              <a:rPr lang="en-GB" altLang="en-US" sz="2000" dirty="0">
                <a:latin typeface="Calibri" panose="020F0502020204030204" pitchFamily="34" charset="0"/>
                <a:cs typeface="Calibri" panose="020F0502020204030204" pitchFamily="34" charset="0"/>
              </a:rPr>
              <a:t> measure the </a:t>
            </a:r>
            <a:r>
              <a:rPr lang="en-GB" altLang="en-US" sz="2000" i="1" dirty="0">
                <a:latin typeface="Calibri" panose="020F0502020204030204" pitchFamily="34" charset="0"/>
                <a:cs typeface="Calibri" panose="020F0502020204030204" pitchFamily="34" charset="0"/>
              </a:rPr>
              <a:t>curvature </a:t>
            </a:r>
            <a:r>
              <a:rPr lang="en-GB" altLang="en-US" sz="2000" dirty="0">
                <a:latin typeface="Calibri" panose="020F0502020204030204" pitchFamily="34" charset="0"/>
                <a:cs typeface="Calibri" panose="020F0502020204030204" pitchFamily="34" charset="0"/>
              </a:rPr>
              <a:t>of the ”invisible landscape” around the position in all dimensions. (This information is collected in a </a:t>
            </a:r>
            <a:r>
              <a:rPr lang="en-GB" altLang="en-US" sz="2000" u="sng" dirty="0">
                <a:latin typeface="Calibri" panose="020F0502020204030204" pitchFamily="34" charset="0"/>
                <a:cs typeface="Calibri" panose="020F0502020204030204" pitchFamily="34" charset="0"/>
              </a:rPr>
              <a:t>Hessian</a:t>
            </a:r>
            <a:r>
              <a:rPr lang="en-GB" altLang="en-US" sz="2000" dirty="0">
                <a:latin typeface="Calibri" panose="020F0502020204030204" pitchFamily="34" charset="0"/>
                <a:cs typeface="Calibri" panose="020F0502020204030204" pitchFamily="34" charset="0"/>
              </a:rPr>
              <a:t> matrix.)</a:t>
            </a:r>
          </a:p>
        </p:txBody>
      </p:sp>
      <p:sp>
        <p:nvSpPr>
          <p:cNvPr id="38922" name="Text Box 10">
            <a:extLst>
              <a:ext uri="{FF2B5EF4-FFF2-40B4-BE49-F238E27FC236}">
                <a16:creationId xmlns:a16="http://schemas.microsoft.com/office/drawing/2014/main" id="{5D3F681A-41DA-46B1-8F6C-7AF276B49D53}"/>
              </a:ext>
            </a:extLst>
          </p:cNvPr>
          <p:cNvSpPr txBox="1">
            <a:spLocks noChangeArrowheads="1"/>
          </p:cNvSpPr>
          <p:nvPr/>
        </p:nvSpPr>
        <p:spPr bwMode="auto">
          <a:xfrm>
            <a:off x="228600" y="3196178"/>
            <a:ext cx="7861300" cy="877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20000"/>
              </a:spcBef>
              <a:buSzPct val="100000"/>
            </a:pPr>
            <a:r>
              <a:rPr lang="en-GB" altLang="en-US" sz="2000" b="1" u="sng" dirty="0">
                <a:latin typeface="Calibri" panose="020F0502020204030204" pitchFamily="34" charset="0"/>
                <a:cs typeface="Calibri" panose="020F0502020204030204" pitchFamily="34" charset="0"/>
              </a:rPr>
              <a:t>Calculation effort per “step”</a:t>
            </a:r>
            <a:r>
              <a:rPr lang="en-GB" altLang="en-US" sz="2000" b="1" dirty="0">
                <a:latin typeface="Calibri" panose="020F0502020204030204" pitchFamily="34" charset="0"/>
                <a:cs typeface="Calibri" panose="020F0502020204030204" pitchFamily="34" charset="0"/>
              </a:rPr>
              <a:t>:</a:t>
            </a:r>
          </a:p>
          <a:p>
            <a:pPr>
              <a:lnSpc>
                <a:spcPct val="85000"/>
              </a:lnSpc>
              <a:buSzPct val="100000"/>
            </a:pPr>
            <a:r>
              <a:rPr lang="en-GB" altLang="en-US" sz="2000" dirty="0">
                <a:latin typeface="Calibri" panose="020F0502020204030204" pitchFamily="34" charset="0"/>
                <a:cs typeface="Calibri" panose="020F0502020204030204" pitchFamily="34" charset="0"/>
              </a:rPr>
              <a:t>- Function evaluation: </a:t>
            </a:r>
            <a:r>
              <a:rPr lang="en-GB" altLang="en-US" sz="2000" b="1" dirty="0">
                <a:latin typeface="Calibri" panose="020F0502020204030204" pitchFamily="34" charset="0"/>
                <a:cs typeface="Calibri" panose="020F0502020204030204" pitchFamily="34" charset="0"/>
              </a:rPr>
              <a:t>1</a:t>
            </a:r>
            <a:r>
              <a:rPr lang="en-GB" altLang="en-US" sz="2000" dirty="0">
                <a:latin typeface="Calibri" panose="020F0502020204030204" pitchFamily="34" charset="0"/>
                <a:cs typeface="Calibri" panose="020F0502020204030204" pitchFamily="34" charset="0"/>
              </a:rPr>
              <a:t> simulation.       - First derivatives: </a:t>
            </a:r>
            <a:r>
              <a:rPr lang="en-GB" altLang="en-US" sz="2000" b="1" dirty="0">
                <a:latin typeface="Calibri" panose="020F0502020204030204" pitchFamily="34" charset="0"/>
                <a:cs typeface="Calibri" panose="020F0502020204030204" pitchFamily="34" charset="0"/>
              </a:rPr>
              <a:t>n </a:t>
            </a:r>
            <a:r>
              <a:rPr lang="en-GB" altLang="en-US" sz="2000" dirty="0">
                <a:latin typeface="Calibri" panose="020F0502020204030204" pitchFamily="34" charset="0"/>
                <a:cs typeface="Calibri" panose="020F0502020204030204" pitchFamily="34" charset="0"/>
              </a:rPr>
              <a:t>simulations</a:t>
            </a:r>
          </a:p>
          <a:p>
            <a:pPr>
              <a:lnSpc>
                <a:spcPct val="85000"/>
              </a:lnSpc>
              <a:buSzPct val="100000"/>
            </a:pPr>
            <a:r>
              <a:rPr lang="en-GB" altLang="en-US" sz="2000" dirty="0">
                <a:latin typeface="Calibri" panose="020F0502020204030204" pitchFamily="34" charset="0"/>
                <a:cs typeface="Calibri" panose="020F0502020204030204" pitchFamily="34" charset="0"/>
              </a:rPr>
              <a:t>- Second derivatives: </a:t>
            </a:r>
            <a:r>
              <a:rPr lang="en-GB" altLang="en-US" sz="2000" b="1" dirty="0">
                <a:latin typeface="Calibri" panose="020F0502020204030204" pitchFamily="34" charset="0"/>
                <a:cs typeface="Calibri" panose="020F0502020204030204" pitchFamily="34" charset="0"/>
              </a:rPr>
              <a:t>n</a:t>
            </a:r>
            <a:r>
              <a:rPr lang="en-GB" altLang="en-US" sz="2000" b="1" baseline="30000" dirty="0">
                <a:latin typeface="Calibri" panose="020F0502020204030204" pitchFamily="34" charset="0"/>
                <a:cs typeface="Calibri" panose="020F0502020204030204" pitchFamily="34" charset="0"/>
              </a:rPr>
              <a:t>2</a:t>
            </a:r>
            <a:r>
              <a:rPr lang="en-GB" altLang="en-US" sz="2000" b="1"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rPr>
              <a:t>simulations       - Line search: </a:t>
            </a:r>
            <a:r>
              <a:rPr lang="en-GB" altLang="en-US" sz="2000" b="1" dirty="0">
                <a:latin typeface="Calibri" panose="020F0502020204030204" pitchFamily="34" charset="0"/>
                <a:cs typeface="Calibri" panose="020F0502020204030204" pitchFamily="34" charset="0"/>
              </a:rPr>
              <a:t>m</a:t>
            </a:r>
            <a:r>
              <a:rPr lang="en-GB" altLang="en-US" sz="2000" dirty="0">
                <a:latin typeface="Calibri" panose="020F0502020204030204" pitchFamily="34" charset="0"/>
                <a:cs typeface="Calibri" panose="020F0502020204030204" pitchFamily="34" charset="0"/>
              </a:rPr>
              <a:t> simulations.</a:t>
            </a:r>
          </a:p>
        </p:txBody>
      </p:sp>
      <p:sp>
        <p:nvSpPr>
          <p:cNvPr id="38923" name="Text Box 11">
            <a:extLst>
              <a:ext uri="{FF2B5EF4-FFF2-40B4-BE49-F238E27FC236}">
                <a16:creationId xmlns:a16="http://schemas.microsoft.com/office/drawing/2014/main" id="{8794ABD1-C47A-47D2-8AF3-C9C3D34AC131}"/>
              </a:ext>
            </a:extLst>
          </p:cNvPr>
          <p:cNvSpPr txBox="1">
            <a:spLocks noChangeArrowheads="1"/>
          </p:cNvSpPr>
          <p:nvPr/>
        </p:nvSpPr>
        <p:spPr bwMode="auto">
          <a:xfrm>
            <a:off x="129907" y="4548410"/>
            <a:ext cx="8517703"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dirty="0">
                <a:latin typeface="Calibri" panose="020F0502020204030204" pitchFamily="34" charset="0"/>
                <a:cs typeface="Calibri" panose="020F0502020204030204" pitchFamily="34" charset="0"/>
              </a:rPr>
              <a:t>There are improved methods, called </a:t>
            </a:r>
            <a:r>
              <a:rPr lang="en-GB" altLang="en-US" sz="2000" b="1" i="1" dirty="0">
                <a:latin typeface="Calibri" panose="020F0502020204030204" pitchFamily="34" charset="0"/>
                <a:cs typeface="Calibri" panose="020F0502020204030204" pitchFamily="34" charset="0"/>
              </a:rPr>
              <a:t>Quasi-Newton methods</a:t>
            </a:r>
            <a:r>
              <a:rPr lang="en-GB" altLang="en-US" sz="2000" dirty="0">
                <a:latin typeface="Calibri" panose="020F0502020204030204" pitchFamily="34" charset="0"/>
                <a:cs typeface="Calibri" panose="020F0502020204030204" pitchFamily="34" charset="0"/>
              </a:rPr>
              <a:t>, that does not calculates the second derivatives. Instead it </a:t>
            </a:r>
            <a:r>
              <a:rPr lang="en-GB" altLang="en-US" sz="2000" u="sng" dirty="0">
                <a:latin typeface="Calibri" panose="020F0502020204030204" pitchFamily="34" charset="0"/>
                <a:cs typeface="Calibri" panose="020F0502020204030204" pitchFamily="34" charset="0"/>
              </a:rPr>
              <a:t>starts as a gradient method</a:t>
            </a:r>
            <a:r>
              <a:rPr lang="en-GB" altLang="en-US" sz="2000" dirty="0">
                <a:latin typeface="Calibri" panose="020F0502020204030204" pitchFamily="34" charset="0"/>
                <a:cs typeface="Calibri" panose="020F0502020204030204" pitchFamily="34" charset="0"/>
              </a:rPr>
              <a:t> and </a:t>
            </a:r>
            <a:r>
              <a:rPr lang="en-GB" altLang="en-US" sz="2000" u="sng" dirty="0">
                <a:latin typeface="Calibri" panose="020F0502020204030204" pitchFamily="34" charset="0"/>
                <a:cs typeface="Calibri" panose="020F0502020204030204" pitchFamily="34" charset="0"/>
              </a:rPr>
              <a:t>successively builds up information about the curvature</a:t>
            </a:r>
            <a:r>
              <a:rPr lang="en-GB" altLang="en-US" sz="2000" dirty="0">
                <a:latin typeface="Calibri" panose="020F0502020204030204" pitchFamily="34" charset="0"/>
                <a:cs typeface="Calibri" panose="020F0502020204030204" pitchFamily="34" charset="0"/>
              </a:rPr>
              <a:t> as the search proceeds.</a:t>
            </a:r>
          </a:p>
        </p:txBody>
      </p:sp>
      <p:sp>
        <p:nvSpPr>
          <p:cNvPr id="38926" name="Text Box 14">
            <a:extLst>
              <a:ext uri="{FF2B5EF4-FFF2-40B4-BE49-F238E27FC236}">
                <a16:creationId xmlns:a16="http://schemas.microsoft.com/office/drawing/2014/main" id="{945F1AD5-53E4-4FD8-96E5-8906AB5C9A4C}"/>
              </a:ext>
            </a:extLst>
          </p:cNvPr>
          <p:cNvSpPr txBox="1">
            <a:spLocks noChangeArrowheads="1"/>
          </p:cNvSpPr>
          <p:nvPr/>
        </p:nvSpPr>
        <p:spPr bwMode="auto">
          <a:xfrm>
            <a:off x="203200" y="4129310"/>
            <a:ext cx="6121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Wingdings" panose="05000000000000000000" pitchFamily="2" charset="2"/>
              <a:buChar char="q"/>
            </a:pPr>
            <a:r>
              <a:rPr lang="en-GB" altLang="en-US" sz="2800" b="1" dirty="0">
                <a:solidFill>
                  <a:srgbClr val="FF0000"/>
                </a:solidFill>
                <a:latin typeface="Calibri" panose="020F0502020204030204" pitchFamily="34" charset="0"/>
                <a:cs typeface="Calibri" panose="020F0502020204030204" pitchFamily="34" charset="0"/>
              </a:rPr>
              <a:t> </a:t>
            </a:r>
            <a:r>
              <a:rPr lang="en-GB" altLang="en-US" sz="2800" b="1" u="sng" dirty="0">
                <a:solidFill>
                  <a:srgbClr val="FF0000"/>
                </a:solidFill>
                <a:latin typeface="Calibri" panose="020F0502020204030204" pitchFamily="34" charset="0"/>
                <a:cs typeface="Calibri" panose="020F0502020204030204" pitchFamily="34" charset="0"/>
              </a:rPr>
              <a:t>Quasi-Newton methods</a:t>
            </a:r>
          </a:p>
        </p:txBody>
      </p:sp>
      <p:sp>
        <p:nvSpPr>
          <p:cNvPr id="38928" name="Text Box 16">
            <a:extLst>
              <a:ext uri="{FF2B5EF4-FFF2-40B4-BE49-F238E27FC236}">
                <a16:creationId xmlns:a16="http://schemas.microsoft.com/office/drawing/2014/main" id="{2520D680-50DC-4B34-A10A-9D8E561B63BC}"/>
              </a:ext>
            </a:extLst>
          </p:cNvPr>
          <p:cNvSpPr txBox="1">
            <a:spLocks noChangeArrowheads="1"/>
          </p:cNvSpPr>
          <p:nvPr/>
        </p:nvSpPr>
        <p:spPr bwMode="auto">
          <a:xfrm>
            <a:off x="215900" y="2021021"/>
            <a:ext cx="8712200" cy="1141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20000"/>
              </a:spcBef>
              <a:buSzPct val="100000"/>
            </a:pPr>
            <a:r>
              <a:rPr lang="en-GB" altLang="en-US" sz="2000" dirty="0">
                <a:latin typeface="Calibri" panose="020F0502020204030204" pitchFamily="34" charset="0"/>
                <a:cs typeface="Calibri" panose="020F0502020204030204" pitchFamily="34" charset="0"/>
              </a:rPr>
              <a:t>By using information about </a:t>
            </a:r>
            <a:r>
              <a:rPr lang="en-GB" altLang="en-US" sz="2000" u="sng" dirty="0">
                <a:latin typeface="Calibri" panose="020F0502020204030204" pitchFamily="34" charset="0"/>
                <a:cs typeface="Calibri" panose="020F0502020204030204" pitchFamily="34" charset="0"/>
              </a:rPr>
              <a:t>function value</a:t>
            </a:r>
            <a:r>
              <a:rPr lang="en-GB" altLang="en-US" sz="2000" dirty="0">
                <a:latin typeface="Calibri" panose="020F0502020204030204" pitchFamily="34" charset="0"/>
                <a:cs typeface="Calibri" panose="020F0502020204030204" pitchFamily="34" charset="0"/>
              </a:rPr>
              <a:t>, </a:t>
            </a:r>
            <a:r>
              <a:rPr lang="en-GB" altLang="en-US" sz="2000" u="sng" dirty="0">
                <a:latin typeface="Calibri" panose="020F0502020204030204" pitchFamily="34" charset="0"/>
                <a:cs typeface="Calibri" panose="020F0502020204030204" pitchFamily="34" charset="0"/>
              </a:rPr>
              <a:t>slope</a:t>
            </a:r>
            <a:r>
              <a:rPr lang="en-GB" altLang="en-US" sz="2000" dirty="0">
                <a:latin typeface="Calibri" panose="020F0502020204030204" pitchFamily="34" charset="0"/>
                <a:cs typeface="Calibri" panose="020F0502020204030204" pitchFamily="34" charset="0"/>
              </a:rPr>
              <a:t> and </a:t>
            </a:r>
            <a:r>
              <a:rPr lang="en-GB" altLang="en-US" sz="2000" u="sng" dirty="0">
                <a:latin typeface="Calibri" panose="020F0502020204030204" pitchFamily="34" charset="0"/>
                <a:cs typeface="Calibri" panose="020F0502020204030204" pitchFamily="34" charset="0"/>
              </a:rPr>
              <a:t>curvature</a:t>
            </a:r>
            <a:r>
              <a:rPr lang="en-GB" altLang="en-US" sz="2000" dirty="0">
                <a:latin typeface="Calibri" panose="020F0502020204030204" pitchFamily="34" charset="0"/>
                <a:cs typeface="Calibri" panose="020F0502020204030204" pitchFamily="34" charset="0"/>
              </a:rPr>
              <a:t>, this method finds a </a:t>
            </a:r>
            <a:r>
              <a:rPr lang="en-GB" altLang="en-US" sz="2000" i="1" dirty="0">
                <a:latin typeface="Calibri" panose="020F0502020204030204" pitchFamily="34" charset="0"/>
                <a:cs typeface="Calibri" panose="020F0502020204030204" pitchFamily="34" charset="0"/>
              </a:rPr>
              <a:t>more efficient direction </a:t>
            </a:r>
            <a:r>
              <a:rPr lang="en-GB" altLang="en-US" sz="2000" dirty="0">
                <a:latin typeface="Calibri" panose="020F0502020204030204" pitchFamily="34" charset="0"/>
                <a:cs typeface="Calibri" panose="020F0502020204030204" pitchFamily="34" charset="0"/>
              </a:rPr>
              <a:t>to perform the line search and also </a:t>
            </a:r>
            <a:r>
              <a:rPr lang="en-GB" altLang="en-US" sz="2000" i="1" dirty="0">
                <a:latin typeface="Calibri" panose="020F0502020204030204" pitchFamily="34" charset="0"/>
                <a:cs typeface="Calibri" panose="020F0502020204030204" pitchFamily="34" charset="0"/>
              </a:rPr>
              <a:t>uses curvature to predict an appropriate ‘step-length’</a:t>
            </a:r>
            <a:r>
              <a:rPr lang="en-GB" altLang="en-US" sz="2000" dirty="0">
                <a:latin typeface="Calibri" panose="020F0502020204030204" pitchFamily="34" charset="0"/>
                <a:cs typeface="Calibri" panose="020F0502020204030204" pitchFamily="34" charset="0"/>
              </a:rPr>
              <a:t> for the line search. Therefore, it finds the optimum in fewer steps.</a:t>
            </a:r>
          </a:p>
        </p:txBody>
      </p:sp>
      <p:grpSp>
        <p:nvGrpSpPr>
          <p:cNvPr id="2" name="Grupp 1">
            <a:extLst>
              <a:ext uri="{FF2B5EF4-FFF2-40B4-BE49-F238E27FC236}">
                <a16:creationId xmlns:a16="http://schemas.microsoft.com/office/drawing/2014/main" id="{9EC49657-A30F-436B-A676-2AD1A4BEA0E2}"/>
              </a:ext>
            </a:extLst>
          </p:cNvPr>
          <p:cNvGrpSpPr/>
          <p:nvPr/>
        </p:nvGrpSpPr>
        <p:grpSpPr>
          <a:xfrm>
            <a:off x="120650" y="5659856"/>
            <a:ext cx="8712200" cy="990686"/>
            <a:chOff x="120650" y="5659856"/>
            <a:chExt cx="8712200" cy="990686"/>
          </a:xfrm>
        </p:grpSpPr>
        <p:sp>
          <p:nvSpPr>
            <p:cNvPr id="38918" name="Line 6">
              <a:extLst>
                <a:ext uri="{FF2B5EF4-FFF2-40B4-BE49-F238E27FC236}">
                  <a16:creationId xmlns:a16="http://schemas.microsoft.com/office/drawing/2014/main" id="{7CC6E76C-647C-448F-991F-C0692B4E05BE}"/>
                </a:ext>
              </a:extLst>
            </p:cNvPr>
            <p:cNvSpPr>
              <a:spLocks noChangeShapeType="1"/>
            </p:cNvSpPr>
            <p:nvPr/>
          </p:nvSpPr>
          <p:spPr bwMode="auto">
            <a:xfrm>
              <a:off x="381000" y="5659856"/>
              <a:ext cx="7296150" cy="0"/>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8929" name="Text Box 17">
              <a:extLst>
                <a:ext uri="{FF2B5EF4-FFF2-40B4-BE49-F238E27FC236}">
                  <a16:creationId xmlns:a16="http://schemas.microsoft.com/office/drawing/2014/main" id="{EFFAD61C-698C-467D-9D67-4C65902B61A6}"/>
                </a:ext>
              </a:extLst>
            </p:cNvPr>
            <p:cNvSpPr txBox="1">
              <a:spLocks noChangeArrowheads="1"/>
            </p:cNvSpPr>
            <p:nvPr/>
          </p:nvSpPr>
          <p:spPr bwMode="auto">
            <a:xfrm>
              <a:off x="120650" y="5771070"/>
              <a:ext cx="8712200" cy="8794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buSzPct val="100000"/>
              </a:pPr>
              <a:r>
                <a:rPr lang="en-GB" altLang="en-US" sz="2000" dirty="0">
                  <a:latin typeface="Calibri" panose="020F0502020204030204" pitchFamily="34" charset="0"/>
                  <a:cs typeface="Calibri" panose="020F0502020204030204" pitchFamily="34" charset="0"/>
                </a:rPr>
                <a:t>The search process first moves to the ‘goal area’. There it refines the search. Only close to the goal the </a:t>
              </a:r>
              <a:r>
                <a:rPr lang="en-GB" altLang="en-US" sz="2000" u="sng" dirty="0">
                  <a:latin typeface="Calibri" panose="020F0502020204030204" pitchFamily="34" charset="0"/>
                  <a:cs typeface="Calibri" panose="020F0502020204030204" pitchFamily="34" charset="0"/>
                </a:rPr>
                <a:t>Newton and Quasi-Newton methods</a:t>
              </a:r>
              <a:r>
                <a:rPr lang="en-GB" altLang="en-US" sz="2000" dirty="0">
                  <a:latin typeface="Calibri" panose="020F0502020204030204" pitchFamily="34" charset="0"/>
                  <a:cs typeface="Calibri" panose="020F0502020204030204" pitchFamily="34" charset="0"/>
                </a:rPr>
                <a:t> converge very rapidly because the curvature in this restricted area becomes well mapped.</a:t>
              </a:r>
              <a:endParaRPr lang="en-GB" altLang="en-US" sz="2000" b="1" dirty="0">
                <a:latin typeface="Calibri" panose="020F0502020204030204" pitchFamily="34" charset="0"/>
                <a:cs typeface="Calibri" panose="020F0502020204030204" pitchFamily="34" charset="0"/>
              </a:endParaRPr>
            </a:p>
          </p:txBody>
        </p:sp>
      </p:grpSp>
      <p:sp>
        <p:nvSpPr>
          <p:cNvPr id="12" name="Platshållare för bildnummer 6">
            <a:extLst>
              <a:ext uri="{FF2B5EF4-FFF2-40B4-BE49-F238E27FC236}">
                <a16:creationId xmlns:a16="http://schemas.microsoft.com/office/drawing/2014/main" id="{42A1BB30-3432-42F1-91A5-C9E7291CC5B3}"/>
              </a:ext>
            </a:extLst>
          </p:cNvPr>
          <p:cNvSpPr>
            <a:spLocks noGrp="1"/>
          </p:cNvSpPr>
          <p:nvPr>
            <p:ph type="sldNum" sz="quarter" idx="12"/>
          </p:nvPr>
        </p:nvSpPr>
        <p:spPr>
          <a:xfrm>
            <a:off x="8724181" y="6309363"/>
            <a:ext cx="341448" cy="457200"/>
          </a:xfrm>
        </p:spPr>
        <p:txBody>
          <a:bodyPr/>
          <a:lstStyle/>
          <a:p>
            <a:fld id="{0F7B0CB9-2E41-4D82-8C3C-2F3BCFE95F19}" type="slidenum">
              <a:rPr lang="en-GB" altLang="en-US">
                <a:latin typeface="Calibri" panose="020F0502020204030204" pitchFamily="34" charset="0"/>
                <a:cs typeface="Calibri" panose="020F0502020204030204" pitchFamily="34" charset="0"/>
              </a:rPr>
              <a:pPr/>
              <a:t>22</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500" fill="hold"/>
                                        <p:tgtEl>
                                          <p:spTgt spid="38920"/>
                                        </p:tgtEl>
                                        <p:attrNameLst>
                                          <p:attrName>ppt_x</p:attrName>
                                        </p:attrNameLst>
                                      </p:cBhvr>
                                      <p:tavLst>
                                        <p:tav tm="0">
                                          <p:val>
                                            <p:strVal val="#ppt_x"/>
                                          </p:val>
                                        </p:tav>
                                        <p:tav tm="100000">
                                          <p:val>
                                            <p:strVal val="#ppt_x"/>
                                          </p:val>
                                        </p:tav>
                                      </p:tavLst>
                                    </p:anim>
                                    <p:anim calcmode="lin" valueType="num">
                                      <p:cBhvr additive="base">
                                        <p:cTn id="8"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21"/>
                                        </p:tgtEl>
                                        <p:attrNameLst>
                                          <p:attrName>style.visibility</p:attrName>
                                        </p:attrNameLst>
                                      </p:cBhvr>
                                      <p:to>
                                        <p:strVal val="visible"/>
                                      </p:to>
                                    </p:set>
                                    <p:anim calcmode="lin" valueType="num">
                                      <p:cBhvr additive="base">
                                        <p:cTn id="13" dur="500" fill="hold"/>
                                        <p:tgtEl>
                                          <p:spTgt spid="38921"/>
                                        </p:tgtEl>
                                        <p:attrNameLst>
                                          <p:attrName>ppt_x</p:attrName>
                                        </p:attrNameLst>
                                      </p:cBhvr>
                                      <p:tavLst>
                                        <p:tav tm="0">
                                          <p:val>
                                            <p:strVal val="#ppt_x"/>
                                          </p:val>
                                        </p:tav>
                                        <p:tav tm="100000">
                                          <p:val>
                                            <p:strVal val="#ppt_x"/>
                                          </p:val>
                                        </p:tav>
                                      </p:tavLst>
                                    </p:anim>
                                    <p:anim calcmode="lin" valueType="num">
                                      <p:cBhvr additive="base">
                                        <p:cTn id="14" dur="500" fill="hold"/>
                                        <p:tgtEl>
                                          <p:spTgt spid="389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28"/>
                                        </p:tgtEl>
                                        <p:attrNameLst>
                                          <p:attrName>style.visibility</p:attrName>
                                        </p:attrNameLst>
                                      </p:cBhvr>
                                      <p:to>
                                        <p:strVal val="visible"/>
                                      </p:to>
                                    </p:set>
                                    <p:anim calcmode="lin" valueType="num">
                                      <p:cBhvr additive="base">
                                        <p:cTn id="19" dur="500" fill="hold"/>
                                        <p:tgtEl>
                                          <p:spTgt spid="38928"/>
                                        </p:tgtEl>
                                        <p:attrNameLst>
                                          <p:attrName>ppt_x</p:attrName>
                                        </p:attrNameLst>
                                      </p:cBhvr>
                                      <p:tavLst>
                                        <p:tav tm="0">
                                          <p:val>
                                            <p:strVal val="#ppt_x"/>
                                          </p:val>
                                        </p:tav>
                                        <p:tav tm="100000">
                                          <p:val>
                                            <p:strVal val="#ppt_x"/>
                                          </p:val>
                                        </p:tav>
                                      </p:tavLst>
                                    </p:anim>
                                    <p:anim calcmode="lin" valueType="num">
                                      <p:cBhvr additive="base">
                                        <p:cTn id="20" dur="500" fill="hold"/>
                                        <p:tgtEl>
                                          <p:spTgt spid="389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8922"/>
                                        </p:tgtEl>
                                        <p:attrNameLst>
                                          <p:attrName>style.visibility</p:attrName>
                                        </p:attrNameLst>
                                      </p:cBhvr>
                                      <p:to>
                                        <p:strVal val="visible"/>
                                      </p:to>
                                    </p:set>
                                    <p:anim calcmode="lin" valueType="num">
                                      <p:cBhvr additive="base">
                                        <p:cTn id="25" dur="500" fill="hold"/>
                                        <p:tgtEl>
                                          <p:spTgt spid="38922"/>
                                        </p:tgtEl>
                                        <p:attrNameLst>
                                          <p:attrName>ppt_x</p:attrName>
                                        </p:attrNameLst>
                                      </p:cBhvr>
                                      <p:tavLst>
                                        <p:tav tm="0">
                                          <p:val>
                                            <p:strVal val="1+#ppt_w/2"/>
                                          </p:val>
                                        </p:tav>
                                        <p:tav tm="100000">
                                          <p:val>
                                            <p:strVal val="#ppt_x"/>
                                          </p:val>
                                        </p:tav>
                                      </p:tavLst>
                                    </p:anim>
                                    <p:anim calcmode="lin" valueType="num">
                                      <p:cBhvr additive="base">
                                        <p:cTn id="26" dur="500" fill="hold"/>
                                        <p:tgtEl>
                                          <p:spTgt spid="3892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926"/>
                                        </p:tgtEl>
                                        <p:attrNameLst>
                                          <p:attrName>style.visibility</p:attrName>
                                        </p:attrNameLst>
                                      </p:cBhvr>
                                      <p:to>
                                        <p:strVal val="visible"/>
                                      </p:to>
                                    </p:set>
                                    <p:anim calcmode="lin" valueType="num">
                                      <p:cBhvr additive="base">
                                        <p:cTn id="31" dur="500" fill="hold"/>
                                        <p:tgtEl>
                                          <p:spTgt spid="38926"/>
                                        </p:tgtEl>
                                        <p:attrNameLst>
                                          <p:attrName>ppt_x</p:attrName>
                                        </p:attrNameLst>
                                      </p:cBhvr>
                                      <p:tavLst>
                                        <p:tav tm="0">
                                          <p:val>
                                            <p:strVal val="#ppt_x"/>
                                          </p:val>
                                        </p:tav>
                                        <p:tav tm="100000">
                                          <p:val>
                                            <p:strVal val="#ppt_x"/>
                                          </p:val>
                                        </p:tav>
                                      </p:tavLst>
                                    </p:anim>
                                    <p:anim calcmode="lin" valueType="num">
                                      <p:cBhvr additive="base">
                                        <p:cTn id="32" dur="500" fill="hold"/>
                                        <p:tgtEl>
                                          <p:spTgt spid="3892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23"/>
                                        </p:tgtEl>
                                        <p:attrNameLst>
                                          <p:attrName>style.visibility</p:attrName>
                                        </p:attrNameLst>
                                      </p:cBhvr>
                                      <p:to>
                                        <p:strVal val="visible"/>
                                      </p:to>
                                    </p:set>
                                    <p:anim calcmode="lin" valueType="num">
                                      <p:cBhvr additive="base">
                                        <p:cTn id="37" dur="500" fill="hold"/>
                                        <p:tgtEl>
                                          <p:spTgt spid="38923"/>
                                        </p:tgtEl>
                                        <p:attrNameLst>
                                          <p:attrName>ppt_x</p:attrName>
                                        </p:attrNameLst>
                                      </p:cBhvr>
                                      <p:tavLst>
                                        <p:tav tm="0">
                                          <p:val>
                                            <p:strVal val="#ppt_x"/>
                                          </p:val>
                                        </p:tav>
                                        <p:tav tm="100000">
                                          <p:val>
                                            <p:strVal val="#ppt_x"/>
                                          </p:val>
                                        </p:tav>
                                      </p:tavLst>
                                    </p:anim>
                                    <p:anim calcmode="lin" valueType="num">
                                      <p:cBhvr additive="base">
                                        <p:cTn id="38"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autoUpdateAnimBg="0"/>
      <p:bldP spid="38921" grpId="0" autoUpdateAnimBg="0"/>
      <p:bldP spid="38922" grpId="0" animBg="1" autoUpdateAnimBg="0"/>
      <p:bldP spid="38923" grpId="0" autoUpdateAnimBg="0"/>
      <p:bldP spid="38926" grpId="0" autoUpdateAnimBg="0"/>
      <p:bldP spid="3892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bildnummer 6">
            <a:extLst>
              <a:ext uri="{FF2B5EF4-FFF2-40B4-BE49-F238E27FC236}">
                <a16:creationId xmlns:a16="http://schemas.microsoft.com/office/drawing/2014/main" id="{04C375CA-695A-4336-B182-008362DB2338}"/>
              </a:ext>
            </a:extLst>
          </p:cNvPr>
          <p:cNvSpPr>
            <a:spLocks noGrp="1"/>
          </p:cNvSpPr>
          <p:nvPr>
            <p:ph type="sldNum" sz="quarter" idx="12"/>
          </p:nvPr>
        </p:nvSpPr>
        <p:spPr>
          <a:xfrm>
            <a:off x="8595363" y="6283236"/>
            <a:ext cx="367937" cy="457200"/>
          </a:xfrm>
        </p:spPr>
        <p:txBody>
          <a:bodyPr/>
          <a:lstStyle/>
          <a:p>
            <a:fld id="{D5DD7796-3B67-463B-832D-7EB829932A39}" type="slidenum">
              <a:rPr lang="en-GB" altLang="en-US">
                <a:latin typeface="Calibri" panose="020F0502020204030204" pitchFamily="34" charset="0"/>
                <a:cs typeface="Calibri" panose="020F0502020204030204" pitchFamily="34" charset="0"/>
              </a:rPr>
              <a:pPr/>
              <a:t>23</a:t>
            </a:fld>
            <a:endParaRPr lang="en-GB" altLang="en-US" dirty="0">
              <a:latin typeface="Calibri" panose="020F0502020204030204" pitchFamily="34" charset="0"/>
              <a:cs typeface="Calibri" panose="020F0502020204030204" pitchFamily="34" charset="0"/>
            </a:endParaRPr>
          </a:p>
        </p:txBody>
      </p:sp>
      <p:sp>
        <p:nvSpPr>
          <p:cNvPr id="40964" name="Rectangle 4">
            <a:extLst>
              <a:ext uri="{FF2B5EF4-FFF2-40B4-BE49-F238E27FC236}">
                <a16:creationId xmlns:a16="http://schemas.microsoft.com/office/drawing/2014/main" id="{13EAF626-D90C-4341-8330-B363F8EDF410}"/>
              </a:ext>
            </a:extLst>
          </p:cNvPr>
          <p:cNvSpPr>
            <a:spLocks noGrp="1" noChangeArrowheads="1"/>
          </p:cNvSpPr>
          <p:nvPr>
            <p:ph type="title"/>
          </p:nvPr>
        </p:nvSpPr>
        <p:spPr>
          <a:xfrm>
            <a:off x="0" y="63500"/>
            <a:ext cx="8743950" cy="552450"/>
          </a:xfrm>
          <a:noFill/>
          <a:ln/>
        </p:spPr>
        <p:txBody>
          <a:bodyPr/>
          <a:lstStyle/>
          <a:p>
            <a:r>
              <a:rPr lang="en-GB" altLang="en-US" sz="3600" b="1" dirty="0">
                <a:latin typeface="Calibri" panose="020F0502020204030204" pitchFamily="34" charset="0"/>
                <a:cs typeface="Calibri" panose="020F0502020204030204" pitchFamily="34" charset="0"/>
              </a:rPr>
              <a:t>Robustness </a:t>
            </a:r>
            <a:r>
              <a:rPr lang="en-GB" altLang="en-US" sz="3600" dirty="0">
                <a:latin typeface="Calibri" panose="020F0502020204030204" pitchFamily="34" charset="0"/>
                <a:cs typeface="Calibri" panose="020F0502020204030204" pitchFamily="34" charset="0"/>
              </a:rPr>
              <a:t>- chance to succeed</a:t>
            </a:r>
          </a:p>
        </p:txBody>
      </p:sp>
      <p:sp>
        <p:nvSpPr>
          <p:cNvPr id="40967" name="Text Box 7">
            <a:extLst>
              <a:ext uri="{FF2B5EF4-FFF2-40B4-BE49-F238E27FC236}">
                <a16:creationId xmlns:a16="http://schemas.microsoft.com/office/drawing/2014/main" id="{C15294E4-621D-420D-A34D-34522A73FD97}"/>
              </a:ext>
            </a:extLst>
          </p:cNvPr>
          <p:cNvSpPr txBox="1">
            <a:spLocks noChangeArrowheads="1"/>
          </p:cNvSpPr>
          <p:nvPr/>
        </p:nvSpPr>
        <p:spPr bwMode="auto">
          <a:xfrm>
            <a:off x="165100" y="2172362"/>
            <a:ext cx="8686800" cy="1089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In an </a:t>
            </a:r>
            <a:r>
              <a:rPr lang="en-GB" altLang="en-US" u="sng" dirty="0">
                <a:latin typeface="Calibri" panose="020F0502020204030204" pitchFamily="34" charset="0"/>
                <a:cs typeface="Calibri" panose="020F0502020204030204" pitchFamily="34" charset="0"/>
              </a:rPr>
              <a:t>irregular landscape</a:t>
            </a:r>
            <a:r>
              <a:rPr lang="en-GB" altLang="en-US" dirty="0">
                <a:latin typeface="Calibri" panose="020F0502020204030204" pitchFamily="34" charset="0"/>
                <a:cs typeface="Calibri" panose="020F0502020204030204" pitchFamily="34" charset="0"/>
              </a:rPr>
              <a:t> (with discontinuities in the objective function or its derivatives) the gradient-, Newton and Quasi-Newton methods are </a:t>
            </a:r>
            <a:r>
              <a:rPr lang="en-GB" altLang="en-US" b="1" i="1" dirty="0">
                <a:latin typeface="Calibri" panose="020F0502020204030204" pitchFamily="34" charset="0"/>
                <a:cs typeface="Calibri" panose="020F0502020204030204" pitchFamily="34" charset="0"/>
              </a:rPr>
              <a:t>not</a:t>
            </a:r>
            <a:r>
              <a:rPr lang="en-GB" altLang="en-US" dirty="0">
                <a:latin typeface="Calibri" panose="020F0502020204030204" pitchFamily="34" charset="0"/>
                <a:cs typeface="Calibri" panose="020F0502020204030204" pitchFamily="34" charset="0"/>
              </a:rPr>
              <a:t> very </a:t>
            </a:r>
            <a:r>
              <a:rPr lang="en-GB" altLang="en-US" u="sng" dirty="0">
                <a:latin typeface="Calibri" panose="020F0502020204030204" pitchFamily="34" charset="0"/>
                <a:cs typeface="Calibri" panose="020F0502020204030204" pitchFamily="34" charset="0"/>
              </a:rPr>
              <a:t>robust</a:t>
            </a:r>
            <a:r>
              <a:rPr lang="en-GB" altLang="en-US" dirty="0">
                <a:latin typeface="Calibri" panose="020F0502020204030204" pitchFamily="34" charset="0"/>
                <a:cs typeface="Calibri" panose="020F0502020204030204" pitchFamily="34" charset="0"/>
              </a:rPr>
              <a:t>. They may fail (get stuck).</a:t>
            </a:r>
          </a:p>
        </p:txBody>
      </p:sp>
      <p:sp>
        <p:nvSpPr>
          <p:cNvPr id="40968" name="Text Box 8">
            <a:extLst>
              <a:ext uri="{FF2B5EF4-FFF2-40B4-BE49-F238E27FC236}">
                <a16:creationId xmlns:a16="http://schemas.microsoft.com/office/drawing/2014/main" id="{CE8AAC62-AD48-4126-BC50-B6BF1F7B4188}"/>
              </a:ext>
            </a:extLst>
          </p:cNvPr>
          <p:cNvSpPr txBox="1">
            <a:spLocks noChangeArrowheads="1"/>
          </p:cNvSpPr>
          <p:nvPr/>
        </p:nvSpPr>
        <p:spPr bwMode="auto">
          <a:xfrm>
            <a:off x="203200" y="3397075"/>
            <a:ext cx="8940800" cy="1089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dirty="0">
                <a:latin typeface="Calibri" panose="020F0502020204030204" pitchFamily="34" charset="0"/>
                <a:cs typeface="Calibri" panose="020F0502020204030204" pitchFamily="34" charset="0"/>
              </a:rPr>
              <a:t>Only when you need a </a:t>
            </a:r>
            <a:r>
              <a:rPr lang="en-GB" altLang="en-US" u="sng" dirty="0">
                <a:latin typeface="Calibri" panose="020F0502020204030204" pitchFamily="34" charset="0"/>
                <a:cs typeface="Calibri" panose="020F0502020204030204" pitchFamily="34" charset="0"/>
              </a:rPr>
              <a:t>very high precision</a:t>
            </a:r>
            <a:r>
              <a:rPr lang="en-GB" altLang="en-US" dirty="0">
                <a:latin typeface="Calibri" panose="020F0502020204030204" pitchFamily="34" charset="0"/>
                <a:cs typeface="Calibri" panose="020F0502020204030204" pitchFamily="34" charset="0"/>
              </a:rPr>
              <a:t> on a ‘</a:t>
            </a:r>
            <a:r>
              <a:rPr lang="en-GB" altLang="en-US" u="sng" dirty="0">
                <a:latin typeface="Calibri" panose="020F0502020204030204" pitchFamily="34" charset="0"/>
                <a:cs typeface="Calibri" panose="020F0502020204030204" pitchFamily="34" charset="0"/>
              </a:rPr>
              <a:t>smooth parameter landscape</a:t>
            </a:r>
            <a:r>
              <a:rPr lang="en-GB" altLang="en-US" dirty="0">
                <a:latin typeface="Calibri" panose="020F0502020204030204" pitchFamily="34" charset="0"/>
                <a:cs typeface="Calibri" panose="020F0502020204030204" pitchFamily="34" charset="0"/>
              </a:rPr>
              <a:t>’ are methods using derivatives recommended. This is often not the case for simulation models.</a:t>
            </a:r>
          </a:p>
        </p:txBody>
      </p:sp>
      <p:sp>
        <p:nvSpPr>
          <p:cNvPr id="40971" name="Text Box 11">
            <a:extLst>
              <a:ext uri="{FF2B5EF4-FFF2-40B4-BE49-F238E27FC236}">
                <a16:creationId xmlns:a16="http://schemas.microsoft.com/office/drawing/2014/main" id="{314AE37C-6D69-46FE-8856-214DFEF5C97C}"/>
              </a:ext>
            </a:extLst>
          </p:cNvPr>
          <p:cNvSpPr txBox="1">
            <a:spLocks noChangeArrowheads="1"/>
          </p:cNvSpPr>
          <p:nvPr/>
        </p:nvSpPr>
        <p:spPr bwMode="auto">
          <a:xfrm>
            <a:off x="165100" y="4538538"/>
            <a:ext cx="8940800" cy="142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dirty="0">
                <a:latin typeface="Calibri" panose="020F0502020204030204" pitchFamily="34" charset="0"/>
                <a:cs typeface="Calibri" panose="020F0502020204030204" pitchFamily="34" charset="0"/>
              </a:rPr>
              <a:t>When there are </a:t>
            </a:r>
            <a:r>
              <a:rPr lang="en-GB" altLang="en-US" i="1" u="sng" dirty="0">
                <a:latin typeface="Calibri" panose="020F0502020204030204" pitchFamily="34" charset="0"/>
                <a:cs typeface="Calibri" panose="020F0502020204030204" pitchFamily="34" charset="0"/>
              </a:rPr>
              <a:t>constraints</a:t>
            </a:r>
            <a:r>
              <a:rPr lang="en-GB" altLang="en-US" dirty="0">
                <a:latin typeface="Calibri" panose="020F0502020204030204" pitchFamily="34" charset="0"/>
                <a:cs typeface="Calibri" panose="020F0502020204030204" pitchFamily="34" charset="0"/>
              </a:rPr>
              <a:t> (parts of the parameter space is not allowed). Then, some type of ‘walls’  has to be included to prevent the search process to reach the constrained areas. This is more </a:t>
            </a:r>
            <a:r>
              <a:rPr lang="en-GB" altLang="en-US" u="sng" dirty="0">
                <a:latin typeface="Calibri" panose="020F0502020204030204" pitchFamily="34" charset="0"/>
                <a:cs typeface="Calibri" panose="020F0502020204030204" pitchFamily="34" charset="0"/>
              </a:rPr>
              <a:t>tricky to implement for search methods using derivatives</a:t>
            </a:r>
            <a:r>
              <a:rPr lang="en-GB" altLang="en-US" dirty="0">
                <a:latin typeface="Calibri" panose="020F0502020204030204" pitchFamily="34" charset="0"/>
                <a:cs typeface="Calibri" panose="020F0502020204030204" pitchFamily="34" charset="0"/>
              </a:rPr>
              <a:t>.</a:t>
            </a:r>
          </a:p>
        </p:txBody>
      </p:sp>
      <p:sp>
        <p:nvSpPr>
          <p:cNvPr id="40972" name="Text Box 12">
            <a:extLst>
              <a:ext uri="{FF2B5EF4-FFF2-40B4-BE49-F238E27FC236}">
                <a16:creationId xmlns:a16="http://schemas.microsoft.com/office/drawing/2014/main" id="{BC71886D-AF94-4871-A508-5781399DF756}"/>
              </a:ext>
            </a:extLst>
          </p:cNvPr>
          <p:cNvSpPr txBox="1">
            <a:spLocks noChangeArrowheads="1"/>
          </p:cNvSpPr>
          <p:nvPr/>
        </p:nvSpPr>
        <p:spPr bwMode="auto">
          <a:xfrm>
            <a:off x="165100" y="698500"/>
            <a:ext cx="8940800" cy="142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b="1" dirty="0">
                <a:solidFill>
                  <a:schemeClr val="tx2"/>
                </a:solidFill>
                <a:latin typeface="Calibri" panose="020F0502020204030204" pitchFamily="34" charset="0"/>
                <a:cs typeface="Calibri" panose="020F0502020204030204" pitchFamily="34" charset="0"/>
              </a:rPr>
              <a:t>Methods based on derivatives are efficient for </a:t>
            </a:r>
          </a:p>
          <a:p>
            <a:pPr>
              <a:lnSpc>
                <a:spcPct val="90000"/>
              </a:lnSpc>
            </a:pPr>
            <a:r>
              <a:rPr lang="en-GB" altLang="en-US" b="1" dirty="0">
                <a:solidFill>
                  <a:schemeClr val="tx2"/>
                </a:solidFill>
                <a:latin typeface="Calibri" panose="020F0502020204030204" pitchFamily="34" charset="0"/>
                <a:cs typeface="Calibri" panose="020F0502020204030204" pitchFamily="34" charset="0"/>
              </a:rPr>
              <a:t>  1) </a:t>
            </a:r>
            <a:r>
              <a:rPr lang="en-GB" altLang="en-US" dirty="0">
                <a:solidFill>
                  <a:schemeClr val="tx2"/>
                </a:solidFill>
                <a:latin typeface="Calibri" panose="020F0502020204030204" pitchFamily="34" charset="0"/>
                <a:cs typeface="Calibri" panose="020F0502020204030204" pitchFamily="34" charset="0"/>
              </a:rPr>
              <a:t>a </a:t>
            </a:r>
            <a:r>
              <a:rPr lang="en-GB" altLang="en-US" u="sng" dirty="0">
                <a:solidFill>
                  <a:schemeClr val="tx2"/>
                </a:solidFill>
                <a:latin typeface="Calibri" panose="020F0502020204030204" pitchFamily="34" charset="0"/>
                <a:cs typeface="Calibri" panose="020F0502020204030204" pitchFamily="34" charset="0"/>
              </a:rPr>
              <a:t>smooth ‘parameter landscape</a:t>
            </a:r>
            <a:r>
              <a:rPr lang="en-GB" altLang="en-US" dirty="0">
                <a:solidFill>
                  <a:schemeClr val="tx2"/>
                </a:solidFill>
                <a:latin typeface="Calibri" panose="020F0502020204030204" pitchFamily="34" charset="0"/>
                <a:cs typeface="Calibri" panose="020F0502020204030204" pitchFamily="34" charset="0"/>
              </a:rPr>
              <a:t>’ </a:t>
            </a:r>
          </a:p>
          <a:p>
            <a:pPr>
              <a:lnSpc>
                <a:spcPct val="90000"/>
              </a:lnSpc>
            </a:pPr>
            <a:r>
              <a:rPr lang="en-GB" altLang="en-US" b="1" dirty="0">
                <a:solidFill>
                  <a:schemeClr val="tx2"/>
                </a:solidFill>
                <a:latin typeface="Calibri" panose="020F0502020204030204" pitchFamily="34" charset="0"/>
                <a:cs typeface="Calibri" panose="020F0502020204030204" pitchFamily="34" charset="0"/>
              </a:rPr>
              <a:t>  2) </a:t>
            </a:r>
            <a:r>
              <a:rPr lang="en-GB" altLang="en-US" dirty="0">
                <a:solidFill>
                  <a:schemeClr val="tx2"/>
                </a:solidFill>
                <a:latin typeface="Calibri" panose="020F0502020204030204" pitchFamily="34" charset="0"/>
                <a:cs typeface="Calibri" panose="020F0502020204030204" pitchFamily="34" charset="0"/>
              </a:rPr>
              <a:t>when you want a </a:t>
            </a:r>
            <a:r>
              <a:rPr lang="en-GB" altLang="en-US" u="sng" dirty="0">
                <a:solidFill>
                  <a:schemeClr val="tx2"/>
                </a:solidFill>
                <a:latin typeface="Calibri" panose="020F0502020204030204" pitchFamily="34" charset="0"/>
                <a:cs typeface="Calibri" panose="020F0502020204030204" pitchFamily="34" charset="0"/>
              </a:rPr>
              <a:t>very accurate result</a:t>
            </a:r>
            <a:r>
              <a:rPr lang="en-GB" altLang="en-US" dirty="0">
                <a:solidFill>
                  <a:schemeClr val="tx2"/>
                </a:solidFill>
                <a:latin typeface="Calibri" panose="020F0502020204030204" pitchFamily="34" charset="0"/>
                <a:cs typeface="Calibri" panose="020F0502020204030204" pitchFamily="34" charset="0"/>
              </a:rPr>
              <a:t> about position (x</a:t>
            </a:r>
            <a:r>
              <a:rPr lang="en-GB" altLang="en-US" baseline="-25000" dirty="0">
                <a:solidFill>
                  <a:schemeClr val="tx2"/>
                </a:solidFill>
                <a:latin typeface="Calibri" panose="020F0502020204030204" pitchFamily="34" charset="0"/>
                <a:cs typeface="Calibri" panose="020F0502020204030204" pitchFamily="34" charset="0"/>
              </a:rPr>
              <a:t>1</a:t>
            </a:r>
            <a:r>
              <a:rPr lang="en-GB" altLang="en-US" dirty="0">
                <a:solidFill>
                  <a:schemeClr val="tx2"/>
                </a:solidFill>
                <a:latin typeface="Calibri" panose="020F0502020204030204" pitchFamily="34" charset="0"/>
                <a:cs typeface="Calibri" panose="020F0502020204030204" pitchFamily="34" charset="0"/>
              </a:rPr>
              <a:t>,x</a:t>
            </a:r>
            <a:r>
              <a:rPr lang="en-GB" altLang="en-US" baseline="-25000" dirty="0">
                <a:solidFill>
                  <a:schemeClr val="tx2"/>
                </a:solidFill>
                <a:latin typeface="Calibri" panose="020F0502020204030204" pitchFamily="34" charset="0"/>
                <a:cs typeface="Calibri" panose="020F0502020204030204" pitchFamily="34" charset="0"/>
              </a:rPr>
              <a:t>2</a:t>
            </a:r>
            <a:r>
              <a:rPr lang="en-GB" altLang="en-US" dirty="0">
                <a:solidFill>
                  <a:schemeClr val="tx2"/>
                </a:solidFill>
                <a:latin typeface="Calibri" panose="020F0502020204030204" pitchFamily="34" charset="0"/>
                <a:cs typeface="Calibri" panose="020F0502020204030204" pitchFamily="34" charset="0"/>
              </a:rPr>
              <a:t>,.. </a:t>
            </a:r>
            <a:r>
              <a:rPr lang="en-GB" altLang="en-US" noProof="1">
                <a:solidFill>
                  <a:schemeClr val="tx2"/>
                </a:solidFill>
                <a:latin typeface="Calibri" panose="020F0502020204030204" pitchFamily="34" charset="0"/>
                <a:cs typeface="Calibri" panose="020F0502020204030204" pitchFamily="34" charset="0"/>
              </a:rPr>
              <a:t>x</a:t>
            </a:r>
            <a:r>
              <a:rPr lang="en-GB" altLang="en-US" baseline="-25000" noProof="1">
                <a:solidFill>
                  <a:schemeClr val="tx2"/>
                </a:solidFill>
                <a:latin typeface="Calibri" panose="020F0502020204030204" pitchFamily="34" charset="0"/>
                <a:cs typeface="Calibri" panose="020F0502020204030204" pitchFamily="34" charset="0"/>
              </a:rPr>
              <a:t>n</a:t>
            </a:r>
            <a:r>
              <a:rPr lang="en-GB" altLang="en-US" dirty="0">
                <a:solidFill>
                  <a:schemeClr val="tx2"/>
                </a:solidFill>
                <a:latin typeface="Calibri" panose="020F0502020204030204" pitchFamily="34" charset="0"/>
                <a:cs typeface="Calibri" panose="020F0502020204030204" pitchFamily="34" charset="0"/>
              </a:rPr>
              <a:t>) </a:t>
            </a:r>
          </a:p>
          <a:p>
            <a:pPr>
              <a:lnSpc>
                <a:spcPct val="90000"/>
              </a:lnSpc>
            </a:pPr>
            <a:r>
              <a:rPr lang="en-GB" altLang="en-US" b="1" dirty="0">
                <a:solidFill>
                  <a:schemeClr val="tx2"/>
                </a:solidFill>
                <a:latin typeface="Calibri" panose="020F0502020204030204" pitchFamily="34" charset="0"/>
                <a:cs typeface="Calibri" panose="020F0502020204030204" pitchFamily="34" charset="0"/>
              </a:rPr>
              <a:t>      </a:t>
            </a:r>
            <a:r>
              <a:rPr lang="en-GB" altLang="en-US" dirty="0">
                <a:solidFill>
                  <a:schemeClr val="tx2"/>
                </a:solidFill>
                <a:latin typeface="Calibri" panose="020F0502020204030204" pitchFamily="34" charset="0"/>
                <a:cs typeface="Calibri" panose="020F0502020204030204" pitchFamily="34" charset="0"/>
              </a:rPr>
              <a:t>or value of the objective function V=f (x</a:t>
            </a:r>
            <a:r>
              <a:rPr lang="en-GB" altLang="en-US" baseline="-25000" dirty="0">
                <a:solidFill>
                  <a:schemeClr val="tx2"/>
                </a:solidFill>
                <a:latin typeface="Calibri" panose="020F0502020204030204" pitchFamily="34" charset="0"/>
                <a:cs typeface="Calibri" panose="020F0502020204030204" pitchFamily="34" charset="0"/>
              </a:rPr>
              <a:t>1</a:t>
            </a:r>
            <a:r>
              <a:rPr lang="en-GB" altLang="en-US" dirty="0">
                <a:solidFill>
                  <a:schemeClr val="tx2"/>
                </a:solidFill>
                <a:latin typeface="Calibri" panose="020F0502020204030204" pitchFamily="34" charset="0"/>
                <a:cs typeface="Calibri" panose="020F0502020204030204" pitchFamily="34" charset="0"/>
              </a:rPr>
              <a:t>,x</a:t>
            </a:r>
            <a:r>
              <a:rPr lang="en-GB" altLang="en-US" baseline="-25000" dirty="0">
                <a:solidFill>
                  <a:schemeClr val="tx2"/>
                </a:solidFill>
                <a:latin typeface="Calibri" panose="020F0502020204030204" pitchFamily="34" charset="0"/>
                <a:cs typeface="Calibri" panose="020F0502020204030204" pitchFamily="34" charset="0"/>
              </a:rPr>
              <a:t>2</a:t>
            </a:r>
            <a:r>
              <a:rPr lang="en-GB" altLang="en-US" dirty="0">
                <a:solidFill>
                  <a:schemeClr val="tx2"/>
                </a:solidFill>
                <a:latin typeface="Calibri" panose="020F0502020204030204" pitchFamily="34" charset="0"/>
                <a:cs typeface="Calibri" panose="020F0502020204030204" pitchFamily="34" charset="0"/>
              </a:rPr>
              <a:t>,.. </a:t>
            </a:r>
            <a:r>
              <a:rPr lang="en-GB" altLang="en-US" noProof="1">
                <a:solidFill>
                  <a:schemeClr val="tx2"/>
                </a:solidFill>
                <a:latin typeface="Calibri" panose="020F0502020204030204" pitchFamily="34" charset="0"/>
                <a:cs typeface="Calibri" panose="020F0502020204030204" pitchFamily="34" charset="0"/>
              </a:rPr>
              <a:t>x</a:t>
            </a:r>
            <a:r>
              <a:rPr lang="en-GB" altLang="en-US" baseline="-25000" noProof="1">
                <a:solidFill>
                  <a:schemeClr val="tx2"/>
                </a:solidFill>
                <a:latin typeface="Calibri" panose="020F0502020204030204" pitchFamily="34" charset="0"/>
                <a:cs typeface="Calibri" panose="020F0502020204030204" pitchFamily="34" charset="0"/>
              </a:rPr>
              <a:t>n</a:t>
            </a:r>
            <a:r>
              <a:rPr lang="en-GB" altLang="en-US" dirty="0">
                <a:solidFill>
                  <a:schemeClr val="tx2"/>
                </a:solidFill>
                <a:latin typeface="Calibri" panose="020F0502020204030204" pitchFamily="34" charset="0"/>
                <a:cs typeface="Calibri" panose="020F0502020204030204" pitchFamily="34" charset="0"/>
              </a:rPr>
              <a:t>)</a:t>
            </a:r>
            <a:r>
              <a:rPr lang="en-GB" altLang="en-US" b="1" dirty="0">
                <a:solidFill>
                  <a:schemeClr val="tx2"/>
                </a:solidFill>
                <a:latin typeface="Calibri" panose="020F0502020204030204" pitchFamily="34" charset="0"/>
                <a:cs typeface="Calibri" panose="020F0502020204030204" pitchFamily="34" charset="0"/>
              </a:rPr>
              <a:t>. </a:t>
            </a:r>
          </a:p>
        </p:txBody>
      </p:sp>
      <p:sp>
        <p:nvSpPr>
          <p:cNvPr id="2" name="textruta 1">
            <a:extLst>
              <a:ext uri="{FF2B5EF4-FFF2-40B4-BE49-F238E27FC236}">
                <a16:creationId xmlns:a16="http://schemas.microsoft.com/office/drawing/2014/main" id="{CD7AD297-4A1A-479A-88C3-6021C7AA85DD}"/>
              </a:ext>
            </a:extLst>
          </p:cNvPr>
          <p:cNvSpPr txBox="1"/>
          <p:nvPr/>
        </p:nvSpPr>
        <p:spPr>
          <a:xfrm>
            <a:off x="180700" y="6031359"/>
            <a:ext cx="8313783" cy="830997"/>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The simplex method handles constraints by including V = ‘very high/low value’ when it tests a restricted position.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72"/>
                                        </p:tgtEl>
                                        <p:attrNameLst>
                                          <p:attrName>style.visibility</p:attrName>
                                        </p:attrNameLst>
                                      </p:cBhvr>
                                      <p:to>
                                        <p:strVal val="visible"/>
                                      </p:to>
                                    </p:set>
                                    <p:anim calcmode="lin" valueType="num">
                                      <p:cBhvr additive="base">
                                        <p:cTn id="7" dur="500" fill="hold"/>
                                        <p:tgtEl>
                                          <p:spTgt spid="40972"/>
                                        </p:tgtEl>
                                        <p:attrNameLst>
                                          <p:attrName>ppt_x</p:attrName>
                                        </p:attrNameLst>
                                      </p:cBhvr>
                                      <p:tavLst>
                                        <p:tav tm="0">
                                          <p:val>
                                            <p:strVal val="#ppt_x"/>
                                          </p:val>
                                        </p:tav>
                                        <p:tav tm="100000">
                                          <p:val>
                                            <p:strVal val="#ppt_x"/>
                                          </p:val>
                                        </p:tav>
                                      </p:tavLst>
                                    </p:anim>
                                    <p:anim calcmode="lin" valueType="num">
                                      <p:cBhvr additive="base">
                                        <p:cTn id="8" dur="500" fill="hold"/>
                                        <p:tgtEl>
                                          <p:spTgt spid="409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7"/>
                                        </p:tgtEl>
                                        <p:attrNameLst>
                                          <p:attrName>style.visibility</p:attrName>
                                        </p:attrNameLst>
                                      </p:cBhvr>
                                      <p:to>
                                        <p:strVal val="visible"/>
                                      </p:to>
                                    </p:set>
                                    <p:anim calcmode="lin" valueType="num">
                                      <p:cBhvr additive="base">
                                        <p:cTn id="13" dur="500" fill="hold"/>
                                        <p:tgtEl>
                                          <p:spTgt spid="40967"/>
                                        </p:tgtEl>
                                        <p:attrNameLst>
                                          <p:attrName>ppt_x</p:attrName>
                                        </p:attrNameLst>
                                      </p:cBhvr>
                                      <p:tavLst>
                                        <p:tav tm="0">
                                          <p:val>
                                            <p:strVal val="#ppt_x"/>
                                          </p:val>
                                        </p:tav>
                                        <p:tav tm="100000">
                                          <p:val>
                                            <p:strVal val="#ppt_x"/>
                                          </p:val>
                                        </p:tav>
                                      </p:tavLst>
                                    </p:anim>
                                    <p:anim calcmode="lin" valueType="num">
                                      <p:cBhvr additive="base">
                                        <p:cTn id="14" dur="500" fill="hold"/>
                                        <p:tgtEl>
                                          <p:spTgt spid="409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8"/>
                                        </p:tgtEl>
                                        <p:attrNameLst>
                                          <p:attrName>style.visibility</p:attrName>
                                        </p:attrNameLst>
                                      </p:cBhvr>
                                      <p:to>
                                        <p:strVal val="visible"/>
                                      </p:to>
                                    </p:set>
                                    <p:anim calcmode="lin" valueType="num">
                                      <p:cBhvr additive="base">
                                        <p:cTn id="19" dur="500" fill="hold"/>
                                        <p:tgtEl>
                                          <p:spTgt spid="40968"/>
                                        </p:tgtEl>
                                        <p:attrNameLst>
                                          <p:attrName>ppt_x</p:attrName>
                                        </p:attrNameLst>
                                      </p:cBhvr>
                                      <p:tavLst>
                                        <p:tav tm="0">
                                          <p:val>
                                            <p:strVal val="#ppt_x"/>
                                          </p:val>
                                        </p:tav>
                                        <p:tav tm="100000">
                                          <p:val>
                                            <p:strVal val="#ppt_x"/>
                                          </p:val>
                                        </p:tav>
                                      </p:tavLst>
                                    </p:anim>
                                    <p:anim calcmode="lin" valueType="num">
                                      <p:cBhvr additive="base">
                                        <p:cTn id="20"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71"/>
                                        </p:tgtEl>
                                        <p:attrNameLst>
                                          <p:attrName>style.visibility</p:attrName>
                                        </p:attrNameLst>
                                      </p:cBhvr>
                                      <p:to>
                                        <p:strVal val="visible"/>
                                      </p:to>
                                    </p:set>
                                    <p:anim calcmode="lin" valueType="num">
                                      <p:cBhvr additive="base">
                                        <p:cTn id="25" dur="500" fill="hold"/>
                                        <p:tgtEl>
                                          <p:spTgt spid="40971"/>
                                        </p:tgtEl>
                                        <p:attrNameLst>
                                          <p:attrName>ppt_x</p:attrName>
                                        </p:attrNameLst>
                                      </p:cBhvr>
                                      <p:tavLst>
                                        <p:tav tm="0">
                                          <p:val>
                                            <p:strVal val="#ppt_x"/>
                                          </p:val>
                                        </p:tav>
                                        <p:tav tm="100000">
                                          <p:val>
                                            <p:strVal val="#ppt_x"/>
                                          </p:val>
                                        </p:tav>
                                      </p:tavLst>
                                    </p:anim>
                                    <p:anim calcmode="lin" valueType="num">
                                      <p:cBhvr additive="base">
                                        <p:cTn id="26" dur="500" fill="hold"/>
                                        <p:tgtEl>
                                          <p:spTgt spid="409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utoUpdateAnimBg="0"/>
      <p:bldP spid="40968" grpId="0" autoUpdateAnimBg="0"/>
      <p:bldP spid="40971" grpId="0" autoUpdateAnimBg="0"/>
      <p:bldP spid="40972" grpId="0" autoUpdateAnimBg="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bildnummer 4">
            <a:extLst>
              <a:ext uri="{FF2B5EF4-FFF2-40B4-BE49-F238E27FC236}">
                <a16:creationId xmlns:a16="http://schemas.microsoft.com/office/drawing/2014/main" id="{513FDF4F-4D0D-4692-82C9-3884CCF250B0}"/>
              </a:ext>
            </a:extLst>
          </p:cNvPr>
          <p:cNvSpPr>
            <a:spLocks noGrp="1"/>
          </p:cNvSpPr>
          <p:nvPr>
            <p:ph type="sldNum" sz="quarter" idx="12"/>
          </p:nvPr>
        </p:nvSpPr>
        <p:spPr>
          <a:xfrm>
            <a:off x="8587377" y="6235700"/>
            <a:ext cx="455023" cy="457200"/>
          </a:xfrm>
        </p:spPr>
        <p:txBody>
          <a:bodyPr/>
          <a:lstStyle/>
          <a:p>
            <a:fld id="{816164A8-B889-4C46-9DC5-B2AD50D68451}" type="slidenum">
              <a:rPr lang="en-GB" altLang="en-US">
                <a:latin typeface="Calibri" panose="020F0502020204030204" pitchFamily="34" charset="0"/>
                <a:cs typeface="Calibri" panose="020F0502020204030204" pitchFamily="34" charset="0"/>
              </a:rPr>
              <a:pPr/>
              <a:t>24</a:t>
            </a:fld>
            <a:endParaRPr lang="en-GB" altLang="en-US" dirty="0">
              <a:latin typeface="Calibri" panose="020F0502020204030204" pitchFamily="34" charset="0"/>
              <a:cs typeface="Calibri" panose="020F0502020204030204" pitchFamily="34" charset="0"/>
            </a:endParaRPr>
          </a:p>
        </p:txBody>
      </p:sp>
      <p:sp>
        <p:nvSpPr>
          <p:cNvPr id="105474" name="Rectangle 2">
            <a:extLst>
              <a:ext uri="{FF2B5EF4-FFF2-40B4-BE49-F238E27FC236}">
                <a16:creationId xmlns:a16="http://schemas.microsoft.com/office/drawing/2014/main" id="{FF6089CB-0572-432D-B9F9-C6793A517D80}"/>
              </a:ext>
            </a:extLst>
          </p:cNvPr>
          <p:cNvSpPr>
            <a:spLocks noGrp="1" noChangeArrowheads="1"/>
          </p:cNvSpPr>
          <p:nvPr>
            <p:ph type="title"/>
          </p:nvPr>
        </p:nvSpPr>
        <p:spPr>
          <a:xfrm>
            <a:off x="63500" y="165100"/>
            <a:ext cx="8978900" cy="469900"/>
          </a:xfrm>
        </p:spPr>
        <p:txBody>
          <a:bodyPr lIns="21600" rIns="21600"/>
          <a:lstStyle/>
          <a:p>
            <a:r>
              <a:rPr lang="en-GB" altLang="en-US" sz="3200" b="1" u="sng" dirty="0">
                <a:latin typeface="Calibri" panose="020F0502020204030204" pitchFamily="34" charset="0"/>
                <a:cs typeface="Calibri" panose="020F0502020204030204" pitchFamily="34" charset="0"/>
              </a:rPr>
              <a:t>What optimization method to use in simulation</a:t>
            </a:r>
            <a:r>
              <a:rPr lang="en-GB" altLang="en-US" sz="3200" b="1" dirty="0">
                <a:latin typeface="Calibri" panose="020F0502020204030204" pitchFamily="34" charset="0"/>
                <a:cs typeface="Calibri" panose="020F0502020204030204" pitchFamily="34" charset="0"/>
              </a:rPr>
              <a:t>?</a:t>
            </a:r>
          </a:p>
        </p:txBody>
      </p:sp>
      <p:sp>
        <p:nvSpPr>
          <p:cNvPr id="105477" name="Text Box 5">
            <a:extLst>
              <a:ext uri="{FF2B5EF4-FFF2-40B4-BE49-F238E27FC236}">
                <a16:creationId xmlns:a16="http://schemas.microsoft.com/office/drawing/2014/main" id="{75AE66B9-9CC3-476C-A993-126E90BDD339}"/>
              </a:ext>
            </a:extLst>
          </p:cNvPr>
          <p:cNvSpPr txBox="1">
            <a:spLocks noChangeArrowheads="1"/>
          </p:cNvSpPr>
          <p:nvPr/>
        </p:nvSpPr>
        <p:spPr bwMode="auto">
          <a:xfrm>
            <a:off x="127000" y="890824"/>
            <a:ext cx="8775700" cy="142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b="1" dirty="0">
                <a:solidFill>
                  <a:schemeClr val="tx2"/>
                </a:solidFill>
                <a:latin typeface="Calibri" panose="020F0502020204030204" pitchFamily="34" charset="0"/>
                <a:cs typeface="Calibri" panose="020F0502020204030204" pitchFamily="34" charset="0"/>
              </a:rPr>
              <a:t>In simulation, the knowledge about the real system is limited. Then it is not meaningful to try to obtain very high accuracy for model estimates. Sometimes constraints are necessary. Methods based on derivatives are then not a good option.</a:t>
            </a:r>
          </a:p>
        </p:txBody>
      </p:sp>
      <p:sp>
        <p:nvSpPr>
          <p:cNvPr id="105478" name="Text Box 6">
            <a:extLst>
              <a:ext uri="{FF2B5EF4-FFF2-40B4-BE49-F238E27FC236}">
                <a16:creationId xmlns:a16="http://schemas.microsoft.com/office/drawing/2014/main" id="{99BE5856-E6C6-4767-856B-25458FCE5C4E}"/>
              </a:ext>
            </a:extLst>
          </p:cNvPr>
          <p:cNvSpPr txBox="1">
            <a:spLocks noChangeArrowheads="1"/>
          </p:cNvSpPr>
          <p:nvPr/>
        </p:nvSpPr>
        <p:spPr bwMode="auto">
          <a:xfrm>
            <a:off x="145872" y="3500111"/>
            <a:ext cx="4576354"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b="1" dirty="0">
                <a:solidFill>
                  <a:schemeClr val="tx2"/>
                </a:solidFill>
                <a:latin typeface="Calibri" panose="020F0502020204030204" pitchFamily="34" charset="0"/>
                <a:cs typeface="Calibri" panose="020F0502020204030204" pitchFamily="34" charset="0"/>
              </a:rPr>
              <a:t> + it is reasonably </a:t>
            </a:r>
            <a:r>
              <a:rPr lang="en-GB" altLang="en-US" b="1" u="sng" dirty="0">
                <a:solidFill>
                  <a:schemeClr val="tx2"/>
                </a:solidFill>
                <a:latin typeface="Calibri" panose="020F0502020204030204" pitchFamily="34" charset="0"/>
                <a:cs typeface="Calibri" panose="020F0502020204030204" pitchFamily="34" charset="0"/>
              </a:rPr>
              <a:t>efficient</a:t>
            </a:r>
            <a:r>
              <a:rPr lang="en-GB" altLang="en-US" b="1" dirty="0">
                <a:solidFill>
                  <a:schemeClr val="tx2"/>
                </a:solidFill>
                <a:latin typeface="Calibri" panose="020F0502020204030204" pitchFamily="34" charset="0"/>
                <a:cs typeface="Calibri" panose="020F0502020204030204" pitchFamily="34" charset="0"/>
              </a:rPr>
              <a:t>.</a:t>
            </a:r>
          </a:p>
        </p:txBody>
      </p:sp>
      <p:sp>
        <p:nvSpPr>
          <p:cNvPr id="105479" name="Text Box 7">
            <a:extLst>
              <a:ext uri="{FF2B5EF4-FFF2-40B4-BE49-F238E27FC236}">
                <a16:creationId xmlns:a16="http://schemas.microsoft.com/office/drawing/2014/main" id="{B4D67ED2-8238-47D5-9D0B-46BD77B7314D}"/>
              </a:ext>
            </a:extLst>
          </p:cNvPr>
          <p:cNvSpPr txBox="1">
            <a:spLocks noChangeArrowheads="1"/>
          </p:cNvSpPr>
          <p:nvPr/>
        </p:nvSpPr>
        <p:spPr bwMode="auto">
          <a:xfrm>
            <a:off x="222072" y="3944611"/>
            <a:ext cx="4576354"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b="1" dirty="0">
                <a:solidFill>
                  <a:schemeClr val="tx2"/>
                </a:solidFill>
                <a:latin typeface="Calibri" panose="020F0502020204030204" pitchFamily="34" charset="0"/>
                <a:cs typeface="Calibri" panose="020F0502020204030204" pitchFamily="34" charset="0"/>
              </a:rPr>
              <a:t>+ it is </a:t>
            </a:r>
            <a:r>
              <a:rPr lang="en-GB" altLang="en-US" b="1" u="sng" dirty="0">
                <a:solidFill>
                  <a:schemeClr val="tx2"/>
                </a:solidFill>
                <a:latin typeface="Calibri" panose="020F0502020204030204" pitchFamily="34" charset="0"/>
                <a:cs typeface="Calibri" panose="020F0502020204030204" pitchFamily="34" charset="0"/>
              </a:rPr>
              <a:t>very robust</a:t>
            </a:r>
            <a:r>
              <a:rPr lang="en-GB" altLang="en-US" b="1" dirty="0">
                <a:solidFill>
                  <a:schemeClr val="tx2"/>
                </a:solidFill>
                <a:latin typeface="Calibri" panose="020F0502020204030204" pitchFamily="34" charset="0"/>
                <a:cs typeface="Calibri" panose="020F0502020204030204" pitchFamily="34" charset="0"/>
              </a:rPr>
              <a:t>.</a:t>
            </a:r>
          </a:p>
        </p:txBody>
      </p:sp>
      <p:sp>
        <p:nvSpPr>
          <p:cNvPr id="105480" name="Text Box 8">
            <a:extLst>
              <a:ext uri="{FF2B5EF4-FFF2-40B4-BE49-F238E27FC236}">
                <a16:creationId xmlns:a16="http://schemas.microsoft.com/office/drawing/2014/main" id="{CF312135-A5AE-4912-92D4-190D5A493AF0}"/>
              </a:ext>
            </a:extLst>
          </p:cNvPr>
          <p:cNvSpPr txBox="1">
            <a:spLocks noChangeArrowheads="1"/>
          </p:cNvSpPr>
          <p:nvPr/>
        </p:nvSpPr>
        <p:spPr bwMode="auto">
          <a:xfrm>
            <a:off x="196672" y="4365299"/>
            <a:ext cx="5655488" cy="424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b="1" dirty="0">
                <a:solidFill>
                  <a:schemeClr val="tx2"/>
                </a:solidFill>
                <a:latin typeface="Calibri" panose="020F0502020204030204" pitchFamily="34" charset="0"/>
                <a:cs typeface="Calibri" panose="020F0502020204030204" pitchFamily="34" charset="0"/>
              </a:rPr>
              <a:t>+ it makes it simple to include </a:t>
            </a:r>
            <a:r>
              <a:rPr lang="en-GB" altLang="en-US" b="1" u="sng" dirty="0">
                <a:solidFill>
                  <a:schemeClr val="tx2"/>
                </a:solidFill>
                <a:latin typeface="Calibri" panose="020F0502020204030204" pitchFamily="34" charset="0"/>
                <a:cs typeface="Calibri" panose="020F0502020204030204" pitchFamily="34" charset="0"/>
              </a:rPr>
              <a:t>constraints</a:t>
            </a:r>
            <a:r>
              <a:rPr lang="en-GB" altLang="en-US" b="1" dirty="0">
                <a:solidFill>
                  <a:schemeClr val="tx2"/>
                </a:solidFill>
                <a:latin typeface="Calibri" panose="020F0502020204030204" pitchFamily="34" charset="0"/>
                <a:cs typeface="Calibri" panose="020F0502020204030204" pitchFamily="34" charset="0"/>
              </a:rPr>
              <a:t>. </a:t>
            </a:r>
          </a:p>
        </p:txBody>
      </p:sp>
      <p:sp>
        <p:nvSpPr>
          <p:cNvPr id="105481" name="Text Box 9">
            <a:extLst>
              <a:ext uri="{FF2B5EF4-FFF2-40B4-BE49-F238E27FC236}">
                <a16:creationId xmlns:a16="http://schemas.microsoft.com/office/drawing/2014/main" id="{7AC75D09-C931-4A91-A394-B78FD601AF4E}"/>
              </a:ext>
            </a:extLst>
          </p:cNvPr>
          <p:cNvSpPr txBox="1">
            <a:spLocks noChangeArrowheads="1"/>
          </p:cNvSpPr>
          <p:nvPr/>
        </p:nvSpPr>
        <p:spPr bwMode="auto">
          <a:xfrm>
            <a:off x="152400" y="2665766"/>
            <a:ext cx="8775700" cy="7588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b="1" dirty="0">
                <a:solidFill>
                  <a:schemeClr val="tx2"/>
                </a:solidFill>
                <a:latin typeface="Calibri" panose="020F0502020204030204" pitchFamily="34" charset="0"/>
                <a:cs typeface="Calibri" panose="020F0502020204030204" pitchFamily="34" charset="0"/>
              </a:rPr>
              <a:t>In simulation, the </a:t>
            </a:r>
            <a:r>
              <a:rPr lang="en-GB" altLang="en-US" b="1" u="sng" dirty="0">
                <a:solidFill>
                  <a:schemeClr val="tx2"/>
                </a:solidFill>
                <a:latin typeface="Calibri" panose="020F0502020204030204" pitchFamily="34" charset="0"/>
                <a:cs typeface="Calibri" panose="020F0502020204030204" pitchFamily="34" charset="0"/>
              </a:rPr>
              <a:t>simplex optimizer</a:t>
            </a:r>
            <a:r>
              <a:rPr lang="en-GB" altLang="en-US" b="1" dirty="0">
                <a:solidFill>
                  <a:schemeClr val="tx2"/>
                </a:solidFill>
                <a:latin typeface="Calibri" panose="020F0502020204030204" pitchFamily="34" charset="0"/>
                <a:cs typeface="Calibri" panose="020F0502020204030204" pitchFamily="34" charset="0"/>
              </a:rPr>
              <a:t> should usually be the first choice, because:</a:t>
            </a:r>
          </a:p>
        </p:txBody>
      </p:sp>
      <p:sp>
        <p:nvSpPr>
          <p:cNvPr id="2" name="textruta 1">
            <a:extLst>
              <a:ext uri="{FF2B5EF4-FFF2-40B4-BE49-F238E27FC236}">
                <a16:creationId xmlns:a16="http://schemas.microsoft.com/office/drawing/2014/main" id="{8D15D3F5-3ED7-4189-8735-92F04D2DDE2D}"/>
              </a:ext>
            </a:extLst>
          </p:cNvPr>
          <p:cNvSpPr txBox="1"/>
          <p:nvPr/>
        </p:nvSpPr>
        <p:spPr>
          <a:xfrm>
            <a:off x="400594" y="5347063"/>
            <a:ext cx="6653349" cy="461665"/>
          </a:xfrm>
          <a:prstGeom prst="rect">
            <a:avLst/>
          </a:prstGeom>
          <a:noFill/>
          <a:ln w="19050">
            <a:solidFill>
              <a:schemeClr val="tx1"/>
            </a:solidFill>
            <a:prstDash val="dash"/>
          </a:ln>
        </p:spPr>
        <p:txBody>
          <a:bodyPr wrap="square" rtlCol="0">
            <a:spAutoFit/>
          </a:bodyPr>
          <a:lstStyle/>
          <a:p>
            <a:r>
              <a:rPr lang="en-GB" dirty="0">
                <a:latin typeface="Calibri" panose="020F0502020204030204" pitchFamily="34" charset="0"/>
                <a:cs typeface="Calibri" panose="020F0502020204030204" pitchFamily="34" charset="0"/>
              </a:rPr>
              <a:t>The StochSD tool </a:t>
            </a:r>
            <a:r>
              <a:rPr lang="en-GB" b="1" dirty="0">
                <a:latin typeface="Calibri" panose="020F0502020204030204" pitchFamily="34" charset="0"/>
                <a:cs typeface="Calibri" panose="020F0502020204030204" pitchFamily="34" charset="0"/>
              </a:rPr>
              <a:t>Optim</a:t>
            </a:r>
            <a:r>
              <a:rPr lang="en-GB" dirty="0">
                <a:latin typeface="Calibri" panose="020F0502020204030204" pitchFamily="34" charset="0"/>
                <a:cs typeface="Calibri" panose="020F0502020204030204" pitchFamily="34" charset="0"/>
              </a:rPr>
              <a:t> uses a simplex optimizer!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7"/>
                                        </p:tgtEl>
                                        <p:attrNameLst>
                                          <p:attrName>style.visibility</p:attrName>
                                        </p:attrNameLst>
                                      </p:cBhvr>
                                      <p:to>
                                        <p:strVal val="visible"/>
                                      </p:to>
                                    </p:set>
                                    <p:anim calcmode="lin" valueType="num">
                                      <p:cBhvr additive="base">
                                        <p:cTn id="7" dur="500" fill="hold"/>
                                        <p:tgtEl>
                                          <p:spTgt spid="105477"/>
                                        </p:tgtEl>
                                        <p:attrNameLst>
                                          <p:attrName>ppt_x</p:attrName>
                                        </p:attrNameLst>
                                      </p:cBhvr>
                                      <p:tavLst>
                                        <p:tav tm="0">
                                          <p:val>
                                            <p:strVal val="#ppt_x"/>
                                          </p:val>
                                        </p:tav>
                                        <p:tav tm="100000">
                                          <p:val>
                                            <p:strVal val="#ppt_x"/>
                                          </p:val>
                                        </p:tav>
                                      </p:tavLst>
                                    </p:anim>
                                    <p:anim calcmode="lin" valueType="num">
                                      <p:cBhvr additive="base">
                                        <p:cTn id="8" dur="500" fill="hold"/>
                                        <p:tgtEl>
                                          <p:spTgt spid="1054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81"/>
                                        </p:tgtEl>
                                        <p:attrNameLst>
                                          <p:attrName>style.visibility</p:attrName>
                                        </p:attrNameLst>
                                      </p:cBhvr>
                                      <p:to>
                                        <p:strVal val="visible"/>
                                      </p:to>
                                    </p:set>
                                    <p:anim calcmode="lin" valueType="num">
                                      <p:cBhvr additive="base">
                                        <p:cTn id="13" dur="500" fill="hold"/>
                                        <p:tgtEl>
                                          <p:spTgt spid="105481"/>
                                        </p:tgtEl>
                                        <p:attrNameLst>
                                          <p:attrName>ppt_x</p:attrName>
                                        </p:attrNameLst>
                                      </p:cBhvr>
                                      <p:tavLst>
                                        <p:tav tm="0">
                                          <p:val>
                                            <p:strVal val="#ppt_x"/>
                                          </p:val>
                                        </p:tav>
                                        <p:tav tm="100000">
                                          <p:val>
                                            <p:strVal val="#ppt_x"/>
                                          </p:val>
                                        </p:tav>
                                      </p:tavLst>
                                    </p:anim>
                                    <p:anim calcmode="lin" valueType="num">
                                      <p:cBhvr additive="base">
                                        <p:cTn id="14" dur="500" fill="hold"/>
                                        <p:tgtEl>
                                          <p:spTgt spid="10548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5478"/>
                                        </p:tgtEl>
                                        <p:attrNameLst>
                                          <p:attrName>style.visibility</p:attrName>
                                        </p:attrNameLst>
                                      </p:cBhvr>
                                      <p:to>
                                        <p:strVal val="visible"/>
                                      </p:to>
                                    </p:set>
                                    <p:anim calcmode="lin" valueType="num">
                                      <p:cBhvr additive="base">
                                        <p:cTn id="19" dur="500" fill="hold"/>
                                        <p:tgtEl>
                                          <p:spTgt spid="105478"/>
                                        </p:tgtEl>
                                        <p:attrNameLst>
                                          <p:attrName>ppt_x</p:attrName>
                                        </p:attrNameLst>
                                      </p:cBhvr>
                                      <p:tavLst>
                                        <p:tav tm="0">
                                          <p:val>
                                            <p:strVal val="1+#ppt_w/2"/>
                                          </p:val>
                                        </p:tav>
                                        <p:tav tm="100000">
                                          <p:val>
                                            <p:strVal val="#ppt_x"/>
                                          </p:val>
                                        </p:tav>
                                      </p:tavLst>
                                    </p:anim>
                                    <p:anim calcmode="lin" valueType="num">
                                      <p:cBhvr additive="base">
                                        <p:cTn id="20" dur="500" fill="hold"/>
                                        <p:tgtEl>
                                          <p:spTgt spid="10547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5479"/>
                                        </p:tgtEl>
                                        <p:attrNameLst>
                                          <p:attrName>style.visibility</p:attrName>
                                        </p:attrNameLst>
                                      </p:cBhvr>
                                      <p:to>
                                        <p:strVal val="visible"/>
                                      </p:to>
                                    </p:set>
                                    <p:anim calcmode="lin" valueType="num">
                                      <p:cBhvr additive="base">
                                        <p:cTn id="25" dur="500" fill="hold"/>
                                        <p:tgtEl>
                                          <p:spTgt spid="105479"/>
                                        </p:tgtEl>
                                        <p:attrNameLst>
                                          <p:attrName>ppt_x</p:attrName>
                                        </p:attrNameLst>
                                      </p:cBhvr>
                                      <p:tavLst>
                                        <p:tav tm="0">
                                          <p:val>
                                            <p:strVal val="1+#ppt_w/2"/>
                                          </p:val>
                                        </p:tav>
                                        <p:tav tm="100000">
                                          <p:val>
                                            <p:strVal val="#ppt_x"/>
                                          </p:val>
                                        </p:tav>
                                      </p:tavLst>
                                    </p:anim>
                                    <p:anim calcmode="lin" valueType="num">
                                      <p:cBhvr additive="base">
                                        <p:cTn id="26" dur="500" fill="hold"/>
                                        <p:tgtEl>
                                          <p:spTgt spid="10547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5480"/>
                                        </p:tgtEl>
                                        <p:attrNameLst>
                                          <p:attrName>style.visibility</p:attrName>
                                        </p:attrNameLst>
                                      </p:cBhvr>
                                      <p:to>
                                        <p:strVal val="visible"/>
                                      </p:to>
                                    </p:set>
                                    <p:anim calcmode="lin" valueType="num">
                                      <p:cBhvr additive="base">
                                        <p:cTn id="31" dur="500" fill="hold"/>
                                        <p:tgtEl>
                                          <p:spTgt spid="105480"/>
                                        </p:tgtEl>
                                        <p:attrNameLst>
                                          <p:attrName>ppt_x</p:attrName>
                                        </p:attrNameLst>
                                      </p:cBhvr>
                                      <p:tavLst>
                                        <p:tav tm="0">
                                          <p:val>
                                            <p:strVal val="1+#ppt_w/2"/>
                                          </p:val>
                                        </p:tav>
                                        <p:tav tm="100000">
                                          <p:val>
                                            <p:strVal val="#ppt_x"/>
                                          </p:val>
                                        </p:tav>
                                      </p:tavLst>
                                    </p:anim>
                                    <p:anim calcmode="lin" valueType="num">
                                      <p:cBhvr additive="base">
                                        <p:cTn id="32" dur="500" fill="hold"/>
                                        <p:tgtEl>
                                          <p:spTgt spid="10548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autoUpdateAnimBg="0"/>
      <p:bldP spid="105478" grpId="0" autoUpdateAnimBg="0"/>
      <p:bldP spid="105479" grpId="0" autoUpdateAnimBg="0"/>
      <p:bldP spid="105480" grpId="0" autoUpdateAnimBg="0"/>
      <p:bldP spid="105481" grpId="0" animBg="1" autoUpdateAnimBg="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latshållare för bildnummer 6">
            <a:extLst>
              <a:ext uri="{FF2B5EF4-FFF2-40B4-BE49-F238E27FC236}">
                <a16:creationId xmlns:a16="http://schemas.microsoft.com/office/drawing/2014/main" id="{80B02368-F110-4195-9115-DF98FC3E0D16}"/>
              </a:ext>
            </a:extLst>
          </p:cNvPr>
          <p:cNvSpPr>
            <a:spLocks noGrp="1"/>
          </p:cNvSpPr>
          <p:nvPr>
            <p:ph type="sldNum" sz="quarter" idx="12"/>
          </p:nvPr>
        </p:nvSpPr>
        <p:spPr>
          <a:xfrm>
            <a:off x="8587987" y="6337710"/>
            <a:ext cx="446221" cy="457200"/>
          </a:xfrm>
        </p:spPr>
        <p:txBody>
          <a:bodyPr/>
          <a:lstStyle/>
          <a:p>
            <a:fld id="{B4349DB8-93D2-4AE8-9DC5-40FCD52F0FAD}" type="slidenum">
              <a:rPr lang="en-GB" altLang="en-US">
                <a:latin typeface="Calibri" panose="020F0502020204030204" pitchFamily="34" charset="0"/>
                <a:cs typeface="Calibri" panose="020F0502020204030204" pitchFamily="34" charset="0"/>
              </a:rPr>
              <a:pPr/>
              <a:t>25</a:t>
            </a:fld>
            <a:endParaRPr lang="en-GB" altLang="en-US" dirty="0">
              <a:latin typeface="Calibri" panose="020F0502020204030204" pitchFamily="34" charset="0"/>
              <a:cs typeface="Calibri" panose="020F0502020204030204" pitchFamily="34" charset="0"/>
            </a:endParaRPr>
          </a:p>
        </p:txBody>
      </p:sp>
      <p:sp>
        <p:nvSpPr>
          <p:cNvPr id="45060" name="Rectangle 4">
            <a:extLst>
              <a:ext uri="{FF2B5EF4-FFF2-40B4-BE49-F238E27FC236}">
                <a16:creationId xmlns:a16="http://schemas.microsoft.com/office/drawing/2014/main" id="{7B97DBA3-B9FA-4C02-B92C-D98FE7E7326B}"/>
              </a:ext>
            </a:extLst>
          </p:cNvPr>
          <p:cNvSpPr>
            <a:spLocks noGrp="1" noChangeArrowheads="1"/>
          </p:cNvSpPr>
          <p:nvPr>
            <p:ph type="title"/>
          </p:nvPr>
        </p:nvSpPr>
        <p:spPr>
          <a:xfrm>
            <a:off x="0" y="114300"/>
            <a:ext cx="9067800" cy="546100"/>
          </a:xfrm>
          <a:noFill/>
          <a:ln/>
        </p:spPr>
        <p:txBody>
          <a:bodyPr/>
          <a:lstStyle/>
          <a:p>
            <a:r>
              <a:rPr lang="en-GB" altLang="en-US" sz="3600" b="1" u="sng" dirty="0">
                <a:latin typeface="Calibri" panose="020F0502020204030204" pitchFamily="34" charset="0"/>
                <a:cs typeface="Calibri" panose="020F0502020204030204" pitchFamily="34" charset="0"/>
              </a:rPr>
              <a:t>The optimizer and the model</a:t>
            </a:r>
          </a:p>
        </p:txBody>
      </p:sp>
      <p:grpSp>
        <p:nvGrpSpPr>
          <p:cNvPr id="45094" name="Group 38">
            <a:extLst>
              <a:ext uri="{FF2B5EF4-FFF2-40B4-BE49-F238E27FC236}">
                <a16:creationId xmlns:a16="http://schemas.microsoft.com/office/drawing/2014/main" id="{A39FF9D8-DBD4-4229-A9C6-5380A366BAFB}"/>
              </a:ext>
            </a:extLst>
          </p:cNvPr>
          <p:cNvGrpSpPr>
            <a:grpSpLocks/>
          </p:cNvGrpSpPr>
          <p:nvPr/>
        </p:nvGrpSpPr>
        <p:grpSpPr bwMode="auto">
          <a:xfrm>
            <a:off x="5486399" y="3850097"/>
            <a:ext cx="3466011" cy="2425700"/>
            <a:chOff x="3456" y="2140"/>
            <a:chExt cx="2016" cy="1528"/>
          </a:xfrm>
        </p:grpSpPr>
        <p:sp>
          <p:nvSpPr>
            <p:cNvPr id="45062" name="Rectangle 6">
              <a:extLst>
                <a:ext uri="{FF2B5EF4-FFF2-40B4-BE49-F238E27FC236}">
                  <a16:creationId xmlns:a16="http://schemas.microsoft.com/office/drawing/2014/main" id="{DFEDDFB9-04CB-42BB-82F1-B5C60B38D539}"/>
                </a:ext>
              </a:extLst>
            </p:cNvPr>
            <p:cNvSpPr>
              <a:spLocks noChangeArrowheads="1"/>
            </p:cNvSpPr>
            <p:nvPr/>
          </p:nvSpPr>
          <p:spPr bwMode="auto">
            <a:xfrm>
              <a:off x="3508" y="2140"/>
              <a:ext cx="19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5063" name="Rectangle 7">
              <a:extLst>
                <a:ext uri="{FF2B5EF4-FFF2-40B4-BE49-F238E27FC236}">
                  <a16:creationId xmlns:a16="http://schemas.microsoft.com/office/drawing/2014/main" id="{FA8EFEF7-E45E-4769-A1B7-EF731AF50C04}"/>
                </a:ext>
              </a:extLst>
            </p:cNvPr>
            <p:cNvSpPr>
              <a:spLocks noChangeArrowheads="1"/>
            </p:cNvSpPr>
            <p:nvPr/>
          </p:nvSpPr>
          <p:spPr bwMode="auto">
            <a:xfrm>
              <a:off x="3456" y="2184"/>
              <a:ext cx="20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b="1" u="sng" dirty="0">
                  <a:latin typeface="Calibri" panose="020F0502020204030204" pitchFamily="34" charset="0"/>
                  <a:cs typeface="Calibri" panose="020F0502020204030204" pitchFamily="34" charset="0"/>
                </a:rPr>
                <a:t>Simulation program</a:t>
              </a:r>
            </a:p>
          </p:txBody>
        </p:sp>
        <p:sp>
          <p:nvSpPr>
            <p:cNvPr id="45064" name="Line 8">
              <a:extLst>
                <a:ext uri="{FF2B5EF4-FFF2-40B4-BE49-F238E27FC236}">
                  <a16:creationId xmlns:a16="http://schemas.microsoft.com/office/drawing/2014/main" id="{7205D6C1-E2F8-4B03-B16D-2D1AB90B0F88}"/>
                </a:ext>
              </a:extLst>
            </p:cNvPr>
            <p:cNvSpPr>
              <a:spLocks noChangeShapeType="1"/>
            </p:cNvSpPr>
            <p:nvPr/>
          </p:nvSpPr>
          <p:spPr bwMode="auto">
            <a:xfrm flipH="1">
              <a:off x="4925" y="2904"/>
              <a:ext cx="259"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5065" name="Rectangle 9">
              <a:extLst>
                <a:ext uri="{FF2B5EF4-FFF2-40B4-BE49-F238E27FC236}">
                  <a16:creationId xmlns:a16="http://schemas.microsoft.com/office/drawing/2014/main" id="{15D7C986-42E2-4063-A165-583A3B231ECC}"/>
                </a:ext>
              </a:extLst>
            </p:cNvPr>
            <p:cNvSpPr>
              <a:spLocks noChangeArrowheads="1"/>
            </p:cNvSpPr>
            <p:nvPr/>
          </p:nvSpPr>
          <p:spPr bwMode="auto">
            <a:xfrm>
              <a:off x="4089" y="2716"/>
              <a:ext cx="832" cy="37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5066" name="Line 10">
              <a:extLst>
                <a:ext uri="{FF2B5EF4-FFF2-40B4-BE49-F238E27FC236}">
                  <a16:creationId xmlns:a16="http://schemas.microsoft.com/office/drawing/2014/main" id="{18676CDD-3986-4FDD-98E8-BC1AD9D82501}"/>
                </a:ext>
              </a:extLst>
            </p:cNvPr>
            <p:cNvSpPr>
              <a:spLocks noChangeShapeType="1"/>
            </p:cNvSpPr>
            <p:nvPr/>
          </p:nvSpPr>
          <p:spPr bwMode="auto">
            <a:xfrm flipH="1">
              <a:off x="3696" y="2904"/>
              <a:ext cx="389"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5067" name="Rectangle 11">
              <a:extLst>
                <a:ext uri="{FF2B5EF4-FFF2-40B4-BE49-F238E27FC236}">
                  <a16:creationId xmlns:a16="http://schemas.microsoft.com/office/drawing/2014/main" id="{CA9E5231-0411-4F08-842C-639884C38E8F}"/>
                </a:ext>
              </a:extLst>
            </p:cNvPr>
            <p:cNvSpPr>
              <a:spLocks noChangeArrowheads="1"/>
            </p:cNvSpPr>
            <p:nvPr/>
          </p:nvSpPr>
          <p:spPr bwMode="auto">
            <a:xfrm>
              <a:off x="4091" y="2760"/>
              <a:ext cx="9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MODEL</a:t>
              </a:r>
            </a:p>
          </p:txBody>
        </p:sp>
        <p:sp>
          <p:nvSpPr>
            <p:cNvPr id="45068" name="Rectangle 12">
              <a:extLst>
                <a:ext uri="{FF2B5EF4-FFF2-40B4-BE49-F238E27FC236}">
                  <a16:creationId xmlns:a16="http://schemas.microsoft.com/office/drawing/2014/main" id="{CFC2AD98-9DD6-492E-9B8F-D42768F3A46B}"/>
                </a:ext>
              </a:extLst>
            </p:cNvPr>
            <p:cNvSpPr>
              <a:spLocks noChangeArrowheads="1"/>
            </p:cNvSpPr>
            <p:nvPr/>
          </p:nvSpPr>
          <p:spPr bwMode="auto">
            <a:xfrm>
              <a:off x="4979" y="2616"/>
              <a:ext cx="3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V</a:t>
              </a:r>
            </a:p>
          </p:txBody>
        </p:sp>
        <p:sp>
          <p:nvSpPr>
            <p:cNvPr id="45069" name="Rectangle 13">
              <a:extLst>
                <a:ext uri="{FF2B5EF4-FFF2-40B4-BE49-F238E27FC236}">
                  <a16:creationId xmlns:a16="http://schemas.microsoft.com/office/drawing/2014/main" id="{7264C367-0F39-4C99-A2BC-28EDF0C87E11}"/>
                </a:ext>
              </a:extLst>
            </p:cNvPr>
            <p:cNvSpPr>
              <a:spLocks noChangeArrowheads="1"/>
            </p:cNvSpPr>
            <p:nvPr/>
          </p:nvSpPr>
          <p:spPr bwMode="auto">
            <a:xfrm>
              <a:off x="3510" y="2616"/>
              <a:ext cx="61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latin typeface="Calibri" panose="020F0502020204030204" pitchFamily="34" charset="0"/>
                  <a:cs typeface="Calibri" panose="020F0502020204030204" pitchFamily="34" charset="0"/>
                </a:rPr>
                <a:t>Input</a:t>
              </a:r>
            </a:p>
          </p:txBody>
        </p:sp>
        <p:sp>
          <p:nvSpPr>
            <p:cNvPr id="45070" name="Line 14">
              <a:extLst>
                <a:ext uri="{FF2B5EF4-FFF2-40B4-BE49-F238E27FC236}">
                  <a16:creationId xmlns:a16="http://schemas.microsoft.com/office/drawing/2014/main" id="{4BDB1778-7A34-4899-A489-3F484F989004}"/>
                </a:ext>
              </a:extLst>
            </p:cNvPr>
            <p:cNvSpPr>
              <a:spLocks noChangeShapeType="1"/>
            </p:cNvSpPr>
            <p:nvPr/>
          </p:nvSpPr>
          <p:spPr bwMode="auto">
            <a:xfrm>
              <a:off x="4277" y="3096"/>
              <a:ext cx="0" cy="24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5071" name="Line 15">
              <a:extLst>
                <a:ext uri="{FF2B5EF4-FFF2-40B4-BE49-F238E27FC236}">
                  <a16:creationId xmlns:a16="http://schemas.microsoft.com/office/drawing/2014/main" id="{9E28E35A-FDAD-4225-AA79-C1C2CADBC21C}"/>
                </a:ext>
              </a:extLst>
            </p:cNvPr>
            <p:cNvSpPr>
              <a:spLocks noChangeShapeType="1"/>
            </p:cNvSpPr>
            <p:nvPr/>
          </p:nvSpPr>
          <p:spPr bwMode="auto">
            <a:xfrm>
              <a:off x="4470" y="3096"/>
              <a:ext cx="0" cy="24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5072" name="Line 16">
              <a:extLst>
                <a:ext uri="{FF2B5EF4-FFF2-40B4-BE49-F238E27FC236}">
                  <a16:creationId xmlns:a16="http://schemas.microsoft.com/office/drawing/2014/main" id="{66066843-54B9-41AF-B72E-2FADAC9AF42C}"/>
                </a:ext>
              </a:extLst>
            </p:cNvPr>
            <p:cNvSpPr>
              <a:spLocks noChangeShapeType="1"/>
            </p:cNvSpPr>
            <p:nvPr/>
          </p:nvSpPr>
          <p:spPr bwMode="auto">
            <a:xfrm>
              <a:off x="4808" y="3096"/>
              <a:ext cx="0" cy="24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5073" name="Rectangle 17">
              <a:extLst>
                <a:ext uri="{FF2B5EF4-FFF2-40B4-BE49-F238E27FC236}">
                  <a16:creationId xmlns:a16="http://schemas.microsoft.com/office/drawing/2014/main" id="{7B3DC380-A4A4-43CF-A73E-FABECE085244}"/>
                </a:ext>
              </a:extLst>
            </p:cNvPr>
            <p:cNvSpPr>
              <a:spLocks noChangeArrowheads="1"/>
            </p:cNvSpPr>
            <p:nvPr/>
          </p:nvSpPr>
          <p:spPr bwMode="auto">
            <a:xfrm>
              <a:off x="4167" y="3288"/>
              <a:ext cx="8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latin typeface="Calibri" panose="020F0502020204030204" pitchFamily="34" charset="0"/>
                  <a:cs typeface="Calibri" panose="020F0502020204030204" pitchFamily="34" charset="0"/>
                </a:rPr>
                <a:t>x</a:t>
              </a:r>
              <a:r>
                <a:rPr lang="en-GB" altLang="en-US" baseline="-25000" dirty="0">
                  <a:latin typeface="Calibri" panose="020F0502020204030204" pitchFamily="34" charset="0"/>
                  <a:cs typeface="Calibri" panose="020F0502020204030204" pitchFamily="34" charset="0"/>
                </a:rPr>
                <a:t>1  </a:t>
              </a:r>
              <a:r>
                <a:rPr lang="en-GB" altLang="en-US" dirty="0">
                  <a:latin typeface="Calibri" panose="020F0502020204030204" pitchFamily="34" charset="0"/>
                  <a:cs typeface="Calibri" panose="020F0502020204030204" pitchFamily="34" charset="0"/>
                </a:rPr>
                <a:t>x</a:t>
              </a:r>
              <a:r>
                <a:rPr lang="en-GB" altLang="en-US" baseline="-25000" dirty="0">
                  <a:latin typeface="Calibri" panose="020F0502020204030204" pitchFamily="34" charset="0"/>
                  <a:cs typeface="Calibri" panose="020F0502020204030204" pitchFamily="34" charset="0"/>
                </a:rPr>
                <a:t>2 </a:t>
              </a:r>
              <a:r>
                <a:rPr lang="en-GB" altLang="en-US" dirty="0">
                  <a:latin typeface="Calibri" panose="020F0502020204030204" pitchFamily="34" charset="0"/>
                  <a:cs typeface="Calibri" panose="020F0502020204030204" pitchFamily="34" charset="0"/>
                </a:rPr>
                <a:t>...</a:t>
              </a:r>
              <a:r>
                <a:rPr lang="en-GB" altLang="en-US" noProof="1">
                  <a:latin typeface="Calibri" panose="020F0502020204030204" pitchFamily="34" charset="0"/>
                  <a:cs typeface="Calibri" panose="020F0502020204030204" pitchFamily="34" charset="0"/>
                </a:rPr>
                <a:t>x</a:t>
              </a:r>
              <a:r>
                <a:rPr lang="en-GB" altLang="en-US" baseline="-25000" noProof="1">
                  <a:latin typeface="Calibri" panose="020F0502020204030204" pitchFamily="34" charset="0"/>
                  <a:cs typeface="Calibri" panose="020F0502020204030204" pitchFamily="34" charset="0"/>
                </a:rPr>
                <a:t>n</a:t>
              </a:r>
            </a:p>
          </p:txBody>
        </p:sp>
      </p:grpSp>
      <p:grpSp>
        <p:nvGrpSpPr>
          <p:cNvPr id="45087" name="Group 31">
            <a:extLst>
              <a:ext uri="{FF2B5EF4-FFF2-40B4-BE49-F238E27FC236}">
                <a16:creationId xmlns:a16="http://schemas.microsoft.com/office/drawing/2014/main" id="{23639943-276F-4E6F-B7A8-4E57B12EC120}"/>
              </a:ext>
            </a:extLst>
          </p:cNvPr>
          <p:cNvGrpSpPr>
            <a:grpSpLocks/>
          </p:cNvGrpSpPr>
          <p:nvPr/>
        </p:nvGrpSpPr>
        <p:grpSpPr bwMode="auto">
          <a:xfrm>
            <a:off x="311150" y="3843747"/>
            <a:ext cx="3263900" cy="2722563"/>
            <a:chOff x="196" y="2400"/>
            <a:chExt cx="2056" cy="1715"/>
          </a:xfrm>
        </p:grpSpPr>
        <p:sp>
          <p:nvSpPr>
            <p:cNvPr id="45075" name="Rectangle 19">
              <a:extLst>
                <a:ext uri="{FF2B5EF4-FFF2-40B4-BE49-F238E27FC236}">
                  <a16:creationId xmlns:a16="http://schemas.microsoft.com/office/drawing/2014/main" id="{8FDA1664-DF9F-47DA-A2A5-13828973E51E}"/>
                </a:ext>
              </a:extLst>
            </p:cNvPr>
            <p:cNvSpPr>
              <a:spLocks noChangeArrowheads="1"/>
            </p:cNvSpPr>
            <p:nvPr/>
          </p:nvSpPr>
          <p:spPr bwMode="auto">
            <a:xfrm>
              <a:off x="196" y="2404"/>
              <a:ext cx="2056" cy="17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5076" name="Rectangle 20">
              <a:extLst>
                <a:ext uri="{FF2B5EF4-FFF2-40B4-BE49-F238E27FC236}">
                  <a16:creationId xmlns:a16="http://schemas.microsoft.com/office/drawing/2014/main" id="{226AF9F7-EBD8-4328-81DA-309500E0B33A}"/>
                </a:ext>
              </a:extLst>
            </p:cNvPr>
            <p:cNvSpPr>
              <a:spLocks noChangeArrowheads="1"/>
            </p:cNvSpPr>
            <p:nvPr/>
          </p:nvSpPr>
          <p:spPr bwMode="auto">
            <a:xfrm>
              <a:off x="577" y="2400"/>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b="1" u="sng" dirty="0">
                  <a:latin typeface="Calibri" panose="020F0502020204030204" pitchFamily="34" charset="0"/>
                  <a:cs typeface="Calibri" panose="020F0502020204030204" pitchFamily="34" charset="0"/>
                </a:rPr>
                <a:t>Optimizer</a:t>
              </a:r>
            </a:p>
          </p:txBody>
        </p:sp>
        <p:sp>
          <p:nvSpPr>
            <p:cNvPr id="45077" name="Rectangle 21">
              <a:extLst>
                <a:ext uri="{FF2B5EF4-FFF2-40B4-BE49-F238E27FC236}">
                  <a16:creationId xmlns:a16="http://schemas.microsoft.com/office/drawing/2014/main" id="{6552AD3E-03E9-4BDC-958F-A612A0907E0A}"/>
                </a:ext>
              </a:extLst>
            </p:cNvPr>
            <p:cNvSpPr>
              <a:spLocks noChangeArrowheads="1"/>
            </p:cNvSpPr>
            <p:nvPr/>
          </p:nvSpPr>
          <p:spPr bwMode="auto">
            <a:xfrm>
              <a:off x="289" y="2748"/>
              <a:ext cx="1920" cy="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pPr>
              <a:r>
                <a:rPr lang="en-GB" altLang="en-US" b="1" dirty="0">
                  <a:latin typeface="Calibri" panose="020F0502020204030204" pitchFamily="34" charset="0"/>
                  <a:cs typeface="Calibri" panose="020F0502020204030204" pitchFamily="34" charset="0"/>
                </a:rPr>
                <a:t>Function </a:t>
              </a:r>
              <a:r>
                <a:rPr lang="en-GB" altLang="en-US" b="1" noProof="1">
                  <a:latin typeface="Calibri" panose="020F0502020204030204" pitchFamily="34" charset="0"/>
                  <a:cs typeface="Calibri" panose="020F0502020204030204" pitchFamily="34" charset="0"/>
                </a:rPr>
                <a:t>eval</a:t>
              </a:r>
              <a:r>
                <a:rPr lang="en-GB" altLang="en-US" b="1"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a:t>
              </a:r>
              <a:r>
                <a:rPr lang="en-GB" altLang="en-US" i="1" dirty="0">
                  <a:latin typeface="Calibri" panose="020F0502020204030204" pitchFamily="34" charset="0"/>
                  <a:cs typeface="Calibri" panose="020F0502020204030204" pitchFamily="34" charset="0"/>
                </a:rPr>
                <a:t>1 run</a:t>
              </a:r>
            </a:p>
            <a:p>
              <a:pPr>
                <a:lnSpc>
                  <a:spcPct val="90000"/>
                </a:lnSpc>
                <a:spcBef>
                  <a:spcPct val="20000"/>
                </a:spcBef>
              </a:pPr>
              <a:r>
                <a:rPr lang="sv-SE" altLang="en-US" b="1" dirty="0">
                  <a:latin typeface="Calibri" panose="020F0502020204030204" pitchFamily="34" charset="0"/>
                  <a:cs typeface="Calibri" panose="020F0502020204030204" pitchFamily="34" charset="0"/>
                </a:rPr>
                <a:t>(</a:t>
              </a:r>
              <a:r>
                <a:rPr lang="en-GB" altLang="en-US" b="1" dirty="0">
                  <a:latin typeface="Calibri" panose="020F0502020204030204" pitchFamily="34" charset="0"/>
                  <a:cs typeface="Calibri" panose="020F0502020204030204" pitchFamily="34" charset="0"/>
                </a:rPr>
                <a:t>Gradient:</a:t>
              </a:r>
              <a:r>
                <a:rPr lang="en-GB" altLang="en-US" dirty="0">
                  <a:latin typeface="Calibri" panose="020F0502020204030204" pitchFamily="34" charset="0"/>
                  <a:cs typeface="Calibri" panose="020F0502020204030204" pitchFamily="34" charset="0"/>
                </a:rPr>
                <a:t> </a:t>
              </a:r>
              <a:r>
                <a:rPr lang="en-GB" altLang="en-US" i="1" dirty="0">
                  <a:latin typeface="Calibri" panose="020F0502020204030204" pitchFamily="34" charset="0"/>
                  <a:cs typeface="Calibri" panose="020F0502020204030204" pitchFamily="34" charset="0"/>
                </a:rPr>
                <a:t>n runs</a:t>
              </a:r>
              <a:r>
                <a:rPr lang="sv-SE" altLang="en-US" b="1" dirty="0">
                  <a:latin typeface="Calibri" panose="020F0502020204030204" pitchFamily="34" charset="0"/>
                  <a:cs typeface="Calibri" panose="020F0502020204030204" pitchFamily="34" charset="0"/>
                </a:rPr>
                <a:t>)</a:t>
              </a:r>
              <a:endParaRPr lang="en-GB" altLang="en-US" b="1" dirty="0">
                <a:latin typeface="Calibri" panose="020F0502020204030204" pitchFamily="34" charset="0"/>
                <a:cs typeface="Calibri" panose="020F0502020204030204" pitchFamily="34" charset="0"/>
              </a:endParaRPr>
            </a:p>
            <a:p>
              <a:pPr>
                <a:lnSpc>
                  <a:spcPct val="90000"/>
                </a:lnSpc>
                <a:spcBef>
                  <a:spcPct val="20000"/>
                </a:spcBef>
              </a:pPr>
              <a:r>
                <a:rPr lang="sv-SE" altLang="en-US" b="1" dirty="0">
                  <a:latin typeface="Calibri" panose="020F0502020204030204" pitchFamily="34" charset="0"/>
                  <a:cs typeface="Calibri" panose="020F0502020204030204" pitchFamily="34" charset="0"/>
                </a:rPr>
                <a:t>(</a:t>
              </a:r>
              <a:r>
                <a:rPr lang="en-GB" altLang="en-US" b="1" dirty="0">
                  <a:latin typeface="Calibri" panose="020F0502020204030204" pitchFamily="34" charset="0"/>
                  <a:cs typeface="Calibri" panose="020F0502020204030204" pitchFamily="34" charset="0"/>
                </a:rPr>
                <a:t>Curvature:</a:t>
              </a:r>
              <a:r>
                <a:rPr lang="en-GB" altLang="en-US" dirty="0">
                  <a:latin typeface="Calibri" panose="020F0502020204030204" pitchFamily="34" charset="0"/>
                  <a:cs typeface="Calibri" panose="020F0502020204030204" pitchFamily="34" charset="0"/>
                </a:rPr>
                <a:t> </a:t>
              </a:r>
              <a:r>
                <a:rPr lang="en-GB" altLang="en-US" i="1" dirty="0">
                  <a:latin typeface="Calibri" panose="020F0502020204030204" pitchFamily="34" charset="0"/>
                  <a:cs typeface="Calibri" panose="020F0502020204030204" pitchFamily="34" charset="0"/>
                </a:rPr>
                <a:t>n*n runs</a:t>
              </a:r>
              <a:r>
                <a:rPr lang="sv-SE" altLang="en-US" b="1" dirty="0">
                  <a:latin typeface="Calibri" panose="020F0502020204030204" pitchFamily="34" charset="0"/>
                  <a:cs typeface="Calibri" panose="020F0502020204030204" pitchFamily="34" charset="0"/>
                </a:rPr>
                <a:t>)</a:t>
              </a:r>
              <a:endParaRPr lang="en-GB" altLang="en-US" b="1" dirty="0">
                <a:latin typeface="Calibri" panose="020F0502020204030204" pitchFamily="34" charset="0"/>
                <a:cs typeface="Calibri" panose="020F0502020204030204" pitchFamily="34" charset="0"/>
              </a:endParaRPr>
            </a:p>
            <a:p>
              <a:pPr>
                <a:lnSpc>
                  <a:spcPct val="90000"/>
                </a:lnSpc>
                <a:spcBef>
                  <a:spcPct val="20000"/>
                </a:spcBef>
              </a:pPr>
              <a:r>
                <a:rPr lang="sv-SE" altLang="en-US" b="1" dirty="0">
                  <a:latin typeface="Calibri" panose="020F0502020204030204" pitchFamily="34" charset="0"/>
                  <a:cs typeface="Calibri" panose="020F0502020204030204" pitchFamily="34" charset="0"/>
                </a:rPr>
                <a:t>(</a:t>
              </a:r>
              <a:r>
                <a:rPr lang="en-GB" altLang="en-US" b="1" dirty="0">
                  <a:latin typeface="Calibri" panose="020F0502020204030204" pitchFamily="34" charset="0"/>
                  <a:cs typeface="Calibri" panose="020F0502020204030204" pitchFamily="34" charset="0"/>
                </a:rPr>
                <a:t>Line search:</a:t>
              </a:r>
              <a:r>
                <a:rPr lang="en-GB" altLang="en-US" dirty="0">
                  <a:latin typeface="Calibri" panose="020F0502020204030204" pitchFamily="34" charset="0"/>
                  <a:cs typeface="Calibri" panose="020F0502020204030204" pitchFamily="34" charset="0"/>
                </a:rPr>
                <a:t> </a:t>
              </a:r>
              <a:r>
                <a:rPr lang="en-GB" altLang="en-US" i="1" dirty="0">
                  <a:latin typeface="Calibri" panose="020F0502020204030204" pitchFamily="34" charset="0"/>
                  <a:cs typeface="Calibri" panose="020F0502020204030204" pitchFamily="34" charset="0"/>
                </a:rPr>
                <a:t>m runs</a:t>
              </a:r>
              <a:r>
                <a:rPr lang="sv-SE" altLang="en-US" b="1" dirty="0">
                  <a:latin typeface="Calibri" panose="020F0502020204030204" pitchFamily="34" charset="0"/>
                  <a:cs typeface="Calibri" panose="020F0502020204030204" pitchFamily="34" charset="0"/>
                </a:rPr>
                <a:t>)</a:t>
              </a:r>
              <a:endParaRPr lang="en-GB" altLang="en-US" b="1" dirty="0">
                <a:latin typeface="Calibri" panose="020F0502020204030204" pitchFamily="34" charset="0"/>
                <a:cs typeface="Calibri" panose="020F0502020204030204" pitchFamily="34" charset="0"/>
              </a:endParaRPr>
            </a:p>
            <a:p>
              <a:pPr>
                <a:lnSpc>
                  <a:spcPct val="90000"/>
                </a:lnSpc>
                <a:spcBef>
                  <a:spcPct val="20000"/>
                </a:spcBef>
              </a:pPr>
              <a:r>
                <a:rPr lang="en-GB" altLang="en-US" b="1" i="1" dirty="0">
                  <a:solidFill>
                    <a:srgbClr val="FF0000"/>
                  </a:solidFill>
                  <a:latin typeface="Calibri" panose="020F0502020204030204" pitchFamily="34" charset="0"/>
                  <a:cs typeface="Calibri" panose="020F0502020204030204" pitchFamily="34" charset="0"/>
                </a:rPr>
                <a:t>Break criterion</a:t>
              </a:r>
            </a:p>
          </p:txBody>
        </p:sp>
      </p:grpSp>
      <p:grpSp>
        <p:nvGrpSpPr>
          <p:cNvPr id="45092" name="Group 36">
            <a:extLst>
              <a:ext uri="{FF2B5EF4-FFF2-40B4-BE49-F238E27FC236}">
                <a16:creationId xmlns:a16="http://schemas.microsoft.com/office/drawing/2014/main" id="{EFCA58E5-C8D0-41C0-A762-3F3EC16A0808}"/>
              </a:ext>
            </a:extLst>
          </p:cNvPr>
          <p:cNvGrpSpPr>
            <a:grpSpLocks/>
          </p:cNvGrpSpPr>
          <p:nvPr/>
        </p:nvGrpSpPr>
        <p:grpSpPr bwMode="auto">
          <a:xfrm>
            <a:off x="3735388" y="4231097"/>
            <a:ext cx="1668462" cy="673100"/>
            <a:chOff x="2353" y="2380"/>
            <a:chExt cx="1051" cy="424"/>
          </a:xfrm>
        </p:grpSpPr>
        <p:sp>
          <p:nvSpPr>
            <p:cNvPr id="45079" name="Rectangle 23">
              <a:extLst>
                <a:ext uri="{FF2B5EF4-FFF2-40B4-BE49-F238E27FC236}">
                  <a16:creationId xmlns:a16="http://schemas.microsoft.com/office/drawing/2014/main" id="{0A14DB73-56E7-49AD-A703-072413348521}"/>
                </a:ext>
              </a:extLst>
            </p:cNvPr>
            <p:cNvSpPr>
              <a:spLocks noChangeArrowheads="1"/>
            </p:cNvSpPr>
            <p:nvPr/>
          </p:nvSpPr>
          <p:spPr bwMode="auto">
            <a:xfrm>
              <a:off x="2353" y="2424"/>
              <a:ext cx="9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1</a:t>
              </a:r>
              <a:r>
                <a:rPr lang="en-GB" altLang="en-US" b="1" dirty="0">
                  <a:latin typeface="Calibri" panose="020F0502020204030204" pitchFamily="34" charset="0"/>
                  <a:cs typeface="Calibri" panose="020F0502020204030204" pitchFamily="34" charset="0"/>
                </a:rPr>
                <a:t>,</a:t>
              </a:r>
              <a:r>
                <a:rPr lang="en-GB" altLang="en-US" b="1" baseline="-25000" dirty="0">
                  <a:latin typeface="Calibri" panose="020F0502020204030204" pitchFamily="34" charset="0"/>
                  <a:cs typeface="Calibri" panose="020F0502020204030204" pitchFamily="34" charset="0"/>
                </a:rPr>
                <a:t> </a:t>
              </a:r>
              <a:r>
                <a:rPr lang="en-GB" altLang="en-US" b="1" dirty="0">
                  <a:latin typeface="Calibri" panose="020F0502020204030204" pitchFamily="34" charset="0"/>
                  <a:cs typeface="Calibri" panose="020F0502020204030204" pitchFamily="34" charset="0"/>
                </a:rPr>
                <a:t>x</a:t>
              </a:r>
              <a:r>
                <a:rPr lang="en-GB" altLang="en-US" b="1" baseline="-25000" dirty="0">
                  <a:latin typeface="Calibri" panose="020F0502020204030204" pitchFamily="34" charset="0"/>
                  <a:cs typeface="Calibri" panose="020F0502020204030204" pitchFamily="34" charset="0"/>
                </a:rPr>
                <a:t>2 </a:t>
              </a:r>
              <a:r>
                <a:rPr lang="en-GB" altLang="en-US" b="1" dirty="0">
                  <a:latin typeface="Calibri" panose="020F0502020204030204" pitchFamily="34" charset="0"/>
                  <a:cs typeface="Calibri" panose="020F0502020204030204" pitchFamily="34" charset="0"/>
                </a:rPr>
                <a:t>... x</a:t>
              </a:r>
              <a:r>
                <a:rPr lang="en-GB" altLang="en-US" b="1" baseline="-25000" noProof="1">
                  <a:latin typeface="Calibri" panose="020F0502020204030204" pitchFamily="34" charset="0"/>
                  <a:cs typeface="Calibri" panose="020F0502020204030204" pitchFamily="34" charset="0"/>
                </a:rPr>
                <a:t>n</a:t>
              </a:r>
            </a:p>
          </p:txBody>
        </p:sp>
        <p:sp>
          <p:nvSpPr>
            <p:cNvPr id="45078" name="AutoShape 22">
              <a:extLst>
                <a:ext uri="{FF2B5EF4-FFF2-40B4-BE49-F238E27FC236}">
                  <a16:creationId xmlns:a16="http://schemas.microsoft.com/office/drawing/2014/main" id="{EBA6543E-23DB-4EF7-AFFB-E1775BCAAD68}"/>
                </a:ext>
              </a:extLst>
            </p:cNvPr>
            <p:cNvSpPr>
              <a:spLocks noChangeArrowheads="1"/>
            </p:cNvSpPr>
            <p:nvPr/>
          </p:nvSpPr>
          <p:spPr bwMode="auto">
            <a:xfrm>
              <a:off x="2356" y="2380"/>
              <a:ext cx="1048" cy="424"/>
            </a:xfrm>
            <a:prstGeom prst="rightArrow">
              <a:avLst>
                <a:gd name="adj1" fmla="val 50000"/>
                <a:gd name="adj2" fmla="val 123596"/>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45093" name="Group 37">
            <a:extLst>
              <a:ext uri="{FF2B5EF4-FFF2-40B4-BE49-F238E27FC236}">
                <a16:creationId xmlns:a16="http://schemas.microsoft.com/office/drawing/2014/main" id="{54088D05-1760-4D0B-98DD-3D33D1E75F64}"/>
              </a:ext>
            </a:extLst>
          </p:cNvPr>
          <p:cNvGrpSpPr>
            <a:grpSpLocks/>
          </p:cNvGrpSpPr>
          <p:nvPr/>
        </p:nvGrpSpPr>
        <p:grpSpPr bwMode="auto">
          <a:xfrm>
            <a:off x="3740150" y="5221697"/>
            <a:ext cx="1663700" cy="673100"/>
            <a:chOff x="2356" y="3004"/>
            <a:chExt cx="1048" cy="424"/>
          </a:xfrm>
        </p:grpSpPr>
        <p:sp>
          <p:nvSpPr>
            <p:cNvPr id="45081" name="AutoShape 25">
              <a:extLst>
                <a:ext uri="{FF2B5EF4-FFF2-40B4-BE49-F238E27FC236}">
                  <a16:creationId xmlns:a16="http://schemas.microsoft.com/office/drawing/2014/main" id="{C1CEE607-A1BA-4A7E-9AA0-D624A81CADC3}"/>
                </a:ext>
              </a:extLst>
            </p:cNvPr>
            <p:cNvSpPr>
              <a:spLocks noChangeArrowheads="1"/>
            </p:cNvSpPr>
            <p:nvPr/>
          </p:nvSpPr>
          <p:spPr bwMode="auto">
            <a:xfrm>
              <a:off x="2356" y="3004"/>
              <a:ext cx="1048" cy="424"/>
            </a:xfrm>
            <a:prstGeom prst="leftArrow">
              <a:avLst>
                <a:gd name="adj1" fmla="val 50000"/>
                <a:gd name="adj2" fmla="val 123573"/>
              </a:avLst>
            </a:prstGeom>
            <a:noFill/>
            <a:ln w="254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5082" name="Rectangle 26">
              <a:extLst>
                <a:ext uri="{FF2B5EF4-FFF2-40B4-BE49-F238E27FC236}">
                  <a16:creationId xmlns:a16="http://schemas.microsoft.com/office/drawing/2014/main" id="{89B2EF73-B43D-41E0-9EA8-E771FD3F7D27}"/>
                </a:ext>
              </a:extLst>
            </p:cNvPr>
            <p:cNvSpPr>
              <a:spLocks noChangeArrowheads="1"/>
            </p:cNvSpPr>
            <p:nvPr/>
          </p:nvSpPr>
          <p:spPr bwMode="auto">
            <a:xfrm>
              <a:off x="2641" y="3080"/>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V</a:t>
              </a:r>
            </a:p>
          </p:txBody>
        </p:sp>
      </p:grpSp>
      <p:sp>
        <p:nvSpPr>
          <p:cNvPr id="45085" name="Text Box 29">
            <a:extLst>
              <a:ext uri="{FF2B5EF4-FFF2-40B4-BE49-F238E27FC236}">
                <a16:creationId xmlns:a16="http://schemas.microsoft.com/office/drawing/2014/main" id="{AA92E281-D8CC-44E8-B60C-BBB2F858D72B}"/>
              </a:ext>
            </a:extLst>
          </p:cNvPr>
          <p:cNvSpPr txBox="1">
            <a:spLocks noChangeArrowheads="1"/>
          </p:cNvSpPr>
          <p:nvPr/>
        </p:nvSpPr>
        <p:spPr bwMode="auto">
          <a:xfrm>
            <a:off x="101600" y="783409"/>
            <a:ext cx="8712200" cy="1089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An </a:t>
            </a:r>
            <a:r>
              <a:rPr lang="en-GB" altLang="en-US" b="1" dirty="0">
                <a:latin typeface="Calibri" panose="020F0502020204030204" pitchFamily="34" charset="0"/>
                <a:cs typeface="Calibri" panose="020F0502020204030204" pitchFamily="34" charset="0"/>
              </a:rPr>
              <a:t>optimizer</a:t>
            </a:r>
            <a:r>
              <a:rPr lang="en-GB" altLang="en-US" dirty="0">
                <a:latin typeface="Calibri" panose="020F0502020204030204" pitchFamily="34" charset="0"/>
                <a:cs typeface="Calibri" panose="020F0502020204030204" pitchFamily="34" charset="0"/>
              </a:rPr>
              <a:t> is a program that </a:t>
            </a:r>
            <a:r>
              <a:rPr lang="en-GB" altLang="en-US" u="sng" dirty="0">
                <a:latin typeface="Calibri" panose="020F0502020204030204" pitchFamily="34" charset="0"/>
                <a:cs typeface="Calibri" panose="020F0502020204030204" pitchFamily="34" charset="0"/>
              </a:rPr>
              <a:t>controls the parameter settings</a:t>
            </a:r>
            <a:r>
              <a:rPr lang="en-GB" altLang="en-US" dirty="0">
                <a:latin typeface="Calibri" panose="020F0502020204030204" pitchFamily="34" charset="0"/>
                <a:cs typeface="Calibri" panose="020F0502020204030204" pitchFamily="34" charset="0"/>
              </a:rPr>
              <a:t> of </a:t>
            </a:r>
          </a:p>
          <a:p>
            <a:pPr>
              <a:lnSpc>
                <a:spcPct val="90000"/>
              </a:lnSpc>
              <a:buSzPct val="100000"/>
            </a:pPr>
            <a:r>
              <a:rPr lang="en-GB" altLang="en-US" dirty="0">
                <a:latin typeface="Calibri" panose="020F0502020204030204" pitchFamily="34" charset="0"/>
                <a:cs typeface="Calibri" panose="020F0502020204030204" pitchFamily="34" charset="0"/>
              </a:rPr>
              <a:t>a model, and runs the model repeatedly, using a search method to find the optimum.</a:t>
            </a:r>
            <a:endParaRPr lang="en-GB" altLang="en-US" b="1" dirty="0">
              <a:latin typeface="Calibri" panose="020F0502020204030204" pitchFamily="34" charset="0"/>
              <a:cs typeface="Calibri" panose="020F0502020204030204" pitchFamily="34" charset="0"/>
            </a:endParaRPr>
          </a:p>
        </p:txBody>
      </p:sp>
      <p:sp>
        <p:nvSpPr>
          <p:cNvPr id="45086" name="Text Box 30">
            <a:extLst>
              <a:ext uri="{FF2B5EF4-FFF2-40B4-BE49-F238E27FC236}">
                <a16:creationId xmlns:a16="http://schemas.microsoft.com/office/drawing/2014/main" id="{7ECA7D1C-ACF5-4933-8736-0BD4E49C8353}"/>
              </a:ext>
            </a:extLst>
          </p:cNvPr>
          <p:cNvSpPr txBox="1">
            <a:spLocks noChangeArrowheads="1"/>
          </p:cNvSpPr>
          <p:nvPr/>
        </p:nvSpPr>
        <p:spPr bwMode="auto">
          <a:xfrm>
            <a:off x="101600" y="1944554"/>
            <a:ext cx="8966200" cy="142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After each run the value of the </a:t>
            </a:r>
            <a:r>
              <a:rPr lang="en-GB" altLang="en-US" u="sng" dirty="0">
                <a:latin typeface="Calibri" panose="020F0502020204030204" pitchFamily="34" charset="0"/>
                <a:cs typeface="Calibri" panose="020F0502020204030204" pitchFamily="34" charset="0"/>
              </a:rPr>
              <a:t>objective function</a:t>
            </a:r>
            <a:r>
              <a:rPr lang="en-GB" altLang="en-US" dirty="0">
                <a:latin typeface="Calibri" panose="020F0502020204030204" pitchFamily="34" charset="0"/>
                <a:cs typeface="Calibri" panose="020F0502020204030204" pitchFamily="34" charset="0"/>
              </a:rPr>
              <a:t> V is returned to the optimizer, which sets </a:t>
            </a:r>
            <a:r>
              <a:rPr lang="en-GB" altLang="en-US" i="1" dirty="0">
                <a:latin typeface="Calibri" panose="020F0502020204030204" pitchFamily="34" charset="0"/>
                <a:cs typeface="Calibri" panose="020F0502020204030204" pitchFamily="34" charset="0"/>
              </a:rPr>
              <a:t>new</a:t>
            </a:r>
            <a:r>
              <a:rPr lang="en-GB" altLang="en-US" dirty="0">
                <a:latin typeface="Calibri" panose="020F0502020204030204" pitchFamily="34" charset="0"/>
                <a:cs typeface="Calibri" panose="020F0502020204030204" pitchFamily="34" charset="0"/>
              </a:rPr>
              <a:t> values of the parameters x</a:t>
            </a:r>
            <a:r>
              <a:rPr lang="en-GB" altLang="en-US" baseline="-25000" dirty="0">
                <a:latin typeface="Calibri" panose="020F0502020204030204" pitchFamily="34" charset="0"/>
                <a:cs typeface="Calibri" panose="020F0502020204030204" pitchFamily="34" charset="0"/>
              </a:rPr>
              <a:t>1</a:t>
            </a:r>
            <a:r>
              <a:rPr lang="en-GB" altLang="en-US" dirty="0">
                <a:latin typeface="Calibri" panose="020F0502020204030204" pitchFamily="34" charset="0"/>
                <a:cs typeface="Calibri" panose="020F0502020204030204" pitchFamily="34" charset="0"/>
              </a:rPr>
              <a:t>,</a:t>
            </a:r>
            <a:r>
              <a:rPr lang="en-GB" altLang="en-US" baseline="-25000"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x</a:t>
            </a:r>
            <a:r>
              <a:rPr lang="en-GB" altLang="en-US" baseline="-25000" dirty="0">
                <a:latin typeface="Calibri" panose="020F0502020204030204" pitchFamily="34" charset="0"/>
                <a:cs typeface="Calibri" panose="020F0502020204030204" pitchFamily="34" charset="0"/>
              </a:rPr>
              <a:t>2 </a:t>
            </a:r>
            <a:r>
              <a:rPr lang="en-GB" altLang="en-US" dirty="0">
                <a:latin typeface="Calibri" panose="020F0502020204030204" pitchFamily="34" charset="0"/>
                <a:cs typeface="Calibri" panose="020F0502020204030204" pitchFamily="34" charset="0"/>
              </a:rPr>
              <a:t>... </a:t>
            </a:r>
            <a:r>
              <a:rPr lang="en-GB" altLang="en-US" noProof="1">
                <a:latin typeface="Calibri" panose="020F0502020204030204" pitchFamily="34" charset="0"/>
                <a:cs typeface="Calibri" panose="020F0502020204030204" pitchFamily="34" charset="0"/>
              </a:rPr>
              <a:t>x</a:t>
            </a:r>
            <a:r>
              <a:rPr lang="en-GB" altLang="en-US" baseline="-25000" noProof="1">
                <a:latin typeface="Calibri" panose="020F0502020204030204" pitchFamily="34" charset="0"/>
                <a:cs typeface="Calibri" panose="020F0502020204030204" pitchFamily="34" charset="0"/>
              </a:rPr>
              <a:t>n</a:t>
            </a:r>
            <a:r>
              <a:rPr lang="en-GB" altLang="en-US" dirty="0">
                <a:latin typeface="Calibri" panose="020F0502020204030204" pitchFamily="34" charset="0"/>
                <a:cs typeface="Calibri" panose="020F0502020204030204" pitchFamily="34" charset="0"/>
              </a:rPr>
              <a:t> for the next run, and so on until the </a:t>
            </a:r>
            <a:r>
              <a:rPr lang="en-GB" altLang="en-US" u="sng" dirty="0">
                <a:latin typeface="Calibri" panose="020F0502020204030204" pitchFamily="34" charset="0"/>
                <a:cs typeface="Calibri" panose="020F0502020204030204" pitchFamily="34" charset="0"/>
              </a:rPr>
              <a:t>break criterion</a:t>
            </a:r>
            <a:r>
              <a:rPr lang="en-GB" altLang="en-US" dirty="0">
                <a:latin typeface="Calibri" panose="020F0502020204030204" pitchFamily="34" charset="0"/>
                <a:cs typeface="Calibri" panose="020F0502020204030204" pitchFamily="34" charset="0"/>
              </a:rPr>
              <a:t>, specified to the optimizer, is fulfilled.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85"/>
                                        </p:tgtEl>
                                        <p:attrNameLst>
                                          <p:attrName>style.visibility</p:attrName>
                                        </p:attrNameLst>
                                      </p:cBhvr>
                                      <p:to>
                                        <p:strVal val="visible"/>
                                      </p:to>
                                    </p:set>
                                    <p:anim calcmode="lin" valueType="num">
                                      <p:cBhvr additive="base">
                                        <p:cTn id="7" dur="500" fill="hold"/>
                                        <p:tgtEl>
                                          <p:spTgt spid="45085"/>
                                        </p:tgtEl>
                                        <p:attrNameLst>
                                          <p:attrName>ppt_x</p:attrName>
                                        </p:attrNameLst>
                                      </p:cBhvr>
                                      <p:tavLst>
                                        <p:tav tm="0">
                                          <p:val>
                                            <p:strVal val="#ppt_x"/>
                                          </p:val>
                                        </p:tav>
                                        <p:tav tm="100000">
                                          <p:val>
                                            <p:strVal val="#ppt_x"/>
                                          </p:val>
                                        </p:tav>
                                      </p:tavLst>
                                    </p:anim>
                                    <p:anim calcmode="lin" valueType="num">
                                      <p:cBhvr additive="base">
                                        <p:cTn id="8" dur="500" fill="hold"/>
                                        <p:tgtEl>
                                          <p:spTgt spid="450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86"/>
                                        </p:tgtEl>
                                        <p:attrNameLst>
                                          <p:attrName>style.visibility</p:attrName>
                                        </p:attrNameLst>
                                      </p:cBhvr>
                                      <p:to>
                                        <p:strVal val="visible"/>
                                      </p:to>
                                    </p:set>
                                    <p:anim calcmode="lin" valueType="num">
                                      <p:cBhvr additive="base">
                                        <p:cTn id="13" dur="500" fill="hold"/>
                                        <p:tgtEl>
                                          <p:spTgt spid="45086"/>
                                        </p:tgtEl>
                                        <p:attrNameLst>
                                          <p:attrName>ppt_x</p:attrName>
                                        </p:attrNameLst>
                                      </p:cBhvr>
                                      <p:tavLst>
                                        <p:tav tm="0">
                                          <p:val>
                                            <p:strVal val="#ppt_x"/>
                                          </p:val>
                                        </p:tav>
                                        <p:tav tm="100000">
                                          <p:val>
                                            <p:strVal val="#ppt_x"/>
                                          </p:val>
                                        </p:tav>
                                      </p:tavLst>
                                    </p:anim>
                                    <p:anim calcmode="lin" valueType="num">
                                      <p:cBhvr additive="base">
                                        <p:cTn id="14" dur="500" fill="hold"/>
                                        <p:tgtEl>
                                          <p:spTgt spid="450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5094"/>
                                        </p:tgtEl>
                                        <p:attrNameLst>
                                          <p:attrName>style.visibility</p:attrName>
                                        </p:attrNameLst>
                                      </p:cBhvr>
                                      <p:to>
                                        <p:strVal val="visible"/>
                                      </p:to>
                                    </p:set>
                                    <p:anim calcmode="lin" valueType="num">
                                      <p:cBhvr additive="base">
                                        <p:cTn id="19" dur="500" fill="hold"/>
                                        <p:tgtEl>
                                          <p:spTgt spid="45094"/>
                                        </p:tgtEl>
                                        <p:attrNameLst>
                                          <p:attrName>ppt_x</p:attrName>
                                        </p:attrNameLst>
                                      </p:cBhvr>
                                      <p:tavLst>
                                        <p:tav tm="0">
                                          <p:val>
                                            <p:strVal val="#ppt_x"/>
                                          </p:val>
                                        </p:tav>
                                        <p:tav tm="100000">
                                          <p:val>
                                            <p:strVal val="#ppt_x"/>
                                          </p:val>
                                        </p:tav>
                                      </p:tavLst>
                                    </p:anim>
                                    <p:anim calcmode="lin" valueType="num">
                                      <p:cBhvr additive="base">
                                        <p:cTn id="20" dur="500" fill="hold"/>
                                        <p:tgtEl>
                                          <p:spTgt spid="4509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087"/>
                                        </p:tgtEl>
                                        <p:attrNameLst>
                                          <p:attrName>style.visibility</p:attrName>
                                        </p:attrNameLst>
                                      </p:cBhvr>
                                      <p:to>
                                        <p:strVal val="visible"/>
                                      </p:to>
                                    </p:set>
                                    <p:anim calcmode="lin" valueType="num">
                                      <p:cBhvr additive="base">
                                        <p:cTn id="25" dur="500" fill="hold"/>
                                        <p:tgtEl>
                                          <p:spTgt spid="45087"/>
                                        </p:tgtEl>
                                        <p:attrNameLst>
                                          <p:attrName>ppt_x</p:attrName>
                                        </p:attrNameLst>
                                      </p:cBhvr>
                                      <p:tavLst>
                                        <p:tav tm="0">
                                          <p:val>
                                            <p:strVal val="#ppt_x"/>
                                          </p:val>
                                        </p:tav>
                                        <p:tav tm="100000">
                                          <p:val>
                                            <p:strVal val="#ppt_x"/>
                                          </p:val>
                                        </p:tav>
                                      </p:tavLst>
                                    </p:anim>
                                    <p:anim calcmode="lin" valueType="num">
                                      <p:cBhvr additive="base">
                                        <p:cTn id="26" dur="500" fill="hold"/>
                                        <p:tgtEl>
                                          <p:spTgt spid="4508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5092"/>
                                        </p:tgtEl>
                                        <p:attrNameLst>
                                          <p:attrName>style.visibility</p:attrName>
                                        </p:attrNameLst>
                                      </p:cBhvr>
                                      <p:to>
                                        <p:strVal val="visible"/>
                                      </p:to>
                                    </p:set>
                                    <p:anim calcmode="lin" valueType="num">
                                      <p:cBhvr additive="base">
                                        <p:cTn id="31" dur="500" fill="hold"/>
                                        <p:tgtEl>
                                          <p:spTgt spid="45092"/>
                                        </p:tgtEl>
                                        <p:attrNameLst>
                                          <p:attrName>ppt_x</p:attrName>
                                        </p:attrNameLst>
                                      </p:cBhvr>
                                      <p:tavLst>
                                        <p:tav tm="0">
                                          <p:val>
                                            <p:strVal val="#ppt_x"/>
                                          </p:val>
                                        </p:tav>
                                        <p:tav tm="100000">
                                          <p:val>
                                            <p:strVal val="#ppt_x"/>
                                          </p:val>
                                        </p:tav>
                                      </p:tavLst>
                                    </p:anim>
                                    <p:anim calcmode="lin" valueType="num">
                                      <p:cBhvr additive="base">
                                        <p:cTn id="32" dur="500" fill="hold"/>
                                        <p:tgtEl>
                                          <p:spTgt spid="4509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5093"/>
                                        </p:tgtEl>
                                        <p:attrNameLst>
                                          <p:attrName>style.visibility</p:attrName>
                                        </p:attrNameLst>
                                      </p:cBhvr>
                                      <p:to>
                                        <p:strVal val="visible"/>
                                      </p:to>
                                    </p:set>
                                    <p:anim calcmode="lin" valueType="num">
                                      <p:cBhvr additive="base">
                                        <p:cTn id="37" dur="500" fill="hold"/>
                                        <p:tgtEl>
                                          <p:spTgt spid="45093"/>
                                        </p:tgtEl>
                                        <p:attrNameLst>
                                          <p:attrName>ppt_x</p:attrName>
                                        </p:attrNameLst>
                                      </p:cBhvr>
                                      <p:tavLst>
                                        <p:tav tm="0">
                                          <p:val>
                                            <p:strVal val="#ppt_x"/>
                                          </p:val>
                                        </p:tav>
                                        <p:tav tm="100000">
                                          <p:val>
                                            <p:strVal val="#ppt_x"/>
                                          </p:val>
                                        </p:tav>
                                      </p:tavLst>
                                    </p:anim>
                                    <p:anim calcmode="lin" valueType="num">
                                      <p:cBhvr additive="base">
                                        <p:cTn id="38" dur="500" fill="hold"/>
                                        <p:tgtEl>
                                          <p:spTgt spid="450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5" grpId="0" autoUpdateAnimBg="0"/>
      <p:bldP spid="4508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a:extLst>
              <a:ext uri="{FF2B5EF4-FFF2-40B4-BE49-F238E27FC236}">
                <a16:creationId xmlns:a16="http://schemas.microsoft.com/office/drawing/2014/main" id="{ED40D806-0AF7-405F-B5D9-D21924153DA4}"/>
              </a:ext>
            </a:extLst>
          </p:cNvPr>
          <p:cNvSpPr>
            <a:spLocks noGrp="1" noChangeArrowheads="1"/>
          </p:cNvSpPr>
          <p:nvPr>
            <p:ph type="title"/>
          </p:nvPr>
        </p:nvSpPr>
        <p:spPr>
          <a:xfrm>
            <a:off x="546463" y="48952"/>
            <a:ext cx="7772400" cy="324279"/>
          </a:xfrm>
        </p:spPr>
        <p:txBody>
          <a:bodyPr/>
          <a:lstStyle/>
          <a:p>
            <a:r>
              <a:rPr lang="en-GB" altLang="en-US" sz="3600" b="1" dirty="0">
                <a:latin typeface="Calibri" panose="020F0502020204030204" pitchFamily="34" charset="0"/>
                <a:cs typeface="Calibri" panose="020F0502020204030204" pitchFamily="34" charset="0"/>
              </a:rPr>
              <a:t>Example: Screening optimization</a:t>
            </a:r>
          </a:p>
        </p:txBody>
      </p:sp>
      <p:sp>
        <p:nvSpPr>
          <p:cNvPr id="98307" name="Text Box 1027">
            <a:extLst>
              <a:ext uri="{FF2B5EF4-FFF2-40B4-BE49-F238E27FC236}">
                <a16:creationId xmlns:a16="http://schemas.microsoft.com/office/drawing/2014/main" id="{9AD208C9-4338-4D82-AA55-CB6D80583A77}"/>
              </a:ext>
            </a:extLst>
          </p:cNvPr>
          <p:cNvSpPr txBox="1">
            <a:spLocks noChangeArrowheads="1"/>
          </p:cNvSpPr>
          <p:nvPr/>
        </p:nvSpPr>
        <p:spPr bwMode="auto">
          <a:xfrm>
            <a:off x="60954" y="416776"/>
            <a:ext cx="903949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900" dirty="0">
                <a:latin typeface="Calibri" panose="020F0502020204030204" pitchFamily="34" charset="0"/>
                <a:cs typeface="Calibri" panose="020F0502020204030204" pitchFamily="34" charset="0"/>
              </a:rPr>
              <a:t>Cervical cancer has a pre-stage that can be detected (in 75%) by screening in order to reduce the cancer incidence. What are the optimal ages to perform 3 screening rounds?</a:t>
            </a:r>
          </a:p>
        </p:txBody>
      </p:sp>
      <p:sp>
        <p:nvSpPr>
          <p:cNvPr id="98310" name="Text Box 1030">
            <a:extLst>
              <a:ext uri="{FF2B5EF4-FFF2-40B4-BE49-F238E27FC236}">
                <a16:creationId xmlns:a16="http://schemas.microsoft.com/office/drawing/2014/main" id="{1C3EF734-3CCE-4070-B36C-E3BB6DEA0B80}"/>
              </a:ext>
            </a:extLst>
          </p:cNvPr>
          <p:cNvSpPr txBox="1">
            <a:spLocks noChangeArrowheads="1"/>
          </p:cNvSpPr>
          <p:nvPr/>
        </p:nvSpPr>
        <p:spPr bwMode="auto">
          <a:xfrm>
            <a:off x="157608" y="6158228"/>
            <a:ext cx="86072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000" dirty="0">
                <a:latin typeface="Calibri" panose="020F0502020204030204" pitchFamily="34" charset="0"/>
                <a:cs typeface="Calibri" panose="020F0502020204030204" pitchFamily="34" charset="0"/>
              </a:rPr>
              <a:t>Let the StochSD optimizer ‘</a:t>
            </a:r>
            <a:r>
              <a:rPr lang="en-GB" altLang="en-US" sz="2000" b="1" dirty="0">
                <a:latin typeface="Calibri" panose="020F0502020204030204" pitchFamily="34" charset="0"/>
                <a:cs typeface="Calibri" panose="020F0502020204030204" pitchFamily="34" charset="0"/>
              </a:rPr>
              <a:t>Optim</a:t>
            </a:r>
            <a:r>
              <a:rPr lang="en-GB" altLang="en-US" sz="2000" dirty="0">
                <a:latin typeface="Calibri" panose="020F0502020204030204" pitchFamily="34" charset="0"/>
                <a:cs typeface="Calibri" panose="020F0502020204030204" pitchFamily="34" charset="0"/>
              </a:rPr>
              <a:t>’ search for the best ages: Age1, Age2 and Age3 that minimizes the number of CANCER cases.</a:t>
            </a:r>
          </a:p>
        </p:txBody>
      </p:sp>
      <p:sp>
        <p:nvSpPr>
          <p:cNvPr id="7" name="Platshållare för bildnummer 4">
            <a:extLst>
              <a:ext uri="{FF2B5EF4-FFF2-40B4-BE49-F238E27FC236}">
                <a16:creationId xmlns:a16="http://schemas.microsoft.com/office/drawing/2014/main" id="{8BADC627-5019-4145-85D2-31957E7C7E27}"/>
              </a:ext>
            </a:extLst>
          </p:cNvPr>
          <p:cNvSpPr>
            <a:spLocks noGrp="1"/>
          </p:cNvSpPr>
          <p:nvPr>
            <p:ph type="sldNum" sz="quarter" idx="12"/>
          </p:nvPr>
        </p:nvSpPr>
        <p:spPr>
          <a:xfrm>
            <a:off x="8612781" y="6291968"/>
            <a:ext cx="404676" cy="457200"/>
          </a:xfrm>
        </p:spPr>
        <p:txBody>
          <a:bodyPr/>
          <a:lstStyle/>
          <a:p>
            <a:fld id="{C2C42C4D-F9CB-4082-8E4D-D662CB8BA1B6}" type="slidenum">
              <a:rPr lang="en-GB" altLang="en-US">
                <a:latin typeface="Calibri" panose="020F0502020204030204" pitchFamily="34" charset="0"/>
                <a:cs typeface="Calibri" panose="020F0502020204030204" pitchFamily="34" charset="0"/>
              </a:rPr>
              <a:pPr/>
              <a:t>26</a:t>
            </a:fld>
            <a:endParaRPr lang="en-GB" altLang="en-US" dirty="0">
              <a:latin typeface="Calibri" panose="020F0502020204030204" pitchFamily="34" charset="0"/>
              <a:cs typeface="Calibri" panose="020F0502020204030204" pitchFamily="34" charset="0"/>
            </a:endParaRPr>
          </a:p>
        </p:txBody>
      </p:sp>
      <p:pic>
        <p:nvPicPr>
          <p:cNvPr id="13" name="Bildobjekt 12">
            <a:extLst>
              <a:ext uri="{FF2B5EF4-FFF2-40B4-BE49-F238E27FC236}">
                <a16:creationId xmlns:a16="http://schemas.microsoft.com/office/drawing/2014/main" id="{412399B5-4521-4C95-980A-739F00D19B49}"/>
              </a:ext>
            </a:extLst>
          </p:cNvPr>
          <p:cNvPicPr>
            <a:picLocks noChangeAspect="1"/>
          </p:cNvPicPr>
          <p:nvPr/>
        </p:nvPicPr>
        <p:blipFill>
          <a:blip r:embed="rId2"/>
          <a:stretch>
            <a:fillRect/>
          </a:stretch>
        </p:blipFill>
        <p:spPr>
          <a:xfrm>
            <a:off x="74561" y="1088573"/>
            <a:ext cx="5865766" cy="4980985"/>
          </a:xfrm>
          <a:prstGeom prst="rect">
            <a:avLst/>
          </a:prstGeom>
        </p:spPr>
      </p:pic>
      <p:pic>
        <p:nvPicPr>
          <p:cNvPr id="15" name="Bildobjekt 14">
            <a:extLst>
              <a:ext uri="{FF2B5EF4-FFF2-40B4-BE49-F238E27FC236}">
                <a16:creationId xmlns:a16="http://schemas.microsoft.com/office/drawing/2014/main" id="{6874E499-72EF-484B-8C21-24D39BAAA0A0}"/>
              </a:ext>
            </a:extLst>
          </p:cNvPr>
          <p:cNvPicPr>
            <a:picLocks noChangeAspect="1"/>
          </p:cNvPicPr>
          <p:nvPr/>
        </p:nvPicPr>
        <p:blipFill>
          <a:blip r:embed="rId3"/>
          <a:stretch>
            <a:fillRect/>
          </a:stretch>
        </p:blipFill>
        <p:spPr>
          <a:xfrm>
            <a:off x="5848339" y="1088573"/>
            <a:ext cx="3220236" cy="42516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ppt_x"/>
                                          </p:val>
                                        </p:tav>
                                        <p:tav tm="100000">
                                          <p:val>
                                            <p:strVal val="#ppt_x"/>
                                          </p:val>
                                        </p:tav>
                                      </p:tavLst>
                                    </p:anim>
                                    <p:anim calcmode="lin" valueType="num">
                                      <p:cBhvr additive="base">
                                        <p:cTn id="8" dur="500" fill="hold"/>
                                        <p:tgtEl>
                                          <p:spTgt spid="983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310"/>
                                        </p:tgtEl>
                                        <p:attrNameLst>
                                          <p:attrName>style.visibility</p:attrName>
                                        </p:attrNameLst>
                                      </p:cBhvr>
                                      <p:to>
                                        <p:strVal val="visible"/>
                                      </p:to>
                                    </p:set>
                                    <p:anim calcmode="lin" valueType="num">
                                      <p:cBhvr additive="base">
                                        <p:cTn id="19" dur="500" fill="hold"/>
                                        <p:tgtEl>
                                          <p:spTgt spid="98310"/>
                                        </p:tgtEl>
                                        <p:attrNameLst>
                                          <p:attrName>ppt_x</p:attrName>
                                        </p:attrNameLst>
                                      </p:cBhvr>
                                      <p:tavLst>
                                        <p:tav tm="0">
                                          <p:val>
                                            <p:strVal val="#ppt_x"/>
                                          </p:val>
                                        </p:tav>
                                        <p:tav tm="100000">
                                          <p:val>
                                            <p:strVal val="#ppt_x"/>
                                          </p:val>
                                        </p:tav>
                                      </p:tavLst>
                                    </p:anim>
                                    <p:anim calcmode="lin" valueType="num">
                                      <p:cBhvr additive="base">
                                        <p:cTn id="20" dur="500" fill="hold"/>
                                        <p:tgtEl>
                                          <p:spTgt spid="983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1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objekt 9">
            <a:extLst>
              <a:ext uri="{FF2B5EF4-FFF2-40B4-BE49-F238E27FC236}">
                <a16:creationId xmlns:a16="http://schemas.microsoft.com/office/drawing/2014/main" id="{DE09DEFD-1DFA-4D92-A575-A06E0ED16294}"/>
              </a:ext>
            </a:extLst>
          </p:cNvPr>
          <p:cNvPicPr>
            <a:picLocks noChangeAspect="1"/>
          </p:cNvPicPr>
          <p:nvPr/>
        </p:nvPicPr>
        <p:blipFill>
          <a:blip r:embed="rId2"/>
          <a:stretch>
            <a:fillRect/>
          </a:stretch>
        </p:blipFill>
        <p:spPr>
          <a:xfrm>
            <a:off x="1770347" y="693520"/>
            <a:ext cx="6199275" cy="5489565"/>
          </a:xfrm>
          <a:prstGeom prst="rect">
            <a:avLst/>
          </a:prstGeom>
        </p:spPr>
      </p:pic>
      <p:sp>
        <p:nvSpPr>
          <p:cNvPr id="28" name="Platshållare för bildnummer 4">
            <a:extLst>
              <a:ext uri="{FF2B5EF4-FFF2-40B4-BE49-F238E27FC236}">
                <a16:creationId xmlns:a16="http://schemas.microsoft.com/office/drawing/2014/main" id="{33FAB0A2-E0B0-493F-BCA9-EA6D59DAB20E}"/>
              </a:ext>
            </a:extLst>
          </p:cNvPr>
          <p:cNvSpPr>
            <a:spLocks noGrp="1"/>
          </p:cNvSpPr>
          <p:nvPr>
            <p:ph type="sldNum" sz="quarter" idx="12"/>
          </p:nvPr>
        </p:nvSpPr>
        <p:spPr>
          <a:xfrm>
            <a:off x="8521700" y="6506397"/>
            <a:ext cx="444500" cy="283029"/>
          </a:xfrm>
        </p:spPr>
        <p:txBody>
          <a:bodyPr/>
          <a:lstStyle/>
          <a:p>
            <a:fld id="{84A2A81C-EBBF-45BB-9E8A-AA5719D5A05F}" type="slidenum">
              <a:rPr lang="en-GB" altLang="en-US">
                <a:latin typeface="Calibri" panose="020F0502020204030204" pitchFamily="34" charset="0"/>
                <a:cs typeface="Calibri" panose="020F0502020204030204" pitchFamily="34" charset="0"/>
              </a:rPr>
              <a:pPr/>
              <a:t>27</a:t>
            </a:fld>
            <a:endParaRPr lang="en-GB" altLang="en-US" dirty="0">
              <a:latin typeface="Calibri" panose="020F0502020204030204" pitchFamily="34" charset="0"/>
              <a:cs typeface="Calibri" panose="020F0502020204030204" pitchFamily="34" charset="0"/>
            </a:endParaRPr>
          </a:p>
        </p:txBody>
      </p:sp>
      <p:sp>
        <p:nvSpPr>
          <p:cNvPr id="95234" name="Rectangle 2">
            <a:extLst>
              <a:ext uri="{FF2B5EF4-FFF2-40B4-BE49-F238E27FC236}">
                <a16:creationId xmlns:a16="http://schemas.microsoft.com/office/drawing/2014/main" id="{5D8D0B60-1760-436A-B549-D6C81739B1BE}"/>
              </a:ext>
            </a:extLst>
          </p:cNvPr>
          <p:cNvSpPr>
            <a:spLocks noGrp="1" noChangeArrowheads="1"/>
          </p:cNvSpPr>
          <p:nvPr>
            <p:ph type="title"/>
          </p:nvPr>
        </p:nvSpPr>
        <p:spPr>
          <a:xfrm>
            <a:off x="385354" y="69150"/>
            <a:ext cx="8580846" cy="502989"/>
          </a:xfrm>
        </p:spPr>
        <p:txBody>
          <a:bodyPr/>
          <a:lstStyle/>
          <a:p>
            <a:r>
              <a:rPr lang="en-GB" altLang="en-US" sz="3600" b="1" dirty="0">
                <a:latin typeface="Calibri" panose="020F0502020204030204" pitchFamily="34" charset="0"/>
                <a:cs typeface="Calibri" panose="020F0502020204030204" pitchFamily="34" charset="0"/>
              </a:rPr>
              <a:t>The Optim tool of StochSD</a:t>
            </a:r>
            <a:r>
              <a:rPr lang="en-GB" altLang="en-US" sz="2400" b="1" dirty="0">
                <a:latin typeface="Calibri" panose="020F0502020204030204" pitchFamily="34" charset="0"/>
                <a:cs typeface="Calibri" panose="020F0502020204030204" pitchFamily="34" charset="0"/>
              </a:rPr>
              <a:t>    (</a:t>
            </a:r>
            <a:r>
              <a:rPr lang="en-GB" altLang="en-US" sz="2400" b="1" dirty="0">
                <a:solidFill>
                  <a:schemeClr val="tx1"/>
                </a:solidFill>
                <a:latin typeface="Calibri" panose="020F0502020204030204" pitchFamily="34" charset="0"/>
                <a:cs typeface="Calibri" panose="020F0502020204030204" pitchFamily="34" charset="0"/>
              </a:rPr>
              <a:t>a simplex optimizer)</a:t>
            </a:r>
          </a:p>
        </p:txBody>
      </p:sp>
      <p:grpSp>
        <p:nvGrpSpPr>
          <p:cNvPr id="2" name="Grupp 1">
            <a:extLst>
              <a:ext uri="{FF2B5EF4-FFF2-40B4-BE49-F238E27FC236}">
                <a16:creationId xmlns:a16="http://schemas.microsoft.com/office/drawing/2014/main" id="{86AE043A-83AB-4105-B08B-1B41E5741CFA}"/>
              </a:ext>
            </a:extLst>
          </p:cNvPr>
          <p:cNvGrpSpPr/>
          <p:nvPr/>
        </p:nvGrpSpPr>
        <p:grpSpPr>
          <a:xfrm>
            <a:off x="228600" y="2739688"/>
            <a:ext cx="1594391" cy="670627"/>
            <a:chOff x="228600" y="2739688"/>
            <a:chExt cx="1594391" cy="670627"/>
          </a:xfrm>
        </p:grpSpPr>
        <p:sp>
          <p:nvSpPr>
            <p:cNvPr id="95241" name="Text Box 9">
              <a:extLst>
                <a:ext uri="{FF2B5EF4-FFF2-40B4-BE49-F238E27FC236}">
                  <a16:creationId xmlns:a16="http://schemas.microsoft.com/office/drawing/2014/main" id="{B72C9B04-7A58-439F-BF39-025E087BF5A7}"/>
                </a:ext>
              </a:extLst>
            </p:cNvPr>
            <p:cNvSpPr txBox="1">
              <a:spLocks noChangeArrowheads="1"/>
            </p:cNvSpPr>
            <p:nvPr/>
          </p:nvSpPr>
          <p:spPr bwMode="auto">
            <a:xfrm>
              <a:off x="228600" y="2739688"/>
              <a:ext cx="1396627" cy="646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000" b="1" dirty="0">
                  <a:latin typeface="Calibri" panose="020F0502020204030204" pitchFamily="34" charset="0"/>
                  <a:cs typeface="Calibri" panose="020F0502020204030204" pitchFamily="34" charset="0"/>
                </a:rPr>
                <a:t>Results fields</a:t>
              </a:r>
            </a:p>
          </p:txBody>
        </p:sp>
        <p:sp>
          <p:nvSpPr>
            <p:cNvPr id="95250" name="Line 18">
              <a:extLst>
                <a:ext uri="{FF2B5EF4-FFF2-40B4-BE49-F238E27FC236}">
                  <a16:creationId xmlns:a16="http://schemas.microsoft.com/office/drawing/2014/main" id="{0D8A9A89-548D-4F99-AF7D-2B6132DCE9D2}"/>
                </a:ext>
              </a:extLst>
            </p:cNvPr>
            <p:cNvSpPr>
              <a:spLocks noChangeShapeType="1"/>
            </p:cNvSpPr>
            <p:nvPr/>
          </p:nvSpPr>
          <p:spPr bwMode="auto">
            <a:xfrm>
              <a:off x="1248792" y="2996524"/>
              <a:ext cx="574199" cy="1664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8" name="Line 18">
              <a:extLst>
                <a:ext uri="{FF2B5EF4-FFF2-40B4-BE49-F238E27FC236}">
                  <a16:creationId xmlns:a16="http://schemas.microsoft.com/office/drawing/2014/main" id="{7BAEF322-7C6B-4FC0-8F98-391FA9247014}"/>
                </a:ext>
              </a:extLst>
            </p:cNvPr>
            <p:cNvSpPr>
              <a:spLocks noChangeShapeType="1"/>
            </p:cNvSpPr>
            <p:nvPr/>
          </p:nvSpPr>
          <p:spPr bwMode="auto">
            <a:xfrm>
              <a:off x="1216059" y="3136832"/>
              <a:ext cx="606932" cy="4994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9" name="Line 18">
              <a:extLst>
                <a:ext uri="{FF2B5EF4-FFF2-40B4-BE49-F238E27FC236}">
                  <a16:creationId xmlns:a16="http://schemas.microsoft.com/office/drawing/2014/main" id="{26568CC3-F497-41AE-A260-2FDDF4D99300}"/>
                </a:ext>
              </a:extLst>
            </p:cNvPr>
            <p:cNvSpPr>
              <a:spLocks noChangeShapeType="1"/>
            </p:cNvSpPr>
            <p:nvPr/>
          </p:nvSpPr>
          <p:spPr bwMode="auto">
            <a:xfrm>
              <a:off x="1248792" y="3243847"/>
              <a:ext cx="545557" cy="16646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nvGrpSpPr>
          <p:cNvPr id="95258" name="Group 26">
            <a:extLst>
              <a:ext uri="{FF2B5EF4-FFF2-40B4-BE49-F238E27FC236}">
                <a16:creationId xmlns:a16="http://schemas.microsoft.com/office/drawing/2014/main" id="{78E375F9-B7F7-4742-A94D-FCD7DA88139F}"/>
              </a:ext>
            </a:extLst>
          </p:cNvPr>
          <p:cNvGrpSpPr>
            <a:grpSpLocks/>
          </p:cNvGrpSpPr>
          <p:nvPr/>
        </p:nvGrpSpPr>
        <p:grpSpPr bwMode="auto">
          <a:xfrm>
            <a:off x="203323" y="1571511"/>
            <a:ext cx="4198938" cy="590550"/>
            <a:chOff x="101" y="1200"/>
            <a:chExt cx="2645" cy="372"/>
          </a:xfrm>
        </p:grpSpPr>
        <p:sp>
          <p:nvSpPr>
            <p:cNvPr id="95239" name="Text Box 7">
              <a:extLst>
                <a:ext uri="{FF2B5EF4-FFF2-40B4-BE49-F238E27FC236}">
                  <a16:creationId xmlns:a16="http://schemas.microsoft.com/office/drawing/2014/main" id="{48F03342-62B6-4577-ACDA-F8D14E69D0AB}"/>
                </a:ext>
              </a:extLst>
            </p:cNvPr>
            <p:cNvSpPr txBox="1">
              <a:spLocks noChangeArrowheads="1"/>
            </p:cNvSpPr>
            <p:nvPr/>
          </p:nvSpPr>
          <p:spPr bwMode="auto">
            <a:xfrm>
              <a:off x="101" y="1200"/>
              <a:ext cx="966"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pPr>
              <a:r>
                <a:rPr lang="en-GB" altLang="en-US" sz="2000" b="1" dirty="0">
                  <a:latin typeface="Calibri" panose="020F0502020204030204" pitchFamily="34" charset="0"/>
                  <a:cs typeface="Calibri" panose="020F0502020204030204" pitchFamily="34" charset="0"/>
                </a:rPr>
                <a:t>Specify parameters</a:t>
              </a:r>
            </a:p>
          </p:txBody>
        </p:sp>
        <p:sp>
          <p:nvSpPr>
            <p:cNvPr id="95247" name="Line 15">
              <a:extLst>
                <a:ext uri="{FF2B5EF4-FFF2-40B4-BE49-F238E27FC236}">
                  <a16:creationId xmlns:a16="http://schemas.microsoft.com/office/drawing/2014/main" id="{D1230CAE-36E6-4A2F-A9BB-CEB3B1161DC7}"/>
                </a:ext>
              </a:extLst>
            </p:cNvPr>
            <p:cNvSpPr>
              <a:spLocks noChangeShapeType="1"/>
            </p:cNvSpPr>
            <p:nvPr/>
          </p:nvSpPr>
          <p:spPr bwMode="auto">
            <a:xfrm>
              <a:off x="992" y="1392"/>
              <a:ext cx="32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5248" name="Line 16">
              <a:extLst>
                <a:ext uri="{FF2B5EF4-FFF2-40B4-BE49-F238E27FC236}">
                  <a16:creationId xmlns:a16="http://schemas.microsoft.com/office/drawing/2014/main" id="{81167FCE-A48A-405A-B2E0-2CB5662E4D80}"/>
                </a:ext>
              </a:extLst>
            </p:cNvPr>
            <p:cNvSpPr>
              <a:spLocks noChangeShapeType="1"/>
            </p:cNvSpPr>
            <p:nvPr/>
          </p:nvSpPr>
          <p:spPr bwMode="auto">
            <a:xfrm flipV="1">
              <a:off x="1853" y="1381"/>
              <a:ext cx="384"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5249" name="Line 17">
              <a:extLst>
                <a:ext uri="{FF2B5EF4-FFF2-40B4-BE49-F238E27FC236}">
                  <a16:creationId xmlns:a16="http://schemas.microsoft.com/office/drawing/2014/main" id="{7A52B5C1-AE44-4918-81CA-2353863278F7}"/>
                </a:ext>
              </a:extLst>
            </p:cNvPr>
            <p:cNvSpPr>
              <a:spLocks noChangeShapeType="1"/>
            </p:cNvSpPr>
            <p:nvPr/>
          </p:nvSpPr>
          <p:spPr bwMode="auto">
            <a:xfrm>
              <a:off x="2418" y="1392"/>
              <a:ext cx="328"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nvGrpSpPr>
          <p:cNvPr id="4" name="Grupp 3">
            <a:extLst>
              <a:ext uri="{FF2B5EF4-FFF2-40B4-BE49-F238E27FC236}">
                <a16:creationId xmlns:a16="http://schemas.microsoft.com/office/drawing/2014/main" id="{D991E734-57B6-4BFA-9C89-56496AE217AF}"/>
              </a:ext>
            </a:extLst>
          </p:cNvPr>
          <p:cNvGrpSpPr/>
          <p:nvPr/>
        </p:nvGrpSpPr>
        <p:grpSpPr>
          <a:xfrm>
            <a:off x="5843451" y="2336337"/>
            <a:ext cx="3211649" cy="795293"/>
            <a:chOff x="5843451" y="2336337"/>
            <a:chExt cx="3211649" cy="795293"/>
          </a:xfrm>
        </p:grpSpPr>
        <p:sp>
          <p:nvSpPr>
            <p:cNvPr id="95243" name="Text Box 11">
              <a:extLst>
                <a:ext uri="{FF2B5EF4-FFF2-40B4-BE49-F238E27FC236}">
                  <a16:creationId xmlns:a16="http://schemas.microsoft.com/office/drawing/2014/main" id="{9049EB3A-6B35-421F-B4D5-6EFE5BA5EF32}"/>
                </a:ext>
              </a:extLst>
            </p:cNvPr>
            <p:cNvSpPr txBox="1">
              <a:spLocks noChangeArrowheads="1"/>
            </p:cNvSpPr>
            <p:nvPr/>
          </p:nvSpPr>
          <p:spPr bwMode="auto">
            <a:xfrm>
              <a:off x="8001000" y="2540699"/>
              <a:ext cx="1054100" cy="590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pPr>
              <a:r>
                <a:rPr lang="en-GB" altLang="en-US" sz="2000" b="1" dirty="0">
                  <a:latin typeface="Calibri" panose="020F0502020204030204" pitchFamily="34" charset="0"/>
                  <a:cs typeface="Calibri" panose="020F0502020204030204" pitchFamily="34" charset="0"/>
                </a:rPr>
                <a:t>Min or Max?</a:t>
              </a:r>
            </a:p>
          </p:txBody>
        </p:sp>
        <p:sp>
          <p:nvSpPr>
            <p:cNvPr id="95252" name="Line 20">
              <a:extLst>
                <a:ext uri="{FF2B5EF4-FFF2-40B4-BE49-F238E27FC236}">
                  <a16:creationId xmlns:a16="http://schemas.microsoft.com/office/drawing/2014/main" id="{F217674E-C54C-427A-AE46-AB3C5A1C40CF}"/>
                </a:ext>
              </a:extLst>
            </p:cNvPr>
            <p:cNvSpPr>
              <a:spLocks noChangeShapeType="1"/>
            </p:cNvSpPr>
            <p:nvPr/>
          </p:nvSpPr>
          <p:spPr bwMode="auto">
            <a:xfrm flipH="1" flipV="1">
              <a:off x="5843451" y="2336337"/>
              <a:ext cx="2157549" cy="5113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nvGrpSpPr>
          <p:cNvPr id="5" name="Grupp 4">
            <a:extLst>
              <a:ext uri="{FF2B5EF4-FFF2-40B4-BE49-F238E27FC236}">
                <a16:creationId xmlns:a16="http://schemas.microsoft.com/office/drawing/2014/main" id="{D8883764-868F-4102-89DB-7378207DF317}"/>
              </a:ext>
            </a:extLst>
          </p:cNvPr>
          <p:cNvGrpSpPr/>
          <p:nvPr/>
        </p:nvGrpSpPr>
        <p:grpSpPr>
          <a:xfrm>
            <a:off x="6984273" y="1450972"/>
            <a:ext cx="2273846" cy="366713"/>
            <a:chOff x="6984273" y="1450972"/>
            <a:chExt cx="2273846" cy="366713"/>
          </a:xfrm>
        </p:grpSpPr>
        <p:sp>
          <p:nvSpPr>
            <p:cNvPr id="95242" name="Text Box 10">
              <a:extLst>
                <a:ext uri="{FF2B5EF4-FFF2-40B4-BE49-F238E27FC236}">
                  <a16:creationId xmlns:a16="http://schemas.microsoft.com/office/drawing/2014/main" id="{B9E43C97-7FD0-4BDC-AF86-87034C12EA52}"/>
                </a:ext>
              </a:extLst>
            </p:cNvPr>
            <p:cNvSpPr txBox="1">
              <a:spLocks noChangeArrowheads="1"/>
            </p:cNvSpPr>
            <p:nvPr/>
          </p:nvSpPr>
          <p:spPr bwMode="auto">
            <a:xfrm>
              <a:off x="7911919" y="1450972"/>
              <a:ext cx="1346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sz="2000" b="1" dirty="0">
                  <a:latin typeface="Calibri" panose="020F0502020204030204" pitchFamily="34" charset="0"/>
                  <a:cs typeface="Calibri" panose="020F0502020204030204" pitchFamily="34" charset="0"/>
                </a:rPr>
                <a:t>Specify V</a:t>
              </a:r>
            </a:p>
          </p:txBody>
        </p:sp>
        <p:sp>
          <p:nvSpPr>
            <p:cNvPr id="95253" name="Line 21">
              <a:extLst>
                <a:ext uri="{FF2B5EF4-FFF2-40B4-BE49-F238E27FC236}">
                  <a16:creationId xmlns:a16="http://schemas.microsoft.com/office/drawing/2014/main" id="{16B7CA75-542F-4AB0-9D4E-758A7A80746C}"/>
                </a:ext>
              </a:extLst>
            </p:cNvPr>
            <p:cNvSpPr>
              <a:spLocks noChangeShapeType="1"/>
            </p:cNvSpPr>
            <p:nvPr/>
          </p:nvSpPr>
          <p:spPr bwMode="auto">
            <a:xfrm flipH="1">
              <a:off x="6984273" y="1645920"/>
              <a:ext cx="954395" cy="8709"/>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nvGrpSpPr>
          <p:cNvPr id="7" name="Grupp 6">
            <a:extLst>
              <a:ext uri="{FF2B5EF4-FFF2-40B4-BE49-F238E27FC236}">
                <a16:creationId xmlns:a16="http://schemas.microsoft.com/office/drawing/2014/main" id="{1CB39282-A8B0-4FA5-A1EB-6C7FC50C5A32}"/>
              </a:ext>
            </a:extLst>
          </p:cNvPr>
          <p:cNvGrpSpPr/>
          <p:nvPr/>
        </p:nvGrpSpPr>
        <p:grpSpPr>
          <a:xfrm>
            <a:off x="43950" y="5119623"/>
            <a:ext cx="1775537" cy="830997"/>
            <a:chOff x="52659" y="5119623"/>
            <a:chExt cx="1775537" cy="830997"/>
          </a:xfrm>
        </p:grpSpPr>
        <p:sp>
          <p:nvSpPr>
            <p:cNvPr id="95245" name="Text Box 13">
              <a:extLst>
                <a:ext uri="{FF2B5EF4-FFF2-40B4-BE49-F238E27FC236}">
                  <a16:creationId xmlns:a16="http://schemas.microsoft.com/office/drawing/2014/main" id="{9E0CCD3B-719F-48BD-9990-F188EA5D4A3E}"/>
                </a:ext>
              </a:extLst>
            </p:cNvPr>
            <p:cNvSpPr txBox="1">
              <a:spLocks noChangeArrowheads="1"/>
            </p:cNvSpPr>
            <p:nvPr/>
          </p:nvSpPr>
          <p:spPr bwMode="auto">
            <a:xfrm>
              <a:off x="52659" y="5119623"/>
              <a:ext cx="16002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pPr>
              <a:r>
                <a:rPr lang="en-GB" altLang="en-US" sz="2000" b="1" dirty="0">
                  <a:latin typeface="Calibri" panose="020F0502020204030204" pitchFamily="34" charset="0"/>
                  <a:cs typeface="Calibri" panose="020F0502020204030204" pitchFamily="34" charset="0"/>
                </a:rPr>
                <a:t>Start or Continue the optimization</a:t>
              </a:r>
              <a:endParaRPr lang="en-GB" altLang="en-US" sz="2000" b="1" baseline="-25000" dirty="0">
                <a:latin typeface="Calibri" panose="020F0502020204030204" pitchFamily="34" charset="0"/>
                <a:cs typeface="Calibri" panose="020F0502020204030204" pitchFamily="34" charset="0"/>
              </a:endParaRPr>
            </a:p>
          </p:txBody>
        </p:sp>
        <p:sp>
          <p:nvSpPr>
            <p:cNvPr id="32" name="Line 19">
              <a:extLst>
                <a:ext uri="{FF2B5EF4-FFF2-40B4-BE49-F238E27FC236}">
                  <a16:creationId xmlns:a16="http://schemas.microsoft.com/office/drawing/2014/main" id="{B87D432B-E302-42C8-8B4A-32F7445EBE12}"/>
                </a:ext>
              </a:extLst>
            </p:cNvPr>
            <p:cNvSpPr>
              <a:spLocks noChangeShapeType="1"/>
            </p:cNvSpPr>
            <p:nvPr/>
          </p:nvSpPr>
          <p:spPr bwMode="auto">
            <a:xfrm>
              <a:off x="1148079" y="5278395"/>
              <a:ext cx="680117"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nvGrpSpPr>
          <p:cNvPr id="6" name="Grupp 5">
            <a:extLst>
              <a:ext uri="{FF2B5EF4-FFF2-40B4-BE49-F238E27FC236}">
                <a16:creationId xmlns:a16="http://schemas.microsoft.com/office/drawing/2014/main" id="{995C9E81-9CB1-4C82-80DB-B32818593BE1}"/>
              </a:ext>
            </a:extLst>
          </p:cNvPr>
          <p:cNvGrpSpPr/>
          <p:nvPr/>
        </p:nvGrpSpPr>
        <p:grpSpPr>
          <a:xfrm>
            <a:off x="228600" y="3489466"/>
            <a:ext cx="1485458" cy="793750"/>
            <a:chOff x="228600" y="3489466"/>
            <a:chExt cx="1485458" cy="793750"/>
          </a:xfrm>
        </p:grpSpPr>
        <p:sp>
          <p:nvSpPr>
            <p:cNvPr id="95244" name="Text Box 12">
              <a:extLst>
                <a:ext uri="{FF2B5EF4-FFF2-40B4-BE49-F238E27FC236}">
                  <a16:creationId xmlns:a16="http://schemas.microsoft.com/office/drawing/2014/main" id="{F5815716-E673-44D7-B3D6-966DD4EBC2B2}"/>
                </a:ext>
              </a:extLst>
            </p:cNvPr>
            <p:cNvSpPr txBox="1">
              <a:spLocks noChangeArrowheads="1"/>
            </p:cNvSpPr>
            <p:nvPr/>
          </p:nvSpPr>
          <p:spPr bwMode="auto">
            <a:xfrm>
              <a:off x="228600" y="3489466"/>
              <a:ext cx="13462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pPr>
              <a:r>
                <a:rPr lang="en-GB" altLang="en-US" sz="2000" b="1" dirty="0">
                  <a:latin typeface="Calibri" panose="020F0502020204030204" pitchFamily="34" charset="0"/>
                  <a:cs typeface="Calibri" panose="020F0502020204030204" pitchFamily="34" charset="0"/>
                </a:rPr>
                <a:t>Enter </a:t>
              </a:r>
              <a:r>
                <a:rPr lang="en-GB" altLang="en-US" sz="2000" b="1" dirty="0">
                  <a:latin typeface="Calibri" panose="020F0502020204030204" pitchFamily="34" charset="0"/>
                  <a:cs typeface="Calibri" panose="020F0502020204030204" pitchFamily="34" charset="0"/>
                  <a:sym typeface="Symbol" panose="05050102010706020507" pitchFamily="18" charset="2"/>
                </a:rPr>
                <a:t> for break</a:t>
              </a:r>
            </a:p>
            <a:p>
              <a:pPr>
                <a:lnSpc>
                  <a:spcPct val="90000"/>
                </a:lnSpc>
                <a:spcBef>
                  <a:spcPct val="10000"/>
                </a:spcBef>
                <a:buSzPct val="100000"/>
              </a:pPr>
              <a:r>
                <a:rPr lang="en-GB" altLang="en-US" sz="1400" dirty="0">
                  <a:latin typeface="Calibri" panose="020F0502020204030204" pitchFamily="34" charset="0"/>
                  <a:cs typeface="Calibri" panose="020F0502020204030204" pitchFamily="34" charset="0"/>
                </a:rPr>
                <a:t> |V(x</a:t>
              </a:r>
              <a:r>
                <a:rPr lang="en-GB" altLang="en-US" sz="1400" baseline="-25000" dirty="0">
                  <a:latin typeface="Calibri" panose="020F0502020204030204" pitchFamily="34" charset="0"/>
                  <a:cs typeface="Calibri" panose="020F0502020204030204" pitchFamily="34" charset="0"/>
                </a:rPr>
                <a:t>i+1</a:t>
              </a:r>
              <a:r>
                <a:rPr lang="en-GB" altLang="en-US" sz="1400" dirty="0">
                  <a:latin typeface="Calibri" panose="020F0502020204030204" pitchFamily="34" charset="0"/>
                  <a:cs typeface="Calibri" panose="020F0502020204030204" pitchFamily="34" charset="0"/>
                </a:rPr>
                <a:t>)-V(x</a:t>
              </a:r>
              <a:r>
                <a:rPr lang="en-GB" altLang="en-US" sz="1400" baseline="-25000" dirty="0">
                  <a:latin typeface="Calibri" panose="020F0502020204030204" pitchFamily="34" charset="0"/>
                  <a:cs typeface="Calibri" panose="020F0502020204030204" pitchFamily="34" charset="0"/>
                </a:rPr>
                <a:t>i</a:t>
              </a:r>
              <a:r>
                <a:rPr lang="en-GB" altLang="en-US" sz="1400" dirty="0">
                  <a:latin typeface="Calibri" panose="020F0502020204030204" pitchFamily="34" charset="0"/>
                  <a:cs typeface="Calibri" panose="020F0502020204030204" pitchFamily="34" charset="0"/>
                </a:rPr>
                <a:t>)|&lt;</a:t>
              </a:r>
              <a:r>
                <a:rPr lang="en-GB" altLang="en-US" sz="1400" dirty="0">
                  <a:latin typeface="Calibri" panose="020F0502020204030204" pitchFamily="34" charset="0"/>
                  <a:cs typeface="Calibri" panose="020F0502020204030204" pitchFamily="34" charset="0"/>
                  <a:sym typeface="Symbol" panose="05050102010706020507" pitchFamily="18" charset="2"/>
                </a:rPr>
                <a:t></a:t>
              </a:r>
              <a:endParaRPr lang="en-GB" altLang="en-US" sz="1400" dirty="0">
                <a:latin typeface="Calibri" panose="020F0502020204030204" pitchFamily="34" charset="0"/>
                <a:cs typeface="Calibri" panose="020F0502020204030204" pitchFamily="34" charset="0"/>
              </a:endParaRPr>
            </a:p>
          </p:txBody>
        </p:sp>
        <p:sp>
          <p:nvSpPr>
            <p:cNvPr id="34" name="Line 18">
              <a:extLst>
                <a:ext uri="{FF2B5EF4-FFF2-40B4-BE49-F238E27FC236}">
                  <a16:creationId xmlns:a16="http://schemas.microsoft.com/office/drawing/2014/main" id="{7A8A4444-7ECE-4EA5-97ED-5709A8C2A844}"/>
                </a:ext>
              </a:extLst>
            </p:cNvPr>
            <p:cNvSpPr>
              <a:spLocks noChangeShapeType="1"/>
            </p:cNvSpPr>
            <p:nvPr/>
          </p:nvSpPr>
          <p:spPr bwMode="auto">
            <a:xfrm>
              <a:off x="1191686" y="3847163"/>
              <a:ext cx="522372"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11" name="textruta 10">
            <a:extLst>
              <a:ext uri="{FF2B5EF4-FFF2-40B4-BE49-F238E27FC236}">
                <a16:creationId xmlns:a16="http://schemas.microsoft.com/office/drawing/2014/main" id="{88A758F8-2E74-41FF-8F30-AA2CB3FA5147}"/>
              </a:ext>
            </a:extLst>
          </p:cNvPr>
          <p:cNvSpPr txBox="1"/>
          <p:nvPr/>
        </p:nvSpPr>
        <p:spPr>
          <a:xfrm>
            <a:off x="1332415" y="6305006"/>
            <a:ext cx="7045234" cy="461665"/>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Optimal screening ages will reduce cancer to 745 cases.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5258"/>
                                        </p:tgtEl>
                                        <p:attrNameLst>
                                          <p:attrName>style.visibility</p:attrName>
                                        </p:attrNameLst>
                                      </p:cBhvr>
                                      <p:to>
                                        <p:strVal val="visible"/>
                                      </p:to>
                                    </p:set>
                                    <p:anim calcmode="lin" valueType="num">
                                      <p:cBhvr additive="base">
                                        <p:cTn id="13" dur="500" fill="hold"/>
                                        <p:tgtEl>
                                          <p:spTgt spid="95258"/>
                                        </p:tgtEl>
                                        <p:attrNameLst>
                                          <p:attrName>ppt_x</p:attrName>
                                        </p:attrNameLst>
                                      </p:cBhvr>
                                      <p:tavLst>
                                        <p:tav tm="0">
                                          <p:val>
                                            <p:strVal val="0-#ppt_w/2"/>
                                          </p:val>
                                        </p:tav>
                                        <p:tav tm="100000">
                                          <p:val>
                                            <p:strVal val="#ppt_x"/>
                                          </p:val>
                                        </p:tav>
                                      </p:tavLst>
                                    </p:anim>
                                    <p:anim calcmode="lin" valueType="num">
                                      <p:cBhvr additive="base">
                                        <p:cTn id="14" dur="500" fill="hold"/>
                                        <p:tgtEl>
                                          <p:spTgt spid="952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0-#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a:extLst>
              <a:ext uri="{FF2B5EF4-FFF2-40B4-BE49-F238E27FC236}">
                <a16:creationId xmlns:a16="http://schemas.microsoft.com/office/drawing/2014/main" id="{88CA44F6-7435-4D20-BAD2-7332FC23C033}"/>
              </a:ext>
            </a:extLst>
          </p:cNvPr>
          <p:cNvSpPr>
            <a:spLocks noGrp="1" noChangeArrowheads="1"/>
          </p:cNvSpPr>
          <p:nvPr>
            <p:ph type="title"/>
          </p:nvPr>
        </p:nvSpPr>
        <p:spPr>
          <a:xfrm>
            <a:off x="685800" y="47700"/>
            <a:ext cx="7772400" cy="546529"/>
          </a:xfrm>
          <a:noFill/>
          <a:ln/>
        </p:spPr>
        <p:txBody>
          <a:bodyPr/>
          <a:lstStyle/>
          <a:p>
            <a:r>
              <a:rPr lang="en-GB" altLang="en-US" sz="3600" b="1" dirty="0">
                <a:latin typeface="Calibri" panose="020F0502020204030204" pitchFamily="34" charset="0"/>
                <a:cs typeface="Calibri" panose="020F0502020204030204" pitchFamily="34" charset="0"/>
              </a:rPr>
              <a:t>Optimization under constraints</a:t>
            </a:r>
            <a:endParaRPr lang="en-GB" altLang="en-US" sz="2400" dirty="0">
              <a:latin typeface="Calibri" panose="020F0502020204030204" pitchFamily="34" charset="0"/>
              <a:cs typeface="Calibri" panose="020F0502020204030204" pitchFamily="34" charset="0"/>
            </a:endParaRPr>
          </a:p>
        </p:txBody>
      </p:sp>
      <p:sp>
        <p:nvSpPr>
          <p:cNvPr id="43014" name="Text Box 6">
            <a:extLst>
              <a:ext uri="{FF2B5EF4-FFF2-40B4-BE49-F238E27FC236}">
                <a16:creationId xmlns:a16="http://schemas.microsoft.com/office/drawing/2014/main" id="{A85586B4-980E-4D9B-A5D4-931C5DD2E258}"/>
              </a:ext>
            </a:extLst>
          </p:cNvPr>
          <p:cNvSpPr txBox="1">
            <a:spLocks noChangeArrowheads="1"/>
          </p:cNvSpPr>
          <p:nvPr/>
        </p:nvSpPr>
        <p:spPr bwMode="auto">
          <a:xfrm>
            <a:off x="101600" y="647700"/>
            <a:ext cx="867664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200" dirty="0">
                <a:latin typeface="Calibri" panose="020F0502020204030204" pitchFamily="34" charset="0"/>
                <a:cs typeface="Calibri" panose="020F0502020204030204" pitchFamily="34" charset="0"/>
              </a:rPr>
              <a:t>Often, it</a:t>
            </a:r>
            <a:r>
              <a:rPr lang="en-GB" altLang="en-US" sz="2200" i="1" dirty="0">
                <a:latin typeface="Calibri" panose="020F0502020204030204" pitchFamily="34" charset="0"/>
                <a:cs typeface="Calibri" panose="020F0502020204030204" pitchFamily="34" charset="0"/>
              </a:rPr>
              <a:t> is </a:t>
            </a:r>
            <a:r>
              <a:rPr lang="en-GB" altLang="en-US" sz="2200" i="1" u="sng" dirty="0">
                <a:latin typeface="Calibri" panose="020F0502020204030204" pitchFamily="34" charset="0"/>
                <a:cs typeface="Calibri" panose="020F0502020204030204" pitchFamily="34" charset="0"/>
              </a:rPr>
              <a:t>not feasible</a:t>
            </a:r>
            <a:r>
              <a:rPr lang="en-GB" altLang="en-US" sz="2200" i="1" dirty="0">
                <a:latin typeface="Calibri" panose="020F0502020204030204" pitchFamily="34" charset="0"/>
                <a:cs typeface="Calibri" panose="020F0502020204030204" pitchFamily="34" charset="0"/>
              </a:rPr>
              <a:t> </a:t>
            </a:r>
            <a:r>
              <a:rPr lang="en-GB" altLang="en-US" sz="2200" dirty="0">
                <a:latin typeface="Calibri" panose="020F0502020204030204" pitchFamily="34" charset="0"/>
                <a:cs typeface="Calibri" panose="020F0502020204030204" pitchFamily="34" charset="0"/>
              </a:rPr>
              <a:t>to use any combination of parameter values x</a:t>
            </a:r>
            <a:r>
              <a:rPr lang="en-GB" altLang="en-US" sz="2200" baseline="-25000" dirty="0">
                <a:latin typeface="Calibri" panose="020F0502020204030204" pitchFamily="34" charset="0"/>
                <a:cs typeface="Calibri" panose="020F0502020204030204" pitchFamily="34" charset="0"/>
              </a:rPr>
              <a:t>1</a:t>
            </a:r>
            <a:r>
              <a:rPr lang="en-GB" altLang="en-US" sz="2200" dirty="0">
                <a:latin typeface="Calibri" panose="020F0502020204030204" pitchFamily="34" charset="0"/>
                <a:cs typeface="Calibri" panose="020F0502020204030204" pitchFamily="34" charset="0"/>
              </a:rPr>
              <a:t>..</a:t>
            </a:r>
            <a:r>
              <a:rPr lang="en-GB" altLang="en-US" sz="2200" baseline="-25000" dirty="0">
                <a:latin typeface="Calibri" panose="020F0502020204030204" pitchFamily="34" charset="0"/>
                <a:cs typeface="Calibri" panose="020F0502020204030204" pitchFamily="34" charset="0"/>
              </a:rPr>
              <a:t> </a:t>
            </a:r>
            <a:r>
              <a:rPr lang="en-GB" altLang="en-US" sz="2200" noProof="1">
                <a:latin typeface="Calibri" panose="020F0502020204030204" pitchFamily="34" charset="0"/>
                <a:cs typeface="Calibri" panose="020F0502020204030204" pitchFamily="34" charset="0"/>
              </a:rPr>
              <a:t>x</a:t>
            </a:r>
            <a:r>
              <a:rPr lang="en-GB" altLang="en-US" sz="2200" baseline="-25000" noProof="1">
                <a:latin typeface="Calibri" panose="020F0502020204030204" pitchFamily="34" charset="0"/>
                <a:cs typeface="Calibri" panose="020F0502020204030204" pitchFamily="34" charset="0"/>
              </a:rPr>
              <a:t>n</a:t>
            </a:r>
            <a:r>
              <a:rPr lang="en-GB" altLang="en-US" sz="2200" dirty="0">
                <a:latin typeface="Calibri" panose="020F0502020204030204" pitchFamily="34" charset="0"/>
                <a:cs typeface="Calibri" panose="020F0502020204030204" pitchFamily="34" charset="0"/>
              </a:rPr>
              <a:t>. </a:t>
            </a:r>
            <a:r>
              <a:rPr lang="en-GB" altLang="en-US" sz="2200" i="1" dirty="0">
                <a:latin typeface="Calibri" panose="020F0502020204030204" pitchFamily="34" charset="0"/>
                <a:cs typeface="Calibri" panose="020F0502020204030204" pitchFamily="34" charset="0"/>
              </a:rPr>
              <a:t>The parameter space is then </a:t>
            </a:r>
            <a:r>
              <a:rPr lang="en-GB" altLang="en-US" sz="2200" b="1" i="1" dirty="0">
                <a:latin typeface="Calibri" panose="020F0502020204030204" pitchFamily="34" charset="0"/>
                <a:cs typeface="Calibri" panose="020F0502020204030204" pitchFamily="34" charset="0"/>
              </a:rPr>
              <a:t>constrained</a:t>
            </a:r>
            <a:r>
              <a:rPr lang="en-GB" altLang="en-US" sz="2200" dirty="0">
                <a:latin typeface="Calibri" panose="020F0502020204030204" pitchFamily="34" charset="0"/>
                <a:cs typeface="Calibri" panose="020F0502020204030204" pitchFamily="34" charset="0"/>
              </a:rPr>
              <a:t>.</a:t>
            </a:r>
          </a:p>
        </p:txBody>
      </p:sp>
      <p:sp>
        <p:nvSpPr>
          <p:cNvPr id="43015" name="Text Box 7">
            <a:extLst>
              <a:ext uri="{FF2B5EF4-FFF2-40B4-BE49-F238E27FC236}">
                <a16:creationId xmlns:a16="http://schemas.microsoft.com/office/drawing/2014/main" id="{43CD514C-E426-45C8-B7FA-70CD5850C138}"/>
              </a:ext>
            </a:extLst>
          </p:cNvPr>
          <p:cNvSpPr txBox="1">
            <a:spLocks noChangeArrowheads="1"/>
          </p:cNvSpPr>
          <p:nvPr/>
        </p:nvSpPr>
        <p:spPr bwMode="auto">
          <a:xfrm>
            <a:off x="101600" y="1401206"/>
            <a:ext cx="88519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200" b="1" u="sng" dirty="0">
                <a:latin typeface="Calibri" panose="020F0502020204030204" pitchFamily="34" charset="0"/>
                <a:cs typeface="Calibri" panose="020F0502020204030204" pitchFamily="34" charset="0"/>
              </a:rPr>
              <a:t>Example</a:t>
            </a:r>
            <a:r>
              <a:rPr lang="en-GB" altLang="en-US" sz="2200" b="1"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rPr>
              <a:t>You want to </a:t>
            </a:r>
            <a:r>
              <a:rPr lang="en-GB" altLang="en-US" sz="2000" u="sng" dirty="0">
                <a:latin typeface="Calibri" panose="020F0502020204030204" pitchFamily="34" charset="0"/>
                <a:cs typeface="Calibri" panose="020F0502020204030204" pitchFamily="34" charset="0"/>
              </a:rPr>
              <a:t>minimize the number of cervical cancers, V</a:t>
            </a:r>
            <a:r>
              <a:rPr lang="en-GB" altLang="en-US" sz="2000" dirty="0">
                <a:latin typeface="Calibri" panose="020F0502020204030204" pitchFamily="34" charset="0"/>
                <a:cs typeface="Calibri" panose="020F0502020204030204" pitchFamily="34" charset="0"/>
              </a:rPr>
              <a:t>, which depend on parameters like Number of vaccinated, Number of screened and Amount of household information about protection. But there are </a:t>
            </a:r>
            <a:r>
              <a:rPr lang="en-GB" altLang="en-US" sz="2000" b="1" dirty="0">
                <a:latin typeface="Calibri" panose="020F0502020204030204" pitchFamily="34" charset="0"/>
                <a:cs typeface="Calibri" panose="020F0502020204030204" pitchFamily="34" charset="0"/>
              </a:rPr>
              <a:t>constraints</a:t>
            </a:r>
            <a:r>
              <a:rPr lang="en-GB" altLang="en-US" sz="2000" dirty="0">
                <a:latin typeface="Calibri" panose="020F0502020204030204" pitchFamily="34" charset="0"/>
                <a:cs typeface="Calibri" panose="020F0502020204030204" pitchFamily="34" charset="0"/>
              </a:rPr>
              <a:t> (restrictions):</a:t>
            </a:r>
          </a:p>
        </p:txBody>
      </p:sp>
      <p:sp>
        <p:nvSpPr>
          <p:cNvPr id="43016" name="Text Box 8">
            <a:extLst>
              <a:ext uri="{FF2B5EF4-FFF2-40B4-BE49-F238E27FC236}">
                <a16:creationId xmlns:a16="http://schemas.microsoft.com/office/drawing/2014/main" id="{C52AE9F0-4C6D-4F50-9C31-7C1DE1155E3B}"/>
              </a:ext>
            </a:extLst>
          </p:cNvPr>
          <p:cNvSpPr txBox="1">
            <a:spLocks noChangeArrowheads="1"/>
          </p:cNvSpPr>
          <p:nvPr/>
        </p:nvSpPr>
        <p:spPr bwMode="auto">
          <a:xfrm>
            <a:off x="177800" y="3817938"/>
            <a:ext cx="8509000" cy="1089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There are general methods (like adding a penalty function to the objective function) but they are </a:t>
            </a:r>
            <a:r>
              <a:rPr lang="en-GB" altLang="en-US" u="sng" dirty="0">
                <a:latin typeface="Calibri" panose="020F0502020204030204" pitchFamily="34" charset="0"/>
                <a:cs typeface="Calibri" panose="020F0502020204030204" pitchFamily="34" charset="0"/>
              </a:rPr>
              <a:t>tricky to use</a:t>
            </a:r>
            <a:r>
              <a:rPr lang="en-GB" altLang="en-US" dirty="0">
                <a:latin typeface="Calibri" panose="020F0502020204030204" pitchFamily="34" charset="0"/>
                <a:cs typeface="Calibri" panose="020F0502020204030204" pitchFamily="34" charset="0"/>
              </a:rPr>
              <a:t> for search methods using </a:t>
            </a:r>
            <a:r>
              <a:rPr lang="en-GB" altLang="en-US" u="sng" dirty="0">
                <a:latin typeface="Calibri" panose="020F0502020204030204" pitchFamily="34" charset="0"/>
                <a:cs typeface="Calibri" panose="020F0502020204030204" pitchFamily="34" charset="0"/>
              </a:rPr>
              <a:t>derivatives</a:t>
            </a:r>
            <a:r>
              <a:rPr lang="en-GB" altLang="en-US" dirty="0">
                <a:latin typeface="Calibri" panose="020F0502020204030204" pitchFamily="34" charset="0"/>
                <a:cs typeface="Calibri" panose="020F0502020204030204" pitchFamily="34" charset="0"/>
              </a:rPr>
              <a:t>.</a:t>
            </a:r>
          </a:p>
        </p:txBody>
      </p:sp>
      <p:sp>
        <p:nvSpPr>
          <p:cNvPr id="43017" name="Text Box 9">
            <a:extLst>
              <a:ext uri="{FF2B5EF4-FFF2-40B4-BE49-F238E27FC236}">
                <a16:creationId xmlns:a16="http://schemas.microsoft.com/office/drawing/2014/main" id="{44C467DD-2BFF-40AB-89BE-AEEDC0EA6D96}"/>
              </a:ext>
            </a:extLst>
          </p:cNvPr>
          <p:cNvSpPr txBox="1">
            <a:spLocks noChangeArrowheads="1"/>
          </p:cNvSpPr>
          <p:nvPr/>
        </p:nvSpPr>
        <p:spPr bwMode="auto">
          <a:xfrm>
            <a:off x="241300" y="2438400"/>
            <a:ext cx="7772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 Number of vaccinated:    	    x</a:t>
            </a:r>
            <a:r>
              <a:rPr lang="en-GB" altLang="en-US" sz="2000" baseline="-25000" dirty="0">
                <a:latin typeface="Calibri" panose="020F0502020204030204" pitchFamily="34" charset="0"/>
                <a:cs typeface="Calibri" panose="020F0502020204030204" pitchFamily="34" charset="0"/>
              </a:rPr>
              <a:t>1</a:t>
            </a:r>
            <a:r>
              <a:rPr lang="en-GB" altLang="en-US" sz="2000"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rPr>
              <a:t> 350 000       (Capacity limit)    </a:t>
            </a:r>
          </a:p>
        </p:txBody>
      </p:sp>
      <p:sp>
        <p:nvSpPr>
          <p:cNvPr id="43018" name="Text Box 10">
            <a:extLst>
              <a:ext uri="{FF2B5EF4-FFF2-40B4-BE49-F238E27FC236}">
                <a16:creationId xmlns:a16="http://schemas.microsoft.com/office/drawing/2014/main" id="{93BAFFA2-3D06-4917-BACF-D76EFCCC9661}"/>
              </a:ext>
            </a:extLst>
          </p:cNvPr>
          <p:cNvSpPr txBox="1">
            <a:spLocks noChangeArrowheads="1"/>
          </p:cNvSpPr>
          <p:nvPr/>
        </p:nvSpPr>
        <p:spPr bwMode="auto">
          <a:xfrm>
            <a:off x="254000" y="2768600"/>
            <a:ext cx="7264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 Number of screened:  	    x</a:t>
            </a:r>
            <a:r>
              <a:rPr lang="en-GB" altLang="en-US" sz="2000" baseline="-25000" dirty="0">
                <a:latin typeface="Calibri" panose="020F0502020204030204" pitchFamily="34" charset="0"/>
                <a:cs typeface="Calibri" panose="020F0502020204030204" pitchFamily="34" charset="0"/>
              </a:rPr>
              <a:t>2</a:t>
            </a:r>
            <a:r>
              <a:rPr lang="en-GB" altLang="en-US" sz="2000"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dirty="0">
                <a:latin typeface="Calibri" panose="020F0502020204030204" pitchFamily="34" charset="0"/>
                <a:cs typeface="Calibri" panose="020F0502020204030204" pitchFamily="34" charset="0"/>
              </a:rPr>
              <a:t> 2 600 000    (Attendance limit)</a:t>
            </a:r>
          </a:p>
        </p:txBody>
      </p:sp>
      <p:sp>
        <p:nvSpPr>
          <p:cNvPr id="43019" name="Text Box 11">
            <a:extLst>
              <a:ext uri="{FF2B5EF4-FFF2-40B4-BE49-F238E27FC236}">
                <a16:creationId xmlns:a16="http://schemas.microsoft.com/office/drawing/2014/main" id="{93E7AC49-B8BF-4118-A514-F22DB173722C}"/>
              </a:ext>
            </a:extLst>
          </p:cNvPr>
          <p:cNvSpPr txBox="1">
            <a:spLocks noChangeArrowheads="1"/>
          </p:cNvSpPr>
          <p:nvPr/>
        </p:nvSpPr>
        <p:spPr bwMode="auto">
          <a:xfrm>
            <a:off x="241300" y="3403600"/>
            <a:ext cx="85979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 Limited economic resources:   x</a:t>
            </a:r>
            <a:r>
              <a:rPr lang="en-GB" altLang="en-US" sz="2000" baseline="-25000" dirty="0">
                <a:latin typeface="Calibri" panose="020F0502020204030204" pitchFamily="34" charset="0"/>
                <a:cs typeface="Calibri" panose="020F0502020204030204" pitchFamily="34" charset="0"/>
              </a:rPr>
              <a:t>1</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noProof="1">
                <a:latin typeface="Calibri" panose="020F0502020204030204" pitchFamily="34" charset="0"/>
                <a:cs typeface="Calibri" panose="020F0502020204030204" pitchFamily="34" charset="0"/>
                <a:sym typeface="Symbol" panose="05050102010706020507" pitchFamily="18" charset="2"/>
              </a:rPr>
              <a:t>Cost</a:t>
            </a:r>
            <a:r>
              <a:rPr lang="en-GB" altLang="en-US" sz="2000" baseline="-25000" noProof="1">
                <a:latin typeface="Calibri" panose="020F0502020204030204" pitchFamily="34" charset="0"/>
                <a:cs typeface="Calibri" panose="020F0502020204030204" pitchFamily="34" charset="0"/>
              </a:rPr>
              <a:t>Vacc</a:t>
            </a:r>
            <a:r>
              <a:rPr lang="en-GB" altLang="en-US" sz="2000" noProof="1">
                <a:latin typeface="Calibri" panose="020F0502020204030204" pitchFamily="34" charset="0"/>
                <a:cs typeface="Calibri" panose="020F0502020204030204" pitchFamily="34" charset="0"/>
              </a:rPr>
              <a:t>+x</a:t>
            </a:r>
            <a:r>
              <a:rPr lang="en-GB" altLang="en-US" sz="2000" baseline="-25000" noProof="1">
                <a:latin typeface="Calibri" panose="020F0502020204030204" pitchFamily="34" charset="0"/>
                <a:cs typeface="Calibri" panose="020F0502020204030204" pitchFamily="34" charset="0"/>
              </a:rPr>
              <a:t>2</a:t>
            </a:r>
            <a:r>
              <a:rPr lang="en-GB" altLang="en-US" sz="2000" noProof="1">
                <a:latin typeface="Calibri" panose="020F0502020204030204" pitchFamily="34" charset="0"/>
                <a:cs typeface="Calibri" panose="020F0502020204030204" pitchFamily="34" charset="0"/>
                <a:sym typeface="Symbol" panose="05050102010706020507" pitchFamily="18" charset="2"/>
              </a:rPr>
              <a:t>Cost</a:t>
            </a:r>
            <a:r>
              <a:rPr lang="en-GB" altLang="en-US" sz="2000" baseline="-25000" noProof="1">
                <a:latin typeface="Calibri" panose="020F0502020204030204" pitchFamily="34" charset="0"/>
                <a:cs typeface="Calibri" panose="020F0502020204030204" pitchFamily="34" charset="0"/>
              </a:rPr>
              <a:t>SCR</a:t>
            </a:r>
            <a:r>
              <a:rPr lang="en-GB" altLang="en-US" sz="2000" noProof="1">
                <a:latin typeface="Calibri" panose="020F0502020204030204" pitchFamily="34" charset="0"/>
                <a:cs typeface="Calibri" panose="020F0502020204030204" pitchFamily="34" charset="0"/>
              </a:rPr>
              <a:t>+ x</a:t>
            </a:r>
            <a:r>
              <a:rPr lang="en-GB" altLang="en-US" sz="2000" baseline="-25000" noProof="1">
                <a:latin typeface="Calibri" panose="020F0502020204030204" pitchFamily="34" charset="0"/>
                <a:cs typeface="Calibri" panose="020F0502020204030204" pitchFamily="34" charset="0"/>
              </a:rPr>
              <a:t>3</a:t>
            </a:r>
            <a:r>
              <a:rPr lang="en-GB" altLang="en-US" sz="2000" noProof="1">
                <a:latin typeface="Calibri" panose="020F0502020204030204" pitchFamily="34" charset="0"/>
                <a:cs typeface="Calibri" panose="020F0502020204030204" pitchFamily="34" charset="0"/>
                <a:sym typeface="Symbol" panose="05050102010706020507" pitchFamily="18" charset="2"/>
              </a:rPr>
              <a:t>Cost</a:t>
            </a:r>
            <a:r>
              <a:rPr lang="en-GB" altLang="en-US" sz="2000" baseline="-25000" noProof="1">
                <a:latin typeface="Calibri" panose="020F0502020204030204" pitchFamily="34" charset="0"/>
                <a:cs typeface="Calibri" panose="020F0502020204030204" pitchFamily="34" charset="0"/>
              </a:rPr>
              <a:t>INFO</a:t>
            </a:r>
            <a:r>
              <a:rPr lang="en-GB" altLang="en-US" sz="2000" noProof="1">
                <a:latin typeface="Calibri" panose="020F0502020204030204" pitchFamily="34" charset="0"/>
                <a:cs typeface="Calibri" panose="020F0502020204030204" pitchFamily="34" charset="0"/>
              </a:rPr>
              <a:t> </a:t>
            </a:r>
            <a:r>
              <a:rPr lang="en-GB" altLang="en-US" sz="2000" noProof="1">
                <a:latin typeface="Calibri" panose="020F0502020204030204" pitchFamily="34" charset="0"/>
                <a:cs typeface="Calibri" panose="020F0502020204030204" pitchFamily="34" charset="0"/>
                <a:sym typeface="Symbol" panose="05050102010706020507" pitchFamily="18" charset="2"/>
              </a:rPr>
              <a:t></a:t>
            </a:r>
            <a:r>
              <a:rPr lang="en-GB" altLang="en-US" sz="2000" noProof="1">
                <a:latin typeface="Calibri" panose="020F0502020204030204" pitchFamily="34" charset="0"/>
                <a:cs typeface="Calibri" panose="020F0502020204030204" pitchFamily="34" charset="0"/>
              </a:rPr>
              <a:t> </a:t>
            </a:r>
            <a:r>
              <a:rPr lang="sv-SE" altLang="en-US" sz="2000" dirty="0">
                <a:latin typeface="Calibri" panose="020F0502020204030204" pitchFamily="34" charset="0"/>
                <a:cs typeface="Calibri" panose="020F0502020204030204" pitchFamily="34" charset="0"/>
              </a:rPr>
              <a:t>9</a:t>
            </a:r>
            <a:r>
              <a:rPr lang="sv-SE" altLang="en-US" sz="2000" noProof="1">
                <a:latin typeface="Calibri" panose="020F0502020204030204" pitchFamily="34" charset="0"/>
                <a:cs typeface="Calibri" panose="020F0502020204030204" pitchFamily="34" charset="0"/>
              </a:rPr>
              <a:t>2 M Euro</a:t>
            </a:r>
            <a:r>
              <a:rPr lang="en-GB" altLang="en-US" sz="2000" dirty="0">
                <a:latin typeface="Calibri" panose="020F0502020204030204" pitchFamily="34" charset="0"/>
                <a:cs typeface="Calibri" panose="020F0502020204030204" pitchFamily="34" charset="0"/>
              </a:rPr>
              <a:t>.</a:t>
            </a:r>
          </a:p>
        </p:txBody>
      </p:sp>
      <p:sp>
        <p:nvSpPr>
          <p:cNvPr id="43020" name="Text Box 12">
            <a:extLst>
              <a:ext uri="{FF2B5EF4-FFF2-40B4-BE49-F238E27FC236}">
                <a16:creationId xmlns:a16="http://schemas.microsoft.com/office/drawing/2014/main" id="{C438B99E-D6D2-4A3F-87EC-2289C997B54F}"/>
              </a:ext>
            </a:extLst>
          </p:cNvPr>
          <p:cNvSpPr txBox="1">
            <a:spLocks noChangeArrowheads="1"/>
          </p:cNvSpPr>
          <p:nvPr/>
        </p:nvSpPr>
        <p:spPr bwMode="auto">
          <a:xfrm>
            <a:off x="190500" y="4960938"/>
            <a:ext cx="9144000" cy="757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a:latin typeface="Calibri" panose="020F0502020204030204" pitchFamily="34" charset="0"/>
                <a:cs typeface="Calibri" panose="020F0502020204030204" pitchFamily="34" charset="0"/>
              </a:rPr>
              <a:t>For methods </a:t>
            </a:r>
            <a:r>
              <a:rPr lang="en-GB" altLang="en-US" u="sng">
                <a:latin typeface="Calibri" panose="020F0502020204030204" pitchFamily="34" charset="0"/>
                <a:cs typeface="Calibri" panose="020F0502020204030204" pitchFamily="34" charset="0"/>
              </a:rPr>
              <a:t>using only function values</a:t>
            </a:r>
            <a:r>
              <a:rPr lang="en-GB" altLang="en-US">
                <a:latin typeface="Calibri" panose="020F0502020204030204" pitchFamily="34" charset="0"/>
                <a:cs typeface="Calibri" panose="020F0502020204030204" pitchFamily="34" charset="0"/>
              </a:rPr>
              <a:t>, like the simplex method, constraints are easily handled. Just include a program line in the model:</a:t>
            </a:r>
          </a:p>
        </p:txBody>
      </p:sp>
      <p:sp>
        <p:nvSpPr>
          <p:cNvPr id="43021" name="Text Box 13">
            <a:extLst>
              <a:ext uri="{FF2B5EF4-FFF2-40B4-BE49-F238E27FC236}">
                <a16:creationId xmlns:a16="http://schemas.microsoft.com/office/drawing/2014/main" id="{15312BDE-AC28-4EC5-9F9D-74604BE8BA6C}"/>
              </a:ext>
            </a:extLst>
          </p:cNvPr>
          <p:cNvSpPr txBox="1">
            <a:spLocks noChangeArrowheads="1"/>
          </p:cNvSpPr>
          <p:nvPr/>
        </p:nvSpPr>
        <p:spPr bwMode="auto">
          <a:xfrm>
            <a:off x="177800" y="5726016"/>
            <a:ext cx="8331200" cy="1089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solidFill>
                  <a:srgbClr val="FF0000"/>
                </a:solidFill>
                <a:latin typeface="Calibri" panose="020F0502020204030204" pitchFamily="34" charset="0"/>
                <a:cs typeface="Calibri" panose="020F0502020204030204" pitchFamily="34" charset="0"/>
              </a:rPr>
              <a:t> </a:t>
            </a:r>
            <a:r>
              <a:rPr lang="en-GB" altLang="en-US" b="1" dirty="0">
                <a:solidFill>
                  <a:srgbClr val="FF0000"/>
                </a:solidFill>
                <a:latin typeface="Calibri" panose="020F0502020204030204" pitchFamily="34" charset="0"/>
                <a:cs typeface="Calibri" panose="020F0502020204030204" pitchFamily="34" charset="0"/>
              </a:rPr>
              <a:t>If </a:t>
            </a:r>
            <a:r>
              <a:rPr lang="en-GB" altLang="en-US" b="1" i="1" dirty="0">
                <a:solidFill>
                  <a:srgbClr val="FF0000"/>
                </a:solidFill>
                <a:latin typeface="Calibri" panose="020F0502020204030204" pitchFamily="34" charset="0"/>
                <a:cs typeface="Calibri" panose="020F0502020204030204" pitchFamily="34" charset="0"/>
              </a:rPr>
              <a:t>outside the feasible parameter space</a:t>
            </a:r>
            <a:r>
              <a:rPr lang="en-GB" altLang="en-US" b="1" dirty="0">
                <a:solidFill>
                  <a:srgbClr val="FF0000"/>
                </a:solidFill>
                <a:latin typeface="Calibri" panose="020F0502020204030204" pitchFamily="34" charset="0"/>
                <a:cs typeface="Calibri" panose="020F0502020204030204" pitchFamily="34" charset="0"/>
              </a:rPr>
              <a:t> then V= +/- 999999999 </a:t>
            </a:r>
            <a:r>
              <a:rPr lang="en-GB" altLang="en-US" dirty="0">
                <a:latin typeface="Calibri" panose="020F0502020204030204" pitchFamily="34" charset="0"/>
                <a:cs typeface="Calibri" panose="020F0502020204030204" pitchFamily="34" charset="0"/>
              </a:rPr>
              <a:t>and the search method understands that it has found a very bad point and continues in another direction!</a:t>
            </a:r>
          </a:p>
        </p:txBody>
      </p:sp>
      <p:sp>
        <p:nvSpPr>
          <p:cNvPr id="43023" name="Text Box 15">
            <a:extLst>
              <a:ext uri="{FF2B5EF4-FFF2-40B4-BE49-F238E27FC236}">
                <a16:creationId xmlns:a16="http://schemas.microsoft.com/office/drawing/2014/main" id="{AB108CC0-73EC-4CE3-B49A-F16511E45668}"/>
              </a:ext>
            </a:extLst>
          </p:cNvPr>
          <p:cNvSpPr txBox="1">
            <a:spLocks noChangeArrowheads="1"/>
          </p:cNvSpPr>
          <p:nvPr/>
        </p:nvSpPr>
        <p:spPr bwMode="auto">
          <a:xfrm>
            <a:off x="241300" y="3060700"/>
            <a:ext cx="82677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 Number of households:             x</a:t>
            </a:r>
            <a:r>
              <a:rPr lang="en-GB" altLang="en-US" sz="2000" baseline="-25000" dirty="0">
                <a:latin typeface="Calibri" panose="020F0502020204030204" pitchFamily="34" charset="0"/>
                <a:cs typeface="Calibri" panose="020F0502020204030204" pitchFamily="34" charset="0"/>
              </a:rPr>
              <a:t>3</a:t>
            </a:r>
            <a:r>
              <a:rPr lang="en-GB" altLang="en-US" sz="2000" dirty="0">
                <a:latin typeface="Calibri" panose="020F0502020204030204" pitchFamily="34" charset="0"/>
                <a:cs typeface="Calibri" panose="020F0502020204030204" pitchFamily="34" charset="0"/>
                <a:sym typeface="Symbol" panose="05050102010706020507" pitchFamily="18" charset="2"/>
              </a:rPr>
              <a:t> </a:t>
            </a:r>
            <a:r>
              <a:rPr lang="en-GB" altLang="en-US" sz="2000" dirty="0">
                <a:latin typeface="Calibri" panose="020F0502020204030204" pitchFamily="34" charset="0"/>
                <a:cs typeface="Calibri" panose="020F0502020204030204" pitchFamily="34" charset="0"/>
              </a:rPr>
              <a:t> 4 000 000   (Capacity limit)</a:t>
            </a:r>
          </a:p>
        </p:txBody>
      </p:sp>
      <p:sp>
        <p:nvSpPr>
          <p:cNvPr id="13" name="Platshållare för bildnummer 6">
            <a:extLst>
              <a:ext uri="{FF2B5EF4-FFF2-40B4-BE49-F238E27FC236}">
                <a16:creationId xmlns:a16="http://schemas.microsoft.com/office/drawing/2014/main" id="{4D7BCBC4-3C48-47D6-A71A-BC236EF2149A}"/>
              </a:ext>
            </a:extLst>
          </p:cNvPr>
          <p:cNvSpPr>
            <a:spLocks noGrp="1"/>
          </p:cNvSpPr>
          <p:nvPr>
            <p:ph type="sldNum" sz="quarter" idx="12"/>
          </p:nvPr>
        </p:nvSpPr>
        <p:spPr>
          <a:xfrm>
            <a:off x="8610781" y="6318068"/>
            <a:ext cx="400050" cy="457200"/>
          </a:xfrm>
        </p:spPr>
        <p:txBody>
          <a:bodyPr/>
          <a:lstStyle/>
          <a:p>
            <a:fld id="{50E672E1-AF84-4133-BD9A-A4C23B9BB6C5}" type="slidenum">
              <a:rPr lang="en-GB" altLang="en-US">
                <a:latin typeface="Calibri" panose="020F0502020204030204" pitchFamily="34" charset="0"/>
                <a:cs typeface="Calibri" panose="020F0502020204030204" pitchFamily="34" charset="0"/>
              </a:rPr>
              <a:pPr/>
              <a:t>28</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 calcmode="lin" valueType="num">
                                      <p:cBhvr additive="base">
                                        <p:cTn id="7" dur="500" fill="hold"/>
                                        <p:tgtEl>
                                          <p:spTgt spid="43014"/>
                                        </p:tgtEl>
                                        <p:attrNameLst>
                                          <p:attrName>ppt_x</p:attrName>
                                        </p:attrNameLst>
                                      </p:cBhvr>
                                      <p:tavLst>
                                        <p:tav tm="0">
                                          <p:val>
                                            <p:strVal val="#ppt_x"/>
                                          </p:val>
                                        </p:tav>
                                        <p:tav tm="100000">
                                          <p:val>
                                            <p:strVal val="#ppt_x"/>
                                          </p:val>
                                        </p:tav>
                                      </p:tavLst>
                                    </p:anim>
                                    <p:anim calcmode="lin" valueType="num">
                                      <p:cBhvr additive="base">
                                        <p:cTn id="8"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5"/>
                                        </p:tgtEl>
                                        <p:attrNameLst>
                                          <p:attrName>style.visibility</p:attrName>
                                        </p:attrNameLst>
                                      </p:cBhvr>
                                      <p:to>
                                        <p:strVal val="visible"/>
                                      </p:to>
                                    </p:set>
                                    <p:anim calcmode="lin" valueType="num">
                                      <p:cBhvr additive="base">
                                        <p:cTn id="13" dur="500" fill="hold"/>
                                        <p:tgtEl>
                                          <p:spTgt spid="43015"/>
                                        </p:tgtEl>
                                        <p:attrNameLst>
                                          <p:attrName>ppt_x</p:attrName>
                                        </p:attrNameLst>
                                      </p:cBhvr>
                                      <p:tavLst>
                                        <p:tav tm="0">
                                          <p:val>
                                            <p:strVal val="#ppt_x"/>
                                          </p:val>
                                        </p:tav>
                                        <p:tav tm="100000">
                                          <p:val>
                                            <p:strVal val="#ppt_x"/>
                                          </p:val>
                                        </p:tav>
                                      </p:tavLst>
                                    </p:anim>
                                    <p:anim calcmode="lin" valueType="num">
                                      <p:cBhvr additive="base">
                                        <p:cTn id="14" dur="500" fill="hold"/>
                                        <p:tgtEl>
                                          <p:spTgt spid="4301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3017"/>
                                        </p:tgtEl>
                                        <p:attrNameLst>
                                          <p:attrName>style.visibility</p:attrName>
                                        </p:attrNameLst>
                                      </p:cBhvr>
                                      <p:to>
                                        <p:strVal val="visible"/>
                                      </p:to>
                                    </p:set>
                                    <p:anim calcmode="lin" valueType="num">
                                      <p:cBhvr additive="base">
                                        <p:cTn id="19" dur="500" fill="hold"/>
                                        <p:tgtEl>
                                          <p:spTgt spid="43017"/>
                                        </p:tgtEl>
                                        <p:attrNameLst>
                                          <p:attrName>ppt_x</p:attrName>
                                        </p:attrNameLst>
                                      </p:cBhvr>
                                      <p:tavLst>
                                        <p:tav tm="0">
                                          <p:val>
                                            <p:strVal val="1+#ppt_w/2"/>
                                          </p:val>
                                        </p:tav>
                                        <p:tav tm="100000">
                                          <p:val>
                                            <p:strVal val="#ppt_x"/>
                                          </p:val>
                                        </p:tav>
                                      </p:tavLst>
                                    </p:anim>
                                    <p:anim calcmode="lin" valueType="num">
                                      <p:cBhvr additive="base">
                                        <p:cTn id="20" dur="500" fill="hold"/>
                                        <p:tgtEl>
                                          <p:spTgt spid="430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3018"/>
                                        </p:tgtEl>
                                        <p:attrNameLst>
                                          <p:attrName>style.visibility</p:attrName>
                                        </p:attrNameLst>
                                      </p:cBhvr>
                                      <p:to>
                                        <p:strVal val="visible"/>
                                      </p:to>
                                    </p:set>
                                    <p:anim calcmode="lin" valueType="num">
                                      <p:cBhvr additive="base">
                                        <p:cTn id="25" dur="500" fill="hold"/>
                                        <p:tgtEl>
                                          <p:spTgt spid="43018"/>
                                        </p:tgtEl>
                                        <p:attrNameLst>
                                          <p:attrName>ppt_x</p:attrName>
                                        </p:attrNameLst>
                                      </p:cBhvr>
                                      <p:tavLst>
                                        <p:tav tm="0">
                                          <p:val>
                                            <p:strVal val="1+#ppt_w/2"/>
                                          </p:val>
                                        </p:tav>
                                        <p:tav tm="100000">
                                          <p:val>
                                            <p:strVal val="#ppt_x"/>
                                          </p:val>
                                        </p:tav>
                                      </p:tavLst>
                                    </p:anim>
                                    <p:anim calcmode="lin" valueType="num">
                                      <p:cBhvr additive="base">
                                        <p:cTn id="26" dur="500" fill="hold"/>
                                        <p:tgtEl>
                                          <p:spTgt spid="4301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3023"/>
                                        </p:tgtEl>
                                        <p:attrNameLst>
                                          <p:attrName>style.visibility</p:attrName>
                                        </p:attrNameLst>
                                      </p:cBhvr>
                                      <p:to>
                                        <p:strVal val="visible"/>
                                      </p:to>
                                    </p:set>
                                    <p:anim calcmode="lin" valueType="num">
                                      <p:cBhvr additive="base">
                                        <p:cTn id="31" dur="500" fill="hold"/>
                                        <p:tgtEl>
                                          <p:spTgt spid="43023"/>
                                        </p:tgtEl>
                                        <p:attrNameLst>
                                          <p:attrName>ppt_x</p:attrName>
                                        </p:attrNameLst>
                                      </p:cBhvr>
                                      <p:tavLst>
                                        <p:tav tm="0">
                                          <p:val>
                                            <p:strVal val="1+#ppt_w/2"/>
                                          </p:val>
                                        </p:tav>
                                        <p:tav tm="100000">
                                          <p:val>
                                            <p:strVal val="#ppt_x"/>
                                          </p:val>
                                        </p:tav>
                                      </p:tavLst>
                                    </p:anim>
                                    <p:anim calcmode="lin" valueType="num">
                                      <p:cBhvr additive="base">
                                        <p:cTn id="32" dur="500" fill="hold"/>
                                        <p:tgtEl>
                                          <p:spTgt spid="4302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3019"/>
                                        </p:tgtEl>
                                        <p:attrNameLst>
                                          <p:attrName>style.visibility</p:attrName>
                                        </p:attrNameLst>
                                      </p:cBhvr>
                                      <p:to>
                                        <p:strVal val="visible"/>
                                      </p:to>
                                    </p:set>
                                    <p:anim calcmode="lin" valueType="num">
                                      <p:cBhvr additive="base">
                                        <p:cTn id="37" dur="500" fill="hold"/>
                                        <p:tgtEl>
                                          <p:spTgt spid="43019"/>
                                        </p:tgtEl>
                                        <p:attrNameLst>
                                          <p:attrName>ppt_x</p:attrName>
                                        </p:attrNameLst>
                                      </p:cBhvr>
                                      <p:tavLst>
                                        <p:tav tm="0">
                                          <p:val>
                                            <p:strVal val="1+#ppt_w/2"/>
                                          </p:val>
                                        </p:tav>
                                        <p:tav tm="100000">
                                          <p:val>
                                            <p:strVal val="#ppt_x"/>
                                          </p:val>
                                        </p:tav>
                                      </p:tavLst>
                                    </p:anim>
                                    <p:anim calcmode="lin" valueType="num">
                                      <p:cBhvr additive="base">
                                        <p:cTn id="38" dur="500" fill="hold"/>
                                        <p:tgtEl>
                                          <p:spTgt spid="4301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3016"/>
                                        </p:tgtEl>
                                        <p:attrNameLst>
                                          <p:attrName>style.visibility</p:attrName>
                                        </p:attrNameLst>
                                      </p:cBhvr>
                                      <p:to>
                                        <p:strVal val="visible"/>
                                      </p:to>
                                    </p:set>
                                    <p:anim calcmode="lin" valueType="num">
                                      <p:cBhvr additive="base">
                                        <p:cTn id="43" dur="500" fill="hold"/>
                                        <p:tgtEl>
                                          <p:spTgt spid="43016"/>
                                        </p:tgtEl>
                                        <p:attrNameLst>
                                          <p:attrName>ppt_x</p:attrName>
                                        </p:attrNameLst>
                                      </p:cBhvr>
                                      <p:tavLst>
                                        <p:tav tm="0">
                                          <p:val>
                                            <p:strVal val="#ppt_x"/>
                                          </p:val>
                                        </p:tav>
                                        <p:tav tm="100000">
                                          <p:val>
                                            <p:strVal val="#ppt_x"/>
                                          </p:val>
                                        </p:tav>
                                      </p:tavLst>
                                    </p:anim>
                                    <p:anim calcmode="lin" valueType="num">
                                      <p:cBhvr additive="base">
                                        <p:cTn id="44" dur="500" fill="hold"/>
                                        <p:tgtEl>
                                          <p:spTgt spid="4301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020"/>
                                        </p:tgtEl>
                                        <p:attrNameLst>
                                          <p:attrName>style.visibility</p:attrName>
                                        </p:attrNameLst>
                                      </p:cBhvr>
                                      <p:to>
                                        <p:strVal val="visible"/>
                                      </p:to>
                                    </p:set>
                                    <p:anim calcmode="lin" valueType="num">
                                      <p:cBhvr additive="base">
                                        <p:cTn id="49" dur="500" fill="hold"/>
                                        <p:tgtEl>
                                          <p:spTgt spid="43020"/>
                                        </p:tgtEl>
                                        <p:attrNameLst>
                                          <p:attrName>ppt_x</p:attrName>
                                        </p:attrNameLst>
                                      </p:cBhvr>
                                      <p:tavLst>
                                        <p:tav tm="0">
                                          <p:val>
                                            <p:strVal val="#ppt_x"/>
                                          </p:val>
                                        </p:tav>
                                        <p:tav tm="100000">
                                          <p:val>
                                            <p:strVal val="#ppt_x"/>
                                          </p:val>
                                        </p:tav>
                                      </p:tavLst>
                                    </p:anim>
                                    <p:anim calcmode="lin" valueType="num">
                                      <p:cBhvr additive="base">
                                        <p:cTn id="50" dur="500" fill="hold"/>
                                        <p:tgtEl>
                                          <p:spTgt spid="4302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3021"/>
                                        </p:tgtEl>
                                        <p:attrNameLst>
                                          <p:attrName>style.visibility</p:attrName>
                                        </p:attrNameLst>
                                      </p:cBhvr>
                                      <p:to>
                                        <p:strVal val="visible"/>
                                      </p:to>
                                    </p:set>
                                    <p:anim calcmode="lin" valueType="num">
                                      <p:cBhvr additive="base">
                                        <p:cTn id="55" dur="500" fill="hold"/>
                                        <p:tgtEl>
                                          <p:spTgt spid="43021"/>
                                        </p:tgtEl>
                                        <p:attrNameLst>
                                          <p:attrName>ppt_x</p:attrName>
                                        </p:attrNameLst>
                                      </p:cBhvr>
                                      <p:tavLst>
                                        <p:tav tm="0">
                                          <p:val>
                                            <p:strVal val="#ppt_x"/>
                                          </p:val>
                                        </p:tav>
                                        <p:tav tm="100000">
                                          <p:val>
                                            <p:strVal val="#ppt_x"/>
                                          </p:val>
                                        </p:tav>
                                      </p:tavLst>
                                    </p:anim>
                                    <p:anim calcmode="lin" valueType="num">
                                      <p:cBhvr additive="base">
                                        <p:cTn id="56" dur="500" fill="hold"/>
                                        <p:tgtEl>
                                          <p:spTgt spid="43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utoUpdateAnimBg="0"/>
      <p:bldP spid="43015" grpId="0" autoUpdateAnimBg="0"/>
      <p:bldP spid="43016" grpId="0" autoUpdateAnimBg="0"/>
      <p:bldP spid="43017" grpId="0" autoUpdateAnimBg="0"/>
      <p:bldP spid="43018" grpId="0" autoUpdateAnimBg="0"/>
      <p:bldP spid="43019" grpId="0" autoUpdateAnimBg="0"/>
      <p:bldP spid="43020" grpId="0" autoUpdateAnimBg="0"/>
      <p:bldP spid="43021" grpId="0" autoUpdateAnimBg="0"/>
      <p:bldP spid="4302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a:extLst>
              <a:ext uri="{FF2B5EF4-FFF2-40B4-BE49-F238E27FC236}">
                <a16:creationId xmlns:a16="http://schemas.microsoft.com/office/drawing/2014/main" id="{B4696B06-C04D-484A-A86F-4574FB546394}"/>
              </a:ext>
            </a:extLst>
          </p:cNvPr>
          <p:cNvSpPr>
            <a:spLocks noGrp="1" noChangeArrowheads="1"/>
          </p:cNvSpPr>
          <p:nvPr>
            <p:ph type="title"/>
          </p:nvPr>
        </p:nvSpPr>
        <p:spPr>
          <a:xfrm>
            <a:off x="0" y="152400"/>
            <a:ext cx="9067800" cy="584200"/>
          </a:xfrm>
          <a:noFill/>
          <a:ln/>
        </p:spPr>
        <p:txBody>
          <a:bodyPr/>
          <a:lstStyle/>
          <a:p>
            <a:r>
              <a:rPr lang="en-GB" altLang="en-US" sz="3600" b="1" dirty="0">
                <a:latin typeface="Calibri" panose="020F0502020204030204" pitchFamily="34" charset="0"/>
                <a:cs typeface="Calibri" panose="020F0502020204030204" pitchFamily="34" charset="0"/>
              </a:rPr>
              <a:t>An optimization may be very large</a:t>
            </a:r>
          </a:p>
        </p:txBody>
      </p:sp>
      <p:sp>
        <p:nvSpPr>
          <p:cNvPr id="47110" name="Text Box 6">
            <a:extLst>
              <a:ext uri="{FF2B5EF4-FFF2-40B4-BE49-F238E27FC236}">
                <a16:creationId xmlns:a16="http://schemas.microsoft.com/office/drawing/2014/main" id="{953C2098-7912-4517-A865-4F872190D453}"/>
              </a:ext>
            </a:extLst>
          </p:cNvPr>
          <p:cNvSpPr txBox="1">
            <a:spLocks noChangeArrowheads="1"/>
          </p:cNvSpPr>
          <p:nvPr/>
        </p:nvSpPr>
        <p:spPr bwMode="auto">
          <a:xfrm>
            <a:off x="470262" y="1009336"/>
            <a:ext cx="8305437" cy="175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Assume that you have a medium size simulation model  which takes </a:t>
            </a:r>
            <a:r>
              <a:rPr lang="en-GB" altLang="en-US" u="sng" dirty="0">
                <a:latin typeface="Calibri" panose="020F0502020204030204" pitchFamily="34" charset="0"/>
                <a:cs typeface="Calibri" panose="020F0502020204030204" pitchFamily="34" charset="0"/>
              </a:rPr>
              <a:t>one minute</a:t>
            </a:r>
            <a:r>
              <a:rPr lang="en-GB" altLang="en-US" dirty="0">
                <a:latin typeface="Calibri" panose="020F0502020204030204" pitchFamily="34" charset="0"/>
                <a:cs typeface="Calibri" panose="020F0502020204030204" pitchFamily="34" charset="0"/>
              </a:rPr>
              <a:t> to run on your fast computer. The model describes the efficiency of medical screening of a population, and you want to estimate </a:t>
            </a:r>
            <a:r>
              <a:rPr lang="en-GB" altLang="en-US" u="sng" dirty="0">
                <a:latin typeface="Calibri" panose="020F0502020204030204" pitchFamily="34" charset="0"/>
                <a:cs typeface="Calibri" panose="020F0502020204030204" pitchFamily="34" charset="0"/>
              </a:rPr>
              <a:t>the optimal age-schedule for 1, 2, ... 15 screening rounds</a:t>
            </a:r>
            <a:r>
              <a:rPr lang="en-GB" altLang="en-US" dirty="0">
                <a:latin typeface="Calibri" panose="020F0502020204030204" pitchFamily="34" charset="0"/>
                <a:cs typeface="Calibri" panose="020F0502020204030204" pitchFamily="34" charset="0"/>
              </a:rPr>
              <a:t> during a lifetime. </a:t>
            </a:r>
            <a:r>
              <a:rPr lang="en-GB" altLang="en-US" u="sng" dirty="0">
                <a:latin typeface="Calibri" panose="020F0502020204030204" pitchFamily="34" charset="0"/>
                <a:cs typeface="Calibri" panose="020F0502020204030204" pitchFamily="34" charset="0"/>
              </a:rPr>
              <a:t>How long will it take</a:t>
            </a:r>
            <a:r>
              <a:rPr lang="en-GB" altLang="en-US" dirty="0">
                <a:latin typeface="Calibri" panose="020F0502020204030204" pitchFamily="34" charset="0"/>
                <a:cs typeface="Calibri" panose="020F0502020204030204" pitchFamily="34" charset="0"/>
              </a:rPr>
              <a:t>?</a:t>
            </a:r>
            <a:endParaRPr lang="en-GB" altLang="en-US" b="1" dirty="0">
              <a:latin typeface="Calibri" panose="020F0502020204030204" pitchFamily="34" charset="0"/>
              <a:cs typeface="Calibri" panose="020F0502020204030204" pitchFamily="34" charset="0"/>
            </a:endParaRPr>
          </a:p>
        </p:txBody>
      </p:sp>
      <p:sp>
        <p:nvSpPr>
          <p:cNvPr id="47111" name="Text Box 7">
            <a:extLst>
              <a:ext uri="{FF2B5EF4-FFF2-40B4-BE49-F238E27FC236}">
                <a16:creationId xmlns:a16="http://schemas.microsoft.com/office/drawing/2014/main" id="{0337F27E-605E-43CE-877E-D1A325F6875F}"/>
              </a:ext>
            </a:extLst>
          </p:cNvPr>
          <p:cNvSpPr txBox="1">
            <a:spLocks noChangeArrowheads="1"/>
          </p:cNvSpPr>
          <p:nvPr/>
        </p:nvSpPr>
        <p:spPr bwMode="auto">
          <a:xfrm>
            <a:off x="470262" y="3092086"/>
            <a:ext cx="8125097" cy="142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Each optimization requires, say, 300 replications </a:t>
            </a:r>
            <a:r>
              <a:rPr lang="sv-SE" altLang="en-US" dirty="0">
                <a:latin typeface="Calibri" panose="020F0502020204030204" pitchFamily="34" charset="0"/>
                <a:cs typeface="Calibri" panose="020F0502020204030204" pitchFamily="34" charset="0"/>
              </a:rPr>
              <a:t>on</a:t>
            </a:r>
            <a:r>
              <a:rPr lang="en-GB" altLang="en-US" dirty="0">
                <a:latin typeface="Calibri" panose="020F0502020204030204" pitchFamily="34" charset="0"/>
                <a:cs typeface="Calibri" panose="020F0502020204030204" pitchFamily="34" charset="0"/>
              </a:rPr>
              <a:t> average</a:t>
            </a:r>
            <a:endParaRPr lang="en-GB" altLang="en-US" b="1" dirty="0">
              <a:latin typeface="Calibri" panose="020F0502020204030204" pitchFamily="34" charset="0"/>
              <a:cs typeface="Calibri" panose="020F0502020204030204" pitchFamily="34" charset="0"/>
            </a:endParaRPr>
          </a:p>
          <a:p>
            <a:pPr>
              <a:lnSpc>
                <a:spcPct val="90000"/>
              </a:lnSpc>
              <a:buSzPct val="100000"/>
            </a:pPr>
            <a:r>
              <a:rPr lang="en-GB" altLang="en-US" dirty="0">
                <a:latin typeface="Calibri" panose="020F0502020204030204" pitchFamily="34" charset="0"/>
                <a:cs typeface="Calibri" panose="020F0502020204030204" pitchFamily="34" charset="0"/>
              </a:rPr>
              <a:t>(depending on number of screenings and accuracy set in the break criterion). Then you need 15*300=4 500 minutes or 75 hours!</a:t>
            </a:r>
            <a:endParaRPr lang="en-GB" altLang="en-US" b="1" dirty="0">
              <a:latin typeface="Calibri" panose="020F0502020204030204" pitchFamily="34" charset="0"/>
              <a:cs typeface="Calibri" panose="020F0502020204030204" pitchFamily="34" charset="0"/>
            </a:endParaRPr>
          </a:p>
        </p:txBody>
      </p:sp>
      <p:sp>
        <p:nvSpPr>
          <p:cNvPr id="47112" name="Text Box 8">
            <a:extLst>
              <a:ext uri="{FF2B5EF4-FFF2-40B4-BE49-F238E27FC236}">
                <a16:creationId xmlns:a16="http://schemas.microsoft.com/office/drawing/2014/main" id="{BC2C1725-F2AF-4F4D-AA3F-10EB6084191B}"/>
              </a:ext>
            </a:extLst>
          </p:cNvPr>
          <p:cNvSpPr txBox="1">
            <a:spLocks noChangeArrowheads="1"/>
          </p:cNvSpPr>
          <p:nvPr/>
        </p:nvSpPr>
        <p:spPr bwMode="auto">
          <a:xfrm>
            <a:off x="334191" y="5170863"/>
            <a:ext cx="8441508" cy="424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solidFill>
                  <a:srgbClr val="009900"/>
                </a:solidFill>
                <a:latin typeface="Calibri" panose="020F0502020204030204" pitchFamily="34" charset="0"/>
                <a:cs typeface="Calibri" panose="020F0502020204030204" pitchFamily="34" charset="0"/>
              </a:rPr>
              <a:t>(But there is no big problem to let a computer run for say a week!)</a:t>
            </a:r>
            <a:endParaRPr lang="en-GB" altLang="en-US" b="1" dirty="0">
              <a:solidFill>
                <a:srgbClr val="009900"/>
              </a:solidFill>
              <a:latin typeface="Calibri" panose="020F0502020204030204" pitchFamily="34" charset="0"/>
              <a:cs typeface="Calibri" panose="020F0502020204030204" pitchFamily="34" charset="0"/>
            </a:endParaRPr>
          </a:p>
        </p:txBody>
      </p:sp>
      <p:sp>
        <p:nvSpPr>
          <p:cNvPr id="6" name="Platshållare för bildnummer 5">
            <a:extLst>
              <a:ext uri="{FF2B5EF4-FFF2-40B4-BE49-F238E27FC236}">
                <a16:creationId xmlns:a16="http://schemas.microsoft.com/office/drawing/2014/main" id="{EB5B58AB-FAB9-48EF-8E6D-07DCD9853B15}"/>
              </a:ext>
            </a:extLst>
          </p:cNvPr>
          <p:cNvSpPr>
            <a:spLocks noGrp="1"/>
          </p:cNvSpPr>
          <p:nvPr>
            <p:ph type="sldNum" sz="quarter" idx="12"/>
          </p:nvPr>
        </p:nvSpPr>
        <p:spPr>
          <a:xfrm>
            <a:off x="8656320" y="6248400"/>
            <a:ext cx="411480" cy="457200"/>
          </a:xfrm>
        </p:spPr>
        <p:txBody>
          <a:bodyPr/>
          <a:lstStyle/>
          <a:p>
            <a:fld id="{12FE4057-10AF-4BFC-81D3-D186E92F2AB1}" type="slidenum">
              <a:rPr lang="en-GB" altLang="en-US">
                <a:latin typeface="Calibri" panose="020F0502020204030204" pitchFamily="34" charset="0"/>
                <a:cs typeface="Calibri" panose="020F0502020204030204" pitchFamily="34" charset="0"/>
              </a:rPr>
              <a:pPr/>
              <a:t>29</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 calcmode="lin" valueType="num">
                                      <p:cBhvr additive="base">
                                        <p:cTn id="7" dur="500" fill="hold"/>
                                        <p:tgtEl>
                                          <p:spTgt spid="47110"/>
                                        </p:tgtEl>
                                        <p:attrNameLst>
                                          <p:attrName>ppt_x</p:attrName>
                                        </p:attrNameLst>
                                      </p:cBhvr>
                                      <p:tavLst>
                                        <p:tav tm="0">
                                          <p:val>
                                            <p:strVal val="#ppt_x"/>
                                          </p:val>
                                        </p:tav>
                                        <p:tav tm="100000">
                                          <p:val>
                                            <p:strVal val="#ppt_x"/>
                                          </p:val>
                                        </p:tav>
                                      </p:tavLst>
                                    </p:anim>
                                    <p:anim calcmode="lin" valueType="num">
                                      <p:cBhvr additive="base">
                                        <p:cTn id="8" dur="500" fill="hold"/>
                                        <p:tgtEl>
                                          <p:spTgt spid="471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11"/>
                                        </p:tgtEl>
                                        <p:attrNameLst>
                                          <p:attrName>style.visibility</p:attrName>
                                        </p:attrNameLst>
                                      </p:cBhvr>
                                      <p:to>
                                        <p:strVal val="visible"/>
                                      </p:to>
                                    </p:set>
                                    <p:anim calcmode="lin" valueType="num">
                                      <p:cBhvr additive="base">
                                        <p:cTn id="13" dur="500" fill="hold"/>
                                        <p:tgtEl>
                                          <p:spTgt spid="47111"/>
                                        </p:tgtEl>
                                        <p:attrNameLst>
                                          <p:attrName>ppt_x</p:attrName>
                                        </p:attrNameLst>
                                      </p:cBhvr>
                                      <p:tavLst>
                                        <p:tav tm="0">
                                          <p:val>
                                            <p:strVal val="#ppt_x"/>
                                          </p:val>
                                        </p:tav>
                                        <p:tav tm="100000">
                                          <p:val>
                                            <p:strVal val="#ppt_x"/>
                                          </p:val>
                                        </p:tav>
                                      </p:tavLst>
                                    </p:anim>
                                    <p:anim calcmode="lin" valueType="num">
                                      <p:cBhvr additive="base">
                                        <p:cTn id="14" dur="500" fill="hold"/>
                                        <p:tgtEl>
                                          <p:spTgt spid="471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7112"/>
                                        </p:tgtEl>
                                        <p:attrNameLst>
                                          <p:attrName>style.visibility</p:attrName>
                                        </p:attrNameLst>
                                      </p:cBhvr>
                                      <p:to>
                                        <p:strVal val="visible"/>
                                      </p:to>
                                    </p:set>
                                    <p:anim calcmode="lin" valueType="num">
                                      <p:cBhvr additive="base">
                                        <p:cTn id="19" dur="500" fill="hold"/>
                                        <p:tgtEl>
                                          <p:spTgt spid="47112"/>
                                        </p:tgtEl>
                                        <p:attrNameLst>
                                          <p:attrName>ppt_x</p:attrName>
                                        </p:attrNameLst>
                                      </p:cBhvr>
                                      <p:tavLst>
                                        <p:tav tm="0">
                                          <p:val>
                                            <p:strVal val="1+#ppt_w/2"/>
                                          </p:val>
                                        </p:tav>
                                        <p:tav tm="100000">
                                          <p:val>
                                            <p:strVal val="#ppt_x"/>
                                          </p:val>
                                        </p:tav>
                                      </p:tavLst>
                                    </p:anim>
                                    <p:anim calcmode="lin" valueType="num">
                                      <p:cBhvr additive="base">
                                        <p:cTn id="20" dur="500" fill="hold"/>
                                        <p:tgtEl>
                                          <p:spTgt spid="47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utoUpdateAnimBg="0"/>
      <p:bldP spid="47111" grpId="0" autoUpdateAnimBg="0"/>
      <p:bldP spid="4711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a:extLst>
              <a:ext uri="{FF2B5EF4-FFF2-40B4-BE49-F238E27FC236}">
                <a16:creationId xmlns:a16="http://schemas.microsoft.com/office/drawing/2014/main" id="{F3EA2682-EA53-4629-A1CB-094FCBADA17A}"/>
              </a:ext>
            </a:extLst>
          </p:cNvPr>
          <p:cNvSpPr>
            <a:spLocks noGrp="1" noChangeArrowheads="1"/>
          </p:cNvSpPr>
          <p:nvPr>
            <p:ph type="title"/>
          </p:nvPr>
        </p:nvSpPr>
        <p:spPr>
          <a:xfrm>
            <a:off x="685800" y="63500"/>
            <a:ext cx="7772400" cy="482600"/>
          </a:xfrm>
          <a:noFill/>
          <a:ln/>
        </p:spPr>
        <p:txBody>
          <a:bodyPr/>
          <a:lstStyle/>
          <a:p>
            <a:r>
              <a:rPr lang="en-GB" altLang="en-US" b="1" dirty="0">
                <a:solidFill>
                  <a:schemeClr val="tx1"/>
                </a:solidFill>
                <a:latin typeface="Calibri" panose="020F0502020204030204" pitchFamily="34" charset="0"/>
                <a:cs typeface="Calibri" panose="020F0502020204030204" pitchFamily="34" charset="0"/>
              </a:rPr>
              <a:t>I.  OBJECTIVE FUNCTION</a:t>
            </a:r>
          </a:p>
        </p:txBody>
      </p:sp>
      <p:sp>
        <p:nvSpPr>
          <p:cNvPr id="8200" name="Text Box 8">
            <a:extLst>
              <a:ext uri="{FF2B5EF4-FFF2-40B4-BE49-F238E27FC236}">
                <a16:creationId xmlns:a16="http://schemas.microsoft.com/office/drawing/2014/main" id="{C905138E-168E-403A-96E7-F78B6615EC7E}"/>
              </a:ext>
            </a:extLst>
          </p:cNvPr>
          <p:cNvSpPr txBox="1">
            <a:spLocks noChangeArrowheads="1"/>
          </p:cNvSpPr>
          <p:nvPr/>
        </p:nvSpPr>
        <p:spPr bwMode="auto">
          <a:xfrm>
            <a:off x="104503" y="3732132"/>
            <a:ext cx="8609511"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V = f(</a:t>
            </a:r>
            <a:r>
              <a:rPr lang="en-GB" altLang="en-US" noProof="1">
                <a:latin typeface="Calibri" panose="020F0502020204030204" pitchFamily="34" charset="0"/>
                <a:cs typeface="Calibri" panose="020F0502020204030204" pitchFamily="34" charset="0"/>
              </a:rPr>
              <a:t>x</a:t>
            </a:r>
            <a:r>
              <a:rPr lang="en-GB" altLang="en-US" baseline="-25000" noProof="1">
                <a:latin typeface="Calibri" panose="020F0502020204030204" pitchFamily="34" charset="0"/>
                <a:cs typeface="Calibri" panose="020F0502020204030204" pitchFamily="34" charset="0"/>
              </a:rPr>
              <a:t>w</a:t>
            </a:r>
            <a:r>
              <a:rPr lang="en-GB" altLang="en-US" noProof="1">
                <a:latin typeface="Calibri" panose="020F0502020204030204" pitchFamily="34" charset="0"/>
                <a:cs typeface="Calibri" panose="020F0502020204030204" pitchFamily="34" charset="0"/>
              </a:rPr>
              <a:t>, x</a:t>
            </a:r>
            <a:r>
              <a:rPr lang="en-GB" altLang="en-US" baseline="-25000" noProof="1">
                <a:latin typeface="Calibri" panose="020F0502020204030204" pitchFamily="34" charset="0"/>
                <a:cs typeface="Calibri" panose="020F0502020204030204" pitchFamily="34" charset="0"/>
              </a:rPr>
              <a:t>f</a:t>
            </a:r>
            <a:r>
              <a:rPr lang="en-GB" altLang="en-US" noProof="1">
                <a:latin typeface="Calibri" panose="020F0502020204030204" pitchFamily="34" charset="0"/>
                <a:cs typeface="Calibri" panose="020F0502020204030204" pitchFamily="34" charset="0"/>
              </a:rPr>
              <a:t>, x</a:t>
            </a:r>
            <a:r>
              <a:rPr lang="en-GB" altLang="en-US" baseline="-25000" noProof="1">
                <a:latin typeface="Calibri" panose="020F0502020204030204" pitchFamily="34" charset="0"/>
                <a:cs typeface="Calibri" panose="020F0502020204030204" pitchFamily="34" charset="0"/>
              </a:rPr>
              <a:t>p</a:t>
            </a:r>
            <a:r>
              <a:rPr lang="en-GB" altLang="en-US" dirty="0">
                <a:latin typeface="Calibri" panose="020F0502020204030204" pitchFamily="34" charset="0"/>
                <a:cs typeface="Calibri" panose="020F0502020204030204" pitchFamily="34" charset="0"/>
              </a:rPr>
              <a:t>)              Yield of a crop  - which in turn depends</a:t>
            </a:r>
          </a:p>
          <a:p>
            <a:pPr>
              <a:lnSpc>
                <a:spcPct val="90000"/>
              </a:lnSpc>
              <a:buSzPct val="100000"/>
            </a:pPr>
            <a:r>
              <a:rPr lang="en-GB" altLang="en-US" dirty="0">
                <a:latin typeface="Calibri" panose="020F0502020204030204" pitchFamily="34" charset="0"/>
                <a:cs typeface="Calibri" panose="020F0502020204030204" pitchFamily="34" charset="0"/>
              </a:rPr>
              <a:t>                                       on the amounts of water, fertilizer, pesticides.                           </a:t>
            </a:r>
            <a:endParaRPr lang="en-GB" altLang="en-US" dirty="0">
              <a:highlight>
                <a:srgbClr val="FFFF00"/>
              </a:highlight>
              <a:latin typeface="Calibri" panose="020F0502020204030204" pitchFamily="34" charset="0"/>
              <a:cs typeface="Calibri" panose="020F0502020204030204" pitchFamily="34" charset="0"/>
            </a:endParaRPr>
          </a:p>
        </p:txBody>
      </p:sp>
      <p:sp>
        <p:nvSpPr>
          <p:cNvPr id="9" name="Platshållare för bildnummer 5">
            <a:extLst>
              <a:ext uri="{FF2B5EF4-FFF2-40B4-BE49-F238E27FC236}">
                <a16:creationId xmlns:a16="http://schemas.microsoft.com/office/drawing/2014/main" id="{B8A3E9CC-24A3-48D5-9B0F-67FE328D3AF7}"/>
              </a:ext>
            </a:extLst>
          </p:cNvPr>
          <p:cNvSpPr>
            <a:spLocks noGrp="1"/>
          </p:cNvSpPr>
          <p:nvPr>
            <p:ph type="sldNum" sz="quarter" idx="12"/>
          </p:nvPr>
        </p:nvSpPr>
        <p:spPr>
          <a:xfrm>
            <a:off x="8714014" y="6470553"/>
            <a:ext cx="315686" cy="294389"/>
          </a:xfrm>
        </p:spPr>
        <p:txBody>
          <a:bodyPr/>
          <a:lstStyle/>
          <a:p>
            <a:fld id="{CF2BBD32-E7F3-4FE2-A10A-EE0EAA044CD1}" type="slidenum">
              <a:rPr lang="en-GB" altLang="en-US">
                <a:latin typeface="Calibri" panose="020F0502020204030204" pitchFamily="34" charset="0"/>
                <a:cs typeface="Calibri" panose="020F0502020204030204" pitchFamily="34" charset="0"/>
              </a:rPr>
              <a:pPr/>
              <a:t>3</a:t>
            </a:fld>
            <a:endParaRPr lang="en-GB" altLang="en-US" dirty="0">
              <a:latin typeface="Calibri" panose="020F0502020204030204" pitchFamily="34" charset="0"/>
              <a:cs typeface="Calibri" panose="020F0502020204030204" pitchFamily="34" charset="0"/>
            </a:endParaRPr>
          </a:p>
        </p:txBody>
      </p:sp>
      <p:grpSp>
        <p:nvGrpSpPr>
          <p:cNvPr id="3" name="Grupp 2">
            <a:extLst>
              <a:ext uri="{FF2B5EF4-FFF2-40B4-BE49-F238E27FC236}">
                <a16:creationId xmlns:a16="http://schemas.microsoft.com/office/drawing/2014/main" id="{5ACBA408-D56F-4DA5-A2AA-67C0B17E5DA3}"/>
              </a:ext>
            </a:extLst>
          </p:cNvPr>
          <p:cNvGrpSpPr/>
          <p:nvPr/>
        </p:nvGrpSpPr>
        <p:grpSpPr>
          <a:xfrm>
            <a:off x="182880" y="1870624"/>
            <a:ext cx="8151223" cy="1814639"/>
            <a:chOff x="0" y="1830210"/>
            <a:chExt cx="8159606" cy="1814639"/>
          </a:xfrm>
        </p:grpSpPr>
        <p:sp>
          <p:nvSpPr>
            <p:cNvPr id="8205" name="Text Box 13">
              <a:extLst>
                <a:ext uri="{FF2B5EF4-FFF2-40B4-BE49-F238E27FC236}">
                  <a16:creationId xmlns:a16="http://schemas.microsoft.com/office/drawing/2014/main" id="{4E2C895D-2421-4382-9D22-EF98B060C4B1}"/>
                </a:ext>
              </a:extLst>
            </p:cNvPr>
            <p:cNvSpPr txBox="1">
              <a:spLocks noChangeArrowheads="1"/>
            </p:cNvSpPr>
            <p:nvPr/>
          </p:nvSpPr>
          <p:spPr bwMode="auto">
            <a:xfrm>
              <a:off x="64946" y="2222921"/>
              <a:ext cx="8094660" cy="142192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dirty="0">
                  <a:latin typeface="Calibri" panose="020F0502020204030204" pitchFamily="34" charset="0"/>
                  <a:cs typeface="Calibri" panose="020F0502020204030204" pitchFamily="34" charset="0"/>
                </a:rPr>
                <a:t>V = 2.8·x- 1.5·x - 620   Profit of producing </a:t>
              </a:r>
              <a:r>
                <a:rPr lang="en-GB" altLang="en-US" i="1" dirty="0">
                  <a:latin typeface="Calibri" panose="020F0502020204030204" pitchFamily="34" charset="0"/>
                  <a:cs typeface="Calibri" panose="020F0502020204030204" pitchFamily="34" charset="0"/>
                </a:rPr>
                <a:t>x</a:t>
              </a:r>
              <a:r>
                <a:rPr lang="en-GB" altLang="en-US" dirty="0">
                  <a:latin typeface="Calibri" panose="020F0502020204030204" pitchFamily="34" charset="0"/>
                  <a:cs typeface="Calibri" panose="020F0502020204030204" pitchFamily="34" charset="0"/>
                </a:rPr>
                <a:t> item, where each        </a:t>
              </a:r>
            </a:p>
            <a:p>
              <a:pPr>
                <a:lnSpc>
                  <a:spcPct val="90000"/>
                </a:lnSpc>
                <a:buSzPct val="100000"/>
              </a:pPr>
              <a:r>
                <a:rPr lang="en-GB" altLang="en-US" dirty="0">
                  <a:latin typeface="Calibri" panose="020F0502020204030204" pitchFamily="34" charset="0"/>
                  <a:cs typeface="Calibri" panose="020F0502020204030204" pitchFamily="34" charset="0"/>
                </a:rPr>
                <a:t>                                       item brings 2.8 Euros and the variable</a:t>
              </a:r>
            </a:p>
            <a:p>
              <a:pPr>
                <a:lnSpc>
                  <a:spcPct val="90000"/>
                </a:lnSpc>
                <a:buSzPct val="100000"/>
              </a:pPr>
              <a:r>
                <a:rPr lang="en-GB" altLang="en-US" dirty="0">
                  <a:latin typeface="Calibri" panose="020F0502020204030204" pitchFamily="34" charset="0"/>
                  <a:cs typeface="Calibri" panose="020F0502020204030204" pitchFamily="34" charset="0"/>
                </a:rPr>
                <a:t>                                       costs are 1.5 Euro per item and the </a:t>
              </a:r>
            </a:p>
            <a:p>
              <a:pPr>
                <a:lnSpc>
                  <a:spcPct val="90000"/>
                </a:lnSpc>
                <a:buSzPct val="100000"/>
              </a:pPr>
              <a:r>
                <a:rPr lang="en-GB" altLang="en-US" dirty="0">
                  <a:latin typeface="Calibri" panose="020F0502020204030204" pitchFamily="34" charset="0"/>
                  <a:cs typeface="Calibri" panose="020F0502020204030204" pitchFamily="34" charset="0"/>
                </a:rPr>
                <a:t>                                       fixed cost is 620 Euros.</a:t>
              </a:r>
            </a:p>
          </p:txBody>
        </p:sp>
        <p:sp>
          <p:nvSpPr>
            <p:cNvPr id="2" name="textruta 1">
              <a:extLst>
                <a:ext uri="{FF2B5EF4-FFF2-40B4-BE49-F238E27FC236}">
                  <a16:creationId xmlns:a16="http://schemas.microsoft.com/office/drawing/2014/main" id="{214053D5-C32C-40C6-A275-127F481C9911}"/>
                </a:ext>
              </a:extLst>
            </p:cNvPr>
            <p:cNvSpPr txBox="1"/>
            <p:nvPr/>
          </p:nvSpPr>
          <p:spPr>
            <a:xfrm>
              <a:off x="0" y="1830210"/>
              <a:ext cx="1541417" cy="461665"/>
            </a:xfrm>
            <a:prstGeom prst="rect">
              <a:avLst/>
            </a:prstGeom>
            <a:noFill/>
          </p:spPr>
          <p:txBody>
            <a:bodyPr wrap="square" rtlCol="0">
              <a:spAutoFit/>
            </a:bodyPr>
            <a:lstStyle/>
            <a:p>
              <a:r>
                <a:rPr lang="en-GB" altLang="en-US" sz="2400" b="1" i="1" u="sng" dirty="0">
                  <a:solidFill>
                    <a:schemeClr val="tx1"/>
                  </a:solidFill>
                  <a:latin typeface="Calibri" panose="020F0502020204030204" pitchFamily="34" charset="0"/>
                  <a:cs typeface="Calibri" panose="020F0502020204030204" pitchFamily="34" charset="0"/>
                </a:rPr>
                <a:t>Examples</a:t>
              </a:r>
              <a:r>
                <a:rPr lang="en-GB" altLang="en-US" sz="2400" b="1" i="1" dirty="0">
                  <a:solidFill>
                    <a:schemeClr val="tx1"/>
                  </a:solidFill>
                  <a:latin typeface="Calibri" panose="020F0502020204030204" pitchFamily="34" charset="0"/>
                  <a:cs typeface="Calibri" panose="020F0502020204030204" pitchFamily="34" charset="0"/>
                </a:rPr>
                <a:t>:</a:t>
              </a:r>
              <a:r>
                <a:rPr lang="en-GB" altLang="en-US" sz="2400" i="1" dirty="0">
                  <a:solidFill>
                    <a:schemeClr val="tx1"/>
                  </a:solidFill>
                  <a:latin typeface="Calibri" panose="020F0502020204030204" pitchFamily="34" charset="0"/>
                  <a:cs typeface="Calibri" panose="020F0502020204030204" pitchFamily="34" charset="0"/>
                </a:rPr>
                <a:t>  </a:t>
              </a:r>
            </a:p>
          </p:txBody>
        </p:sp>
      </p:grpSp>
      <p:sp>
        <p:nvSpPr>
          <p:cNvPr id="11" name="Text Box 9">
            <a:extLst>
              <a:ext uri="{FF2B5EF4-FFF2-40B4-BE49-F238E27FC236}">
                <a16:creationId xmlns:a16="http://schemas.microsoft.com/office/drawing/2014/main" id="{ADD9179F-9D6A-4322-9445-4F3380ED395F}"/>
              </a:ext>
            </a:extLst>
          </p:cNvPr>
          <p:cNvSpPr txBox="1">
            <a:spLocks noChangeArrowheads="1"/>
          </p:cNvSpPr>
          <p:nvPr/>
        </p:nvSpPr>
        <p:spPr bwMode="auto">
          <a:xfrm>
            <a:off x="281212" y="670296"/>
            <a:ext cx="83341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00" r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ts val="600"/>
              </a:spcBef>
              <a:buSzPct val="100000"/>
            </a:pPr>
            <a:r>
              <a:rPr lang="en-GB" altLang="en-US" dirty="0">
                <a:latin typeface="Calibri" panose="020F0502020204030204" pitchFamily="34" charset="0"/>
                <a:cs typeface="Calibri" panose="020F0502020204030204" pitchFamily="34" charset="0"/>
              </a:rPr>
              <a:t>An </a:t>
            </a:r>
            <a:r>
              <a:rPr lang="en-GB" altLang="en-US" b="1" i="1" dirty="0">
                <a:latin typeface="Calibri" panose="020F0502020204030204" pitchFamily="34" charset="0"/>
                <a:cs typeface="Calibri" panose="020F0502020204030204" pitchFamily="34" charset="0"/>
              </a:rPr>
              <a:t>objective function</a:t>
            </a:r>
            <a:r>
              <a:rPr lang="en-GB" altLang="en-US" i="1"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often denoted </a:t>
            </a:r>
            <a:r>
              <a:rPr lang="en-GB" altLang="en-US" b="1" dirty="0">
                <a:latin typeface="Calibri" panose="020F0502020204030204" pitchFamily="34" charset="0"/>
                <a:cs typeface="Calibri" panose="020F0502020204030204" pitchFamily="34" charset="0"/>
              </a:rPr>
              <a:t>V</a:t>
            </a:r>
            <a:r>
              <a:rPr lang="en-GB" altLang="en-US" dirty="0">
                <a:latin typeface="Calibri" panose="020F0502020204030204" pitchFamily="34" charset="0"/>
                <a:cs typeface="Calibri" panose="020F0502020204030204" pitchFamily="34" charset="0"/>
              </a:rPr>
              <a:t>, is a quantitative description of the purpose in terms of the model quantities, x</a:t>
            </a:r>
            <a:r>
              <a:rPr lang="en-GB" altLang="en-US" baseline="-25000" dirty="0">
                <a:latin typeface="Calibri" panose="020F0502020204030204" pitchFamily="34" charset="0"/>
                <a:cs typeface="Calibri" panose="020F0502020204030204" pitchFamily="34" charset="0"/>
              </a:rPr>
              <a:t>i.</a:t>
            </a:r>
            <a:r>
              <a:rPr lang="en-GB" altLang="en-US" dirty="0">
                <a:latin typeface="Calibri" panose="020F0502020204030204" pitchFamily="34" charset="0"/>
                <a:cs typeface="Calibri" panose="020F0502020204030204" pitchFamily="34" charset="0"/>
              </a:rPr>
              <a:t> (Stocks, Flows, Parameters, Auxiliaries, etc.).</a:t>
            </a:r>
          </a:p>
        </p:txBody>
      </p:sp>
      <p:sp>
        <p:nvSpPr>
          <p:cNvPr id="4" name="textruta 3">
            <a:extLst>
              <a:ext uri="{FF2B5EF4-FFF2-40B4-BE49-F238E27FC236}">
                <a16:creationId xmlns:a16="http://schemas.microsoft.com/office/drawing/2014/main" id="{AFFB3624-E50B-458A-AEA7-645C25833EEF}"/>
              </a:ext>
            </a:extLst>
          </p:cNvPr>
          <p:cNvSpPr txBox="1"/>
          <p:nvPr/>
        </p:nvSpPr>
        <p:spPr>
          <a:xfrm>
            <a:off x="359769" y="4602744"/>
            <a:ext cx="8176988" cy="1754326"/>
          </a:xfrm>
          <a:prstGeom prst="rect">
            <a:avLst/>
          </a:prstGeom>
          <a:noFill/>
        </p:spPr>
        <p:txBody>
          <a:bodyPr wrap="square" rtlCol="0">
            <a:spAutoFit/>
          </a:bodyPr>
          <a:lstStyle/>
          <a:p>
            <a:pPr>
              <a:lnSpc>
                <a:spcPct val="90000"/>
              </a:lnSpc>
              <a:buSzPct val="100000"/>
            </a:pPr>
            <a:r>
              <a:rPr lang="en-GB" dirty="0">
                <a:latin typeface="Calibri" panose="020F0502020204030204" pitchFamily="34" charset="0"/>
                <a:cs typeface="Calibri" panose="020F0502020204030204" pitchFamily="34" charset="0"/>
              </a:rPr>
              <a:t>An objective function </a:t>
            </a:r>
            <a:r>
              <a:rPr lang="en-GB" altLang="en-US" dirty="0">
                <a:latin typeface="Calibri" panose="020F0502020204030204" pitchFamily="34" charset="0"/>
                <a:cs typeface="Calibri" panose="020F0502020204030204" pitchFamily="34" charset="0"/>
              </a:rPr>
              <a:t>V = f(</a:t>
            </a:r>
            <a:r>
              <a:rPr lang="en-GB" altLang="en-US" noProof="1">
                <a:latin typeface="Calibri" panose="020F0502020204030204" pitchFamily="34" charset="0"/>
                <a:cs typeface="Calibri" panose="020F0502020204030204" pitchFamily="34" charset="0"/>
              </a:rPr>
              <a:t>x</a:t>
            </a:r>
            <a:r>
              <a:rPr lang="en-GB" altLang="en-US" baseline="-25000" noProof="1">
                <a:latin typeface="Calibri" panose="020F0502020204030204" pitchFamily="34" charset="0"/>
                <a:cs typeface="Calibri" panose="020F0502020204030204" pitchFamily="34" charset="0"/>
              </a:rPr>
              <a:t>1</a:t>
            </a:r>
            <a:r>
              <a:rPr lang="en-GB" altLang="en-US" noProof="1">
                <a:latin typeface="Calibri" panose="020F0502020204030204" pitchFamily="34" charset="0"/>
                <a:cs typeface="Calibri" panose="020F0502020204030204" pitchFamily="34" charset="0"/>
              </a:rPr>
              <a:t>, x</a:t>
            </a:r>
            <a:r>
              <a:rPr lang="en-GB" altLang="en-US" baseline="-25000" noProof="1">
                <a:latin typeface="Calibri" panose="020F0502020204030204" pitchFamily="34" charset="0"/>
                <a:cs typeface="Calibri" panose="020F0502020204030204" pitchFamily="34" charset="0"/>
              </a:rPr>
              <a:t>2</a:t>
            </a:r>
            <a:r>
              <a:rPr lang="en-GB" altLang="en-US" noProof="1">
                <a:latin typeface="Calibri" panose="020F0502020204030204" pitchFamily="34" charset="0"/>
                <a:cs typeface="Calibri" panose="020F0502020204030204" pitchFamily="34" charset="0"/>
              </a:rPr>
              <a:t>, x</a:t>
            </a:r>
            <a:r>
              <a:rPr lang="en-GB" altLang="en-US" baseline="-25000" noProof="1">
                <a:latin typeface="Calibri" panose="020F0502020204030204" pitchFamily="34" charset="0"/>
                <a:cs typeface="Calibri" panose="020F0502020204030204" pitchFamily="34" charset="0"/>
              </a:rPr>
              <a:t>3</a:t>
            </a:r>
            <a:r>
              <a:rPr lang="en-GB" altLang="en-US" dirty="0">
                <a:latin typeface="Calibri" panose="020F0502020204030204" pitchFamily="34" charset="0"/>
                <a:cs typeface="Calibri" panose="020F0502020204030204" pitchFamily="34" charset="0"/>
              </a:rPr>
              <a:t>) can also be restricted by </a:t>
            </a:r>
            <a:r>
              <a:rPr lang="en-GB" altLang="en-US" i="1" dirty="0">
                <a:solidFill>
                  <a:srgbClr val="FF3300"/>
                </a:solidFill>
                <a:latin typeface="Calibri" panose="020F0502020204030204" pitchFamily="34" charset="0"/>
                <a:cs typeface="Calibri" panose="020F0502020204030204" pitchFamily="34" charset="0"/>
              </a:rPr>
              <a:t>constraints</a:t>
            </a:r>
            <a:r>
              <a:rPr lang="en-GB" altLang="en-US" dirty="0">
                <a:latin typeface="Calibri" panose="020F0502020204030204" pitchFamily="34" charset="0"/>
                <a:cs typeface="Calibri" panose="020F0502020204030204" pitchFamily="34" charset="0"/>
              </a:rPr>
              <a:t>. For example, the amount of water (</a:t>
            </a:r>
            <a:r>
              <a:rPr lang="en-GB" altLang="en-US" noProof="1">
                <a:latin typeface="Calibri" panose="020F0502020204030204" pitchFamily="34" charset="0"/>
                <a:cs typeface="Calibri" panose="020F0502020204030204" pitchFamily="34" charset="0"/>
              </a:rPr>
              <a:t>x</a:t>
            </a:r>
            <a:r>
              <a:rPr lang="en-GB" altLang="en-US" baseline="-25000" noProof="1">
                <a:latin typeface="Calibri" panose="020F0502020204030204" pitchFamily="34" charset="0"/>
                <a:cs typeface="Calibri" panose="020F0502020204030204" pitchFamily="34" charset="0"/>
              </a:rPr>
              <a:t>1</a:t>
            </a:r>
            <a:r>
              <a:rPr lang="en-GB" altLang="en-US" noProof="1">
                <a:latin typeface="Calibri" panose="020F0502020204030204" pitchFamily="34" charset="0"/>
                <a:cs typeface="Calibri" panose="020F0502020204030204" pitchFamily="34" charset="0"/>
              </a:rPr>
              <a:t>) is limited to x</a:t>
            </a:r>
            <a:r>
              <a:rPr lang="en-GB" altLang="en-US" baseline="-25000" noProof="1">
                <a:latin typeface="Calibri" panose="020F0502020204030204" pitchFamily="34" charset="0"/>
                <a:cs typeface="Calibri" panose="020F0502020204030204" pitchFamily="34" charset="0"/>
              </a:rPr>
              <a:t>1</a:t>
            </a:r>
            <a:r>
              <a:rPr lang="en-GB" altLang="en-US" noProof="1">
                <a:latin typeface="Calibri" panose="020F0502020204030204" pitchFamily="34" charset="0"/>
                <a:cs typeface="Calibri" panose="020F0502020204030204" pitchFamily="34" charset="0"/>
                <a:sym typeface="Symbol" panose="05050102010706020507" pitchFamily="18" charset="2"/>
              </a:rPr>
              <a:t> </a:t>
            </a:r>
            <a:r>
              <a:rPr lang="en-GB" altLang="en-US" noProof="1">
                <a:latin typeface="Calibri" panose="020F0502020204030204" pitchFamily="34" charset="0"/>
                <a:cs typeface="Calibri" panose="020F0502020204030204" pitchFamily="34" charset="0"/>
              </a:rPr>
              <a:t> 50 m</a:t>
            </a:r>
            <a:r>
              <a:rPr lang="en-GB" altLang="en-US" baseline="30000" noProof="1">
                <a:latin typeface="Calibri" panose="020F0502020204030204" pitchFamily="34" charset="0"/>
                <a:cs typeface="Calibri" panose="020F0502020204030204" pitchFamily="34" charset="0"/>
              </a:rPr>
              <a:t>3</a:t>
            </a:r>
            <a:r>
              <a:rPr lang="en-GB" altLang="en-US" noProof="1">
                <a:latin typeface="Calibri" panose="020F0502020204030204" pitchFamily="34" charset="0"/>
                <a:cs typeface="Calibri" panose="020F0502020204030204" pitchFamily="34" charset="0"/>
              </a:rPr>
              <a:t>/day and the economy limits the amount of fertilizer (x</a:t>
            </a:r>
            <a:r>
              <a:rPr lang="en-GB" altLang="en-US" baseline="-25000" noProof="1">
                <a:latin typeface="Calibri" panose="020F0502020204030204" pitchFamily="34" charset="0"/>
                <a:cs typeface="Calibri" panose="020F0502020204030204" pitchFamily="34" charset="0"/>
              </a:rPr>
              <a:t>2</a:t>
            </a:r>
            <a:r>
              <a:rPr lang="en-GB" altLang="en-US" noProof="1">
                <a:latin typeface="Calibri" panose="020F0502020204030204" pitchFamily="34" charset="0"/>
                <a:cs typeface="Calibri" panose="020F0502020204030204" pitchFamily="34" charset="0"/>
              </a:rPr>
              <a:t>) and pesticides (x</a:t>
            </a:r>
            <a:r>
              <a:rPr lang="en-GB" altLang="en-US" baseline="-25000" noProof="1">
                <a:latin typeface="Calibri" panose="020F0502020204030204" pitchFamily="34" charset="0"/>
                <a:cs typeface="Calibri" panose="020F0502020204030204" pitchFamily="34" charset="0"/>
              </a:rPr>
              <a:t>3</a:t>
            </a:r>
            <a:r>
              <a:rPr lang="en-GB" altLang="en-US" noProof="1">
                <a:latin typeface="Calibri" panose="020F0502020204030204" pitchFamily="34" charset="0"/>
                <a:cs typeface="Calibri" panose="020F0502020204030204" pitchFamily="34" charset="0"/>
              </a:rPr>
              <a:t>) to 30x</a:t>
            </a:r>
            <a:r>
              <a:rPr lang="en-GB" altLang="en-US" baseline="-25000" noProof="1">
                <a:latin typeface="Calibri" panose="020F0502020204030204" pitchFamily="34" charset="0"/>
                <a:cs typeface="Calibri" panose="020F0502020204030204" pitchFamily="34" charset="0"/>
              </a:rPr>
              <a:t>2 </a:t>
            </a:r>
            <a:r>
              <a:rPr lang="en-GB" altLang="en-US" noProof="1">
                <a:latin typeface="Calibri" panose="020F0502020204030204" pitchFamily="34" charset="0"/>
                <a:cs typeface="Calibri" panose="020F0502020204030204" pitchFamily="34" charset="0"/>
              </a:rPr>
              <a:t>+ 265x</a:t>
            </a:r>
            <a:r>
              <a:rPr lang="en-GB" altLang="en-US" baseline="-25000" noProof="1">
                <a:latin typeface="Calibri" panose="020F0502020204030204" pitchFamily="34" charset="0"/>
                <a:cs typeface="Calibri" panose="020F0502020204030204" pitchFamily="34" charset="0"/>
              </a:rPr>
              <a:t>3</a:t>
            </a:r>
            <a:r>
              <a:rPr lang="en-GB" altLang="en-US" noProof="1">
                <a:latin typeface="Calibri" panose="020F0502020204030204" pitchFamily="34" charset="0"/>
                <a:cs typeface="Calibri" panose="020F0502020204030204" pitchFamily="34" charset="0"/>
              </a:rPr>
              <a:t> </a:t>
            </a:r>
            <a:r>
              <a:rPr lang="en-GB" altLang="en-US" noProof="1">
                <a:latin typeface="Calibri" panose="020F0502020204030204" pitchFamily="34" charset="0"/>
                <a:cs typeface="Calibri" panose="020F0502020204030204" pitchFamily="34" charset="0"/>
                <a:sym typeface="Symbol" panose="05050102010706020507" pitchFamily="18" charset="2"/>
              </a:rPr>
              <a:t> 2000 Euro; </a:t>
            </a:r>
            <a:r>
              <a:rPr lang="en-GB" altLang="en-US" noProof="1">
                <a:latin typeface="Calibri" panose="020F0502020204030204" pitchFamily="34" charset="0"/>
                <a:cs typeface="Calibri" panose="020F0502020204030204" pitchFamily="34" charset="0"/>
              </a:rPr>
              <a:t>where x</a:t>
            </a:r>
            <a:r>
              <a:rPr lang="en-GB" altLang="en-US" baseline="-25000" noProof="1">
                <a:latin typeface="Calibri" panose="020F0502020204030204" pitchFamily="34" charset="0"/>
                <a:cs typeface="Calibri" panose="020F0502020204030204" pitchFamily="34" charset="0"/>
              </a:rPr>
              <a:t>2 </a:t>
            </a:r>
            <a:r>
              <a:rPr lang="en-GB" altLang="en-US" noProof="1">
                <a:latin typeface="Calibri" panose="020F0502020204030204" pitchFamily="34" charset="0"/>
                <a:cs typeface="Calibri" panose="020F0502020204030204" pitchFamily="34" charset="0"/>
              </a:rPr>
              <a:t>and x</a:t>
            </a:r>
            <a:r>
              <a:rPr lang="en-GB" altLang="en-US" baseline="-25000" noProof="1">
                <a:latin typeface="Calibri" panose="020F0502020204030204" pitchFamily="34" charset="0"/>
                <a:cs typeface="Calibri" panose="020F0502020204030204" pitchFamily="34" charset="0"/>
              </a:rPr>
              <a:t>3</a:t>
            </a:r>
            <a:r>
              <a:rPr lang="en-GB" altLang="en-US" noProof="1">
                <a:latin typeface="Calibri" panose="020F0502020204030204" pitchFamily="34" charset="0"/>
                <a:cs typeface="Calibri" panose="020F0502020204030204" pitchFamily="34" charset="0"/>
              </a:rPr>
              <a:t> are the kg of </a:t>
            </a:r>
            <a:r>
              <a:rPr lang="en-GB" altLang="en-US" dirty="0">
                <a:latin typeface="Calibri" panose="020F0502020204030204" pitchFamily="34" charset="0"/>
                <a:cs typeface="Calibri" panose="020F0502020204030204" pitchFamily="34" charset="0"/>
              </a:rPr>
              <a:t>fertilizer and pesticides, respectively.</a:t>
            </a:r>
            <a:endParaRPr lang="en-GB" altLang="en-US" dirty="0">
              <a:highlight>
                <a:srgbClr val="FFFF00"/>
              </a:highlight>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200"/>
                                        </p:tgtEl>
                                        <p:attrNameLst>
                                          <p:attrName>style.visibility</p:attrName>
                                        </p:attrNameLst>
                                      </p:cBhvr>
                                      <p:to>
                                        <p:strVal val="visible"/>
                                      </p:to>
                                    </p:set>
                                    <p:anim calcmode="lin" valueType="num">
                                      <p:cBhvr additive="base">
                                        <p:cTn id="19" dur="500" fill="hold"/>
                                        <p:tgtEl>
                                          <p:spTgt spid="8200"/>
                                        </p:tgtEl>
                                        <p:attrNameLst>
                                          <p:attrName>ppt_x</p:attrName>
                                        </p:attrNameLst>
                                      </p:cBhvr>
                                      <p:tavLst>
                                        <p:tav tm="0">
                                          <p:val>
                                            <p:strVal val="1+#ppt_w/2"/>
                                          </p:val>
                                        </p:tav>
                                        <p:tav tm="100000">
                                          <p:val>
                                            <p:strVal val="#ppt_x"/>
                                          </p:val>
                                        </p:tav>
                                      </p:tavLst>
                                    </p:anim>
                                    <p:anim calcmode="lin" valueType="num">
                                      <p:cBhvr additive="base">
                                        <p:cTn id="20" dur="500" fill="hold"/>
                                        <p:tgtEl>
                                          <p:spTgt spid="820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utoUpdateAnimBg="0"/>
      <p:bldP spid="11" grpId="0" autoUpdateAnimBg="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C2C6F7B-B4F5-402C-BE65-0130C2276A41}"/>
              </a:ext>
            </a:extLst>
          </p:cNvPr>
          <p:cNvSpPr>
            <a:spLocks noGrp="1" noChangeArrowheads="1"/>
          </p:cNvSpPr>
          <p:nvPr>
            <p:ph type="title"/>
          </p:nvPr>
        </p:nvSpPr>
        <p:spPr>
          <a:xfrm>
            <a:off x="101600" y="43546"/>
            <a:ext cx="8763000" cy="1084262"/>
          </a:xfrm>
          <a:noFill/>
          <a:ln/>
        </p:spPr>
        <p:txBody>
          <a:bodyPr/>
          <a:lstStyle/>
          <a:p>
            <a:pPr>
              <a:lnSpc>
                <a:spcPct val="80000"/>
              </a:lnSpc>
            </a:pPr>
            <a:r>
              <a:rPr lang="en-GB" altLang="en-US" b="1" dirty="0">
                <a:latin typeface="Calibri" panose="020F0502020204030204" pitchFamily="34" charset="0"/>
                <a:cs typeface="Calibri" panose="020F0502020204030204" pitchFamily="34" charset="0"/>
              </a:rPr>
              <a:t>IV.  IDENTIFICATION</a:t>
            </a:r>
            <a:br>
              <a:rPr lang="en-GB" altLang="en-US" b="1" dirty="0">
                <a:latin typeface="Calibri" panose="020F0502020204030204" pitchFamily="34" charset="0"/>
                <a:cs typeface="Calibri" panose="020F0502020204030204" pitchFamily="34" charset="0"/>
              </a:rPr>
            </a:br>
            <a:r>
              <a:rPr lang="en-GB" altLang="en-US" b="1" dirty="0">
                <a:latin typeface="Calibri" panose="020F0502020204030204" pitchFamily="34" charset="0"/>
                <a:cs typeface="Calibri" panose="020F0502020204030204" pitchFamily="34" charset="0"/>
              </a:rPr>
              <a:t>&amp; PARAMETER ESTIMATION</a:t>
            </a:r>
          </a:p>
        </p:txBody>
      </p:sp>
      <p:sp>
        <p:nvSpPr>
          <p:cNvPr id="49155" name="Rectangle 3">
            <a:extLst>
              <a:ext uri="{FF2B5EF4-FFF2-40B4-BE49-F238E27FC236}">
                <a16:creationId xmlns:a16="http://schemas.microsoft.com/office/drawing/2014/main" id="{B5BA6067-47AC-4D24-9CB2-6C2DC47BBA9D}"/>
              </a:ext>
            </a:extLst>
          </p:cNvPr>
          <p:cNvSpPr>
            <a:spLocks noGrp="1" noChangeArrowheads="1"/>
          </p:cNvSpPr>
          <p:nvPr>
            <p:ph type="body" idx="1"/>
          </p:nvPr>
        </p:nvSpPr>
        <p:spPr>
          <a:xfrm>
            <a:off x="122095" y="1213164"/>
            <a:ext cx="7356475" cy="596900"/>
          </a:xfrm>
          <a:noFill/>
          <a:ln/>
        </p:spPr>
        <p:txBody>
          <a:bodyPr/>
          <a:lstStyle/>
          <a:p>
            <a:pPr>
              <a:lnSpc>
                <a:spcPct val="85000"/>
              </a:lnSpc>
              <a:buFontTx/>
              <a:buNone/>
            </a:pPr>
            <a:r>
              <a:rPr lang="en-GB" altLang="en-US" sz="2800" b="1" u="sng" dirty="0">
                <a:latin typeface="Calibri" panose="020F0502020204030204" pitchFamily="34" charset="0"/>
                <a:cs typeface="Calibri" panose="020F0502020204030204" pitchFamily="34" charset="0"/>
              </a:rPr>
              <a:t>Ways of model building</a:t>
            </a:r>
            <a:r>
              <a:rPr lang="en-GB" altLang="en-US" sz="2800" b="1" dirty="0">
                <a:latin typeface="Calibri" panose="020F0502020204030204" pitchFamily="34" charset="0"/>
                <a:cs typeface="Calibri" panose="020F0502020204030204" pitchFamily="34" charset="0"/>
              </a:rPr>
              <a:t>:</a:t>
            </a:r>
            <a:endParaRPr lang="en-GB" altLang="en-US" dirty="0">
              <a:latin typeface="Calibri" panose="020F0502020204030204" pitchFamily="34" charset="0"/>
              <a:cs typeface="Calibri" panose="020F0502020204030204" pitchFamily="34" charset="0"/>
            </a:endParaRPr>
          </a:p>
        </p:txBody>
      </p:sp>
      <p:sp>
        <p:nvSpPr>
          <p:cNvPr id="49161" name="Text Box 9">
            <a:extLst>
              <a:ext uri="{FF2B5EF4-FFF2-40B4-BE49-F238E27FC236}">
                <a16:creationId xmlns:a16="http://schemas.microsoft.com/office/drawing/2014/main" id="{B3303320-57CD-4328-8374-6AB2240B63F0}"/>
              </a:ext>
            </a:extLst>
          </p:cNvPr>
          <p:cNvSpPr txBox="1">
            <a:spLocks noChangeArrowheads="1"/>
          </p:cNvSpPr>
          <p:nvPr/>
        </p:nvSpPr>
        <p:spPr bwMode="auto">
          <a:xfrm>
            <a:off x="50800" y="1704737"/>
            <a:ext cx="8807138" cy="1006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200" dirty="0">
                <a:latin typeface="Calibri" panose="020F0502020204030204" pitchFamily="34" charset="0"/>
                <a:cs typeface="Calibri" panose="020F0502020204030204" pitchFamily="34" charset="0"/>
              </a:rPr>
              <a:t> </a:t>
            </a:r>
            <a:r>
              <a:rPr lang="en-GB" altLang="en-US" sz="2200" b="1" dirty="0">
                <a:latin typeface="Calibri" panose="020F0502020204030204" pitchFamily="34" charset="0"/>
                <a:cs typeface="Calibri" panose="020F0502020204030204" pitchFamily="34" charset="0"/>
              </a:rPr>
              <a:t>1.</a:t>
            </a:r>
            <a:r>
              <a:rPr lang="en-GB" altLang="en-US" sz="2200" dirty="0">
                <a:latin typeface="Calibri" panose="020F0502020204030204" pitchFamily="34" charset="0"/>
                <a:cs typeface="Calibri" panose="020F0502020204030204" pitchFamily="34" charset="0"/>
              </a:rPr>
              <a:t>  Model building using </a:t>
            </a:r>
            <a:r>
              <a:rPr lang="en-GB" altLang="en-US" sz="2200" b="1" i="1" dirty="0">
                <a:latin typeface="Calibri" panose="020F0502020204030204" pitchFamily="34" charset="0"/>
                <a:cs typeface="Calibri" panose="020F0502020204030204" pitchFamily="34" charset="0"/>
              </a:rPr>
              <a:t>laws of nature (</a:t>
            </a:r>
            <a:r>
              <a:rPr lang="en-GB" altLang="en-US" sz="2200" dirty="0">
                <a:latin typeface="Calibri" panose="020F0502020204030204" pitchFamily="34" charset="0"/>
                <a:cs typeface="Calibri" panose="020F0502020204030204" pitchFamily="34" charset="0"/>
              </a:rPr>
              <a:t>physical, chemical, etc.)</a:t>
            </a:r>
            <a:r>
              <a:rPr lang="en-GB" altLang="en-US" sz="2200" b="1" i="1" dirty="0">
                <a:latin typeface="Calibri" panose="020F0502020204030204" pitchFamily="34" charset="0"/>
                <a:cs typeface="Calibri" panose="020F0502020204030204" pitchFamily="34" charset="0"/>
              </a:rPr>
              <a:t>.</a:t>
            </a:r>
            <a:r>
              <a:rPr lang="en-GB" sz="2200" dirty="0">
                <a:solidFill>
                  <a:srgbClr val="009900"/>
                </a:solidFill>
                <a:latin typeface="Calibri" panose="020F0502020204030204" pitchFamily="34" charset="0"/>
                <a:cs typeface="Calibri" panose="020F0502020204030204" pitchFamily="34" charset="0"/>
              </a:rPr>
              <a:t> In this </a:t>
            </a:r>
          </a:p>
          <a:p>
            <a:pPr>
              <a:lnSpc>
                <a:spcPct val="90000"/>
              </a:lnSpc>
              <a:buSzPct val="100000"/>
            </a:pPr>
            <a:r>
              <a:rPr lang="en-GB" sz="2200" dirty="0">
                <a:solidFill>
                  <a:srgbClr val="009900"/>
                </a:solidFill>
                <a:latin typeface="Calibri" panose="020F0502020204030204" pitchFamily="34" charset="0"/>
                <a:cs typeface="Calibri" panose="020F0502020204030204" pitchFamily="34" charset="0"/>
              </a:rPr>
              <a:t>      cases you rely on the knowledge about nature to model the structure,</a:t>
            </a:r>
          </a:p>
          <a:p>
            <a:pPr>
              <a:lnSpc>
                <a:spcPct val="90000"/>
              </a:lnSpc>
              <a:buSzPct val="100000"/>
            </a:pPr>
            <a:r>
              <a:rPr lang="en-GB" sz="2200" dirty="0">
                <a:solidFill>
                  <a:srgbClr val="009900"/>
                </a:solidFill>
                <a:latin typeface="Calibri" panose="020F0502020204030204" pitchFamily="34" charset="0"/>
                <a:cs typeface="Calibri" panose="020F0502020204030204" pitchFamily="34" charset="0"/>
              </a:rPr>
              <a:t>      which in turn generates the model behaviour. </a:t>
            </a:r>
            <a:r>
              <a:rPr lang="en-GB" sz="2200" dirty="0">
                <a:latin typeface="Calibri" panose="020F0502020204030204" pitchFamily="34" charset="0"/>
                <a:cs typeface="Calibri" panose="020F0502020204030204" pitchFamily="34" charset="0"/>
              </a:rPr>
              <a:t>(A</a:t>
            </a:r>
            <a:r>
              <a:rPr lang="en-GB" sz="2200" b="1" dirty="0">
                <a:latin typeface="Calibri" panose="020F0502020204030204" pitchFamily="34" charset="0"/>
                <a:cs typeface="Calibri" panose="020F0502020204030204" pitchFamily="34" charset="0"/>
              </a:rPr>
              <a:t> white-box model</a:t>
            </a:r>
            <a:r>
              <a:rPr lang="en-GB" sz="2200" dirty="0">
                <a:latin typeface="Calibri" panose="020F0502020204030204" pitchFamily="34" charset="0"/>
                <a:cs typeface="Calibri" panose="020F0502020204030204" pitchFamily="34" charset="0"/>
              </a:rPr>
              <a:t>)</a:t>
            </a:r>
          </a:p>
        </p:txBody>
      </p:sp>
      <p:sp>
        <p:nvSpPr>
          <p:cNvPr id="49162" name="Text Box 10">
            <a:extLst>
              <a:ext uri="{FF2B5EF4-FFF2-40B4-BE49-F238E27FC236}">
                <a16:creationId xmlns:a16="http://schemas.microsoft.com/office/drawing/2014/main" id="{57F347DC-472C-4C83-A7BB-9F36631B4464}"/>
              </a:ext>
            </a:extLst>
          </p:cNvPr>
          <p:cNvSpPr txBox="1">
            <a:spLocks noChangeArrowheads="1"/>
          </p:cNvSpPr>
          <p:nvPr/>
        </p:nvSpPr>
        <p:spPr bwMode="auto">
          <a:xfrm>
            <a:off x="50800" y="2798690"/>
            <a:ext cx="87249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b="1" dirty="0">
                <a:latin typeface="Calibri" panose="020F0502020204030204" pitchFamily="34" charset="0"/>
                <a:cs typeface="Calibri" panose="020F0502020204030204" pitchFamily="34" charset="0"/>
              </a:rPr>
              <a:t>2.</a:t>
            </a:r>
            <a:r>
              <a:rPr lang="en-GB" altLang="en-US" dirty="0">
                <a:latin typeface="Calibri" panose="020F0502020204030204" pitchFamily="34" charset="0"/>
                <a:cs typeface="Calibri" panose="020F0502020204030204" pitchFamily="34" charset="0"/>
              </a:rPr>
              <a:t> </a:t>
            </a:r>
            <a:r>
              <a:rPr lang="en-GB" altLang="en-US" sz="2200" b="1" i="1" dirty="0">
                <a:latin typeface="Calibri" panose="020F0502020204030204" pitchFamily="34" charset="0"/>
                <a:cs typeface="Calibri" panose="020F0502020204030204" pitchFamily="34" charset="0"/>
              </a:rPr>
              <a:t>Identification &amp; Parameter estimation</a:t>
            </a:r>
            <a:r>
              <a:rPr lang="en-GB" altLang="en-US" sz="2200" dirty="0">
                <a:latin typeface="Calibri" panose="020F0502020204030204" pitchFamily="34" charset="0"/>
                <a:cs typeface="Calibri" panose="020F0502020204030204" pitchFamily="34" charset="0"/>
              </a:rPr>
              <a:t>. The model which behaves</a:t>
            </a:r>
          </a:p>
          <a:p>
            <a:pPr>
              <a:lnSpc>
                <a:spcPct val="90000"/>
              </a:lnSpc>
              <a:buSzPct val="100000"/>
            </a:pPr>
            <a:r>
              <a:rPr lang="en-GB" altLang="en-US" sz="2200" dirty="0">
                <a:latin typeface="Calibri" panose="020F0502020204030204" pitchFamily="34" charset="0"/>
                <a:cs typeface="Calibri" panose="020F0502020204030204" pitchFamily="34" charset="0"/>
              </a:rPr>
              <a:t>    most like the real system under study is selected.</a:t>
            </a:r>
          </a:p>
        </p:txBody>
      </p:sp>
      <p:sp>
        <p:nvSpPr>
          <p:cNvPr id="2" name="textruta 1">
            <a:extLst>
              <a:ext uri="{FF2B5EF4-FFF2-40B4-BE49-F238E27FC236}">
                <a16:creationId xmlns:a16="http://schemas.microsoft.com/office/drawing/2014/main" id="{B7D9047A-8B7A-40AB-8DC0-25140CD244D8}"/>
              </a:ext>
            </a:extLst>
          </p:cNvPr>
          <p:cNvSpPr txBox="1"/>
          <p:nvPr/>
        </p:nvSpPr>
        <p:spPr>
          <a:xfrm>
            <a:off x="291492" y="3429000"/>
            <a:ext cx="8325754" cy="2123658"/>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In this case you don’t know the systemus’ </a:t>
            </a:r>
            <a:r>
              <a:rPr lang="en-GB" sz="2200" b="1" dirty="0">
                <a:latin typeface="Calibri" panose="020F0502020204030204" pitchFamily="34" charset="0"/>
                <a:cs typeface="Calibri" panose="020F0502020204030204" pitchFamily="34" charset="0"/>
              </a:rPr>
              <a:t>structure</a:t>
            </a:r>
            <a:r>
              <a:rPr lang="en-GB" sz="2200" dirty="0">
                <a:latin typeface="Calibri" panose="020F0502020204030204" pitchFamily="34" charset="0"/>
                <a:cs typeface="Calibri" panose="020F0502020204030204" pitchFamily="34" charset="0"/>
              </a:rPr>
              <a:t> </a:t>
            </a:r>
            <a:r>
              <a:rPr lang="en-GB" sz="2200" b="1" dirty="0">
                <a:latin typeface="Calibri" panose="020F0502020204030204" pitchFamily="34" charset="0"/>
                <a:cs typeface="Calibri" panose="020F0502020204030204" pitchFamily="34" charset="0"/>
              </a:rPr>
              <a:t>relations</a:t>
            </a:r>
            <a:r>
              <a:rPr lang="en-GB" sz="2200" dirty="0">
                <a:latin typeface="Calibri" panose="020F0502020204030204" pitchFamily="34" charset="0"/>
                <a:cs typeface="Calibri" panose="020F0502020204030204" pitchFamily="34" charset="0"/>
              </a:rPr>
              <a:t> and the </a:t>
            </a:r>
            <a:r>
              <a:rPr lang="en-GB" sz="2200" b="1" dirty="0">
                <a:latin typeface="Calibri" panose="020F0502020204030204" pitchFamily="34" charset="0"/>
                <a:cs typeface="Calibri" panose="020F0502020204030204" pitchFamily="34" charset="0"/>
              </a:rPr>
              <a:t>parameter values</a:t>
            </a:r>
            <a:r>
              <a:rPr lang="en-GB" sz="2200" dirty="0">
                <a:latin typeface="Calibri" panose="020F0502020204030204" pitchFamily="34" charset="0"/>
                <a:cs typeface="Calibri" panose="020F0502020204030204" pitchFamily="34" charset="0"/>
              </a:rPr>
              <a:t>. Instead you settle by finding </a:t>
            </a:r>
            <a:r>
              <a:rPr lang="en-GB" sz="2200" i="1" dirty="0">
                <a:latin typeface="Calibri" panose="020F0502020204030204" pitchFamily="34" charset="0"/>
                <a:cs typeface="Calibri" panose="020F0502020204030204" pitchFamily="34" charset="0"/>
              </a:rPr>
              <a:t>any</a:t>
            </a:r>
            <a:r>
              <a:rPr lang="en-GB" sz="2200" dirty="0">
                <a:latin typeface="Calibri" panose="020F0502020204030204" pitchFamily="34" charset="0"/>
                <a:cs typeface="Calibri" panose="020F0502020204030204" pitchFamily="34" charset="0"/>
              </a:rPr>
              <a:t> structure and parameter values </a:t>
            </a:r>
            <a:r>
              <a:rPr lang="en-GB" sz="2200" i="1" dirty="0">
                <a:latin typeface="Calibri" panose="020F0502020204030204" pitchFamily="34" charset="0"/>
                <a:cs typeface="Calibri" panose="020F0502020204030204" pitchFamily="34" charset="0"/>
              </a:rPr>
              <a:t>where model behaves as similarly as possible as the systemus</a:t>
            </a:r>
            <a:r>
              <a:rPr lang="en-GB" sz="2200" dirty="0">
                <a:latin typeface="Calibri" panose="020F0502020204030204" pitchFamily="34" charset="0"/>
                <a:cs typeface="Calibri" panose="020F0502020204030204" pitchFamily="34" charset="0"/>
              </a:rPr>
              <a:t>. This is a so-called </a:t>
            </a:r>
            <a:r>
              <a:rPr lang="en-GB" sz="2200" b="1" dirty="0">
                <a:solidFill>
                  <a:schemeClr val="tx1"/>
                </a:solidFill>
                <a:latin typeface="Calibri" panose="020F0502020204030204" pitchFamily="34" charset="0"/>
                <a:cs typeface="Calibri" panose="020F0502020204030204" pitchFamily="34" charset="0"/>
              </a:rPr>
              <a:t>black-box model </a:t>
            </a:r>
            <a:r>
              <a:rPr lang="en-GB" sz="2200" dirty="0">
                <a:latin typeface="Calibri" panose="020F0502020204030204" pitchFamily="34" charset="0"/>
                <a:cs typeface="Calibri" panose="020F0502020204030204" pitchFamily="34" charset="0"/>
              </a:rPr>
              <a:t>that only ensures that the </a:t>
            </a:r>
            <a:r>
              <a:rPr lang="en-GB" sz="2200" b="1" dirty="0">
                <a:latin typeface="Calibri" panose="020F0502020204030204" pitchFamily="34" charset="0"/>
                <a:cs typeface="Calibri" panose="020F0502020204030204" pitchFamily="34" charset="0"/>
              </a:rPr>
              <a:t>input-output relation </a:t>
            </a:r>
            <a:r>
              <a:rPr lang="en-GB" sz="2200" dirty="0">
                <a:latin typeface="Calibri" panose="020F0502020204030204" pitchFamily="34" charset="0"/>
                <a:cs typeface="Calibri" panose="020F0502020204030204" pitchFamily="34" charset="0"/>
              </a:rPr>
              <a:t>resembles that of the systemus (for the tested situations).</a:t>
            </a:r>
          </a:p>
        </p:txBody>
      </p:sp>
      <p:sp>
        <p:nvSpPr>
          <p:cNvPr id="9" name="Platshållare för bildnummer 5">
            <a:extLst>
              <a:ext uri="{FF2B5EF4-FFF2-40B4-BE49-F238E27FC236}">
                <a16:creationId xmlns:a16="http://schemas.microsoft.com/office/drawing/2014/main" id="{D9A3AD2A-3AA3-45EB-9B1B-758EDD21DD61}"/>
              </a:ext>
            </a:extLst>
          </p:cNvPr>
          <p:cNvSpPr>
            <a:spLocks noGrp="1"/>
          </p:cNvSpPr>
          <p:nvPr>
            <p:ph type="sldNum" sz="quarter" idx="12"/>
          </p:nvPr>
        </p:nvSpPr>
        <p:spPr>
          <a:xfrm>
            <a:off x="8368081" y="6280851"/>
            <a:ext cx="489857" cy="457200"/>
          </a:xfrm>
        </p:spPr>
        <p:txBody>
          <a:bodyPr/>
          <a:lstStyle/>
          <a:p>
            <a:fld id="{C5145618-C142-4ACA-9C6F-E53C6F9D70A7}" type="slidenum">
              <a:rPr lang="en-GB" altLang="en-US">
                <a:latin typeface="Calibri" panose="020F0502020204030204" pitchFamily="34" charset="0"/>
                <a:cs typeface="Calibri" panose="020F0502020204030204" pitchFamily="34" charset="0"/>
              </a:rPr>
              <a:pPr/>
              <a:t>30</a:t>
            </a:fld>
            <a:endParaRPr lang="en-GB" altLang="en-US" dirty="0">
              <a:latin typeface="Calibri" panose="020F0502020204030204" pitchFamily="34" charset="0"/>
              <a:cs typeface="Calibri" panose="020F0502020204030204" pitchFamily="34" charset="0"/>
            </a:endParaRPr>
          </a:p>
        </p:txBody>
      </p:sp>
      <p:sp>
        <p:nvSpPr>
          <p:cNvPr id="11" name="Text Box 13">
            <a:extLst>
              <a:ext uri="{FF2B5EF4-FFF2-40B4-BE49-F238E27FC236}">
                <a16:creationId xmlns:a16="http://schemas.microsoft.com/office/drawing/2014/main" id="{CE12A5CD-3285-4591-9989-97344D80A242}"/>
              </a:ext>
            </a:extLst>
          </p:cNvPr>
          <p:cNvSpPr txBox="1">
            <a:spLocks noChangeArrowheads="1"/>
          </p:cNvSpPr>
          <p:nvPr/>
        </p:nvSpPr>
        <p:spPr bwMode="auto">
          <a:xfrm>
            <a:off x="122094" y="5644836"/>
            <a:ext cx="8495151"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GB" altLang="en-US" b="1" dirty="0">
                <a:latin typeface="Calibri" panose="020F0502020204030204" pitchFamily="34" charset="0"/>
                <a:cs typeface="Calibri" panose="020F0502020204030204" pitchFamily="34" charset="0"/>
              </a:rPr>
              <a:t>3. </a:t>
            </a:r>
            <a:r>
              <a:rPr lang="en-GB" altLang="en-US" sz="2200" b="1" i="1" dirty="0">
                <a:latin typeface="Calibri" panose="020F0502020204030204" pitchFamily="34" charset="0"/>
                <a:cs typeface="Calibri" panose="020F0502020204030204" pitchFamily="34" charset="0"/>
              </a:rPr>
              <a:t>Combinations of 1 and 2</a:t>
            </a:r>
            <a:r>
              <a:rPr lang="en-GB" altLang="en-US" sz="2200" dirty="0">
                <a:latin typeface="Calibri" panose="020F0502020204030204" pitchFamily="34" charset="0"/>
                <a:cs typeface="Calibri" panose="020F0502020204030204" pitchFamily="34" charset="0"/>
              </a:rPr>
              <a:t> where some parts of the structure and some </a:t>
            </a:r>
          </a:p>
          <a:p>
            <a:pPr>
              <a:lnSpc>
                <a:spcPct val="90000"/>
              </a:lnSpc>
            </a:pPr>
            <a:r>
              <a:rPr lang="en-GB" altLang="en-US" sz="2200" dirty="0">
                <a:latin typeface="Calibri" panose="020F0502020204030204" pitchFamily="34" charset="0"/>
                <a:cs typeface="Calibri" panose="020F0502020204030204" pitchFamily="34" charset="0"/>
              </a:rPr>
              <a:t>    parameters are known while other have to be obtained from model</a:t>
            </a:r>
          </a:p>
          <a:p>
            <a:pPr>
              <a:lnSpc>
                <a:spcPct val="90000"/>
              </a:lnSpc>
            </a:pPr>
            <a:r>
              <a:rPr lang="en-GB" altLang="en-US" sz="2200" dirty="0">
                <a:latin typeface="Calibri" panose="020F0502020204030204" pitchFamily="34" charset="0"/>
                <a:cs typeface="Calibri" panose="020F0502020204030204" pitchFamily="34" charset="0"/>
              </a:rPr>
              <a:t>    fitting. (A </a:t>
            </a:r>
            <a:r>
              <a:rPr lang="en-GB" altLang="en-US" sz="2200" b="1" dirty="0">
                <a:latin typeface="Calibri" panose="020F0502020204030204" pitchFamily="34" charset="0"/>
                <a:cs typeface="Calibri" panose="020F0502020204030204" pitchFamily="34" charset="0"/>
              </a:rPr>
              <a:t>grey-box model</a:t>
            </a:r>
            <a:r>
              <a:rPr lang="en-GB" altLang="en-US" sz="2200" dirty="0">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61"/>
                                        </p:tgtEl>
                                        <p:attrNameLst>
                                          <p:attrName>style.visibility</p:attrName>
                                        </p:attrNameLst>
                                      </p:cBhvr>
                                      <p:to>
                                        <p:strVal val="visible"/>
                                      </p:to>
                                    </p:set>
                                    <p:anim calcmode="lin" valueType="num">
                                      <p:cBhvr additive="base">
                                        <p:cTn id="13" dur="500" fill="hold"/>
                                        <p:tgtEl>
                                          <p:spTgt spid="49161"/>
                                        </p:tgtEl>
                                        <p:attrNameLst>
                                          <p:attrName>ppt_x</p:attrName>
                                        </p:attrNameLst>
                                      </p:cBhvr>
                                      <p:tavLst>
                                        <p:tav tm="0">
                                          <p:val>
                                            <p:strVal val="#ppt_x"/>
                                          </p:val>
                                        </p:tav>
                                        <p:tav tm="100000">
                                          <p:val>
                                            <p:strVal val="#ppt_x"/>
                                          </p:val>
                                        </p:tav>
                                      </p:tavLst>
                                    </p:anim>
                                    <p:anim calcmode="lin" valueType="num">
                                      <p:cBhvr additive="base">
                                        <p:cTn id="14" dur="500" fill="hold"/>
                                        <p:tgtEl>
                                          <p:spTgt spid="4916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62"/>
                                        </p:tgtEl>
                                        <p:attrNameLst>
                                          <p:attrName>style.visibility</p:attrName>
                                        </p:attrNameLst>
                                      </p:cBhvr>
                                      <p:to>
                                        <p:strVal val="visible"/>
                                      </p:to>
                                    </p:set>
                                    <p:anim calcmode="lin" valueType="num">
                                      <p:cBhvr additive="base">
                                        <p:cTn id="19" dur="500" fill="hold"/>
                                        <p:tgtEl>
                                          <p:spTgt spid="49162"/>
                                        </p:tgtEl>
                                        <p:attrNameLst>
                                          <p:attrName>ppt_x</p:attrName>
                                        </p:attrNameLst>
                                      </p:cBhvr>
                                      <p:tavLst>
                                        <p:tav tm="0">
                                          <p:val>
                                            <p:strVal val="#ppt_x"/>
                                          </p:val>
                                        </p:tav>
                                        <p:tav tm="100000">
                                          <p:val>
                                            <p:strVal val="#ppt_x"/>
                                          </p:val>
                                        </p:tav>
                                      </p:tavLst>
                                    </p:anim>
                                    <p:anim calcmode="lin" valueType="num">
                                      <p:cBhvr additive="base">
                                        <p:cTn id="20"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P spid="49161" grpId="0" autoUpdateAnimBg="0"/>
      <p:bldP spid="49162" grpId="0" autoUpdateAnimBg="0"/>
      <p:bldP spid="2" grpId="0"/>
      <p:bldP spid="1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a:extLst>
              <a:ext uri="{FF2B5EF4-FFF2-40B4-BE49-F238E27FC236}">
                <a16:creationId xmlns:a16="http://schemas.microsoft.com/office/drawing/2014/main" id="{DEB36176-8F58-4C4A-B874-7306F373BA77}"/>
              </a:ext>
            </a:extLst>
          </p:cNvPr>
          <p:cNvSpPr>
            <a:spLocks noGrp="1"/>
          </p:cNvSpPr>
          <p:nvPr>
            <p:ph type="sldNum" sz="quarter" idx="12"/>
          </p:nvPr>
        </p:nvSpPr>
        <p:spPr>
          <a:xfrm>
            <a:off x="8607629" y="6406999"/>
            <a:ext cx="385354" cy="317199"/>
          </a:xfrm>
        </p:spPr>
        <p:txBody>
          <a:bodyPr/>
          <a:lstStyle/>
          <a:p>
            <a:fld id="{3B9F470D-89EB-4573-BDC4-FD18A7114AFE}" type="slidenum">
              <a:rPr lang="en-GB" altLang="en-US" smtClean="0">
                <a:latin typeface="Calibri" panose="020F0502020204030204" pitchFamily="34" charset="0"/>
                <a:cs typeface="Calibri" panose="020F0502020204030204" pitchFamily="34" charset="0"/>
              </a:rPr>
              <a:pPr/>
              <a:t>31</a:t>
            </a:fld>
            <a:endParaRPr lang="en-GB" altLang="en-US" dirty="0">
              <a:latin typeface="Calibri" panose="020F0502020204030204" pitchFamily="34" charset="0"/>
              <a:cs typeface="Calibri" panose="020F0502020204030204" pitchFamily="34" charset="0"/>
            </a:endParaRPr>
          </a:p>
        </p:txBody>
      </p:sp>
      <p:sp>
        <p:nvSpPr>
          <p:cNvPr id="5" name="Text Box 8">
            <a:extLst>
              <a:ext uri="{FF2B5EF4-FFF2-40B4-BE49-F238E27FC236}">
                <a16:creationId xmlns:a16="http://schemas.microsoft.com/office/drawing/2014/main" id="{74A5E41F-0D27-418F-A824-FCD5E1D4CD5F}"/>
              </a:ext>
            </a:extLst>
          </p:cNvPr>
          <p:cNvSpPr txBox="1">
            <a:spLocks noChangeArrowheads="1"/>
          </p:cNvSpPr>
          <p:nvPr/>
        </p:nvSpPr>
        <p:spPr bwMode="auto">
          <a:xfrm>
            <a:off x="192677" y="664172"/>
            <a:ext cx="880030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Wingdings" panose="05000000000000000000" pitchFamily="2" charset="2"/>
              <a:buChar char="q"/>
            </a:pPr>
            <a:r>
              <a:rPr lang="en-GB" altLang="en-US" sz="2600" b="1" dirty="0">
                <a:latin typeface="Calibri" panose="020F0502020204030204" pitchFamily="34" charset="0"/>
                <a:cs typeface="Calibri" panose="020F0502020204030204" pitchFamily="34" charset="0"/>
              </a:rPr>
              <a:t> </a:t>
            </a:r>
            <a:r>
              <a:rPr lang="en-GB" altLang="en-US" sz="2600" b="1" u="sng" dirty="0">
                <a:latin typeface="Calibri" panose="020F0502020204030204" pitchFamily="34" charset="0"/>
                <a:cs typeface="Calibri" panose="020F0502020204030204" pitchFamily="34" charset="0"/>
              </a:rPr>
              <a:t>Identification</a:t>
            </a:r>
            <a:r>
              <a:rPr lang="en-GB" altLang="en-US" sz="2600" dirty="0">
                <a:latin typeface="Calibri" panose="020F0502020204030204" pitchFamily="34" charset="0"/>
                <a:cs typeface="Calibri" panose="020F0502020204030204" pitchFamily="34" charset="0"/>
              </a:rPr>
              <a:t> (or ‘system identification’): Find the ‘best’ </a:t>
            </a:r>
            <a:r>
              <a:rPr lang="en-GB" altLang="en-US" sz="2600" b="1" dirty="0">
                <a:latin typeface="Calibri" panose="020F0502020204030204" pitchFamily="34" charset="0"/>
                <a:cs typeface="Calibri" panose="020F0502020204030204" pitchFamily="34" charset="0"/>
              </a:rPr>
              <a:t>model structure</a:t>
            </a:r>
            <a:r>
              <a:rPr lang="en-GB" altLang="en-US" sz="2600" dirty="0">
                <a:latin typeface="Calibri" panose="020F0502020204030204" pitchFamily="34" charset="0"/>
                <a:cs typeface="Calibri" panose="020F0502020204030204" pitchFamily="34" charset="0"/>
              </a:rPr>
              <a:t> among the candidate models M</a:t>
            </a:r>
            <a:r>
              <a:rPr lang="en-GB" altLang="en-US" sz="2600" baseline="-25000" dirty="0">
                <a:latin typeface="Calibri" panose="020F0502020204030204" pitchFamily="34" charset="0"/>
                <a:cs typeface="Calibri" panose="020F0502020204030204" pitchFamily="34" charset="0"/>
              </a:rPr>
              <a:t>1</a:t>
            </a:r>
            <a:r>
              <a:rPr lang="en-GB" altLang="en-US" sz="2600" dirty="0">
                <a:latin typeface="Calibri" panose="020F0502020204030204" pitchFamily="34" charset="0"/>
                <a:cs typeface="Calibri" panose="020F0502020204030204" pitchFamily="34" charset="0"/>
              </a:rPr>
              <a:t>, M</a:t>
            </a:r>
            <a:r>
              <a:rPr lang="en-GB" altLang="en-US" sz="2600" baseline="-25000" dirty="0">
                <a:latin typeface="Calibri" panose="020F0502020204030204" pitchFamily="34" charset="0"/>
                <a:cs typeface="Calibri" panose="020F0502020204030204" pitchFamily="34" charset="0"/>
              </a:rPr>
              <a:t>2</a:t>
            </a:r>
            <a:r>
              <a:rPr lang="en-GB" altLang="en-US" sz="2600" dirty="0">
                <a:latin typeface="Calibri" panose="020F0502020204030204" pitchFamily="34" charset="0"/>
                <a:cs typeface="Calibri" panose="020F0502020204030204" pitchFamily="34" charset="0"/>
              </a:rPr>
              <a:t>, … M</a:t>
            </a:r>
            <a:r>
              <a:rPr lang="en-GB" altLang="en-US" sz="2600" baseline="-25000" dirty="0">
                <a:latin typeface="Calibri" panose="020F0502020204030204" pitchFamily="34" charset="0"/>
                <a:cs typeface="Calibri" panose="020F0502020204030204" pitchFamily="34" charset="0"/>
              </a:rPr>
              <a:t>m</a:t>
            </a:r>
            <a:r>
              <a:rPr lang="en-GB" altLang="en-US" sz="2600" dirty="0">
                <a:latin typeface="Calibri" panose="020F0502020204030204" pitchFamily="34" charset="0"/>
                <a:cs typeface="Calibri" panose="020F0502020204030204" pitchFamily="34" charset="0"/>
              </a:rPr>
              <a:t>.</a:t>
            </a:r>
          </a:p>
        </p:txBody>
      </p:sp>
      <p:sp>
        <p:nvSpPr>
          <p:cNvPr id="6" name="Text Box 11">
            <a:extLst>
              <a:ext uri="{FF2B5EF4-FFF2-40B4-BE49-F238E27FC236}">
                <a16:creationId xmlns:a16="http://schemas.microsoft.com/office/drawing/2014/main" id="{BEF2F110-D3AA-4590-A8BC-132BF92D0D5F}"/>
              </a:ext>
            </a:extLst>
          </p:cNvPr>
          <p:cNvSpPr txBox="1">
            <a:spLocks noChangeArrowheads="1"/>
          </p:cNvSpPr>
          <p:nvPr/>
        </p:nvSpPr>
        <p:spPr bwMode="auto">
          <a:xfrm>
            <a:off x="391879" y="1593887"/>
            <a:ext cx="8800306"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lnSpc>
                <a:spcPct val="90000"/>
              </a:lnSpc>
              <a:buFont typeface="Wingdings" panose="05000000000000000000" pitchFamily="2" charset="2"/>
              <a:buChar char="§"/>
            </a:pPr>
            <a:r>
              <a:rPr lang="en-GB" altLang="en-US" sz="2600" b="1" u="sng" dirty="0">
                <a:latin typeface="Calibri" panose="020F0502020204030204" pitchFamily="34" charset="0"/>
                <a:cs typeface="Calibri" panose="020F0502020204030204" pitchFamily="34" charset="0"/>
              </a:rPr>
              <a:t>Parameter estimation</a:t>
            </a:r>
            <a:r>
              <a:rPr lang="en-GB" altLang="en-US" sz="2600" b="1" dirty="0">
                <a:latin typeface="Calibri" panose="020F0502020204030204" pitchFamily="34" charset="0"/>
                <a:cs typeface="Calibri" panose="020F0502020204030204" pitchFamily="34" charset="0"/>
              </a:rPr>
              <a:t>:</a:t>
            </a:r>
            <a:r>
              <a:rPr lang="en-GB" altLang="en-US" sz="2600" dirty="0">
                <a:latin typeface="Calibri" panose="020F0502020204030204" pitchFamily="34" charset="0"/>
                <a:cs typeface="Calibri" panose="020F0502020204030204" pitchFamily="34" charset="0"/>
              </a:rPr>
              <a:t> For a given model structure M</a:t>
            </a:r>
            <a:r>
              <a:rPr lang="en-GB" altLang="en-US" sz="2600" baseline="-25000" dirty="0">
                <a:latin typeface="Calibri" panose="020F0502020204030204" pitchFamily="34" charset="0"/>
                <a:cs typeface="Calibri" panose="020F0502020204030204" pitchFamily="34" charset="0"/>
              </a:rPr>
              <a:t>i,</a:t>
            </a:r>
            <a:r>
              <a:rPr lang="en-GB" altLang="en-US" sz="2600" dirty="0">
                <a:latin typeface="Calibri" panose="020F0502020204030204" pitchFamily="34" charset="0"/>
                <a:cs typeface="Calibri" panose="020F0502020204030204" pitchFamily="34" charset="0"/>
              </a:rPr>
              <a:t>  find the ‘best’ set of </a:t>
            </a:r>
            <a:r>
              <a:rPr lang="en-GB" altLang="en-US" sz="2600" b="1" dirty="0">
                <a:latin typeface="Calibri" panose="020F0502020204030204" pitchFamily="34" charset="0"/>
                <a:cs typeface="Calibri" panose="020F0502020204030204" pitchFamily="34" charset="0"/>
              </a:rPr>
              <a:t>values</a:t>
            </a:r>
            <a:r>
              <a:rPr lang="en-GB" altLang="en-US" sz="2600" dirty="0">
                <a:latin typeface="Calibri" panose="020F0502020204030204" pitchFamily="34" charset="0"/>
                <a:cs typeface="Calibri" panose="020F0502020204030204" pitchFamily="34" charset="0"/>
              </a:rPr>
              <a:t> for the </a:t>
            </a:r>
            <a:r>
              <a:rPr lang="en-GB" altLang="en-US" sz="2600" b="1" dirty="0">
                <a:latin typeface="Calibri" panose="020F0502020204030204" pitchFamily="34" charset="0"/>
                <a:cs typeface="Calibri" panose="020F0502020204030204" pitchFamily="34" charset="0"/>
              </a:rPr>
              <a:t>parameters </a:t>
            </a:r>
            <a:r>
              <a:rPr lang="en-GB" altLang="en-US" sz="2600" dirty="0">
                <a:latin typeface="Calibri" panose="020F0502020204030204" pitchFamily="34" charset="0"/>
                <a:cs typeface="Calibri" panose="020F0502020204030204" pitchFamily="34" charset="0"/>
              </a:rPr>
              <a:t>(x</a:t>
            </a:r>
            <a:r>
              <a:rPr lang="en-GB" altLang="en-US" sz="2600" baseline="-25000" dirty="0">
                <a:latin typeface="Calibri" panose="020F0502020204030204" pitchFamily="34" charset="0"/>
                <a:cs typeface="Calibri" panose="020F0502020204030204" pitchFamily="34" charset="0"/>
              </a:rPr>
              <a:t>1</a:t>
            </a:r>
            <a:r>
              <a:rPr lang="en-GB" altLang="en-US" sz="2600" dirty="0">
                <a:latin typeface="Calibri" panose="020F0502020204030204" pitchFamily="34" charset="0"/>
                <a:cs typeface="Calibri" panose="020F0502020204030204" pitchFamily="34" charset="0"/>
              </a:rPr>
              <a:t>, x</a:t>
            </a:r>
            <a:r>
              <a:rPr lang="en-GB" altLang="en-US" sz="2600" baseline="-25000" dirty="0">
                <a:latin typeface="Calibri" panose="020F0502020204030204" pitchFamily="34" charset="0"/>
                <a:cs typeface="Calibri" panose="020F0502020204030204" pitchFamily="34" charset="0"/>
              </a:rPr>
              <a:t>2</a:t>
            </a:r>
            <a:r>
              <a:rPr lang="en-GB" altLang="en-US" sz="2600" dirty="0">
                <a:latin typeface="Calibri" panose="020F0502020204030204" pitchFamily="34" charset="0"/>
                <a:cs typeface="Calibri" panose="020F0502020204030204" pitchFamily="34" charset="0"/>
              </a:rPr>
              <a:t>, … </a:t>
            </a:r>
            <a:r>
              <a:rPr lang="en-GB" altLang="en-US" sz="2600" noProof="1">
                <a:latin typeface="Calibri" panose="020F0502020204030204" pitchFamily="34" charset="0"/>
                <a:cs typeface="Calibri" panose="020F0502020204030204" pitchFamily="34" charset="0"/>
              </a:rPr>
              <a:t>x</a:t>
            </a:r>
            <a:r>
              <a:rPr lang="en-GB" altLang="en-US" sz="2600" baseline="-25000" noProof="1">
                <a:latin typeface="Calibri" panose="020F0502020204030204" pitchFamily="34" charset="0"/>
                <a:cs typeface="Calibri" panose="020F0502020204030204" pitchFamily="34" charset="0"/>
              </a:rPr>
              <a:t>n</a:t>
            </a:r>
            <a:r>
              <a:rPr lang="en-GB" altLang="en-US" sz="2600" dirty="0">
                <a:latin typeface="Calibri" panose="020F0502020204030204" pitchFamily="34" charset="0"/>
                <a:cs typeface="Calibri" panose="020F0502020204030204" pitchFamily="34" charset="0"/>
              </a:rPr>
              <a:t>).</a:t>
            </a:r>
          </a:p>
        </p:txBody>
      </p:sp>
      <p:sp>
        <p:nvSpPr>
          <p:cNvPr id="7" name="Rectangle 4">
            <a:extLst>
              <a:ext uri="{FF2B5EF4-FFF2-40B4-BE49-F238E27FC236}">
                <a16:creationId xmlns:a16="http://schemas.microsoft.com/office/drawing/2014/main" id="{BE59F118-F34C-475D-8628-B1A54B701168}"/>
              </a:ext>
            </a:extLst>
          </p:cNvPr>
          <p:cNvSpPr txBox="1">
            <a:spLocks noChangeArrowheads="1"/>
          </p:cNvSpPr>
          <p:nvPr/>
        </p:nvSpPr>
        <p:spPr bwMode="auto">
          <a:xfrm>
            <a:off x="0" y="88900"/>
            <a:ext cx="91440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defTabSz="762000" rtl="0" eaLnBrk="0" fontAlgn="base" hangingPunct="0">
              <a:spcBef>
                <a:spcPct val="0"/>
              </a:spcBef>
              <a:spcAft>
                <a:spcPct val="0"/>
              </a:spcAft>
              <a:defRPr sz="4400" kern="12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Times New Roman" panose="02020603050405020304" pitchFamily="18" charset="0"/>
              </a:defRPr>
            </a:lvl2pPr>
            <a:lvl3pPr algn="ctr" defTabSz="762000" rtl="0" eaLnBrk="0" fontAlgn="base" hangingPunct="0">
              <a:spcBef>
                <a:spcPct val="0"/>
              </a:spcBef>
              <a:spcAft>
                <a:spcPct val="0"/>
              </a:spcAft>
              <a:defRPr sz="4400">
                <a:solidFill>
                  <a:schemeClr val="tx2"/>
                </a:solidFill>
                <a:latin typeface="Times New Roman" panose="02020603050405020304" pitchFamily="18" charset="0"/>
              </a:defRPr>
            </a:lvl3pPr>
            <a:lvl4pPr algn="ctr" defTabSz="762000" rtl="0" eaLnBrk="0" fontAlgn="base" hangingPunct="0">
              <a:spcBef>
                <a:spcPct val="0"/>
              </a:spcBef>
              <a:spcAft>
                <a:spcPct val="0"/>
              </a:spcAft>
              <a:defRPr sz="4400">
                <a:solidFill>
                  <a:schemeClr val="tx2"/>
                </a:solidFill>
                <a:latin typeface="Times New Roman" panose="02020603050405020304" pitchFamily="18" charset="0"/>
              </a:defRPr>
            </a:lvl4pPr>
            <a:lvl5pPr algn="ctr" defTabSz="762000"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defTabSz="762000"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defTabSz="762000"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defTabSz="762000"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defTabSz="762000"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GB" altLang="en-US" sz="3200" b="1" dirty="0">
                <a:solidFill>
                  <a:schemeClr val="tx1"/>
                </a:solidFill>
                <a:latin typeface="Calibri" panose="020F0502020204030204" pitchFamily="34" charset="0"/>
                <a:cs typeface="Calibri" panose="020F0502020204030204" pitchFamily="34" charset="0"/>
              </a:rPr>
              <a:t>Parameter estimation is nested within identification!</a:t>
            </a:r>
          </a:p>
        </p:txBody>
      </p:sp>
      <p:sp>
        <p:nvSpPr>
          <p:cNvPr id="9" name="Text Box 33">
            <a:extLst>
              <a:ext uri="{FF2B5EF4-FFF2-40B4-BE49-F238E27FC236}">
                <a16:creationId xmlns:a16="http://schemas.microsoft.com/office/drawing/2014/main" id="{AF1074D9-1E1A-4CF5-9EF2-91AB65F239FC}"/>
              </a:ext>
            </a:extLst>
          </p:cNvPr>
          <p:cNvSpPr txBox="1">
            <a:spLocks noChangeArrowheads="1"/>
          </p:cNvSpPr>
          <p:nvPr/>
        </p:nvSpPr>
        <p:spPr bwMode="auto">
          <a:xfrm>
            <a:off x="957948" y="2456171"/>
            <a:ext cx="4475854" cy="424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1a) Choose a </a:t>
            </a:r>
            <a:r>
              <a:rPr lang="en-GB" altLang="en-US" u="sng" dirty="0">
                <a:latin typeface="Calibri" panose="020F0502020204030204" pitchFamily="34" charset="0"/>
                <a:cs typeface="Calibri" panose="020F0502020204030204" pitchFamily="34" charset="0"/>
              </a:rPr>
              <a:t>model structure</a:t>
            </a:r>
            <a:r>
              <a:rPr lang="en-GB" altLang="en-US" dirty="0">
                <a:latin typeface="Calibri" panose="020F0502020204030204" pitchFamily="34" charset="0"/>
                <a:cs typeface="Calibri" panose="020F0502020204030204" pitchFamily="34" charset="0"/>
              </a:rPr>
              <a:t>.</a:t>
            </a:r>
            <a:endParaRPr lang="en-GB" altLang="en-US" b="1" dirty="0">
              <a:latin typeface="Calibri" panose="020F0502020204030204" pitchFamily="34" charset="0"/>
              <a:cs typeface="Calibri" panose="020F0502020204030204" pitchFamily="34" charset="0"/>
            </a:endParaRPr>
          </a:p>
        </p:txBody>
      </p:sp>
      <p:sp>
        <p:nvSpPr>
          <p:cNvPr id="10" name="Text Box 34">
            <a:extLst>
              <a:ext uri="{FF2B5EF4-FFF2-40B4-BE49-F238E27FC236}">
                <a16:creationId xmlns:a16="http://schemas.microsoft.com/office/drawing/2014/main" id="{3CCBD5DF-9601-4C04-9432-C99D52BA9D23}"/>
              </a:ext>
            </a:extLst>
          </p:cNvPr>
          <p:cNvSpPr txBox="1">
            <a:spLocks noChangeArrowheads="1"/>
          </p:cNvSpPr>
          <p:nvPr/>
        </p:nvSpPr>
        <p:spPr bwMode="auto">
          <a:xfrm>
            <a:off x="957948" y="2938771"/>
            <a:ext cx="7141024" cy="757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1b) </a:t>
            </a:r>
            <a:r>
              <a:rPr lang="en-GB" altLang="en-US" u="sng" dirty="0">
                <a:latin typeface="Calibri" panose="020F0502020204030204" pitchFamily="34" charset="0"/>
                <a:cs typeface="Calibri" panose="020F0502020204030204" pitchFamily="34" charset="0"/>
              </a:rPr>
              <a:t>Fit the parameter values</a:t>
            </a:r>
            <a:r>
              <a:rPr lang="en-GB" altLang="en-US" dirty="0">
                <a:latin typeface="Calibri" panose="020F0502020204030204" pitchFamily="34" charset="0"/>
                <a:cs typeface="Calibri" panose="020F0502020204030204" pitchFamily="34" charset="0"/>
              </a:rPr>
              <a:t> so that model’s behaviour </a:t>
            </a:r>
          </a:p>
          <a:p>
            <a:pPr>
              <a:lnSpc>
                <a:spcPct val="90000"/>
              </a:lnSpc>
              <a:buSzPct val="100000"/>
            </a:pPr>
            <a:r>
              <a:rPr lang="en-GB" altLang="en-US" dirty="0">
                <a:latin typeface="Calibri" panose="020F0502020204030204" pitchFamily="34" charset="0"/>
                <a:cs typeface="Calibri" panose="020F0502020204030204" pitchFamily="34" charset="0"/>
              </a:rPr>
              <a:t>       resembles the systemus’.</a:t>
            </a:r>
          </a:p>
        </p:txBody>
      </p:sp>
      <p:sp>
        <p:nvSpPr>
          <p:cNvPr id="11" name="Text Box 35">
            <a:extLst>
              <a:ext uri="{FF2B5EF4-FFF2-40B4-BE49-F238E27FC236}">
                <a16:creationId xmlns:a16="http://schemas.microsoft.com/office/drawing/2014/main" id="{D7B74808-1E5E-49D9-B1DD-6ED01BBB1614}"/>
              </a:ext>
            </a:extLst>
          </p:cNvPr>
          <p:cNvSpPr txBox="1">
            <a:spLocks noChangeArrowheads="1"/>
          </p:cNvSpPr>
          <p:nvPr/>
        </p:nvSpPr>
        <p:spPr bwMode="auto">
          <a:xfrm>
            <a:off x="957947" y="3829936"/>
            <a:ext cx="4315707" cy="424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2a) Try </a:t>
            </a:r>
            <a:r>
              <a:rPr lang="en-GB" altLang="en-US" u="sng" dirty="0">
                <a:latin typeface="Calibri" panose="020F0502020204030204" pitchFamily="34" charset="0"/>
                <a:cs typeface="Calibri" panose="020F0502020204030204" pitchFamily="34" charset="0"/>
              </a:rPr>
              <a:t>another model structure</a:t>
            </a:r>
            <a:r>
              <a:rPr lang="en-GB" altLang="en-US" dirty="0">
                <a:latin typeface="Calibri" panose="020F0502020204030204" pitchFamily="34" charset="0"/>
                <a:cs typeface="Calibri" panose="020F0502020204030204" pitchFamily="34" charset="0"/>
              </a:rPr>
              <a:t>.</a:t>
            </a:r>
          </a:p>
        </p:txBody>
      </p:sp>
      <p:sp>
        <p:nvSpPr>
          <p:cNvPr id="12" name="Text Box 36">
            <a:extLst>
              <a:ext uri="{FF2B5EF4-FFF2-40B4-BE49-F238E27FC236}">
                <a16:creationId xmlns:a16="http://schemas.microsoft.com/office/drawing/2014/main" id="{B78CECC1-38BA-47A2-B8CF-C52B4080DF23}"/>
              </a:ext>
            </a:extLst>
          </p:cNvPr>
          <p:cNvSpPr txBox="1">
            <a:spLocks noChangeArrowheads="1"/>
          </p:cNvSpPr>
          <p:nvPr/>
        </p:nvSpPr>
        <p:spPr bwMode="auto">
          <a:xfrm>
            <a:off x="957948" y="4343349"/>
            <a:ext cx="398838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2b) </a:t>
            </a:r>
            <a:r>
              <a:rPr lang="en-GB" altLang="en-US" u="sng" dirty="0">
                <a:latin typeface="Calibri" panose="020F0502020204030204" pitchFamily="34" charset="0"/>
                <a:cs typeface="Calibri" panose="020F0502020204030204" pitchFamily="34" charset="0"/>
              </a:rPr>
              <a:t>Fit the parameter values</a:t>
            </a:r>
            <a:r>
              <a:rPr lang="en-GB" altLang="en-US" dirty="0">
                <a:latin typeface="Calibri" panose="020F0502020204030204" pitchFamily="34" charset="0"/>
                <a:cs typeface="Calibri" panose="020F0502020204030204" pitchFamily="34" charset="0"/>
              </a:rPr>
              <a:t>. </a:t>
            </a:r>
          </a:p>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Etc.</a:t>
            </a:r>
          </a:p>
        </p:txBody>
      </p:sp>
      <p:sp>
        <p:nvSpPr>
          <p:cNvPr id="13" name="Text Box 35">
            <a:extLst>
              <a:ext uri="{FF2B5EF4-FFF2-40B4-BE49-F238E27FC236}">
                <a16:creationId xmlns:a16="http://schemas.microsoft.com/office/drawing/2014/main" id="{59FBE5AC-84E6-4F04-A4F0-957064042AF8}"/>
              </a:ext>
            </a:extLst>
          </p:cNvPr>
          <p:cNvSpPr txBox="1">
            <a:spLocks noChangeArrowheads="1"/>
          </p:cNvSpPr>
          <p:nvPr/>
        </p:nvSpPr>
        <p:spPr bwMode="auto">
          <a:xfrm>
            <a:off x="831963" y="5339290"/>
            <a:ext cx="7968343" cy="757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dirty="0">
                <a:latin typeface="Calibri" panose="020F0502020204030204" pitchFamily="34" charset="0"/>
                <a:cs typeface="Calibri" panose="020F0502020204030204" pitchFamily="34" charset="0"/>
              </a:rPr>
              <a:t>Then choose the model structure and set of parameter values that makes the best fit.</a:t>
            </a:r>
          </a:p>
        </p:txBody>
      </p:sp>
    </p:spTree>
    <p:extLst>
      <p:ext uri="{BB962C8B-B14F-4D97-AF65-F5344CB8AC3E}">
        <p14:creationId xmlns:p14="http://schemas.microsoft.com/office/powerpoint/2010/main" val="414094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9" grpId="0" autoUpdateAnimBg="0"/>
      <p:bldP spid="10" grpId="0" autoUpdateAnimBg="0"/>
      <p:bldP spid="11" grpId="0" autoUpdateAnimBg="0"/>
      <p:bldP spid="12" grpId="0" autoUpdateAnimBg="0"/>
      <p:bldP spid="1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a:extLst>
              <a:ext uri="{FF2B5EF4-FFF2-40B4-BE49-F238E27FC236}">
                <a16:creationId xmlns:a16="http://schemas.microsoft.com/office/drawing/2014/main" id="{1BE42F91-58BD-40D9-A145-D8BDFFB49882}"/>
              </a:ext>
            </a:extLst>
          </p:cNvPr>
          <p:cNvSpPr>
            <a:spLocks noGrp="1" noChangeArrowheads="1"/>
          </p:cNvSpPr>
          <p:nvPr>
            <p:ph type="title"/>
          </p:nvPr>
        </p:nvSpPr>
        <p:spPr>
          <a:xfrm>
            <a:off x="1079863" y="75177"/>
            <a:ext cx="6583680" cy="444500"/>
          </a:xfrm>
          <a:noFill/>
          <a:ln/>
        </p:spPr>
        <p:txBody>
          <a:bodyPr/>
          <a:lstStyle/>
          <a:p>
            <a:r>
              <a:rPr lang="en-GB" altLang="en-US" sz="3200" b="1" dirty="0">
                <a:solidFill>
                  <a:schemeClr val="tx1"/>
                </a:solidFill>
                <a:latin typeface="Calibri" panose="020F0502020204030204" pitchFamily="34" charset="0"/>
                <a:cs typeface="Calibri" panose="020F0502020204030204" pitchFamily="34" charset="0"/>
              </a:rPr>
              <a:t>Parameter estimation in practice</a:t>
            </a:r>
          </a:p>
        </p:txBody>
      </p:sp>
      <p:sp>
        <p:nvSpPr>
          <p:cNvPr id="55334" name="Text Box 38">
            <a:extLst>
              <a:ext uri="{FF2B5EF4-FFF2-40B4-BE49-F238E27FC236}">
                <a16:creationId xmlns:a16="http://schemas.microsoft.com/office/drawing/2014/main" id="{3B3B6569-F03A-46B6-8CC5-13CEB6898BAF}"/>
              </a:ext>
            </a:extLst>
          </p:cNvPr>
          <p:cNvSpPr txBox="1">
            <a:spLocks noChangeArrowheads="1"/>
          </p:cNvSpPr>
          <p:nvPr/>
        </p:nvSpPr>
        <p:spPr bwMode="auto">
          <a:xfrm>
            <a:off x="5558197" y="2395246"/>
            <a:ext cx="3315424" cy="14773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000" dirty="0">
                <a:latin typeface="Calibri" panose="020F0502020204030204" pitchFamily="34" charset="0"/>
                <a:cs typeface="Calibri" panose="020F0502020204030204" pitchFamily="34" charset="0"/>
              </a:rPr>
              <a:t>The square of the difference: </a:t>
            </a:r>
          </a:p>
          <a:p>
            <a:pPr>
              <a:lnSpc>
                <a:spcPct val="90000"/>
              </a:lnSpc>
              <a:buSzPct val="100000"/>
            </a:pPr>
            <a:r>
              <a:rPr lang="en-GB" altLang="en-US" sz="2000"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e</a:t>
            </a:r>
            <a:r>
              <a:rPr lang="en-GB" altLang="en-US" sz="2000" b="1" baseline="30000" dirty="0">
                <a:latin typeface="Calibri" panose="020F0502020204030204" pitchFamily="34" charset="0"/>
                <a:cs typeface="Calibri" panose="020F0502020204030204" pitchFamily="34" charset="0"/>
              </a:rPr>
              <a:t>2</a:t>
            </a:r>
            <a:r>
              <a:rPr lang="en-GB" altLang="en-US" sz="2000" b="1" dirty="0">
                <a:latin typeface="Calibri" panose="020F0502020204030204" pitchFamily="34" charset="0"/>
                <a:cs typeface="Calibri" panose="020F0502020204030204" pitchFamily="34" charset="0"/>
              </a:rPr>
              <a:t> = (</a:t>
            </a:r>
            <a:r>
              <a:rPr lang="en-GB" altLang="en-US" sz="2000" b="1" noProof="1">
                <a:latin typeface="Calibri" panose="020F0502020204030204" pitchFamily="34" charset="0"/>
                <a:cs typeface="Calibri" panose="020F0502020204030204" pitchFamily="34" charset="0"/>
              </a:rPr>
              <a:t>y</a:t>
            </a:r>
            <a:r>
              <a:rPr lang="en-GB" altLang="en-US" sz="2000" b="1" baseline="-25000" noProof="1">
                <a:latin typeface="Calibri" panose="020F0502020204030204" pitchFamily="34" charset="0"/>
                <a:cs typeface="Calibri" panose="020F0502020204030204" pitchFamily="34" charset="0"/>
              </a:rPr>
              <a:t>systemus</a:t>
            </a:r>
            <a:r>
              <a:rPr lang="en-GB" altLang="en-US" sz="2000" b="1" dirty="0">
                <a:latin typeface="Calibri" panose="020F0502020204030204" pitchFamily="34" charset="0"/>
                <a:cs typeface="Calibri" panose="020F0502020204030204" pitchFamily="34" charset="0"/>
              </a:rPr>
              <a:t> - y </a:t>
            </a:r>
            <a:r>
              <a:rPr lang="en-GB" altLang="en-US" sz="2000" b="1" baseline="-25000" dirty="0">
                <a:latin typeface="Calibri" panose="020F0502020204030204" pitchFamily="34" charset="0"/>
                <a:cs typeface="Calibri" panose="020F0502020204030204" pitchFamily="34" charset="0"/>
              </a:rPr>
              <a:t>model</a:t>
            </a:r>
            <a:r>
              <a:rPr lang="en-GB" altLang="en-US" sz="2000" b="1" dirty="0">
                <a:latin typeface="Calibri" panose="020F0502020204030204" pitchFamily="34" charset="0"/>
                <a:cs typeface="Calibri" panose="020F0502020204030204" pitchFamily="34" charset="0"/>
              </a:rPr>
              <a:t>)</a:t>
            </a:r>
            <a:r>
              <a:rPr lang="en-GB" altLang="en-US" sz="2000" b="1" baseline="30000" dirty="0">
                <a:latin typeface="Calibri" panose="020F0502020204030204" pitchFamily="34" charset="0"/>
                <a:cs typeface="Calibri" panose="020F0502020204030204" pitchFamily="34" charset="0"/>
              </a:rPr>
              <a:t>2</a:t>
            </a:r>
            <a:r>
              <a:rPr lang="en-GB" altLang="en-US" sz="2000" b="1" dirty="0">
                <a:latin typeface="Calibri" panose="020F0502020204030204" pitchFamily="34" charset="0"/>
                <a:cs typeface="Calibri" panose="020F0502020204030204" pitchFamily="34" charset="0"/>
              </a:rPr>
              <a:t> </a:t>
            </a:r>
          </a:p>
          <a:p>
            <a:pPr>
              <a:lnSpc>
                <a:spcPct val="90000"/>
              </a:lnSpc>
              <a:buSzPct val="100000"/>
            </a:pPr>
            <a:r>
              <a:rPr lang="en-GB" altLang="en-US" sz="2000" dirty="0">
                <a:latin typeface="Calibri" panose="020F0502020204030204" pitchFamily="34" charset="0"/>
                <a:cs typeface="Calibri" panose="020F0502020204030204" pitchFamily="34" charset="0"/>
              </a:rPr>
              <a:t>   is to be minimized</a:t>
            </a:r>
          </a:p>
          <a:p>
            <a:pPr>
              <a:lnSpc>
                <a:spcPct val="90000"/>
              </a:lnSpc>
              <a:buSzPct val="100000"/>
            </a:pPr>
            <a:r>
              <a:rPr lang="en-GB" altLang="en-US" sz="2000" dirty="0">
                <a:latin typeface="Calibri" panose="020F0502020204030204" pitchFamily="34" charset="0"/>
                <a:cs typeface="Calibri" panose="020F0502020204030204" pitchFamily="34" charset="0"/>
              </a:rPr>
              <a:t>   (Least-square fit – there </a:t>
            </a:r>
          </a:p>
          <a:p>
            <a:pPr>
              <a:lnSpc>
                <a:spcPct val="90000"/>
              </a:lnSpc>
              <a:buSzPct val="100000"/>
            </a:pPr>
            <a:r>
              <a:rPr lang="en-GB" altLang="en-US" sz="2000" dirty="0">
                <a:latin typeface="Calibri" panose="020F0502020204030204" pitchFamily="34" charset="0"/>
                <a:cs typeface="Calibri" panose="020F0502020204030204" pitchFamily="34" charset="0"/>
              </a:rPr>
              <a:t>     are also other methods).</a:t>
            </a:r>
            <a:endParaRPr lang="en-GB" altLang="en-US" sz="2000" b="1" dirty="0">
              <a:latin typeface="Calibri" panose="020F0502020204030204" pitchFamily="34" charset="0"/>
              <a:cs typeface="Calibri" panose="020F0502020204030204" pitchFamily="34" charset="0"/>
            </a:endParaRPr>
          </a:p>
        </p:txBody>
      </p:sp>
      <p:grpSp>
        <p:nvGrpSpPr>
          <p:cNvPr id="3" name="Grupp 2">
            <a:extLst>
              <a:ext uri="{FF2B5EF4-FFF2-40B4-BE49-F238E27FC236}">
                <a16:creationId xmlns:a16="http://schemas.microsoft.com/office/drawing/2014/main" id="{18EE7AB5-B37B-4A6C-920D-73A54C8DE8D9}"/>
              </a:ext>
            </a:extLst>
          </p:cNvPr>
          <p:cNvGrpSpPr/>
          <p:nvPr/>
        </p:nvGrpSpPr>
        <p:grpSpPr>
          <a:xfrm>
            <a:off x="748097" y="1860868"/>
            <a:ext cx="4235337" cy="2918169"/>
            <a:chOff x="739389" y="1838877"/>
            <a:chExt cx="4235337" cy="2918169"/>
          </a:xfrm>
        </p:grpSpPr>
        <p:sp>
          <p:nvSpPr>
            <p:cNvPr id="55322" name="Rectangle 26">
              <a:extLst>
                <a:ext uri="{FF2B5EF4-FFF2-40B4-BE49-F238E27FC236}">
                  <a16:creationId xmlns:a16="http://schemas.microsoft.com/office/drawing/2014/main" id="{94580735-C5FA-462B-B34A-A9D8AD9FC43B}"/>
                </a:ext>
              </a:extLst>
            </p:cNvPr>
            <p:cNvSpPr>
              <a:spLocks noChangeArrowheads="1"/>
            </p:cNvSpPr>
            <p:nvPr/>
          </p:nvSpPr>
          <p:spPr bwMode="auto">
            <a:xfrm>
              <a:off x="3450725" y="1838877"/>
              <a:ext cx="11212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noProof="1">
                  <a:latin typeface="Calibri" panose="020F0502020204030204" pitchFamily="34" charset="0"/>
                  <a:cs typeface="Calibri" panose="020F0502020204030204" pitchFamily="34" charset="0"/>
                </a:rPr>
                <a:t>y</a:t>
              </a:r>
              <a:r>
                <a:rPr lang="en-GB" altLang="en-US" b="1" baseline="-25000" noProof="1">
                  <a:latin typeface="Calibri" panose="020F0502020204030204" pitchFamily="34" charset="0"/>
                  <a:cs typeface="Calibri" panose="020F0502020204030204" pitchFamily="34" charset="0"/>
                </a:rPr>
                <a:t>systemus</a:t>
              </a:r>
            </a:p>
          </p:txBody>
        </p:sp>
        <p:sp>
          <p:nvSpPr>
            <p:cNvPr id="55323" name="Rectangle 27">
              <a:extLst>
                <a:ext uri="{FF2B5EF4-FFF2-40B4-BE49-F238E27FC236}">
                  <a16:creationId xmlns:a16="http://schemas.microsoft.com/office/drawing/2014/main" id="{E5F53A5A-1614-417E-A952-A51D14FAF79D}"/>
                </a:ext>
              </a:extLst>
            </p:cNvPr>
            <p:cNvSpPr>
              <a:spLocks noChangeArrowheads="1"/>
            </p:cNvSpPr>
            <p:nvPr/>
          </p:nvSpPr>
          <p:spPr bwMode="auto">
            <a:xfrm>
              <a:off x="3526926" y="3502576"/>
              <a:ext cx="1066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noProof="1">
                  <a:latin typeface="Calibri" panose="020F0502020204030204" pitchFamily="34" charset="0"/>
                  <a:cs typeface="Calibri" panose="020F0502020204030204" pitchFamily="34" charset="0"/>
                </a:rPr>
                <a:t>y</a:t>
              </a:r>
              <a:r>
                <a:rPr lang="en-GB" altLang="en-US" b="1" baseline="-25000" noProof="1">
                  <a:latin typeface="Calibri" panose="020F0502020204030204" pitchFamily="34" charset="0"/>
                  <a:cs typeface="Calibri" panose="020F0502020204030204" pitchFamily="34" charset="0"/>
                </a:rPr>
                <a:t>model</a:t>
              </a:r>
            </a:p>
          </p:txBody>
        </p:sp>
        <p:sp>
          <p:nvSpPr>
            <p:cNvPr id="55313" name="Line 17">
              <a:extLst>
                <a:ext uri="{FF2B5EF4-FFF2-40B4-BE49-F238E27FC236}">
                  <a16:creationId xmlns:a16="http://schemas.microsoft.com/office/drawing/2014/main" id="{97BF7F2B-5F6D-4302-AB4C-798F3577980C}"/>
                </a:ext>
              </a:extLst>
            </p:cNvPr>
            <p:cNvSpPr>
              <a:spLocks noChangeShapeType="1"/>
            </p:cNvSpPr>
            <p:nvPr/>
          </p:nvSpPr>
          <p:spPr bwMode="auto">
            <a:xfrm>
              <a:off x="3679326" y="2300839"/>
              <a:ext cx="0" cy="533400"/>
            </a:xfrm>
            <a:prstGeom prst="line">
              <a:avLst/>
            </a:prstGeom>
            <a:noFill/>
            <a:ln w="1905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03" name="Line 7">
              <a:extLst>
                <a:ext uri="{FF2B5EF4-FFF2-40B4-BE49-F238E27FC236}">
                  <a16:creationId xmlns:a16="http://schemas.microsoft.com/office/drawing/2014/main" id="{1E4EB55C-E4B3-422C-966B-1840A2DB6856}"/>
                </a:ext>
              </a:extLst>
            </p:cNvPr>
            <p:cNvSpPr>
              <a:spLocks noChangeShapeType="1"/>
            </p:cNvSpPr>
            <p:nvPr/>
          </p:nvSpPr>
          <p:spPr bwMode="auto">
            <a:xfrm flipH="1">
              <a:off x="3344364" y="3596239"/>
              <a:ext cx="334963"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12" name="Oval 16">
              <a:extLst>
                <a:ext uri="{FF2B5EF4-FFF2-40B4-BE49-F238E27FC236}">
                  <a16:creationId xmlns:a16="http://schemas.microsoft.com/office/drawing/2014/main" id="{18F45B1F-6C71-4BDF-8610-A71981A0562C}"/>
                </a:ext>
              </a:extLst>
            </p:cNvPr>
            <p:cNvSpPr>
              <a:spLocks noChangeArrowheads="1"/>
            </p:cNvSpPr>
            <p:nvPr/>
          </p:nvSpPr>
          <p:spPr bwMode="auto">
            <a:xfrm>
              <a:off x="3533276" y="2840589"/>
              <a:ext cx="292100" cy="2921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04" name="Rectangle 8">
              <a:extLst>
                <a:ext uri="{FF2B5EF4-FFF2-40B4-BE49-F238E27FC236}">
                  <a16:creationId xmlns:a16="http://schemas.microsoft.com/office/drawing/2014/main" id="{7566B0DB-0E4F-4855-85B6-111FA4336825}"/>
                </a:ext>
              </a:extLst>
            </p:cNvPr>
            <p:cNvSpPr>
              <a:spLocks noChangeArrowheads="1"/>
            </p:cNvSpPr>
            <p:nvPr/>
          </p:nvSpPr>
          <p:spPr bwMode="auto">
            <a:xfrm>
              <a:off x="2017214" y="3316839"/>
              <a:ext cx="1320800" cy="5969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05" name="Line 9">
              <a:extLst>
                <a:ext uri="{FF2B5EF4-FFF2-40B4-BE49-F238E27FC236}">
                  <a16:creationId xmlns:a16="http://schemas.microsoft.com/office/drawing/2014/main" id="{C4180A41-5A78-4BB3-A03C-2F342483F5E2}"/>
                </a:ext>
              </a:extLst>
            </p:cNvPr>
            <p:cNvSpPr>
              <a:spLocks noChangeShapeType="1"/>
            </p:cNvSpPr>
            <p:nvPr/>
          </p:nvSpPr>
          <p:spPr bwMode="auto">
            <a:xfrm flipH="1">
              <a:off x="1469526" y="3615289"/>
              <a:ext cx="541338" cy="0"/>
            </a:xfrm>
            <a:prstGeom prst="line">
              <a:avLst/>
            </a:prstGeom>
            <a:noFill/>
            <a:ln w="19050">
              <a:solidFill>
                <a:schemeClr val="tx1"/>
              </a:solidFill>
              <a:round/>
              <a:headEnd type="triangle"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06" name="Rectangle 10">
              <a:extLst>
                <a:ext uri="{FF2B5EF4-FFF2-40B4-BE49-F238E27FC236}">
                  <a16:creationId xmlns:a16="http://schemas.microsoft.com/office/drawing/2014/main" id="{28396A7E-4D94-4BC3-889C-AFB0685108D3}"/>
                </a:ext>
              </a:extLst>
            </p:cNvPr>
            <p:cNvSpPr>
              <a:spLocks noChangeArrowheads="1"/>
            </p:cNvSpPr>
            <p:nvPr/>
          </p:nvSpPr>
          <p:spPr bwMode="auto">
            <a:xfrm>
              <a:off x="2172789" y="3388276"/>
              <a:ext cx="120173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Model</a:t>
              </a:r>
            </a:p>
          </p:txBody>
        </p:sp>
        <p:sp>
          <p:nvSpPr>
            <p:cNvPr id="55308" name="Rectangle 12">
              <a:extLst>
                <a:ext uri="{FF2B5EF4-FFF2-40B4-BE49-F238E27FC236}">
                  <a16:creationId xmlns:a16="http://schemas.microsoft.com/office/drawing/2014/main" id="{1FD77F1F-97A5-49DC-9AAC-08FB1B7CCCA4}"/>
                </a:ext>
              </a:extLst>
            </p:cNvPr>
            <p:cNvSpPr>
              <a:spLocks noChangeArrowheads="1"/>
            </p:cNvSpPr>
            <p:nvPr/>
          </p:nvSpPr>
          <p:spPr bwMode="auto">
            <a:xfrm>
              <a:off x="1941014" y="2021439"/>
              <a:ext cx="1320800" cy="5969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09" name="Line 13">
              <a:extLst>
                <a:ext uri="{FF2B5EF4-FFF2-40B4-BE49-F238E27FC236}">
                  <a16:creationId xmlns:a16="http://schemas.microsoft.com/office/drawing/2014/main" id="{132FC52A-F24D-4FDF-801B-39CB78C4C2FE}"/>
                </a:ext>
              </a:extLst>
            </p:cNvPr>
            <p:cNvSpPr>
              <a:spLocks noChangeShapeType="1"/>
            </p:cNvSpPr>
            <p:nvPr/>
          </p:nvSpPr>
          <p:spPr bwMode="auto">
            <a:xfrm flipH="1">
              <a:off x="859926" y="2319889"/>
              <a:ext cx="1074738" cy="0"/>
            </a:xfrm>
            <a:prstGeom prst="line">
              <a:avLst/>
            </a:prstGeom>
            <a:noFill/>
            <a:ln w="1905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10" name="Rectangle 14">
              <a:extLst>
                <a:ext uri="{FF2B5EF4-FFF2-40B4-BE49-F238E27FC236}">
                  <a16:creationId xmlns:a16="http://schemas.microsoft.com/office/drawing/2014/main" id="{03460990-718D-4216-9D98-1875D0DC8105}"/>
                </a:ext>
              </a:extLst>
            </p:cNvPr>
            <p:cNvSpPr>
              <a:spLocks noChangeArrowheads="1"/>
            </p:cNvSpPr>
            <p:nvPr/>
          </p:nvSpPr>
          <p:spPr bwMode="auto">
            <a:xfrm>
              <a:off x="1910851" y="2073827"/>
              <a:ext cx="1447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Systemus</a:t>
              </a:r>
            </a:p>
          </p:txBody>
        </p:sp>
        <p:sp>
          <p:nvSpPr>
            <p:cNvPr id="55311" name="Line 15">
              <a:extLst>
                <a:ext uri="{FF2B5EF4-FFF2-40B4-BE49-F238E27FC236}">
                  <a16:creationId xmlns:a16="http://schemas.microsoft.com/office/drawing/2014/main" id="{DF1ABE92-D403-453C-A899-1084CA575697}"/>
                </a:ext>
              </a:extLst>
            </p:cNvPr>
            <p:cNvSpPr>
              <a:spLocks noChangeShapeType="1"/>
            </p:cNvSpPr>
            <p:nvPr/>
          </p:nvSpPr>
          <p:spPr bwMode="auto">
            <a:xfrm>
              <a:off x="1469526" y="2319889"/>
              <a:ext cx="0" cy="12954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14" name="Line 18">
              <a:extLst>
                <a:ext uri="{FF2B5EF4-FFF2-40B4-BE49-F238E27FC236}">
                  <a16:creationId xmlns:a16="http://schemas.microsoft.com/office/drawing/2014/main" id="{EEF8D476-E202-4001-B48F-89D4BC4A5125}"/>
                </a:ext>
              </a:extLst>
            </p:cNvPr>
            <p:cNvSpPr>
              <a:spLocks noChangeShapeType="1"/>
            </p:cNvSpPr>
            <p:nvPr/>
          </p:nvSpPr>
          <p:spPr bwMode="auto">
            <a:xfrm flipV="1">
              <a:off x="3679326" y="3158089"/>
              <a:ext cx="0" cy="457200"/>
            </a:xfrm>
            <a:prstGeom prst="line">
              <a:avLst/>
            </a:prstGeom>
            <a:noFill/>
            <a:ln w="1905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15" name="Line 19">
              <a:extLst>
                <a:ext uri="{FF2B5EF4-FFF2-40B4-BE49-F238E27FC236}">
                  <a16:creationId xmlns:a16="http://schemas.microsoft.com/office/drawing/2014/main" id="{4F313632-46F0-466E-BCA1-05D48C9075BD}"/>
                </a:ext>
              </a:extLst>
            </p:cNvPr>
            <p:cNvSpPr>
              <a:spLocks noChangeShapeType="1"/>
            </p:cNvSpPr>
            <p:nvPr/>
          </p:nvSpPr>
          <p:spPr bwMode="auto">
            <a:xfrm>
              <a:off x="3831726" y="3005689"/>
              <a:ext cx="685800" cy="0"/>
            </a:xfrm>
            <a:prstGeom prst="line">
              <a:avLst/>
            </a:prstGeom>
            <a:noFill/>
            <a:ln w="19050">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16" name="Rectangle 20">
              <a:extLst>
                <a:ext uri="{FF2B5EF4-FFF2-40B4-BE49-F238E27FC236}">
                  <a16:creationId xmlns:a16="http://schemas.microsoft.com/office/drawing/2014/main" id="{0276451A-9C60-438F-B89A-07AF83DA85F5}"/>
                </a:ext>
              </a:extLst>
            </p:cNvPr>
            <p:cNvSpPr>
              <a:spLocks noChangeArrowheads="1"/>
            </p:cNvSpPr>
            <p:nvPr/>
          </p:nvSpPr>
          <p:spPr bwMode="auto">
            <a:xfrm>
              <a:off x="1987051" y="4294739"/>
              <a:ext cx="127118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dirty="0">
                  <a:latin typeface="Calibri" panose="020F0502020204030204" pitchFamily="34" charset="0"/>
                  <a:cs typeface="Calibri" panose="020F0502020204030204" pitchFamily="34" charset="0"/>
                </a:rPr>
                <a:t>x</a:t>
              </a:r>
              <a:r>
                <a:rPr lang="en-GB" altLang="en-US" baseline="-25000" dirty="0">
                  <a:latin typeface="Calibri" panose="020F0502020204030204" pitchFamily="34" charset="0"/>
                  <a:cs typeface="Calibri" panose="020F0502020204030204" pitchFamily="34" charset="0"/>
                </a:rPr>
                <a:t>1  </a:t>
              </a:r>
              <a:r>
                <a:rPr lang="en-GB" altLang="en-US" dirty="0">
                  <a:latin typeface="Calibri" panose="020F0502020204030204" pitchFamily="34" charset="0"/>
                  <a:cs typeface="Calibri" panose="020F0502020204030204" pitchFamily="34" charset="0"/>
                </a:rPr>
                <a:t>x</a:t>
              </a:r>
              <a:r>
                <a:rPr lang="en-GB" altLang="en-US" baseline="-25000" dirty="0">
                  <a:latin typeface="Calibri" panose="020F0502020204030204" pitchFamily="34" charset="0"/>
                  <a:cs typeface="Calibri" panose="020F0502020204030204" pitchFamily="34" charset="0"/>
                </a:rPr>
                <a:t>2 </a:t>
              </a:r>
              <a:r>
                <a:rPr lang="en-GB" altLang="en-US" dirty="0">
                  <a:latin typeface="Calibri" panose="020F0502020204030204" pitchFamily="34" charset="0"/>
                  <a:cs typeface="Calibri" panose="020F0502020204030204" pitchFamily="34" charset="0"/>
                </a:rPr>
                <a:t>...</a:t>
              </a:r>
              <a:r>
                <a:rPr lang="en-GB" altLang="en-US" noProof="1">
                  <a:latin typeface="Calibri" panose="020F0502020204030204" pitchFamily="34" charset="0"/>
                  <a:cs typeface="Calibri" panose="020F0502020204030204" pitchFamily="34" charset="0"/>
                </a:rPr>
                <a:t>x</a:t>
              </a:r>
              <a:r>
                <a:rPr lang="en-GB" altLang="en-US" baseline="-25000" noProof="1">
                  <a:latin typeface="Calibri" panose="020F0502020204030204" pitchFamily="34" charset="0"/>
                  <a:cs typeface="Calibri" panose="020F0502020204030204" pitchFamily="34" charset="0"/>
                </a:rPr>
                <a:t>n</a:t>
              </a:r>
            </a:p>
          </p:txBody>
        </p:sp>
        <p:sp>
          <p:nvSpPr>
            <p:cNvPr id="55317" name="Line 21">
              <a:extLst>
                <a:ext uri="{FF2B5EF4-FFF2-40B4-BE49-F238E27FC236}">
                  <a16:creationId xmlns:a16="http://schemas.microsoft.com/office/drawing/2014/main" id="{48ED490B-F50A-4314-AC16-6C31C6E184C0}"/>
                </a:ext>
              </a:extLst>
            </p:cNvPr>
            <p:cNvSpPr>
              <a:spLocks noChangeShapeType="1"/>
            </p:cNvSpPr>
            <p:nvPr/>
          </p:nvSpPr>
          <p:spPr bwMode="auto">
            <a:xfrm>
              <a:off x="2164035" y="3920089"/>
              <a:ext cx="0" cy="457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18" name="Line 22">
              <a:extLst>
                <a:ext uri="{FF2B5EF4-FFF2-40B4-BE49-F238E27FC236}">
                  <a16:creationId xmlns:a16="http://schemas.microsoft.com/office/drawing/2014/main" id="{BDDBEF00-F120-449A-B6FB-D692A3294791}"/>
                </a:ext>
              </a:extLst>
            </p:cNvPr>
            <p:cNvSpPr>
              <a:spLocks noChangeShapeType="1"/>
            </p:cNvSpPr>
            <p:nvPr/>
          </p:nvSpPr>
          <p:spPr bwMode="auto">
            <a:xfrm>
              <a:off x="2521088" y="3922448"/>
              <a:ext cx="0" cy="457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19" name="Line 23">
              <a:extLst>
                <a:ext uri="{FF2B5EF4-FFF2-40B4-BE49-F238E27FC236}">
                  <a16:creationId xmlns:a16="http://schemas.microsoft.com/office/drawing/2014/main" id="{1F04BB64-1FA0-4020-8290-EC46789A6FE8}"/>
                </a:ext>
              </a:extLst>
            </p:cNvPr>
            <p:cNvSpPr>
              <a:spLocks noChangeShapeType="1"/>
            </p:cNvSpPr>
            <p:nvPr/>
          </p:nvSpPr>
          <p:spPr bwMode="auto">
            <a:xfrm>
              <a:off x="3037071" y="3920089"/>
              <a:ext cx="0" cy="457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320" name="Rectangle 24">
              <a:extLst>
                <a:ext uri="{FF2B5EF4-FFF2-40B4-BE49-F238E27FC236}">
                  <a16:creationId xmlns:a16="http://schemas.microsoft.com/office/drawing/2014/main" id="{8BFEC197-BCF2-473A-9DFE-5586E1046F8E}"/>
                </a:ext>
              </a:extLst>
            </p:cNvPr>
            <p:cNvSpPr>
              <a:spLocks noChangeArrowheads="1"/>
            </p:cNvSpPr>
            <p:nvPr/>
          </p:nvSpPr>
          <p:spPr bwMode="auto">
            <a:xfrm>
              <a:off x="3263490" y="2397677"/>
              <a:ext cx="38100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b="1" dirty="0">
                  <a:latin typeface="Calibri" panose="020F0502020204030204" pitchFamily="34" charset="0"/>
                  <a:cs typeface="Calibri" panose="020F0502020204030204" pitchFamily="34" charset="0"/>
                </a:rPr>
                <a:t>+</a:t>
              </a:r>
            </a:p>
          </p:txBody>
        </p:sp>
        <p:sp>
          <p:nvSpPr>
            <p:cNvPr id="55321" name="Rectangle 25">
              <a:extLst>
                <a:ext uri="{FF2B5EF4-FFF2-40B4-BE49-F238E27FC236}">
                  <a16:creationId xmlns:a16="http://schemas.microsoft.com/office/drawing/2014/main" id="{E9EC8055-7F30-44F9-BC8F-9037D2C3DD8A}"/>
                </a:ext>
              </a:extLst>
            </p:cNvPr>
            <p:cNvSpPr>
              <a:spLocks noChangeArrowheads="1"/>
            </p:cNvSpPr>
            <p:nvPr/>
          </p:nvSpPr>
          <p:spPr bwMode="auto">
            <a:xfrm>
              <a:off x="3374526" y="2931077"/>
              <a:ext cx="3048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1">
                  <a:latin typeface="Calibri" panose="020F0502020204030204" pitchFamily="34" charset="0"/>
                  <a:cs typeface="Calibri" panose="020F0502020204030204" pitchFamily="34" charset="0"/>
                </a:rPr>
                <a:t>-</a:t>
              </a:r>
            </a:p>
          </p:txBody>
        </p:sp>
        <p:sp>
          <p:nvSpPr>
            <p:cNvPr id="55324" name="Rectangle 28">
              <a:extLst>
                <a:ext uri="{FF2B5EF4-FFF2-40B4-BE49-F238E27FC236}">
                  <a16:creationId xmlns:a16="http://schemas.microsoft.com/office/drawing/2014/main" id="{E24D9A32-A33A-4E8E-84AC-5F929E295F65}"/>
                </a:ext>
              </a:extLst>
            </p:cNvPr>
            <p:cNvSpPr>
              <a:spLocks noChangeArrowheads="1"/>
            </p:cNvSpPr>
            <p:nvPr/>
          </p:nvSpPr>
          <p:spPr bwMode="auto">
            <a:xfrm>
              <a:off x="4288926" y="2550077"/>
              <a:ext cx="685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e(t)</a:t>
              </a:r>
            </a:p>
          </p:txBody>
        </p:sp>
        <p:sp>
          <p:nvSpPr>
            <p:cNvPr id="55325" name="Rectangle 29">
              <a:extLst>
                <a:ext uri="{FF2B5EF4-FFF2-40B4-BE49-F238E27FC236}">
                  <a16:creationId xmlns:a16="http://schemas.microsoft.com/office/drawing/2014/main" id="{875FBDEC-7293-4874-AE43-762E834839F2}"/>
                </a:ext>
              </a:extLst>
            </p:cNvPr>
            <p:cNvSpPr>
              <a:spLocks noChangeArrowheads="1"/>
            </p:cNvSpPr>
            <p:nvPr/>
          </p:nvSpPr>
          <p:spPr bwMode="auto">
            <a:xfrm>
              <a:off x="739389" y="1852600"/>
              <a:ext cx="1066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Input</a:t>
              </a:r>
            </a:p>
          </p:txBody>
        </p:sp>
        <p:sp>
          <p:nvSpPr>
            <p:cNvPr id="55307" name="Line 11">
              <a:extLst>
                <a:ext uri="{FF2B5EF4-FFF2-40B4-BE49-F238E27FC236}">
                  <a16:creationId xmlns:a16="http://schemas.microsoft.com/office/drawing/2014/main" id="{7E0890C4-B09B-4024-864F-D2A007A0EC9A}"/>
                </a:ext>
              </a:extLst>
            </p:cNvPr>
            <p:cNvSpPr>
              <a:spLocks noChangeShapeType="1"/>
            </p:cNvSpPr>
            <p:nvPr/>
          </p:nvSpPr>
          <p:spPr bwMode="auto">
            <a:xfrm flipH="1">
              <a:off x="3251473" y="2307189"/>
              <a:ext cx="43180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55333" name="Text Box 37">
            <a:extLst>
              <a:ext uri="{FF2B5EF4-FFF2-40B4-BE49-F238E27FC236}">
                <a16:creationId xmlns:a16="http://schemas.microsoft.com/office/drawing/2014/main" id="{585CF607-6E36-454B-8FA4-A2C5691C438C}"/>
              </a:ext>
            </a:extLst>
          </p:cNvPr>
          <p:cNvSpPr txBox="1">
            <a:spLocks noChangeArrowheads="1"/>
          </p:cNvSpPr>
          <p:nvPr/>
        </p:nvSpPr>
        <p:spPr bwMode="auto">
          <a:xfrm>
            <a:off x="449580" y="695325"/>
            <a:ext cx="8351520" cy="1003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sz="2200" b="1" dirty="0">
                <a:latin typeface="Calibri" panose="020F0502020204030204" pitchFamily="34" charset="0"/>
                <a:cs typeface="Calibri" panose="020F0502020204030204" pitchFamily="34" charset="0"/>
              </a:rPr>
              <a:t>Parameter estimation</a:t>
            </a:r>
            <a:r>
              <a:rPr lang="en-GB" altLang="en-US" sz="2200" dirty="0">
                <a:latin typeface="Calibri" panose="020F0502020204030204" pitchFamily="34" charset="0"/>
                <a:cs typeface="Calibri" panose="020F0502020204030204" pitchFamily="34" charset="0"/>
              </a:rPr>
              <a:t> is finding the set of parameters that </a:t>
            </a:r>
            <a:r>
              <a:rPr lang="en-GB" altLang="en-US" sz="2200" b="1" i="1" dirty="0">
                <a:latin typeface="Calibri" panose="020F0502020204030204" pitchFamily="34" charset="0"/>
                <a:cs typeface="Calibri" panose="020F0502020204030204" pitchFamily="34" charset="0"/>
              </a:rPr>
              <a:t>minimizes</a:t>
            </a:r>
            <a:r>
              <a:rPr lang="en-GB" altLang="en-US" sz="2200" dirty="0">
                <a:latin typeface="Calibri" panose="020F0502020204030204" pitchFamily="34" charset="0"/>
                <a:cs typeface="Calibri" panose="020F0502020204030204" pitchFamily="34" charset="0"/>
              </a:rPr>
              <a:t> the difference between the behaviours of the systemus and the model. </a:t>
            </a:r>
          </a:p>
          <a:p>
            <a:pPr>
              <a:lnSpc>
                <a:spcPct val="90000"/>
              </a:lnSpc>
              <a:spcBef>
                <a:spcPct val="20000"/>
              </a:spcBef>
              <a:buSzPct val="100000"/>
            </a:pPr>
            <a:r>
              <a:rPr lang="en-GB" altLang="en-US" sz="2200" dirty="0">
                <a:latin typeface="Calibri" panose="020F0502020204030204" pitchFamily="34" charset="0"/>
                <a:cs typeface="Calibri" panose="020F0502020204030204" pitchFamily="34" charset="0"/>
              </a:rPr>
              <a:t>(Also initial values can be handled as parameters in StochSD.)</a:t>
            </a:r>
          </a:p>
        </p:txBody>
      </p:sp>
      <p:sp>
        <p:nvSpPr>
          <p:cNvPr id="2" name="textruta 1">
            <a:extLst>
              <a:ext uri="{FF2B5EF4-FFF2-40B4-BE49-F238E27FC236}">
                <a16:creationId xmlns:a16="http://schemas.microsoft.com/office/drawing/2014/main" id="{3DE5F4F4-A80D-4A21-83A4-E40A6893AB49}"/>
              </a:ext>
            </a:extLst>
          </p:cNvPr>
          <p:cNvSpPr txBox="1"/>
          <p:nvPr/>
        </p:nvSpPr>
        <p:spPr>
          <a:xfrm>
            <a:off x="391844" y="4991169"/>
            <a:ext cx="8268779" cy="1754326"/>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For the same input, the outputs should be as similar as possible.</a:t>
            </a:r>
          </a:p>
          <a:p>
            <a:r>
              <a:rPr lang="en-GB" dirty="0">
                <a:solidFill>
                  <a:schemeClr val="tx1"/>
                </a:solidFill>
                <a:latin typeface="Calibri" panose="020F0502020204030204" pitchFamily="34" charset="0"/>
                <a:cs typeface="Calibri" panose="020F0502020204030204" pitchFamily="34" charset="0"/>
              </a:rPr>
              <a:t>This means that the difference should be as small as possible, which means that we have a minimization problem that is best handled by an optimizer!</a:t>
            </a:r>
          </a:p>
        </p:txBody>
      </p:sp>
      <p:sp>
        <p:nvSpPr>
          <p:cNvPr id="36" name="Platshållare för bildnummer 6">
            <a:extLst>
              <a:ext uri="{FF2B5EF4-FFF2-40B4-BE49-F238E27FC236}">
                <a16:creationId xmlns:a16="http://schemas.microsoft.com/office/drawing/2014/main" id="{AB167AED-EB74-4F0B-9802-C7C7743661AC}"/>
              </a:ext>
            </a:extLst>
          </p:cNvPr>
          <p:cNvSpPr>
            <a:spLocks noGrp="1"/>
          </p:cNvSpPr>
          <p:nvPr>
            <p:ph type="sldNum" sz="quarter" idx="12"/>
          </p:nvPr>
        </p:nvSpPr>
        <p:spPr>
          <a:xfrm>
            <a:off x="8507184" y="6248400"/>
            <a:ext cx="428897" cy="457200"/>
          </a:xfrm>
        </p:spPr>
        <p:txBody>
          <a:bodyPr/>
          <a:lstStyle/>
          <a:p>
            <a:fld id="{73E09CEB-7AD0-4B59-94E5-88B6741DC509}" type="slidenum">
              <a:rPr lang="en-GB" altLang="en-US">
                <a:latin typeface="Calibri" panose="020F0502020204030204" pitchFamily="34" charset="0"/>
                <a:cs typeface="Calibri" panose="020F0502020204030204" pitchFamily="34" charset="0"/>
              </a:rPr>
              <a:pPr/>
              <a:t>32</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33"/>
                                        </p:tgtEl>
                                        <p:attrNameLst>
                                          <p:attrName>style.visibility</p:attrName>
                                        </p:attrNameLst>
                                      </p:cBhvr>
                                      <p:to>
                                        <p:strVal val="visible"/>
                                      </p:to>
                                    </p:set>
                                    <p:anim calcmode="lin" valueType="num">
                                      <p:cBhvr additive="base">
                                        <p:cTn id="7" dur="500" fill="hold"/>
                                        <p:tgtEl>
                                          <p:spTgt spid="55333"/>
                                        </p:tgtEl>
                                        <p:attrNameLst>
                                          <p:attrName>ppt_x</p:attrName>
                                        </p:attrNameLst>
                                      </p:cBhvr>
                                      <p:tavLst>
                                        <p:tav tm="0">
                                          <p:val>
                                            <p:strVal val="#ppt_x"/>
                                          </p:val>
                                        </p:tav>
                                        <p:tav tm="100000">
                                          <p:val>
                                            <p:strVal val="#ppt_x"/>
                                          </p:val>
                                        </p:tav>
                                      </p:tavLst>
                                    </p:anim>
                                    <p:anim calcmode="lin" valueType="num">
                                      <p:cBhvr additive="base">
                                        <p:cTn id="8" dur="500" fill="hold"/>
                                        <p:tgtEl>
                                          <p:spTgt spid="553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5334"/>
                                        </p:tgtEl>
                                        <p:attrNameLst>
                                          <p:attrName>style.visibility</p:attrName>
                                        </p:attrNameLst>
                                      </p:cBhvr>
                                      <p:to>
                                        <p:strVal val="visible"/>
                                      </p:to>
                                    </p:set>
                                    <p:anim calcmode="lin" valueType="num">
                                      <p:cBhvr additive="base">
                                        <p:cTn id="25" dur="500" fill="hold"/>
                                        <p:tgtEl>
                                          <p:spTgt spid="55334"/>
                                        </p:tgtEl>
                                        <p:attrNameLst>
                                          <p:attrName>ppt_x</p:attrName>
                                        </p:attrNameLst>
                                      </p:cBhvr>
                                      <p:tavLst>
                                        <p:tav tm="0">
                                          <p:val>
                                            <p:strVal val="1+#ppt_w/2"/>
                                          </p:val>
                                        </p:tav>
                                        <p:tav tm="100000">
                                          <p:val>
                                            <p:strVal val="#ppt_x"/>
                                          </p:val>
                                        </p:tav>
                                      </p:tavLst>
                                    </p:anim>
                                    <p:anim calcmode="lin" valueType="num">
                                      <p:cBhvr additive="base">
                                        <p:cTn id="26" dur="500" fill="hold"/>
                                        <p:tgtEl>
                                          <p:spTgt spid="55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4" grpId="0" animBg="1" autoUpdateAnimBg="0"/>
      <p:bldP spid="55333"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a:extLst>
              <a:ext uri="{FF2B5EF4-FFF2-40B4-BE49-F238E27FC236}">
                <a16:creationId xmlns:a16="http://schemas.microsoft.com/office/drawing/2014/main" id="{B880B0B5-4BD7-460A-9E1E-10DC5780FD7E}"/>
              </a:ext>
            </a:extLst>
          </p:cNvPr>
          <p:cNvSpPr>
            <a:spLocks noGrp="1" noChangeArrowheads="1"/>
          </p:cNvSpPr>
          <p:nvPr>
            <p:ph type="title"/>
          </p:nvPr>
        </p:nvSpPr>
        <p:spPr>
          <a:xfrm>
            <a:off x="685800" y="76200"/>
            <a:ext cx="7772400" cy="530274"/>
          </a:xfrm>
          <a:noFill/>
          <a:ln/>
        </p:spPr>
        <p:txBody>
          <a:bodyPr/>
          <a:lstStyle/>
          <a:p>
            <a:r>
              <a:rPr lang="en-GB" altLang="en-US" sz="3600" b="1" dirty="0">
                <a:latin typeface="Calibri" panose="020F0502020204030204" pitchFamily="34" charset="0"/>
                <a:cs typeface="Calibri" panose="020F0502020204030204" pitchFamily="34" charset="0"/>
              </a:rPr>
              <a:t>Least-square calculations</a:t>
            </a:r>
          </a:p>
        </p:txBody>
      </p:sp>
      <p:sp>
        <p:nvSpPr>
          <p:cNvPr id="57375" name="Text Box 31">
            <a:extLst>
              <a:ext uri="{FF2B5EF4-FFF2-40B4-BE49-F238E27FC236}">
                <a16:creationId xmlns:a16="http://schemas.microsoft.com/office/drawing/2014/main" id="{2854E950-ABBF-496F-BE2D-C8545478EA20}"/>
              </a:ext>
            </a:extLst>
          </p:cNvPr>
          <p:cNvSpPr txBox="1">
            <a:spLocks noChangeArrowheads="1"/>
          </p:cNvSpPr>
          <p:nvPr/>
        </p:nvSpPr>
        <p:spPr bwMode="auto">
          <a:xfrm>
            <a:off x="304800" y="4859838"/>
            <a:ext cx="8153400" cy="111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pPr>
            <a:r>
              <a:rPr lang="en-GB" altLang="en-US" sz="2600" dirty="0">
                <a:latin typeface="Calibri" panose="020F0502020204030204" pitchFamily="34" charset="0"/>
                <a:cs typeface="Calibri" panose="020F0502020204030204" pitchFamily="34" charset="0"/>
              </a:rPr>
              <a:t>Then, let an optimizer run the model over and over again searching for the set of parameter values that minimizes V (i.e. that gives the least-square estimate of the difference).</a:t>
            </a:r>
          </a:p>
        </p:txBody>
      </p:sp>
      <p:sp>
        <p:nvSpPr>
          <p:cNvPr id="57390" name="Text Box 46">
            <a:extLst>
              <a:ext uri="{FF2B5EF4-FFF2-40B4-BE49-F238E27FC236}">
                <a16:creationId xmlns:a16="http://schemas.microsoft.com/office/drawing/2014/main" id="{F246AF6C-E5E6-462A-8F30-99ECD99A1D54}"/>
              </a:ext>
            </a:extLst>
          </p:cNvPr>
          <p:cNvSpPr txBox="1">
            <a:spLocks noChangeArrowheads="1"/>
          </p:cNvSpPr>
          <p:nvPr/>
        </p:nvSpPr>
        <p:spPr bwMode="auto">
          <a:xfrm>
            <a:off x="108860" y="662157"/>
            <a:ext cx="8892581" cy="1272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SzPct val="100000"/>
            </a:pPr>
            <a:r>
              <a:rPr lang="en-GB" altLang="en-US" sz="2600" dirty="0">
                <a:latin typeface="Calibri" panose="020F0502020204030204" pitchFamily="34" charset="0"/>
                <a:cs typeface="Calibri" panose="020F0502020204030204" pitchFamily="34" charset="0"/>
              </a:rPr>
              <a:t>The difference  e(t)  = </a:t>
            </a:r>
            <a:r>
              <a:rPr lang="en-GB" altLang="en-US" sz="2600" noProof="1">
                <a:latin typeface="Calibri" panose="020F0502020204030204" pitchFamily="34" charset="0"/>
                <a:cs typeface="Calibri" panose="020F0502020204030204" pitchFamily="34" charset="0"/>
              </a:rPr>
              <a:t>y</a:t>
            </a:r>
            <a:r>
              <a:rPr lang="en-GB" altLang="en-US" sz="2600" baseline="-25000" noProof="1">
                <a:latin typeface="Calibri" panose="020F0502020204030204" pitchFamily="34" charset="0"/>
                <a:cs typeface="Calibri" panose="020F0502020204030204" pitchFamily="34" charset="0"/>
              </a:rPr>
              <a:t>systemus</a:t>
            </a:r>
            <a:r>
              <a:rPr lang="en-GB" altLang="en-US" sz="2600" dirty="0">
                <a:latin typeface="Calibri" panose="020F0502020204030204" pitchFamily="34" charset="0"/>
                <a:cs typeface="Calibri" panose="020F0502020204030204" pitchFamily="34" charset="0"/>
              </a:rPr>
              <a:t> - y </a:t>
            </a:r>
            <a:r>
              <a:rPr lang="en-GB" altLang="en-US" sz="2600" baseline="-25000" dirty="0">
                <a:latin typeface="Calibri" panose="020F0502020204030204" pitchFamily="34" charset="0"/>
                <a:cs typeface="Calibri" panose="020F0502020204030204" pitchFamily="34" charset="0"/>
              </a:rPr>
              <a:t>model </a:t>
            </a:r>
            <a:r>
              <a:rPr lang="en-GB" altLang="en-US" sz="2600" dirty="0">
                <a:latin typeface="Calibri" panose="020F0502020204030204" pitchFamily="34" charset="0"/>
                <a:cs typeface="Calibri" panose="020F0502020204030204" pitchFamily="34" charset="0"/>
              </a:rPr>
              <a:t> is squared and integrated </a:t>
            </a:r>
          </a:p>
          <a:p>
            <a:pPr>
              <a:lnSpc>
                <a:spcPct val="90000"/>
              </a:lnSpc>
              <a:spcBef>
                <a:spcPct val="25000"/>
              </a:spcBef>
              <a:buSzPct val="100000"/>
            </a:pPr>
            <a:r>
              <a:rPr lang="en-GB" altLang="en-US" sz="2600" dirty="0">
                <a:latin typeface="Calibri" panose="020F0502020204030204" pitchFamily="34" charset="0"/>
                <a:cs typeface="Calibri" panose="020F0502020204030204" pitchFamily="34" charset="0"/>
              </a:rPr>
              <a:t>over the time period studied. V =  </a:t>
            </a:r>
            <a:r>
              <a:rPr lang="en-GB" altLang="en-US" sz="2600" dirty="0">
                <a:latin typeface="Calibri" panose="020F0502020204030204" pitchFamily="34" charset="0"/>
                <a:cs typeface="Calibri" panose="020F0502020204030204" pitchFamily="34" charset="0"/>
                <a:sym typeface="Symbol" panose="05050102010706020507" pitchFamily="18" charset="2"/>
              </a:rPr>
              <a:t></a:t>
            </a:r>
            <a:r>
              <a:rPr lang="en-GB" altLang="en-US" sz="2600" dirty="0">
                <a:latin typeface="Calibri" panose="020F0502020204030204" pitchFamily="34" charset="0"/>
                <a:cs typeface="Calibri" panose="020F0502020204030204" pitchFamily="34" charset="0"/>
              </a:rPr>
              <a:t>e</a:t>
            </a:r>
            <a:r>
              <a:rPr lang="en-GB" altLang="en-US" sz="2600" baseline="30000" dirty="0">
                <a:latin typeface="Calibri" panose="020F0502020204030204" pitchFamily="34" charset="0"/>
                <a:cs typeface="Calibri" panose="020F0502020204030204" pitchFamily="34" charset="0"/>
              </a:rPr>
              <a:t>2</a:t>
            </a:r>
            <a:r>
              <a:rPr lang="en-GB" altLang="en-US" sz="2600" dirty="0">
                <a:latin typeface="Calibri" panose="020F0502020204030204" pitchFamily="34" charset="0"/>
                <a:cs typeface="Calibri" panose="020F0502020204030204" pitchFamily="34" charset="0"/>
              </a:rPr>
              <a:t>(t)</a:t>
            </a:r>
            <a:r>
              <a:rPr lang="en-GB" altLang="en-US" sz="2600" noProof="1">
                <a:latin typeface="Calibri" panose="020F0502020204030204" pitchFamily="34" charset="0"/>
                <a:cs typeface="Calibri" panose="020F0502020204030204" pitchFamily="34" charset="0"/>
              </a:rPr>
              <a:t>dt</a:t>
            </a:r>
            <a:r>
              <a:rPr lang="en-GB" altLang="en-US" sz="2600" dirty="0">
                <a:latin typeface="Calibri" panose="020F0502020204030204" pitchFamily="34" charset="0"/>
                <a:cs typeface="Calibri" panose="020F0502020204030204" pitchFamily="34" charset="0"/>
              </a:rPr>
              <a:t> becomes our </a:t>
            </a:r>
            <a:r>
              <a:rPr lang="en-GB" altLang="en-US" sz="2600" b="1" dirty="0">
                <a:latin typeface="Calibri" panose="020F0502020204030204" pitchFamily="34" charset="0"/>
                <a:cs typeface="Calibri" panose="020F0502020204030204" pitchFamily="34" charset="0"/>
              </a:rPr>
              <a:t>objective function</a:t>
            </a:r>
            <a:r>
              <a:rPr lang="en-GB" altLang="en-US" sz="2600" dirty="0">
                <a:latin typeface="Calibri" panose="020F0502020204030204" pitchFamily="34" charset="0"/>
                <a:cs typeface="Calibri" panose="020F0502020204030204" pitchFamily="34" charset="0"/>
              </a:rPr>
              <a:t> to be </a:t>
            </a:r>
            <a:r>
              <a:rPr lang="en-GB" altLang="en-US" sz="2600" b="1" i="1" dirty="0">
                <a:latin typeface="Calibri" panose="020F0502020204030204" pitchFamily="34" charset="0"/>
                <a:cs typeface="Calibri" panose="020F0502020204030204" pitchFamily="34" charset="0"/>
              </a:rPr>
              <a:t>minimized</a:t>
            </a:r>
            <a:r>
              <a:rPr lang="en-GB" altLang="en-US" sz="2600" dirty="0">
                <a:latin typeface="Calibri" panose="020F0502020204030204" pitchFamily="34" charset="0"/>
                <a:cs typeface="Calibri" panose="020F0502020204030204" pitchFamily="34" charset="0"/>
              </a:rPr>
              <a:t> with the help of an optimizer.</a:t>
            </a:r>
            <a:endParaRPr lang="en-GB" altLang="en-US" b="1" dirty="0">
              <a:latin typeface="Calibri" panose="020F0502020204030204" pitchFamily="34" charset="0"/>
              <a:cs typeface="Calibri" panose="020F0502020204030204" pitchFamily="34" charset="0"/>
            </a:endParaRPr>
          </a:p>
        </p:txBody>
      </p:sp>
      <p:sp>
        <p:nvSpPr>
          <p:cNvPr id="57391" name="Text Box 47">
            <a:extLst>
              <a:ext uri="{FF2B5EF4-FFF2-40B4-BE49-F238E27FC236}">
                <a16:creationId xmlns:a16="http://schemas.microsoft.com/office/drawing/2014/main" id="{CBE22E9E-AAC1-40A3-8C57-29D749E9A758}"/>
              </a:ext>
            </a:extLst>
          </p:cNvPr>
          <p:cNvSpPr txBox="1">
            <a:spLocks noChangeArrowheads="1"/>
          </p:cNvSpPr>
          <p:nvPr/>
        </p:nvSpPr>
        <p:spPr bwMode="auto">
          <a:xfrm>
            <a:off x="322217" y="6114439"/>
            <a:ext cx="687977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600" dirty="0">
                <a:solidFill>
                  <a:srgbClr val="009900"/>
                </a:solidFill>
                <a:latin typeface="Calibri" panose="020F0502020204030204" pitchFamily="34" charset="0"/>
                <a:cs typeface="Calibri" panose="020F0502020204030204" pitchFamily="34" charset="0"/>
              </a:rPr>
              <a:t>In </a:t>
            </a:r>
            <a:r>
              <a:rPr lang="en-GB" altLang="en-US" sz="2600" noProof="1">
                <a:solidFill>
                  <a:srgbClr val="009900"/>
                </a:solidFill>
                <a:latin typeface="Calibri" panose="020F0502020204030204" pitchFamily="34" charset="0"/>
                <a:cs typeface="Calibri" panose="020F0502020204030204" pitchFamily="34" charset="0"/>
              </a:rPr>
              <a:t>StochSD</a:t>
            </a:r>
            <a:r>
              <a:rPr lang="en-GB" altLang="en-US" sz="2600" dirty="0">
                <a:solidFill>
                  <a:srgbClr val="009900"/>
                </a:solidFill>
                <a:latin typeface="Calibri" panose="020F0502020204030204" pitchFamily="34" charset="0"/>
                <a:cs typeface="Calibri" panose="020F0502020204030204" pitchFamily="34" charset="0"/>
              </a:rPr>
              <a:t> this can be done with the tool </a:t>
            </a:r>
            <a:r>
              <a:rPr lang="en-GB" altLang="en-US" sz="2600" b="1" dirty="0">
                <a:solidFill>
                  <a:srgbClr val="009900"/>
                </a:solidFill>
                <a:latin typeface="Calibri" panose="020F0502020204030204" pitchFamily="34" charset="0"/>
                <a:cs typeface="Calibri" panose="020F0502020204030204" pitchFamily="34" charset="0"/>
              </a:rPr>
              <a:t>Optim</a:t>
            </a:r>
            <a:r>
              <a:rPr lang="en-GB" altLang="en-US" sz="2600" dirty="0">
                <a:solidFill>
                  <a:srgbClr val="009900"/>
                </a:solidFill>
                <a:latin typeface="Calibri" panose="020F0502020204030204" pitchFamily="34" charset="0"/>
                <a:cs typeface="Calibri" panose="020F0502020204030204" pitchFamily="34" charset="0"/>
              </a:rPr>
              <a:t>.</a:t>
            </a:r>
          </a:p>
        </p:txBody>
      </p:sp>
      <p:grpSp>
        <p:nvGrpSpPr>
          <p:cNvPr id="57393" name="Group 49">
            <a:extLst>
              <a:ext uri="{FF2B5EF4-FFF2-40B4-BE49-F238E27FC236}">
                <a16:creationId xmlns:a16="http://schemas.microsoft.com/office/drawing/2014/main" id="{11ED24C7-D925-43B8-B9AE-729B1956469E}"/>
              </a:ext>
            </a:extLst>
          </p:cNvPr>
          <p:cNvGrpSpPr>
            <a:grpSpLocks/>
          </p:cNvGrpSpPr>
          <p:nvPr/>
        </p:nvGrpSpPr>
        <p:grpSpPr bwMode="auto">
          <a:xfrm>
            <a:off x="3988942" y="2106747"/>
            <a:ext cx="4716526" cy="2468046"/>
            <a:chOff x="2928" y="1621"/>
            <a:chExt cx="2001" cy="1640"/>
          </a:xfrm>
        </p:grpSpPr>
        <p:sp>
          <p:nvSpPr>
            <p:cNvPr id="57389" name="AutoShape 45">
              <a:extLst>
                <a:ext uri="{FF2B5EF4-FFF2-40B4-BE49-F238E27FC236}">
                  <a16:creationId xmlns:a16="http://schemas.microsoft.com/office/drawing/2014/main" id="{580EB1D6-4580-404D-9B4E-0D5D579F7E4B}"/>
                </a:ext>
              </a:extLst>
            </p:cNvPr>
            <p:cNvSpPr>
              <a:spLocks/>
            </p:cNvSpPr>
            <p:nvPr/>
          </p:nvSpPr>
          <p:spPr bwMode="auto">
            <a:xfrm>
              <a:off x="2928" y="1656"/>
              <a:ext cx="93" cy="1605"/>
            </a:xfrm>
            <a:prstGeom prst="leftBrace">
              <a:avLst>
                <a:gd name="adj1" fmla="val 140741"/>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7392" name="Text Box 48">
              <a:extLst>
                <a:ext uri="{FF2B5EF4-FFF2-40B4-BE49-F238E27FC236}">
                  <a16:creationId xmlns:a16="http://schemas.microsoft.com/office/drawing/2014/main" id="{67177F48-FE69-4F36-9BC0-AC2232568F58}"/>
                </a:ext>
              </a:extLst>
            </p:cNvPr>
            <p:cNvSpPr txBox="1">
              <a:spLocks noChangeArrowheads="1"/>
            </p:cNvSpPr>
            <p:nvPr/>
          </p:nvSpPr>
          <p:spPr bwMode="auto">
            <a:xfrm>
              <a:off x="2987" y="1621"/>
              <a:ext cx="1942" cy="1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noProof="1">
                  <a:latin typeface="Calibri" panose="020F0502020204030204" pitchFamily="34" charset="0"/>
                  <a:cs typeface="Calibri" panose="020F0502020204030204" pitchFamily="34" charset="0"/>
                </a:rPr>
                <a:t>y</a:t>
              </a:r>
              <a:r>
                <a:rPr lang="en-GB" altLang="en-US" baseline="-25000" noProof="1">
                  <a:latin typeface="Calibri" panose="020F0502020204030204" pitchFamily="34" charset="0"/>
                  <a:cs typeface="Calibri" panose="020F0502020204030204" pitchFamily="34" charset="0"/>
                </a:rPr>
                <a:t>syst</a:t>
              </a:r>
              <a:r>
                <a:rPr lang="en-GB" altLang="en-US" dirty="0">
                  <a:latin typeface="Calibri" panose="020F0502020204030204" pitchFamily="34" charset="0"/>
                  <a:cs typeface="Calibri" panose="020F0502020204030204" pitchFamily="34" charset="0"/>
                </a:rPr>
                <a:t>=TABLE(...)</a:t>
              </a:r>
            </a:p>
            <a:p>
              <a:pPr>
                <a:lnSpc>
                  <a:spcPct val="90000"/>
                </a:lnSpc>
                <a:buSzPct val="100000"/>
              </a:pPr>
              <a:endParaRPr lang="en-GB" altLang="en-US" sz="1200" dirty="0">
                <a:latin typeface="Calibri" panose="020F0502020204030204" pitchFamily="34" charset="0"/>
                <a:cs typeface="Calibri" panose="020F0502020204030204" pitchFamily="34" charset="0"/>
              </a:endParaRPr>
            </a:p>
            <a:p>
              <a:pPr>
                <a:lnSpc>
                  <a:spcPct val="90000"/>
                </a:lnSpc>
                <a:buSzPct val="100000"/>
              </a:pPr>
              <a:r>
                <a:rPr lang="en-GB" altLang="en-US" noProof="1">
                  <a:latin typeface="Calibri" panose="020F0502020204030204" pitchFamily="34" charset="0"/>
                  <a:cs typeface="Calibri" panose="020F0502020204030204" pitchFamily="34" charset="0"/>
                </a:rPr>
                <a:t>y</a:t>
              </a:r>
              <a:r>
                <a:rPr lang="en-GB" altLang="en-US" baseline="-25000" noProof="1">
                  <a:latin typeface="Calibri" panose="020F0502020204030204" pitchFamily="34" charset="0"/>
                  <a:cs typeface="Calibri" panose="020F0502020204030204" pitchFamily="34" charset="0"/>
                </a:rPr>
                <a:t>mod</a:t>
              </a:r>
              <a:r>
                <a:rPr lang="en-GB" altLang="en-US" dirty="0">
                  <a:latin typeface="Calibri" panose="020F0502020204030204" pitchFamily="34" charset="0"/>
                  <a:cs typeface="Calibri" panose="020F0502020204030204" pitchFamily="34" charset="0"/>
                </a:rPr>
                <a:t>= ...</a:t>
              </a:r>
            </a:p>
            <a:p>
              <a:pPr>
                <a:lnSpc>
                  <a:spcPct val="90000"/>
                </a:lnSpc>
                <a:buSzPct val="100000"/>
              </a:pPr>
              <a:endParaRPr lang="en-GB" altLang="en-US" sz="1200" dirty="0">
                <a:latin typeface="Calibri" panose="020F0502020204030204" pitchFamily="34" charset="0"/>
                <a:cs typeface="Calibri" panose="020F0502020204030204" pitchFamily="34" charset="0"/>
              </a:endParaRPr>
            </a:p>
            <a:p>
              <a:pPr>
                <a:lnSpc>
                  <a:spcPct val="90000"/>
                </a:lnSpc>
                <a:buSzPct val="100000"/>
              </a:pPr>
              <a:r>
                <a:rPr lang="en-GB" altLang="en-US" dirty="0">
                  <a:latin typeface="Calibri" panose="020F0502020204030204" pitchFamily="34" charset="0"/>
                  <a:cs typeface="Calibri" panose="020F0502020204030204" pitchFamily="34" charset="0"/>
                </a:rPr>
                <a:t>e(t)=</a:t>
              </a:r>
              <a:r>
                <a:rPr lang="en-GB" altLang="en-US" noProof="1">
                  <a:latin typeface="Calibri" panose="020F0502020204030204" pitchFamily="34" charset="0"/>
                  <a:cs typeface="Calibri" panose="020F0502020204030204" pitchFamily="34" charset="0"/>
                </a:rPr>
                <a:t>Y(t)</a:t>
              </a:r>
              <a:r>
                <a:rPr lang="en-GB" altLang="en-US" baseline="-25000" noProof="1">
                  <a:latin typeface="Calibri" panose="020F0502020204030204" pitchFamily="34" charset="0"/>
                  <a:cs typeface="Calibri" panose="020F0502020204030204" pitchFamily="34" charset="0"/>
                </a:rPr>
                <a:t>syst </a:t>
              </a:r>
              <a:r>
                <a:rPr lang="en-GB" altLang="en-US" noProof="1">
                  <a:latin typeface="Calibri" panose="020F0502020204030204" pitchFamily="34" charset="0"/>
                  <a:cs typeface="Calibri" panose="020F0502020204030204" pitchFamily="34" charset="0"/>
                </a:rPr>
                <a:t>– Y(t)</a:t>
              </a:r>
              <a:r>
                <a:rPr lang="en-GB" altLang="en-US" baseline="-25000" noProof="1">
                  <a:latin typeface="Calibri" panose="020F0502020204030204" pitchFamily="34" charset="0"/>
                  <a:cs typeface="Calibri" panose="020F0502020204030204" pitchFamily="34" charset="0"/>
                </a:rPr>
                <a:t>mod</a:t>
              </a:r>
            </a:p>
            <a:p>
              <a:pPr>
                <a:lnSpc>
                  <a:spcPct val="90000"/>
                </a:lnSpc>
                <a:buSzPct val="100000"/>
              </a:pPr>
              <a:endParaRPr lang="en-GB" altLang="en-US" sz="1200" noProof="1">
                <a:latin typeface="Calibri" panose="020F0502020204030204" pitchFamily="34" charset="0"/>
                <a:cs typeface="Calibri" panose="020F0502020204030204" pitchFamily="34" charset="0"/>
              </a:endParaRPr>
            </a:p>
            <a:p>
              <a:pPr>
                <a:lnSpc>
                  <a:spcPct val="90000"/>
                </a:lnSpc>
                <a:buSzPct val="100000"/>
              </a:pPr>
              <a:r>
                <a:rPr lang="en-GB" altLang="en-US" dirty="0">
                  <a:latin typeface="Calibri" panose="020F0502020204030204" pitchFamily="34" charset="0"/>
                  <a:cs typeface="Calibri" panose="020F0502020204030204" pitchFamily="34" charset="0"/>
                </a:rPr>
                <a:t>e2=e*e</a:t>
              </a:r>
            </a:p>
            <a:p>
              <a:pPr>
                <a:lnSpc>
                  <a:spcPct val="90000"/>
                </a:lnSpc>
                <a:buSzPct val="100000"/>
              </a:pPr>
              <a:endParaRPr lang="en-GB" altLang="en-US" sz="1200" dirty="0">
                <a:latin typeface="Calibri" panose="020F0502020204030204" pitchFamily="34" charset="0"/>
                <a:cs typeface="Calibri" panose="020F0502020204030204" pitchFamily="34" charset="0"/>
              </a:endParaRPr>
            </a:p>
            <a:p>
              <a:pPr>
                <a:lnSpc>
                  <a:spcPct val="90000"/>
                </a:lnSpc>
                <a:buSzPct val="100000"/>
              </a:pPr>
              <a:r>
                <a:rPr lang="en-GB" altLang="en-US" dirty="0">
                  <a:latin typeface="Calibri" panose="020F0502020204030204" pitchFamily="34" charset="0"/>
                  <a:cs typeface="Calibri" panose="020F0502020204030204" pitchFamily="34" charset="0"/>
                </a:rPr>
                <a:t>V=V+</a:t>
              </a:r>
              <a:r>
                <a:rPr lang="en-GB" altLang="en-US" noProof="1">
                  <a:latin typeface="Calibri" panose="020F0502020204030204" pitchFamily="34" charset="0"/>
                  <a:cs typeface="Calibri" panose="020F0502020204030204" pitchFamily="34" charset="0"/>
                </a:rPr>
                <a:t>dt</a:t>
              </a:r>
              <a:r>
                <a:rPr lang="en-GB" altLang="en-US" dirty="0">
                  <a:latin typeface="Calibri" panose="020F0502020204030204" pitchFamily="34" charset="0"/>
                  <a:cs typeface="Calibri" panose="020F0502020204030204" pitchFamily="34" charset="0"/>
                </a:rPr>
                <a:t>*e2 </a:t>
              </a:r>
              <a:r>
                <a:rPr lang="en-GB" altLang="en-US" sz="2000" dirty="0">
                  <a:latin typeface="Calibri" panose="020F0502020204030204" pitchFamily="34" charset="0"/>
                  <a:cs typeface="Calibri" panose="020F0502020204030204" pitchFamily="34" charset="0"/>
                </a:rPr>
                <a:t>(accumulates e</a:t>
              </a:r>
              <a:r>
                <a:rPr lang="en-GB" altLang="en-US" sz="2000" baseline="30000" dirty="0">
                  <a:latin typeface="Calibri" panose="020F0502020204030204" pitchFamily="34" charset="0"/>
                  <a:cs typeface="Calibri" panose="020F0502020204030204" pitchFamily="34" charset="0"/>
                </a:rPr>
                <a:t>2</a:t>
              </a:r>
              <a:r>
                <a:rPr lang="en-GB" altLang="en-US" sz="2000" dirty="0">
                  <a:latin typeface="Calibri" panose="020F0502020204030204" pitchFamily="34" charset="0"/>
                  <a:cs typeface="Calibri" panose="020F0502020204030204" pitchFamily="34" charset="0"/>
                </a:rPr>
                <a:t> over time)</a:t>
              </a:r>
            </a:p>
          </p:txBody>
        </p:sp>
      </p:grpSp>
      <p:sp>
        <p:nvSpPr>
          <p:cNvPr id="35" name="Platshållare för bildnummer 6">
            <a:extLst>
              <a:ext uri="{FF2B5EF4-FFF2-40B4-BE49-F238E27FC236}">
                <a16:creationId xmlns:a16="http://schemas.microsoft.com/office/drawing/2014/main" id="{FD678C0F-3D82-4CFF-9280-96DF30D2D088}"/>
              </a:ext>
            </a:extLst>
          </p:cNvPr>
          <p:cNvSpPr>
            <a:spLocks noGrp="1"/>
          </p:cNvSpPr>
          <p:nvPr>
            <p:ph type="sldNum" sz="quarter" idx="12"/>
          </p:nvPr>
        </p:nvSpPr>
        <p:spPr>
          <a:xfrm>
            <a:off x="8502872" y="6305318"/>
            <a:ext cx="428897" cy="457200"/>
          </a:xfrm>
        </p:spPr>
        <p:txBody>
          <a:bodyPr/>
          <a:lstStyle/>
          <a:p>
            <a:fld id="{C00B40B0-B2DA-4A4D-A9AD-1FC4EE75AA86}" type="slidenum">
              <a:rPr lang="en-GB" altLang="en-US">
                <a:latin typeface="Calibri" panose="020F0502020204030204" pitchFamily="34" charset="0"/>
                <a:cs typeface="Calibri" panose="020F0502020204030204" pitchFamily="34" charset="0"/>
              </a:rPr>
              <a:pPr/>
              <a:t>33</a:t>
            </a:fld>
            <a:endParaRPr lang="en-GB" altLang="en-US" dirty="0">
              <a:latin typeface="Calibri" panose="020F0502020204030204" pitchFamily="34" charset="0"/>
              <a:cs typeface="Calibri" panose="020F0502020204030204" pitchFamily="34" charset="0"/>
            </a:endParaRPr>
          </a:p>
        </p:txBody>
      </p:sp>
      <p:grpSp>
        <p:nvGrpSpPr>
          <p:cNvPr id="8" name="Grupp 7">
            <a:extLst>
              <a:ext uri="{FF2B5EF4-FFF2-40B4-BE49-F238E27FC236}">
                <a16:creationId xmlns:a16="http://schemas.microsoft.com/office/drawing/2014/main" id="{2A0A4B3B-2C0A-486F-A67D-663905B4133C}"/>
              </a:ext>
            </a:extLst>
          </p:cNvPr>
          <p:cNvGrpSpPr/>
          <p:nvPr/>
        </p:nvGrpSpPr>
        <p:grpSpPr>
          <a:xfrm>
            <a:off x="535061" y="1787539"/>
            <a:ext cx="3171306" cy="2871470"/>
            <a:chOff x="535097" y="2330062"/>
            <a:chExt cx="3171306" cy="2871470"/>
          </a:xfrm>
        </p:grpSpPr>
        <p:grpSp>
          <p:nvGrpSpPr>
            <p:cNvPr id="57385" name="Group 41">
              <a:extLst>
                <a:ext uri="{FF2B5EF4-FFF2-40B4-BE49-F238E27FC236}">
                  <a16:creationId xmlns:a16="http://schemas.microsoft.com/office/drawing/2014/main" id="{9B2E022F-E023-4DEE-AC4E-3D26FF1D6B21}"/>
                </a:ext>
              </a:extLst>
            </p:cNvPr>
            <p:cNvGrpSpPr>
              <a:grpSpLocks/>
            </p:cNvGrpSpPr>
            <p:nvPr/>
          </p:nvGrpSpPr>
          <p:grpSpPr bwMode="auto">
            <a:xfrm>
              <a:off x="1237839" y="3536561"/>
              <a:ext cx="661988" cy="673100"/>
              <a:chOff x="1205" y="2204"/>
              <a:chExt cx="417" cy="424"/>
            </a:xfrm>
          </p:grpSpPr>
          <p:sp>
            <p:nvSpPr>
              <p:cNvPr id="57361" name="Oval 17">
                <a:extLst>
                  <a:ext uri="{FF2B5EF4-FFF2-40B4-BE49-F238E27FC236}">
                    <a16:creationId xmlns:a16="http://schemas.microsoft.com/office/drawing/2014/main" id="{826249FA-E675-4295-9CCE-74E1C1C84C74}"/>
                  </a:ext>
                </a:extLst>
              </p:cNvPr>
              <p:cNvSpPr>
                <a:spLocks noChangeArrowheads="1"/>
              </p:cNvSpPr>
              <p:nvPr/>
            </p:nvSpPr>
            <p:spPr bwMode="auto">
              <a:xfrm>
                <a:off x="1205" y="2204"/>
                <a:ext cx="402" cy="42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57362" name="Rectangle 18">
                <a:extLst>
                  <a:ext uri="{FF2B5EF4-FFF2-40B4-BE49-F238E27FC236}">
                    <a16:creationId xmlns:a16="http://schemas.microsoft.com/office/drawing/2014/main" id="{BB3A77CA-C9AC-4F43-B1DB-CCC602A37BB5}"/>
                  </a:ext>
                </a:extLst>
              </p:cNvPr>
              <p:cNvSpPr>
                <a:spLocks noChangeArrowheads="1"/>
              </p:cNvSpPr>
              <p:nvPr/>
            </p:nvSpPr>
            <p:spPr bwMode="auto">
              <a:xfrm>
                <a:off x="1208" y="2251"/>
                <a:ext cx="4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e(t)</a:t>
                </a:r>
              </a:p>
            </p:txBody>
          </p:sp>
        </p:grpSp>
        <p:sp>
          <p:nvSpPr>
            <p:cNvPr id="57356" name="Line 12">
              <a:extLst>
                <a:ext uri="{FF2B5EF4-FFF2-40B4-BE49-F238E27FC236}">
                  <a16:creationId xmlns:a16="http://schemas.microsoft.com/office/drawing/2014/main" id="{4CCCCAC7-E404-4B66-97DC-C7E259AC8AF1}"/>
                </a:ext>
              </a:extLst>
            </p:cNvPr>
            <p:cNvSpPr>
              <a:spLocks noChangeShapeType="1"/>
            </p:cNvSpPr>
            <p:nvPr/>
          </p:nvSpPr>
          <p:spPr bwMode="auto">
            <a:xfrm>
              <a:off x="3189232" y="3276016"/>
              <a:ext cx="6814" cy="1417904"/>
            </a:xfrm>
            <a:prstGeom prst="line">
              <a:avLst/>
            </a:prstGeom>
            <a:noFill/>
            <a:ln w="50800" cmpd="dbl">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57383" name="Group 39">
              <a:extLst>
                <a:ext uri="{FF2B5EF4-FFF2-40B4-BE49-F238E27FC236}">
                  <a16:creationId xmlns:a16="http://schemas.microsoft.com/office/drawing/2014/main" id="{6CAE31D3-A659-4152-8C44-F1259EA6F7A3}"/>
                </a:ext>
              </a:extLst>
            </p:cNvPr>
            <p:cNvGrpSpPr>
              <a:grpSpLocks/>
            </p:cNvGrpSpPr>
            <p:nvPr/>
          </p:nvGrpSpPr>
          <p:grpSpPr bwMode="auto">
            <a:xfrm>
              <a:off x="2698340" y="4660511"/>
              <a:ext cx="1008063" cy="520700"/>
              <a:chOff x="2125" y="2924"/>
              <a:chExt cx="635" cy="328"/>
            </a:xfrm>
          </p:grpSpPr>
          <p:sp>
            <p:nvSpPr>
              <p:cNvPr id="57355" name="Rectangle 11">
                <a:extLst>
                  <a:ext uri="{FF2B5EF4-FFF2-40B4-BE49-F238E27FC236}">
                    <a16:creationId xmlns:a16="http://schemas.microsoft.com/office/drawing/2014/main" id="{B37CD6B5-3CE3-44E5-8323-E6591BEDF360}"/>
                  </a:ext>
                </a:extLst>
              </p:cNvPr>
              <p:cNvSpPr>
                <a:spLocks noChangeArrowheads="1"/>
              </p:cNvSpPr>
              <p:nvPr/>
            </p:nvSpPr>
            <p:spPr bwMode="auto">
              <a:xfrm>
                <a:off x="2125" y="2924"/>
                <a:ext cx="635" cy="32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Calibri" panose="020F0502020204030204" pitchFamily="34" charset="0"/>
                  <a:cs typeface="Calibri" panose="020F0502020204030204" pitchFamily="34" charset="0"/>
                </a:endParaRPr>
              </a:p>
            </p:txBody>
          </p:sp>
          <p:sp>
            <p:nvSpPr>
              <p:cNvPr id="57359" name="Rectangle 15">
                <a:extLst>
                  <a:ext uri="{FF2B5EF4-FFF2-40B4-BE49-F238E27FC236}">
                    <a16:creationId xmlns:a16="http://schemas.microsoft.com/office/drawing/2014/main" id="{96D9C0E2-201B-4F7A-9497-0D99FBFDD9F6}"/>
                  </a:ext>
                </a:extLst>
              </p:cNvPr>
              <p:cNvSpPr>
                <a:spLocks noChangeArrowheads="1"/>
              </p:cNvSpPr>
              <p:nvPr/>
            </p:nvSpPr>
            <p:spPr bwMode="auto">
              <a:xfrm>
                <a:off x="2303" y="2956"/>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a:latin typeface="Calibri" panose="020F0502020204030204" pitchFamily="34" charset="0"/>
                    <a:cs typeface="Calibri" panose="020F0502020204030204" pitchFamily="34" charset="0"/>
                  </a:rPr>
                  <a:t>V</a:t>
                </a:r>
              </a:p>
            </p:txBody>
          </p:sp>
        </p:grpSp>
        <p:sp>
          <p:nvSpPr>
            <p:cNvPr id="57358" name="Rectangle 14">
              <a:extLst>
                <a:ext uri="{FF2B5EF4-FFF2-40B4-BE49-F238E27FC236}">
                  <a16:creationId xmlns:a16="http://schemas.microsoft.com/office/drawing/2014/main" id="{736D8BFE-0BD3-4DD3-ADFF-0B5E3A832D8A}"/>
                </a:ext>
              </a:extLst>
            </p:cNvPr>
            <p:cNvSpPr>
              <a:spLocks noChangeArrowheads="1"/>
            </p:cNvSpPr>
            <p:nvPr/>
          </p:nvSpPr>
          <p:spPr bwMode="auto">
            <a:xfrm>
              <a:off x="2658697" y="3619883"/>
              <a:ext cx="609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dirty="0">
                  <a:latin typeface="Calibri" panose="020F0502020204030204" pitchFamily="34" charset="0"/>
                  <a:cs typeface="Calibri" panose="020F0502020204030204" pitchFamily="34" charset="0"/>
                </a:rPr>
                <a:t>e</a:t>
              </a:r>
              <a:r>
                <a:rPr lang="sv-SE" altLang="en-US" b="1" baseline="30000" dirty="0">
                  <a:latin typeface="Calibri" panose="020F0502020204030204" pitchFamily="34" charset="0"/>
                  <a:cs typeface="Calibri" panose="020F0502020204030204" pitchFamily="34" charset="0"/>
                </a:rPr>
                <a:t>2</a:t>
              </a:r>
              <a:endParaRPr lang="en-GB" altLang="en-US" b="1" baseline="30000" dirty="0">
                <a:latin typeface="Calibri" panose="020F0502020204030204" pitchFamily="34" charset="0"/>
                <a:cs typeface="Calibri" panose="020F0502020204030204" pitchFamily="34" charset="0"/>
              </a:endParaRPr>
            </a:p>
          </p:txBody>
        </p:sp>
        <p:grpSp>
          <p:nvGrpSpPr>
            <p:cNvPr id="5" name="Grupp 4">
              <a:extLst>
                <a:ext uri="{FF2B5EF4-FFF2-40B4-BE49-F238E27FC236}">
                  <a16:creationId xmlns:a16="http://schemas.microsoft.com/office/drawing/2014/main" id="{D98FF245-9535-4BEC-88E7-9D6CAFC724B6}"/>
                </a:ext>
              </a:extLst>
            </p:cNvPr>
            <p:cNvGrpSpPr/>
            <p:nvPr/>
          </p:nvGrpSpPr>
          <p:grpSpPr>
            <a:xfrm>
              <a:off x="2553513" y="3581984"/>
              <a:ext cx="800100" cy="609600"/>
              <a:chOff x="1107888" y="4862154"/>
              <a:chExt cx="800100" cy="609600"/>
            </a:xfrm>
          </p:grpSpPr>
          <p:sp>
            <p:nvSpPr>
              <p:cNvPr id="57378" name="Line 34">
                <a:extLst>
                  <a:ext uri="{FF2B5EF4-FFF2-40B4-BE49-F238E27FC236}">
                    <a16:creationId xmlns:a16="http://schemas.microsoft.com/office/drawing/2014/main" id="{EDA222F0-99E9-48F8-B47E-56D998E8E375}"/>
                  </a:ext>
                </a:extLst>
              </p:cNvPr>
              <p:cNvSpPr>
                <a:spLocks noChangeShapeType="1"/>
              </p:cNvSpPr>
              <p:nvPr/>
            </p:nvSpPr>
            <p:spPr bwMode="auto">
              <a:xfrm>
                <a:off x="1661978" y="5016186"/>
                <a:ext cx="228600" cy="40005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nvGrpSpPr>
              <p:cNvPr id="4" name="Grupp 3">
                <a:extLst>
                  <a:ext uri="{FF2B5EF4-FFF2-40B4-BE49-F238E27FC236}">
                    <a16:creationId xmlns:a16="http://schemas.microsoft.com/office/drawing/2014/main" id="{6A20F91D-9CE2-42CB-B5CE-07869BBE80BE}"/>
                  </a:ext>
                </a:extLst>
              </p:cNvPr>
              <p:cNvGrpSpPr/>
              <p:nvPr/>
            </p:nvGrpSpPr>
            <p:grpSpPr>
              <a:xfrm>
                <a:off x="1107888" y="4862154"/>
                <a:ext cx="800100" cy="609600"/>
                <a:chOff x="1499777" y="4862154"/>
                <a:chExt cx="800100" cy="609600"/>
              </a:xfrm>
            </p:grpSpPr>
            <p:sp>
              <p:nvSpPr>
                <p:cNvPr id="57376" name="Oval 32">
                  <a:extLst>
                    <a:ext uri="{FF2B5EF4-FFF2-40B4-BE49-F238E27FC236}">
                      <a16:creationId xmlns:a16="http://schemas.microsoft.com/office/drawing/2014/main" id="{B9B8B70E-8070-4620-8479-37F4E63D9105}"/>
                    </a:ext>
                  </a:extLst>
                </p:cNvPr>
                <p:cNvSpPr>
                  <a:spLocks noChangeArrowheads="1"/>
                </p:cNvSpPr>
                <p:nvPr/>
              </p:nvSpPr>
              <p:spPr bwMode="auto">
                <a:xfrm>
                  <a:off x="1499777" y="4862154"/>
                  <a:ext cx="609600" cy="609600"/>
                </a:xfrm>
                <a:prstGeom prst="ellipse">
                  <a:avLst/>
                </a:pr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7379" name="Line 35">
                  <a:extLst>
                    <a:ext uri="{FF2B5EF4-FFF2-40B4-BE49-F238E27FC236}">
                      <a16:creationId xmlns:a16="http://schemas.microsoft.com/office/drawing/2014/main" id="{BFC5FB1E-15C6-4745-9808-FF63BC8BBE48}"/>
                    </a:ext>
                  </a:extLst>
                </p:cNvPr>
                <p:cNvSpPr>
                  <a:spLocks noChangeShapeType="1"/>
                </p:cNvSpPr>
                <p:nvPr/>
              </p:nvSpPr>
              <p:spPr bwMode="auto">
                <a:xfrm flipH="1">
                  <a:off x="2071277" y="4919304"/>
                  <a:ext cx="228600" cy="40005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7380" name="Line 36">
                  <a:extLst>
                    <a:ext uri="{FF2B5EF4-FFF2-40B4-BE49-F238E27FC236}">
                      <a16:creationId xmlns:a16="http://schemas.microsoft.com/office/drawing/2014/main" id="{91ECBDA6-40AF-401D-B4BE-741B87ABFD3C}"/>
                    </a:ext>
                  </a:extLst>
                </p:cNvPr>
                <p:cNvSpPr>
                  <a:spLocks noChangeShapeType="1"/>
                </p:cNvSpPr>
                <p:nvPr/>
              </p:nvSpPr>
              <p:spPr bwMode="auto">
                <a:xfrm>
                  <a:off x="2289536" y="4957404"/>
                  <a:ext cx="0" cy="4572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sp>
          <p:nvSpPr>
            <p:cNvPr id="37" name="Rectangle 26">
              <a:extLst>
                <a:ext uri="{FF2B5EF4-FFF2-40B4-BE49-F238E27FC236}">
                  <a16:creationId xmlns:a16="http://schemas.microsoft.com/office/drawing/2014/main" id="{5DF2AD0B-80E6-4D6C-80C5-1597E1B5914E}"/>
                </a:ext>
              </a:extLst>
            </p:cNvPr>
            <p:cNvSpPr>
              <a:spLocks noChangeArrowheads="1"/>
            </p:cNvSpPr>
            <p:nvPr/>
          </p:nvSpPr>
          <p:spPr bwMode="auto">
            <a:xfrm>
              <a:off x="563727" y="2330062"/>
              <a:ext cx="11212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noProof="1">
                  <a:latin typeface="Calibri" panose="020F0502020204030204" pitchFamily="34" charset="0"/>
                  <a:cs typeface="Calibri" panose="020F0502020204030204" pitchFamily="34" charset="0"/>
                </a:rPr>
                <a:t>y</a:t>
              </a:r>
              <a:r>
                <a:rPr lang="en-GB" altLang="en-US" b="1" baseline="-25000" noProof="1">
                  <a:latin typeface="Calibri" panose="020F0502020204030204" pitchFamily="34" charset="0"/>
                  <a:cs typeface="Calibri" panose="020F0502020204030204" pitchFamily="34" charset="0"/>
                </a:rPr>
                <a:t>systemus</a:t>
              </a:r>
            </a:p>
          </p:txBody>
        </p:sp>
        <p:sp>
          <p:nvSpPr>
            <p:cNvPr id="38" name="Rectangle 27">
              <a:extLst>
                <a:ext uri="{FF2B5EF4-FFF2-40B4-BE49-F238E27FC236}">
                  <a16:creationId xmlns:a16="http://schemas.microsoft.com/office/drawing/2014/main" id="{829262B9-913E-45DB-AE23-DE3F16242457}"/>
                </a:ext>
              </a:extLst>
            </p:cNvPr>
            <p:cNvSpPr>
              <a:spLocks noChangeArrowheads="1"/>
            </p:cNvSpPr>
            <p:nvPr/>
          </p:nvSpPr>
          <p:spPr bwMode="auto">
            <a:xfrm>
              <a:off x="535097" y="4739225"/>
              <a:ext cx="1066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b="1" noProof="1">
                  <a:latin typeface="Calibri" panose="020F0502020204030204" pitchFamily="34" charset="0"/>
                  <a:cs typeface="Calibri" panose="020F0502020204030204" pitchFamily="34" charset="0"/>
                </a:rPr>
                <a:t>y</a:t>
              </a:r>
              <a:r>
                <a:rPr lang="en-GB" altLang="en-US" b="1" baseline="-25000" noProof="1">
                  <a:latin typeface="Calibri" panose="020F0502020204030204" pitchFamily="34" charset="0"/>
                  <a:cs typeface="Calibri" panose="020F0502020204030204" pitchFamily="34" charset="0"/>
                </a:rPr>
                <a:t>model</a:t>
              </a:r>
            </a:p>
          </p:txBody>
        </p:sp>
        <p:grpSp>
          <p:nvGrpSpPr>
            <p:cNvPr id="2" name="Grupp 1">
              <a:extLst>
                <a:ext uri="{FF2B5EF4-FFF2-40B4-BE49-F238E27FC236}">
                  <a16:creationId xmlns:a16="http://schemas.microsoft.com/office/drawing/2014/main" id="{BF51BA13-45EB-422E-BF17-853393D39C9D}"/>
                </a:ext>
              </a:extLst>
            </p:cNvPr>
            <p:cNvGrpSpPr/>
            <p:nvPr/>
          </p:nvGrpSpPr>
          <p:grpSpPr>
            <a:xfrm>
              <a:off x="595258" y="4214833"/>
              <a:ext cx="946140" cy="673099"/>
              <a:chOff x="289580" y="3901831"/>
              <a:chExt cx="334963" cy="464281"/>
            </a:xfrm>
          </p:grpSpPr>
          <p:sp>
            <p:nvSpPr>
              <p:cNvPr id="40" name="Line 7">
                <a:extLst>
                  <a:ext uri="{FF2B5EF4-FFF2-40B4-BE49-F238E27FC236}">
                    <a16:creationId xmlns:a16="http://schemas.microsoft.com/office/drawing/2014/main" id="{C1F4A918-3CF1-45D5-BC99-40B4EDE41A7E}"/>
                  </a:ext>
                </a:extLst>
              </p:cNvPr>
              <p:cNvSpPr>
                <a:spLocks noChangeShapeType="1"/>
              </p:cNvSpPr>
              <p:nvPr/>
            </p:nvSpPr>
            <p:spPr bwMode="auto">
              <a:xfrm flipH="1">
                <a:off x="289580" y="4366112"/>
                <a:ext cx="334963"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9" name="Line 18">
                <a:extLst>
                  <a:ext uri="{FF2B5EF4-FFF2-40B4-BE49-F238E27FC236}">
                    <a16:creationId xmlns:a16="http://schemas.microsoft.com/office/drawing/2014/main" id="{4DACFB94-80BE-4891-B4CA-D233F01E4FBB}"/>
                  </a:ext>
                </a:extLst>
              </p:cNvPr>
              <p:cNvSpPr>
                <a:spLocks noChangeShapeType="1"/>
              </p:cNvSpPr>
              <p:nvPr/>
            </p:nvSpPr>
            <p:spPr bwMode="auto">
              <a:xfrm flipV="1">
                <a:off x="624542" y="3901831"/>
                <a:ext cx="0" cy="457200"/>
              </a:xfrm>
              <a:prstGeom prst="line">
                <a:avLst/>
              </a:prstGeom>
              <a:noFill/>
              <a:ln w="1905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50" name="Line 19">
              <a:extLst>
                <a:ext uri="{FF2B5EF4-FFF2-40B4-BE49-F238E27FC236}">
                  <a16:creationId xmlns:a16="http://schemas.microsoft.com/office/drawing/2014/main" id="{B4E5B554-5719-4E80-8ACF-419AE9B6AB3C}"/>
                </a:ext>
              </a:extLst>
            </p:cNvPr>
            <p:cNvSpPr>
              <a:spLocks noChangeShapeType="1"/>
            </p:cNvSpPr>
            <p:nvPr/>
          </p:nvSpPr>
          <p:spPr bwMode="auto">
            <a:xfrm>
              <a:off x="1876014" y="3888760"/>
              <a:ext cx="685800" cy="0"/>
            </a:xfrm>
            <a:prstGeom prst="line">
              <a:avLst/>
            </a:prstGeom>
            <a:noFill/>
            <a:ln w="19050">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5" name="Rectangle 24">
              <a:extLst>
                <a:ext uri="{FF2B5EF4-FFF2-40B4-BE49-F238E27FC236}">
                  <a16:creationId xmlns:a16="http://schemas.microsoft.com/office/drawing/2014/main" id="{4AC8BB95-96F1-4129-B5A8-D1DBD33C992D}"/>
                </a:ext>
              </a:extLst>
            </p:cNvPr>
            <p:cNvSpPr>
              <a:spLocks noChangeArrowheads="1"/>
            </p:cNvSpPr>
            <p:nvPr/>
          </p:nvSpPr>
          <p:spPr bwMode="auto">
            <a:xfrm>
              <a:off x="1141055" y="3167258"/>
              <a:ext cx="38100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800" b="1" dirty="0">
                  <a:latin typeface="Calibri" panose="020F0502020204030204" pitchFamily="34" charset="0"/>
                  <a:cs typeface="Calibri" panose="020F0502020204030204" pitchFamily="34" charset="0"/>
                </a:rPr>
                <a:t>+</a:t>
              </a:r>
            </a:p>
          </p:txBody>
        </p:sp>
        <p:sp>
          <p:nvSpPr>
            <p:cNvPr id="56" name="Rectangle 25">
              <a:extLst>
                <a:ext uri="{FF2B5EF4-FFF2-40B4-BE49-F238E27FC236}">
                  <a16:creationId xmlns:a16="http://schemas.microsoft.com/office/drawing/2014/main" id="{0D94D41F-BBC1-4F1D-95FD-88E06AA79479}"/>
                </a:ext>
              </a:extLst>
            </p:cNvPr>
            <p:cNvSpPr>
              <a:spLocks noChangeArrowheads="1"/>
            </p:cNvSpPr>
            <p:nvPr/>
          </p:nvSpPr>
          <p:spPr bwMode="auto">
            <a:xfrm>
              <a:off x="1190420" y="3977534"/>
              <a:ext cx="2667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3200" b="1" dirty="0">
                  <a:latin typeface="Calibri" panose="020F0502020204030204" pitchFamily="34" charset="0"/>
                  <a:cs typeface="Calibri" panose="020F0502020204030204" pitchFamily="34" charset="0"/>
                </a:rPr>
                <a:t>-</a:t>
              </a:r>
            </a:p>
          </p:txBody>
        </p:sp>
        <p:grpSp>
          <p:nvGrpSpPr>
            <p:cNvPr id="3" name="Grupp 2">
              <a:extLst>
                <a:ext uri="{FF2B5EF4-FFF2-40B4-BE49-F238E27FC236}">
                  <a16:creationId xmlns:a16="http://schemas.microsoft.com/office/drawing/2014/main" id="{AE4DA844-4A04-457D-AC55-549958298674}"/>
                </a:ext>
              </a:extLst>
            </p:cNvPr>
            <p:cNvGrpSpPr/>
            <p:nvPr/>
          </p:nvGrpSpPr>
          <p:grpSpPr>
            <a:xfrm>
              <a:off x="734603" y="2792369"/>
              <a:ext cx="821562" cy="716380"/>
              <a:chOff x="205398" y="2792024"/>
              <a:chExt cx="431800" cy="533400"/>
            </a:xfrm>
          </p:grpSpPr>
          <p:sp>
            <p:nvSpPr>
              <p:cNvPr id="39" name="Line 17">
                <a:extLst>
                  <a:ext uri="{FF2B5EF4-FFF2-40B4-BE49-F238E27FC236}">
                    <a16:creationId xmlns:a16="http://schemas.microsoft.com/office/drawing/2014/main" id="{E2E7A92D-BB85-42C4-9FFF-39B574662933}"/>
                  </a:ext>
                </a:extLst>
              </p:cNvPr>
              <p:cNvSpPr>
                <a:spLocks noChangeShapeType="1"/>
              </p:cNvSpPr>
              <p:nvPr/>
            </p:nvSpPr>
            <p:spPr bwMode="auto">
              <a:xfrm>
                <a:off x="633251" y="2792024"/>
                <a:ext cx="0" cy="533400"/>
              </a:xfrm>
              <a:prstGeom prst="line">
                <a:avLst/>
              </a:prstGeom>
              <a:noFill/>
              <a:ln w="1905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59" name="Line 11">
                <a:extLst>
                  <a:ext uri="{FF2B5EF4-FFF2-40B4-BE49-F238E27FC236}">
                    <a16:creationId xmlns:a16="http://schemas.microsoft.com/office/drawing/2014/main" id="{79459493-4E27-4EE8-AB1B-6C8F05C90584}"/>
                  </a:ext>
                </a:extLst>
              </p:cNvPr>
              <p:cNvSpPr>
                <a:spLocks noChangeShapeType="1"/>
              </p:cNvSpPr>
              <p:nvPr/>
            </p:nvSpPr>
            <p:spPr bwMode="auto">
              <a:xfrm flipH="1">
                <a:off x="205398" y="2798374"/>
                <a:ext cx="43180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pic>
          <p:nvPicPr>
            <p:cNvPr id="7" name="Bildobjekt 6">
              <a:extLst>
                <a:ext uri="{FF2B5EF4-FFF2-40B4-BE49-F238E27FC236}">
                  <a16:creationId xmlns:a16="http://schemas.microsoft.com/office/drawing/2014/main" id="{6937980F-2549-44BB-977C-04DEA1AE52FF}"/>
                </a:ext>
              </a:extLst>
            </p:cNvPr>
            <p:cNvPicPr>
              <a:picLocks noChangeAspect="1"/>
            </p:cNvPicPr>
            <p:nvPr/>
          </p:nvPicPr>
          <p:blipFill>
            <a:blip r:embed="rId3"/>
            <a:stretch>
              <a:fillRect/>
            </a:stretch>
          </p:blipFill>
          <p:spPr>
            <a:xfrm>
              <a:off x="2795315" y="2848197"/>
              <a:ext cx="752475" cy="485775"/>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90"/>
                                        </p:tgtEl>
                                        <p:attrNameLst>
                                          <p:attrName>style.visibility</p:attrName>
                                        </p:attrNameLst>
                                      </p:cBhvr>
                                      <p:to>
                                        <p:strVal val="visible"/>
                                      </p:to>
                                    </p:set>
                                    <p:anim calcmode="lin" valueType="num">
                                      <p:cBhvr additive="base">
                                        <p:cTn id="7" dur="500" fill="hold"/>
                                        <p:tgtEl>
                                          <p:spTgt spid="57390"/>
                                        </p:tgtEl>
                                        <p:attrNameLst>
                                          <p:attrName>ppt_x</p:attrName>
                                        </p:attrNameLst>
                                      </p:cBhvr>
                                      <p:tavLst>
                                        <p:tav tm="0">
                                          <p:val>
                                            <p:strVal val="#ppt_x"/>
                                          </p:val>
                                        </p:tav>
                                        <p:tav tm="100000">
                                          <p:val>
                                            <p:strVal val="#ppt_x"/>
                                          </p:val>
                                        </p:tav>
                                      </p:tavLst>
                                    </p:anim>
                                    <p:anim calcmode="lin" valueType="num">
                                      <p:cBhvr additive="base">
                                        <p:cTn id="8" dur="500" fill="hold"/>
                                        <p:tgtEl>
                                          <p:spTgt spid="573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7393"/>
                                        </p:tgtEl>
                                        <p:attrNameLst>
                                          <p:attrName>style.visibility</p:attrName>
                                        </p:attrNameLst>
                                      </p:cBhvr>
                                      <p:to>
                                        <p:strVal val="visible"/>
                                      </p:to>
                                    </p:set>
                                    <p:anim calcmode="lin" valueType="num">
                                      <p:cBhvr additive="base">
                                        <p:cTn id="19" dur="500" fill="hold"/>
                                        <p:tgtEl>
                                          <p:spTgt spid="57393"/>
                                        </p:tgtEl>
                                        <p:attrNameLst>
                                          <p:attrName>ppt_x</p:attrName>
                                        </p:attrNameLst>
                                      </p:cBhvr>
                                      <p:tavLst>
                                        <p:tav tm="0">
                                          <p:val>
                                            <p:strVal val="1+#ppt_w/2"/>
                                          </p:val>
                                        </p:tav>
                                        <p:tav tm="100000">
                                          <p:val>
                                            <p:strVal val="#ppt_x"/>
                                          </p:val>
                                        </p:tav>
                                      </p:tavLst>
                                    </p:anim>
                                    <p:anim calcmode="lin" valueType="num">
                                      <p:cBhvr additive="base">
                                        <p:cTn id="20" dur="500" fill="hold"/>
                                        <p:tgtEl>
                                          <p:spTgt spid="573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375"/>
                                        </p:tgtEl>
                                        <p:attrNameLst>
                                          <p:attrName>style.visibility</p:attrName>
                                        </p:attrNameLst>
                                      </p:cBhvr>
                                      <p:to>
                                        <p:strVal val="visible"/>
                                      </p:to>
                                    </p:set>
                                    <p:anim calcmode="lin" valueType="num">
                                      <p:cBhvr additive="base">
                                        <p:cTn id="25" dur="500" fill="hold"/>
                                        <p:tgtEl>
                                          <p:spTgt spid="57375"/>
                                        </p:tgtEl>
                                        <p:attrNameLst>
                                          <p:attrName>ppt_x</p:attrName>
                                        </p:attrNameLst>
                                      </p:cBhvr>
                                      <p:tavLst>
                                        <p:tav tm="0">
                                          <p:val>
                                            <p:strVal val="#ppt_x"/>
                                          </p:val>
                                        </p:tav>
                                        <p:tav tm="100000">
                                          <p:val>
                                            <p:strVal val="#ppt_x"/>
                                          </p:val>
                                        </p:tav>
                                      </p:tavLst>
                                    </p:anim>
                                    <p:anim calcmode="lin" valueType="num">
                                      <p:cBhvr additive="base">
                                        <p:cTn id="26" dur="500" fill="hold"/>
                                        <p:tgtEl>
                                          <p:spTgt spid="5737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391"/>
                                        </p:tgtEl>
                                        <p:attrNameLst>
                                          <p:attrName>style.visibility</p:attrName>
                                        </p:attrNameLst>
                                      </p:cBhvr>
                                      <p:to>
                                        <p:strVal val="visible"/>
                                      </p:to>
                                    </p:set>
                                    <p:anim calcmode="lin" valueType="num">
                                      <p:cBhvr additive="base">
                                        <p:cTn id="31" dur="500" fill="hold"/>
                                        <p:tgtEl>
                                          <p:spTgt spid="57391"/>
                                        </p:tgtEl>
                                        <p:attrNameLst>
                                          <p:attrName>ppt_x</p:attrName>
                                        </p:attrNameLst>
                                      </p:cBhvr>
                                      <p:tavLst>
                                        <p:tav tm="0">
                                          <p:val>
                                            <p:strVal val="#ppt_x"/>
                                          </p:val>
                                        </p:tav>
                                        <p:tav tm="100000">
                                          <p:val>
                                            <p:strVal val="#ppt_x"/>
                                          </p:val>
                                        </p:tav>
                                      </p:tavLst>
                                    </p:anim>
                                    <p:anim calcmode="lin" valueType="num">
                                      <p:cBhvr additive="base">
                                        <p:cTn id="32" dur="500" fill="hold"/>
                                        <p:tgtEl>
                                          <p:spTgt spid="57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5" grpId="0" autoUpdateAnimBg="0"/>
      <p:bldP spid="57390" grpId="0" autoUpdateAnimBg="0"/>
      <p:bldP spid="5739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bildnummer 5">
            <a:extLst>
              <a:ext uri="{FF2B5EF4-FFF2-40B4-BE49-F238E27FC236}">
                <a16:creationId xmlns:a16="http://schemas.microsoft.com/office/drawing/2014/main" id="{FEC2C96A-A50B-4A52-A859-EF2E00609145}"/>
              </a:ext>
            </a:extLst>
          </p:cNvPr>
          <p:cNvSpPr>
            <a:spLocks noGrp="1"/>
          </p:cNvSpPr>
          <p:nvPr>
            <p:ph type="sldNum" sz="quarter" idx="12"/>
          </p:nvPr>
        </p:nvSpPr>
        <p:spPr>
          <a:xfrm>
            <a:off x="8591739" y="6248400"/>
            <a:ext cx="406400" cy="457200"/>
          </a:xfrm>
        </p:spPr>
        <p:txBody>
          <a:bodyPr/>
          <a:lstStyle/>
          <a:p>
            <a:fld id="{AD8D8036-D4D2-4F5F-9ABE-0C45A681E581}" type="slidenum">
              <a:rPr lang="en-GB" altLang="en-US">
                <a:latin typeface="Calibri" panose="020F0502020204030204" pitchFamily="34" charset="0"/>
                <a:cs typeface="Calibri" panose="020F0502020204030204" pitchFamily="34" charset="0"/>
              </a:rPr>
              <a:pPr/>
              <a:t>34</a:t>
            </a:fld>
            <a:endParaRPr lang="en-GB" altLang="en-US" dirty="0">
              <a:latin typeface="Calibri" panose="020F0502020204030204" pitchFamily="34" charset="0"/>
              <a:cs typeface="Calibri" panose="020F0502020204030204" pitchFamily="34" charset="0"/>
            </a:endParaRPr>
          </a:p>
        </p:txBody>
      </p:sp>
      <p:sp>
        <p:nvSpPr>
          <p:cNvPr id="63490" name="Rectangle 2">
            <a:extLst>
              <a:ext uri="{FF2B5EF4-FFF2-40B4-BE49-F238E27FC236}">
                <a16:creationId xmlns:a16="http://schemas.microsoft.com/office/drawing/2014/main" id="{F052264F-220F-445B-9269-1EDEBAFC9761}"/>
              </a:ext>
            </a:extLst>
          </p:cNvPr>
          <p:cNvSpPr>
            <a:spLocks noGrp="1" noChangeArrowheads="1"/>
          </p:cNvSpPr>
          <p:nvPr>
            <p:ph type="title"/>
          </p:nvPr>
        </p:nvSpPr>
        <p:spPr>
          <a:xfrm>
            <a:off x="279400" y="101600"/>
            <a:ext cx="7772400" cy="838200"/>
          </a:xfrm>
        </p:spPr>
        <p:txBody>
          <a:bodyPr/>
          <a:lstStyle/>
          <a:p>
            <a:pPr>
              <a:lnSpc>
                <a:spcPct val="85000"/>
              </a:lnSpc>
            </a:pPr>
            <a:r>
              <a:rPr lang="en-GB" altLang="en-US" sz="3600" b="1" dirty="0">
                <a:latin typeface="Calibri" panose="020F0502020204030204" pitchFamily="34" charset="0"/>
                <a:cs typeface="Calibri" panose="020F0502020204030204" pitchFamily="34" charset="0"/>
              </a:rPr>
              <a:t>The model you successfully fitted to the </a:t>
            </a:r>
            <a:r>
              <a:rPr lang="en-GB" altLang="en-US" sz="3600" b="1" noProof="1">
                <a:latin typeface="Calibri" panose="020F0502020204030204" pitchFamily="34" charset="0"/>
                <a:cs typeface="Calibri" panose="020F0502020204030204" pitchFamily="34" charset="0"/>
              </a:rPr>
              <a:t>systemus</a:t>
            </a:r>
            <a:r>
              <a:rPr lang="en-GB" altLang="en-US" sz="3600" b="1" dirty="0">
                <a:latin typeface="Calibri" panose="020F0502020204030204" pitchFamily="34" charset="0"/>
                <a:cs typeface="Calibri" panose="020F0502020204030204" pitchFamily="34" charset="0"/>
              </a:rPr>
              <a:t> may still be a bad model!</a:t>
            </a:r>
            <a:endParaRPr lang="en-GB" altLang="en-US" b="1" dirty="0">
              <a:latin typeface="Calibri" panose="020F0502020204030204" pitchFamily="34" charset="0"/>
              <a:cs typeface="Calibri" panose="020F0502020204030204" pitchFamily="34" charset="0"/>
            </a:endParaRPr>
          </a:p>
        </p:txBody>
      </p:sp>
      <p:sp>
        <p:nvSpPr>
          <p:cNvPr id="63495" name="Text Box 7">
            <a:extLst>
              <a:ext uri="{FF2B5EF4-FFF2-40B4-BE49-F238E27FC236}">
                <a16:creationId xmlns:a16="http://schemas.microsoft.com/office/drawing/2014/main" id="{90F9B06C-87B7-4672-B892-6F468425D41D}"/>
              </a:ext>
            </a:extLst>
          </p:cNvPr>
          <p:cNvSpPr txBox="1">
            <a:spLocks noChangeArrowheads="1"/>
          </p:cNvSpPr>
          <p:nvPr/>
        </p:nvSpPr>
        <p:spPr bwMode="auto">
          <a:xfrm>
            <a:off x="279400" y="1094271"/>
            <a:ext cx="8163197" cy="828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buSzPct val="100000"/>
            </a:pPr>
            <a:r>
              <a:rPr lang="en-GB" altLang="en-US" sz="2800" dirty="0">
                <a:latin typeface="Calibri" panose="020F0502020204030204" pitchFamily="34" charset="0"/>
                <a:cs typeface="Calibri" panose="020F0502020204030204" pitchFamily="34" charset="0"/>
              </a:rPr>
              <a:t>When you fitted the model to the system, you tuned a number of quantities (parameters, initial values etc.). </a:t>
            </a:r>
          </a:p>
        </p:txBody>
      </p:sp>
      <p:sp>
        <p:nvSpPr>
          <p:cNvPr id="63496" name="Text Box 8">
            <a:extLst>
              <a:ext uri="{FF2B5EF4-FFF2-40B4-BE49-F238E27FC236}">
                <a16:creationId xmlns:a16="http://schemas.microsoft.com/office/drawing/2014/main" id="{E99F4CCF-00AB-4909-A323-9E91974C7F40}"/>
              </a:ext>
            </a:extLst>
          </p:cNvPr>
          <p:cNvSpPr txBox="1">
            <a:spLocks noChangeArrowheads="1"/>
          </p:cNvSpPr>
          <p:nvPr/>
        </p:nvSpPr>
        <p:spPr bwMode="auto">
          <a:xfrm>
            <a:off x="279400" y="2017046"/>
            <a:ext cx="8502106" cy="828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buSzPct val="100000"/>
            </a:pPr>
            <a:r>
              <a:rPr lang="en-GB" altLang="en-US" sz="2800" dirty="0">
                <a:latin typeface="Calibri" panose="020F0502020204030204" pitchFamily="34" charset="0"/>
                <a:cs typeface="Calibri" panose="020F0502020204030204" pitchFamily="34" charset="0"/>
              </a:rPr>
              <a:t>The cumulated value (V) of squared errors (e</a:t>
            </a:r>
            <a:r>
              <a:rPr lang="en-GB" altLang="en-US" sz="2800" baseline="30000" dirty="0">
                <a:latin typeface="Calibri" panose="020F0502020204030204" pitchFamily="34" charset="0"/>
                <a:cs typeface="Calibri" panose="020F0502020204030204" pitchFamily="34" charset="0"/>
              </a:rPr>
              <a:t>2</a:t>
            </a:r>
            <a:r>
              <a:rPr lang="en-GB" altLang="en-US" sz="2800" dirty="0">
                <a:latin typeface="Calibri" panose="020F0502020204030204" pitchFamily="34" charset="0"/>
                <a:cs typeface="Calibri" panose="020F0502020204030204" pitchFamily="34" charset="0"/>
              </a:rPr>
              <a:t>) also gives a measure of how well the model is fitted. </a:t>
            </a:r>
          </a:p>
        </p:txBody>
      </p:sp>
      <p:sp>
        <p:nvSpPr>
          <p:cNvPr id="63497" name="Text Box 9">
            <a:extLst>
              <a:ext uri="{FF2B5EF4-FFF2-40B4-BE49-F238E27FC236}">
                <a16:creationId xmlns:a16="http://schemas.microsoft.com/office/drawing/2014/main" id="{BF758FDF-995C-474F-8DC2-326F0DA6A677}"/>
              </a:ext>
            </a:extLst>
          </p:cNvPr>
          <p:cNvSpPr txBox="1">
            <a:spLocks noChangeArrowheads="1"/>
          </p:cNvSpPr>
          <p:nvPr/>
        </p:nvSpPr>
        <p:spPr bwMode="auto">
          <a:xfrm>
            <a:off x="241300" y="2962908"/>
            <a:ext cx="8756839" cy="19268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buSzPct val="100000"/>
            </a:pPr>
            <a:r>
              <a:rPr lang="en-GB" altLang="en-US" sz="2800" dirty="0">
                <a:latin typeface="Calibri" panose="020F0502020204030204" pitchFamily="34" charset="0"/>
                <a:cs typeface="Calibri" panose="020F0502020204030204" pitchFamily="34" charset="0"/>
              </a:rPr>
              <a:t>However, </a:t>
            </a:r>
            <a:r>
              <a:rPr lang="en-GB" altLang="en-US" sz="2800" i="1" u="sng" dirty="0">
                <a:latin typeface="Calibri" panose="020F0502020204030204" pitchFamily="34" charset="0"/>
                <a:cs typeface="Calibri" panose="020F0502020204030204" pitchFamily="34" charset="0"/>
              </a:rPr>
              <a:t>the model structure may still be poor</a:t>
            </a:r>
            <a:r>
              <a:rPr lang="en-GB" altLang="en-US" sz="2800" dirty="0">
                <a:latin typeface="Calibri" panose="020F0502020204030204" pitchFamily="34" charset="0"/>
                <a:cs typeface="Calibri" panose="020F0502020204030204" pitchFamily="34" charset="0"/>
              </a:rPr>
              <a:t>. Perhaps you should try another model structure and see if that can be better fitted to the system (i.e. giving V a smaller value).</a:t>
            </a:r>
          </a:p>
          <a:p>
            <a:pPr>
              <a:lnSpc>
                <a:spcPct val="85000"/>
              </a:lnSpc>
              <a:buSzPct val="100000"/>
            </a:pPr>
            <a:r>
              <a:rPr lang="en-GB" altLang="en-US" sz="2800" dirty="0">
                <a:latin typeface="Calibri" panose="020F0502020204030204" pitchFamily="34" charset="0"/>
                <a:cs typeface="Calibri" panose="020F0502020204030204" pitchFamily="34" charset="0"/>
              </a:rPr>
              <a:t>(Perhaps you can also reach the same value of V with a simpler model.)</a:t>
            </a:r>
          </a:p>
        </p:txBody>
      </p:sp>
      <p:sp>
        <p:nvSpPr>
          <p:cNvPr id="2" name="textruta 1">
            <a:extLst>
              <a:ext uri="{FF2B5EF4-FFF2-40B4-BE49-F238E27FC236}">
                <a16:creationId xmlns:a16="http://schemas.microsoft.com/office/drawing/2014/main" id="{70ECA11A-D66E-435B-80C8-86077BF42906}"/>
              </a:ext>
            </a:extLst>
          </p:cNvPr>
          <p:cNvSpPr txBox="1"/>
          <p:nvPr/>
        </p:nvSpPr>
        <p:spPr>
          <a:xfrm>
            <a:off x="220428" y="4914497"/>
            <a:ext cx="8561078" cy="1815882"/>
          </a:xfrm>
          <a:prstGeom prst="rect">
            <a:avLst/>
          </a:prstGeom>
          <a:noFill/>
        </p:spPr>
        <p:txBody>
          <a:bodyPr wrap="square" rtlCol="0">
            <a:spAutoFit/>
          </a:bodyPr>
          <a:lstStyle/>
          <a:p>
            <a:r>
              <a:rPr lang="en-GB" sz="2800" dirty="0">
                <a:solidFill>
                  <a:srgbClr val="FF0000"/>
                </a:solidFill>
                <a:latin typeface="Calibri" panose="020F0502020204030204" pitchFamily="34" charset="0"/>
                <a:cs typeface="Calibri" panose="020F0502020204030204" pitchFamily="34" charset="0"/>
              </a:rPr>
              <a:t>The parameter values has only a meaning in the context with the arbitrary model you chose. Further, there is no guaranty that the input-output model is good for untested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 calcmode="lin" valueType="num">
                                      <p:cBhvr additive="base">
                                        <p:cTn id="7" dur="500" fill="hold"/>
                                        <p:tgtEl>
                                          <p:spTgt spid="63495"/>
                                        </p:tgtEl>
                                        <p:attrNameLst>
                                          <p:attrName>ppt_x</p:attrName>
                                        </p:attrNameLst>
                                      </p:cBhvr>
                                      <p:tavLst>
                                        <p:tav tm="0">
                                          <p:val>
                                            <p:strVal val="#ppt_x"/>
                                          </p:val>
                                        </p:tav>
                                        <p:tav tm="100000">
                                          <p:val>
                                            <p:strVal val="#ppt_x"/>
                                          </p:val>
                                        </p:tav>
                                      </p:tavLst>
                                    </p:anim>
                                    <p:anim calcmode="lin" valueType="num">
                                      <p:cBhvr additive="base">
                                        <p:cTn id="8"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6"/>
                                        </p:tgtEl>
                                        <p:attrNameLst>
                                          <p:attrName>style.visibility</p:attrName>
                                        </p:attrNameLst>
                                      </p:cBhvr>
                                      <p:to>
                                        <p:strVal val="visible"/>
                                      </p:to>
                                    </p:set>
                                    <p:anim calcmode="lin" valueType="num">
                                      <p:cBhvr additive="base">
                                        <p:cTn id="13" dur="500" fill="hold"/>
                                        <p:tgtEl>
                                          <p:spTgt spid="63496"/>
                                        </p:tgtEl>
                                        <p:attrNameLst>
                                          <p:attrName>ppt_x</p:attrName>
                                        </p:attrNameLst>
                                      </p:cBhvr>
                                      <p:tavLst>
                                        <p:tav tm="0">
                                          <p:val>
                                            <p:strVal val="#ppt_x"/>
                                          </p:val>
                                        </p:tav>
                                        <p:tav tm="100000">
                                          <p:val>
                                            <p:strVal val="#ppt_x"/>
                                          </p:val>
                                        </p:tav>
                                      </p:tavLst>
                                    </p:anim>
                                    <p:anim calcmode="lin" valueType="num">
                                      <p:cBhvr additive="base">
                                        <p:cTn id="14" dur="500" fill="hold"/>
                                        <p:tgtEl>
                                          <p:spTgt spid="634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497"/>
                                        </p:tgtEl>
                                        <p:attrNameLst>
                                          <p:attrName>style.visibility</p:attrName>
                                        </p:attrNameLst>
                                      </p:cBhvr>
                                      <p:to>
                                        <p:strVal val="visible"/>
                                      </p:to>
                                    </p:set>
                                    <p:anim calcmode="lin" valueType="num">
                                      <p:cBhvr additive="base">
                                        <p:cTn id="19" dur="500" fill="hold"/>
                                        <p:tgtEl>
                                          <p:spTgt spid="63497"/>
                                        </p:tgtEl>
                                        <p:attrNameLst>
                                          <p:attrName>ppt_x</p:attrName>
                                        </p:attrNameLst>
                                      </p:cBhvr>
                                      <p:tavLst>
                                        <p:tav tm="0">
                                          <p:val>
                                            <p:strVal val="#ppt_x"/>
                                          </p:val>
                                        </p:tav>
                                        <p:tav tm="100000">
                                          <p:val>
                                            <p:strVal val="#ppt_x"/>
                                          </p:val>
                                        </p:tav>
                                      </p:tavLst>
                                    </p:anim>
                                    <p:anim calcmode="lin" valueType="num">
                                      <p:cBhvr additive="base">
                                        <p:cTn id="20" dur="500" fill="hold"/>
                                        <p:tgtEl>
                                          <p:spTgt spid="634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P spid="63496" grpId="0" autoUpdateAnimBg="0"/>
      <p:bldP spid="63497" grpId="0" autoUpdateAnimBg="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1B040356-D9C9-4F60-A243-F62A43643E2E}"/>
              </a:ext>
            </a:extLst>
          </p:cNvPr>
          <p:cNvSpPr>
            <a:spLocks noChangeArrowheads="1"/>
          </p:cNvSpPr>
          <p:nvPr/>
        </p:nvSpPr>
        <p:spPr bwMode="auto">
          <a:xfrm>
            <a:off x="288107" y="864045"/>
            <a:ext cx="8324670"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buFont typeface="Wingdings" panose="05000000000000000000" pitchFamily="2" charset="2"/>
              <a:buChar char="q"/>
            </a:pPr>
            <a:r>
              <a:rPr lang="en-GB" sz="2000" b="1" dirty="0">
                <a:effectLst/>
                <a:latin typeface="Calibri" panose="020F0502020204030204" pitchFamily="34" charset="0"/>
                <a:ea typeface="Calibri" panose="020F0502020204030204" pitchFamily="34" charset="0"/>
                <a:cs typeface="Calibri" panose="020F0502020204030204" pitchFamily="34" charset="0"/>
              </a:rPr>
              <a:t>StochSD’s Home Page</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https://stochsd.sourceforge.io</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2021.</a:t>
            </a:r>
          </a:p>
          <a:p>
            <a:pPr marL="342900" indent="-342900">
              <a:buFont typeface="Symbol" panose="05050102010706020507" pitchFamily="18" charset="2"/>
              <a:buChar char="·"/>
            </a:pPr>
            <a:r>
              <a:rPr lang="en-GB" sz="2000" b="1" dirty="0">
                <a:latin typeface="Calibri" panose="020F0502020204030204" pitchFamily="34" charset="0"/>
                <a:cs typeface="Calibri" panose="020F0502020204030204" pitchFamily="34" charset="0"/>
              </a:rPr>
              <a:t>Optim</a:t>
            </a:r>
            <a:r>
              <a:rPr lang="en-GB" sz="2000" dirty="0">
                <a:latin typeface="Calibri" panose="020F0502020204030204" pitchFamily="34" charset="0"/>
                <a:cs typeface="Calibri" panose="020F0502020204030204" pitchFamily="34" charset="0"/>
              </a:rPr>
              <a:t> – Optimizer for StochSD.</a:t>
            </a:r>
            <a:endParaRPr lang="en-GB" sz="2000" b="1" dirty="0">
              <a:latin typeface="Calibri" panose="020F0502020204030204" pitchFamily="34" charset="0"/>
              <a:cs typeface="Calibri" panose="020F0502020204030204" pitchFamily="34" charset="0"/>
            </a:endParaRPr>
          </a:p>
          <a:p>
            <a:pPr marL="342900" indent="-342900">
              <a:buFont typeface="Symbol" panose="05050102010706020507" pitchFamily="18" charset="2"/>
              <a:buChar char="·"/>
            </a:pPr>
            <a:r>
              <a:rPr lang="en-GB" sz="2000" b="1" dirty="0">
                <a:latin typeface="Calibri" panose="020F0502020204030204" pitchFamily="34" charset="0"/>
                <a:cs typeface="Calibri" panose="020F0502020204030204" pitchFamily="34" charset="0"/>
              </a:rPr>
              <a:t>Sensi</a:t>
            </a:r>
            <a:r>
              <a:rPr lang="en-GB" sz="2000" dirty="0">
                <a:latin typeface="Calibri" panose="020F0502020204030204" pitchFamily="34" charset="0"/>
                <a:cs typeface="Calibri" panose="020F0502020204030204" pitchFamily="34" charset="0"/>
              </a:rPr>
              <a:t> – Sensitivity analyser for StochSD.</a:t>
            </a:r>
            <a:endParaRPr lang="en-GB" sz="2000" b="1" dirty="0">
              <a:latin typeface="Calibri" panose="020F0502020204030204" pitchFamily="34" charset="0"/>
              <a:cs typeface="Calibri" panose="020F0502020204030204" pitchFamily="34" charset="0"/>
            </a:endParaRPr>
          </a:p>
          <a:p>
            <a:pPr marL="342900" indent="-342900">
              <a:buFont typeface="Symbol" panose="05050102010706020507" pitchFamily="18" charset="2"/>
              <a:buChar char="·"/>
            </a:pPr>
            <a:r>
              <a:rPr lang="en-GB" sz="2000" b="1" dirty="0">
                <a:latin typeface="Calibri" panose="020F0502020204030204" pitchFamily="34" charset="0"/>
                <a:cs typeface="Calibri" panose="020F0502020204030204" pitchFamily="34" charset="0"/>
              </a:rPr>
              <a:t>Lab 2:</a:t>
            </a:r>
            <a:r>
              <a:rPr lang="en-GB" sz="2000" dirty="0">
                <a:latin typeface="Calibri" panose="020F0502020204030204" pitchFamily="34" charset="0"/>
                <a:cs typeface="Calibri" panose="020F0502020204030204" pitchFamily="34" charset="0"/>
              </a:rPr>
              <a:t> Important techniques (Model fitting, Optimization and Sensitivity analysis).</a:t>
            </a:r>
            <a:endParaRPr lang="en-GB" altLang="en-US" sz="2000" noProof="1">
              <a:latin typeface="Calibri" panose="020F0502020204030204" pitchFamily="34" charset="0"/>
              <a:cs typeface="Calibri" panose="020F0502020204030204" pitchFamily="34" charset="0"/>
            </a:endParaRPr>
          </a:p>
          <a:p>
            <a:pPr marL="342900" indent="-342900">
              <a:spcBef>
                <a:spcPct val="50000"/>
              </a:spcBef>
              <a:buSzPct val="100000"/>
              <a:buFont typeface="Wingdings" panose="05000000000000000000" pitchFamily="2" charset="2"/>
              <a:buChar char="q"/>
            </a:pPr>
            <a:r>
              <a:rPr lang="en-GB" altLang="en-US" sz="2000" dirty="0">
                <a:latin typeface="Calibri" panose="020F0502020204030204" pitchFamily="34" charset="0"/>
                <a:cs typeface="Calibri" panose="020F0502020204030204" pitchFamily="34" charset="0"/>
              </a:rPr>
              <a:t>Gill E, </a:t>
            </a:r>
            <a:r>
              <a:rPr lang="en-GB" altLang="en-US" sz="2000" noProof="1">
                <a:latin typeface="Calibri" panose="020F0502020204030204" pitchFamily="34" charset="0"/>
                <a:cs typeface="Calibri" panose="020F0502020204030204" pitchFamily="34" charset="0"/>
              </a:rPr>
              <a:t>Muray</a:t>
            </a:r>
            <a:r>
              <a:rPr lang="en-GB" altLang="en-US" sz="2000" dirty="0">
                <a:latin typeface="Calibri" panose="020F0502020204030204" pitchFamily="34" charset="0"/>
                <a:cs typeface="Calibri" panose="020F0502020204030204" pitchFamily="34" charset="0"/>
              </a:rPr>
              <a:t> W and Wright M.H. Practical optimization. Academic Press. 1982.</a:t>
            </a:r>
            <a:r>
              <a:rPr lang="en-GB" sz="2000" dirty="0">
                <a:latin typeface="Calibri" panose="020F0502020204030204" pitchFamily="34" charset="0"/>
                <a:cs typeface="Calibri" panose="020F0502020204030204" pitchFamily="34" charset="0"/>
              </a:rPr>
              <a:t> </a:t>
            </a:r>
          </a:p>
          <a:p>
            <a:pPr marL="342900" indent="-342900">
              <a:spcBef>
                <a:spcPct val="50000"/>
              </a:spcBef>
              <a:buSzPct val="100000"/>
              <a:buFont typeface="Wingdings" panose="05000000000000000000" pitchFamily="2" charset="2"/>
              <a:buChar char="q"/>
            </a:pPr>
            <a:r>
              <a:rPr lang="en-GB" sz="2000" dirty="0">
                <a:latin typeface="Calibri" panose="020F0502020204030204" pitchFamily="34" charset="0"/>
                <a:cs typeface="Calibri" panose="020F0502020204030204" pitchFamily="34" charset="0"/>
              </a:rPr>
              <a:t>Law AM and Kelton WD. </a:t>
            </a:r>
            <a:r>
              <a:rPr lang="en-GB" sz="2000" i="1" dirty="0">
                <a:latin typeface="Calibri" panose="020F0502020204030204" pitchFamily="34" charset="0"/>
                <a:cs typeface="Calibri" panose="020F0502020204030204" pitchFamily="34" charset="0"/>
              </a:rPr>
              <a:t>Simulation Modelling and Analysis</a:t>
            </a:r>
            <a:r>
              <a:rPr lang="en-GB" sz="2000" dirty="0">
                <a:latin typeface="Calibri" panose="020F0502020204030204" pitchFamily="34" charset="0"/>
                <a:cs typeface="Calibri" panose="020F0502020204030204" pitchFamily="34" charset="0"/>
              </a:rPr>
              <a:t>, 2d ed. McGraw-Hill, New York, 1991.</a:t>
            </a:r>
            <a:r>
              <a:rPr lang="en-GB" altLang="en-US" sz="2000" noProof="1">
                <a:latin typeface="Calibri" panose="020F0502020204030204" pitchFamily="34" charset="0"/>
                <a:cs typeface="Calibri" panose="020F0502020204030204" pitchFamily="34" charset="0"/>
              </a:rPr>
              <a:t> </a:t>
            </a:r>
          </a:p>
          <a:p>
            <a:pPr marL="342900" indent="-342900">
              <a:spcBef>
                <a:spcPct val="50000"/>
              </a:spcBef>
              <a:buSzPct val="100000"/>
              <a:buFont typeface="Wingdings" panose="05000000000000000000" pitchFamily="2" charset="2"/>
              <a:buChar char="q"/>
            </a:pPr>
            <a:r>
              <a:rPr lang="en-GB" sz="2000" dirty="0" err="1">
                <a:effectLst/>
                <a:latin typeface="Calibri" panose="020F0502020204030204" pitchFamily="34" charset="0"/>
                <a:ea typeface="Times New Roman" panose="02020603050405020304" pitchFamily="18" charset="0"/>
                <a:cs typeface="Calibri" panose="020F0502020204030204" pitchFamily="34" charset="0"/>
              </a:rPr>
              <a:t>Ljung</a:t>
            </a:r>
            <a:r>
              <a:rPr lang="en-GB" sz="2000" dirty="0">
                <a:latin typeface="Calibri" panose="020F0502020204030204" pitchFamily="34" charset="0"/>
                <a:ea typeface="Times New Roman" panose="02020603050405020304" pitchFamily="18" charset="0"/>
                <a:cs typeface="Calibri" panose="020F0502020204030204" pitchFamily="34" charset="0"/>
              </a:rPr>
              <a:t> L</a:t>
            </a:r>
            <a:r>
              <a:rPr lang="en-GB" sz="2000" dirty="0">
                <a:effectLst/>
                <a:latin typeface="Calibri" panose="020F0502020204030204" pitchFamily="34" charset="0"/>
                <a:ea typeface="Times New Roman" panose="02020603050405020304" pitchFamily="18" charset="0"/>
                <a:cs typeface="Calibri" panose="020F0502020204030204" pitchFamily="34" charset="0"/>
              </a:rPr>
              <a:t>. System Identification: Theory for the User, Prentice-Hall, Inc., NJ, 1999.</a:t>
            </a:r>
          </a:p>
          <a:p>
            <a:pPr marL="342900" indent="-342900">
              <a:spcBef>
                <a:spcPct val="50000"/>
              </a:spcBef>
              <a:buSzPct val="100000"/>
              <a:buFont typeface="Wingdings" panose="05000000000000000000" pitchFamily="2" charset="2"/>
              <a:buChar char="q"/>
            </a:pPr>
            <a:r>
              <a:rPr lang="en-GB" altLang="en-US" sz="2000" noProof="1">
                <a:latin typeface="Calibri" panose="020F0502020204030204" pitchFamily="34" charset="0"/>
                <a:cs typeface="Calibri" panose="020F0502020204030204" pitchFamily="34" charset="0"/>
              </a:rPr>
              <a:t>Nelder</a:t>
            </a:r>
            <a:r>
              <a:rPr lang="en-GB" altLang="en-US" sz="2000" dirty="0">
                <a:latin typeface="Calibri" panose="020F0502020204030204" pitchFamily="34" charset="0"/>
                <a:cs typeface="Calibri" panose="020F0502020204030204" pitchFamily="34" charset="0"/>
              </a:rPr>
              <a:t> J.A. and Mead R. A Simplex Method for Function Minimization. Computer Journal, 7, 308-313, 1965. </a:t>
            </a:r>
          </a:p>
          <a:p>
            <a:pPr marL="342900" indent="-342900">
              <a:spcBef>
                <a:spcPct val="50000"/>
              </a:spcBef>
              <a:buSzPct val="100000"/>
              <a:buFont typeface="Wingdings" panose="05000000000000000000" pitchFamily="2" charset="2"/>
              <a:buChar char="q"/>
            </a:pPr>
            <a:r>
              <a:rPr lang="en-GB" altLang="en-US" sz="2000" dirty="0">
                <a:latin typeface="Calibri" panose="020F0502020204030204" pitchFamily="34" charset="0"/>
                <a:cs typeface="Calibri" panose="020F0502020204030204" pitchFamily="34" charset="0"/>
              </a:rPr>
              <a:t>Press WH, Flannery B.P., </a:t>
            </a:r>
            <a:r>
              <a:rPr lang="en-GB" altLang="en-US" sz="2000" noProof="1">
                <a:latin typeface="Calibri" panose="020F0502020204030204" pitchFamily="34" charset="0"/>
                <a:cs typeface="Calibri" panose="020F0502020204030204" pitchFamily="34" charset="0"/>
              </a:rPr>
              <a:t>Teukolsky</a:t>
            </a:r>
            <a:r>
              <a:rPr lang="en-GB" altLang="en-US" sz="2000" dirty="0">
                <a:latin typeface="Calibri" panose="020F0502020204030204" pitchFamily="34" charset="0"/>
                <a:cs typeface="Calibri" panose="020F0502020204030204" pitchFamily="34" charset="0"/>
              </a:rPr>
              <a:t> S.A. and </a:t>
            </a:r>
            <a:r>
              <a:rPr lang="en-GB" altLang="en-US" sz="2000" noProof="1">
                <a:latin typeface="Calibri" panose="020F0502020204030204" pitchFamily="34" charset="0"/>
                <a:cs typeface="Calibri" panose="020F0502020204030204" pitchFamily="34" charset="0"/>
              </a:rPr>
              <a:t>Vetterling</a:t>
            </a:r>
            <a:r>
              <a:rPr lang="en-GB" altLang="en-US" sz="2000" dirty="0">
                <a:latin typeface="Calibri" panose="020F0502020204030204" pitchFamily="34" charset="0"/>
                <a:cs typeface="Calibri" panose="020F0502020204030204" pitchFamily="34" charset="0"/>
              </a:rPr>
              <a:t> WT:  </a:t>
            </a:r>
            <a:r>
              <a:rPr lang="en-GB" altLang="en-US" sz="2000" i="1" dirty="0">
                <a:latin typeface="Calibri" panose="020F0502020204030204" pitchFamily="34" charset="0"/>
                <a:cs typeface="Calibri" panose="020F0502020204030204" pitchFamily="34" charset="0"/>
              </a:rPr>
              <a:t>Numerical Recipes (in Fortran, Pascal or C)</a:t>
            </a:r>
            <a:r>
              <a:rPr lang="en-GB" altLang="en-US" sz="2000" dirty="0">
                <a:latin typeface="Calibri" panose="020F0502020204030204" pitchFamily="34" charset="0"/>
                <a:cs typeface="Calibri" panose="020F0502020204030204" pitchFamily="34" charset="0"/>
              </a:rPr>
              <a:t>, Cambridge University Press, 1989 (and later versions).</a:t>
            </a:r>
          </a:p>
        </p:txBody>
      </p:sp>
      <p:sp>
        <p:nvSpPr>
          <p:cNvPr id="3" name="Platshållare för bildnummer 3">
            <a:extLst>
              <a:ext uri="{FF2B5EF4-FFF2-40B4-BE49-F238E27FC236}">
                <a16:creationId xmlns:a16="http://schemas.microsoft.com/office/drawing/2014/main" id="{A4B5F33C-4CAB-4682-A149-2AA179F434B7}"/>
              </a:ext>
            </a:extLst>
          </p:cNvPr>
          <p:cNvSpPr>
            <a:spLocks noGrp="1"/>
          </p:cNvSpPr>
          <p:nvPr>
            <p:ph type="sldNum" sz="quarter" idx="12"/>
          </p:nvPr>
        </p:nvSpPr>
        <p:spPr>
          <a:xfrm>
            <a:off x="8490866" y="6318072"/>
            <a:ext cx="481149" cy="457200"/>
          </a:xfrm>
        </p:spPr>
        <p:txBody>
          <a:bodyPr/>
          <a:lstStyle/>
          <a:p>
            <a:fld id="{BEEE47C6-A471-4E36-BF07-E7423BCF2256}" type="slidenum">
              <a:rPr lang="en-GB" altLang="en-US">
                <a:latin typeface="Calibri" panose="020F0502020204030204" pitchFamily="34" charset="0"/>
                <a:cs typeface="Calibri" panose="020F0502020204030204" pitchFamily="34" charset="0"/>
              </a:rPr>
              <a:pPr/>
              <a:t>35</a:t>
            </a:fld>
            <a:endParaRPr lang="en-GB" altLang="en-US"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8FAECBA8-48FF-459F-8890-89BD4E02FD3B}"/>
              </a:ext>
            </a:extLst>
          </p:cNvPr>
          <p:cNvSpPr txBox="1"/>
          <p:nvPr/>
        </p:nvSpPr>
        <p:spPr>
          <a:xfrm>
            <a:off x="2059939" y="84646"/>
            <a:ext cx="4493622" cy="769441"/>
          </a:xfrm>
          <a:prstGeom prst="rect">
            <a:avLst/>
          </a:prstGeom>
          <a:noFill/>
        </p:spPr>
        <p:txBody>
          <a:bodyPr wrap="square" rtlCol="0">
            <a:spAutoFit/>
          </a:bodyPr>
          <a:lstStyle/>
          <a:p>
            <a:pPr algn="ctr">
              <a:spcBef>
                <a:spcPct val="50000"/>
              </a:spcBef>
              <a:buSzPct val="100000"/>
            </a:pPr>
            <a:r>
              <a:rPr lang="en-GB" altLang="en-US" sz="4400" b="1" dirty="0">
                <a:solidFill>
                  <a:schemeClr val="tx1"/>
                </a:solidFill>
                <a:latin typeface="Calibri" panose="020F0502020204030204" pitchFamily="34" charset="0"/>
                <a:cs typeface="Calibri" panose="020F0502020204030204" pitchFamily="34" charset="0"/>
              </a:rPr>
              <a:t>References</a:t>
            </a:r>
            <a:r>
              <a:rPr lang="en-GB" altLang="en-US" sz="3600" b="1" dirty="0">
                <a:solidFill>
                  <a:schemeClr val="tx1"/>
                </a:solidFill>
                <a:latin typeface="Calibri" panose="020F0502020204030204" pitchFamily="34" charset="0"/>
                <a:cs typeface="Calibri" panose="020F0502020204030204" pitchFamily="34"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a:extLst>
              <a:ext uri="{FF2B5EF4-FFF2-40B4-BE49-F238E27FC236}">
                <a16:creationId xmlns:a16="http://schemas.microsoft.com/office/drawing/2014/main" id="{C4AE2813-8FE3-4AC2-8D8A-91A72FFD3A1C}"/>
              </a:ext>
            </a:extLst>
          </p:cNvPr>
          <p:cNvSpPr>
            <a:spLocks noGrp="1"/>
          </p:cNvSpPr>
          <p:nvPr>
            <p:ph type="sldNum" sz="quarter" idx="12"/>
          </p:nvPr>
        </p:nvSpPr>
        <p:spPr/>
        <p:txBody>
          <a:bodyPr/>
          <a:lstStyle/>
          <a:p>
            <a:fld id="{ECEC7A77-A765-4C1D-B53E-DC8E91E16116}" type="slidenum">
              <a:rPr lang="en-GB" altLang="en-US" smtClean="0"/>
              <a:pPr/>
              <a:t>36</a:t>
            </a:fld>
            <a:endParaRPr lang="en-GB" altLang="en-US"/>
          </a:p>
        </p:txBody>
      </p:sp>
      <p:sp>
        <p:nvSpPr>
          <p:cNvPr id="3" name="textruta 2">
            <a:extLst>
              <a:ext uri="{FF2B5EF4-FFF2-40B4-BE49-F238E27FC236}">
                <a16:creationId xmlns:a16="http://schemas.microsoft.com/office/drawing/2014/main" id="{3BB1065B-E1B8-4C6B-8BAA-007D878A713D}"/>
              </a:ext>
            </a:extLst>
          </p:cNvPr>
          <p:cNvSpPr txBox="1"/>
          <p:nvPr/>
        </p:nvSpPr>
        <p:spPr>
          <a:xfrm>
            <a:off x="3108959" y="2781480"/>
            <a:ext cx="2926081" cy="1107996"/>
          </a:xfrm>
          <a:prstGeom prst="rect">
            <a:avLst/>
          </a:prstGeom>
          <a:noFill/>
        </p:spPr>
        <p:txBody>
          <a:bodyPr wrap="square" rtlCol="0">
            <a:spAutoFit/>
          </a:bodyPr>
          <a:lstStyle/>
          <a:p>
            <a:r>
              <a:rPr lang="en-GB" sz="6600" b="1" dirty="0">
                <a:solidFill>
                  <a:schemeClr val="tx1"/>
                </a:solidFill>
                <a:latin typeface="Calibri" panose="020F0502020204030204" pitchFamily="34" charset="0"/>
                <a:cs typeface="Calibri" panose="020F0502020204030204" pitchFamily="34" charset="0"/>
              </a:rPr>
              <a:t>End L3</a:t>
            </a:r>
          </a:p>
        </p:txBody>
      </p:sp>
    </p:spTree>
    <p:extLst>
      <p:ext uri="{BB962C8B-B14F-4D97-AF65-F5344CB8AC3E}">
        <p14:creationId xmlns:p14="http://schemas.microsoft.com/office/powerpoint/2010/main" val="76929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5965538-9C17-48AC-95B1-D997FA79ACB8}"/>
              </a:ext>
            </a:extLst>
          </p:cNvPr>
          <p:cNvSpPr>
            <a:spLocks noGrp="1"/>
          </p:cNvSpPr>
          <p:nvPr>
            <p:ph type="title"/>
          </p:nvPr>
        </p:nvSpPr>
        <p:spPr>
          <a:xfrm>
            <a:off x="235131" y="78377"/>
            <a:ext cx="8543112" cy="583474"/>
          </a:xfrm>
        </p:spPr>
        <p:txBody>
          <a:bodyPr/>
          <a:lstStyle/>
          <a:p>
            <a:r>
              <a:rPr lang="en-GB" sz="3600" b="1" dirty="0">
                <a:latin typeface="Calibri" panose="020F0502020204030204" pitchFamily="34" charset="0"/>
                <a:cs typeface="Calibri" panose="020F0502020204030204" pitchFamily="34" charset="0"/>
              </a:rPr>
              <a:t>The </a:t>
            </a:r>
            <a:r>
              <a:rPr lang="en-GB" sz="3600" b="1" i="1" dirty="0">
                <a:solidFill>
                  <a:srgbClr val="FF0000"/>
                </a:solidFill>
                <a:latin typeface="Calibri" panose="020F0502020204030204" pitchFamily="34" charset="0"/>
                <a:cs typeface="Calibri" panose="020F0502020204030204" pitchFamily="34" charset="0"/>
              </a:rPr>
              <a:t>subjective</a:t>
            </a:r>
            <a:r>
              <a:rPr lang="en-GB" sz="3600" b="1" dirty="0">
                <a:latin typeface="Calibri" panose="020F0502020204030204" pitchFamily="34" charset="0"/>
                <a:cs typeface="Calibri" panose="020F0502020204030204" pitchFamily="34" charset="0"/>
              </a:rPr>
              <a:t> purpose/objective function</a:t>
            </a:r>
          </a:p>
        </p:txBody>
      </p:sp>
      <p:sp>
        <p:nvSpPr>
          <p:cNvPr id="4" name="textruta 3">
            <a:extLst>
              <a:ext uri="{FF2B5EF4-FFF2-40B4-BE49-F238E27FC236}">
                <a16:creationId xmlns:a16="http://schemas.microsoft.com/office/drawing/2014/main" id="{32F41A06-2444-4D93-A35C-4ACB0B9AE16F}"/>
              </a:ext>
            </a:extLst>
          </p:cNvPr>
          <p:cNvSpPr txBox="1"/>
          <p:nvPr/>
        </p:nvSpPr>
        <p:spPr>
          <a:xfrm>
            <a:off x="266692" y="747878"/>
            <a:ext cx="8659587" cy="4431983"/>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In simulation modelling the purpose becomes visible in the objective function. For example in ‘Screening to reduce cervical cancer’ (see Slide 26) you may use different objective functions:</a:t>
            </a:r>
          </a:p>
          <a:p>
            <a:endParaRPr lang="en-GB" sz="800" dirty="0">
              <a:latin typeface="Calibri" panose="020F0502020204030204" pitchFamily="34" charset="0"/>
              <a:cs typeface="Calibri" panose="020F0502020204030204" pitchFamily="34" charset="0"/>
            </a:endParaRPr>
          </a:p>
          <a:p>
            <a:pPr marL="342900" indent="-342900">
              <a:spcBef>
                <a:spcPts val="600"/>
              </a:spcBef>
              <a:buFont typeface="Arial" panose="020B0604020202020204" pitchFamily="34" charset="0"/>
              <a:buChar char="•"/>
            </a:pPr>
            <a:r>
              <a:rPr lang="en-GB" dirty="0">
                <a:latin typeface="Calibri" panose="020F0502020204030204" pitchFamily="34" charset="0"/>
                <a:cs typeface="Calibri" panose="020F0502020204030204" pitchFamily="34" charset="0"/>
              </a:rPr>
              <a:t>To minimize the prevalence of a pre-stages.</a:t>
            </a:r>
          </a:p>
          <a:p>
            <a:pPr marL="342900" indent="-342900">
              <a:spcBef>
                <a:spcPts val="600"/>
              </a:spcBef>
              <a:buFont typeface="Arial" panose="020B0604020202020204" pitchFamily="34" charset="0"/>
              <a:buChar char="•"/>
            </a:pPr>
            <a:r>
              <a:rPr lang="en-GB" dirty="0">
                <a:latin typeface="Calibri" panose="020F0502020204030204" pitchFamily="34" charset="0"/>
                <a:cs typeface="Calibri" panose="020F0502020204030204" pitchFamily="34" charset="0"/>
              </a:rPr>
              <a:t>To minimize the number of cancers.</a:t>
            </a:r>
          </a:p>
          <a:p>
            <a:pPr marL="342900" indent="-342900">
              <a:spcBef>
                <a:spcPts val="600"/>
              </a:spcBef>
              <a:buFont typeface="Arial" panose="020B0604020202020204" pitchFamily="34" charset="0"/>
              <a:buChar char="•"/>
            </a:pPr>
            <a:r>
              <a:rPr lang="en-GB" dirty="0">
                <a:latin typeface="Calibri" panose="020F0502020204030204" pitchFamily="34" charset="0"/>
                <a:cs typeface="Calibri" panose="020F0502020204030204" pitchFamily="34" charset="0"/>
              </a:rPr>
              <a:t>To save as many lives as possible (many cancers can be cured).</a:t>
            </a:r>
          </a:p>
          <a:p>
            <a:pPr marL="342900" indent="-342900">
              <a:spcBef>
                <a:spcPts val="600"/>
              </a:spcBef>
              <a:buFont typeface="Arial" panose="020B0604020202020204" pitchFamily="34" charset="0"/>
              <a:buChar char="•"/>
            </a:pPr>
            <a:r>
              <a:rPr lang="en-GB" dirty="0">
                <a:latin typeface="Calibri" panose="020F0502020204030204" pitchFamily="34" charset="0"/>
                <a:cs typeface="Calibri" panose="020F0502020204030204" pitchFamily="34" charset="0"/>
              </a:rPr>
              <a:t>To save as many life-years as possible.</a:t>
            </a:r>
          </a:p>
          <a:p>
            <a:pPr marL="342900" indent="-342900">
              <a:spcBef>
                <a:spcPts val="600"/>
              </a:spcBef>
              <a:buFont typeface="Arial" panose="020B0604020202020204" pitchFamily="34" charset="0"/>
              <a:buChar char="•"/>
            </a:pPr>
            <a:r>
              <a:rPr lang="en-GB" dirty="0">
                <a:latin typeface="Calibri" panose="020F0502020204030204" pitchFamily="34" charset="0"/>
                <a:cs typeface="Calibri" panose="020F0502020204030204" pitchFamily="34" charset="0"/>
              </a:rPr>
              <a:t>To include costs in the objective function (that e.g. could be used for saving lives and injuries in traffic.)</a:t>
            </a:r>
          </a:p>
          <a:p>
            <a:pPr marL="342900" indent="-342900">
              <a:spcBef>
                <a:spcPts val="600"/>
              </a:spcBef>
              <a:buFont typeface="Arial" panose="020B0604020202020204" pitchFamily="34" charset="0"/>
              <a:buChar char="•"/>
            </a:pPr>
            <a:r>
              <a:rPr lang="en-GB" dirty="0">
                <a:latin typeface="Calibri" panose="020F0502020204030204" pitchFamily="34" charset="0"/>
                <a:cs typeface="Calibri" panose="020F0502020204030204" pitchFamily="34" charset="0"/>
              </a:rPr>
              <a:t>Any combination of the above points.</a:t>
            </a:r>
          </a:p>
        </p:txBody>
      </p:sp>
      <p:sp>
        <p:nvSpPr>
          <p:cNvPr id="3" name="Platshållare för bildnummer 2">
            <a:extLst>
              <a:ext uri="{FF2B5EF4-FFF2-40B4-BE49-F238E27FC236}">
                <a16:creationId xmlns:a16="http://schemas.microsoft.com/office/drawing/2014/main" id="{CE2F673F-71F5-4E99-B24F-A32DB56CAC53}"/>
              </a:ext>
            </a:extLst>
          </p:cNvPr>
          <p:cNvSpPr>
            <a:spLocks noGrp="1"/>
          </p:cNvSpPr>
          <p:nvPr>
            <p:ph type="sldNum" sz="quarter" idx="12"/>
          </p:nvPr>
        </p:nvSpPr>
        <p:spPr>
          <a:xfrm>
            <a:off x="8638902" y="6400800"/>
            <a:ext cx="324394" cy="457200"/>
          </a:xfrm>
        </p:spPr>
        <p:txBody>
          <a:bodyPr/>
          <a:lstStyle/>
          <a:p>
            <a:fld id="{75BECE42-7506-454B-AF3B-FAC862974E54}" type="slidenum">
              <a:rPr lang="en-GB" altLang="en-US" smtClean="0">
                <a:latin typeface="Calibri" panose="020F0502020204030204" pitchFamily="34" charset="0"/>
                <a:cs typeface="Calibri" panose="020F0502020204030204" pitchFamily="34" charset="0"/>
              </a:rPr>
              <a:pPr/>
              <a:t>4</a:t>
            </a:fld>
            <a:endParaRPr lang="en-GB"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357D85CB-5968-4EAC-AF38-27730BE09EB6}"/>
              </a:ext>
            </a:extLst>
          </p:cNvPr>
          <p:cNvSpPr txBox="1"/>
          <p:nvPr/>
        </p:nvSpPr>
        <p:spPr>
          <a:xfrm>
            <a:off x="266692" y="5508172"/>
            <a:ext cx="8758109" cy="1015663"/>
          </a:xfrm>
          <a:prstGeom prst="rect">
            <a:avLst/>
          </a:prstGeom>
          <a:noFill/>
          <a:ln w="25400">
            <a:solidFill>
              <a:srgbClr val="FF0000"/>
            </a:solidFill>
          </a:ln>
        </p:spPr>
        <p:txBody>
          <a:bodyPr wrap="square" rtlCol="0">
            <a:spAutoFit/>
          </a:bodyPr>
          <a:lstStyle/>
          <a:p>
            <a:r>
              <a:rPr lang="en-GB" sz="3000" b="1" i="1" dirty="0">
                <a:solidFill>
                  <a:schemeClr val="tx1"/>
                </a:solidFill>
                <a:latin typeface="Calibri" panose="020F0502020204030204" pitchFamily="34" charset="0"/>
                <a:cs typeface="Calibri" panose="020F0502020204030204" pitchFamily="34" charset="0"/>
              </a:rPr>
              <a:t>Since the purpose and thus the objective function is </a:t>
            </a:r>
            <a:r>
              <a:rPr lang="en-GB" sz="3000" b="1" i="1" dirty="0">
                <a:solidFill>
                  <a:srgbClr val="FF0000"/>
                </a:solidFill>
                <a:latin typeface="Calibri" panose="020F0502020204030204" pitchFamily="34" charset="0"/>
                <a:cs typeface="Calibri" panose="020F0502020204030204" pitchFamily="34" charset="0"/>
              </a:rPr>
              <a:t>subjective</a:t>
            </a:r>
            <a:r>
              <a:rPr lang="en-GB" sz="3000" b="1" i="1" dirty="0">
                <a:solidFill>
                  <a:schemeClr val="tx1"/>
                </a:solidFill>
                <a:latin typeface="Calibri" panose="020F0502020204030204" pitchFamily="34" charset="0"/>
                <a:cs typeface="Calibri" panose="020F0502020204030204" pitchFamily="34" charset="0"/>
              </a:rPr>
              <a:t>, it can always be discussed and criticized!</a:t>
            </a:r>
          </a:p>
        </p:txBody>
      </p:sp>
    </p:spTree>
    <p:extLst>
      <p:ext uri="{BB962C8B-B14F-4D97-AF65-F5344CB8AC3E}">
        <p14:creationId xmlns:p14="http://schemas.microsoft.com/office/powerpoint/2010/main" val="249379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latshållare för bildnummer 5">
            <a:extLst>
              <a:ext uri="{FF2B5EF4-FFF2-40B4-BE49-F238E27FC236}">
                <a16:creationId xmlns:a16="http://schemas.microsoft.com/office/drawing/2014/main" id="{196DF38B-20AE-4767-B991-23BB3D0E288E}"/>
              </a:ext>
            </a:extLst>
          </p:cNvPr>
          <p:cNvSpPr>
            <a:spLocks noGrp="1"/>
          </p:cNvSpPr>
          <p:nvPr>
            <p:ph type="sldNum" sz="quarter" idx="12"/>
          </p:nvPr>
        </p:nvSpPr>
        <p:spPr>
          <a:xfrm>
            <a:off x="8665031" y="6334124"/>
            <a:ext cx="394062" cy="371475"/>
          </a:xfrm>
        </p:spPr>
        <p:txBody>
          <a:bodyPr/>
          <a:lstStyle/>
          <a:p>
            <a:fld id="{9B2B4F4B-974B-47E6-85B8-DE13C317042F}" type="slidenum">
              <a:rPr lang="en-GB" altLang="en-US">
                <a:latin typeface="Calibri" panose="020F0502020204030204" pitchFamily="34" charset="0"/>
                <a:cs typeface="Calibri" panose="020F0502020204030204" pitchFamily="34" charset="0"/>
              </a:rPr>
              <a:pPr/>
              <a:t>5</a:t>
            </a:fld>
            <a:endParaRPr lang="en-GB" altLang="en-US" dirty="0">
              <a:latin typeface="Calibri" panose="020F0502020204030204" pitchFamily="34" charset="0"/>
              <a:cs typeface="Calibri" panose="020F0502020204030204" pitchFamily="34" charset="0"/>
            </a:endParaRPr>
          </a:p>
        </p:txBody>
      </p:sp>
      <p:sp>
        <p:nvSpPr>
          <p:cNvPr id="10246" name="Rectangle 6">
            <a:extLst>
              <a:ext uri="{FF2B5EF4-FFF2-40B4-BE49-F238E27FC236}">
                <a16:creationId xmlns:a16="http://schemas.microsoft.com/office/drawing/2014/main" id="{7AB1712E-18DC-4869-807C-FEDF71A547F0}"/>
              </a:ext>
            </a:extLst>
          </p:cNvPr>
          <p:cNvSpPr>
            <a:spLocks noGrp="1" noChangeArrowheads="1"/>
          </p:cNvSpPr>
          <p:nvPr>
            <p:ph type="title"/>
          </p:nvPr>
        </p:nvSpPr>
        <p:spPr>
          <a:xfrm>
            <a:off x="450850" y="0"/>
            <a:ext cx="8372475" cy="822325"/>
          </a:xfrm>
          <a:noFill/>
          <a:ln/>
        </p:spPr>
        <p:txBody>
          <a:bodyPr/>
          <a:lstStyle/>
          <a:p>
            <a:r>
              <a:rPr lang="en-GB" altLang="en-US" b="1" dirty="0">
                <a:latin typeface="Calibri" panose="020F0502020204030204" pitchFamily="34" charset="0"/>
                <a:cs typeface="Calibri" panose="020F0502020204030204" pitchFamily="34" charset="0"/>
              </a:rPr>
              <a:t>II.  SENSITIVITY ANALYSIS</a:t>
            </a:r>
          </a:p>
        </p:txBody>
      </p:sp>
      <p:sp>
        <p:nvSpPr>
          <p:cNvPr id="10267" name="Text Box 27">
            <a:extLst>
              <a:ext uri="{FF2B5EF4-FFF2-40B4-BE49-F238E27FC236}">
                <a16:creationId xmlns:a16="http://schemas.microsoft.com/office/drawing/2014/main" id="{183B066C-D12F-4365-87D0-B23758DEA94E}"/>
              </a:ext>
            </a:extLst>
          </p:cNvPr>
          <p:cNvSpPr txBox="1">
            <a:spLocks noChangeArrowheads="1"/>
          </p:cNvSpPr>
          <p:nvPr/>
        </p:nvSpPr>
        <p:spPr bwMode="auto">
          <a:xfrm>
            <a:off x="38100" y="2188747"/>
            <a:ext cx="8978900" cy="44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SzPct val="100000"/>
            </a:pPr>
            <a:r>
              <a:rPr lang="en-GB" altLang="en-US" sz="2800" i="1" dirty="0">
                <a:latin typeface="Calibri" panose="020F0502020204030204" pitchFamily="34" charset="0"/>
                <a:cs typeface="Calibri" panose="020F0502020204030204" pitchFamily="34" charset="0"/>
              </a:rPr>
              <a:t>- How sensitive is one quantity for a change in another?</a:t>
            </a:r>
          </a:p>
        </p:txBody>
      </p:sp>
      <p:sp>
        <p:nvSpPr>
          <p:cNvPr id="10268" name="Text Box 28">
            <a:extLst>
              <a:ext uri="{FF2B5EF4-FFF2-40B4-BE49-F238E27FC236}">
                <a16:creationId xmlns:a16="http://schemas.microsoft.com/office/drawing/2014/main" id="{A7B1AB54-E563-4F7E-A9EF-07DA980115F9}"/>
              </a:ext>
            </a:extLst>
          </p:cNvPr>
          <p:cNvSpPr txBox="1">
            <a:spLocks noChangeArrowheads="1"/>
          </p:cNvSpPr>
          <p:nvPr/>
        </p:nvSpPr>
        <p:spPr bwMode="auto">
          <a:xfrm>
            <a:off x="38100" y="3863975"/>
            <a:ext cx="87376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buFontTx/>
              <a:buChar char="•"/>
            </a:pPr>
            <a:r>
              <a:rPr lang="en-GB" altLang="en-US" sz="2800" b="1" dirty="0">
                <a:latin typeface="Calibri" panose="020F0502020204030204" pitchFamily="34" charset="0"/>
                <a:cs typeface="Calibri" panose="020F0502020204030204" pitchFamily="34" charset="0"/>
              </a:rPr>
              <a:t> Absolute sensitivity:</a:t>
            </a:r>
            <a:r>
              <a:rPr lang="en-GB" altLang="en-US" sz="2800" dirty="0">
                <a:latin typeface="Calibri" panose="020F0502020204030204" pitchFamily="34" charset="0"/>
                <a:cs typeface="Calibri" panose="020F0502020204030204" pitchFamily="34" charset="0"/>
              </a:rPr>
              <a:t> </a:t>
            </a:r>
            <a:r>
              <a:rPr lang="en-GB" altLang="en-US" sz="2800" b="1" dirty="0">
                <a:latin typeface="Calibri" panose="020F0502020204030204" pitchFamily="34" charset="0"/>
                <a:cs typeface="Calibri" panose="020F0502020204030204" pitchFamily="34" charset="0"/>
                <a:sym typeface="Symbol" panose="05050102010706020507" pitchFamily="18" charset="2"/>
              </a:rPr>
              <a:t></a:t>
            </a:r>
            <a:r>
              <a:rPr lang="en-GB" altLang="en-US" sz="2800" dirty="0">
                <a:latin typeface="Calibri" panose="020F0502020204030204" pitchFamily="34" charset="0"/>
                <a:cs typeface="Calibri" panose="020F0502020204030204" pitchFamily="34" charset="0"/>
              </a:rPr>
              <a:t>V</a:t>
            </a:r>
            <a:r>
              <a:rPr lang="en-GB" altLang="en-US" sz="2800" b="1" dirty="0">
                <a:latin typeface="Calibri" panose="020F0502020204030204" pitchFamily="34" charset="0"/>
                <a:cs typeface="Calibri" panose="020F0502020204030204" pitchFamily="34" charset="0"/>
              </a:rPr>
              <a:t>/</a:t>
            </a:r>
            <a:r>
              <a:rPr lang="en-GB" altLang="en-US" sz="2800" b="1" dirty="0">
                <a:latin typeface="Calibri" panose="020F0502020204030204" pitchFamily="34" charset="0"/>
                <a:cs typeface="Calibri" panose="020F0502020204030204" pitchFamily="34" charset="0"/>
                <a:sym typeface="Symbol" panose="05050102010706020507" pitchFamily="18" charset="2"/>
              </a:rPr>
              <a:t></a:t>
            </a:r>
            <a:r>
              <a:rPr lang="en-GB" altLang="en-US" sz="2800" dirty="0">
                <a:latin typeface="Calibri" panose="020F0502020204030204" pitchFamily="34" charset="0"/>
                <a:cs typeface="Calibri" panose="020F0502020204030204" pitchFamily="34" charset="0"/>
              </a:rPr>
              <a:t>x  </a:t>
            </a:r>
          </a:p>
          <a:p>
            <a:pPr>
              <a:lnSpc>
                <a:spcPct val="90000"/>
              </a:lnSpc>
              <a:buSzPct val="100000"/>
            </a:pPr>
            <a:r>
              <a:rPr lang="en-GB" altLang="en-US" sz="2800" dirty="0">
                <a:latin typeface="Calibri" panose="020F0502020204030204" pitchFamily="34" charset="0"/>
                <a:cs typeface="Calibri" panose="020F0502020204030204" pitchFamily="34" charset="0"/>
              </a:rPr>
              <a:t>   (How much does V change when x changes a little?)</a:t>
            </a:r>
            <a:endParaRPr lang="en-GB" altLang="en-US" sz="2800" b="1" dirty="0">
              <a:latin typeface="Calibri" panose="020F0502020204030204" pitchFamily="34" charset="0"/>
              <a:cs typeface="Calibri" panose="020F0502020204030204" pitchFamily="34" charset="0"/>
            </a:endParaRPr>
          </a:p>
        </p:txBody>
      </p:sp>
      <p:sp>
        <p:nvSpPr>
          <p:cNvPr id="10269" name="Text Box 29">
            <a:extLst>
              <a:ext uri="{FF2B5EF4-FFF2-40B4-BE49-F238E27FC236}">
                <a16:creationId xmlns:a16="http://schemas.microsoft.com/office/drawing/2014/main" id="{6DB8C76C-4CE4-4E05-BC19-2F61D8734814}"/>
              </a:ext>
            </a:extLst>
          </p:cNvPr>
          <p:cNvSpPr txBox="1">
            <a:spLocks noChangeArrowheads="1"/>
          </p:cNvSpPr>
          <p:nvPr/>
        </p:nvSpPr>
        <p:spPr bwMode="auto">
          <a:xfrm>
            <a:off x="82550" y="4979987"/>
            <a:ext cx="8737600"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buFontTx/>
              <a:buChar char="•"/>
            </a:pPr>
            <a:r>
              <a:rPr lang="en-GB" altLang="en-US" sz="2800" b="1" dirty="0">
                <a:latin typeface="Calibri" panose="020F0502020204030204" pitchFamily="34" charset="0"/>
                <a:cs typeface="Calibri" panose="020F0502020204030204" pitchFamily="34" charset="0"/>
              </a:rPr>
              <a:t> Relative sensitivity:</a:t>
            </a:r>
            <a:r>
              <a:rPr lang="en-GB" altLang="en-US" sz="2800" dirty="0">
                <a:latin typeface="Calibri" panose="020F0502020204030204" pitchFamily="34" charset="0"/>
                <a:cs typeface="Calibri" panose="020F0502020204030204" pitchFamily="34" charset="0"/>
              </a:rPr>
              <a:t> </a:t>
            </a:r>
            <a:r>
              <a:rPr lang="en-GB" altLang="en-US" sz="2800" b="1" dirty="0">
                <a:latin typeface="Calibri" panose="020F0502020204030204" pitchFamily="34" charset="0"/>
                <a:cs typeface="Calibri" panose="020F0502020204030204" pitchFamily="34" charset="0"/>
                <a:sym typeface="Symbol" panose="05050102010706020507" pitchFamily="18" charset="2"/>
              </a:rPr>
              <a:t></a:t>
            </a:r>
            <a:r>
              <a:rPr lang="en-GB" altLang="en-US" sz="2800" dirty="0">
                <a:latin typeface="Calibri" panose="020F0502020204030204" pitchFamily="34" charset="0"/>
                <a:cs typeface="Calibri" panose="020F0502020204030204" pitchFamily="34" charset="0"/>
              </a:rPr>
              <a:t>V/V</a:t>
            </a:r>
            <a:r>
              <a:rPr lang="en-GB" altLang="en-US" sz="3600" dirty="0">
                <a:latin typeface="Calibri" panose="020F0502020204030204" pitchFamily="34" charset="0"/>
                <a:cs typeface="Calibri" panose="020F0502020204030204" pitchFamily="34" charset="0"/>
              </a:rPr>
              <a:t>/</a:t>
            </a:r>
            <a:r>
              <a:rPr lang="en-GB" altLang="en-US" sz="2800" b="1" dirty="0">
                <a:latin typeface="Calibri" panose="020F0502020204030204" pitchFamily="34" charset="0"/>
                <a:cs typeface="Calibri" panose="020F0502020204030204" pitchFamily="34" charset="0"/>
                <a:sym typeface="Symbol" panose="05050102010706020507" pitchFamily="18" charset="2"/>
              </a:rPr>
              <a:t></a:t>
            </a:r>
            <a:r>
              <a:rPr lang="en-GB" altLang="en-US" sz="2800" dirty="0">
                <a:latin typeface="Calibri" panose="020F0502020204030204" pitchFamily="34" charset="0"/>
                <a:cs typeface="Calibri" panose="020F0502020204030204" pitchFamily="34" charset="0"/>
              </a:rPr>
              <a:t>x/x</a:t>
            </a:r>
          </a:p>
          <a:p>
            <a:pPr>
              <a:lnSpc>
                <a:spcPct val="90000"/>
              </a:lnSpc>
              <a:buSzPct val="100000"/>
            </a:pPr>
            <a:r>
              <a:rPr lang="en-GB" altLang="en-US" sz="2800" dirty="0">
                <a:latin typeface="Calibri" panose="020F0502020204030204" pitchFamily="34" charset="0"/>
                <a:cs typeface="Calibri" panose="020F0502020204030204" pitchFamily="34" charset="0"/>
              </a:rPr>
              <a:t>   (What is the relative change of V ( in %) when x changes </a:t>
            </a:r>
          </a:p>
          <a:p>
            <a:pPr>
              <a:lnSpc>
                <a:spcPct val="90000"/>
              </a:lnSpc>
              <a:buSzPct val="100000"/>
            </a:pPr>
            <a:r>
              <a:rPr lang="en-GB" altLang="en-US" sz="2800" dirty="0">
                <a:latin typeface="Calibri" panose="020F0502020204030204" pitchFamily="34" charset="0"/>
                <a:cs typeface="Calibri" panose="020F0502020204030204" pitchFamily="34" charset="0"/>
              </a:rPr>
              <a:t>    by e.g. one percent?)</a:t>
            </a:r>
          </a:p>
        </p:txBody>
      </p:sp>
      <p:sp>
        <p:nvSpPr>
          <p:cNvPr id="10270" name="Text Box 30">
            <a:extLst>
              <a:ext uri="{FF2B5EF4-FFF2-40B4-BE49-F238E27FC236}">
                <a16:creationId xmlns:a16="http://schemas.microsoft.com/office/drawing/2014/main" id="{FA88D1C7-7316-4D90-9C4E-1B32CA5F7C9B}"/>
              </a:ext>
            </a:extLst>
          </p:cNvPr>
          <p:cNvSpPr txBox="1">
            <a:spLocks noChangeArrowheads="1"/>
          </p:cNvSpPr>
          <p:nvPr/>
        </p:nvSpPr>
        <p:spPr bwMode="auto">
          <a:xfrm>
            <a:off x="38100" y="2620547"/>
            <a:ext cx="8978900" cy="44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SzPct val="100000"/>
            </a:pPr>
            <a:r>
              <a:rPr lang="en-GB" altLang="en-US" sz="2800" i="1" dirty="0">
                <a:latin typeface="Calibri" panose="020F0502020204030204" pitchFamily="34" charset="0"/>
                <a:cs typeface="Calibri" panose="020F0502020204030204" pitchFamily="34" charset="0"/>
              </a:rPr>
              <a:t>- Which quantities are especially sensitive/insensitive?</a:t>
            </a:r>
          </a:p>
        </p:txBody>
      </p:sp>
      <p:sp>
        <p:nvSpPr>
          <p:cNvPr id="10271" name="Text Box 31">
            <a:extLst>
              <a:ext uri="{FF2B5EF4-FFF2-40B4-BE49-F238E27FC236}">
                <a16:creationId xmlns:a16="http://schemas.microsoft.com/office/drawing/2014/main" id="{75437A9F-126F-4A76-B89E-6B86887F0AEF}"/>
              </a:ext>
            </a:extLst>
          </p:cNvPr>
          <p:cNvSpPr txBox="1">
            <a:spLocks noChangeArrowheads="1"/>
          </p:cNvSpPr>
          <p:nvPr/>
        </p:nvSpPr>
        <p:spPr bwMode="auto">
          <a:xfrm>
            <a:off x="38100" y="3026947"/>
            <a:ext cx="8978900" cy="44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SzPct val="100000"/>
            </a:pPr>
            <a:r>
              <a:rPr lang="en-GB" altLang="en-US" sz="2800" i="1" dirty="0">
                <a:latin typeface="Calibri" panose="020F0502020204030204" pitchFamily="34" charset="0"/>
                <a:cs typeface="Calibri" panose="020F0502020204030204" pitchFamily="34" charset="0"/>
              </a:rPr>
              <a:t>- How accurate is our model?</a:t>
            </a:r>
          </a:p>
        </p:txBody>
      </p:sp>
      <p:sp>
        <p:nvSpPr>
          <p:cNvPr id="10272" name="Text Box 32">
            <a:extLst>
              <a:ext uri="{FF2B5EF4-FFF2-40B4-BE49-F238E27FC236}">
                <a16:creationId xmlns:a16="http://schemas.microsoft.com/office/drawing/2014/main" id="{91BDDD65-B5D6-4E96-BC7C-6C2CA63A7A39}"/>
              </a:ext>
            </a:extLst>
          </p:cNvPr>
          <p:cNvSpPr txBox="1">
            <a:spLocks noChangeArrowheads="1"/>
          </p:cNvSpPr>
          <p:nvPr/>
        </p:nvSpPr>
        <p:spPr bwMode="auto">
          <a:xfrm>
            <a:off x="69850" y="907112"/>
            <a:ext cx="8915400"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2800" dirty="0">
                <a:latin typeface="Calibri" panose="020F0502020204030204" pitchFamily="34" charset="0"/>
                <a:cs typeface="Calibri" panose="020F0502020204030204" pitchFamily="34" charset="0"/>
              </a:rPr>
              <a:t>To study the sensitive of an outcome (e.g. objective function) V=f(</a:t>
            </a:r>
            <a:r>
              <a:rPr lang="en-GB" altLang="en-US" sz="2800" noProof="1">
                <a:latin typeface="Calibri" panose="020F0502020204030204" pitchFamily="34" charset="0"/>
                <a:cs typeface="Calibri" panose="020F0502020204030204" pitchFamily="34" charset="0"/>
              </a:rPr>
              <a:t>x</a:t>
            </a:r>
            <a:r>
              <a:rPr lang="en-GB" altLang="en-US" sz="2800" baseline="-25000" noProof="1">
                <a:latin typeface="Calibri" panose="020F0502020204030204" pitchFamily="34" charset="0"/>
                <a:cs typeface="Calibri" panose="020F0502020204030204" pitchFamily="34" charset="0"/>
              </a:rPr>
              <a:t>1</a:t>
            </a:r>
            <a:r>
              <a:rPr lang="en-GB" altLang="en-US" sz="2800" noProof="1">
                <a:latin typeface="Calibri" panose="020F0502020204030204" pitchFamily="34" charset="0"/>
                <a:cs typeface="Calibri" panose="020F0502020204030204" pitchFamily="34" charset="0"/>
              </a:rPr>
              <a:t>, x</a:t>
            </a:r>
            <a:r>
              <a:rPr lang="en-GB" altLang="en-US" sz="2800" baseline="-25000" noProof="1">
                <a:latin typeface="Calibri" panose="020F0502020204030204" pitchFamily="34" charset="0"/>
                <a:cs typeface="Calibri" panose="020F0502020204030204" pitchFamily="34" charset="0"/>
              </a:rPr>
              <a:t>2</a:t>
            </a:r>
            <a:r>
              <a:rPr lang="en-GB" altLang="en-US" sz="2800" noProof="1">
                <a:latin typeface="Calibri" panose="020F0502020204030204" pitchFamily="34" charset="0"/>
                <a:cs typeface="Calibri" panose="020F0502020204030204" pitchFamily="34" charset="0"/>
              </a:rPr>
              <a:t>, … x</a:t>
            </a:r>
            <a:r>
              <a:rPr lang="en-GB" altLang="en-US" sz="2800" baseline="-25000" noProof="1">
                <a:latin typeface="Calibri" panose="020F0502020204030204" pitchFamily="34" charset="0"/>
                <a:cs typeface="Calibri" panose="020F0502020204030204" pitchFamily="34" charset="0"/>
              </a:rPr>
              <a:t>n</a:t>
            </a:r>
            <a:r>
              <a:rPr lang="en-GB" altLang="en-US" sz="2800" dirty="0">
                <a:latin typeface="Calibri" panose="020F0502020204030204" pitchFamily="34" charset="0"/>
                <a:cs typeface="Calibri" panose="020F0502020204030204" pitchFamily="34" charset="0"/>
              </a:rPr>
              <a:t>) to a </a:t>
            </a:r>
            <a:r>
              <a:rPr lang="en-GB" altLang="en-US" sz="2800" i="1" dirty="0">
                <a:latin typeface="Calibri" panose="020F0502020204030204" pitchFamily="34" charset="0"/>
                <a:cs typeface="Calibri" panose="020F0502020204030204" pitchFamily="34" charset="0"/>
              </a:rPr>
              <a:t>small</a:t>
            </a:r>
            <a:r>
              <a:rPr lang="en-GB" altLang="en-US" sz="2800" dirty="0">
                <a:latin typeface="Calibri" panose="020F0502020204030204" pitchFamily="34" charset="0"/>
                <a:cs typeface="Calibri" panose="020F0502020204030204" pitchFamily="34" charset="0"/>
              </a:rPr>
              <a:t> change of an input quantity x</a:t>
            </a:r>
            <a:r>
              <a:rPr lang="en-GB" altLang="en-US" sz="2800" baseline="-25000" dirty="0">
                <a:latin typeface="Calibri" panose="020F0502020204030204" pitchFamily="34" charset="0"/>
                <a:cs typeface="Calibri" panose="020F0502020204030204" pitchFamily="34" charset="0"/>
              </a:rPr>
              <a:t>i</a:t>
            </a:r>
            <a:r>
              <a:rPr lang="en-GB" altLang="en-US" sz="2800" dirty="0">
                <a:latin typeface="Calibri" panose="020F0502020204030204" pitchFamily="34" charset="0"/>
                <a:cs typeface="Calibri" panose="020F050202020403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72"/>
                                        </p:tgtEl>
                                        <p:attrNameLst>
                                          <p:attrName>style.visibility</p:attrName>
                                        </p:attrNameLst>
                                      </p:cBhvr>
                                      <p:to>
                                        <p:strVal val="visible"/>
                                      </p:to>
                                    </p:set>
                                    <p:anim calcmode="lin" valueType="num">
                                      <p:cBhvr additive="base">
                                        <p:cTn id="7" dur="500" fill="hold"/>
                                        <p:tgtEl>
                                          <p:spTgt spid="10272"/>
                                        </p:tgtEl>
                                        <p:attrNameLst>
                                          <p:attrName>ppt_x</p:attrName>
                                        </p:attrNameLst>
                                      </p:cBhvr>
                                      <p:tavLst>
                                        <p:tav tm="0">
                                          <p:val>
                                            <p:strVal val="#ppt_x"/>
                                          </p:val>
                                        </p:tav>
                                        <p:tav tm="100000">
                                          <p:val>
                                            <p:strVal val="#ppt_x"/>
                                          </p:val>
                                        </p:tav>
                                      </p:tavLst>
                                    </p:anim>
                                    <p:anim calcmode="lin" valueType="num">
                                      <p:cBhvr additive="base">
                                        <p:cTn id="8" dur="500" fill="hold"/>
                                        <p:tgtEl>
                                          <p:spTgt spid="102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67"/>
                                        </p:tgtEl>
                                        <p:attrNameLst>
                                          <p:attrName>style.visibility</p:attrName>
                                        </p:attrNameLst>
                                      </p:cBhvr>
                                      <p:to>
                                        <p:strVal val="visible"/>
                                      </p:to>
                                    </p:set>
                                    <p:anim calcmode="lin" valueType="num">
                                      <p:cBhvr additive="base">
                                        <p:cTn id="13" dur="500" fill="hold"/>
                                        <p:tgtEl>
                                          <p:spTgt spid="10267"/>
                                        </p:tgtEl>
                                        <p:attrNameLst>
                                          <p:attrName>ppt_x</p:attrName>
                                        </p:attrNameLst>
                                      </p:cBhvr>
                                      <p:tavLst>
                                        <p:tav tm="0">
                                          <p:val>
                                            <p:strVal val="1+#ppt_w/2"/>
                                          </p:val>
                                        </p:tav>
                                        <p:tav tm="100000">
                                          <p:val>
                                            <p:strVal val="#ppt_x"/>
                                          </p:val>
                                        </p:tav>
                                      </p:tavLst>
                                    </p:anim>
                                    <p:anim calcmode="lin" valueType="num">
                                      <p:cBhvr additive="base">
                                        <p:cTn id="14" dur="500" fill="hold"/>
                                        <p:tgtEl>
                                          <p:spTgt spid="102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270"/>
                                        </p:tgtEl>
                                        <p:attrNameLst>
                                          <p:attrName>style.visibility</p:attrName>
                                        </p:attrNameLst>
                                      </p:cBhvr>
                                      <p:to>
                                        <p:strVal val="visible"/>
                                      </p:to>
                                    </p:set>
                                    <p:anim calcmode="lin" valueType="num">
                                      <p:cBhvr additive="base">
                                        <p:cTn id="19" dur="500" fill="hold"/>
                                        <p:tgtEl>
                                          <p:spTgt spid="10270"/>
                                        </p:tgtEl>
                                        <p:attrNameLst>
                                          <p:attrName>ppt_x</p:attrName>
                                        </p:attrNameLst>
                                      </p:cBhvr>
                                      <p:tavLst>
                                        <p:tav tm="0">
                                          <p:val>
                                            <p:strVal val="1+#ppt_w/2"/>
                                          </p:val>
                                        </p:tav>
                                        <p:tav tm="100000">
                                          <p:val>
                                            <p:strVal val="#ppt_x"/>
                                          </p:val>
                                        </p:tav>
                                      </p:tavLst>
                                    </p:anim>
                                    <p:anim calcmode="lin" valueType="num">
                                      <p:cBhvr additive="base">
                                        <p:cTn id="20" dur="500" fill="hold"/>
                                        <p:tgtEl>
                                          <p:spTgt spid="1027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271"/>
                                        </p:tgtEl>
                                        <p:attrNameLst>
                                          <p:attrName>style.visibility</p:attrName>
                                        </p:attrNameLst>
                                      </p:cBhvr>
                                      <p:to>
                                        <p:strVal val="visible"/>
                                      </p:to>
                                    </p:set>
                                    <p:anim calcmode="lin" valueType="num">
                                      <p:cBhvr additive="base">
                                        <p:cTn id="25" dur="500" fill="hold"/>
                                        <p:tgtEl>
                                          <p:spTgt spid="10271"/>
                                        </p:tgtEl>
                                        <p:attrNameLst>
                                          <p:attrName>ppt_x</p:attrName>
                                        </p:attrNameLst>
                                      </p:cBhvr>
                                      <p:tavLst>
                                        <p:tav tm="0">
                                          <p:val>
                                            <p:strVal val="1+#ppt_w/2"/>
                                          </p:val>
                                        </p:tav>
                                        <p:tav tm="100000">
                                          <p:val>
                                            <p:strVal val="#ppt_x"/>
                                          </p:val>
                                        </p:tav>
                                      </p:tavLst>
                                    </p:anim>
                                    <p:anim calcmode="lin" valueType="num">
                                      <p:cBhvr additive="base">
                                        <p:cTn id="26" dur="500" fill="hold"/>
                                        <p:tgtEl>
                                          <p:spTgt spid="102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68"/>
                                        </p:tgtEl>
                                        <p:attrNameLst>
                                          <p:attrName>style.visibility</p:attrName>
                                        </p:attrNameLst>
                                      </p:cBhvr>
                                      <p:to>
                                        <p:strVal val="visible"/>
                                      </p:to>
                                    </p:set>
                                    <p:anim calcmode="lin" valueType="num">
                                      <p:cBhvr additive="base">
                                        <p:cTn id="31" dur="500" fill="hold"/>
                                        <p:tgtEl>
                                          <p:spTgt spid="10268"/>
                                        </p:tgtEl>
                                        <p:attrNameLst>
                                          <p:attrName>ppt_x</p:attrName>
                                        </p:attrNameLst>
                                      </p:cBhvr>
                                      <p:tavLst>
                                        <p:tav tm="0">
                                          <p:val>
                                            <p:strVal val="#ppt_x"/>
                                          </p:val>
                                        </p:tav>
                                        <p:tav tm="100000">
                                          <p:val>
                                            <p:strVal val="#ppt_x"/>
                                          </p:val>
                                        </p:tav>
                                      </p:tavLst>
                                    </p:anim>
                                    <p:anim calcmode="lin" valueType="num">
                                      <p:cBhvr additive="base">
                                        <p:cTn id="32" dur="500" fill="hold"/>
                                        <p:tgtEl>
                                          <p:spTgt spid="1026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69"/>
                                        </p:tgtEl>
                                        <p:attrNameLst>
                                          <p:attrName>style.visibility</p:attrName>
                                        </p:attrNameLst>
                                      </p:cBhvr>
                                      <p:to>
                                        <p:strVal val="visible"/>
                                      </p:to>
                                    </p:set>
                                    <p:anim calcmode="lin" valueType="num">
                                      <p:cBhvr additive="base">
                                        <p:cTn id="37" dur="500" fill="hold"/>
                                        <p:tgtEl>
                                          <p:spTgt spid="10269"/>
                                        </p:tgtEl>
                                        <p:attrNameLst>
                                          <p:attrName>ppt_x</p:attrName>
                                        </p:attrNameLst>
                                      </p:cBhvr>
                                      <p:tavLst>
                                        <p:tav tm="0">
                                          <p:val>
                                            <p:strVal val="#ppt_x"/>
                                          </p:val>
                                        </p:tav>
                                        <p:tav tm="100000">
                                          <p:val>
                                            <p:strVal val="#ppt_x"/>
                                          </p:val>
                                        </p:tav>
                                      </p:tavLst>
                                    </p:anim>
                                    <p:anim calcmode="lin" valueType="num">
                                      <p:cBhvr additive="base">
                                        <p:cTn id="38" dur="500" fill="hold"/>
                                        <p:tgtEl>
                                          <p:spTgt spid="10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7" grpId="0" autoUpdateAnimBg="0"/>
      <p:bldP spid="10268" grpId="0" autoUpdateAnimBg="0"/>
      <p:bldP spid="10269" grpId="0" autoUpdateAnimBg="0"/>
      <p:bldP spid="10270" grpId="0" autoUpdateAnimBg="0"/>
      <p:bldP spid="10271" grpId="0" autoUpdateAnimBg="0"/>
      <p:bldP spid="102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latshållare för bildnummer 5">
            <a:extLst>
              <a:ext uri="{FF2B5EF4-FFF2-40B4-BE49-F238E27FC236}">
                <a16:creationId xmlns:a16="http://schemas.microsoft.com/office/drawing/2014/main" id="{68CEEAD6-D745-4720-BB7A-54EACF7881D1}"/>
              </a:ext>
            </a:extLst>
          </p:cNvPr>
          <p:cNvSpPr>
            <a:spLocks noGrp="1"/>
          </p:cNvSpPr>
          <p:nvPr>
            <p:ph type="sldNum" sz="quarter" idx="12"/>
          </p:nvPr>
        </p:nvSpPr>
        <p:spPr>
          <a:xfrm>
            <a:off x="8577945" y="6257109"/>
            <a:ext cx="306977" cy="457200"/>
          </a:xfrm>
        </p:spPr>
        <p:txBody>
          <a:bodyPr/>
          <a:lstStyle/>
          <a:p>
            <a:fld id="{C88E03FB-B6F1-464E-8AB0-6A3F59301A64}" type="slidenum">
              <a:rPr lang="en-GB" altLang="en-US">
                <a:latin typeface="Calibri" panose="020F0502020204030204" pitchFamily="34" charset="0"/>
                <a:cs typeface="Calibri" panose="020F0502020204030204" pitchFamily="34" charset="0"/>
              </a:rPr>
              <a:pPr/>
              <a:t>6</a:t>
            </a:fld>
            <a:endParaRPr lang="en-GB" altLang="en-US" dirty="0">
              <a:latin typeface="Calibri" panose="020F0502020204030204" pitchFamily="34" charset="0"/>
              <a:cs typeface="Calibri" panose="020F0502020204030204" pitchFamily="34" charset="0"/>
            </a:endParaRPr>
          </a:p>
        </p:txBody>
      </p:sp>
      <p:sp>
        <p:nvSpPr>
          <p:cNvPr id="12295" name="Text Box 7">
            <a:extLst>
              <a:ext uri="{FF2B5EF4-FFF2-40B4-BE49-F238E27FC236}">
                <a16:creationId xmlns:a16="http://schemas.microsoft.com/office/drawing/2014/main" id="{58A3BFEB-FCB0-4A48-A5FB-7047B24CF28C}"/>
              </a:ext>
            </a:extLst>
          </p:cNvPr>
          <p:cNvSpPr txBox="1">
            <a:spLocks noChangeArrowheads="1"/>
          </p:cNvSpPr>
          <p:nvPr/>
        </p:nvSpPr>
        <p:spPr bwMode="auto">
          <a:xfrm>
            <a:off x="76927" y="929180"/>
            <a:ext cx="89789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b="1" i="1" dirty="0">
                <a:latin typeface="Calibri" panose="020F0502020204030204" pitchFamily="34" charset="0"/>
                <a:cs typeface="Calibri" panose="020F0502020204030204" pitchFamily="34" charset="0"/>
              </a:rPr>
              <a:t>Parameter change:</a:t>
            </a:r>
          </a:p>
          <a:p>
            <a:pPr>
              <a:lnSpc>
                <a:spcPct val="90000"/>
              </a:lnSpc>
              <a:buSzPct val="100000"/>
              <a:buFontTx/>
              <a:buChar char="–"/>
            </a:pPr>
            <a:r>
              <a:rPr lang="en-GB" altLang="en-US" dirty="0">
                <a:latin typeface="Calibri" panose="020F0502020204030204" pitchFamily="34" charset="0"/>
                <a:cs typeface="Calibri" panose="020F0502020204030204" pitchFamily="34" charset="0"/>
              </a:rPr>
              <a:t> How much will an epidemic increase if the infectiousness is increased</a:t>
            </a:r>
          </a:p>
          <a:p>
            <a:pPr>
              <a:lnSpc>
                <a:spcPct val="90000"/>
              </a:lnSpc>
              <a:buSzPct val="100000"/>
            </a:pPr>
            <a:r>
              <a:rPr lang="en-GB" altLang="en-US" dirty="0">
                <a:latin typeface="Calibri" panose="020F0502020204030204" pitchFamily="34" charset="0"/>
                <a:cs typeface="Calibri" panose="020F0502020204030204" pitchFamily="34" charset="0"/>
              </a:rPr>
              <a:t>   by 1%?</a:t>
            </a:r>
          </a:p>
        </p:txBody>
      </p:sp>
      <p:sp>
        <p:nvSpPr>
          <p:cNvPr id="12296" name="Text Box 8">
            <a:extLst>
              <a:ext uri="{FF2B5EF4-FFF2-40B4-BE49-F238E27FC236}">
                <a16:creationId xmlns:a16="http://schemas.microsoft.com/office/drawing/2014/main" id="{1595EF4F-BD44-4AC2-ABC7-E845C0DB94A1}"/>
              </a:ext>
            </a:extLst>
          </p:cNvPr>
          <p:cNvSpPr txBox="1">
            <a:spLocks noChangeArrowheads="1"/>
          </p:cNvSpPr>
          <p:nvPr/>
        </p:nvSpPr>
        <p:spPr bwMode="auto">
          <a:xfrm>
            <a:off x="317500" y="63500"/>
            <a:ext cx="83693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sz="3200" b="1" dirty="0">
                <a:latin typeface="Calibri" panose="020F0502020204030204" pitchFamily="34" charset="0"/>
                <a:cs typeface="Calibri" panose="020F0502020204030204" pitchFamily="34" charset="0"/>
              </a:rPr>
              <a:t>Examples:  (The sensitivity of THE MODEL)</a:t>
            </a:r>
            <a:endParaRPr lang="en-GB" altLang="en-US" sz="3200" dirty="0">
              <a:latin typeface="Calibri" panose="020F0502020204030204" pitchFamily="34" charset="0"/>
              <a:cs typeface="Calibri" panose="020F0502020204030204" pitchFamily="34" charset="0"/>
            </a:endParaRPr>
          </a:p>
        </p:txBody>
      </p:sp>
      <p:sp>
        <p:nvSpPr>
          <p:cNvPr id="12298" name="Text Box 10">
            <a:extLst>
              <a:ext uri="{FF2B5EF4-FFF2-40B4-BE49-F238E27FC236}">
                <a16:creationId xmlns:a16="http://schemas.microsoft.com/office/drawing/2014/main" id="{1CBA0832-D2D2-49E2-ABDB-9A57488156B7}"/>
              </a:ext>
            </a:extLst>
          </p:cNvPr>
          <p:cNvSpPr txBox="1">
            <a:spLocks noChangeArrowheads="1"/>
          </p:cNvSpPr>
          <p:nvPr/>
        </p:nvSpPr>
        <p:spPr bwMode="auto">
          <a:xfrm>
            <a:off x="115027" y="2150784"/>
            <a:ext cx="86106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b="1" i="1" dirty="0">
                <a:latin typeface="Calibri" panose="020F0502020204030204" pitchFamily="34" charset="0"/>
                <a:cs typeface="Calibri" panose="020F0502020204030204" pitchFamily="34" charset="0"/>
              </a:rPr>
              <a:t>Change in input:</a:t>
            </a:r>
            <a:r>
              <a:rPr lang="en-GB" altLang="en-US" dirty="0">
                <a:latin typeface="Calibri" panose="020F0502020204030204" pitchFamily="34" charset="0"/>
                <a:cs typeface="Calibri" panose="020F0502020204030204" pitchFamily="34" charset="0"/>
              </a:rPr>
              <a:t> </a:t>
            </a:r>
          </a:p>
          <a:p>
            <a:pPr>
              <a:lnSpc>
                <a:spcPct val="90000"/>
              </a:lnSpc>
              <a:buSzPct val="100000"/>
              <a:buFontTx/>
              <a:buChar char="–"/>
            </a:pPr>
            <a:r>
              <a:rPr lang="en-GB" altLang="en-US" dirty="0">
                <a:latin typeface="Calibri" panose="020F0502020204030204" pitchFamily="34" charset="0"/>
                <a:cs typeface="Calibri" panose="020F0502020204030204" pitchFamily="34" charset="0"/>
              </a:rPr>
              <a:t> How much will the yield of a crop increase if the amount of rain</a:t>
            </a:r>
          </a:p>
          <a:p>
            <a:pPr>
              <a:lnSpc>
                <a:spcPct val="90000"/>
              </a:lnSpc>
              <a:buSzPct val="100000"/>
            </a:pPr>
            <a:r>
              <a:rPr lang="en-GB" altLang="en-US" dirty="0">
                <a:latin typeface="Calibri" panose="020F0502020204030204" pitchFamily="34" charset="0"/>
                <a:cs typeface="Calibri" panose="020F0502020204030204" pitchFamily="34" charset="0"/>
              </a:rPr>
              <a:t>   will increase by 10 mm. </a:t>
            </a:r>
          </a:p>
        </p:txBody>
      </p:sp>
      <p:sp>
        <p:nvSpPr>
          <p:cNvPr id="12299" name="Text Box 11">
            <a:extLst>
              <a:ext uri="{FF2B5EF4-FFF2-40B4-BE49-F238E27FC236}">
                <a16:creationId xmlns:a16="http://schemas.microsoft.com/office/drawing/2014/main" id="{42A27DE6-2924-4095-A3B3-2F92EA6AC29E}"/>
              </a:ext>
            </a:extLst>
          </p:cNvPr>
          <p:cNvSpPr txBox="1">
            <a:spLocks noChangeArrowheads="1"/>
          </p:cNvSpPr>
          <p:nvPr/>
        </p:nvSpPr>
        <p:spPr bwMode="auto">
          <a:xfrm>
            <a:off x="45177" y="3503044"/>
            <a:ext cx="89662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b="1" i="1" dirty="0">
                <a:latin typeface="Calibri" panose="020F0502020204030204" pitchFamily="34" charset="0"/>
                <a:cs typeface="Calibri" panose="020F0502020204030204" pitchFamily="34" charset="0"/>
              </a:rPr>
              <a:t>Change in initial conditions:</a:t>
            </a:r>
            <a:r>
              <a:rPr lang="en-GB" altLang="en-US" dirty="0">
                <a:latin typeface="Calibri" panose="020F0502020204030204" pitchFamily="34" charset="0"/>
                <a:cs typeface="Calibri" panose="020F0502020204030204" pitchFamily="34" charset="0"/>
              </a:rPr>
              <a:t>  </a:t>
            </a:r>
          </a:p>
          <a:p>
            <a:pPr>
              <a:lnSpc>
                <a:spcPct val="90000"/>
              </a:lnSpc>
              <a:buSzPct val="100000"/>
              <a:buFontTx/>
              <a:buChar char="–"/>
            </a:pPr>
            <a:r>
              <a:rPr lang="en-GB" altLang="en-US" dirty="0">
                <a:latin typeface="Calibri" panose="020F0502020204030204" pitchFamily="34" charset="0"/>
                <a:cs typeface="Calibri" panose="020F0502020204030204" pitchFamily="34" charset="0"/>
              </a:rPr>
              <a:t>How much will an epidemic increase if the initial number of infected </a:t>
            </a:r>
          </a:p>
          <a:p>
            <a:pPr>
              <a:lnSpc>
                <a:spcPct val="90000"/>
              </a:lnSpc>
              <a:buSzPct val="100000"/>
            </a:pPr>
            <a:r>
              <a:rPr lang="en-GB" altLang="en-US" dirty="0">
                <a:latin typeface="Calibri" panose="020F0502020204030204" pitchFamily="34" charset="0"/>
                <a:cs typeface="Calibri" panose="020F0502020204030204" pitchFamily="34" charset="0"/>
              </a:rPr>
              <a:t>   persons is increased by 1 person?</a:t>
            </a:r>
          </a:p>
        </p:txBody>
      </p:sp>
      <p:sp>
        <p:nvSpPr>
          <p:cNvPr id="12302" name="Text Box 14">
            <a:extLst>
              <a:ext uri="{FF2B5EF4-FFF2-40B4-BE49-F238E27FC236}">
                <a16:creationId xmlns:a16="http://schemas.microsoft.com/office/drawing/2014/main" id="{0720A90C-8A37-407D-A0CA-3A5E185E7998}"/>
              </a:ext>
            </a:extLst>
          </p:cNvPr>
          <p:cNvSpPr txBox="1">
            <a:spLocks noChangeArrowheads="1"/>
          </p:cNvSpPr>
          <p:nvPr/>
        </p:nvSpPr>
        <p:spPr bwMode="auto">
          <a:xfrm>
            <a:off x="102327" y="4855304"/>
            <a:ext cx="89535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pPr>
            <a:r>
              <a:rPr lang="en-GB" altLang="en-US" b="1" i="1" dirty="0">
                <a:latin typeface="Calibri" panose="020F0502020204030204" pitchFamily="34" charset="0"/>
                <a:cs typeface="Calibri" panose="020F0502020204030204" pitchFamily="34" charset="0"/>
              </a:rPr>
              <a:t>Structural change:</a:t>
            </a:r>
            <a:r>
              <a:rPr lang="en-GB" altLang="en-US" dirty="0">
                <a:latin typeface="Calibri" panose="020F0502020204030204" pitchFamily="34" charset="0"/>
                <a:cs typeface="Calibri" panose="020F0502020204030204" pitchFamily="34" charset="0"/>
              </a:rPr>
              <a:t> </a:t>
            </a:r>
          </a:p>
          <a:p>
            <a:pPr>
              <a:lnSpc>
                <a:spcPct val="90000"/>
              </a:lnSpc>
              <a:buSzPct val="100000"/>
              <a:buFontTx/>
              <a:buChar char="–"/>
            </a:pPr>
            <a:r>
              <a:rPr lang="en-GB" altLang="en-US" dirty="0">
                <a:latin typeface="Calibri" panose="020F0502020204030204" pitchFamily="34" charset="0"/>
                <a:cs typeface="Calibri" panose="020F0502020204030204" pitchFamily="34" charset="0"/>
              </a:rPr>
              <a:t> How many  more patients can a hospital handle if the number of </a:t>
            </a:r>
          </a:p>
          <a:p>
            <a:pPr>
              <a:lnSpc>
                <a:spcPct val="90000"/>
              </a:lnSpc>
              <a:buSzPct val="100000"/>
            </a:pPr>
            <a:r>
              <a:rPr lang="en-GB" altLang="en-US" dirty="0">
                <a:latin typeface="Calibri" panose="020F0502020204030204" pitchFamily="34" charset="0"/>
                <a:cs typeface="Calibri" panose="020F0502020204030204" pitchFamily="34" charset="0"/>
              </a:rPr>
              <a:t>   doctors is increased by 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additive="base">
                                        <p:cTn id="7" dur="500" fill="hold"/>
                                        <p:tgtEl>
                                          <p:spTgt spid="12295"/>
                                        </p:tgtEl>
                                        <p:attrNameLst>
                                          <p:attrName>ppt_x</p:attrName>
                                        </p:attrNameLst>
                                      </p:cBhvr>
                                      <p:tavLst>
                                        <p:tav tm="0">
                                          <p:val>
                                            <p:strVal val="1+#ppt_w/2"/>
                                          </p:val>
                                        </p:tav>
                                        <p:tav tm="100000">
                                          <p:val>
                                            <p:strVal val="#ppt_x"/>
                                          </p:val>
                                        </p:tav>
                                      </p:tavLst>
                                    </p:anim>
                                    <p:anim calcmode="lin" valueType="num">
                                      <p:cBhvr additive="base">
                                        <p:cTn id="8"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298"/>
                                        </p:tgtEl>
                                        <p:attrNameLst>
                                          <p:attrName>style.visibility</p:attrName>
                                        </p:attrNameLst>
                                      </p:cBhvr>
                                      <p:to>
                                        <p:strVal val="visible"/>
                                      </p:to>
                                    </p:set>
                                    <p:anim calcmode="lin" valueType="num">
                                      <p:cBhvr additive="base">
                                        <p:cTn id="13" dur="500" fill="hold"/>
                                        <p:tgtEl>
                                          <p:spTgt spid="12298"/>
                                        </p:tgtEl>
                                        <p:attrNameLst>
                                          <p:attrName>ppt_x</p:attrName>
                                        </p:attrNameLst>
                                      </p:cBhvr>
                                      <p:tavLst>
                                        <p:tav tm="0">
                                          <p:val>
                                            <p:strVal val="1+#ppt_w/2"/>
                                          </p:val>
                                        </p:tav>
                                        <p:tav tm="100000">
                                          <p:val>
                                            <p:strVal val="#ppt_x"/>
                                          </p:val>
                                        </p:tav>
                                      </p:tavLst>
                                    </p:anim>
                                    <p:anim calcmode="lin" valueType="num">
                                      <p:cBhvr additive="base">
                                        <p:cTn id="14" dur="500" fill="hold"/>
                                        <p:tgtEl>
                                          <p:spTgt spid="122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299"/>
                                        </p:tgtEl>
                                        <p:attrNameLst>
                                          <p:attrName>style.visibility</p:attrName>
                                        </p:attrNameLst>
                                      </p:cBhvr>
                                      <p:to>
                                        <p:strVal val="visible"/>
                                      </p:to>
                                    </p:set>
                                    <p:anim calcmode="lin" valueType="num">
                                      <p:cBhvr additive="base">
                                        <p:cTn id="19" dur="500" fill="hold"/>
                                        <p:tgtEl>
                                          <p:spTgt spid="12299"/>
                                        </p:tgtEl>
                                        <p:attrNameLst>
                                          <p:attrName>ppt_x</p:attrName>
                                        </p:attrNameLst>
                                      </p:cBhvr>
                                      <p:tavLst>
                                        <p:tav tm="0">
                                          <p:val>
                                            <p:strVal val="1+#ppt_w/2"/>
                                          </p:val>
                                        </p:tav>
                                        <p:tav tm="100000">
                                          <p:val>
                                            <p:strVal val="#ppt_x"/>
                                          </p:val>
                                        </p:tav>
                                      </p:tavLst>
                                    </p:anim>
                                    <p:anim calcmode="lin" valueType="num">
                                      <p:cBhvr additive="base">
                                        <p:cTn id="20" dur="500" fill="hold"/>
                                        <p:tgtEl>
                                          <p:spTgt spid="122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302"/>
                                        </p:tgtEl>
                                        <p:attrNameLst>
                                          <p:attrName>style.visibility</p:attrName>
                                        </p:attrNameLst>
                                      </p:cBhvr>
                                      <p:to>
                                        <p:strVal val="visible"/>
                                      </p:to>
                                    </p:set>
                                    <p:anim calcmode="lin" valueType="num">
                                      <p:cBhvr additive="base">
                                        <p:cTn id="25" dur="500" fill="hold"/>
                                        <p:tgtEl>
                                          <p:spTgt spid="12302"/>
                                        </p:tgtEl>
                                        <p:attrNameLst>
                                          <p:attrName>ppt_x</p:attrName>
                                        </p:attrNameLst>
                                      </p:cBhvr>
                                      <p:tavLst>
                                        <p:tav tm="0">
                                          <p:val>
                                            <p:strVal val="1+#ppt_w/2"/>
                                          </p:val>
                                        </p:tav>
                                        <p:tav tm="100000">
                                          <p:val>
                                            <p:strVal val="#ppt_x"/>
                                          </p:val>
                                        </p:tav>
                                      </p:tavLst>
                                    </p:anim>
                                    <p:anim calcmode="lin" valueType="num">
                                      <p:cBhvr additive="base">
                                        <p:cTn id="26" dur="500" fill="hold"/>
                                        <p:tgtEl>
                                          <p:spTgt spid="12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utoUpdateAnimBg="0"/>
      <p:bldP spid="12298" grpId="0" autoUpdateAnimBg="0"/>
      <p:bldP spid="12299" grpId="0" autoUpdateAnimBg="0"/>
      <p:bldP spid="1230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485035C-272B-403C-BAAA-AEA999C9C581}"/>
              </a:ext>
            </a:extLst>
          </p:cNvPr>
          <p:cNvSpPr>
            <a:spLocks noGrp="1"/>
          </p:cNvSpPr>
          <p:nvPr>
            <p:ph type="title"/>
          </p:nvPr>
        </p:nvSpPr>
        <p:spPr>
          <a:xfrm>
            <a:off x="502920" y="82728"/>
            <a:ext cx="7772400" cy="557349"/>
          </a:xfrm>
        </p:spPr>
        <p:txBody>
          <a:bodyPr/>
          <a:lstStyle/>
          <a:p>
            <a:r>
              <a:rPr lang="en-GB" sz="3600" b="1" dirty="0">
                <a:latin typeface="Calibri" panose="020F0502020204030204" pitchFamily="34" charset="0"/>
                <a:cs typeface="Calibri" panose="020F0502020204030204" pitchFamily="34" charset="0"/>
              </a:rPr>
              <a:t>The </a:t>
            </a:r>
            <a:r>
              <a:rPr lang="en-GB" sz="3600" b="1" u="sng" dirty="0">
                <a:latin typeface="Calibri" panose="020F0502020204030204" pitchFamily="34" charset="0"/>
                <a:cs typeface="Calibri" panose="020F0502020204030204" pitchFamily="34" charset="0"/>
              </a:rPr>
              <a:t>Sensi</a:t>
            </a:r>
            <a:r>
              <a:rPr lang="en-GB" sz="3600" b="1" dirty="0">
                <a:latin typeface="Calibri" panose="020F0502020204030204" pitchFamily="34" charset="0"/>
                <a:cs typeface="Calibri" panose="020F0502020204030204" pitchFamily="34" charset="0"/>
              </a:rPr>
              <a:t> tool of StochSD</a:t>
            </a:r>
          </a:p>
        </p:txBody>
      </p:sp>
      <p:sp>
        <p:nvSpPr>
          <p:cNvPr id="3" name="Platshållare för innehåll 2">
            <a:extLst>
              <a:ext uri="{FF2B5EF4-FFF2-40B4-BE49-F238E27FC236}">
                <a16:creationId xmlns:a16="http://schemas.microsoft.com/office/drawing/2014/main" id="{6490FAC6-827B-46BC-831E-C95DE2AC656A}"/>
              </a:ext>
            </a:extLst>
          </p:cNvPr>
          <p:cNvSpPr>
            <a:spLocks noGrp="1"/>
          </p:cNvSpPr>
          <p:nvPr>
            <p:ph idx="1"/>
          </p:nvPr>
        </p:nvSpPr>
        <p:spPr>
          <a:xfrm>
            <a:off x="200025" y="623784"/>
            <a:ext cx="7772401" cy="1210495"/>
          </a:xfrm>
        </p:spPr>
        <p:txBody>
          <a:bodyPr/>
          <a:lstStyle/>
          <a:p>
            <a:pPr marL="0" indent="0">
              <a:buNone/>
            </a:pPr>
            <a:r>
              <a:rPr lang="en-GB" sz="2400" dirty="0">
                <a:latin typeface="Calibri" panose="020F0502020204030204" pitchFamily="34" charset="0"/>
                <a:cs typeface="Calibri" panose="020F0502020204030204" pitchFamily="34" charset="0"/>
              </a:rPr>
              <a:t>StochSD has the tool </a:t>
            </a:r>
            <a:r>
              <a:rPr lang="en-GB" sz="2400" b="1" dirty="0">
                <a:latin typeface="Calibri" panose="020F0502020204030204" pitchFamily="34" charset="0"/>
                <a:cs typeface="Calibri" panose="020F0502020204030204" pitchFamily="34" charset="0"/>
              </a:rPr>
              <a:t>Sensi</a:t>
            </a:r>
            <a:r>
              <a:rPr lang="en-GB" sz="2400" dirty="0">
                <a:latin typeface="Calibri" panose="020F0502020204030204" pitchFamily="34" charset="0"/>
                <a:cs typeface="Calibri" panose="020F0502020204030204" pitchFamily="34" charset="0"/>
              </a:rPr>
              <a:t> to do sensitivity analysis. Here we demonstrate its use on a classical SIR model (S=Susceptible, I=Infectious, R=Recovered)</a:t>
            </a:r>
            <a:endParaRPr lang="en-GB" sz="2400" b="1" dirty="0">
              <a:latin typeface="Calibri" panose="020F0502020204030204" pitchFamily="34" charset="0"/>
              <a:cs typeface="Calibri" panose="020F0502020204030204" pitchFamily="34" charset="0"/>
            </a:endParaRPr>
          </a:p>
        </p:txBody>
      </p:sp>
      <p:sp>
        <p:nvSpPr>
          <p:cNvPr id="4" name="Platshållare för bildnummer 3">
            <a:extLst>
              <a:ext uri="{FF2B5EF4-FFF2-40B4-BE49-F238E27FC236}">
                <a16:creationId xmlns:a16="http://schemas.microsoft.com/office/drawing/2014/main" id="{64E248C9-C2C1-46D6-9830-4015147FD741}"/>
              </a:ext>
            </a:extLst>
          </p:cNvPr>
          <p:cNvSpPr>
            <a:spLocks noGrp="1"/>
          </p:cNvSpPr>
          <p:nvPr>
            <p:ph type="sldNum" sz="quarter" idx="12"/>
          </p:nvPr>
        </p:nvSpPr>
        <p:spPr>
          <a:xfrm>
            <a:off x="8778240" y="6496601"/>
            <a:ext cx="315689" cy="357051"/>
          </a:xfrm>
        </p:spPr>
        <p:txBody>
          <a:bodyPr/>
          <a:lstStyle/>
          <a:p>
            <a:fld id="{3B9F470D-89EB-4573-BDC4-FD18A7114AFE}" type="slidenum">
              <a:rPr lang="en-GB" altLang="en-US" smtClean="0">
                <a:latin typeface="Calibri" panose="020F0502020204030204" pitchFamily="34" charset="0"/>
                <a:cs typeface="Calibri" panose="020F0502020204030204" pitchFamily="34" charset="0"/>
              </a:rPr>
              <a:pPr/>
              <a:t>7</a:t>
            </a:fld>
            <a:endParaRPr lang="en-GB" altLang="en-US" dirty="0">
              <a:latin typeface="Calibri" panose="020F0502020204030204" pitchFamily="34" charset="0"/>
              <a:cs typeface="Calibri" panose="020F0502020204030204" pitchFamily="34" charset="0"/>
            </a:endParaRPr>
          </a:p>
        </p:txBody>
      </p:sp>
      <p:pic>
        <p:nvPicPr>
          <p:cNvPr id="6" name="Bildobjekt 5">
            <a:extLst>
              <a:ext uri="{FF2B5EF4-FFF2-40B4-BE49-F238E27FC236}">
                <a16:creationId xmlns:a16="http://schemas.microsoft.com/office/drawing/2014/main" id="{FF9CFD1A-65B7-448B-8086-BBC0F7FA4C03}"/>
              </a:ext>
            </a:extLst>
          </p:cNvPr>
          <p:cNvPicPr>
            <a:picLocks noChangeAspect="1"/>
          </p:cNvPicPr>
          <p:nvPr/>
        </p:nvPicPr>
        <p:blipFill>
          <a:blip r:embed="rId2"/>
          <a:stretch>
            <a:fillRect/>
          </a:stretch>
        </p:blipFill>
        <p:spPr>
          <a:xfrm>
            <a:off x="200025" y="2190206"/>
            <a:ext cx="3553370" cy="2076126"/>
          </a:xfrm>
          <a:prstGeom prst="rect">
            <a:avLst/>
          </a:prstGeom>
        </p:spPr>
      </p:pic>
      <p:pic>
        <p:nvPicPr>
          <p:cNvPr id="8" name="Bildobjekt 7">
            <a:extLst>
              <a:ext uri="{FF2B5EF4-FFF2-40B4-BE49-F238E27FC236}">
                <a16:creationId xmlns:a16="http://schemas.microsoft.com/office/drawing/2014/main" id="{2AD99887-2BCE-43AC-83E8-EFBD05C17EAB}"/>
              </a:ext>
            </a:extLst>
          </p:cNvPr>
          <p:cNvPicPr>
            <a:picLocks noChangeAspect="1"/>
          </p:cNvPicPr>
          <p:nvPr/>
        </p:nvPicPr>
        <p:blipFill>
          <a:blip r:embed="rId3"/>
          <a:stretch>
            <a:fillRect/>
          </a:stretch>
        </p:blipFill>
        <p:spPr>
          <a:xfrm>
            <a:off x="3804220" y="1469756"/>
            <a:ext cx="5088931" cy="5211261"/>
          </a:xfrm>
          <a:prstGeom prst="rect">
            <a:avLst/>
          </a:prstGeom>
        </p:spPr>
      </p:pic>
      <p:sp>
        <p:nvSpPr>
          <p:cNvPr id="9" name="textruta 8">
            <a:extLst>
              <a:ext uri="{FF2B5EF4-FFF2-40B4-BE49-F238E27FC236}">
                <a16:creationId xmlns:a16="http://schemas.microsoft.com/office/drawing/2014/main" id="{32D3F3AB-B9A2-4C75-88B1-358EE1A1A3FB}"/>
              </a:ext>
            </a:extLst>
          </p:cNvPr>
          <p:cNvSpPr txBox="1"/>
          <p:nvPr/>
        </p:nvSpPr>
        <p:spPr>
          <a:xfrm>
            <a:off x="104504" y="4622259"/>
            <a:ext cx="3318720" cy="2092881"/>
          </a:xfrm>
          <a:prstGeom prst="rect">
            <a:avLst/>
          </a:prstGeom>
          <a:noFill/>
        </p:spPr>
        <p:txBody>
          <a:bodyPr wrap="square" rtlCol="0">
            <a:spAutoFit/>
          </a:bodyPr>
          <a:lstStyle/>
          <a:p>
            <a:r>
              <a:rPr lang="en-GB" sz="2000" dirty="0">
                <a:solidFill>
                  <a:schemeClr val="tx1"/>
                </a:solidFill>
                <a:latin typeface="Calibri" panose="020F0502020204030204" pitchFamily="34" charset="0"/>
                <a:cs typeface="Calibri" panose="020F0502020204030204" pitchFamily="34" charset="0"/>
              </a:rPr>
              <a:t>The results of changing initial values S0 &amp; I0 and the parameters p and D on Recovered (R).</a:t>
            </a:r>
          </a:p>
          <a:p>
            <a:r>
              <a:rPr lang="en-GB" sz="2000" dirty="0">
                <a:solidFill>
                  <a:schemeClr val="tx1"/>
                </a:solidFill>
                <a:latin typeface="Calibri" panose="020F0502020204030204" pitchFamily="34" charset="0"/>
                <a:cs typeface="Calibri" panose="020F0502020204030204" pitchFamily="34" charset="0"/>
              </a:rPr>
              <a:t>You may also choose “Relative sensitivity”.</a:t>
            </a:r>
          </a:p>
        </p:txBody>
      </p:sp>
      <p:cxnSp>
        <p:nvCxnSpPr>
          <p:cNvPr id="7" name="Rak pilkoppling 6">
            <a:extLst>
              <a:ext uri="{FF2B5EF4-FFF2-40B4-BE49-F238E27FC236}">
                <a16:creationId xmlns:a16="http://schemas.microsoft.com/office/drawing/2014/main" id="{63FA76DA-9EDC-416F-8C01-E4E266A15689}"/>
              </a:ext>
            </a:extLst>
          </p:cNvPr>
          <p:cNvCxnSpPr/>
          <p:nvPr/>
        </p:nvCxnSpPr>
        <p:spPr bwMode="auto">
          <a:xfrm flipV="1">
            <a:off x="3317966" y="5493116"/>
            <a:ext cx="1394376" cy="741100"/>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111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Platshållare för bildnummer 5">
            <a:extLst>
              <a:ext uri="{FF2B5EF4-FFF2-40B4-BE49-F238E27FC236}">
                <a16:creationId xmlns:a16="http://schemas.microsoft.com/office/drawing/2014/main" id="{88970C07-934B-4881-9BCC-59A08E507597}"/>
              </a:ext>
            </a:extLst>
          </p:cNvPr>
          <p:cNvSpPr>
            <a:spLocks noGrp="1"/>
          </p:cNvSpPr>
          <p:nvPr>
            <p:ph type="sldNum" sz="quarter" idx="12"/>
          </p:nvPr>
        </p:nvSpPr>
        <p:spPr>
          <a:xfrm>
            <a:off x="8279051" y="6286500"/>
            <a:ext cx="431800" cy="457200"/>
          </a:xfrm>
        </p:spPr>
        <p:txBody>
          <a:bodyPr/>
          <a:lstStyle/>
          <a:p>
            <a:fld id="{B2CA0B86-8530-4213-B90C-3181BEA81871}" type="slidenum">
              <a:rPr lang="en-GB" altLang="en-US">
                <a:latin typeface="Calibri" panose="020F0502020204030204" pitchFamily="34" charset="0"/>
                <a:cs typeface="Calibri" panose="020F0502020204030204" pitchFamily="34" charset="0"/>
              </a:rPr>
              <a:pPr/>
              <a:t>8</a:t>
            </a:fld>
            <a:endParaRPr lang="en-GB" altLang="en-US">
              <a:latin typeface="Calibri" panose="020F0502020204030204" pitchFamily="34" charset="0"/>
              <a:cs typeface="Calibri" panose="020F0502020204030204" pitchFamily="34" charset="0"/>
            </a:endParaRPr>
          </a:p>
        </p:txBody>
      </p:sp>
      <p:sp>
        <p:nvSpPr>
          <p:cNvPr id="14342" name="Rectangle 6">
            <a:extLst>
              <a:ext uri="{FF2B5EF4-FFF2-40B4-BE49-F238E27FC236}">
                <a16:creationId xmlns:a16="http://schemas.microsoft.com/office/drawing/2014/main" id="{85C1D9FD-FC47-40BE-983C-AD68B5F8B98E}"/>
              </a:ext>
            </a:extLst>
          </p:cNvPr>
          <p:cNvSpPr>
            <a:spLocks noGrp="1" noChangeArrowheads="1"/>
          </p:cNvSpPr>
          <p:nvPr>
            <p:ph type="title"/>
          </p:nvPr>
        </p:nvSpPr>
        <p:spPr>
          <a:xfrm>
            <a:off x="673100" y="114300"/>
            <a:ext cx="7772400" cy="444500"/>
          </a:xfrm>
          <a:noFill/>
          <a:ln/>
        </p:spPr>
        <p:txBody>
          <a:bodyPr/>
          <a:lstStyle/>
          <a:p>
            <a:r>
              <a:rPr lang="en-GB" altLang="en-US" b="1" dirty="0">
                <a:latin typeface="Calibri" panose="020F0502020204030204" pitchFamily="34" charset="0"/>
                <a:cs typeface="Calibri" panose="020F0502020204030204" pitchFamily="34" charset="0"/>
              </a:rPr>
              <a:t>III.  OPTIMIZATION</a:t>
            </a:r>
          </a:p>
        </p:txBody>
      </p:sp>
      <p:sp>
        <p:nvSpPr>
          <p:cNvPr id="14379" name="Text Box 43">
            <a:extLst>
              <a:ext uri="{FF2B5EF4-FFF2-40B4-BE49-F238E27FC236}">
                <a16:creationId xmlns:a16="http://schemas.microsoft.com/office/drawing/2014/main" id="{8B74708E-5A79-4A71-B214-0C8441B62A60}"/>
              </a:ext>
            </a:extLst>
          </p:cNvPr>
          <p:cNvSpPr txBox="1">
            <a:spLocks noChangeArrowheads="1"/>
          </p:cNvSpPr>
          <p:nvPr/>
        </p:nvSpPr>
        <p:spPr bwMode="auto">
          <a:xfrm>
            <a:off x="88899" y="787400"/>
            <a:ext cx="8915763"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spcBef>
                <a:spcPct val="40000"/>
              </a:spcBef>
              <a:buSzPct val="100000"/>
            </a:pPr>
            <a:r>
              <a:rPr lang="en-GB" altLang="en-US" sz="2800" dirty="0">
                <a:latin typeface="Calibri" panose="020F0502020204030204" pitchFamily="34" charset="0"/>
                <a:cs typeface="Calibri" panose="020F0502020204030204" pitchFamily="34" charset="0"/>
              </a:rPr>
              <a:t>Optimization is to find the </a:t>
            </a:r>
            <a:r>
              <a:rPr lang="en-GB" altLang="en-US" sz="2800" b="1" i="1" dirty="0">
                <a:latin typeface="Calibri" panose="020F0502020204030204" pitchFamily="34" charset="0"/>
                <a:cs typeface="Calibri" panose="020F0502020204030204" pitchFamily="34" charset="0"/>
              </a:rPr>
              <a:t>maximum</a:t>
            </a:r>
            <a:r>
              <a:rPr lang="en-GB" altLang="en-US" sz="2800" b="1" dirty="0">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or </a:t>
            </a:r>
            <a:r>
              <a:rPr lang="en-GB" altLang="en-US" sz="2800" b="1" i="1" dirty="0">
                <a:latin typeface="Calibri" panose="020F0502020204030204" pitchFamily="34" charset="0"/>
                <a:cs typeface="Calibri" panose="020F0502020204030204" pitchFamily="34" charset="0"/>
              </a:rPr>
              <a:t>minimum</a:t>
            </a:r>
            <a:r>
              <a:rPr lang="en-GB" altLang="en-US" sz="2800" dirty="0">
                <a:latin typeface="Calibri" panose="020F0502020204030204" pitchFamily="34" charset="0"/>
                <a:cs typeface="Calibri" panose="020F0502020204030204" pitchFamily="34" charset="0"/>
              </a:rPr>
              <a:t> of a function or model output V, which depends on the values of a number of independent variables (often called ‘parameters’ (x</a:t>
            </a:r>
            <a:r>
              <a:rPr lang="en-GB" altLang="en-US" sz="2800" baseline="-25000" dirty="0">
                <a:latin typeface="Calibri" panose="020F0502020204030204" pitchFamily="34" charset="0"/>
                <a:cs typeface="Calibri" panose="020F0502020204030204" pitchFamily="34" charset="0"/>
              </a:rPr>
              <a:t>i</a:t>
            </a:r>
            <a:r>
              <a:rPr lang="en-GB" altLang="en-US" sz="2800" dirty="0">
                <a:latin typeface="Calibri" panose="020F0502020204030204" pitchFamily="34" charset="0"/>
                <a:cs typeface="Calibri" panose="020F0502020204030204" pitchFamily="34" charset="0"/>
              </a:rPr>
              <a:t>). There may also be </a:t>
            </a:r>
            <a:r>
              <a:rPr lang="en-GB" altLang="en-US" sz="2800" b="1" i="1" dirty="0">
                <a:latin typeface="Calibri" panose="020F0502020204030204" pitchFamily="34" charset="0"/>
                <a:cs typeface="Calibri" panose="020F0502020204030204" pitchFamily="34" charset="0"/>
              </a:rPr>
              <a:t>constraints</a:t>
            </a:r>
            <a:r>
              <a:rPr lang="en-GB" altLang="en-US" sz="2800" dirty="0">
                <a:latin typeface="Calibri" panose="020F0502020204030204" pitchFamily="34" charset="0"/>
                <a:cs typeface="Calibri" panose="020F0502020204030204" pitchFamily="34" charset="0"/>
              </a:rPr>
              <a:t>, which restricts the values x</a:t>
            </a:r>
            <a:r>
              <a:rPr lang="en-GB" altLang="en-US" sz="2800" baseline="-25000" dirty="0">
                <a:latin typeface="Calibri" panose="020F0502020204030204" pitchFamily="34" charset="0"/>
                <a:cs typeface="Calibri" panose="020F0502020204030204" pitchFamily="34" charset="0"/>
              </a:rPr>
              <a:t>i</a:t>
            </a:r>
            <a:r>
              <a:rPr lang="en-GB" altLang="en-US" sz="2800" dirty="0">
                <a:latin typeface="Calibri" panose="020F0502020204030204" pitchFamily="34" charset="0"/>
                <a:cs typeface="Calibri" panose="020F0502020204030204" pitchFamily="34" charset="0"/>
              </a:rPr>
              <a:t> may take.</a:t>
            </a:r>
            <a:endParaRPr lang="en-GB" altLang="en-US" dirty="0">
              <a:latin typeface="Calibri" panose="020F0502020204030204" pitchFamily="34" charset="0"/>
              <a:cs typeface="Calibri" panose="020F0502020204030204" pitchFamily="34" charset="0"/>
            </a:endParaRPr>
          </a:p>
        </p:txBody>
      </p:sp>
      <p:grpSp>
        <p:nvGrpSpPr>
          <p:cNvPr id="6" name="Grupp 5">
            <a:extLst>
              <a:ext uri="{FF2B5EF4-FFF2-40B4-BE49-F238E27FC236}">
                <a16:creationId xmlns:a16="http://schemas.microsoft.com/office/drawing/2014/main" id="{16E2A02F-DDF3-4B40-8FB6-95EB37642749}"/>
              </a:ext>
            </a:extLst>
          </p:cNvPr>
          <p:cNvGrpSpPr/>
          <p:nvPr/>
        </p:nvGrpSpPr>
        <p:grpSpPr>
          <a:xfrm>
            <a:off x="120102" y="2353793"/>
            <a:ext cx="8782598" cy="2525713"/>
            <a:chOff x="120102" y="2353793"/>
            <a:chExt cx="8782598" cy="2525713"/>
          </a:xfrm>
        </p:grpSpPr>
        <p:sp>
          <p:nvSpPr>
            <p:cNvPr id="14380" name="Text Box 44">
              <a:extLst>
                <a:ext uri="{FF2B5EF4-FFF2-40B4-BE49-F238E27FC236}">
                  <a16:creationId xmlns:a16="http://schemas.microsoft.com/office/drawing/2014/main" id="{649CD265-E875-48FB-AF1D-C881E35D73C7}"/>
                </a:ext>
              </a:extLst>
            </p:cNvPr>
            <p:cNvSpPr txBox="1">
              <a:spLocks noChangeArrowheads="1"/>
            </p:cNvSpPr>
            <p:nvPr/>
          </p:nvSpPr>
          <p:spPr bwMode="auto">
            <a:xfrm>
              <a:off x="120102" y="2863381"/>
              <a:ext cx="6527800" cy="1247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5000"/>
                </a:lnSpc>
                <a:spcBef>
                  <a:spcPct val="40000"/>
                </a:spcBef>
                <a:buSzPct val="100000"/>
              </a:pPr>
              <a:r>
                <a:rPr lang="en-GB" altLang="en-US" sz="2800" dirty="0">
                  <a:latin typeface="Calibri" panose="020F0502020204030204" pitchFamily="34" charset="0"/>
                  <a:cs typeface="Calibri" panose="020F0502020204030204" pitchFamily="34" charset="0"/>
                </a:rPr>
                <a:t>Because: </a:t>
              </a:r>
              <a:r>
                <a:rPr lang="en-GB" altLang="en-US" sz="2800" b="1" dirty="0">
                  <a:latin typeface="Calibri" panose="020F0502020204030204" pitchFamily="34" charset="0"/>
                  <a:cs typeface="Calibri" panose="020F0502020204030204" pitchFamily="34" charset="0"/>
                </a:rPr>
                <a:t>max(function) = </a:t>
              </a:r>
              <a:r>
                <a:rPr lang="en-GB" altLang="en-US" sz="2800" b="1" dirty="0">
                  <a:solidFill>
                    <a:srgbClr val="FF0000"/>
                  </a:solidFill>
                  <a:latin typeface="Calibri" panose="020F0502020204030204" pitchFamily="34" charset="0"/>
                  <a:cs typeface="Calibri" panose="020F0502020204030204" pitchFamily="34" charset="0"/>
                </a:rPr>
                <a:t>-</a:t>
              </a:r>
              <a:r>
                <a:rPr lang="en-GB" altLang="en-US" sz="2800" b="1" dirty="0">
                  <a:latin typeface="Calibri" panose="020F0502020204030204" pitchFamily="34" charset="0"/>
                  <a:cs typeface="Calibri" panose="020F0502020204030204" pitchFamily="34" charset="0"/>
                </a:rPr>
                <a:t>min(</a:t>
              </a:r>
              <a:r>
                <a:rPr lang="en-GB" altLang="en-US" sz="2800" b="1" dirty="0">
                  <a:solidFill>
                    <a:srgbClr val="FF0000"/>
                  </a:solidFill>
                  <a:latin typeface="Calibri" panose="020F0502020204030204" pitchFamily="34" charset="0"/>
                  <a:cs typeface="Calibri" panose="020F0502020204030204" pitchFamily="34" charset="0"/>
                </a:rPr>
                <a:t>-</a:t>
              </a:r>
              <a:r>
                <a:rPr lang="en-GB" altLang="en-US" sz="2800" b="1" dirty="0">
                  <a:latin typeface="Calibri" panose="020F0502020204030204" pitchFamily="34" charset="0"/>
                  <a:cs typeface="Calibri" panose="020F0502020204030204" pitchFamily="34" charset="0"/>
                </a:rPr>
                <a:t>function)</a:t>
              </a:r>
              <a:r>
                <a:rPr lang="en-GB" altLang="en-US" sz="2800" dirty="0">
                  <a:latin typeface="Calibri" panose="020F0502020204030204" pitchFamily="34" charset="0"/>
                  <a:cs typeface="Calibri" panose="020F0502020204030204" pitchFamily="34" charset="0"/>
                </a:rPr>
                <a:t>,</a:t>
              </a:r>
            </a:p>
            <a:p>
              <a:pPr>
                <a:lnSpc>
                  <a:spcPct val="55000"/>
                </a:lnSpc>
                <a:spcBef>
                  <a:spcPct val="40000"/>
                </a:spcBef>
                <a:buSzPct val="100000"/>
              </a:pPr>
              <a:r>
                <a:rPr lang="en-GB" altLang="en-US" sz="2800" dirty="0">
                  <a:latin typeface="Calibri" panose="020F0502020204030204" pitchFamily="34" charset="0"/>
                  <a:cs typeface="Calibri" panose="020F0502020204030204" pitchFamily="34" charset="0"/>
                </a:rPr>
                <a:t>it is sufficient to treat only one of these </a:t>
              </a:r>
            </a:p>
            <a:p>
              <a:pPr>
                <a:lnSpc>
                  <a:spcPct val="55000"/>
                </a:lnSpc>
                <a:spcBef>
                  <a:spcPct val="40000"/>
                </a:spcBef>
                <a:buSzPct val="100000"/>
              </a:pPr>
              <a:r>
                <a:rPr lang="en-GB" altLang="en-US" sz="2800" dirty="0">
                  <a:latin typeface="Calibri" panose="020F0502020204030204" pitchFamily="34" charset="0"/>
                  <a:cs typeface="Calibri" panose="020F0502020204030204" pitchFamily="34" charset="0"/>
                </a:rPr>
                <a:t>Cases, e.g. minimization!</a:t>
              </a:r>
            </a:p>
          </p:txBody>
        </p:sp>
        <p:grpSp>
          <p:nvGrpSpPr>
            <p:cNvPr id="14391" name="Group 55">
              <a:extLst>
                <a:ext uri="{FF2B5EF4-FFF2-40B4-BE49-F238E27FC236}">
                  <a16:creationId xmlns:a16="http://schemas.microsoft.com/office/drawing/2014/main" id="{D1A9546C-1CD7-47CB-B1EC-5243D4F10F8F}"/>
                </a:ext>
              </a:extLst>
            </p:cNvPr>
            <p:cNvGrpSpPr>
              <a:grpSpLocks/>
            </p:cNvGrpSpPr>
            <p:nvPr/>
          </p:nvGrpSpPr>
          <p:grpSpPr bwMode="auto">
            <a:xfrm>
              <a:off x="6553200" y="2353793"/>
              <a:ext cx="2349500" cy="2525713"/>
              <a:chOff x="4160" y="1104"/>
              <a:chExt cx="1480" cy="1591"/>
            </a:xfrm>
          </p:grpSpPr>
          <p:sp>
            <p:nvSpPr>
              <p:cNvPr id="14369" name="Text Box 33">
                <a:extLst>
                  <a:ext uri="{FF2B5EF4-FFF2-40B4-BE49-F238E27FC236}">
                    <a16:creationId xmlns:a16="http://schemas.microsoft.com/office/drawing/2014/main" id="{EA465597-A3D1-482C-BC01-D3A1BAE65059}"/>
                  </a:ext>
                </a:extLst>
              </p:cNvPr>
              <p:cNvSpPr txBox="1">
                <a:spLocks noChangeArrowheads="1"/>
              </p:cNvSpPr>
              <p:nvPr/>
            </p:nvSpPr>
            <p:spPr bwMode="auto">
              <a:xfrm>
                <a:off x="5368" y="144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1800" dirty="0">
                    <a:latin typeface="Calibri" panose="020F0502020204030204" pitchFamily="34" charset="0"/>
                    <a:cs typeface="Calibri" panose="020F0502020204030204" pitchFamily="34" charset="0"/>
                  </a:rPr>
                  <a:t>x</a:t>
                </a:r>
              </a:p>
            </p:txBody>
          </p:sp>
          <p:grpSp>
            <p:nvGrpSpPr>
              <p:cNvPr id="14388" name="Group 52">
                <a:extLst>
                  <a:ext uri="{FF2B5EF4-FFF2-40B4-BE49-F238E27FC236}">
                    <a16:creationId xmlns:a16="http://schemas.microsoft.com/office/drawing/2014/main" id="{4C7E099F-7BB9-4DDF-BC88-E24203393E44}"/>
                  </a:ext>
                </a:extLst>
              </p:cNvPr>
              <p:cNvGrpSpPr>
                <a:grpSpLocks/>
              </p:cNvGrpSpPr>
              <p:nvPr/>
            </p:nvGrpSpPr>
            <p:grpSpPr bwMode="auto">
              <a:xfrm>
                <a:off x="4160" y="1104"/>
                <a:ext cx="1440" cy="1591"/>
                <a:chOff x="4152" y="1072"/>
                <a:chExt cx="1440" cy="1591"/>
              </a:xfrm>
            </p:grpSpPr>
            <p:sp>
              <p:nvSpPr>
                <p:cNvPr id="14359" name="Text Box 23">
                  <a:extLst>
                    <a:ext uri="{FF2B5EF4-FFF2-40B4-BE49-F238E27FC236}">
                      <a16:creationId xmlns:a16="http://schemas.microsoft.com/office/drawing/2014/main" id="{66E0E603-F136-4C0C-BAB3-7EA71A24E968}"/>
                    </a:ext>
                  </a:extLst>
                </p:cNvPr>
                <p:cNvSpPr txBox="1">
                  <a:spLocks noChangeArrowheads="1"/>
                </p:cNvSpPr>
                <p:nvPr/>
              </p:nvSpPr>
              <p:spPr bwMode="auto">
                <a:xfrm>
                  <a:off x="5320" y="2088"/>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1800" dirty="0">
                      <a:latin typeface="Calibri" panose="020F0502020204030204" pitchFamily="34" charset="0"/>
                      <a:cs typeface="Calibri" panose="020F0502020204030204" pitchFamily="34" charset="0"/>
                    </a:rPr>
                    <a:t>x</a:t>
                  </a:r>
                </a:p>
              </p:txBody>
            </p:sp>
            <p:sp>
              <p:nvSpPr>
                <p:cNvPr id="14344" name="Line 8">
                  <a:extLst>
                    <a:ext uri="{FF2B5EF4-FFF2-40B4-BE49-F238E27FC236}">
                      <a16:creationId xmlns:a16="http://schemas.microsoft.com/office/drawing/2014/main" id="{F58474C6-DEBB-4686-9527-7F46F6A87CEC}"/>
                    </a:ext>
                  </a:extLst>
                </p:cNvPr>
                <p:cNvSpPr>
                  <a:spLocks noChangeShapeType="1"/>
                </p:cNvSpPr>
                <p:nvPr/>
              </p:nvSpPr>
              <p:spPr bwMode="auto">
                <a:xfrm>
                  <a:off x="4520" y="1608"/>
                  <a:ext cx="904"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46" name="Line 10">
                  <a:extLst>
                    <a:ext uri="{FF2B5EF4-FFF2-40B4-BE49-F238E27FC236}">
                      <a16:creationId xmlns:a16="http://schemas.microsoft.com/office/drawing/2014/main" id="{A69FD383-9508-4A3A-82AD-B9C2C3320205}"/>
                    </a:ext>
                  </a:extLst>
                </p:cNvPr>
                <p:cNvSpPr>
                  <a:spLocks noChangeShapeType="1"/>
                </p:cNvSpPr>
                <p:nvPr/>
              </p:nvSpPr>
              <p:spPr bwMode="auto">
                <a:xfrm rot="5400000" flipH="1">
                  <a:off x="4212" y="1492"/>
                  <a:ext cx="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52" name="Freeform 16">
                  <a:extLst>
                    <a:ext uri="{FF2B5EF4-FFF2-40B4-BE49-F238E27FC236}">
                      <a16:creationId xmlns:a16="http://schemas.microsoft.com/office/drawing/2014/main" id="{2A927DC4-E817-4CAC-9973-2BC5DE32FAE8}"/>
                    </a:ext>
                  </a:extLst>
                </p:cNvPr>
                <p:cNvSpPr>
                  <a:spLocks/>
                </p:cNvSpPr>
                <p:nvPr/>
              </p:nvSpPr>
              <p:spPr bwMode="auto">
                <a:xfrm rot="234459">
                  <a:off x="4656" y="1344"/>
                  <a:ext cx="568" cy="464"/>
                </a:xfrm>
                <a:custGeom>
                  <a:avLst/>
                  <a:gdLst>
                    <a:gd name="T0" fmla="*/ 0 w 568"/>
                    <a:gd name="T1" fmla="*/ 464 h 464"/>
                    <a:gd name="T2" fmla="*/ 24 w 568"/>
                    <a:gd name="T3" fmla="*/ 312 h 464"/>
                    <a:gd name="T4" fmla="*/ 48 w 568"/>
                    <a:gd name="T5" fmla="*/ 200 h 464"/>
                    <a:gd name="T6" fmla="*/ 80 w 568"/>
                    <a:gd name="T7" fmla="*/ 96 h 464"/>
                    <a:gd name="T8" fmla="*/ 136 w 568"/>
                    <a:gd name="T9" fmla="*/ 40 h 464"/>
                    <a:gd name="T10" fmla="*/ 208 w 568"/>
                    <a:gd name="T11" fmla="*/ 16 h 464"/>
                    <a:gd name="T12" fmla="*/ 272 w 568"/>
                    <a:gd name="T13" fmla="*/ 0 h 464"/>
                    <a:gd name="T14" fmla="*/ 360 w 568"/>
                    <a:gd name="T15" fmla="*/ 16 h 464"/>
                    <a:gd name="T16" fmla="*/ 408 w 568"/>
                    <a:gd name="T17" fmla="*/ 64 h 464"/>
                    <a:gd name="T18" fmla="*/ 464 w 568"/>
                    <a:gd name="T19" fmla="*/ 160 h 464"/>
                    <a:gd name="T20" fmla="*/ 488 w 568"/>
                    <a:gd name="T21" fmla="*/ 248 h 464"/>
                    <a:gd name="T22" fmla="*/ 528 w 568"/>
                    <a:gd name="T23" fmla="*/ 312 h 464"/>
                    <a:gd name="T24" fmla="*/ 568 w 568"/>
                    <a:gd name="T25" fmla="*/ 43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8" h="464">
                      <a:moveTo>
                        <a:pt x="0" y="464"/>
                      </a:moveTo>
                      <a:cubicBezTo>
                        <a:pt x="8" y="410"/>
                        <a:pt x="16" y="356"/>
                        <a:pt x="24" y="312"/>
                      </a:cubicBezTo>
                      <a:cubicBezTo>
                        <a:pt x="32" y="268"/>
                        <a:pt x="39" y="236"/>
                        <a:pt x="48" y="200"/>
                      </a:cubicBezTo>
                      <a:cubicBezTo>
                        <a:pt x="57" y="164"/>
                        <a:pt x="65" y="123"/>
                        <a:pt x="80" y="96"/>
                      </a:cubicBezTo>
                      <a:cubicBezTo>
                        <a:pt x="95" y="69"/>
                        <a:pt x="115" y="53"/>
                        <a:pt x="136" y="40"/>
                      </a:cubicBezTo>
                      <a:cubicBezTo>
                        <a:pt x="157" y="27"/>
                        <a:pt x="185" y="23"/>
                        <a:pt x="208" y="16"/>
                      </a:cubicBezTo>
                      <a:cubicBezTo>
                        <a:pt x="231" y="9"/>
                        <a:pt x="247" y="0"/>
                        <a:pt x="272" y="0"/>
                      </a:cubicBezTo>
                      <a:cubicBezTo>
                        <a:pt x="297" y="0"/>
                        <a:pt x="337" y="5"/>
                        <a:pt x="360" y="16"/>
                      </a:cubicBezTo>
                      <a:cubicBezTo>
                        <a:pt x="383" y="27"/>
                        <a:pt x="391" y="40"/>
                        <a:pt x="408" y="64"/>
                      </a:cubicBezTo>
                      <a:cubicBezTo>
                        <a:pt x="425" y="88"/>
                        <a:pt x="451" y="129"/>
                        <a:pt x="464" y="160"/>
                      </a:cubicBezTo>
                      <a:cubicBezTo>
                        <a:pt x="477" y="191"/>
                        <a:pt x="477" y="223"/>
                        <a:pt x="488" y="248"/>
                      </a:cubicBezTo>
                      <a:cubicBezTo>
                        <a:pt x="499" y="273"/>
                        <a:pt x="515" y="281"/>
                        <a:pt x="528" y="312"/>
                      </a:cubicBezTo>
                      <a:cubicBezTo>
                        <a:pt x="541" y="343"/>
                        <a:pt x="561" y="411"/>
                        <a:pt x="568" y="432"/>
                      </a:cubicBezTo>
                    </a:path>
                  </a:pathLst>
                </a:custGeom>
                <a:noFill/>
                <a:ln w="254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53" name="Line 17">
                  <a:extLst>
                    <a:ext uri="{FF2B5EF4-FFF2-40B4-BE49-F238E27FC236}">
                      <a16:creationId xmlns:a16="http://schemas.microsoft.com/office/drawing/2014/main" id="{F2D10F0F-EB1A-4470-BB47-4196C759D3A5}"/>
                    </a:ext>
                  </a:extLst>
                </p:cNvPr>
                <p:cNvSpPr>
                  <a:spLocks noChangeShapeType="1"/>
                </p:cNvSpPr>
                <p:nvPr/>
              </p:nvSpPr>
              <p:spPr bwMode="auto">
                <a:xfrm flipH="1" flipV="1">
                  <a:off x="4944" y="1328"/>
                  <a:ext cx="0" cy="288"/>
                </a:xfrm>
                <a:prstGeom prst="line">
                  <a:avLst/>
                </a:prstGeom>
                <a:noFill/>
                <a:ln w="63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55" name="Line 19">
                  <a:extLst>
                    <a:ext uri="{FF2B5EF4-FFF2-40B4-BE49-F238E27FC236}">
                      <a16:creationId xmlns:a16="http://schemas.microsoft.com/office/drawing/2014/main" id="{F4F65CF7-B447-4E89-9CDA-9C2E0DFC190C}"/>
                    </a:ext>
                  </a:extLst>
                </p:cNvPr>
                <p:cNvSpPr>
                  <a:spLocks noChangeShapeType="1"/>
                </p:cNvSpPr>
                <p:nvPr/>
              </p:nvSpPr>
              <p:spPr bwMode="auto">
                <a:xfrm rot="-5400000" flipH="1" flipV="1">
                  <a:off x="4740" y="1100"/>
                  <a:ext cx="0" cy="480"/>
                </a:xfrm>
                <a:prstGeom prst="line">
                  <a:avLst/>
                </a:prstGeom>
                <a:noFill/>
                <a:ln w="63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70" name="Text Box 34">
                  <a:extLst>
                    <a:ext uri="{FF2B5EF4-FFF2-40B4-BE49-F238E27FC236}">
                      <a16:creationId xmlns:a16="http://schemas.microsoft.com/office/drawing/2014/main" id="{E9AE0088-58BD-452E-BAE4-DC47C5F26F4D}"/>
                    </a:ext>
                  </a:extLst>
                </p:cNvPr>
                <p:cNvSpPr txBox="1">
                  <a:spLocks noChangeArrowheads="1"/>
                </p:cNvSpPr>
                <p:nvPr/>
              </p:nvSpPr>
              <p:spPr bwMode="auto">
                <a:xfrm>
                  <a:off x="4504" y="1072"/>
                  <a:ext cx="3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1800" dirty="0">
                      <a:latin typeface="Calibri" panose="020F0502020204030204" pitchFamily="34" charset="0"/>
                      <a:cs typeface="Calibri" panose="020F0502020204030204" pitchFamily="34" charset="0"/>
                    </a:rPr>
                    <a:t>f(x)</a:t>
                  </a:r>
                </a:p>
              </p:txBody>
            </p:sp>
            <p:sp>
              <p:nvSpPr>
                <p:cNvPr id="14373" name="Text Box 37">
                  <a:extLst>
                    <a:ext uri="{FF2B5EF4-FFF2-40B4-BE49-F238E27FC236}">
                      <a16:creationId xmlns:a16="http://schemas.microsoft.com/office/drawing/2014/main" id="{8A0B01F2-A1F8-4713-AF49-8FCE2B5DD5D1}"/>
                    </a:ext>
                  </a:extLst>
                </p:cNvPr>
                <p:cNvSpPr txBox="1">
                  <a:spLocks noChangeArrowheads="1"/>
                </p:cNvSpPr>
                <p:nvPr/>
              </p:nvSpPr>
              <p:spPr bwMode="auto">
                <a:xfrm>
                  <a:off x="4208" y="1200"/>
                  <a:ext cx="3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1800">
                      <a:latin typeface="Calibri" panose="020F0502020204030204" pitchFamily="34" charset="0"/>
                      <a:cs typeface="Calibri" panose="020F0502020204030204" pitchFamily="34" charset="0"/>
                    </a:rPr>
                    <a:t>f(a)</a:t>
                  </a:r>
                </a:p>
              </p:txBody>
            </p:sp>
            <p:sp>
              <p:nvSpPr>
                <p:cNvPr id="14375" name="Text Box 39">
                  <a:extLst>
                    <a:ext uri="{FF2B5EF4-FFF2-40B4-BE49-F238E27FC236}">
                      <a16:creationId xmlns:a16="http://schemas.microsoft.com/office/drawing/2014/main" id="{110DCCB7-801A-402A-84DC-8ED1F6AA16E5}"/>
                    </a:ext>
                  </a:extLst>
                </p:cNvPr>
                <p:cNvSpPr txBox="1">
                  <a:spLocks noChangeArrowheads="1"/>
                </p:cNvSpPr>
                <p:nvPr/>
              </p:nvSpPr>
              <p:spPr bwMode="auto">
                <a:xfrm>
                  <a:off x="4864" y="1544"/>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1800">
                      <a:latin typeface="Calibri" panose="020F0502020204030204" pitchFamily="34" charset="0"/>
                      <a:cs typeface="Calibri" panose="020F0502020204030204" pitchFamily="34" charset="0"/>
                    </a:rPr>
                    <a:t>a</a:t>
                  </a:r>
                </a:p>
              </p:txBody>
            </p:sp>
            <p:sp>
              <p:nvSpPr>
                <p:cNvPr id="14363" name="Line 27">
                  <a:extLst>
                    <a:ext uri="{FF2B5EF4-FFF2-40B4-BE49-F238E27FC236}">
                      <a16:creationId xmlns:a16="http://schemas.microsoft.com/office/drawing/2014/main" id="{DB7F205B-8B67-492D-9219-E49DAFC41BCD}"/>
                    </a:ext>
                  </a:extLst>
                </p:cNvPr>
                <p:cNvSpPr>
                  <a:spLocks noChangeShapeType="1"/>
                </p:cNvSpPr>
                <p:nvPr/>
              </p:nvSpPr>
              <p:spPr bwMode="auto">
                <a:xfrm flipV="1">
                  <a:off x="4520" y="2304"/>
                  <a:ext cx="904"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64" name="Line 28">
                  <a:extLst>
                    <a:ext uri="{FF2B5EF4-FFF2-40B4-BE49-F238E27FC236}">
                      <a16:creationId xmlns:a16="http://schemas.microsoft.com/office/drawing/2014/main" id="{3364F4EE-EC92-45D1-A412-2C932655726C}"/>
                    </a:ext>
                  </a:extLst>
                </p:cNvPr>
                <p:cNvSpPr>
                  <a:spLocks noChangeShapeType="1"/>
                </p:cNvSpPr>
                <p:nvPr/>
              </p:nvSpPr>
              <p:spPr bwMode="auto">
                <a:xfrm rot="5400000" flipH="1">
                  <a:off x="4212" y="2332"/>
                  <a:ext cx="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65" name="Freeform 29">
                  <a:extLst>
                    <a:ext uri="{FF2B5EF4-FFF2-40B4-BE49-F238E27FC236}">
                      <a16:creationId xmlns:a16="http://schemas.microsoft.com/office/drawing/2014/main" id="{B105C10D-DF7C-4F72-8C15-ABD65C1DA52D}"/>
                    </a:ext>
                  </a:extLst>
                </p:cNvPr>
                <p:cNvSpPr>
                  <a:spLocks/>
                </p:cNvSpPr>
                <p:nvPr/>
              </p:nvSpPr>
              <p:spPr bwMode="auto">
                <a:xfrm rot="21365541" flipV="1">
                  <a:off x="4656" y="2104"/>
                  <a:ext cx="568" cy="464"/>
                </a:xfrm>
                <a:custGeom>
                  <a:avLst/>
                  <a:gdLst>
                    <a:gd name="T0" fmla="*/ 0 w 568"/>
                    <a:gd name="T1" fmla="*/ 464 h 464"/>
                    <a:gd name="T2" fmla="*/ 24 w 568"/>
                    <a:gd name="T3" fmla="*/ 312 h 464"/>
                    <a:gd name="T4" fmla="*/ 48 w 568"/>
                    <a:gd name="T5" fmla="*/ 200 h 464"/>
                    <a:gd name="T6" fmla="*/ 80 w 568"/>
                    <a:gd name="T7" fmla="*/ 96 h 464"/>
                    <a:gd name="T8" fmla="*/ 136 w 568"/>
                    <a:gd name="T9" fmla="*/ 40 h 464"/>
                    <a:gd name="T10" fmla="*/ 208 w 568"/>
                    <a:gd name="T11" fmla="*/ 16 h 464"/>
                    <a:gd name="T12" fmla="*/ 272 w 568"/>
                    <a:gd name="T13" fmla="*/ 0 h 464"/>
                    <a:gd name="T14" fmla="*/ 360 w 568"/>
                    <a:gd name="T15" fmla="*/ 16 h 464"/>
                    <a:gd name="T16" fmla="*/ 408 w 568"/>
                    <a:gd name="T17" fmla="*/ 64 h 464"/>
                    <a:gd name="T18" fmla="*/ 464 w 568"/>
                    <a:gd name="T19" fmla="*/ 160 h 464"/>
                    <a:gd name="T20" fmla="*/ 488 w 568"/>
                    <a:gd name="T21" fmla="*/ 248 h 464"/>
                    <a:gd name="T22" fmla="*/ 528 w 568"/>
                    <a:gd name="T23" fmla="*/ 312 h 464"/>
                    <a:gd name="T24" fmla="*/ 568 w 568"/>
                    <a:gd name="T25" fmla="*/ 43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8" h="464">
                      <a:moveTo>
                        <a:pt x="0" y="464"/>
                      </a:moveTo>
                      <a:cubicBezTo>
                        <a:pt x="8" y="410"/>
                        <a:pt x="16" y="356"/>
                        <a:pt x="24" y="312"/>
                      </a:cubicBezTo>
                      <a:cubicBezTo>
                        <a:pt x="32" y="268"/>
                        <a:pt x="39" y="236"/>
                        <a:pt x="48" y="200"/>
                      </a:cubicBezTo>
                      <a:cubicBezTo>
                        <a:pt x="57" y="164"/>
                        <a:pt x="65" y="123"/>
                        <a:pt x="80" y="96"/>
                      </a:cubicBezTo>
                      <a:cubicBezTo>
                        <a:pt x="95" y="69"/>
                        <a:pt x="115" y="53"/>
                        <a:pt x="136" y="40"/>
                      </a:cubicBezTo>
                      <a:cubicBezTo>
                        <a:pt x="157" y="27"/>
                        <a:pt x="185" y="23"/>
                        <a:pt x="208" y="16"/>
                      </a:cubicBezTo>
                      <a:cubicBezTo>
                        <a:pt x="231" y="9"/>
                        <a:pt x="247" y="0"/>
                        <a:pt x="272" y="0"/>
                      </a:cubicBezTo>
                      <a:cubicBezTo>
                        <a:pt x="297" y="0"/>
                        <a:pt x="337" y="5"/>
                        <a:pt x="360" y="16"/>
                      </a:cubicBezTo>
                      <a:cubicBezTo>
                        <a:pt x="383" y="27"/>
                        <a:pt x="391" y="40"/>
                        <a:pt x="408" y="64"/>
                      </a:cubicBezTo>
                      <a:cubicBezTo>
                        <a:pt x="425" y="88"/>
                        <a:pt x="451" y="129"/>
                        <a:pt x="464" y="160"/>
                      </a:cubicBezTo>
                      <a:cubicBezTo>
                        <a:pt x="477" y="191"/>
                        <a:pt x="477" y="223"/>
                        <a:pt x="488" y="248"/>
                      </a:cubicBezTo>
                      <a:cubicBezTo>
                        <a:pt x="499" y="273"/>
                        <a:pt x="515" y="281"/>
                        <a:pt x="528" y="312"/>
                      </a:cubicBezTo>
                      <a:cubicBezTo>
                        <a:pt x="541" y="343"/>
                        <a:pt x="561" y="411"/>
                        <a:pt x="568" y="432"/>
                      </a:cubicBezTo>
                    </a:path>
                  </a:pathLst>
                </a:custGeom>
                <a:noFill/>
                <a:ln w="254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66" name="Line 30">
                  <a:extLst>
                    <a:ext uri="{FF2B5EF4-FFF2-40B4-BE49-F238E27FC236}">
                      <a16:creationId xmlns:a16="http://schemas.microsoft.com/office/drawing/2014/main" id="{87A09D29-EED2-4F10-B9A4-B613DF7B4487}"/>
                    </a:ext>
                  </a:extLst>
                </p:cNvPr>
                <p:cNvSpPr>
                  <a:spLocks noChangeShapeType="1"/>
                </p:cNvSpPr>
                <p:nvPr/>
              </p:nvSpPr>
              <p:spPr bwMode="auto">
                <a:xfrm flipH="1">
                  <a:off x="4944" y="2296"/>
                  <a:ext cx="0" cy="288"/>
                </a:xfrm>
                <a:prstGeom prst="line">
                  <a:avLst/>
                </a:prstGeom>
                <a:noFill/>
                <a:ln w="63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67" name="Line 31">
                  <a:extLst>
                    <a:ext uri="{FF2B5EF4-FFF2-40B4-BE49-F238E27FC236}">
                      <a16:creationId xmlns:a16="http://schemas.microsoft.com/office/drawing/2014/main" id="{9CEC626D-50DB-45BD-BA72-76B1398F10CE}"/>
                    </a:ext>
                  </a:extLst>
                </p:cNvPr>
                <p:cNvSpPr>
                  <a:spLocks noChangeShapeType="1"/>
                </p:cNvSpPr>
                <p:nvPr/>
              </p:nvSpPr>
              <p:spPr bwMode="auto">
                <a:xfrm rot="-5400000" flipH="1" flipV="1">
                  <a:off x="4724" y="2348"/>
                  <a:ext cx="0" cy="448"/>
                </a:xfrm>
                <a:prstGeom prst="line">
                  <a:avLst/>
                </a:prstGeom>
                <a:noFill/>
                <a:ln w="63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372" name="Text Box 36">
                  <a:extLst>
                    <a:ext uri="{FF2B5EF4-FFF2-40B4-BE49-F238E27FC236}">
                      <a16:creationId xmlns:a16="http://schemas.microsoft.com/office/drawing/2014/main" id="{3CC30E1D-ED41-4959-8ED9-4004A3AD0390}"/>
                    </a:ext>
                  </a:extLst>
                </p:cNvPr>
                <p:cNvSpPr txBox="1">
                  <a:spLocks noChangeArrowheads="1"/>
                </p:cNvSpPr>
                <p:nvPr/>
              </p:nvSpPr>
              <p:spPr bwMode="auto">
                <a:xfrm>
                  <a:off x="4504" y="1896"/>
                  <a:ext cx="4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1800" dirty="0">
                      <a:latin typeface="Calibri" panose="020F0502020204030204" pitchFamily="34" charset="0"/>
                      <a:cs typeface="Calibri" panose="020F0502020204030204" pitchFamily="34" charset="0"/>
                    </a:rPr>
                    <a:t>-f(x)</a:t>
                  </a:r>
                </a:p>
              </p:txBody>
            </p:sp>
            <p:sp>
              <p:nvSpPr>
                <p:cNvPr id="14374" name="Text Box 38">
                  <a:extLst>
                    <a:ext uri="{FF2B5EF4-FFF2-40B4-BE49-F238E27FC236}">
                      <a16:creationId xmlns:a16="http://schemas.microsoft.com/office/drawing/2014/main" id="{AE940CB8-D535-45CB-935C-3201AEDD69A3}"/>
                    </a:ext>
                  </a:extLst>
                </p:cNvPr>
                <p:cNvSpPr txBox="1">
                  <a:spLocks noChangeArrowheads="1"/>
                </p:cNvSpPr>
                <p:nvPr/>
              </p:nvSpPr>
              <p:spPr bwMode="auto">
                <a:xfrm>
                  <a:off x="4152" y="2432"/>
                  <a:ext cx="3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1800">
                      <a:latin typeface="Calibri" panose="020F0502020204030204" pitchFamily="34" charset="0"/>
                      <a:cs typeface="Calibri" panose="020F0502020204030204" pitchFamily="34" charset="0"/>
                    </a:rPr>
                    <a:t>-f(a)</a:t>
                  </a:r>
                </a:p>
              </p:txBody>
            </p:sp>
            <p:sp>
              <p:nvSpPr>
                <p:cNvPr id="14376" name="Text Box 40">
                  <a:extLst>
                    <a:ext uri="{FF2B5EF4-FFF2-40B4-BE49-F238E27FC236}">
                      <a16:creationId xmlns:a16="http://schemas.microsoft.com/office/drawing/2014/main" id="{3DBCC840-621F-4D7B-9E60-0522BB89C4AB}"/>
                    </a:ext>
                  </a:extLst>
                </p:cNvPr>
                <p:cNvSpPr txBox="1">
                  <a:spLocks noChangeArrowheads="1"/>
                </p:cNvSpPr>
                <p:nvPr/>
              </p:nvSpPr>
              <p:spPr bwMode="auto">
                <a:xfrm>
                  <a:off x="4856" y="2096"/>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v-SE" altLang="en-US" sz="1800">
                      <a:latin typeface="Calibri" panose="020F0502020204030204" pitchFamily="34" charset="0"/>
                      <a:cs typeface="Calibri" panose="020F0502020204030204" pitchFamily="34" charset="0"/>
                    </a:rPr>
                    <a:t>a</a:t>
                  </a:r>
                </a:p>
              </p:txBody>
            </p:sp>
          </p:grpSp>
        </p:grpSp>
      </p:grpSp>
      <p:grpSp>
        <p:nvGrpSpPr>
          <p:cNvPr id="5" name="Grupp 4">
            <a:extLst>
              <a:ext uri="{FF2B5EF4-FFF2-40B4-BE49-F238E27FC236}">
                <a16:creationId xmlns:a16="http://schemas.microsoft.com/office/drawing/2014/main" id="{969D93C5-25C4-4377-BF7F-174C1EE65E0F}"/>
              </a:ext>
            </a:extLst>
          </p:cNvPr>
          <p:cNvGrpSpPr/>
          <p:nvPr/>
        </p:nvGrpSpPr>
        <p:grpSpPr>
          <a:xfrm>
            <a:off x="120102" y="4238568"/>
            <a:ext cx="6010147" cy="1657949"/>
            <a:chOff x="120102" y="4223251"/>
            <a:chExt cx="6010147" cy="1657949"/>
          </a:xfrm>
        </p:grpSpPr>
        <p:sp>
          <p:nvSpPr>
            <p:cNvPr id="2" name="textruta 1">
              <a:extLst>
                <a:ext uri="{FF2B5EF4-FFF2-40B4-BE49-F238E27FC236}">
                  <a16:creationId xmlns:a16="http://schemas.microsoft.com/office/drawing/2014/main" id="{2E5D6D3F-A4D0-4238-8FD0-DA652799D214}"/>
                </a:ext>
              </a:extLst>
            </p:cNvPr>
            <p:cNvSpPr txBox="1"/>
            <p:nvPr/>
          </p:nvSpPr>
          <p:spPr>
            <a:xfrm>
              <a:off x="120102" y="4223251"/>
              <a:ext cx="6010147" cy="830997"/>
            </a:xfrm>
            <a:prstGeom prst="rect">
              <a:avLst/>
            </a:prstGeom>
            <a:noFill/>
          </p:spPr>
          <p:txBody>
            <a:bodyPr wrap="square" rtlCol="0">
              <a:spAutoFit/>
            </a:bodyPr>
            <a:lstStyle/>
            <a:p>
              <a:r>
                <a:rPr lang="en-GB" altLang="en-US" sz="2400" dirty="0">
                  <a:solidFill>
                    <a:schemeClr val="tx1"/>
                  </a:solidFill>
                  <a:latin typeface="Calibri" panose="020F0502020204030204" pitchFamily="34" charset="0"/>
                  <a:cs typeface="Calibri" panose="020F0502020204030204" pitchFamily="34" charset="0"/>
                </a:rPr>
                <a:t>The formulation of the so called Nonlinearly Constrained Problems (NCP) is:</a:t>
              </a:r>
              <a:endParaRPr lang="en-GB" dirty="0">
                <a:solidFill>
                  <a:schemeClr val="tx1"/>
                </a:solidFill>
                <a:latin typeface="Calibri" panose="020F0502020204030204" pitchFamily="34" charset="0"/>
                <a:cs typeface="Calibri" panose="020F0502020204030204" pitchFamily="34" charset="0"/>
              </a:endParaRPr>
            </a:p>
          </p:txBody>
        </p:sp>
        <p:sp>
          <p:nvSpPr>
            <p:cNvPr id="3" name="textruta 2">
              <a:extLst>
                <a:ext uri="{FF2B5EF4-FFF2-40B4-BE49-F238E27FC236}">
                  <a16:creationId xmlns:a16="http://schemas.microsoft.com/office/drawing/2014/main" id="{D410D637-E04F-488B-B298-AFF3F3B8B14F}"/>
                </a:ext>
              </a:extLst>
            </p:cNvPr>
            <p:cNvSpPr txBox="1"/>
            <p:nvPr/>
          </p:nvSpPr>
          <p:spPr>
            <a:xfrm>
              <a:off x="207188" y="5050203"/>
              <a:ext cx="5332911" cy="830997"/>
            </a:xfrm>
            <a:prstGeom prst="rect">
              <a:avLst/>
            </a:prstGeom>
            <a:noFill/>
            <a:ln>
              <a:solidFill>
                <a:schemeClr val="tx1"/>
              </a:solidFill>
            </a:ln>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Minimize V(x</a:t>
              </a:r>
              <a:r>
                <a:rPr lang="en-GB" baseline="-25000" dirty="0">
                  <a:solidFill>
                    <a:schemeClr val="tx1"/>
                  </a:solidFill>
                  <a:latin typeface="Calibri" panose="020F0502020204030204" pitchFamily="34" charset="0"/>
                  <a:cs typeface="Calibri" panose="020F0502020204030204" pitchFamily="34" charset="0"/>
                </a:rPr>
                <a:t>1</a:t>
              </a:r>
              <a:r>
                <a:rPr lang="en-GB" dirty="0">
                  <a:solidFill>
                    <a:schemeClr val="tx1"/>
                  </a:solidFill>
                  <a:latin typeface="Calibri" panose="020F0502020204030204" pitchFamily="34" charset="0"/>
                  <a:cs typeface="Calibri" panose="020F0502020204030204" pitchFamily="34" charset="0"/>
                </a:rPr>
                <a:t>, x</a:t>
              </a:r>
              <a:r>
                <a:rPr lang="en-GB" baseline="-25000" dirty="0">
                  <a:solidFill>
                    <a:schemeClr val="tx1"/>
                  </a:solidFill>
                  <a:latin typeface="Calibri" panose="020F0502020204030204" pitchFamily="34" charset="0"/>
                  <a:cs typeface="Calibri" panose="020F0502020204030204" pitchFamily="34" charset="0"/>
                </a:rPr>
                <a:t>2</a:t>
              </a:r>
              <a:r>
                <a:rPr lang="en-GB" dirty="0">
                  <a:solidFill>
                    <a:schemeClr val="tx1"/>
                  </a:solidFill>
                  <a:latin typeface="Calibri" panose="020F0502020204030204" pitchFamily="34" charset="0"/>
                  <a:cs typeface="Calibri" panose="020F0502020204030204" pitchFamily="34" charset="0"/>
                </a:rPr>
                <a:t>, … </a:t>
              </a:r>
              <a:r>
                <a:rPr lang="en-GB" dirty="0" err="1">
                  <a:solidFill>
                    <a:schemeClr val="tx1"/>
                  </a:solidFill>
                  <a:latin typeface="Calibri" panose="020F0502020204030204" pitchFamily="34" charset="0"/>
                  <a:cs typeface="Calibri" panose="020F0502020204030204" pitchFamily="34" charset="0"/>
                </a:rPr>
                <a:t>x</a:t>
              </a:r>
              <a:r>
                <a:rPr lang="en-GB" baseline="-25000" dirty="0" err="1">
                  <a:solidFill>
                    <a:schemeClr val="tx1"/>
                  </a:solidFill>
                  <a:latin typeface="Calibri" panose="020F0502020204030204" pitchFamily="34" charset="0"/>
                  <a:cs typeface="Calibri" panose="020F0502020204030204" pitchFamily="34" charset="0"/>
                </a:rPr>
                <a:t>n</a:t>
              </a:r>
              <a:r>
                <a:rPr lang="en-GB" dirty="0">
                  <a:solidFill>
                    <a:schemeClr val="tx1"/>
                  </a:solidFill>
                  <a:latin typeface="Calibri" panose="020F0502020204030204" pitchFamily="34" charset="0"/>
                  <a:cs typeface="Calibri" panose="020F0502020204030204" pitchFamily="34" charset="0"/>
                </a:rPr>
                <a:t>) under possible constraints of what values x</a:t>
              </a:r>
              <a:r>
                <a:rPr lang="en-GB" baseline="-25000" dirty="0">
                  <a:solidFill>
                    <a:schemeClr val="tx1"/>
                  </a:solidFill>
                  <a:latin typeface="Calibri" panose="020F0502020204030204" pitchFamily="34" charset="0"/>
                  <a:cs typeface="Calibri" panose="020F0502020204030204" pitchFamily="34" charset="0"/>
                </a:rPr>
                <a:t>i</a:t>
              </a:r>
              <a:r>
                <a:rPr lang="en-GB" dirty="0">
                  <a:solidFill>
                    <a:schemeClr val="tx1"/>
                  </a:solidFill>
                  <a:latin typeface="Calibri" panose="020F0502020204030204" pitchFamily="34" charset="0"/>
                  <a:cs typeface="Calibri" panose="020F0502020204030204" pitchFamily="34" charset="0"/>
                </a:rPr>
                <a:t> can take.</a:t>
              </a:r>
            </a:p>
          </p:txBody>
        </p:sp>
      </p:grpSp>
      <p:sp>
        <p:nvSpPr>
          <p:cNvPr id="4" name="textruta 3">
            <a:extLst>
              <a:ext uri="{FF2B5EF4-FFF2-40B4-BE49-F238E27FC236}">
                <a16:creationId xmlns:a16="http://schemas.microsoft.com/office/drawing/2014/main" id="{18307F80-732F-4B19-86E2-0F1FA5532CC3}"/>
              </a:ext>
            </a:extLst>
          </p:cNvPr>
          <p:cNvSpPr txBox="1"/>
          <p:nvPr/>
        </p:nvSpPr>
        <p:spPr>
          <a:xfrm>
            <a:off x="508000" y="6049956"/>
            <a:ext cx="7704183" cy="830997"/>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This formulation is very general. For example it covers also maximation by including two minus signs!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79"/>
                                        </p:tgtEl>
                                        <p:attrNameLst>
                                          <p:attrName>style.visibility</p:attrName>
                                        </p:attrNameLst>
                                      </p:cBhvr>
                                      <p:to>
                                        <p:strVal val="visible"/>
                                      </p:to>
                                    </p:set>
                                    <p:anim calcmode="lin" valueType="num">
                                      <p:cBhvr additive="base">
                                        <p:cTn id="7" dur="500" fill="hold"/>
                                        <p:tgtEl>
                                          <p:spTgt spid="14379"/>
                                        </p:tgtEl>
                                        <p:attrNameLst>
                                          <p:attrName>ppt_x</p:attrName>
                                        </p:attrNameLst>
                                      </p:cBhvr>
                                      <p:tavLst>
                                        <p:tav tm="0">
                                          <p:val>
                                            <p:strVal val="#ppt_x"/>
                                          </p:val>
                                        </p:tav>
                                        <p:tav tm="100000">
                                          <p:val>
                                            <p:strVal val="#ppt_x"/>
                                          </p:val>
                                        </p:tav>
                                      </p:tavLst>
                                    </p:anim>
                                    <p:anim calcmode="lin" valueType="num">
                                      <p:cBhvr additive="base">
                                        <p:cTn id="8" dur="500" fill="hold"/>
                                        <p:tgtEl>
                                          <p:spTgt spid="143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9" grpId="0" autoUpdateAnimBg="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DF022DB-F11E-461C-9FCC-A29E3D8D731C}"/>
              </a:ext>
            </a:extLst>
          </p:cNvPr>
          <p:cNvSpPr>
            <a:spLocks noGrp="1"/>
          </p:cNvSpPr>
          <p:nvPr>
            <p:ph type="title"/>
          </p:nvPr>
        </p:nvSpPr>
        <p:spPr>
          <a:xfrm>
            <a:off x="685800" y="609600"/>
            <a:ext cx="7772400" cy="566057"/>
          </a:xfrm>
        </p:spPr>
        <p:txBody>
          <a:bodyPr/>
          <a:lstStyle/>
          <a:p>
            <a:r>
              <a:rPr lang="en-GB" altLang="en-US" sz="3600" b="1" dirty="0">
                <a:latin typeface="Calibri" panose="020F0502020204030204" pitchFamily="34" charset="0"/>
                <a:cs typeface="Calibri" panose="020F0502020204030204" pitchFamily="34" charset="0"/>
              </a:rPr>
              <a:t>Optimization can be performed by different methods:</a:t>
            </a:r>
            <a:br>
              <a:rPr lang="en-GB" altLang="en-US" b="1"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p:txBody>
      </p:sp>
      <p:sp>
        <p:nvSpPr>
          <p:cNvPr id="6" name="Text Box 53">
            <a:extLst>
              <a:ext uri="{FF2B5EF4-FFF2-40B4-BE49-F238E27FC236}">
                <a16:creationId xmlns:a16="http://schemas.microsoft.com/office/drawing/2014/main" id="{9468B008-DA9B-4320-8C8B-2DAF19801892}"/>
              </a:ext>
            </a:extLst>
          </p:cNvPr>
          <p:cNvSpPr txBox="1">
            <a:spLocks noChangeArrowheads="1"/>
          </p:cNvSpPr>
          <p:nvPr/>
        </p:nvSpPr>
        <p:spPr bwMode="auto">
          <a:xfrm>
            <a:off x="247650" y="1294881"/>
            <a:ext cx="88646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buFontTx/>
              <a:buChar char="•"/>
            </a:pPr>
            <a:r>
              <a:rPr lang="en-GB" altLang="en-US" dirty="0">
                <a:latin typeface="Calibri" panose="020F0502020204030204" pitchFamily="34" charset="0"/>
                <a:cs typeface="Calibri" panose="020F0502020204030204" pitchFamily="34" charset="0"/>
              </a:rPr>
              <a:t> </a:t>
            </a:r>
            <a:r>
              <a:rPr lang="en-GB" altLang="en-US" b="1" u="sng" dirty="0">
                <a:latin typeface="Calibri" panose="020F0502020204030204" pitchFamily="34" charset="0"/>
                <a:cs typeface="Calibri" panose="020F0502020204030204" pitchFamily="34" charset="0"/>
              </a:rPr>
              <a:t>Analytically</a:t>
            </a:r>
            <a:r>
              <a:rPr lang="en-GB" altLang="en-US" b="1"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for simple functions by setting </a:t>
            </a:r>
            <a:r>
              <a:rPr lang="en-GB" altLang="en-US" noProof="1">
                <a:latin typeface="Calibri" panose="020F0502020204030204" pitchFamily="34" charset="0"/>
                <a:cs typeface="Calibri" panose="020F0502020204030204" pitchFamily="34" charset="0"/>
              </a:rPr>
              <a:t>dV/dx</a:t>
            </a:r>
            <a:r>
              <a:rPr lang="en-GB" altLang="en-US" dirty="0">
                <a:latin typeface="Calibri" panose="020F0502020204030204" pitchFamily="34" charset="0"/>
                <a:cs typeface="Calibri" panose="020F0502020204030204" pitchFamily="34" charset="0"/>
              </a:rPr>
              <a:t>=0.</a:t>
            </a:r>
          </a:p>
        </p:txBody>
      </p:sp>
      <p:sp>
        <p:nvSpPr>
          <p:cNvPr id="7" name="Text Box 54">
            <a:extLst>
              <a:ext uri="{FF2B5EF4-FFF2-40B4-BE49-F238E27FC236}">
                <a16:creationId xmlns:a16="http://schemas.microsoft.com/office/drawing/2014/main" id="{A5FB3B99-0ACE-4927-8073-E7864E7764FD}"/>
              </a:ext>
            </a:extLst>
          </p:cNvPr>
          <p:cNvSpPr txBox="1">
            <a:spLocks noChangeArrowheads="1"/>
          </p:cNvSpPr>
          <p:nvPr/>
        </p:nvSpPr>
        <p:spPr bwMode="auto">
          <a:xfrm>
            <a:off x="247650" y="2887977"/>
            <a:ext cx="8210550" cy="75713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buFontTx/>
              <a:buChar char="•"/>
            </a:pPr>
            <a:r>
              <a:rPr lang="en-GB" altLang="en-US" b="1" dirty="0">
                <a:latin typeface="Calibri" panose="020F0502020204030204" pitchFamily="34" charset="0"/>
                <a:cs typeface="Calibri" panose="020F0502020204030204" pitchFamily="34" charset="0"/>
              </a:rPr>
              <a:t> </a:t>
            </a:r>
            <a:r>
              <a:rPr lang="en-GB" altLang="en-US" b="1" u="sng" dirty="0">
                <a:solidFill>
                  <a:srgbClr val="FF0000"/>
                </a:solidFill>
                <a:latin typeface="Calibri" panose="020F0502020204030204" pitchFamily="34" charset="0"/>
                <a:cs typeface="Calibri" panose="020F0502020204030204" pitchFamily="34" charset="0"/>
              </a:rPr>
              <a:t>Numerical search methods</a:t>
            </a:r>
            <a:r>
              <a:rPr lang="en-GB" altLang="en-US" b="1"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can</a:t>
            </a:r>
            <a:r>
              <a:rPr lang="sv-SE" altLang="en-US" dirty="0">
                <a:latin typeface="Calibri" panose="020F0502020204030204" pitchFamily="34" charset="0"/>
                <a:cs typeface="Calibri" panose="020F0502020204030204" pitchFamily="34" charset="0"/>
              </a:rPr>
              <a:t> be </a:t>
            </a:r>
            <a:r>
              <a:rPr lang="en-GB" altLang="en-US" dirty="0">
                <a:latin typeface="Calibri" panose="020F0502020204030204" pitchFamily="34" charset="0"/>
                <a:cs typeface="Calibri" panose="020F0502020204030204" pitchFamily="34" charset="0"/>
              </a:rPr>
              <a:t>used for all kinds of models</a:t>
            </a:r>
            <a:r>
              <a:rPr lang="sv-SE" altLang="en-US"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e.g. for simulation models</a:t>
            </a:r>
            <a:r>
              <a:rPr lang="sv-SE" altLang="en-US"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a:t>
            </a:r>
          </a:p>
        </p:txBody>
      </p:sp>
      <p:sp>
        <p:nvSpPr>
          <p:cNvPr id="8" name="Text Box 56">
            <a:extLst>
              <a:ext uri="{FF2B5EF4-FFF2-40B4-BE49-F238E27FC236}">
                <a16:creationId xmlns:a16="http://schemas.microsoft.com/office/drawing/2014/main" id="{BD375722-E33E-4B29-99A2-20DCE31DF59F}"/>
              </a:ext>
            </a:extLst>
          </p:cNvPr>
          <p:cNvSpPr txBox="1">
            <a:spLocks noChangeArrowheads="1"/>
          </p:cNvSpPr>
          <p:nvPr/>
        </p:nvSpPr>
        <p:spPr bwMode="auto">
          <a:xfrm>
            <a:off x="237309" y="1945512"/>
            <a:ext cx="89281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buFontTx/>
              <a:buChar char="•"/>
            </a:pPr>
            <a:r>
              <a:rPr lang="en-GB" altLang="en-US" b="1" dirty="0">
                <a:latin typeface="Calibri" panose="020F0502020204030204" pitchFamily="34" charset="0"/>
                <a:cs typeface="Calibri" panose="020F0502020204030204" pitchFamily="34" charset="0"/>
              </a:rPr>
              <a:t> </a:t>
            </a:r>
            <a:r>
              <a:rPr lang="en-GB" altLang="en-US" b="1" u="sng" dirty="0">
                <a:latin typeface="Calibri" panose="020F0502020204030204" pitchFamily="34" charset="0"/>
                <a:cs typeface="Calibri" panose="020F0502020204030204" pitchFamily="34" charset="0"/>
              </a:rPr>
              <a:t>Operations Research</a:t>
            </a:r>
            <a:r>
              <a:rPr lang="en-GB" altLang="en-US" b="1" dirty="0">
                <a:latin typeface="Calibri" panose="020F0502020204030204" pitchFamily="34" charset="0"/>
                <a:cs typeface="Calibri" panose="020F0502020204030204" pitchFamily="34" charset="0"/>
              </a:rPr>
              <a:t>:</a:t>
            </a:r>
            <a:r>
              <a:rPr lang="en-GB" altLang="en-US" dirty="0">
                <a:latin typeface="Calibri" panose="020F0502020204030204" pitchFamily="34" charset="0"/>
                <a:cs typeface="Calibri" panose="020F0502020204030204" pitchFamily="34" charset="0"/>
              </a:rPr>
              <a:t> specific techniques like Linear Programming, </a:t>
            </a:r>
          </a:p>
          <a:p>
            <a:pPr>
              <a:lnSpc>
                <a:spcPct val="90000"/>
              </a:lnSpc>
              <a:buSzPct val="100000"/>
            </a:pPr>
            <a:r>
              <a:rPr lang="en-GB" altLang="en-US" dirty="0">
                <a:latin typeface="Calibri" panose="020F0502020204030204" pitchFamily="34" charset="0"/>
                <a:cs typeface="Calibri" panose="020F0502020204030204" pitchFamily="34" charset="0"/>
              </a:rPr>
              <a:t>  Dynamic Programming, Game Theory, … </a:t>
            </a:r>
          </a:p>
        </p:txBody>
      </p:sp>
      <p:sp>
        <p:nvSpPr>
          <p:cNvPr id="9" name="Text Box 22">
            <a:extLst>
              <a:ext uri="{FF2B5EF4-FFF2-40B4-BE49-F238E27FC236}">
                <a16:creationId xmlns:a16="http://schemas.microsoft.com/office/drawing/2014/main" id="{34EAA53B-A82A-44B7-8E6D-A942062A761C}"/>
              </a:ext>
            </a:extLst>
          </p:cNvPr>
          <p:cNvSpPr txBox="1">
            <a:spLocks noChangeArrowheads="1"/>
          </p:cNvSpPr>
          <p:nvPr/>
        </p:nvSpPr>
        <p:spPr bwMode="auto">
          <a:xfrm>
            <a:off x="34836" y="5956997"/>
            <a:ext cx="8991600"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buFontTx/>
              <a:buChar char="•"/>
            </a:pPr>
            <a:r>
              <a:rPr lang="en-GB" altLang="en-US" sz="2600" b="1" i="1" dirty="0">
                <a:latin typeface="Calibri" panose="020F0502020204030204" pitchFamily="34" charset="0"/>
                <a:cs typeface="Calibri" panose="020F0502020204030204" pitchFamily="34" charset="0"/>
              </a:rPr>
              <a:t> </a:t>
            </a:r>
            <a:r>
              <a:rPr lang="en-GB" altLang="en-US" sz="2600" b="1" i="1" u="sng" dirty="0">
                <a:latin typeface="Calibri" panose="020F0502020204030204" pitchFamily="34" charset="0"/>
                <a:cs typeface="Calibri" panose="020F0502020204030204" pitchFamily="34" charset="0"/>
              </a:rPr>
              <a:t>Discrete</a:t>
            </a:r>
            <a:r>
              <a:rPr lang="en-GB" altLang="en-US" sz="2600" i="1" dirty="0">
                <a:latin typeface="Calibri" panose="020F0502020204030204" pitchFamily="34" charset="0"/>
                <a:cs typeface="Calibri" panose="020F0502020204030204" pitchFamily="34" charset="0"/>
              </a:rPr>
              <a:t>:</a:t>
            </a:r>
            <a:r>
              <a:rPr lang="en-GB" altLang="en-US" sz="2600" dirty="0">
                <a:latin typeface="Calibri" panose="020F0502020204030204" pitchFamily="34" charset="0"/>
                <a:cs typeface="Calibri" panose="020F0502020204030204" pitchFamily="34" charset="0"/>
              </a:rPr>
              <a:t> Number of servers</a:t>
            </a:r>
            <a:r>
              <a:rPr lang="sv-SE" altLang="en-US" sz="2600" dirty="0">
                <a:latin typeface="Calibri" panose="020F0502020204030204" pitchFamily="34" charset="0"/>
                <a:cs typeface="Calibri" panose="020F0502020204030204" pitchFamily="34" charset="0"/>
              </a:rPr>
              <a:t>, </a:t>
            </a:r>
            <a:r>
              <a:rPr lang="en-GB" altLang="en-US" sz="2600" dirty="0">
                <a:latin typeface="Calibri" panose="020F0502020204030204" pitchFamily="34" charset="0"/>
                <a:cs typeface="Calibri" panose="020F0502020204030204" pitchFamily="34" charset="0"/>
              </a:rPr>
              <a:t>Machine A or B, Vaccine or not, etc.</a:t>
            </a:r>
          </a:p>
          <a:p>
            <a:pPr>
              <a:lnSpc>
                <a:spcPct val="90000"/>
              </a:lnSpc>
              <a:buSzPct val="100000"/>
            </a:pPr>
            <a:r>
              <a:rPr lang="en-GB" altLang="en-US" sz="2600" dirty="0">
                <a:latin typeface="Calibri" panose="020F0502020204030204" pitchFamily="34" charset="0"/>
                <a:cs typeface="Calibri" panose="020F0502020204030204" pitchFamily="34" charset="0"/>
              </a:rPr>
              <a:t>  (</a:t>
            </a:r>
            <a:r>
              <a:rPr lang="en-GB" altLang="en-US" sz="2600" dirty="0">
                <a:solidFill>
                  <a:srgbClr val="FF0000"/>
                </a:solidFill>
                <a:latin typeface="Calibri" panose="020F0502020204030204" pitchFamily="34" charset="0"/>
                <a:cs typeface="Calibri" panose="020F0502020204030204" pitchFamily="34" charset="0"/>
              </a:rPr>
              <a:t>Test the different alternatives separately.</a:t>
            </a:r>
            <a:r>
              <a:rPr lang="en-GB" altLang="en-US" sz="2600" dirty="0">
                <a:latin typeface="Calibri" panose="020F0502020204030204" pitchFamily="34" charset="0"/>
                <a:cs typeface="Calibri" panose="020F0502020204030204" pitchFamily="34" charset="0"/>
              </a:rPr>
              <a:t>)</a:t>
            </a:r>
            <a:endParaRPr lang="en-GB" altLang="en-US" dirty="0">
              <a:latin typeface="Calibri" panose="020F0502020204030204" pitchFamily="34" charset="0"/>
              <a:cs typeface="Calibri" panose="020F0502020204030204" pitchFamily="34" charset="0"/>
            </a:endParaRPr>
          </a:p>
        </p:txBody>
      </p:sp>
      <p:sp>
        <p:nvSpPr>
          <p:cNvPr id="10" name="Text Box 23">
            <a:extLst>
              <a:ext uri="{FF2B5EF4-FFF2-40B4-BE49-F238E27FC236}">
                <a16:creationId xmlns:a16="http://schemas.microsoft.com/office/drawing/2014/main" id="{1173487E-0A6A-4F59-B612-5DAEA2267B97}"/>
              </a:ext>
            </a:extLst>
          </p:cNvPr>
          <p:cNvSpPr txBox="1">
            <a:spLocks noChangeArrowheads="1"/>
          </p:cNvSpPr>
          <p:nvPr/>
        </p:nvSpPr>
        <p:spPr bwMode="auto">
          <a:xfrm>
            <a:off x="39194" y="4666877"/>
            <a:ext cx="8686800" cy="117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SzPct val="100000"/>
              <a:buFontTx/>
              <a:buChar char="•"/>
            </a:pPr>
            <a:r>
              <a:rPr lang="en-GB" altLang="en-US" sz="2600" b="1" i="1" dirty="0">
                <a:latin typeface="Calibri" panose="020F0502020204030204" pitchFamily="34" charset="0"/>
                <a:cs typeface="Calibri" panose="020F0502020204030204" pitchFamily="34" charset="0"/>
              </a:rPr>
              <a:t> </a:t>
            </a:r>
            <a:r>
              <a:rPr lang="en-GB" altLang="en-US" sz="2600" b="1" i="1" u="sng" dirty="0">
                <a:latin typeface="Calibri" panose="020F0502020204030204" pitchFamily="34" charset="0"/>
                <a:cs typeface="Calibri" panose="020F0502020204030204" pitchFamily="34" charset="0"/>
              </a:rPr>
              <a:t>Continuous</a:t>
            </a:r>
            <a:r>
              <a:rPr lang="en-GB" altLang="en-US" sz="2600" i="1" dirty="0">
                <a:latin typeface="Calibri" panose="020F0502020204030204" pitchFamily="34" charset="0"/>
                <a:cs typeface="Calibri" panose="020F0502020204030204" pitchFamily="34" charset="0"/>
              </a:rPr>
              <a:t>: </a:t>
            </a:r>
            <a:r>
              <a:rPr lang="en-GB" altLang="en-US" sz="2600" dirty="0">
                <a:latin typeface="Calibri" panose="020F0502020204030204" pitchFamily="34" charset="0"/>
                <a:cs typeface="Calibri" panose="020F0502020204030204" pitchFamily="34" charset="0"/>
              </a:rPr>
              <a:t>Costs, Body temperature, Time in a disease,   </a:t>
            </a:r>
          </a:p>
          <a:p>
            <a:pPr>
              <a:lnSpc>
                <a:spcPct val="90000"/>
              </a:lnSpc>
              <a:buSzPct val="100000"/>
            </a:pPr>
            <a:r>
              <a:rPr lang="en-GB" altLang="en-US" sz="2600" dirty="0">
                <a:latin typeface="Calibri" panose="020F0502020204030204" pitchFamily="34" charset="0"/>
                <a:cs typeface="Calibri" panose="020F0502020204030204" pitchFamily="34" charset="0"/>
              </a:rPr>
              <a:t>  Amount of medicine, etc. Continuous parameters can take an</a:t>
            </a:r>
          </a:p>
          <a:p>
            <a:pPr>
              <a:lnSpc>
                <a:spcPct val="90000"/>
              </a:lnSpc>
              <a:buSzPct val="100000"/>
            </a:pPr>
            <a:r>
              <a:rPr lang="en-GB" altLang="en-US" sz="2600" dirty="0">
                <a:latin typeface="Calibri" panose="020F0502020204030204" pitchFamily="34" charset="0"/>
                <a:cs typeface="Calibri" panose="020F0502020204030204" pitchFamily="34" charset="0"/>
              </a:rPr>
              <a:t>  “infinite” number of values. (</a:t>
            </a:r>
            <a:r>
              <a:rPr lang="en-GB" altLang="en-US" sz="2600" dirty="0">
                <a:solidFill>
                  <a:srgbClr val="FF0000"/>
                </a:solidFill>
                <a:latin typeface="Calibri" panose="020F0502020204030204" pitchFamily="34" charset="0"/>
                <a:cs typeface="Calibri" panose="020F0502020204030204" pitchFamily="34" charset="0"/>
              </a:rPr>
              <a:t>Use a </a:t>
            </a:r>
            <a:r>
              <a:rPr lang="en-GB" altLang="en-US" sz="2600" i="1" dirty="0">
                <a:solidFill>
                  <a:srgbClr val="FF0000"/>
                </a:solidFill>
                <a:latin typeface="Calibri" panose="020F0502020204030204" pitchFamily="34" charset="0"/>
                <a:cs typeface="Calibri" panose="020F0502020204030204" pitchFamily="34" charset="0"/>
              </a:rPr>
              <a:t>search method</a:t>
            </a:r>
            <a:r>
              <a:rPr lang="en-GB" altLang="en-US" sz="2600" dirty="0">
                <a:solidFill>
                  <a:srgbClr val="FF0000"/>
                </a:solidFill>
                <a:latin typeface="Calibri" panose="020F0502020204030204" pitchFamily="34" charset="0"/>
                <a:cs typeface="Calibri" panose="020F0502020204030204" pitchFamily="34" charset="0"/>
              </a:rPr>
              <a:t>.</a:t>
            </a:r>
            <a:r>
              <a:rPr lang="en-GB" altLang="en-US" sz="2600" dirty="0">
                <a:latin typeface="Calibri" panose="020F0502020204030204" pitchFamily="34" charset="0"/>
                <a:cs typeface="Calibri" panose="020F0502020204030204" pitchFamily="34" charset="0"/>
              </a:rPr>
              <a:t>)</a:t>
            </a:r>
            <a:endParaRPr lang="en-GB" altLang="en-US" dirty="0">
              <a:latin typeface="Calibri" panose="020F0502020204030204" pitchFamily="34" charset="0"/>
              <a:cs typeface="Calibri" panose="020F0502020204030204" pitchFamily="34" charset="0"/>
            </a:endParaRPr>
          </a:p>
        </p:txBody>
      </p:sp>
      <p:grpSp>
        <p:nvGrpSpPr>
          <p:cNvPr id="3" name="Grupp 2">
            <a:extLst>
              <a:ext uri="{FF2B5EF4-FFF2-40B4-BE49-F238E27FC236}">
                <a16:creationId xmlns:a16="http://schemas.microsoft.com/office/drawing/2014/main" id="{EB8B89D6-1423-4086-A5E7-B596851F9D0F}"/>
              </a:ext>
            </a:extLst>
          </p:cNvPr>
          <p:cNvGrpSpPr/>
          <p:nvPr/>
        </p:nvGrpSpPr>
        <p:grpSpPr>
          <a:xfrm>
            <a:off x="76200" y="3910148"/>
            <a:ext cx="8545286" cy="635903"/>
            <a:chOff x="76200" y="3910148"/>
            <a:chExt cx="8545286" cy="635903"/>
          </a:xfrm>
        </p:grpSpPr>
        <p:sp>
          <p:nvSpPr>
            <p:cNvPr id="11" name="Text Box 25">
              <a:extLst>
                <a:ext uri="{FF2B5EF4-FFF2-40B4-BE49-F238E27FC236}">
                  <a16:creationId xmlns:a16="http://schemas.microsoft.com/office/drawing/2014/main" id="{A911C86C-1EE7-4C00-9722-1E12EDC9C4F3}"/>
                </a:ext>
              </a:extLst>
            </p:cNvPr>
            <p:cNvSpPr txBox="1">
              <a:spLocks noChangeArrowheads="1"/>
            </p:cNvSpPr>
            <p:nvPr/>
          </p:nvSpPr>
          <p:spPr bwMode="auto">
            <a:xfrm>
              <a:off x="76200" y="4140684"/>
              <a:ext cx="7848600" cy="40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0"/>
                </a:spcBef>
                <a:defRPr sz="2400">
                  <a:solidFill>
                    <a:schemeClr val="tx1"/>
                  </a:solidFill>
                  <a:latin typeface="Times New Roman" panose="02020603050405020304" pitchFamily="18" charset="0"/>
                </a:defRPr>
              </a:lvl1pPr>
              <a:lvl2pPr marL="571500" defTabSz="762000">
                <a:spcBef>
                  <a:spcPct val="0"/>
                </a:spcBef>
                <a:defRPr sz="2400">
                  <a:solidFill>
                    <a:schemeClr val="tx1"/>
                  </a:solidFill>
                  <a:latin typeface="Times New Roman" panose="02020603050405020304" pitchFamily="18" charset="0"/>
                </a:defRPr>
              </a:lvl2pPr>
              <a:lvl3pPr marL="1143000" defTabSz="762000">
                <a:spcBef>
                  <a:spcPct val="0"/>
                </a:spcBef>
                <a:defRPr sz="2400">
                  <a:solidFill>
                    <a:schemeClr val="tx1"/>
                  </a:solidFill>
                  <a:latin typeface="Times New Roman" panose="02020603050405020304" pitchFamily="18" charset="0"/>
                </a:defRPr>
              </a:lvl3pPr>
              <a:lvl4pPr marL="1714500" defTabSz="762000">
                <a:spcBef>
                  <a:spcPct val="0"/>
                </a:spcBef>
                <a:defRPr sz="2400">
                  <a:solidFill>
                    <a:schemeClr val="tx1"/>
                  </a:solidFill>
                  <a:latin typeface="Times New Roman" panose="02020603050405020304" pitchFamily="18" charset="0"/>
                </a:defRPr>
              </a:lvl4pPr>
              <a:lvl5pPr marL="2286000" defTabSz="762000">
                <a:spcBef>
                  <a:spcPct val="0"/>
                </a:spcBef>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5000"/>
                </a:lnSpc>
                <a:buSzPct val="100000"/>
              </a:pPr>
              <a:r>
                <a:rPr lang="en-GB" altLang="en-US" sz="2600" dirty="0">
                  <a:latin typeface="Calibri" panose="020F0502020204030204" pitchFamily="34" charset="0"/>
                  <a:cs typeface="Calibri" panose="020F0502020204030204" pitchFamily="34" charset="0"/>
                </a:rPr>
                <a:t>The quantities x</a:t>
              </a:r>
              <a:r>
                <a:rPr lang="en-GB" altLang="en-US" sz="2600" baseline="-25000" dirty="0">
                  <a:latin typeface="Calibri" panose="020F0502020204030204" pitchFamily="34" charset="0"/>
                  <a:cs typeface="Calibri" panose="020F0502020204030204" pitchFamily="34" charset="0"/>
                </a:rPr>
                <a:t>i</a:t>
              </a:r>
              <a:r>
                <a:rPr lang="en-GB" altLang="en-US" sz="2600" dirty="0">
                  <a:latin typeface="Calibri" panose="020F0502020204030204" pitchFamily="34" charset="0"/>
                  <a:cs typeface="Calibri" panose="020F0502020204030204" pitchFamily="34" charset="0"/>
                </a:rPr>
                <a:t> can be </a:t>
              </a:r>
              <a:r>
                <a:rPr lang="en-GB" altLang="en-US" sz="2600" b="1" i="1" dirty="0">
                  <a:latin typeface="Calibri" panose="020F0502020204030204" pitchFamily="34" charset="0"/>
                  <a:cs typeface="Calibri" panose="020F0502020204030204" pitchFamily="34" charset="0"/>
                </a:rPr>
                <a:t>continuous</a:t>
              </a:r>
              <a:r>
                <a:rPr lang="en-GB" altLang="en-US" sz="2600" b="1" dirty="0">
                  <a:latin typeface="Calibri" panose="020F0502020204030204" pitchFamily="34" charset="0"/>
                  <a:cs typeface="Calibri" panose="020F0502020204030204" pitchFamily="34" charset="0"/>
                </a:rPr>
                <a:t> </a:t>
              </a:r>
              <a:r>
                <a:rPr lang="en-GB" altLang="en-US" sz="2600" dirty="0">
                  <a:latin typeface="Calibri" panose="020F0502020204030204" pitchFamily="34" charset="0"/>
                  <a:cs typeface="Calibri" panose="020F0502020204030204" pitchFamily="34" charset="0"/>
                </a:rPr>
                <a:t>or </a:t>
              </a:r>
              <a:r>
                <a:rPr lang="en-GB" altLang="en-US" sz="2600" b="1" i="1" dirty="0">
                  <a:latin typeface="Calibri" panose="020F0502020204030204" pitchFamily="34" charset="0"/>
                  <a:cs typeface="Calibri" panose="020F0502020204030204" pitchFamily="34" charset="0"/>
                </a:rPr>
                <a:t>discrete</a:t>
              </a:r>
              <a:r>
                <a:rPr lang="en-GB" altLang="en-US" sz="2600" i="1" dirty="0">
                  <a:latin typeface="Calibri" panose="020F0502020204030204" pitchFamily="34" charset="0"/>
                  <a:cs typeface="Calibri" panose="020F0502020204030204" pitchFamily="34" charset="0"/>
                </a:rPr>
                <a:t>:</a:t>
              </a:r>
              <a:endParaRPr lang="en-GB" altLang="en-US" sz="2600" u="sng" dirty="0">
                <a:latin typeface="Calibri" panose="020F0502020204030204" pitchFamily="34" charset="0"/>
                <a:cs typeface="Calibri" panose="020F0502020204030204" pitchFamily="34" charset="0"/>
              </a:endParaRPr>
            </a:p>
          </p:txBody>
        </p:sp>
        <p:cxnSp>
          <p:nvCxnSpPr>
            <p:cNvPr id="14" name="Rak koppling 13">
              <a:extLst>
                <a:ext uri="{FF2B5EF4-FFF2-40B4-BE49-F238E27FC236}">
                  <a16:creationId xmlns:a16="http://schemas.microsoft.com/office/drawing/2014/main" id="{F0A15AD8-5980-4937-B113-69FE05DF4B5C}"/>
                </a:ext>
              </a:extLst>
            </p:cNvPr>
            <p:cNvCxnSpPr/>
            <p:nvPr/>
          </p:nvCxnSpPr>
          <p:spPr bwMode="auto">
            <a:xfrm>
              <a:off x="400594" y="3910148"/>
              <a:ext cx="8220892" cy="0"/>
            </a:xfrm>
            <a:prstGeom prst="line">
              <a:avLst/>
            </a:prstGeom>
            <a:solidFill>
              <a:schemeClr val="accent1"/>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Platshållare för bildnummer 3">
            <a:extLst>
              <a:ext uri="{FF2B5EF4-FFF2-40B4-BE49-F238E27FC236}">
                <a16:creationId xmlns:a16="http://schemas.microsoft.com/office/drawing/2014/main" id="{BD58A760-A9BF-4966-8818-F423CFB2831E}"/>
              </a:ext>
            </a:extLst>
          </p:cNvPr>
          <p:cNvSpPr>
            <a:spLocks noGrp="1"/>
          </p:cNvSpPr>
          <p:nvPr>
            <p:ph type="sldNum" sz="quarter" idx="12"/>
          </p:nvPr>
        </p:nvSpPr>
        <p:spPr>
          <a:xfrm>
            <a:off x="8412486" y="6309363"/>
            <a:ext cx="437606" cy="457200"/>
          </a:xfrm>
        </p:spPr>
        <p:txBody>
          <a:bodyPr/>
          <a:lstStyle/>
          <a:p>
            <a:fld id="{3B9F470D-89EB-4573-BDC4-FD18A7114AFE}" type="slidenum">
              <a:rPr lang="en-GB" altLang="en-US" smtClean="0">
                <a:latin typeface="Calibri" panose="020F0502020204030204" pitchFamily="34" charset="0"/>
                <a:cs typeface="Calibri" panose="020F0502020204030204" pitchFamily="34" charset="0"/>
              </a:rPr>
              <a:pPr/>
              <a:t>9</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790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8" grpId="0"/>
      <p:bldP spid="9" grpId="0" autoUpdateAnimBg="0"/>
      <p:bldP spid="10" grpId="0" autoUpdateAnimBg="0"/>
    </p:bldLst>
  </p:timing>
</p:sld>
</file>

<file path=ppt/theme/theme1.xml><?xml version="1.0" encoding="utf-8"?>
<a:theme xmlns:a="http://schemas.openxmlformats.org/drawingml/2006/main" name="Exempel">
  <a:themeElements>
    <a:clrScheme name="Exempe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xempe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62000" rtl="0" eaLnBrk="0" fontAlgn="base" latinLnBrk="0" hangingPunct="0">
          <a:lnSpc>
            <a:spcPct val="100000"/>
          </a:lnSpc>
          <a:spcBef>
            <a:spcPct val="50000"/>
          </a:spcBef>
          <a:spcAft>
            <a:spcPct val="0"/>
          </a:spcAft>
          <a:buClrTx/>
          <a:buSzTx/>
          <a:buFontTx/>
          <a:buNone/>
          <a:tabLst/>
          <a:defRPr kumimoji="0" lang="en-GB" altLang="en-US" sz="2400" b="0" i="0" u="none" strike="noStrike" cap="none" normalizeH="0" baseline="0" smtClean="0">
            <a:ln>
              <a:noFill/>
            </a:ln>
            <a:solidFill>
              <a:srgbClr val="009900"/>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762000" rtl="0" eaLnBrk="0" fontAlgn="base" latinLnBrk="0" hangingPunct="0">
          <a:lnSpc>
            <a:spcPct val="100000"/>
          </a:lnSpc>
          <a:spcBef>
            <a:spcPct val="50000"/>
          </a:spcBef>
          <a:spcAft>
            <a:spcPct val="0"/>
          </a:spcAft>
          <a:buClrTx/>
          <a:buSzTx/>
          <a:buFontTx/>
          <a:buNone/>
          <a:tabLst/>
          <a:defRPr kumimoji="0" lang="en-GB" altLang="en-US" sz="2400" b="0" i="0" u="none" strike="noStrike" cap="none" normalizeH="0" baseline="0" smtClean="0">
            <a:ln>
              <a:noFill/>
            </a:ln>
            <a:solidFill>
              <a:srgbClr val="009900"/>
            </a:solidFill>
            <a:effectLst/>
            <a:latin typeface="Times New Roman" panose="02020603050405020304" pitchFamily="18" charset="0"/>
          </a:defRPr>
        </a:defPPr>
      </a:lstStyle>
    </a:lnDef>
  </a:objectDefaults>
  <a:extraClrSchemeLst>
    <a:extraClrScheme>
      <a:clrScheme name="Exempe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xemp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Exempe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xempe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xempe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xempe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Exempe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8734</TotalTime>
  <Pages>28</Pages>
  <Words>4610</Words>
  <Application>Microsoft Office PowerPoint</Application>
  <PresentationFormat>Bildspel på skärmen (4:3)</PresentationFormat>
  <Paragraphs>550</Paragraphs>
  <Slides>36</Slides>
  <Notes>23</Notes>
  <HiddenSlides>0</HiddenSlides>
  <MMClips>0</MMClips>
  <ScaleCrop>false</ScaleCrop>
  <HeadingPairs>
    <vt:vector size="8" baseType="variant">
      <vt:variant>
        <vt:lpstr>Använt teckensnitt</vt:lpstr>
      </vt:variant>
      <vt:variant>
        <vt:i4>5</vt:i4>
      </vt:variant>
      <vt:variant>
        <vt:lpstr>Tema</vt:lpstr>
      </vt:variant>
      <vt:variant>
        <vt:i4>1</vt:i4>
      </vt:variant>
      <vt:variant>
        <vt:lpstr>Serverprogram för OLE-inbäddning</vt:lpstr>
      </vt:variant>
      <vt:variant>
        <vt:i4>1</vt:i4>
      </vt:variant>
      <vt:variant>
        <vt:lpstr>Bildrubriker</vt:lpstr>
      </vt:variant>
      <vt:variant>
        <vt:i4>36</vt:i4>
      </vt:variant>
    </vt:vector>
  </HeadingPairs>
  <TitlesOfParts>
    <vt:vector size="43" baseType="lpstr">
      <vt:lpstr>Arial</vt:lpstr>
      <vt:lpstr>Calibri</vt:lpstr>
      <vt:lpstr>Symbol</vt:lpstr>
      <vt:lpstr>Times New Roman</vt:lpstr>
      <vt:lpstr>Wingdings</vt:lpstr>
      <vt:lpstr>Exempel</vt:lpstr>
      <vt:lpstr>Bitmappsbild</vt:lpstr>
      <vt:lpstr>PowerPoint-presentation</vt:lpstr>
      <vt:lpstr>PowerPoint-presentation</vt:lpstr>
      <vt:lpstr>I.  OBJECTIVE FUNCTION</vt:lpstr>
      <vt:lpstr>The subjective purpose/objective function</vt:lpstr>
      <vt:lpstr>II.  SENSITIVITY ANALYSIS</vt:lpstr>
      <vt:lpstr>PowerPoint-presentation</vt:lpstr>
      <vt:lpstr>The Sensi tool of StochSD</vt:lpstr>
      <vt:lpstr>III.  OPTIMIZATION</vt:lpstr>
      <vt:lpstr>Optimization can be performed by different methods: </vt:lpstr>
      <vt:lpstr>Local and global maxima (ditto minima)</vt:lpstr>
      <vt:lpstr>PowerPoint-presentation</vt:lpstr>
      <vt:lpstr>PowerPoint-presentation</vt:lpstr>
      <vt:lpstr>Search methods (strategies for a systematic search)</vt:lpstr>
      <vt:lpstr>Breaking criterion</vt:lpstr>
      <vt:lpstr>A.  Search methods for one dimension</vt:lpstr>
      <vt:lpstr>B.  Search methods for several dimensions</vt:lpstr>
      <vt:lpstr> Search in the co-ordinate directions</vt:lpstr>
      <vt:lpstr> Simplex method</vt:lpstr>
      <vt:lpstr>PowerPoint-presentation</vt:lpstr>
      <vt:lpstr>B2.  Methods using both function values and derivatives</vt:lpstr>
      <vt:lpstr> The steepest descent method</vt:lpstr>
      <vt:lpstr>B3.  Methods using function values, first and second         derivatives </vt:lpstr>
      <vt:lpstr>Robustness - chance to succeed</vt:lpstr>
      <vt:lpstr>What optimization method to use in simulation?</vt:lpstr>
      <vt:lpstr>The optimizer and the model</vt:lpstr>
      <vt:lpstr>Example: Screening optimization</vt:lpstr>
      <vt:lpstr>The Optim tool of StochSD    (a simplex optimizer)</vt:lpstr>
      <vt:lpstr>Optimization under constraints</vt:lpstr>
      <vt:lpstr>An optimization may be very large</vt:lpstr>
      <vt:lpstr>IV.  IDENTIFICATION &amp; PARAMETER ESTIMATION</vt:lpstr>
      <vt:lpstr>PowerPoint-presentation</vt:lpstr>
      <vt:lpstr>Parameter estimation in practice</vt:lpstr>
      <vt:lpstr>Least-square calculations</vt:lpstr>
      <vt:lpstr>The model you successfully fitted to the systemus may still be a bad model!</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TECHNIQUES Object function Sensitivity analysis Optimisation Identification Prediction</dc:title>
  <dc:subject/>
  <dc:creator>Leif Gustafsson</dc:creator>
  <cp:keywords/>
  <dc:description/>
  <cp:lastModifiedBy>leif.gunnar.gustafsson leif.gunnar.gustafsson</cp:lastModifiedBy>
  <cp:revision>812</cp:revision>
  <cp:lastPrinted>2021-09-13T08:52:34Z</cp:lastPrinted>
  <dcterms:created xsi:type="dcterms:W3CDTF">1997-11-11T17:18:22Z</dcterms:created>
  <dcterms:modified xsi:type="dcterms:W3CDTF">2021-11-22T11:11:35Z</dcterms:modified>
</cp:coreProperties>
</file>