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92" r:id="rId2"/>
    <p:sldId id="258" r:id="rId3"/>
    <p:sldId id="270" r:id="rId4"/>
    <p:sldId id="275" r:id="rId5"/>
    <p:sldId id="278" r:id="rId6"/>
    <p:sldId id="272" r:id="rId7"/>
    <p:sldId id="276" r:id="rId8"/>
    <p:sldId id="273" r:id="rId9"/>
    <p:sldId id="277" r:id="rId10"/>
    <p:sldId id="259" r:id="rId11"/>
    <p:sldId id="264" r:id="rId12"/>
    <p:sldId id="294" r:id="rId13"/>
    <p:sldId id="256" r:id="rId14"/>
    <p:sldId id="260" r:id="rId15"/>
    <p:sldId id="395" r:id="rId16"/>
    <p:sldId id="394" r:id="rId17"/>
    <p:sldId id="257" r:id="rId18"/>
    <p:sldId id="266" r:id="rId19"/>
    <p:sldId id="286" r:id="rId20"/>
    <p:sldId id="288" r:id="rId21"/>
    <p:sldId id="281" r:id="rId22"/>
    <p:sldId id="282" r:id="rId23"/>
    <p:sldId id="283" r:id="rId24"/>
    <p:sldId id="284" r:id="rId25"/>
    <p:sldId id="285" r:id="rId26"/>
    <p:sldId id="279" r:id="rId27"/>
    <p:sldId id="261" r:id="rId28"/>
    <p:sldId id="269" r:id="rId29"/>
    <p:sldId id="291" r:id="rId30"/>
    <p:sldId id="295" r:id="rId31"/>
    <p:sldId id="293" r:id="rId32"/>
    <p:sldId id="396" r:id="rId33"/>
    <p:sldId id="289" r:id="rId34"/>
  </p:sldIdLst>
  <p:sldSz cx="9144000" cy="6858000" type="screen4x3"/>
  <p:notesSz cx="7010400" cy="9296400"/>
  <p:defaultTextStyle>
    <a:defPPr>
      <a:defRPr lang="en-GB"/>
    </a:defPPr>
    <a:lvl1pPr algn="l" rtl="0" eaLnBrk="0" fontAlgn="base" hangingPunct="0">
      <a:spcBef>
        <a:spcPct val="0"/>
      </a:spcBef>
      <a:spcAft>
        <a:spcPct val="0"/>
      </a:spcAft>
      <a:defRPr sz="16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16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16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16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1600" b="1" kern="1200">
        <a:solidFill>
          <a:srgbClr val="FF00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8581"/>
    <a:srgbClr val="66CCFF"/>
    <a:srgbClr val="FF00FF"/>
    <a:srgbClr val="FF99FF"/>
    <a:srgbClr val="CCECFF"/>
    <a:srgbClr val="9BA3A0"/>
    <a:srgbClr val="ADB4B1"/>
    <a:srgbClr val="FFFF99"/>
    <a:srgbClr val="00CC99"/>
    <a:srgbClr val="E7F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0943" autoAdjust="0"/>
  </p:normalViewPr>
  <p:slideViewPr>
    <p:cSldViewPr snapToGrid="0">
      <p:cViewPr varScale="1">
        <p:scale>
          <a:sx n="66" d="100"/>
          <a:sy n="66" d="100"/>
        </p:scale>
        <p:origin x="1252"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444A3C4-E3E0-4E45-BEC3-1FFDBF301882}"/>
              </a:ext>
            </a:extLst>
          </p:cNvPr>
          <p:cNvSpPr>
            <a:spLocks noGrp="1" noChangeArrowheads="1"/>
          </p:cNvSpPr>
          <p:nvPr>
            <p:ph type="hdr" sz="quarter"/>
          </p:nvPr>
        </p:nvSpPr>
        <p:spPr bwMode="auto">
          <a:xfrm>
            <a:off x="-1669" y="8922"/>
            <a:ext cx="3038786" cy="434118"/>
          </a:xfrm>
          <a:prstGeom prst="rect">
            <a:avLst/>
          </a:prstGeom>
          <a:noFill/>
          <a:ln>
            <a:noFill/>
          </a:ln>
          <a:effectLst/>
        </p:spPr>
        <p:txBody>
          <a:bodyPr vert="horz" wrap="square" lIns="19050" tIns="0" rIns="19050" bIns="0" numCol="1" anchor="t" anchorCtr="0" compatLnSpc="1">
            <a:prstTxWarp prst="textNoShape">
              <a:avLst/>
            </a:prstTxWarp>
          </a:bodyPr>
          <a:lstStyle>
            <a:lvl1pPr algn="l" defTabSz="762000">
              <a:lnSpc>
                <a:spcPct val="100000"/>
              </a:lnSpc>
              <a:spcBef>
                <a:spcPct val="0"/>
              </a:spcBef>
              <a:defRPr sz="1000" b="0" i="1">
                <a:solidFill>
                  <a:schemeClr val="tx1"/>
                </a:solidFill>
              </a:defRPr>
            </a:lvl1pPr>
          </a:lstStyle>
          <a:p>
            <a:pPr>
              <a:defRPr/>
            </a:pPr>
            <a:endParaRPr lang="en-GB" altLang="en-US"/>
          </a:p>
        </p:txBody>
      </p:sp>
      <p:sp>
        <p:nvSpPr>
          <p:cNvPr id="3075" name="Rectangle 3">
            <a:extLst>
              <a:ext uri="{FF2B5EF4-FFF2-40B4-BE49-F238E27FC236}">
                <a16:creationId xmlns:a16="http://schemas.microsoft.com/office/drawing/2014/main" id="{7BF9D228-91E6-4146-B631-252AD7D210E8}"/>
              </a:ext>
            </a:extLst>
          </p:cNvPr>
          <p:cNvSpPr>
            <a:spLocks noGrp="1" noChangeArrowheads="1"/>
          </p:cNvSpPr>
          <p:nvPr>
            <p:ph type="dt" sz="quarter" idx="1"/>
          </p:nvPr>
        </p:nvSpPr>
        <p:spPr bwMode="auto">
          <a:xfrm>
            <a:off x="3971614" y="8922"/>
            <a:ext cx="3038786" cy="434118"/>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lnSpc>
                <a:spcPct val="100000"/>
              </a:lnSpc>
              <a:spcBef>
                <a:spcPct val="0"/>
              </a:spcBef>
              <a:defRPr sz="1000" b="0" i="1">
                <a:solidFill>
                  <a:schemeClr val="tx1"/>
                </a:solidFill>
              </a:defRPr>
            </a:lvl1pPr>
          </a:lstStyle>
          <a:p>
            <a:pPr>
              <a:defRPr/>
            </a:pPr>
            <a:endParaRPr lang="en-GB" altLang="en-US"/>
          </a:p>
        </p:txBody>
      </p:sp>
      <p:sp>
        <p:nvSpPr>
          <p:cNvPr id="3076" name="Rectangle 4">
            <a:extLst>
              <a:ext uri="{FF2B5EF4-FFF2-40B4-BE49-F238E27FC236}">
                <a16:creationId xmlns:a16="http://schemas.microsoft.com/office/drawing/2014/main" id="{9C0B6C59-33F8-40CB-90A8-B4519B44230D}"/>
              </a:ext>
            </a:extLst>
          </p:cNvPr>
          <p:cNvSpPr>
            <a:spLocks noGrp="1" noChangeArrowheads="1"/>
          </p:cNvSpPr>
          <p:nvPr>
            <p:ph type="ftr" sz="quarter" idx="2"/>
          </p:nvPr>
        </p:nvSpPr>
        <p:spPr bwMode="auto">
          <a:xfrm>
            <a:off x="-1669" y="8851875"/>
            <a:ext cx="3038786" cy="434118"/>
          </a:xfrm>
          <a:prstGeom prst="rect">
            <a:avLst/>
          </a:prstGeom>
          <a:noFill/>
          <a:ln>
            <a:noFill/>
          </a:ln>
          <a:effectLst/>
        </p:spPr>
        <p:txBody>
          <a:bodyPr vert="horz" wrap="square" lIns="19050" tIns="0" rIns="19050" bIns="0" numCol="1" anchor="b" anchorCtr="0" compatLnSpc="1">
            <a:prstTxWarp prst="textNoShape">
              <a:avLst/>
            </a:prstTxWarp>
          </a:bodyPr>
          <a:lstStyle>
            <a:lvl1pPr algn="l" defTabSz="762000">
              <a:lnSpc>
                <a:spcPct val="100000"/>
              </a:lnSpc>
              <a:spcBef>
                <a:spcPct val="0"/>
              </a:spcBef>
              <a:defRPr sz="1000" b="0" i="1">
                <a:solidFill>
                  <a:schemeClr val="tx1"/>
                </a:solidFill>
              </a:defRPr>
            </a:lvl1pPr>
          </a:lstStyle>
          <a:p>
            <a:pPr>
              <a:defRPr/>
            </a:pPr>
            <a:endParaRPr lang="en-GB" altLang="en-US"/>
          </a:p>
        </p:txBody>
      </p:sp>
      <p:sp>
        <p:nvSpPr>
          <p:cNvPr id="3077" name="Rectangle 5">
            <a:extLst>
              <a:ext uri="{FF2B5EF4-FFF2-40B4-BE49-F238E27FC236}">
                <a16:creationId xmlns:a16="http://schemas.microsoft.com/office/drawing/2014/main" id="{F5F39016-A696-4045-BB7D-00EF0977F3F7}"/>
              </a:ext>
            </a:extLst>
          </p:cNvPr>
          <p:cNvSpPr>
            <a:spLocks noGrp="1" noChangeArrowheads="1"/>
          </p:cNvSpPr>
          <p:nvPr>
            <p:ph type="sldNum" sz="quarter" idx="3"/>
          </p:nvPr>
        </p:nvSpPr>
        <p:spPr bwMode="auto">
          <a:xfrm>
            <a:off x="3971614" y="8851875"/>
            <a:ext cx="3038786" cy="434118"/>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lnSpc>
                <a:spcPct val="100000"/>
              </a:lnSpc>
              <a:spcBef>
                <a:spcPct val="0"/>
              </a:spcBef>
              <a:defRPr sz="1000" b="0" i="1">
                <a:solidFill>
                  <a:schemeClr val="tx1"/>
                </a:solidFill>
              </a:defRPr>
            </a:lvl1pPr>
          </a:lstStyle>
          <a:p>
            <a:pPr>
              <a:defRPr/>
            </a:pPr>
            <a:fld id="{92F3395F-3DA9-4988-A7D7-34D08112D171}"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99826E4-D643-48DC-8921-FE485CE52F00}"/>
              </a:ext>
            </a:extLst>
          </p:cNvPr>
          <p:cNvSpPr>
            <a:spLocks noGrp="1" noChangeArrowheads="1"/>
          </p:cNvSpPr>
          <p:nvPr>
            <p:ph type="hdr" sz="quarter"/>
          </p:nvPr>
        </p:nvSpPr>
        <p:spPr bwMode="auto">
          <a:xfrm>
            <a:off x="-1669" y="8922"/>
            <a:ext cx="3038786" cy="434118"/>
          </a:xfrm>
          <a:prstGeom prst="rect">
            <a:avLst/>
          </a:prstGeom>
          <a:noFill/>
          <a:ln>
            <a:noFill/>
          </a:ln>
          <a:effectLst/>
        </p:spPr>
        <p:txBody>
          <a:bodyPr vert="horz" wrap="square" lIns="19050" tIns="0" rIns="19050" bIns="0" numCol="1" anchor="t" anchorCtr="0" compatLnSpc="1">
            <a:prstTxWarp prst="textNoShape">
              <a:avLst/>
            </a:prstTxWarp>
          </a:bodyPr>
          <a:lstStyle>
            <a:lvl1pPr algn="l" defTabSz="762000">
              <a:lnSpc>
                <a:spcPct val="100000"/>
              </a:lnSpc>
              <a:spcBef>
                <a:spcPct val="0"/>
              </a:spcBef>
              <a:defRPr sz="1000" b="0" i="1">
                <a:solidFill>
                  <a:schemeClr val="tx1"/>
                </a:solidFill>
              </a:defRPr>
            </a:lvl1pPr>
          </a:lstStyle>
          <a:p>
            <a:pPr>
              <a:defRPr/>
            </a:pPr>
            <a:endParaRPr lang="en-GB" altLang="en-US"/>
          </a:p>
        </p:txBody>
      </p:sp>
      <p:sp>
        <p:nvSpPr>
          <p:cNvPr id="2051" name="Rectangle 3">
            <a:extLst>
              <a:ext uri="{FF2B5EF4-FFF2-40B4-BE49-F238E27FC236}">
                <a16:creationId xmlns:a16="http://schemas.microsoft.com/office/drawing/2014/main" id="{F6EE63D7-E3AF-4F30-ADB6-42A8A3933BFB}"/>
              </a:ext>
            </a:extLst>
          </p:cNvPr>
          <p:cNvSpPr>
            <a:spLocks noGrp="1" noChangeArrowheads="1"/>
          </p:cNvSpPr>
          <p:nvPr>
            <p:ph type="dt" idx="1"/>
          </p:nvPr>
        </p:nvSpPr>
        <p:spPr bwMode="auto">
          <a:xfrm>
            <a:off x="3971614" y="8922"/>
            <a:ext cx="3038786" cy="434118"/>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lnSpc>
                <a:spcPct val="100000"/>
              </a:lnSpc>
              <a:spcBef>
                <a:spcPct val="0"/>
              </a:spcBef>
              <a:defRPr sz="1000" b="0" i="1">
                <a:solidFill>
                  <a:schemeClr val="tx1"/>
                </a:solidFill>
              </a:defRPr>
            </a:lvl1pPr>
          </a:lstStyle>
          <a:p>
            <a:pPr>
              <a:defRPr/>
            </a:pPr>
            <a:endParaRPr lang="en-GB" altLang="en-US"/>
          </a:p>
        </p:txBody>
      </p:sp>
      <p:sp>
        <p:nvSpPr>
          <p:cNvPr id="2052" name="Rectangle 4">
            <a:extLst>
              <a:ext uri="{FF2B5EF4-FFF2-40B4-BE49-F238E27FC236}">
                <a16:creationId xmlns:a16="http://schemas.microsoft.com/office/drawing/2014/main" id="{D3C74205-5608-4CA3-BE6B-D3B2888AFEEB}"/>
              </a:ext>
            </a:extLst>
          </p:cNvPr>
          <p:cNvSpPr>
            <a:spLocks noGrp="1" noChangeArrowheads="1"/>
          </p:cNvSpPr>
          <p:nvPr>
            <p:ph type="ftr" sz="quarter" idx="4"/>
          </p:nvPr>
        </p:nvSpPr>
        <p:spPr bwMode="auto">
          <a:xfrm>
            <a:off x="-1669" y="8851875"/>
            <a:ext cx="3038786" cy="434118"/>
          </a:xfrm>
          <a:prstGeom prst="rect">
            <a:avLst/>
          </a:prstGeom>
          <a:noFill/>
          <a:ln>
            <a:noFill/>
          </a:ln>
          <a:effectLst/>
        </p:spPr>
        <p:txBody>
          <a:bodyPr vert="horz" wrap="square" lIns="19050" tIns="0" rIns="19050" bIns="0" numCol="1" anchor="b" anchorCtr="0" compatLnSpc="1">
            <a:prstTxWarp prst="textNoShape">
              <a:avLst/>
            </a:prstTxWarp>
          </a:bodyPr>
          <a:lstStyle>
            <a:lvl1pPr algn="l" defTabSz="762000">
              <a:lnSpc>
                <a:spcPct val="100000"/>
              </a:lnSpc>
              <a:spcBef>
                <a:spcPct val="0"/>
              </a:spcBef>
              <a:defRPr sz="1000" b="0" i="1">
                <a:solidFill>
                  <a:schemeClr val="tx1"/>
                </a:solidFill>
              </a:defRPr>
            </a:lvl1pPr>
          </a:lstStyle>
          <a:p>
            <a:pPr>
              <a:defRPr/>
            </a:pPr>
            <a:endParaRPr lang="en-GB" altLang="en-US"/>
          </a:p>
        </p:txBody>
      </p:sp>
      <p:sp>
        <p:nvSpPr>
          <p:cNvPr id="2053" name="Rectangle 5">
            <a:extLst>
              <a:ext uri="{FF2B5EF4-FFF2-40B4-BE49-F238E27FC236}">
                <a16:creationId xmlns:a16="http://schemas.microsoft.com/office/drawing/2014/main" id="{677D28C9-0627-47F1-9E1A-E20D279DE865}"/>
              </a:ext>
            </a:extLst>
          </p:cNvPr>
          <p:cNvSpPr>
            <a:spLocks noGrp="1" noChangeArrowheads="1"/>
          </p:cNvSpPr>
          <p:nvPr>
            <p:ph type="sldNum" sz="quarter" idx="5"/>
          </p:nvPr>
        </p:nvSpPr>
        <p:spPr bwMode="auto">
          <a:xfrm>
            <a:off x="3971614" y="8851875"/>
            <a:ext cx="3038786" cy="434118"/>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lnSpc>
                <a:spcPct val="100000"/>
              </a:lnSpc>
              <a:spcBef>
                <a:spcPct val="0"/>
              </a:spcBef>
              <a:defRPr sz="1000" b="0" i="1">
                <a:solidFill>
                  <a:schemeClr val="tx1"/>
                </a:solidFill>
              </a:defRPr>
            </a:lvl1pPr>
          </a:lstStyle>
          <a:p>
            <a:pPr>
              <a:defRPr/>
            </a:pPr>
            <a:fld id="{24B2CA11-FCFA-400C-AC50-4399CDC21451}" type="slidenum">
              <a:rPr lang="en-GB" altLang="en-US"/>
              <a:pPr>
                <a:defRPr/>
              </a:pPr>
              <a:t>‹#›</a:t>
            </a:fld>
            <a:endParaRPr lang="en-GB" altLang="en-US"/>
          </a:p>
        </p:txBody>
      </p:sp>
      <p:sp>
        <p:nvSpPr>
          <p:cNvPr id="2054" name="Rectangle 6">
            <a:extLst>
              <a:ext uri="{FF2B5EF4-FFF2-40B4-BE49-F238E27FC236}">
                <a16:creationId xmlns:a16="http://schemas.microsoft.com/office/drawing/2014/main" id="{C2299AD3-517C-4183-ACA0-C8BE9DF6FB53}"/>
              </a:ext>
            </a:extLst>
          </p:cNvPr>
          <p:cNvSpPr>
            <a:spLocks noGrp="1" noChangeArrowheads="1"/>
          </p:cNvSpPr>
          <p:nvPr>
            <p:ph type="body" sz="quarter" idx="3"/>
          </p:nvPr>
        </p:nvSpPr>
        <p:spPr bwMode="auto">
          <a:xfrm>
            <a:off x="932829" y="4419990"/>
            <a:ext cx="5139736" cy="3661767"/>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2055" name="Rectangle 7">
            <a:extLst>
              <a:ext uri="{FF2B5EF4-FFF2-40B4-BE49-F238E27FC236}">
                <a16:creationId xmlns:a16="http://schemas.microsoft.com/office/drawing/2014/main" id="{A644B80B-1649-499C-9019-852C9B47B608}"/>
              </a:ext>
            </a:extLst>
          </p:cNvPr>
          <p:cNvSpPr>
            <a:spLocks noGrp="1" noRot="1" noChangeAspect="1" noChangeArrowheads="1" noTextEdit="1"/>
          </p:cNvSpPr>
          <p:nvPr>
            <p:ph type="sldImg" idx="2"/>
          </p:nvPr>
        </p:nvSpPr>
        <p:spPr bwMode="auto">
          <a:xfrm>
            <a:off x="1338263" y="812800"/>
            <a:ext cx="4332287" cy="3249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pPr>
              <a:defRPr/>
            </a:pPr>
            <a:fld id="{24B2CA11-FCFA-400C-AC50-4399CDC21451}" type="slidenum">
              <a:rPr lang="en-GB" altLang="en-US" smtClean="0"/>
              <a:pPr>
                <a:defRPr/>
              </a:pPr>
              <a:t>8</a:t>
            </a:fld>
            <a:endParaRPr lang="en-GB" altLang="en-US"/>
          </a:p>
        </p:txBody>
      </p:sp>
    </p:spTree>
    <p:extLst>
      <p:ext uri="{BB962C8B-B14F-4D97-AF65-F5344CB8AC3E}">
        <p14:creationId xmlns:p14="http://schemas.microsoft.com/office/powerpoint/2010/main" val="29626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pPr>
              <a:defRPr/>
            </a:pPr>
            <a:fld id="{24B2CA11-FCFA-400C-AC50-4399CDC21451}" type="slidenum">
              <a:rPr lang="en-GB" altLang="en-US" smtClean="0"/>
              <a:pPr>
                <a:defRPr/>
              </a:pPr>
              <a:t>11</a:t>
            </a:fld>
            <a:endParaRPr lang="en-GB" altLang="en-US"/>
          </a:p>
        </p:txBody>
      </p:sp>
    </p:spTree>
    <p:extLst>
      <p:ext uri="{BB962C8B-B14F-4D97-AF65-F5344CB8AC3E}">
        <p14:creationId xmlns:p14="http://schemas.microsoft.com/office/powerpoint/2010/main" val="210789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pPr>
              <a:defRPr/>
            </a:pPr>
            <a:fld id="{24B2CA11-FCFA-400C-AC50-4399CDC21451}" type="slidenum">
              <a:rPr lang="en-GB" altLang="en-US" smtClean="0"/>
              <a:pPr>
                <a:defRPr/>
              </a:pPr>
              <a:t>19</a:t>
            </a:fld>
            <a:endParaRPr lang="en-GB" altLang="en-US"/>
          </a:p>
        </p:txBody>
      </p:sp>
    </p:spTree>
    <p:extLst>
      <p:ext uri="{BB962C8B-B14F-4D97-AF65-F5344CB8AC3E}">
        <p14:creationId xmlns:p14="http://schemas.microsoft.com/office/powerpoint/2010/main" val="363970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E040ED94-DBB2-4373-BB1E-9500444BECF6}"/>
              </a:ext>
            </a:extLst>
          </p:cNvPr>
          <p:cNvSpPr>
            <a:spLocks noGrp="1" noChangeArrowheads="1"/>
          </p:cNvSpPr>
          <p:nvPr>
            <p:ph type="sldNum" sz="quarter" idx="5"/>
          </p:nvPr>
        </p:nvSpPr>
        <p:spPr>
          <a:ln/>
        </p:spPr>
        <p:txBody>
          <a:bodyPr/>
          <a:lstStyle/>
          <a:p>
            <a:fld id="{E0122409-922D-4536-A54F-F40A3FC5A608}" type="slidenum">
              <a:rPr lang="en-GB" altLang="en-US"/>
              <a:pPr/>
              <a:t>26</a:t>
            </a:fld>
            <a:endParaRPr lang="en-GB" altLang="en-US"/>
          </a:p>
        </p:txBody>
      </p:sp>
      <p:sp>
        <p:nvSpPr>
          <p:cNvPr id="4098" name="Rectangle 2">
            <a:extLst>
              <a:ext uri="{FF2B5EF4-FFF2-40B4-BE49-F238E27FC236}">
                <a16:creationId xmlns:a16="http://schemas.microsoft.com/office/drawing/2014/main" id="{501BF791-5E65-4FC1-BE67-FAB89C4C9F6A}"/>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7D353F75-8EA3-4A3A-A38F-E4DFE28427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pPr>
              <a:defRPr/>
            </a:pPr>
            <a:fld id="{24B2CA11-FCFA-400C-AC50-4399CDC21451}" type="slidenum">
              <a:rPr lang="en-GB" altLang="en-US" smtClean="0"/>
              <a:pPr>
                <a:defRPr/>
              </a:pPr>
              <a:t>27</a:t>
            </a:fld>
            <a:endParaRPr lang="en-GB" altLang="en-US"/>
          </a:p>
        </p:txBody>
      </p:sp>
    </p:spTree>
    <p:extLst>
      <p:ext uri="{BB962C8B-B14F-4D97-AF65-F5344CB8AC3E}">
        <p14:creationId xmlns:p14="http://schemas.microsoft.com/office/powerpoint/2010/main" val="2904311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pPr>
              <a:defRPr/>
            </a:pPr>
            <a:fld id="{24B2CA11-FCFA-400C-AC50-4399CDC21451}" type="slidenum">
              <a:rPr lang="en-GB" altLang="en-US" smtClean="0"/>
              <a:pPr>
                <a:defRPr/>
              </a:pPr>
              <a:t>30</a:t>
            </a:fld>
            <a:endParaRPr lang="en-GB" altLang="en-US"/>
          </a:p>
        </p:txBody>
      </p:sp>
    </p:spTree>
    <p:extLst>
      <p:ext uri="{BB962C8B-B14F-4D97-AF65-F5344CB8AC3E}">
        <p14:creationId xmlns:p14="http://schemas.microsoft.com/office/powerpoint/2010/main" val="127570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Rectangle 2">
            <a:extLst>
              <a:ext uri="{FF2B5EF4-FFF2-40B4-BE49-F238E27FC236}">
                <a16:creationId xmlns:a16="http://schemas.microsoft.com/office/drawing/2014/main" id="{8885648B-50EE-4DF1-9454-D7292E51F050}"/>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8C94DA29-E9D4-4949-A890-41C8A16C884F}"/>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C3C5B873-EB65-44BF-9417-E75C41089B08}"/>
              </a:ext>
            </a:extLst>
          </p:cNvPr>
          <p:cNvSpPr>
            <a:spLocks noGrp="1" noChangeArrowheads="1"/>
          </p:cNvSpPr>
          <p:nvPr>
            <p:ph type="sldNum" sz="quarter" idx="12"/>
          </p:nvPr>
        </p:nvSpPr>
        <p:spPr>
          <a:ln/>
        </p:spPr>
        <p:txBody>
          <a:bodyPr/>
          <a:lstStyle>
            <a:lvl1pPr>
              <a:defRPr/>
            </a:lvl1pPr>
          </a:lstStyle>
          <a:p>
            <a:pPr>
              <a:defRPr/>
            </a:pPr>
            <a:fld id="{83F192B2-64BC-4D47-A23C-A37D7B84C3FC}" type="slidenum">
              <a:rPr lang="en-GB" altLang="en-US"/>
              <a:pPr>
                <a:defRPr/>
              </a:pPr>
              <a:t>‹#›</a:t>
            </a:fld>
            <a:endParaRPr lang="en-GB" altLang="en-US"/>
          </a:p>
        </p:txBody>
      </p:sp>
    </p:spTree>
    <p:extLst>
      <p:ext uri="{BB962C8B-B14F-4D97-AF65-F5344CB8AC3E}">
        <p14:creationId xmlns:p14="http://schemas.microsoft.com/office/powerpoint/2010/main" val="289420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2">
            <a:extLst>
              <a:ext uri="{FF2B5EF4-FFF2-40B4-BE49-F238E27FC236}">
                <a16:creationId xmlns:a16="http://schemas.microsoft.com/office/drawing/2014/main" id="{1C480F6B-C41B-4E1A-B354-BB8409D60DDB}"/>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C593B6C4-6729-405E-824C-96E4B9B08170}"/>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EF73E219-8B06-4226-ACE5-5A06C2280C44}"/>
              </a:ext>
            </a:extLst>
          </p:cNvPr>
          <p:cNvSpPr>
            <a:spLocks noGrp="1" noChangeArrowheads="1"/>
          </p:cNvSpPr>
          <p:nvPr>
            <p:ph type="sldNum" sz="quarter" idx="12"/>
          </p:nvPr>
        </p:nvSpPr>
        <p:spPr>
          <a:ln/>
        </p:spPr>
        <p:txBody>
          <a:bodyPr/>
          <a:lstStyle>
            <a:lvl1pPr>
              <a:defRPr/>
            </a:lvl1pPr>
          </a:lstStyle>
          <a:p>
            <a:pPr>
              <a:defRPr/>
            </a:pPr>
            <a:fld id="{2928E2F4-122F-4F09-8FDA-79A9EA3D9326}" type="slidenum">
              <a:rPr lang="en-GB" altLang="en-US"/>
              <a:pPr>
                <a:defRPr/>
              </a:pPr>
              <a:t>‹#›</a:t>
            </a:fld>
            <a:endParaRPr lang="en-GB" altLang="en-US"/>
          </a:p>
        </p:txBody>
      </p:sp>
    </p:spTree>
    <p:extLst>
      <p:ext uri="{BB962C8B-B14F-4D97-AF65-F5344CB8AC3E}">
        <p14:creationId xmlns:p14="http://schemas.microsoft.com/office/powerpoint/2010/main" val="299049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2">
            <a:extLst>
              <a:ext uri="{FF2B5EF4-FFF2-40B4-BE49-F238E27FC236}">
                <a16:creationId xmlns:a16="http://schemas.microsoft.com/office/drawing/2014/main" id="{A0A04B58-52A8-42BC-BDC2-1AE6D4CDC86B}"/>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0986FFAE-5DB5-4E9C-BD00-E8A522587C51}"/>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0C0F7276-04C3-45E5-BA9B-ECCB005A6E1C}"/>
              </a:ext>
            </a:extLst>
          </p:cNvPr>
          <p:cNvSpPr>
            <a:spLocks noGrp="1" noChangeArrowheads="1"/>
          </p:cNvSpPr>
          <p:nvPr>
            <p:ph type="sldNum" sz="quarter" idx="12"/>
          </p:nvPr>
        </p:nvSpPr>
        <p:spPr>
          <a:ln/>
        </p:spPr>
        <p:txBody>
          <a:bodyPr/>
          <a:lstStyle>
            <a:lvl1pPr>
              <a:defRPr/>
            </a:lvl1pPr>
          </a:lstStyle>
          <a:p>
            <a:pPr>
              <a:defRPr/>
            </a:pPr>
            <a:fld id="{4C8E5521-2D7A-437D-8CC2-07409A2AA1C6}" type="slidenum">
              <a:rPr lang="en-GB" altLang="en-US"/>
              <a:pPr>
                <a:defRPr/>
              </a:pPr>
              <a:t>‹#›</a:t>
            </a:fld>
            <a:endParaRPr lang="en-GB" altLang="en-US"/>
          </a:p>
        </p:txBody>
      </p:sp>
    </p:spTree>
    <p:extLst>
      <p:ext uri="{BB962C8B-B14F-4D97-AF65-F5344CB8AC3E}">
        <p14:creationId xmlns:p14="http://schemas.microsoft.com/office/powerpoint/2010/main" val="71984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2">
            <a:extLst>
              <a:ext uri="{FF2B5EF4-FFF2-40B4-BE49-F238E27FC236}">
                <a16:creationId xmlns:a16="http://schemas.microsoft.com/office/drawing/2014/main" id="{732E7AD0-177F-4F2A-903A-803962D5DB15}"/>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CE3FD79B-B223-4307-AE3F-087F9C7F9521}"/>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B7134EEB-853C-4F3E-8B71-5DBE48D1B5D3}"/>
              </a:ext>
            </a:extLst>
          </p:cNvPr>
          <p:cNvSpPr>
            <a:spLocks noGrp="1" noChangeArrowheads="1"/>
          </p:cNvSpPr>
          <p:nvPr>
            <p:ph type="sldNum" sz="quarter" idx="12"/>
          </p:nvPr>
        </p:nvSpPr>
        <p:spPr>
          <a:ln/>
        </p:spPr>
        <p:txBody>
          <a:bodyPr/>
          <a:lstStyle>
            <a:lvl1pPr>
              <a:defRPr/>
            </a:lvl1pPr>
          </a:lstStyle>
          <a:p>
            <a:pPr>
              <a:defRPr/>
            </a:pPr>
            <a:fld id="{3047E0B6-429E-4879-A6B6-89CBDB28E1BE}" type="slidenum">
              <a:rPr lang="en-GB" altLang="en-US"/>
              <a:pPr>
                <a:defRPr/>
              </a:pPr>
              <a:t>‹#›</a:t>
            </a:fld>
            <a:endParaRPr lang="en-GB" altLang="en-US"/>
          </a:p>
        </p:txBody>
      </p:sp>
    </p:spTree>
    <p:extLst>
      <p:ext uri="{BB962C8B-B14F-4D97-AF65-F5344CB8AC3E}">
        <p14:creationId xmlns:p14="http://schemas.microsoft.com/office/powerpoint/2010/main" val="209764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Rectangle 2">
            <a:extLst>
              <a:ext uri="{FF2B5EF4-FFF2-40B4-BE49-F238E27FC236}">
                <a16:creationId xmlns:a16="http://schemas.microsoft.com/office/drawing/2014/main" id="{D82EADAC-72C0-4B4E-8AF4-7DF983C4F3CE}"/>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549BCB4C-BAD1-4604-82C9-7916190665F0}"/>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31B3E9F3-28E8-4711-A4A0-E35F8F159EB1}"/>
              </a:ext>
            </a:extLst>
          </p:cNvPr>
          <p:cNvSpPr>
            <a:spLocks noGrp="1" noChangeArrowheads="1"/>
          </p:cNvSpPr>
          <p:nvPr>
            <p:ph type="sldNum" sz="quarter" idx="12"/>
          </p:nvPr>
        </p:nvSpPr>
        <p:spPr>
          <a:ln/>
        </p:spPr>
        <p:txBody>
          <a:bodyPr/>
          <a:lstStyle>
            <a:lvl1pPr>
              <a:defRPr/>
            </a:lvl1pPr>
          </a:lstStyle>
          <a:p>
            <a:pPr>
              <a:defRPr/>
            </a:pPr>
            <a:fld id="{2BFB5267-DEAF-4013-ADAA-CD13E11AC781}" type="slidenum">
              <a:rPr lang="en-GB" altLang="en-US"/>
              <a:pPr>
                <a:defRPr/>
              </a:pPr>
              <a:t>‹#›</a:t>
            </a:fld>
            <a:endParaRPr lang="en-GB" altLang="en-US"/>
          </a:p>
        </p:txBody>
      </p:sp>
    </p:spTree>
    <p:extLst>
      <p:ext uri="{BB962C8B-B14F-4D97-AF65-F5344CB8AC3E}">
        <p14:creationId xmlns:p14="http://schemas.microsoft.com/office/powerpoint/2010/main" val="28745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innehåll 2"/>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Rectangle 2">
            <a:extLst>
              <a:ext uri="{FF2B5EF4-FFF2-40B4-BE49-F238E27FC236}">
                <a16:creationId xmlns:a16="http://schemas.microsoft.com/office/drawing/2014/main" id="{B104B404-0CC0-4AF1-8310-53036D7C4BD8}"/>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3">
            <a:extLst>
              <a:ext uri="{FF2B5EF4-FFF2-40B4-BE49-F238E27FC236}">
                <a16:creationId xmlns:a16="http://schemas.microsoft.com/office/drawing/2014/main" id="{AC6CCE1E-7776-44CD-BDF8-21519094A26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4">
            <a:extLst>
              <a:ext uri="{FF2B5EF4-FFF2-40B4-BE49-F238E27FC236}">
                <a16:creationId xmlns:a16="http://schemas.microsoft.com/office/drawing/2014/main" id="{6878EE79-2774-4816-B364-12858BC90A0D}"/>
              </a:ext>
            </a:extLst>
          </p:cNvPr>
          <p:cNvSpPr>
            <a:spLocks noGrp="1" noChangeArrowheads="1"/>
          </p:cNvSpPr>
          <p:nvPr>
            <p:ph type="sldNum" sz="quarter" idx="12"/>
          </p:nvPr>
        </p:nvSpPr>
        <p:spPr>
          <a:ln/>
        </p:spPr>
        <p:txBody>
          <a:bodyPr/>
          <a:lstStyle>
            <a:lvl1pPr>
              <a:defRPr/>
            </a:lvl1pPr>
          </a:lstStyle>
          <a:p>
            <a:pPr>
              <a:defRPr/>
            </a:pPr>
            <a:fld id="{886C8D96-DAD1-4406-9DE9-F2CAAD124674}" type="slidenum">
              <a:rPr lang="en-GB" altLang="en-US"/>
              <a:pPr>
                <a:defRPr/>
              </a:pPr>
              <a:t>‹#›</a:t>
            </a:fld>
            <a:endParaRPr lang="en-GB" altLang="en-US"/>
          </a:p>
        </p:txBody>
      </p:sp>
    </p:spTree>
    <p:extLst>
      <p:ext uri="{BB962C8B-B14F-4D97-AF65-F5344CB8AC3E}">
        <p14:creationId xmlns:p14="http://schemas.microsoft.com/office/powerpoint/2010/main" val="230806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Rectangle 2">
            <a:extLst>
              <a:ext uri="{FF2B5EF4-FFF2-40B4-BE49-F238E27FC236}">
                <a16:creationId xmlns:a16="http://schemas.microsoft.com/office/drawing/2014/main" id="{530ED0EA-7343-4F4D-9651-394011D5E5E7}"/>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3">
            <a:extLst>
              <a:ext uri="{FF2B5EF4-FFF2-40B4-BE49-F238E27FC236}">
                <a16:creationId xmlns:a16="http://schemas.microsoft.com/office/drawing/2014/main" id="{956A286F-1698-4756-856A-CA10F5B1275B}"/>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4">
            <a:extLst>
              <a:ext uri="{FF2B5EF4-FFF2-40B4-BE49-F238E27FC236}">
                <a16:creationId xmlns:a16="http://schemas.microsoft.com/office/drawing/2014/main" id="{2A421969-F82D-444A-AC5D-5E10A02F0023}"/>
              </a:ext>
            </a:extLst>
          </p:cNvPr>
          <p:cNvSpPr>
            <a:spLocks noGrp="1" noChangeArrowheads="1"/>
          </p:cNvSpPr>
          <p:nvPr>
            <p:ph type="sldNum" sz="quarter" idx="12"/>
          </p:nvPr>
        </p:nvSpPr>
        <p:spPr>
          <a:ln/>
        </p:spPr>
        <p:txBody>
          <a:bodyPr/>
          <a:lstStyle>
            <a:lvl1pPr>
              <a:defRPr/>
            </a:lvl1pPr>
          </a:lstStyle>
          <a:p>
            <a:pPr>
              <a:defRPr/>
            </a:pPr>
            <a:fld id="{52B1DBE9-3226-45B8-AA6F-F9373E7D0D5C}" type="slidenum">
              <a:rPr lang="en-GB" altLang="en-US"/>
              <a:pPr>
                <a:defRPr/>
              </a:pPr>
              <a:t>‹#›</a:t>
            </a:fld>
            <a:endParaRPr lang="en-GB" altLang="en-US"/>
          </a:p>
        </p:txBody>
      </p:sp>
    </p:spTree>
    <p:extLst>
      <p:ext uri="{BB962C8B-B14F-4D97-AF65-F5344CB8AC3E}">
        <p14:creationId xmlns:p14="http://schemas.microsoft.com/office/powerpoint/2010/main" val="69971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Rectangle 2">
            <a:extLst>
              <a:ext uri="{FF2B5EF4-FFF2-40B4-BE49-F238E27FC236}">
                <a16:creationId xmlns:a16="http://schemas.microsoft.com/office/drawing/2014/main" id="{6AF2D01B-19CF-4556-9C71-A6849A7DA4B3}"/>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3">
            <a:extLst>
              <a:ext uri="{FF2B5EF4-FFF2-40B4-BE49-F238E27FC236}">
                <a16:creationId xmlns:a16="http://schemas.microsoft.com/office/drawing/2014/main" id="{EABD753A-3B99-4914-A464-BC25104D2DAD}"/>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4">
            <a:extLst>
              <a:ext uri="{FF2B5EF4-FFF2-40B4-BE49-F238E27FC236}">
                <a16:creationId xmlns:a16="http://schemas.microsoft.com/office/drawing/2014/main" id="{0DA8D3FB-B40D-4A2F-93AC-A03A4D81D4C3}"/>
              </a:ext>
            </a:extLst>
          </p:cNvPr>
          <p:cNvSpPr>
            <a:spLocks noGrp="1" noChangeArrowheads="1"/>
          </p:cNvSpPr>
          <p:nvPr>
            <p:ph type="sldNum" sz="quarter" idx="12"/>
          </p:nvPr>
        </p:nvSpPr>
        <p:spPr>
          <a:ln/>
        </p:spPr>
        <p:txBody>
          <a:bodyPr/>
          <a:lstStyle>
            <a:lvl1pPr>
              <a:defRPr/>
            </a:lvl1pPr>
          </a:lstStyle>
          <a:p>
            <a:pPr>
              <a:defRPr/>
            </a:pPr>
            <a:fld id="{5F307F72-840C-46BB-8D3B-57A1031136F5}" type="slidenum">
              <a:rPr lang="en-GB" altLang="en-US"/>
              <a:pPr>
                <a:defRPr/>
              </a:pPr>
              <a:t>‹#›</a:t>
            </a:fld>
            <a:endParaRPr lang="en-GB" altLang="en-US"/>
          </a:p>
        </p:txBody>
      </p:sp>
    </p:spTree>
    <p:extLst>
      <p:ext uri="{BB962C8B-B14F-4D97-AF65-F5344CB8AC3E}">
        <p14:creationId xmlns:p14="http://schemas.microsoft.com/office/powerpoint/2010/main" val="363388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E2927DF-D856-4C10-B5F0-EB71DE513368}"/>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3">
            <a:extLst>
              <a:ext uri="{FF2B5EF4-FFF2-40B4-BE49-F238E27FC236}">
                <a16:creationId xmlns:a16="http://schemas.microsoft.com/office/drawing/2014/main" id="{4DF9C7FE-63C6-40FE-9A76-BDE9C3DA33F1}"/>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4">
            <a:extLst>
              <a:ext uri="{FF2B5EF4-FFF2-40B4-BE49-F238E27FC236}">
                <a16:creationId xmlns:a16="http://schemas.microsoft.com/office/drawing/2014/main" id="{B470BC21-2329-472C-91E6-316FA64184A5}"/>
              </a:ext>
            </a:extLst>
          </p:cNvPr>
          <p:cNvSpPr>
            <a:spLocks noGrp="1" noChangeArrowheads="1"/>
          </p:cNvSpPr>
          <p:nvPr>
            <p:ph type="sldNum" sz="quarter" idx="12"/>
          </p:nvPr>
        </p:nvSpPr>
        <p:spPr>
          <a:ln/>
        </p:spPr>
        <p:txBody>
          <a:bodyPr/>
          <a:lstStyle>
            <a:lvl1pPr>
              <a:defRPr/>
            </a:lvl1pPr>
          </a:lstStyle>
          <a:p>
            <a:pPr>
              <a:defRPr/>
            </a:pPr>
            <a:fld id="{3452A075-C459-4AC0-84C5-E75960F991D9}" type="slidenum">
              <a:rPr lang="en-GB" altLang="en-US"/>
              <a:pPr>
                <a:defRPr/>
              </a:pPr>
              <a:t>‹#›</a:t>
            </a:fld>
            <a:endParaRPr lang="en-GB" altLang="en-US"/>
          </a:p>
        </p:txBody>
      </p:sp>
    </p:spTree>
    <p:extLst>
      <p:ext uri="{BB962C8B-B14F-4D97-AF65-F5344CB8AC3E}">
        <p14:creationId xmlns:p14="http://schemas.microsoft.com/office/powerpoint/2010/main" val="392459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Rectangle 2">
            <a:extLst>
              <a:ext uri="{FF2B5EF4-FFF2-40B4-BE49-F238E27FC236}">
                <a16:creationId xmlns:a16="http://schemas.microsoft.com/office/drawing/2014/main" id="{2BAF0996-665E-426D-9FF5-2A8C28AFB315}"/>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3">
            <a:extLst>
              <a:ext uri="{FF2B5EF4-FFF2-40B4-BE49-F238E27FC236}">
                <a16:creationId xmlns:a16="http://schemas.microsoft.com/office/drawing/2014/main" id="{008B707D-F0FB-407F-ACF2-C3B7A9DF6B9B}"/>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4">
            <a:extLst>
              <a:ext uri="{FF2B5EF4-FFF2-40B4-BE49-F238E27FC236}">
                <a16:creationId xmlns:a16="http://schemas.microsoft.com/office/drawing/2014/main" id="{CA169246-C0B7-4AC5-993C-423BA7057055}"/>
              </a:ext>
            </a:extLst>
          </p:cNvPr>
          <p:cNvSpPr>
            <a:spLocks noGrp="1" noChangeArrowheads="1"/>
          </p:cNvSpPr>
          <p:nvPr>
            <p:ph type="sldNum" sz="quarter" idx="12"/>
          </p:nvPr>
        </p:nvSpPr>
        <p:spPr>
          <a:ln/>
        </p:spPr>
        <p:txBody>
          <a:bodyPr/>
          <a:lstStyle>
            <a:lvl1pPr>
              <a:defRPr/>
            </a:lvl1pPr>
          </a:lstStyle>
          <a:p>
            <a:pPr>
              <a:defRPr/>
            </a:pPr>
            <a:fld id="{89BE7A2B-DF04-40B6-98E6-BF127EB1E3DF}" type="slidenum">
              <a:rPr lang="en-GB" altLang="en-US"/>
              <a:pPr>
                <a:defRPr/>
              </a:pPr>
              <a:t>‹#›</a:t>
            </a:fld>
            <a:endParaRPr lang="en-GB" altLang="en-US"/>
          </a:p>
        </p:txBody>
      </p:sp>
    </p:spTree>
    <p:extLst>
      <p:ext uri="{BB962C8B-B14F-4D97-AF65-F5344CB8AC3E}">
        <p14:creationId xmlns:p14="http://schemas.microsoft.com/office/powerpoint/2010/main" val="324367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Platshållare för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Rectangle 2">
            <a:extLst>
              <a:ext uri="{FF2B5EF4-FFF2-40B4-BE49-F238E27FC236}">
                <a16:creationId xmlns:a16="http://schemas.microsoft.com/office/drawing/2014/main" id="{D359C72E-4BF3-4AF7-A6FB-2FFD17A68A4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3">
            <a:extLst>
              <a:ext uri="{FF2B5EF4-FFF2-40B4-BE49-F238E27FC236}">
                <a16:creationId xmlns:a16="http://schemas.microsoft.com/office/drawing/2014/main" id="{85C80977-CF9D-48BB-873B-669DDA26A0AB}"/>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4">
            <a:extLst>
              <a:ext uri="{FF2B5EF4-FFF2-40B4-BE49-F238E27FC236}">
                <a16:creationId xmlns:a16="http://schemas.microsoft.com/office/drawing/2014/main" id="{46F92D74-FE80-4E1A-87F1-5AD2D7F7E4E5}"/>
              </a:ext>
            </a:extLst>
          </p:cNvPr>
          <p:cNvSpPr>
            <a:spLocks noGrp="1" noChangeArrowheads="1"/>
          </p:cNvSpPr>
          <p:nvPr>
            <p:ph type="sldNum" sz="quarter" idx="12"/>
          </p:nvPr>
        </p:nvSpPr>
        <p:spPr>
          <a:ln/>
        </p:spPr>
        <p:txBody>
          <a:bodyPr/>
          <a:lstStyle>
            <a:lvl1pPr>
              <a:defRPr/>
            </a:lvl1pPr>
          </a:lstStyle>
          <a:p>
            <a:pPr>
              <a:defRPr/>
            </a:pPr>
            <a:fld id="{FE061A5E-AB9C-4AF7-ADCF-BF0A1581E59A}" type="slidenum">
              <a:rPr lang="en-GB" altLang="en-US"/>
              <a:pPr>
                <a:defRPr/>
              </a:pPr>
              <a:t>‹#›</a:t>
            </a:fld>
            <a:endParaRPr lang="en-GB" altLang="en-US"/>
          </a:p>
        </p:txBody>
      </p:sp>
    </p:spTree>
    <p:extLst>
      <p:ext uri="{BB962C8B-B14F-4D97-AF65-F5344CB8AC3E}">
        <p14:creationId xmlns:p14="http://schemas.microsoft.com/office/powerpoint/2010/main" val="26567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244AA5-D149-42D0-A47D-18EAF6309572}"/>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l" defTabSz="762000">
              <a:lnSpc>
                <a:spcPct val="100000"/>
              </a:lnSpc>
              <a:spcBef>
                <a:spcPct val="0"/>
              </a:spcBef>
              <a:defRPr sz="1400" b="0">
                <a:solidFill>
                  <a:schemeClr val="tx1"/>
                </a:solidFill>
              </a:defRPr>
            </a:lvl1pPr>
          </a:lstStyle>
          <a:p>
            <a:pPr>
              <a:defRPr/>
            </a:pPr>
            <a:endParaRPr lang="en-GB" altLang="en-US"/>
          </a:p>
        </p:txBody>
      </p:sp>
      <p:sp>
        <p:nvSpPr>
          <p:cNvPr id="1027" name="Rectangle 3">
            <a:extLst>
              <a:ext uri="{FF2B5EF4-FFF2-40B4-BE49-F238E27FC236}">
                <a16:creationId xmlns:a16="http://schemas.microsoft.com/office/drawing/2014/main" id="{F06E575A-AEB1-4BCF-B459-2BF552C46D50}"/>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defTabSz="762000">
              <a:lnSpc>
                <a:spcPct val="100000"/>
              </a:lnSpc>
              <a:spcBef>
                <a:spcPct val="0"/>
              </a:spcBef>
              <a:defRPr sz="1400" b="0">
                <a:solidFill>
                  <a:schemeClr val="tx1"/>
                </a:solidFill>
              </a:defRPr>
            </a:lvl1pPr>
          </a:lstStyle>
          <a:p>
            <a:pPr>
              <a:defRPr/>
            </a:pPr>
            <a:endParaRPr lang="en-GB" altLang="en-US"/>
          </a:p>
        </p:txBody>
      </p:sp>
      <p:sp>
        <p:nvSpPr>
          <p:cNvPr id="1028" name="Rectangle 4">
            <a:extLst>
              <a:ext uri="{FF2B5EF4-FFF2-40B4-BE49-F238E27FC236}">
                <a16:creationId xmlns:a16="http://schemas.microsoft.com/office/drawing/2014/main" id="{36AC6EFA-2A08-4186-BEDF-0B18E5D6DA5D}"/>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defTabSz="762000">
              <a:lnSpc>
                <a:spcPct val="100000"/>
              </a:lnSpc>
              <a:spcBef>
                <a:spcPct val="0"/>
              </a:spcBef>
              <a:defRPr sz="1400" b="0">
                <a:solidFill>
                  <a:schemeClr val="tx1"/>
                </a:solidFill>
              </a:defRPr>
            </a:lvl1pPr>
          </a:lstStyle>
          <a:p>
            <a:pPr>
              <a:defRPr/>
            </a:pPr>
            <a:fld id="{8FF6EBC1-2229-431D-92E1-D25EDA73CE18}" type="slidenum">
              <a:rPr lang="en-GB" altLang="en-US"/>
              <a:pPr>
                <a:defRPr/>
              </a:pPr>
              <a:t>‹#›</a:t>
            </a:fld>
            <a:endParaRPr lang="en-GB" altLang="en-US"/>
          </a:p>
        </p:txBody>
      </p:sp>
      <p:sp>
        <p:nvSpPr>
          <p:cNvPr id="1029" name="Rectangle 5">
            <a:extLst>
              <a:ext uri="{FF2B5EF4-FFF2-40B4-BE49-F238E27FC236}">
                <a16:creationId xmlns:a16="http://schemas.microsoft.com/office/drawing/2014/main" id="{83B39A1B-00E5-491D-8B10-6716647F97D0}"/>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GB" altLang="en-US"/>
              <a:t>Klicka här för att ändra format på bakgrundsrubriken</a:t>
            </a:r>
          </a:p>
        </p:txBody>
      </p:sp>
      <p:sp>
        <p:nvSpPr>
          <p:cNvPr id="1030" name="Rectangle 6">
            <a:extLst>
              <a:ext uri="{FF2B5EF4-FFF2-40B4-BE49-F238E27FC236}">
                <a16:creationId xmlns:a16="http://schemas.microsoft.com/office/drawing/2014/main" id="{EF4BAD94-A774-4BA4-8A6C-4A27A7C2341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a:t>Klicka här för att ändra format på bakgrundstexten</a:t>
            </a:r>
          </a:p>
          <a:p>
            <a:pPr lvl="1"/>
            <a:r>
              <a:rPr lang="en-GB" altLang="en-US"/>
              <a:t>Nivå två</a:t>
            </a:r>
          </a:p>
          <a:p>
            <a:pPr lvl="2"/>
            <a:r>
              <a:rPr lang="en-GB" altLang="en-US"/>
              <a:t>Nivå tre</a:t>
            </a:r>
          </a:p>
          <a:p>
            <a:pPr lvl="3"/>
            <a:r>
              <a:rPr lang="en-GB" altLang="en-US"/>
              <a:t>Nivå fyra</a:t>
            </a:r>
          </a:p>
          <a:p>
            <a:pPr lvl="4"/>
            <a:r>
              <a:rPr lang="en-GB" altLang="en-US"/>
              <a:t>Nivå fem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762000" rtl="0" eaLnBrk="0" fontAlgn="base" hangingPunct="0">
        <a:spcBef>
          <a:spcPct val="0"/>
        </a:spcBef>
        <a:spcAft>
          <a:spcPct val="0"/>
        </a:spcAft>
        <a:defRPr sz="4400" kern="12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anose="02020603050405020304" pitchFamily="18" charset="0"/>
        </a:defRPr>
      </a:lvl2pPr>
      <a:lvl3pPr algn="ctr" defTabSz="762000" rtl="0" eaLnBrk="0" fontAlgn="base" hangingPunct="0">
        <a:spcBef>
          <a:spcPct val="0"/>
        </a:spcBef>
        <a:spcAft>
          <a:spcPct val="0"/>
        </a:spcAft>
        <a:defRPr sz="4400">
          <a:solidFill>
            <a:schemeClr val="tx2"/>
          </a:solidFill>
          <a:latin typeface="Times New Roman" panose="02020603050405020304" pitchFamily="18" charset="0"/>
        </a:defRPr>
      </a:lvl3pPr>
      <a:lvl4pPr algn="ctr" defTabSz="762000" rtl="0" eaLnBrk="0" fontAlgn="base" hangingPunct="0">
        <a:spcBef>
          <a:spcPct val="0"/>
        </a:spcBef>
        <a:spcAft>
          <a:spcPct val="0"/>
        </a:spcAft>
        <a:defRPr sz="4400">
          <a:solidFill>
            <a:schemeClr val="tx2"/>
          </a:solidFill>
          <a:latin typeface="Times New Roman" panose="02020603050405020304" pitchFamily="18" charset="0"/>
        </a:defRPr>
      </a:lvl4pPr>
      <a:lvl5pPr algn="ctr" defTabSz="762000"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defTabSz="762000"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defTabSz="762000"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defTabSz="762000"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defTabSz="762000"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defTabSz="762000" rtl="0" eaLnBrk="0" fontAlgn="base" hangingPunct="0">
        <a:spcBef>
          <a:spcPct val="20000"/>
        </a:spcBef>
        <a:spcAft>
          <a:spcPct val="0"/>
        </a:spcAft>
        <a:buSzPct val="100000"/>
        <a:buChar char="•"/>
        <a:defRPr sz="3200" kern="1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defTabSz="762000"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hyperlink" Target="https://en.wikipedia.org/wiki/Double_pendulum" TargetMode="Externa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8.png"/><Relationship Id="rId4" Type="http://schemas.openxmlformats.org/officeDocument/2006/relationships/oleObject" Target="../embeddings/oleObject4.bin"/><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Double_pendulum" TargetMode="External"/><Relationship Id="rId2" Type="http://schemas.openxmlformats.org/officeDocument/2006/relationships/hyperlink" Target="https://en.wikipedia.org/wiki/Chaos_theory"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upp 38">
            <a:extLst>
              <a:ext uri="{FF2B5EF4-FFF2-40B4-BE49-F238E27FC236}">
                <a16:creationId xmlns:a16="http://schemas.microsoft.com/office/drawing/2014/main" id="{43248A6A-12E6-42C6-ABB5-CD93AEE2D965}"/>
              </a:ext>
            </a:extLst>
          </p:cNvPr>
          <p:cNvGrpSpPr/>
          <p:nvPr/>
        </p:nvGrpSpPr>
        <p:grpSpPr>
          <a:xfrm>
            <a:off x="4706751" y="972294"/>
            <a:ext cx="4257695" cy="2877839"/>
            <a:chOff x="4209326" y="1097660"/>
            <a:chExt cx="4687745" cy="2800573"/>
          </a:xfrm>
        </p:grpSpPr>
        <p:grpSp>
          <p:nvGrpSpPr>
            <p:cNvPr id="37" name="Grupp 36">
              <a:extLst>
                <a:ext uri="{FF2B5EF4-FFF2-40B4-BE49-F238E27FC236}">
                  <a16:creationId xmlns:a16="http://schemas.microsoft.com/office/drawing/2014/main" id="{0485A8CC-0DFF-436A-BB13-1ADA0FF9EA3D}"/>
                </a:ext>
              </a:extLst>
            </p:cNvPr>
            <p:cNvGrpSpPr/>
            <p:nvPr/>
          </p:nvGrpSpPr>
          <p:grpSpPr>
            <a:xfrm>
              <a:off x="4209326" y="1097660"/>
              <a:ext cx="4687745" cy="2800573"/>
              <a:chOff x="3802310" y="962909"/>
              <a:chExt cx="4873744" cy="2797944"/>
            </a:xfrm>
          </p:grpSpPr>
          <p:grpSp>
            <p:nvGrpSpPr>
              <p:cNvPr id="7" name="Grupp 6">
                <a:extLst>
                  <a:ext uri="{FF2B5EF4-FFF2-40B4-BE49-F238E27FC236}">
                    <a16:creationId xmlns:a16="http://schemas.microsoft.com/office/drawing/2014/main" id="{F966490F-7663-4CD6-AF78-2303F3CCD581}"/>
                  </a:ext>
                </a:extLst>
              </p:cNvPr>
              <p:cNvGrpSpPr/>
              <p:nvPr/>
            </p:nvGrpSpPr>
            <p:grpSpPr>
              <a:xfrm>
                <a:off x="5719676" y="1692359"/>
                <a:ext cx="673317" cy="248168"/>
                <a:chOff x="3578130" y="2041865"/>
                <a:chExt cx="1116488" cy="254833"/>
              </a:xfrm>
            </p:grpSpPr>
            <p:sp>
              <p:nvSpPr>
                <p:cNvPr id="18" name="Rektangel 17">
                  <a:extLst>
                    <a:ext uri="{FF2B5EF4-FFF2-40B4-BE49-F238E27FC236}">
                      <a16:creationId xmlns:a16="http://schemas.microsoft.com/office/drawing/2014/main" id="{5583A364-7F63-4D83-9177-1F57294ADBFC}"/>
                    </a:ext>
                  </a:extLst>
                </p:cNvPr>
                <p:cNvSpPr/>
                <p:nvPr/>
              </p:nvSpPr>
              <p:spPr bwMode="auto">
                <a:xfrm>
                  <a:off x="3841175" y="2041865"/>
                  <a:ext cx="558657" cy="254833"/>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dirty="0">
                    <a:ln>
                      <a:noFill/>
                    </a:ln>
                    <a:solidFill>
                      <a:srgbClr val="FF0000"/>
                    </a:solidFill>
                    <a:effectLst/>
                    <a:latin typeface="Calibri" panose="020F0502020204030204" pitchFamily="34" charset="0"/>
                    <a:cs typeface="Calibri" panose="020F0502020204030204" pitchFamily="34" charset="0"/>
                  </a:endParaRPr>
                </a:p>
              </p:txBody>
            </p:sp>
            <p:cxnSp>
              <p:nvCxnSpPr>
                <p:cNvPr id="19" name="Rak pilkoppling 18">
                  <a:extLst>
                    <a:ext uri="{FF2B5EF4-FFF2-40B4-BE49-F238E27FC236}">
                      <a16:creationId xmlns:a16="http://schemas.microsoft.com/office/drawing/2014/main" id="{D5929218-D073-468D-AE5A-CC3F75C6B727}"/>
                    </a:ext>
                  </a:extLst>
                </p:cNvPr>
                <p:cNvCxnSpPr>
                  <a:cxnSpLocks/>
                  <a:stCxn id="18" idx="3"/>
                </p:cNvCxnSpPr>
                <p:nvPr/>
              </p:nvCxnSpPr>
              <p:spPr bwMode="auto">
                <a:xfrm>
                  <a:off x="4399843" y="2169282"/>
                  <a:ext cx="294775"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Rak pilkoppling 19">
                  <a:extLst>
                    <a:ext uri="{FF2B5EF4-FFF2-40B4-BE49-F238E27FC236}">
                      <a16:creationId xmlns:a16="http://schemas.microsoft.com/office/drawing/2014/main" id="{2C07FECA-152E-48F0-ACB8-384325B67D73}"/>
                    </a:ext>
                  </a:extLst>
                </p:cNvPr>
                <p:cNvCxnSpPr/>
                <p:nvPr/>
              </p:nvCxnSpPr>
              <p:spPr bwMode="auto">
                <a:xfrm>
                  <a:off x="3578130" y="2167988"/>
                  <a:ext cx="261258"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upp 7">
                <a:extLst>
                  <a:ext uri="{FF2B5EF4-FFF2-40B4-BE49-F238E27FC236}">
                    <a16:creationId xmlns:a16="http://schemas.microsoft.com/office/drawing/2014/main" id="{A7F96511-DA30-4605-AAD5-57DF5B0AD979}"/>
                  </a:ext>
                </a:extLst>
              </p:cNvPr>
              <p:cNvGrpSpPr/>
              <p:nvPr/>
            </p:nvGrpSpPr>
            <p:grpSpPr>
              <a:xfrm>
                <a:off x="7369429" y="1710516"/>
                <a:ext cx="672290" cy="210003"/>
                <a:chOff x="6123638" y="2050678"/>
                <a:chExt cx="1114759" cy="215644"/>
              </a:xfrm>
            </p:grpSpPr>
            <p:sp>
              <p:nvSpPr>
                <p:cNvPr id="15" name="Rektangel 14">
                  <a:extLst>
                    <a:ext uri="{FF2B5EF4-FFF2-40B4-BE49-F238E27FC236}">
                      <a16:creationId xmlns:a16="http://schemas.microsoft.com/office/drawing/2014/main" id="{E1BF94E4-6FC6-4166-8096-D5160D6CED98}"/>
                    </a:ext>
                  </a:extLst>
                </p:cNvPr>
                <p:cNvSpPr/>
                <p:nvPr/>
              </p:nvSpPr>
              <p:spPr bwMode="auto">
                <a:xfrm>
                  <a:off x="6384953" y="2050678"/>
                  <a:ext cx="592184" cy="215644"/>
                </a:xfrm>
                <a:prstGeom prst="rect">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dirty="0">
                    <a:ln>
                      <a:noFill/>
                    </a:ln>
                    <a:solidFill>
                      <a:srgbClr val="FF0000"/>
                    </a:solidFill>
                    <a:effectLst/>
                    <a:latin typeface="Calibri" panose="020F0502020204030204" pitchFamily="34" charset="0"/>
                    <a:cs typeface="Calibri" panose="020F0502020204030204" pitchFamily="34" charset="0"/>
                  </a:endParaRPr>
                </a:p>
              </p:txBody>
            </p:sp>
            <p:cxnSp>
              <p:nvCxnSpPr>
                <p:cNvPr id="16" name="Rak pilkoppling 15">
                  <a:extLst>
                    <a:ext uri="{FF2B5EF4-FFF2-40B4-BE49-F238E27FC236}">
                      <a16:creationId xmlns:a16="http://schemas.microsoft.com/office/drawing/2014/main" id="{1974D9E4-FFA0-4CFA-8B3C-3ED05FCCA0B5}"/>
                    </a:ext>
                  </a:extLst>
                </p:cNvPr>
                <p:cNvCxnSpPr/>
                <p:nvPr/>
              </p:nvCxnSpPr>
              <p:spPr bwMode="auto">
                <a:xfrm>
                  <a:off x="6123638" y="2157584"/>
                  <a:ext cx="261253"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Rak pilkoppling 16">
                  <a:extLst>
                    <a:ext uri="{FF2B5EF4-FFF2-40B4-BE49-F238E27FC236}">
                      <a16:creationId xmlns:a16="http://schemas.microsoft.com/office/drawing/2014/main" id="{16CD2C48-5C11-4730-8B6A-DF523535889D}"/>
                    </a:ext>
                  </a:extLst>
                </p:cNvPr>
                <p:cNvCxnSpPr/>
                <p:nvPr/>
              </p:nvCxnSpPr>
              <p:spPr bwMode="auto">
                <a:xfrm>
                  <a:off x="6977144" y="2159388"/>
                  <a:ext cx="261253"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upp 20">
                <a:extLst>
                  <a:ext uri="{FF2B5EF4-FFF2-40B4-BE49-F238E27FC236}">
                    <a16:creationId xmlns:a16="http://schemas.microsoft.com/office/drawing/2014/main" id="{A2F1599B-CB1E-4416-A2AC-A05BBADB4643}"/>
                  </a:ext>
                </a:extLst>
              </p:cNvPr>
              <p:cNvGrpSpPr/>
              <p:nvPr/>
            </p:nvGrpSpPr>
            <p:grpSpPr>
              <a:xfrm>
                <a:off x="3802310" y="972211"/>
                <a:ext cx="4873744" cy="2788642"/>
                <a:chOff x="4142580" y="2342611"/>
                <a:chExt cx="4823620" cy="2542127"/>
              </a:xfrm>
            </p:grpSpPr>
            <p:sp>
              <p:nvSpPr>
                <p:cNvPr id="22" name="Rektangel 3">
                  <a:extLst>
                    <a:ext uri="{FF2B5EF4-FFF2-40B4-BE49-F238E27FC236}">
                      <a16:creationId xmlns:a16="http://schemas.microsoft.com/office/drawing/2014/main" id="{AA4BF462-24A4-42BD-9E82-E908A004E113}"/>
                    </a:ext>
                  </a:extLst>
                </p:cNvPr>
                <p:cNvSpPr>
                  <a:spLocks noChangeArrowheads="1"/>
                </p:cNvSpPr>
                <p:nvPr/>
              </p:nvSpPr>
              <p:spPr bwMode="auto">
                <a:xfrm>
                  <a:off x="4144963" y="2342611"/>
                  <a:ext cx="4821237" cy="2542127"/>
                </a:xfrm>
                <a:prstGeom prst="rect">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50000"/>
                    </a:spcBef>
                    <a:buSzTx/>
                    <a:buFontTx/>
                    <a:buNone/>
                  </a:pPr>
                  <a:endParaRPr lang="en-US" altLang="en-US" sz="1600" dirty="0">
                    <a:solidFill>
                      <a:srgbClr val="FF0000"/>
                    </a:solidFill>
                    <a:latin typeface="Calibri" panose="020F0502020204030204" pitchFamily="34" charset="0"/>
                    <a:cs typeface="Calibri" panose="020F0502020204030204" pitchFamily="34" charset="0"/>
                  </a:endParaRPr>
                </a:p>
              </p:txBody>
            </p:sp>
            <p:cxnSp>
              <p:nvCxnSpPr>
                <p:cNvPr id="23" name="Rak koppling 22">
                  <a:extLst>
                    <a:ext uri="{FF2B5EF4-FFF2-40B4-BE49-F238E27FC236}">
                      <a16:creationId xmlns:a16="http://schemas.microsoft.com/office/drawing/2014/main" id="{1D2FF3C7-0126-4624-A419-70FA8F93121D}"/>
                    </a:ext>
                  </a:extLst>
                </p:cNvPr>
                <p:cNvCxnSpPr/>
                <p:nvPr/>
              </p:nvCxnSpPr>
              <p:spPr bwMode="auto">
                <a:xfrm>
                  <a:off x="4142580" y="3369183"/>
                  <a:ext cx="4821237"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Rak koppling 23">
                  <a:extLst>
                    <a:ext uri="{FF2B5EF4-FFF2-40B4-BE49-F238E27FC236}">
                      <a16:creationId xmlns:a16="http://schemas.microsoft.com/office/drawing/2014/main" id="{21F74A02-E601-405A-8685-02344B1C71C4}"/>
                    </a:ext>
                  </a:extLst>
                </p:cNvPr>
                <p:cNvCxnSpPr/>
                <p:nvPr/>
              </p:nvCxnSpPr>
              <p:spPr bwMode="auto">
                <a:xfrm>
                  <a:off x="4142580" y="4090625"/>
                  <a:ext cx="4821237"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Rak koppling 24">
                  <a:extLst>
                    <a:ext uri="{FF2B5EF4-FFF2-40B4-BE49-F238E27FC236}">
                      <a16:creationId xmlns:a16="http://schemas.microsoft.com/office/drawing/2014/main" id="{C7A32C17-E339-4755-89A1-38972ED6614D}"/>
                    </a:ext>
                  </a:extLst>
                </p:cNvPr>
                <p:cNvCxnSpPr/>
                <p:nvPr/>
              </p:nvCxnSpPr>
              <p:spPr bwMode="auto">
                <a:xfrm>
                  <a:off x="7230114" y="2342611"/>
                  <a:ext cx="0" cy="2542127"/>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Rak koppling 25">
                  <a:extLst>
                    <a:ext uri="{FF2B5EF4-FFF2-40B4-BE49-F238E27FC236}">
                      <a16:creationId xmlns:a16="http://schemas.microsoft.com/office/drawing/2014/main" id="{9A37C0B1-A60A-488E-8E10-549FE6E9BADD}"/>
                    </a:ext>
                  </a:extLst>
                </p:cNvPr>
                <p:cNvCxnSpPr/>
                <p:nvPr/>
              </p:nvCxnSpPr>
              <p:spPr bwMode="auto">
                <a:xfrm>
                  <a:off x="5655673" y="2342611"/>
                  <a:ext cx="8708" cy="2542127"/>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textruta 26">
                <a:extLst>
                  <a:ext uri="{FF2B5EF4-FFF2-40B4-BE49-F238E27FC236}">
                    <a16:creationId xmlns:a16="http://schemas.microsoft.com/office/drawing/2014/main" id="{58B9F535-BF9E-4B8C-911C-D529260CD594}"/>
                  </a:ext>
                </a:extLst>
              </p:cNvPr>
              <p:cNvSpPr txBox="1"/>
              <p:nvPr/>
            </p:nvSpPr>
            <p:spPr>
              <a:xfrm>
                <a:off x="5392802" y="2200271"/>
                <a:ext cx="1535204" cy="400110"/>
              </a:xfrm>
              <a:prstGeom prst="rect">
                <a:avLst/>
              </a:prstGeom>
              <a:noFill/>
            </p:spPr>
            <p:txBody>
              <a:bodyPr wrap="square" rtlCol="0">
                <a:spAutoFit/>
              </a:bodyPr>
              <a:lstStyle/>
              <a:p>
                <a:pPr algn="ctr"/>
                <a:r>
                  <a:rPr lang="en-GB" sz="2000" dirty="0">
                    <a:solidFill>
                      <a:schemeClr val="tx1"/>
                    </a:solidFill>
                    <a:latin typeface="Calibri" panose="020F0502020204030204" pitchFamily="34" charset="0"/>
                    <a:cs typeface="Calibri" panose="020F0502020204030204" pitchFamily="34" charset="0"/>
                  </a:rPr>
                  <a:t>OK</a:t>
                </a:r>
                <a:endParaRPr lang="en-GB" sz="2000" dirty="0">
                  <a:latin typeface="Calibri" panose="020F0502020204030204" pitchFamily="34" charset="0"/>
                  <a:cs typeface="Calibri" panose="020F0502020204030204" pitchFamily="34" charset="0"/>
                </a:endParaRPr>
              </a:p>
            </p:txBody>
          </p:sp>
          <p:sp>
            <p:nvSpPr>
              <p:cNvPr id="28" name="textruta 27">
                <a:extLst>
                  <a:ext uri="{FF2B5EF4-FFF2-40B4-BE49-F238E27FC236}">
                    <a16:creationId xmlns:a16="http://schemas.microsoft.com/office/drawing/2014/main" id="{98F8AC40-B060-419E-B43C-D6E6D17FF710}"/>
                  </a:ext>
                </a:extLst>
              </p:cNvPr>
              <p:cNvSpPr txBox="1"/>
              <p:nvPr/>
            </p:nvSpPr>
            <p:spPr>
              <a:xfrm>
                <a:off x="6975395" y="963079"/>
                <a:ext cx="1535204" cy="707886"/>
              </a:xfrm>
              <a:prstGeom prst="rect">
                <a:avLst/>
              </a:prstGeom>
              <a:noFill/>
            </p:spPr>
            <p:txBody>
              <a:bodyPr wrap="square" rtlCol="0">
                <a:spAutoFit/>
              </a:bodyPr>
              <a:lstStyle/>
              <a:p>
                <a:r>
                  <a:rPr lang="en-GB" sz="2000" dirty="0">
                    <a:solidFill>
                      <a:schemeClr val="tx1"/>
                    </a:solidFill>
                    <a:latin typeface="Calibri" panose="020F0502020204030204" pitchFamily="34" charset="0"/>
                    <a:cs typeface="Calibri" panose="020F0502020204030204" pitchFamily="34" charset="0"/>
                  </a:rPr>
                  <a:t>Black-box model</a:t>
                </a:r>
                <a:r>
                  <a:rPr lang="en-GB" sz="2000" dirty="0">
                    <a:latin typeface="Calibri" panose="020F0502020204030204" pitchFamily="34" charset="0"/>
                    <a:cs typeface="Calibri" panose="020F0502020204030204" pitchFamily="34" charset="0"/>
                  </a:rPr>
                  <a:t>	</a:t>
                </a:r>
              </a:p>
            </p:txBody>
          </p:sp>
          <p:sp>
            <p:nvSpPr>
              <p:cNvPr id="29" name="textruta 28">
                <a:extLst>
                  <a:ext uri="{FF2B5EF4-FFF2-40B4-BE49-F238E27FC236}">
                    <a16:creationId xmlns:a16="http://schemas.microsoft.com/office/drawing/2014/main" id="{F617A45F-206A-486A-ABBF-3ED22EE48584}"/>
                  </a:ext>
                </a:extLst>
              </p:cNvPr>
              <p:cNvSpPr txBox="1"/>
              <p:nvPr/>
            </p:nvSpPr>
            <p:spPr>
              <a:xfrm>
                <a:off x="3824639" y="2117027"/>
                <a:ext cx="1535204" cy="707886"/>
              </a:xfrm>
              <a:prstGeom prst="rect">
                <a:avLst/>
              </a:prstGeom>
              <a:noFill/>
            </p:spPr>
            <p:txBody>
              <a:bodyPr wrap="square" rtlCol="0">
                <a:spAutoFit/>
              </a:bodyPr>
              <a:lstStyle/>
              <a:p>
                <a:r>
                  <a:rPr lang="en-GB" sz="2000" dirty="0">
                    <a:solidFill>
                      <a:schemeClr val="tx1"/>
                    </a:solidFill>
                    <a:latin typeface="Calibri" panose="020F0502020204030204" pitchFamily="34" charset="0"/>
                    <a:cs typeface="Calibri" panose="020F0502020204030204" pitchFamily="34" charset="0"/>
                  </a:rPr>
                  <a:t>About the</a:t>
                </a:r>
              </a:p>
              <a:p>
                <a:r>
                  <a:rPr lang="en-GB" sz="2000" dirty="0">
                    <a:solidFill>
                      <a:schemeClr val="tx1"/>
                    </a:solidFill>
                    <a:latin typeface="Calibri" panose="020F0502020204030204" pitchFamily="34" charset="0"/>
                    <a:cs typeface="Calibri" panose="020F0502020204030204" pitchFamily="34" charset="0"/>
                  </a:rPr>
                  <a:t>past</a:t>
                </a:r>
                <a:r>
                  <a:rPr lang="en-GB" sz="2000" dirty="0">
                    <a:latin typeface="Calibri" panose="020F0502020204030204" pitchFamily="34" charset="0"/>
                    <a:cs typeface="Calibri" panose="020F0502020204030204" pitchFamily="34" charset="0"/>
                  </a:rPr>
                  <a:t>	</a:t>
                </a:r>
              </a:p>
            </p:txBody>
          </p:sp>
          <p:sp>
            <p:nvSpPr>
              <p:cNvPr id="30" name="textruta 29">
                <a:extLst>
                  <a:ext uri="{FF2B5EF4-FFF2-40B4-BE49-F238E27FC236}">
                    <a16:creationId xmlns:a16="http://schemas.microsoft.com/office/drawing/2014/main" id="{07F99F74-2A52-4B21-A9D6-897588BDEFA2}"/>
                  </a:ext>
                </a:extLst>
              </p:cNvPr>
              <p:cNvSpPr txBox="1"/>
              <p:nvPr/>
            </p:nvSpPr>
            <p:spPr>
              <a:xfrm>
                <a:off x="3821784" y="2942570"/>
                <a:ext cx="1535204" cy="707886"/>
              </a:xfrm>
              <a:prstGeom prst="rect">
                <a:avLst/>
              </a:prstGeom>
              <a:noFill/>
            </p:spPr>
            <p:txBody>
              <a:bodyPr wrap="square" rtlCol="0">
                <a:spAutoFit/>
              </a:bodyPr>
              <a:lstStyle/>
              <a:p>
                <a:r>
                  <a:rPr lang="en-GB" sz="2000" dirty="0">
                    <a:solidFill>
                      <a:schemeClr val="tx1"/>
                    </a:solidFill>
                    <a:latin typeface="Calibri" panose="020F0502020204030204" pitchFamily="34" charset="0"/>
                    <a:cs typeface="Calibri" panose="020F0502020204030204" pitchFamily="34" charset="0"/>
                  </a:rPr>
                  <a:t>About the</a:t>
                </a:r>
              </a:p>
              <a:p>
                <a:r>
                  <a:rPr lang="en-GB" sz="2000" dirty="0">
                    <a:solidFill>
                      <a:schemeClr val="tx1"/>
                    </a:solidFill>
                    <a:latin typeface="Calibri" panose="020F0502020204030204" pitchFamily="34" charset="0"/>
                    <a:cs typeface="Calibri" panose="020F0502020204030204" pitchFamily="34" charset="0"/>
                  </a:rPr>
                  <a:t>future</a:t>
                </a:r>
                <a:r>
                  <a:rPr lang="en-GB" sz="2000" dirty="0">
                    <a:latin typeface="Calibri" panose="020F0502020204030204" pitchFamily="34" charset="0"/>
                    <a:cs typeface="Calibri" panose="020F0502020204030204" pitchFamily="34" charset="0"/>
                  </a:rPr>
                  <a:t>	</a:t>
                </a:r>
              </a:p>
            </p:txBody>
          </p:sp>
          <p:sp>
            <p:nvSpPr>
              <p:cNvPr id="33" name="textruta 32">
                <a:extLst>
                  <a:ext uri="{FF2B5EF4-FFF2-40B4-BE49-F238E27FC236}">
                    <a16:creationId xmlns:a16="http://schemas.microsoft.com/office/drawing/2014/main" id="{BEF0635A-7B75-4F61-9970-7FE7D356EC1A}"/>
                  </a:ext>
                </a:extLst>
              </p:cNvPr>
              <p:cNvSpPr txBox="1"/>
              <p:nvPr/>
            </p:nvSpPr>
            <p:spPr>
              <a:xfrm>
                <a:off x="5372166" y="962909"/>
                <a:ext cx="1535204" cy="707886"/>
              </a:xfrm>
              <a:prstGeom prst="rect">
                <a:avLst/>
              </a:prstGeom>
              <a:noFill/>
            </p:spPr>
            <p:txBody>
              <a:bodyPr wrap="square" rtlCol="0">
                <a:spAutoFit/>
              </a:bodyPr>
              <a:lstStyle/>
              <a:p>
                <a:r>
                  <a:rPr lang="en-GB" sz="2000" dirty="0">
                    <a:solidFill>
                      <a:schemeClr val="tx1"/>
                    </a:solidFill>
                    <a:latin typeface="Calibri" panose="020F0502020204030204" pitchFamily="34" charset="0"/>
                    <a:cs typeface="Calibri" panose="020F0502020204030204" pitchFamily="34" charset="0"/>
                  </a:rPr>
                  <a:t>White-box model</a:t>
                </a:r>
                <a:r>
                  <a:rPr lang="en-GB" sz="2000" dirty="0">
                    <a:latin typeface="Calibri" panose="020F0502020204030204" pitchFamily="34" charset="0"/>
                    <a:cs typeface="Calibri" panose="020F0502020204030204" pitchFamily="34" charset="0"/>
                  </a:rPr>
                  <a:t>	</a:t>
                </a:r>
              </a:p>
            </p:txBody>
          </p:sp>
          <p:sp>
            <p:nvSpPr>
              <p:cNvPr id="34" name="textruta 33">
                <a:extLst>
                  <a:ext uri="{FF2B5EF4-FFF2-40B4-BE49-F238E27FC236}">
                    <a16:creationId xmlns:a16="http://schemas.microsoft.com/office/drawing/2014/main" id="{80BDDCD7-8C0B-46F4-AD6C-8309C3C62B3B}"/>
                  </a:ext>
                </a:extLst>
              </p:cNvPr>
              <p:cNvSpPr txBox="1"/>
              <p:nvPr/>
            </p:nvSpPr>
            <p:spPr>
              <a:xfrm>
                <a:off x="7007130" y="2233852"/>
                <a:ext cx="1535204" cy="400110"/>
              </a:xfrm>
              <a:prstGeom prst="rect">
                <a:avLst/>
              </a:prstGeom>
              <a:noFill/>
            </p:spPr>
            <p:txBody>
              <a:bodyPr wrap="square" rtlCol="0">
                <a:spAutoFit/>
              </a:bodyPr>
              <a:lstStyle/>
              <a:p>
                <a:pPr algn="ctr"/>
                <a:r>
                  <a:rPr lang="en-GB" sz="2000" dirty="0">
                    <a:solidFill>
                      <a:schemeClr val="tx1"/>
                    </a:solidFill>
                    <a:latin typeface="Calibri" panose="020F0502020204030204" pitchFamily="34" charset="0"/>
                    <a:cs typeface="Calibri" panose="020F0502020204030204" pitchFamily="34" charset="0"/>
                  </a:rPr>
                  <a:t>OK</a:t>
                </a:r>
                <a:endParaRPr lang="en-GB" sz="2000" dirty="0">
                  <a:latin typeface="Calibri" panose="020F0502020204030204" pitchFamily="34" charset="0"/>
                  <a:cs typeface="Calibri" panose="020F0502020204030204" pitchFamily="34" charset="0"/>
                </a:endParaRPr>
              </a:p>
            </p:txBody>
          </p:sp>
          <p:sp>
            <p:nvSpPr>
              <p:cNvPr id="35" name="textruta 34">
                <a:extLst>
                  <a:ext uri="{FF2B5EF4-FFF2-40B4-BE49-F238E27FC236}">
                    <a16:creationId xmlns:a16="http://schemas.microsoft.com/office/drawing/2014/main" id="{9FC2BA3D-798D-4C0B-A2D5-EC4F7DB7C0B5}"/>
                  </a:ext>
                </a:extLst>
              </p:cNvPr>
              <p:cNvSpPr txBox="1"/>
              <p:nvPr/>
            </p:nvSpPr>
            <p:spPr>
              <a:xfrm>
                <a:off x="5264437" y="2939092"/>
                <a:ext cx="1664798" cy="707220"/>
              </a:xfrm>
              <a:prstGeom prst="rect">
                <a:avLst/>
              </a:prstGeom>
              <a:noFill/>
            </p:spPr>
            <p:txBody>
              <a:bodyPr wrap="square" rtlCol="0">
                <a:spAutoFit/>
              </a:bodyPr>
              <a:lstStyle/>
              <a:p>
                <a:pPr algn="ctr"/>
                <a:r>
                  <a:rPr lang="en-GB" sz="2000" dirty="0">
                    <a:solidFill>
                      <a:schemeClr val="tx1"/>
                    </a:solidFill>
                    <a:latin typeface="Calibri" panose="020F0502020204030204" pitchFamily="34" charset="0"/>
                    <a:cs typeface="Calibri" panose="020F0502020204030204" pitchFamily="34" charset="0"/>
                  </a:rPr>
                  <a:t>(May be </a:t>
                </a:r>
              </a:p>
              <a:p>
                <a:pPr algn="ctr"/>
                <a:r>
                  <a:rPr lang="en-GB" sz="2000" dirty="0">
                    <a:solidFill>
                      <a:schemeClr val="tx1"/>
                    </a:solidFill>
                    <a:latin typeface="Calibri" panose="020F0502020204030204" pitchFamily="34" charset="0"/>
                    <a:cs typeface="Calibri" panose="020F0502020204030204" pitchFamily="34" charset="0"/>
                  </a:rPr>
                  <a:t>OK ?)</a:t>
                </a:r>
                <a:endParaRPr lang="en-GB" sz="2000" dirty="0">
                  <a:latin typeface="Calibri" panose="020F0502020204030204" pitchFamily="34" charset="0"/>
                  <a:cs typeface="Calibri" panose="020F0502020204030204" pitchFamily="34" charset="0"/>
                </a:endParaRPr>
              </a:p>
            </p:txBody>
          </p:sp>
          <p:sp>
            <p:nvSpPr>
              <p:cNvPr id="36" name="textruta 35">
                <a:extLst>
                  <a:ext uri="{FF2B5EF4-FFF2-40B4-BE49-F238E27FC236}">
                    <a16:creationId xmlns:a16="http://schemas.microsoft.com/office/drawing/2014/main" id="{A1F66588-A1F2-4793-BD69-9838D62BE1ED}"/>
                  </a:ext>
                </a:extLst>
              </p:cNvPr>
              <p:cNvSpPr txBox="1"/>
              <p:nvPr/>
            </p:nvSpPr>
            <p:spPr>
              <a:xfrm>
                <a:off x="6920307" y="3015205"/>
                <a:ext cx="1535204" cy="707886"/>
              </a:xfrm>
              <a:prstGeom prst="rect">
                <a:avLst/>
              </a:prstGeom>
              <a:noFill/>
            </p:spPr>
            <p:txBody>
              <a:bodyPr wrap="square" rtlCol="0">
                <a:spAutoFit/>
              </a:bodyPr>
              <a:lstStyle/>
              <a:p>
                <a:pPr algn="ctr"/>
                <a:r>
                  <a:rPr lang="en-GB" sz="2000" dirty="0">
                    <a:solidFill>
                      <a:schemeClr val="tx1"/>
                    </a:solidFill>
                    <a:latin typeface="Calibri" panose="020F0502020204030204" pitchFamily="34" charset="0"/>
                    <a:cs typeface="Calibri" panose="020F0502020204030204" pitchFamily="34" charset="0"/>
                  </a:rPr>
                  <a:t>SPECU-LATION</a:t>
                </a:r>
                <a:endParaRPr lang="en-GB" sz="2000" dirty="0">
                  <a:latin typeface="Calibri" panose="020F0502020204030204" pitchFamily="34" charset="0"/>
                  <a:cs typeface="Calibri" panose="020F0502020204030204" pitchFamily="34" charset="0"/>
                </a:endParaRPr>
              </a:p>
            </p:txBody>
          </p:sp>
        </p:grpSp>
        <p:sp>
          <p:nvSpPr>
            <p:cNvPr id="38" name="textruta 37">
              <a:extLst>
                <a:ext uri="{FF2B5EF4-FFF2-40B4-BE49-F238E27FC236}">
                  <a16:creationId xmlns:a16="http://schemas.microsoft.com/office/drawing/2014/main" id="{86CC3D67-EA12-40D3-B7F5-B3F07886CE57}"/>
                </a:ext>
              </a:extLst>
            </p:cNvPr>
            <p:cNvSpPr txBox="1"/>
            <p:nvPr/>
          </p:nvSpPr>
          <p:spPr>
            <a:xfrm>
              <a:off x="7221309" y="3036872"/>
              <a:ext cx="1656000" cy="840803"/>
            </a:xfrm>
            <a:prstGeom prst="rect">
              <a:avLst/>
            </a:prstGeom>
            <a:solidFill>
              <a:srgbClr val="FF99FF"/>
            </a:solidFill>
            <a:ln>
              <a:solidFill>
                <a:schemeClr val="tx1"/>
              </a:solidFill>
            </a:ln>
          </p:spPr>
          <p:txBody>
            <a:bodyPr wrap="square" rtlCol="0">
              <a:spAutoFit/>
            </a:bodyPr>
            <a:lstStyle/>
            <a:p>
              <a:pPr algn="ctr"/>
              <a:r>
                <a:rPr lang="en-GB" sz="2000" dirty="0">
                  <a:latin typeface="Calibri" panose="020F0502020204030204" pitchFamily="34" charset="0"/>
                  <a:cs typeface="Calibri" panose="020F0502020204030204" pitchFamily="34" charset="0"/>
                </a:rPr>
                <a:t>SPECU-LATION</a:t>
              </a:r>
            </a:p>
          </p:txBody>
        </p:sp>
      </p:grpSp>
      <p:sp>
        <p:nvSpPr>
          <p:cNvPr id="40" name="Rectangle 7">
            <a:extLst>
              <a:ext uri="{FF2B5EF4-FFF2-40B4-BE49-F238E27FC236}">
                <a16:creationId xmlns:a16="http://schemas.microsoft.com/office/drawing/2014/main" id="{C1E8675D-1387-45CD-B0C3-C2271CE0AFC6}"/>
              </a:ext>
            </a:extLst>
          </p:cNvPr>
          <p:cNvSpPr txBox="1">
            <a:spLocks noChangeArrowheads="1"/>
          </p:cNvSpPr>
          <p:nvPr/>
        </p:nvSpPr>
        <p:spPr bwMode="auto">
          <a:xfrm>
            <a:off x="5805476" y="6045932"/>
            <a:ext cx="3169951" cy="6532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defTabSz="762000" rtl="0" eaLnBrk="0" fontAlgn="base" hangingPunct="0">
              <a:spcBef>
                <a:spcPct val="20000"/>
              </a:spcBef>
              <a:spcAft>
                <a:spcPct val="0"/>
              </a:spcAft>
              <a:buSzPct val="100000"/>
              <a:buChar char="•"/>
              <a:defRPr sz="3200" kern="1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defTabSz="762000"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altLang="en-US" sz="1600" b="0" dirty="0">
                <a:latin typeface="Calibri" panose="020F0502020204030204" pitchFamily="34" charset="0"/>
                <a:cs typeface="Calibri" panose="020F0502020204030204" pitchFamily="34" charset="0"/>
              </a:rPr>
              <a:t>© </a:t>
            </a:r>
            <a:r>
              <a:rPr lang="en-GB" altLang="en-US" sz="1600" b="0" i="1" dirty="0">
                <a:latin typeface="Calibri" panose="020F0502020204030204" pitchFamily="34" charset="0"/>
                <a:cs typeface="Calibri" panose="020F0502020204030204" pitchFamily="34" charset="0"/>
              </a:rPr>
              <a:t>Leif Gustafsson, 211121</a:t>
            </a:r>
          </a:p>
          <a:p>
            <a:pPr marL="0" indent="0" algn="ctr">
              <a:buNone/>
            </a:pPr>
            <a:r>
              <a:rPr lang="en-GB" altLang="en-US" sz="1600" b="0" i="1" dirty="0">
                <a:latin typeface="Calibri" panose="020F0502020204030204" pitchFamily="34" charset="0"/>
                <a:cs typeface="Calibri" panose="020F0502020204030204" pitchFamily="34" charset="0"/>
              </a:rPr>
              <a:t>L9_Simulation_vs_Speculation.pptx</a:t>
            </a:r>
          </a:p>
        </p:txBody>
      </p:sp>
      <p:sp>
        <p:nvSpPr>
          <p:cNvPr id="41" name="textruta 2">
            <a:extLst>
              <a:ext uri="{FF2B5EF4-FFF2-40B4-BE49-F238E27FC236}">
                <a16:creationId xmlns:a16="http://schemas.microsoft.com/office/drawing/2014/main" id="{66A62A48-CD47-4D85-882D-A10B38BFA634}"/>
              </a:ext>
            </a:extLst>
          </p:cNvPr>
          <p:cNvSpPr txBox="1">
            <a:spLocks noChangeArrowheads="1"/>
          </p:cNvSpPr>
          <p:nvPr/>
        </p:nvSpPr>
        <p:spPr bwMode="auto">
          <a:xfrm>
            <a:off x="208430" y="887598"/>
            <a:ext cx="4631710" cy="5158335"/>
          </a:xfrm>
          <a:prstGeom prst="rect">
            <a:avLst/>
          </a:prstGeom>
          <a:noFill/>
          <a:ln>
            <a:noFill/>
          </a:ln>
        </p:spPr>
        <p:txBody>
          <a:bodyPr wrap="square">
            <a:spAutoFit/>
          </a:bodyPr>
          <a:lstStyle>
            <a:lvl1pPr marL="571500" indent="-571500">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indent="0">
              <a:spcBef>
                <a:spcPct val="0"/>
              </a:spcBef>
              <a:buSzTx/>
              <a:buNone/>
              <a:defRPr/>
            </a:pPr>
            <a:r>
              <a:rPr lang="en-GB" altLang="en-US" sz="2200" dirty="0">
                <a:latin typeface="Calibri" panose="020F0502020204030204" pitchFamily="34" charset="0"/>
                <a:cs typeface="Calibri" panose="020F0502020204030204" pitchFamily="34" charset="0"/>
              </a:rPr>
              <a:t>I.    Principles for model construction  </a:t>
            </a:r>
          </a:p>
          <a:p>
            <a:pPr marL="0">
              <a:spcBef>
                <a:spcPct val="0"/>
              </a:spcBef>
              <a:buSzTx/>
              <a:buFont typeface="Wingdings" panose="05000000000000000000" pitchFamily="2" charset="2"/>
              <a:buChar char="Ø"/>
              <a:defRPr/>
            </a:pPr>
            <a:r>
              <a:rPr lang="en-GB" altLang="en-US" sz="1800" b="0" dirty="0">
                <a:latin typeface="Calibri" panose="020F0502020204030204" pitchFamily="34" charset="0"/>
                <a:cs typeface="Calibri" panose="020F0502020204030204" pitchFamily="34" charset="0"/>
              </a:rPr>
              <a:t>White-box  model</a:t>
            </a:r>
          </a:p>
          <a:p>
            <a:pPr>
              <a:spcBef>
                <a:spcPct val="0"/>
              </a:spcBef>
              <a:buSzTx/>
              <a:buFont typeface="Wingdings" panose="05000000000000000000" pitchFamily="2" charset="2"/>
              <a:buChar char="Ø"/>
              <a:defRPr/>
            </a:pPr>
            <a:r>
              <a:rPr lang="en-GB" altLang="en-US" sz="1800" b="0" dirty="0">
                <a:latin typeface="Calibri" panose="020F0502020204030204" pitchFamily="34" charset="0"/>
                <a:cs typeface="Calibri" panose="020F0502020204030204" pitchFamily="34" charset="0"/>
              </a:rPr>
              <a:t>Black-box model</a:t>
            </a:r>
          </a:p>
          <a:p>
            <a:pPr>
              <a:spcBef>
                <a:spcPct val="0"/>
              </a:spcBef>
              <a:buSzTx/>
              <a:buFont typeface="Wingdings" panose="05000000000000000000" pitchFamily="2" charset="2"/>
              <a:buChar char="Ø"/>
              <a:defRPr/>
            </a:pPr>
            <a:r>
              <a:rPr lang="en-GB" altLang="en-US" sz="1800" b="0" dirty="0">
                <a:latin typeface="Calibri" panose="020F0502020204030204" pitchFamily="34" charset="0"/>
                <a:cs typeface="Calibri" panose="020F0502020204030204" pitchFamily="34" charset="0"/>
              </a:rPr>
              <a:t>Grey-box model</a:t>
            </a:r>
            <a:r>
              <a:rPr lang="en-GB" altLang="en-US" sz="1800" dirty="0">
                <a:latin typeface="Calibri" panose="020F0502020204030204" pitchFamily="34" charset="0"/>
                <a:cs typeface="Calibri" panose="020F0502020204030204" pitchFamily="34" charset="0"/>
              </a:rPr>
              <a:t> </a:t>
            </a:r>
          </a:p>
          <a:p>
            <a:pPr marL="0" indent="-514350">
              <a:lnSpc>
                <a:spcPct val="150000"/>
              </a:lnSpc>
              <a:spcBef>
                <a:spcPct val="0"/>
              </a:spcBef>
              <a:buSzTx/>
              <a:buAutoNum type="romanUcPeriod" startAt="2"/>
              <a:defRPr/>
            </a:pPr>
            <a:r>
              <a:rPr lang="en-GB" altLang="en-US" sz="2200" dirty="0">
                <a:latin typeface="Calibri" panose="020F0502020204030204" pitchFamily="34" charset="0"/>
                <a:cs typeface="Calibri" panose="020F0502020204030204" pitchFamily="34" charset="0"/>
              </a:rPr>
              <a:t>The limits of simulation</a:t>
            </a:r>
          </a:p>
          <a:p>
            <a:pPr marL="0">
              <a:spcBef>
                <a:spcPct val="0"/>
              </a:spcBef>
              <a:buSzTx/>
              <a:buFont typeface="Wingdings" panose="05000000000000000000" pitchFamily="2" charset="2"/>
              <a:buChar char="Ø"/>
              <a:defRPr/>
            </a:pPr>
            <a:r>
              <a:rPr lang="en-GB" altLang="en-US" sz="1800" b="0" dirty="0">
                <a:latin typeface="Calibri" panose="020F0502020204030204" pitchFamily="34" charset="0"/>
                <a:cs typeface="Calibri" panose="020F0502020204030204" pitchFamily="34" charset="0"/>
              </a:rPr>
              <a:t>Modelling past and future</a:t>
            </a:r>
          </a:p>
          <a:p>
            <a:pPr marL="0" indent="0">
              <a:lnSpc>
                <a:spcPct val="150000"/>
              </a:lnSpc>
              <a:spcBef>
                <a:spcPct val="0"/>
              </a:spcBef>
              <a:buSzTx/>
              <a:buNone/>
              <a:defRPr/>
            </a:pPr>
            <a:r>
              <a:rPr lang="en-GB" altLang="en-US" sz="2200" dirty="0">
                <a:latin typeface="Calibri" panose="020F0502020204030204" pitchFamily="34" charset="0"/>
                <a:cs typeface="Calibri" panose="020F0502020204030204" pitchFamily="34" charset="0"/>
              </a:rPr>
              <a:t>III. Predictions about the future</a:t>
            </a:r>
          </a:p>
          <a:p>
            <a:pPr>
              <a:buFont typeface="Wingdings" panose="05000000000000000000" pitchFamily="2" charset="2"/>
              <a:buChar char="Ø"/>
            </a:pPr>
            <a:r>
              <a:rPr lang="en-GB" altLang="en-US" sz="1800" b="0" dirty="0">
                <a:solidFill>
                  <a:schemeClr val="tx1"/>
                </a:solidFill>
                <a:latin typeface="Calibri" panose="020F0502020204030204" pitchFamily="34" charset="0"/>
                <a:cs typeface="Calibri" panose="020F0502020204030204" pitchFamily="34" charset="0"/>
              </a:rPr>
              <a:t>What can we know about the future?</a:t>
            </a:r>
          </a:p>
          <a:p>
            <a:pPr>
              <a:buFont typeface="Wingdings" panose="05000000000000000000" pitchFamily="2" charset="2"/>
              <a:buChar char="Ø"/>
            </a:pPr>
            <a:r>
              <a:rPr lang="en-GB" sz="1800" b="0" dirty="0">
                <a:solidFill>
                  <a:schemeClr val="tx1"/>
                </a:solidFill>
                <a:latin typeface="Calibri" panose="020F0502020204030204" pitchFamily="34" charset="0"/>
                <a:cs typeface="Calibri" panose="020F0502020204030204" pitchFamily="34" charset="0"/>
              </a:rPr>
              <a:t>Can prediction models fulfil basic requirements?</a:t>
            </a:r>
          </a:p>
          <a:p>
            <a:pPr>
              <a:buFont typeface="Wingdings" panose="05000000000000000000" pitchFamily="2" charset="2"/>
              <a:buChar char="Ø"/>
            </a:pPr>
            <a:r>
              <a:rPr lang="en-GB" sz="1800" b="0" dirty="0">
                <a:solidFill>
                  <a:schemeClr val="tx1"/>
                </a:solidFill>
                <a:latin typeface="Calibri" panose="020F0502020204030204" pitchFamily="34" charset="0"/>
                <a:cs typeface="Calibri" panose="020F0502020204030204" pitchFamily="34" charset="0"/>
              </a:rPr>
              <a:t>Modelling from observed behaviour</a:t>
            </a:r>
          </a:p>
          <a:p>
            <a:pPr>
              <a:buFont typeface="Wingdings" panose="05000000000000000000" pitchFamily="2" charset="2"/>
              <a:buChar char="Ø"/>
            </a:pPr>
            <a:r>
              <a:rPr lang="en-GB" sz="1800" b="0" dirty="0">
                <a:solidFill>
                  <a:schemeClr val="tx1"/>
                </a:solidFill>
                <a:latin typeface="Calibri" panose="020F0502020204030204" pitchFamily="34" charset="0"/>
                <a:cs typeface="Calibri" panose="020F0502020204030204" pitchFamily="34" charset="0"/>
              </a:rPr>
              <a:t>Chaotic systems</a:t>
            </a:r>
          </a:p>
          <a:p>
            <a:pPr>
              <a:buFont typeface="Wingdings" panose="05000000000000000000" pitchFamily="2" charset="2"/>
              <a:buChar char="Ø"/>
            </a:pPr>
            <a:r>
              <a:rPr lang="en-GB" sz="1800" b="0" dirty="0">
                <a:solidFill>
                  <a:schemeClr val="tx1"/>
                </a:solidFill>
                <a:latin typeface="Calibri" panose="020F0502020204030204" pitchFamily="34" charset="0"/>
                <a:cs typeface="Calibri" panose="020F0502020204030204" pitchFamily="34" charset="0"/>
              </a:rPr>
              <a:t>Other limits to modelling the future</a:t>
            </a:r>
          </a:p>
          <a:p>
            <a:pPr>
              <a:buFont typeface="Wingdings" panose="05000000000000000000" pitchFamily="2" charset="2"/>
              <a:buChar char="Ø"/>
            </a:pPr>
            <a:r>
              <a:rPr lang="en-GB" sz="1800" b="0" dirty="0">
                <a:solidFill>
                  <a:schemeClr val="tx1"/>
                </a:solidFill>
                <a:latin typeface="Calibri" panose="020F0502020204030204" pitchFamily="34" charset="0"/>
                <a:cs typeface="Calibri" panose="020F0502020204030204" pitchFamily="34" charset="0"/>
              </a:rPr>
              <a:t>Red flags</a:t>
            </a:r>
          </a:p>
          <a:p>
            <a:pPr>
              <a:buFont typeface="Wingdings" panose="05000000000000000000" pitchFamily="2" charset="2"/>
              <a:buChar char="Ø"/>
            </a:pPr>
            <a:r>
              <a:rPr lang="en-GB" sz="1800" b="0" dirty="0">
                <a:latin typeface="Calibri" panose="020F0502020204030204" pitchFamily="34" charset="0"/>
                <a:cs typeface="Calibri" panose="020F0502020204030204" pitchFamily="34" charset="0"/>
              </a:rPr>
              <a:t>Scenarios</a:t>
            </a:r>
            <a:endParaRPr lang="en-GB" sz="1800" b="0" dirty="0">
              <a:solidFill>
                <a:schemeClr val="tx1"/>
              </a:solidFill>
              <a:latin typeface="Calibri" panose="020F0502020204030204" pitchFamily="34" charset="0"/>
              <a:cs typeface="Calibri" panose="020F0502020204030204" pitchFamily="34" charset="0"/>
            </a:endParaRPr>
          </a:p>
        </p:txBody>
      </p:sp>
      <p:sp>
        <p:nvSpPr>
          <p:cNvPr id="42" name="Text Box 10">
            <a:extLst>
              <a:ext uri="{FF2B5EF4-FFF2-40B4-BE49-F238E27FC236}">
                <a16:creationId xmlns:a16="http://schemas.microsoft.com/office/drawing/2014/main" id="{4315BBB1-C762-4CB6-9278-7DE83B27B8B6}"/>
              </a:ext>
            </a:extLst>
          </p:cNvPr>
          <p:cNvSpPr txBox="1">
            <a:spLocks noChangeArrowheads="1"/>
          </p:cNvSpPr>
          <p:nvPr/>
        </p:nvSpPr>
        <p:spPr bwMode="auto">
          <a:xfrm>
            <a:off x="40826" y="56601"/>
            <a:ext cx="9077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4800" dirty="0">
                <a:solidFill>
                  <a:schemeClr val="tx2"/>
                </a:solidFill>
                <a:latin typeface="Calibri" panose="020F0502020204030204" pitchFamily="34" charset="0"/>
                <a:cs typeface="Calibri" panose="020F0502020204030204" pitchFamily="34" charset="0"/>
              </a:rPr>
              <a:t>L9.  SIMULATION vs. SPECULATION</a:t>
            </a:r>
          </a:p>
        </p:txBody>
      </p:sp>
    </p:spTree>
    <p:extLst>
      <p:ext uri="{BB962C8B-B14F-4D97-AF65-F5344CB8AC3E}">
        <p14:creationId xmlns:p14="http://schemas.microsoft.com/office/powerpoint/2010/main" val="360264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ubrik 1">
            <a:extLst>
              <a:ext uri="{FF2B5EF4-FFF2-40B4-BE49-F238E27FC236}">
                <a16:creationId xmlns:a16="http://schemas.microsoft.com/office/drawing/2014/main" id="{9D0C2C25-1989-4413-99AD-83948FAE1C71}"/>
              </a:ext>
            </a:extLst>
          </p:cNvPr>
          <p:cNvSpPr>
            <a:spLocks noGrp="1" noChangeArrowheads="1"/>
          </p:cNvSpPr>
          <p:nvPr>
            <p:ph type="title"/>
          </p:nvPr>
        </p:nvSpPr>
        <p:spPr>
          <a:xfrm>
            <a:off x="685800" y="38100"/>
            <a:ext cx="7772400" cy="557213"/>
          </a:xfrm>
        </p:spPr>
        <p:txBody>
          <a:bodyPr/>
          <a:lstStyle/>
          <a:p>
            <a:r>
              <a:rPr lang="en-GB" altLang="en-US" b="1" dirty="0">
                <a:latin typeface="Calibri" panose="020F0502020204030204" pitchFamily="34" charset="0"/>
                <a:cs typeface="Calibri" panose="020F0502020204030204" pitchFamily="34" charset="0"/>
              </a:rPr>
              <a:t>II.  THE LIMITS OF SIMULATION</a:t>
            </a:r>
          </a:p>
        </p:txBody>
      </p:sp>
      <p:sp>
        <p:nvSpPr>
          <p:cNvPr id="6147" name="Platshållare för bildnummer 3">
            <a:extLst>
              <a:ext uri="{FF2B5EF4-FFF2-40B4-BE49-F238E27FC236}">
                <a16:creationId xmlns:a16="http://schemas.microsoft.com/office/drawing/2014/main" id="{B3294BEB-ADFB-404B-9C99-6B08F1CD1DF0}"/>
              </a:ext>
            </a:extLst>
          </p:cNvPr>
          <p:cNvSpPr>
            <a:spLocks noGrp="1" noChangeArrowheads="1"/>
          </p:cNvSpPr>
          <p:nvPr>
            <p:ph type="sldNum" sz="quarter" idx="12"/>
          </p:nvPr>
        </p:nvSpPr>
        <p:spPr>
          <a:xfrm>
            <a:off x="8621713" y="6217922"/>
            <a:ext cx="374241" cy="5225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696C3FC4-A4C6-4422-B5E4-B2E6B2F7C0CC}" type="slidenum">
              <a:rPr lang="en-GB" altLang="en-US" sz="1400" smtClean="0">
                <a:latin typeface="Calibri" panose="020F0502020204030204" pitchFamily="34" charset="0"/>
                <a:cs typeface="Calibri" panose="020F0502020204030204" pitchFamily="34" charset="0"/>
              </a:rPr>
              <a:pPr>
                <a:spcBef>
                  <a:spcPct val="0"/>
                </a:spcBef>
                <a:buSzTx/>
                <a:buFontTx/>
                <a:buNone/>
              </a:pPr>
              <a:t>10</a:t>
            </a:fld>
            <a:endParaRPr lang="en-GB" altLang="en-US" sz="1400" dirty="0">
              <a:latin typeface="Calibri" panose="020F0502020204030204" pitchFamily="34" charset="0"/>
              <a:cs typeface="Calibri" panose="020F0502020204030204" pitchFamily="34" charset="0"/>
            </a:endParaRPr>
          </a:p>
        </p:txBody>
      </p:sp>
      <p:sp>
        <p:nvSpPr>
          <p:cNvPr id="6148" name="textruta 4">
            <a:extLst>
              <a:ext uri="{FF2B5EF4-FFF2-40B4-BE49-F238E27FC236}">
                <a16:creationId xmlns:a16="http://schemas.microsoft.com/office/drawing/2014/main" id="{D8151291-7B91-46DF-892D-DA442E5EDDCE}"/>
              </a:ext>
            </a:extLst>
          </p:cNvPr>
          <p:cNvSpPr txBox="1">
            <a:spLocks noChangeArrowheads="1"/>
          </p:cNvSpPr>
          <p:nvPr/>
        </p:nvSpPr>
        <p:spPr bwMode="auto">
          <a:xfrm>
            <a:off x="288923" y="1476349"/>
            <a:ext cx="879733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 b="0" dirty="0">
                <a:latin typeface="Calibri" panose="020F0502020204030204" pitchFamily="34" charset="0"/>
                <a:cs typeface="Calibri" panose="020F0502020204030204" pitchFamily="34" charset="0"/>
              </a:rPr>
              <a:t>But </a:t>
            </a:r>
            <a:r>
              <a:rPr lang="en-GB" altLang="en-US" sz="2000" b="0" dirty="0">
                <a:solidFill>
                  <a:srgbClr val="FF0000"/>
                </a:solidFill>
                <a:latin typeface="Calibri" panose="020F0502020204030204" pitchFamily="34" charset="0"/>
                <a:cs typeface="Calibri" panose="020F0502020204030204" pitchFamily="34" charset="0"/>
              </a:rPr>
              <a:t>a model requires </a:t>
            </a:r>
            <a:r>
              <a:rPr lang="en-GB" altLang="en-US" sz="2000" i="1" dirty="0">
                <a:solidFill>
                  <a:srgbClr val="FF0000"/>
                </a:solidFill>
                <a:latin typeface="Calibri" panose="020F0502020204030204" pitchFamily="34" charset="0"/>
                <a:cs typeface="Calibri" panose="020F0502020204030204" pitchFamily="34" charset="0"/>
              </a:rPr>
              <a:t>information</a:t>
            </a:r>
            <a:r>
              <a:rPr lang="en-GB" altLang="en-US" sz="2000" b="0" dirty="0">
                <a:solidFill>
                  <a:srgbClr val="FF0000"/>
                </a:solidFill>
                <a:latin typeface="Calibri" panose="020F0502020204030204" pitchFamily="34" charset="0"/>
                <a:cs typeface="Calibri" panose="020F0502020204030204" pitchFamily="34" charset="0"/>
              </a:rPr>
              <a:t> </a:t>
            </a:r>
            <a:r>
              <a:rPr lang="en-GB" altLang="en-US" sz="2000" b="0" dirty="0">
                <a:latin typeface="Calibri" panose="020F0502020204030204" pitchFamily="34" charset="0"/>
                <a:cs typeface="Calibri" panose="020F0502020204030204" pitchFamily="34" charset="0"/>
              </a:rPr>
              <a:t>about the structure, relations between components, parameter and initial values, impacts from the environment, and the behaviour of the studied system. We also need </a:t>
            </a:r>
            <a:r>
              <a:rPr lang="en-GB" altLang="en-US" sz="2000" b="0" dirty="0">
                <a:solidFill>
                  <a:srgbClr val="FF0000"/>
                </a:solidFill>
                <a:latin typeface="Calibri" panose="020F0502020204030204" pitchFamily="34" charset="0"/>
                <a:cs typeface="Calibri" panose="020F0502020204030204" pitchFamily="34" charset="0"/>
              </a:rPr>
              <a:t>more and independent </a:t>
            </a:r>
            <a:r>
              <a:rPr lang="en-GB" altLang="en-US" sz="2000" i="1" dirty="0">
                <a:solidFill>
                  <a:srgbClr val="FF0000"/>
                </a:solidFill>
                <a:latin typeface="Calibri" panose="020F0502020204030204" pitchFamily="34" charset="0"/>
                <a:cs typeface="Calibri" panose="020F0502020204030204" pitchFamily="34" charset="0"/>
              </a:rPr>
              <a:t>information</a:t>
            </a:r>
            <a:r>
              <a:rPr lang="en-GB" altLang="en-US" sz="2000" b="0" dirty="0">
                <a:solidFill>
                  <a:srgbClr val="FF0000"/>
                </a:solidFill>
                <a:latin typeface="Calibri" panose="020F0502020204030204" pitchFamily="34" charset="0"/>
                <a:cs typeface="Calibri" panose="020F0502020204030204" pitchFamily="34" charset="0"/>
              </a:rPr>
              <a:t> </a:t>
            </a:r>
            <a:r>
              <a:rPr lang="en-GB" altLang="en-US" sz="2000" b="0" dirty="0">
                <a:latin typeface="Calibri" panose="020F0502020204030204" pitchFamily="34" charset="0"/>
                <a:cs typeface="Calibri" panose="020F0502020204030204" pitchFamily="34" charset="0"/>
              </a:rPr>
              <a:t>to validate the model, evaluate he results, etc. </a:t>
            </a:r>
          </a:p>
        </p:txBody>
      </p:sp>
      <p:sp>
        <p:nvSpPr>
          <p:cNvPr id="6149" name="textruta 5">
            <a:extLst>
              <a:ext uri="{FF2B5EF4-FFF2-40B4-BE49-F238E27FC236}">
                <a16:creationId xmlns:a16="http://schemas.microsoft.com/office/drawing/2014/main" id="{10C59D0F-A636-4B31-A64E-679CC8D75699}"/>
              </a:ext>
            </a:extLst>
          </p:cNvPr>
          <p:cNvSpPr txBox="1">
            <a:spLocks noChangeArrowheads="1"/>
          </p:cNvSpPr>
          <p:nvPr/>
        </p:nvSpPr>
        <p:spPr bwMode="auto">
          <a:xfrm>
            <a:off x="288921" y="3710506"/>
            <a:ext cx="86074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 b="0" dirty="0">
                <a:latin typeface="Calibri" panose="020F0502020204030204" pitchFamily="34" charset="0"/>
                <a:cs typeface="Calibri" panose="020F0502020204030204" pitchFamily="34" charset="0"/>
              </a:rPr>
              <a:t>The easiness of just constructing a model, making some simulations and present the results (without identification, validation, evaluation, etc.) and the trust in computer calculations have made simulation the new crystal ball used for all kinds of speculations and manipulations.</a:t>
            </a:r>
          </a:p>
        </p:txBody>
      </p:sp>
      <p:sp>
        <p:nvSpPr>
          <p:cNvPr id="6150" name="textruta 7">
            <a:extLst>
              <a:ext uri="{FF2B5EF4-FFF2-40B4-BE49-F238E27FC236}">
                <a16:creationId xmlns:a16="http://schemas.microsoft.com/office/drawing/2014/main" id="{9065C92D-5E59-4DBB-85FF-B57D772F4D47}"/>
              </a:ext>
            </a:extLst>
          </p:cNvPr>
          <p:cNvSpPr txBox="1">
            <a:spLocks noChangeArrowheads="1"/>
          </p:cNvSpPr>
          <p:nvPr/>
        </p:nvSpPr>
        <p:spPr bwMode="auto">
          <a:xfrm>
            <a:off x="288921" y="4935663"/>
            <a:ext cx="8237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 b="0" dirty="0">
                <a:solidFill>
                  <a:srgbClr val="FF0000"/>
                </a:solidFill>
                <a:latin typeface="Calibri" panose="020F0502020204030204" pitchFamily="34" charset="0"/>
                <a:cs typeface="Calibri" panose="020F0502020204030204" pitchFamily="34" charset="0"/>
              </a:rPr>
              <a:t>It is thus important to understand what modelling and simulation can accomplish and what it cannot. </a:t>
            </a:r>
            <a:r>
              <a:rPr lang="en-GB" altLang="en-US" sz="2000" b="0" dirty="0">
                <a:latin typeface="Calibri" panose="020F0502020204030204" pitchFamily="34" charset="0"/>
                <a:cs typeface="Calibri" panose="020F0502020204030204" pitchFamily="34" charset="0"/>
              </a:rPr>
              <a:t>In short:</a:t>
            </a:r>
            <a:endParaRPr lang="en-GB" altLang="en-US" sz="2000" dirty="0">
              <a:latin typeface="Calibri" panose="020F0502020204030204" pitchFamily="34" charset="0"/>
              <a:cs typeface="Calibri" panose="020F0502020204030204" pitchFamily="34" charset="0"/>
            </a:endParaRPr>
          </a:p>
        </p:txBody>
      </p:sp>
      <p:sp>
        <p:nvSpPr>
          <p:cNvPr id="6151" name="textruta 8">
            <a:extLst>
              <a:ext uri="{FF2B5EF4-FFF2-40B4-BE49-F238E27FC236}">
                <a16:creationId xmlns:a16="http://schemas.microsoft.com/office/drawing/2014/main" id="{269142EC-5555-475F-B804-B13F62B06EC7}"/>
              </a:ext>
            </a:extLst>
          </p:cNvPr>
          <p:cNvSpPr txBox="1">
            <a:spLocks noChangeArrowheads="1"/>
          </p:cNvSpPr>
          <p:nvPr/>
        </p:nvSpPr>
        <p:spPr bwMode="auto">
          <a:xfrm>
            <a:off x="288922" y="2766665"/>
            <a:ext cx="8377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 b="0" i="1" dirty="0">
                <a:solidFill>
                  <a:srgbClr val="FF0000"/>
                </a:solidFill>
                <a:latin typeface="Calibri" panose="020F0502020204030204" pitchFamily="34" charset="0"/>
                <a:cs typeface="Calibri" panose="020F0502020204030204" pitchFamily="34" charset="0"/>
              </a:rPr>
              <a:t>When information is missing</a:t>
            </a:r>
            <a:r>
              <a:rPr lang="en-GB" altLang="en-US" sz="2000" b="0" dirty="0">
                <a:solidFill>
                  <a:srgbClr val="FF0000"/>
                </a:solidFill>
                <a:latin typeface="Calibri" panose="020F0502020204030204" pitchFamily="34" charset="0"/>
                <a:cs typeface="Calibri" panose="020F0502020204030204" pitchFamily="34" charset="0"/>
              </a:rPr>
              <a:t>, the gap is often filled in by e.g. guesses, assumptions that the systemus will stay the same as before, wishful thinking or personal inclinations derived from hope or fear. </a:t>
            </a:r>
            <a:r>
              <a:rPr lang="en-GB" altLang="en-US" sz="2000" dirty="0">
                <a:solidFill>
                  <a:srgbClr val="FF0000"/>
                </a:solidFill>
                <a:latin typeface="Calibri" panose="020F0502020204030204" pitchFamily="34" charset="0"/>
                <a:cs typeface="Calibri" panose="020F0502020204030204" pitchFamily="34" charset="0"/>
              </a:rPr>
              <a:t>Then be very sceptical</a:t>
            </a:r>
            <a:r>
              <a:rPr lang="en-GB" altLang="en-US" sz="2000" b="0" dirty="0">
                <a:solidFill>
                  <a:srgbClr val="FF0000"/>
                </a:solidFill>
                <a:latin typeface="Calibri" panose="020F0502020204030204" pitchFamily="34" charset="0"/>
                <a:cs typeface="Calibri" panose="020F0502020204030204" pitchFamily="34" charset="0"/>
              </a:rPr>
              <a:t>!</a:t>
            </a:r>
          </a:p>
        </p:txBody>
      </p:sp>
      <p:sp>
        <p:nvSpPr>
          <p:cNvPr id="6152" name="textruta 9">
            <a:extLst>
              <a:ext uri="{FF2B5EF4-FFF2-40B4-BE49-F238E27FC236}">
                <a16:creationId xmlns:a16="http://schemas.microsoft.com/office/drawing/2014/main" id="{1C00D4FC-FBBD-4E2B-A812-2E83E07F3C2F}"/>
              </a:ext>
            </a:extLst>
          </p:cNvPr>
          <p:cNvSpPr txBox="1">
            <a:spLocks noChangeArrowheads="1"/>
          </p:cNvSpPr>
          <p:nvPr/>
        </p:nvSpPr>
        <p:spPr bwMode="auto">
          <a:xfrm>
            <a:off x="323051" y="5609546"/>
            <a:ext cx="8169275" cy="1200329"/>
          </a:xfrm>
          <a:prstGeom prst="rect">
            <a:avLst/>
          </a:prstGeom>
          <a:noFill/>
          <a:ln w="412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GB" altLang="en-US" sz="2400" dirty="0">
                <a:solidFill>
                  <a:srgbClr val="FF0000"/>
                </a:solidFill>
                <a:latin typeface="Calibri" panose="020F0502020204030204" pitchFamily="34" charset="0"/>
                <a:cs typeface="Calibri" panose="020F0502020204030204" pitchFamily="34" charset="0"/>
              </a:rPr>
              <a:t>Simulation </a:t>
            </a:r>
            <a:r>
              <a:rPr lang="en-GB" altLang="en-US" sz="2400" i="1" u="sng" dirty="0">
                <a:solidFill>
                  <a:srgbClr val="FF0000"/>
                </a:solidFill>
                <a:latin typeface="Calibri" panose="020F0502020204030204" pitchFamily="34" charset="0"/>
                <a:cs typeface="Calibri" panose="020F0502020204030204" pitchFamily="34" charset="0"/>
              </a:rPr>
              <a:t>cannot</a:t>
            </a:r>
            <a:r>
              <a:rPr lang="en-GB" altLang="en-US" sz="2400" dirty="0">
                <a:solidFill>
                  <a:srgbClr val="FF0000"/>
                </a:solidFill>
                <a:latin typeface="Calibri" panose="020F0502020204030204" pitchFamily="34" charset="0"/>
                <a:cs typeface="Calibri" panose="020F0502020204030204" pitchFamily="34" charset="0"/>
              </a:rPr>
              <a:t> create information about the systemus. </a:t>
            </a:r>
          </a:p>
          <a:p>
            <a:pPr algn="ctr">
              <a:spcBef>
                <a:spcPct val="0"/>
              </a:spcBef>
              <a:buSzTx/>
              <a:buFontTx/>
              <a:buNone/>
            </a:pPr>
            <a:r>
              <a:rPr lang="en-GB" altLang="en-US" sz="2400" dirty="0">
                <a:solidFill>
                  <a:srgbClr val="FF0000"/>
                </a:solidFill>
                <a:latin typeface="Calibri" panose="020F0502020204030204" pitchFamily="34" charset="0"/>
                <a:cs typeface="Calibri" panose="020F0502020204030204" pitchFamily="34" charset="0"/>
              </a:rPr>
              <a:t>It can only structure the existing information into a model. </a:t>
            </a:r>
          </a:p>
          <a:p>
            <a:pPr algn="ctr">
              <a:spcBef>
                <a:spcPct val="0"/>
              </a:spcBef>
              <a:buSzTx/>
              <a:buFontTx/>
              <a:buNone/>
            </a:pPr>
            <a:r>
              <a:rPr lang="en-GB" altLang="en-US" sz="2400" dirty="0">
                <a:solidFill>
                  <a:srgbClr val="FF0000"/>
                </a:solidFill>
                <a:latin typeface="Calibri" panose="020F0502020204030204" pitchFamily="34" charset="0"/>
                <a:cs typeface="Calibri" panose="020F0502020204030204" pitchFamily="34" charset="0"/>
              </a:rPr>
              <a:t>It can also tell how the </a:t>
            </a:r>
            <a:r>
              <a:rPr lang="en-GB" altLang="en-US" sz="2400" u="sng" dirty="0">
                <a:solidFill>
                  <a:srgbClr val="FF0000"/>
                </a:solidFill>
                <a:latin typeface="Calibri" panose="020F0502020204030204" pitchFamily="34" charset="0"/>
                <a:cs typeface="Calibri" panose="020F0502020204030204" pitchFamily="34" charset="0"/>
              </a:rPr>
              <a:t>model</a:t>
            </a:r>
            <a:r>
              <a:rPr lang="en-GB" altLang="en-US" sz="2400" dirty="0">
                <a:solidFill>
                  <a:srgbClr val="FF0000"/>
                </a:solidFill>
                <a:latin typeface="Calibri" panose="020F0502020204030204" pitchFamily="34" charset="0"/>
                <a:cs typeface="Calibri" panose="020F0502020204030204" pitchFamily="34" charset="0"/>
              </a:rPr>
              <a:t> (not the systemus) behaves!</a:t>
            </a:r>
          </a:p>
        </p:txBody>
      </p:sp>
      <p:sp>
        <p:nvSpPr>
          <p:cNvPr id="2" name="textruta 1">
            <a:extLst>
              <a:ext uri="{FF2B5EF4-FFF2-40B4-BE49-F238E27FC236}">
                <a16:creationId xmlns:a16="http://schemas.microsoft.com/office/drawing/2014/main" id="{5C2BA124-1721-4A25-A410-9622333C2852}"/>
              </a:ext>
            </a:extLst>
          </p:cNvPr>
          <p:cNvSpPr txBox="1"/>
          <p:nvPr/>
        </p:nvSpPr>
        <p:spPr>
          <a:xfrm>
            <a:off x="288924" y="509963"/>
            <a:ext cx="8797335" cy="1015663"/>
          </a:xfrm>
          <a:prstGeom prst="rect">
            <a:avLst/>
          </a:prstGeom>
          <a:noFill/>
        </p:spPr>
        <p:txBody>
          <a:bodyPr wrap="square" rtlCol="0">
            <a:spAutoFit/>
          </a:bodyPr>
          <a:lstStyle/>
          <a:p>
            <a:r>
              <a:rPr lang="en-GB" altLang="en-US" sz="2000" b="0" dirty="0">
                <a:solidFill>
                  <a:srgbClr val="00B050"/>
                </a:solidFill>
                <a:latin typeface="Calibri" panose="020F0502020204030204" pitchFamily="34" charset="0"/>
                <a:cs typeface="Calibri" panose="020F0502020204030204" pitchFamily="34" charset="0"/>
              </a:rPr>
              <a:t>Simulation makes it possible to include dynamics, stochastics, mathematics, logic, statistics, etc. into a model of a studied system. This often implies a powerful expansion of what is possible and meaningful to study.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1"/>
                                        </p:tgtEl>
                                        <p:attrNameLst>
                                          <p:attrName>style.visibility</p:attrName>
                                        </p:attrNameLst>
                                      </p:cBhvr>
                                      <p:to>
                                        <p:strVal val="visible"/>
                                      </p:to>
                                    </p:set>
                                    <p:anim calcmode="lin" valueType="num">
                                      <p:cBhvr additive="base">
                                        <p:cTn id="19" dur="500" fill="hold"/>
                                        <p:tgtEl>
                                          <p:spTgt spid="6151"/>
                                        </p:tgtEl>
                                        <p:attrNameLst>
                                          <p:attrName>ppt_x</p:attrName>
                                        </p:attrNameLst>
                                      </p:cBhvr>
                                      <p:tavLst>
                                        <p:tav tm="0">
                                          <p:val>
                                            <p:strVal val="#ppt_x"/>
                                          </p:val>
                                        </p:tav>
                                        <p:tav tm="100000">
                                          <p:val>
                                            <p:strVal val="#ppt_x"/>
                                          </p:val>
                                        </p:tav>
                                      </p:tavLst>
                                    </p:anim>
                                    <p:anim calcmode="lin" valueType="num">
                                      <p:cBhvr additive="base">
                                        <p:cTn id="20"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additive="base">
                                        <p:cTn id="25" dur="500" fill="hold"/>
                                        <p:tgtEl>
                                          <p:spTgt spid="6149"/>
                                        </p:tgtEl>
                                        <p:attrNameLst>
                                          <p:attrName>ppt_x</p:attrName>
                                        </p:attrNameLst>
                                      </p:cBhvr>
                                      <p:tavLst>
                                        <p:tav tm="0">
                                          <p:val>
                                            <p:strVal val="#ppt_x"/>
                                          </p:val>
                                        </p:tav>
                                        <p:tav tm="100000">
                                          <p:val>
                                            <p:strVal val="#ppt_x"/>
                                          </p:val>
                                        </p:tav>
                                      </p:tavLst>
                                    </p:anim>
                                    <p:anim calcmode="lin" valueType="num">
                                      <p:cBhvr additive="base">
                                        <p:cTn id="26"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0"/>
                                        </p:tgtEl>
                                        <p:attrNameLst>
                                          <p:attrName>style.visibility</p:attrName>
                                        </p:attrNameLst>
                                      </p:cBhvr>
                                      <p:to>
                                        <p:strVal val="visible"/>
                                      </p:to>
                                    </p:set>
                                    <p:anim calcmode="lin" valueType="num">
                                      <p:cBhvr additive="base">
                                        <p:cTn id="31" dur="500" fill="hold"/>
                                        <p:tgtEl>
                                          <p:spTgt spid="6150"/>
                                        </p:tgtEl>
                                        <p:attrNameLst>
                                          <p:attrName>ppt_x</p:attrName>
                                        </p:attrNameLst>
                                      </p:cBhvr>
                                      <p:tavLst>
                                        <p:tav tm="0">
                                          <p:val>
                                            <p:strVal val="#ppt_x"/>
                                          </p:val>
                                        </p:tav>
                                        <p:tav tm="100000">
                                          <p:val>
                                            <p:strVal val="#ppt_x"/>
                                          </p:val>
                                        </p:tav>
                                      </p:tavLst>
                                    </p:anim>
                                    <p:anim calcmode="lin" valueType="num">
                                      <p:cBhvr additive="base">
                                        <p:cTn id="32"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52"/>
                                        </p:tgtEl>
                                        <p:attrNameLst>
                                          <p:attrName>style.visibility</p:attrName>
                                        </p:attrNameLst>
                                      </p:cBhvr>
                                      <p:to>
                                        <p:strVal val="visible"/>
                                      </p:to>
                                    </p:set>
                                    <p:anim calcmode="lin" valueType="num">
                                      <p:cBhvr additive="base">
                                        <p:cTn id="37" dur="500" fill="hold"/>
                                        <p:tgtEl>
                                          <p:spTgt spid="6152"/>
                                        </p:tgtEl>
                                        <p:attrNameLst>
                                          <p:attrName>ppt_x</p:attrName>
                                        </p:attrNameLst>
                                      </p:cBhvr>
                                      <p:tavLst>
                                        <p:tav tm="0">
                                          <p:val>
                                            <p:strVal val="#ppt_x"/>
                                          </p:val>
                                        </p:tav>
                                        <p:tav tm="100000">
                                          <p:val>
                                            <p:strVal val="#ppt_x"/>
                                          </p:val>
                                        </p:tav>
                                      </p:tavLst>
                                    </p:anim>
                                    <p:anim calcmode="lin" valueType="num">
                                      <p:cBhvr additive="base">
                                        <p:cTn id="38"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P spid="6152"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textruta 1">
            <a:extLst>
              <a:ext uri="{FF2B5EF4-FFF2-40B4-BE49-F238E27FC236}">
                <a16:creationId xmlns:a16="http://schemas.microsoft.com/office/drawing/2014/main" id="{3DECEDEB-B0FC-40D2-B5CA-AE33DEF81B9F}"/>
              </a:ext>
            </a:extLst>
          </p:cNvPr>
          <p:cNvSpPr txBox="1">
            <a:spLocks noChangeArrowheads="1"/>
          </p:cNvSpPr>
          <p:nvPr/>
        </p:nvSpPr>
        <p:spPr bwMode="auto">
          <a:xfrm>
            <a:off x="365754" y="4918124"/>
            <a:ext cx="86507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400" dirty="0">
                <a:solidFill>
                  <a:srgbClr val="00B050"/>
                </a:solidFill>
                <a:latin typeface="Calibri" panose="020F0502020204030204" pitchFamily="34" charset="0"/>
                <a:cs typeface="Calibri" panose="020F0502020204030204" pitchFamily="34" charset="0"/>
              </a:rPr>
              <a:t>The past can be observed, recorded, analysed, etc. </a:t>
            </a:r>
            <a:r>
              <a:rPr lang="en-GB" altLang="en-US" sz="2400" dirty="0">
                <a:solidFill>
                  <a:srgbClr val="FF0000"/>
                </a:solidFill>
                <a:latin typeface="Calibri" panose="020F0502020204030204" pitchFamily="34" charset="0"/>
                <a:cs typeface="Calibri" panose="020F0502020204030204" pitchFamily="34" charset="0"/>
              </a:rPr>
              <a:t>But about the future we lack </a:t>
            </a:r>
            <a:r>
              <a:rPr lang="en-GB" altLang="en-US" sz="2400" i="1" dirty="0">
                <a:solidFill>
                  <a:srgbClr val="FF0000"/>
                </a:solidFill>
                <a:latin typeface="Calibri" panose="020F0502020204030204" pitchFamily="34" charset="0"/>
                <a:cs typeface="Calibri" panose="020F0502020204030204" pitchFamily="34" charset="0"/>
              </a:rPr>
              <a:t>information</a:t>
            </a:r>
            <a:r>
              <a:rPr lang="en-GB" altLang="en-US" sz="2400" dirty="0">
                <a:solidFill>
                  <a:srgbClr val="FF0000"/>
                </a:solidFill>
                <a:latin typeface="Calibri" panose="020F0502020204030204" pitchFamily="34" charset="0"/>
                <a:cs typeface="Calibri" panose="020F0502020204030204" pitchFamily="34" charset="0"/>
              </a:rPr>
              <a:t> for modelling, fitting and validation!</a:t>
            </a:r>
          </a:p>
        </p:txBody>
      </p:sp>
      <p:graphicFrame>
        <p:nvGraphicFramePr>
          <p:cNvPr id="23" name="Tabell 19">
            <a:extLst>
              <a:ext uri="{FF2B5EF4-FFF2-40B4-BE49-F238E27FC236}">
                <a16:creationId xmlns:a16="http://schemas.microsoft.com/office/drawing/2014/main" id="{A032FE12-FE33-4B3E-8C1E-892BD76BE9E1}"/>
              </a:ext>
            </a:extLst>
          </p:cNvPr>
          <p:cNvGraphicFramePr>
            <a:graphicFrameLocks noGrp="1"/>
          </p:cNvGraphicFramePr>
          <p:nvPr>
            <p:extLst>
              <p:ext uri="{D42A27DB-BD31-4B8C-83A1-F6EECF244321}">
                <p14:modId xmlns:p14="http://schemas.microsoft.com/office/powerpoint/2010/main" val="862537543"/>
              </p:ext>
            </p:extLst>
          </p:nvPr>
        </p:nvGraphicFramePr>
        <p:xfrm>
          <a:off x="579659" y="529388"/>
          <a:ext cx="8081554" cy="3549223"/>
        </p:xfrm>
        <a:graphic>
          <a:graphicData uri="http://schemas.openxmlformats.org/drawingml/2006/table">
            <a:tbl>
              <a:tblPr>
                <a:tableStyleId>{5C22544A-7EE6-4342-B048-85BDC9FD1C3A}</a:tableStyleId>
              </a:tblPr>
              <a:tblGrid>
                <a:gridCol w="2559750">
                  <a:extLst>
                    <a:ext uri="{9D8B030D-6E8A-4147-A177-3AD203B41FA5}">
                      <a16:colId xmlns:a16="http://schemas.microsoft.com/office/drawing/2014/main" val="2907342086"/>
                    </a:ext>
                  </a:extLst>
                </a:gridCol>
                <a:gridCol w="2583058">
                  <a:extLst>
                    <a:ext uri="{9D8B030D-6E8A-4147-A177-3AD203B41FA5}">
                      <a16:colId xmlns:a16="http://schemas.microsoft.com/office/drawing/2014/main" val="2156125044"/>
                    </a:ext>
                  </a:extLst>
                </a:gridCol>
                <a:gridCol w="2938746">
                  <a:extLst>
                    <a:ext uri="{9D8B030D-6E8A-4147-A177-3AD203B41FA5}">
                      <a16:colId xmlns:a16="http://schemas.microsoft.com/office/drawing/2014/main" val="2724684645"/>
                    </a:ext>
                  </a:extLst>
                </a:gridCol>
              </a:tblGrid>
              <a:tr h="60077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a:solidFill>
                      <a:schemeClr val="bg1"/>
                    </a:solidFil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934054476"/>
                  </a:ext>
                </a:extLst>
              </a:tr>
              <a:tr h="1116252">
                <a:tc>
                  <a:txBody>
                    <a:bodyPr/>
                    <a:lstStyle/>
                    <a:p>
                      <a:endParaRPr lang="en-GB" dirty="0">
                        <a:latin typeface="Calibri" panose="020F0502020204030204" pitchFamily="34" charset="0"/>
                        <a:cs typeface="Calibri" panose="020F0502020204030204" pitchFamily="34" charset="0"/>
                      </a:endParaRPr>
                    </a:p>
                  </a:txBody>
                  <a:tcPr>
                    <a:solidFill>
                      <a:schemeClr val="bg1"/>
                    </a:solidFill>
                  </a:tcPr>
                </a:tc>
                <a:tc>
                  <a:txBody>
                    <a:bodyPr/>
                    <a:lstStyle/>
                    <a:p>
                      <a:pPr algn="ctr">
                        <a:lnSpc>
                          <a:spcPct val="150000"/>
                        </a:lnSpc>
                      </a:pPr>
                      <a:r>
                        <a:rPr lang="en-GB" sz="2400" b="1" dirty="0">
                          <a:latin typeface="Calibri" panose="020F0502020204030204" pitchFamily="34" charset="0"/>
                          <a:cs typeface="Calibri" panose="020F0502020204030204" pitchFamily="34" charset="0"/>
                        </a:rPr>
                        <a:t>White-box model</a:t>
                      </a:r>
                    </a:p>
                    <a:p>
                      <a:pPr algn="ctr">
                        <a:lnSpc>
                          <a:spcPct val="150000"/>
                        </a:lnSpc>
                      </a:pPr>
                      <a:endParaRPr lang="en-GB" sz="2400" b="1" dirty="0">
                        <a:latin typeface="Calibri" panose="020F0502020204030204" pitchFamily="34" charset="0"/>
                        <a:cs typeface="Calibri" panose="020F0502020204030204" pitchFamily="34" charset="0"/>
                      </a:endParaRPr>
                    </a:p>
                  </a:txBody>
                  <a:tcPr>
                    <a:solidFill>
                      <a:srgbClr val="FFFF99"/>
                    </a:solidFill>
                  </a:tcPr>
                </a:tc>
                <a:tc>
                  <a:txBody>
                    <a:bodyPr/>
                    <a:lstStyle/>
                    <a:p>
                      <a:pPr algn="ctr">
                        <a:lnSpc>
                          <a:spcPct val="150000"/>
                        </a:lnSpc>
                      </a:pPr>
                      <a:r>
                        <a:rPr lang="en-GB" sz="2400" b="1" dirty="0">
                          <a:latin typeface="Calibri" panose="020F0502020204030204" pitchFamily="34" charset="0"/>
                          <a:cs typeface="Calibri" panose="020F0502020204030204" pitchFamily="34" charset="0"/>
                        </a:rPr>
                        <a:t>Black-box model</a:t>
                      </a:r>
                    </a:p>
                  </a:txBody>
                  <a:tcPr>
                    <a:solidFill>
                      <a:srgbClr val="FFFF99"/>
                    </a:solidFill>
                  </a:tcPr>
                </a:tc>
                <a:extLst>
                  <a:ext uri="{0D108BD9-81ED-4DB2-BD59-A6C34878D82A}">
                    <a16:rowId xmlns:a16="http://schemas.microsoft.com/office/drawing/2014/main" val="3718753796"/>
                  </a:ext>
                </a:extLst>
              </a:tr>
              <a:tr h="841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b="1" dirty="0">
                        <a:solidFill>
                          <a:srgbClr val="FF0000"/>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rgbClr val="FF0000"/>
                          </a:solidFill>
                          <a:latin typeface="Calibri" panose="020F0502020204030204" pitchFamily="34" charset="0"/>
                          <a:cs typeface="Calibri" panose="020F0502020204030204" pitchFamily="34" charset="0"/>
                        </a:rPr>
                        <a:t>About the past</a:t>
                      </a:r>
                    </a:p>
                  </a:txBody>
                  <a:tcPr>
                    <a:solidFill>
                      <a:schemeClr val="bg1"/>
                    </a:solidFill>
                  </a:tcPr>
                </a:tc>
                <a:tc>
                  <a:txBody>
                    <a:bodyPr/>
                    <a:lstStyle/>
                    <a:p>
                      <a:pPr algn="ctr"/>
                      <a:endParaRPr lang="en-GB" sz="1000" b="1" dirty="0">
                        <a:latin typeface="Calibri" panose="020F0502020204030204" pitchFamily="34" charset="0"/>
                        <a:cs typeface="Calibri" panose="020F0502020204030204" pitchFamily="34" charset="0"/>
                      </a:endParaRPr>
                    </a:p>
                    <a:p>
                      <a:pPr algn="ctr"/>
                      <a:r>
                        <a:rPr lang="en-GB" sz="2400" b="1" dirty="0">
                          <a:latin typeface="Calibri" panose="020F0502020204030204" pitchFamily="34" charset="0"/>
                          <a:cs typeface="Calibri" panose="020F0502020204030204" pitchFamily="34" charset="0"/>
                        </a:rPr>
                        <a:t>OK</a:t>
                      </a:r>
                    </a:p>
                  </a:txBody>
                  <a:tcPr/>
                </a:tc>
                <a:tc>
                  <a:txBody>
                    <a:bodyPr/>
                    <a:lstStyle/>
                    <a:p>
                      <a:pPr algn="ctr"/>
                      <a:endParaRPr lang="en-GB" sz="1000" b="1" dirty="0">
                        <a:latin typeface="Calibri" panose="020F0502020204030204" pitchFamily="34" charset="0"/>
                        <a:cs typeface="Calibri" panose="020F0502020204030204" pitchFamily="34" charset="0"/>
                      </a:endParaRPr>
                    </a:p>
                    <a:p>
                      <a:pPr algn="ctr"/>
                      <a:r>
                        <a:rPr lang="en-GB" sz="2400" b="1" dirty="0">
                          <a:latin typeface="Calibri" panose="020F0502020204030204" pitchFamily="34" charset="0"/>
                          <a:cs typeface="Calibri" panose="020F0502020204030204" pitchFamily="34" charset="0"/>
                        </a:rPr>
                        <a:t>OK</a:t>
                      </a:r>
                    </a:p>
                  </a:txBody>
                  <a:tcPr/>
                </a:tc>
                <a:extLst>
                  <a:ext uri="{0D108BD9-81ED-4DB2-BD59-A6C34878D82A}">
                    <a16:rowId xmlns:a16="http://schemas.microsoft.com/office/drawing/2014/main" val="2575406533"/>
                  </a:ext>
                </a:extLst>
              </a:tr>
              <a:tr h="961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rgbClr val="00B050"/>
                          </a:solidFill>
                          <a:latin typeface="Calibri" panose="020F0502020204030204" pitchFamily="34" charset="0"/>
                          <a:cs typeface="Calibri" panose="020F0502020204030204" pitchFamily="34" charset="0"/>
                        </a:rPr>
                        <a:t>About the future</a:t>
                      </a:r>
                    </a:p>
                  </a:txBody>
                  <a:tcPr>
                    <a:solidFill>
                      <a:schemeClr val="bg1"/>
                    </a:solidFill>
                  </a:tcPr>
                </a:tc>
                <a:tc>
                  <a:txBody>
                    <a:bodyPr/>
                    <a:lstStyle/>
                    <a:p>
                      <a:pPr algn="ctr"/>
                      <a:endParaRPr lang="en-GB" sz="1000" b="1" dirty="0">
                        <a:latin typeface="Calibri" panose="020F0502020204030204" pitchFamily="34" charset="0"/>
                        <a:cs typeface="Calibri" panose="020F0502020204030204" pitchFamily="34" charset="0"/>
                      </a:endParaRPr>
                    </a:p>
                    <a:p>
                      <a:pPr algn="ctr"/>
                      <a:r>
                        <a:rPr lang="en-GB" sz="2400" b="1" dirty="0">
                          <a:latin typeface="Calibri" panose="020F0502020204030204" pitchFamily="34" charset="0"/>
                          <a:cs typeface="Calibri" panose="020F0502020204030204" pitchFamily="34" charset="0"/>
                        </a:rPr>
                        <a:t>(May be OK for an unknown time)</a:t>
                      </a:r>
                    </a:p>
                  </a:txBody>
                  <a:tcPr/>
                </a:tc>
                <a:tc>
                  <a:txBody>
                    <a:bodyPr/>
                    <a:lstStyle/>
                    <a:p>
                      <a:pPr algn="ctr"/>
                      <a:endParaRPr lang="en-GB" sz="1000" b="1" dirty="0">
                        <a:latin typeface="Calibri" panose="020F0502020204030204" pitchFamily="34" charset="0"/>
                        <a:cs typeface="Calibri" panose="020F0502020204030204" pitchFamily="34" charset="0"/>
                      </a:endParaRPr>
                    </a:p>
                    <a:p>
                      <a:pPr algn="ctr"/>
                      <a:r>
                        <a:rPr lang="en-GB" sz="2400" b="1" dirty="0">
                          <a:latin typeface="Calibri" panose="020F0502020204030204" pitchFamily="34" charset="0"/>
                          <a:cs typeface="Calibri" panose="020F0502020204030204" pitchFamily="34" charset="0"/>
                        </a:rPr>
                        <a:t>SPECULATION</a:t>
                      </a:r>
                    </a:p>
                  </a:txBody>
                  <a:tcPr>
                    <a:solidFill>
                      <a:srgbClr val="FF99FF"/>
                    </a:solidFill>
                  </a:tcPr>
                </a:tc>
                <a:extLst>
                  <a:ext uri="{0D108BD9-81ED-4DB2-BD59-A6C34878D82A}">
                    <a16:rowId xmlns:a16="http://schemas.microsoft.com/office/drawing/2014/main" val="734335396"/>
                  </a:ext>
                </a:extLst>
              </a:tr>
            </a:tbl>
          </a:graphicData>
        </a:graphic>
      </p:graphicFrame>
      <p:grpSp>
        <p:nvGrpSpPr>
          <p:cNvPr id="24" name="Grupp 23">
            <a:extLst>
              <a:ext uri="{FF2B5EF4-FFF2-40B4-BE49-F238E27FC236}">
                <a16:creationId xmlns:a16="http://schemas.microsoft.com/office/drawing/2014/main" id="{B8D0DE9B-2F93-4562-A72E-2C11DB3DE5AA}"/>
              </a:ext>
            </a:extLst>
          </p:cNvPr>
          <p:cNvGrpSpPr/>
          <p:nvPr/>
        </p:nvGrpSpPr>
        <p:grpSpPr>
          <a:xfrm>
            <a:off x="581081" y="1088319"/>
            <a:ext cx="8081556" cy="2960952"/>
            <a:chOff x="583472" y="1493066"/>
            <a:chExt cx="8081556" cy="2863540"/>
          </a:xfrm>
        </p:grpSpPr>
        <p:grpSp>
          <p:nvGrpSpPr>
            <p:cNvPr id="25" name="Grupp 24">
              <a:extLst>
                <a:ext uri="{FF2B5EF4-FFF2-40B4-BE49-F238E27FC236}">
                  <a16:creationId xmlns:a16="http://schemas.microsoft.com/office/drawing/2014/main" id="{7D06DD06-6377-4B30-9884-4164719222A0}"/>
                </a:ext>
              </a:extLst>
            </p:cNvPr>
            <p:cNvGrpSpPr/>
            <p:nvPr/>
          </p:nvGrpSpPr>
          <p:grpSpPr>
            <a:xfrm>
              <a:off x="3969283" y="2081353"/>
              <a:ext cx="1116516" cy="348342"/>
              <a:chOff x="4308924" y="1915887"/>
              <a:chExt cx="1116516" cy="348342"/>
            </a:xfrm>
          </p:grpSpPr>
          <p:sp>
            <p:nvSpPr>
              <p:cNvPr id="36" name="Rektangel 35">
                <a:extLst>
                  <a:ext uri="{FF2B5EF4-FFF2-40B4-BE49-F238E27FC236}">
                    <a16:creationId xmlns:a16="http://schemas.microsoft.com/office/drawing/2014/main" id="{57B880EF-B399-4274-A6B4-F58E90E81501}"/>
                  </a:ext>
                </a:extLst>
              </p:cNvPr>
              <p:cNvSpPr/>
              <p:nvPr/>
            </p:nvSpPr>
            <p:spPr bwMode="auto">
              <a:xfrm>
                <a:off x="4572000" y="1915887"/>
                <a:ext cx="592183" cy="348342"/>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cxnSp>
            <p:nvCxnSpPr>
              <p:cNvPr id="37" name="Rak pilkoppling 36">
                <a:extLst>
                  <a:ext uri="{FF2B5EF4-FFF2-40B4-BE49-F238E27FC236}">
                    <a16:creationId xmlns:a16="http://schemas.microsoft.com/office/drawing/2014/main" id="{E674B96D-D514-43DD-BE5F-CDA779F8E367}"/>
                  </a:ext>
                </a:extLst>
              </p:cNvPr>
              <p:cNvCxnSpPr>
                <a:stCxn id="36" idx="3"/>
              </p:cNvCxnSpPr>
              <p:nvPr/>
            </p:nvCxnSpPr>
            <p:spPr bwMode="auto">
              <a:xfrm>
                <a:off x="5164183" y="2090058"/>
                <a:ext cx="261257"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Rak pilkoppling 37">
                <a:extLst>
                  <a:ext uri="{FF2B5EF4-FFF2-40B4-BE49-F238E27FC236}">
                    <a16:creationId xmlns:a16="http://schemas.microsoft.com/office/drawing/2014/main" id="{ECEF6D31-89BA-49FA-ABBE-66034F8A5FEE}"/>
                  </a:ext>
                </a:extLst>
              </p:cNvPr>
              <p:cNvCxnSpPr/>
              <p:nvPr/>
            </p:nvCxnSpPr>
            <p:spPr bwMode="auto">
              <a:xfrm>
                <a:off x="4308924" y="2090058"/>
                <a:ext cx="261257"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Grupp 25">
              <a:extLst>
                <a:ext uri="{FF2B5EF4-FFF2-40B4-BE49-F238E27FC236}">
                  <a16:creationId xmlns:a16="http://schemas.microsoft.com/office/drawing/2014/main" id="{01658E99-B8B2-4857-9823-D34060D2576B}"/>
                </a:ext>
              </a:extLst>
            </p:cNvPr>
            <p:cNvGrpSpPr/>
            <p:nvPr/>
          </p:nvGrpSpPr>
          <p:grpSpPr>
            <a:xfrm>
              <a:off x="6731720" y="2116194"/>
              <a:ext cx="1114697" cy="348342"/>
              <a:chOff x="6836228" y="1915887"/>
              <a:chExt cx="1114697" cy="348342"/>
            </a:xfrm>
          </p:grpSpPr>
          <p:sp>
            <p:nvSpPr>
              <p:cNvPr id="33" name="Rektangel 32">
                <a:extLst>
                  <a:ext uri="{FF2B5EF4-FFF2-40B4-BE49-F238E27FC236}">
                    <a16:creationId xmlns:a16="http://schemas.microsoft.com/office/drawing/2014/main" id="{48820B10-6601-40B8-A268-6C474E7848C0}"/>
                  </a:ext>
                </a:extLst>
              </p:cNvPr>
              <p:cNvSpPr/>
              <p:nvPr/>
            </p:nvSpPr>
            <p:spPr bwMode="auto">
              <a:xfrm>
                <a:off x="7097485" y="1915887"/>
                <a:ext cx="592183" cy="348342"/>
              </a:xfrm>
              <a:prstGeom prst="rect">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cxnSp>
            <p:nvCxnSpPr>
              <p:cNvPr id="34" name="Rak pilkoppling 33">
                <a:extLst>
                  <a:ext uri="{FF2B5EF4-FFF2-40B4-BE49-F238E27FC236}">
                    <a16:creationId xmlns:a16="http://schemas.microsoft.com/office/drawing/2014/main" id="{12D28341-9667-4739-9366-B47AC89697A4}"/>
                  </a:ext>
                </a:extLst>
              </p:cNvPr>
              <p:cNvCxnSpPr/>
              <p:nvPr/>
            </p:nvCxnSpPr>
            <p:spPr bwMode="auto">
              <a:xfrm>
                <a:off x="6836228" y="2090058"/>
                <a:ext cx="261257"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Rak pilkoppling 34">
                <a:extLst>
                  <a:ext uri="{FF2B5EF4-FFF2-40B4-BE49-F238E27FC236}">
                    <a16:creationId xmlns:a16="http://schemas.microsoft.com/office/drawing/2014/main" id="{602E3DCE-6561-4EBD-A617-0BE6109FC0AE}"/>
                  </a:ext>
                </a:extLst>
              </p:cNvPr>
              <p:cNvCxnSpPr/>
              <p:nvPr/>
            </p:nvCxnSpPr>
            <p:spPr bwMode="auto">
              <a:xfrm>
                <a:off x="7689668" y="2072642"/>
                <a:ext cx="261257"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Grupp 26">
              <a:extLst>
                <a:ext uri="{FF2B5EF4-FFF2-40B4-BE49-F238E27FC236}">
                  <a16:creationId xmlns:a16="http://schemas.microsoft.com/office/drawing/2014/main" id="{174ABF7C-C84C-4A17-9336-FE2298243D77}"/>
                </a:ext>
              </a:extLst>
            </p:cNvPr>
            <p:cNvGrpSpPr/>
            <p:nvPr/>
          </p:nvGrpSpPr>
          <p:grpSpPr>
            <a:xfrm>
              <a:off x="583472" y="1493066"/>
              <a:ext cx="8081556" cy="2863540"/>
              <a:chOff x="4142580" y="2342611"/>
              <a:chExt cx="4823620" cy="2542131"/>
            </a:xfrm>
          </p:grpSpPr>
          <p:sp>
            <p:nvSpPr>
              <p:cNvPr id="28" name="Rektangel 3">
                <a:extLst>
                  <a:ext uri="{FF2B5EF4-FFF2-40B4-BE49-F238E27FC236}">
                    <a16:creationId xmlns:a16="http://schemas.microsoft.com/office/drawing/2014/main" id="{B19C00F6-FF90-4350-B6AB-D73D285B674E}"/>
                  </a:ext>
                </a:extLst>
              </p:cNvPr>
              <p:cNvSpPr>
                <a:spLocks noChangeArrowheads="1"/>
              </p:cNvSpPr>
              <p:nvPr/>
            </p:nvSpPr>
            <p:spPr bwMode="auto">
              <a:xfrm>
                <a:off x="4144963" y="2342614"/>
                <a:ext cx="4821237" cy="2542128"/>
              </a:xfrm>
              <a:prstGeom prst="rect">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50000"/>
                  </a:spcBef>
                  <a:buSzTx/>
                  <a:buFontTx/>
                  <a:buNone/>
                </a:pPr>
                <a:endParaRPr lang="en-US" altLang="en-US" sz="1600">
                  <a:solidFill>
                    <a:srgbClr val="FF0000"/>
                  </a:solidFill>
                  <a:latin typeface="Calibri" panose="020F0502020204030204" pitchFamily="34" charset="0"/>
                  <a:cs typeface="Calibri" panose="020F0502020204030204" pitchFamily="34" charset="0"/>
                </a:endParaRPr>
              </a:p>
            </p:txBody>
          </p:sp>
          <p:cxnSp>
            <p:nvCxnSpPr>
              <p:cNvPr id="29" name="Rak koppling 28">
                <a:extLst>
                  <a:ext uri="{FF2B5EF4-FFF2-40B4-BE49-F238E27FC236}">
                    <a16:creationId xmlns:a16="http://schemas.microsoft.com/office/drawing/2014/main" id="{286D9538-F908-4C90-9EB5-F1C99360D834}"/>
                  </a:ext>
                </a:extLst>
              </p:cNvPr>
              <p:cNvCxnSpPr/>
              <p:nvPr/>
            </p:nvCxnSpPr>
            <p:spPr bwMode="auto">
              <a:xfrm>
                <a:off x="4142580" y="3342383"/>
                <a:ext cx="4821237"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Rak koppling 29">
                <a:extLst>
                  <a:ext uri="{FF2B5EF4-FFF2-40B4-BE49-F238E27FC236}">
                    <a16:creationId xmlns:a16="http://schemas.microsoft.com/office/drawing/2014/main" id="{7550E50C-0E55-47AA-A94F-09EBEAABD6C4}"/>
                  </a:ext>
                </a:extLst>
              </p:cNvPr>
              <p:cNvCxnSpPr/>
              <p:nvPr/>
            </p:nvCxnSpPr>
            <p:spPr bwMode="auto">
              <a:xfrm>
                <a:off x="4142580" y="4090625"/>
                <a:ext cx="4821237"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Rak koppling 30">
                <a:extLst>
                  <a:ext uri="{FF2B5EF4-FFF2-40B4-BE49-F238E27FC236}">
                    <a16:creationId xmlns:a16="http://schemas.microsoft.com/office/drawing/2014/main" id="{7D29FB9A-9ADD-475B-8217-78888D8685AE}"/>
                  </a:ext>
                </a:extLst>
              </p:cNvPr>
              <p:cNvCxnSpPr/>
              <p:nvPr/>
            </p:nvCxnSpPr>
            <p:spPr bwMode="auto">
              <a:xfrm>
                <a:off x="7230114" y="2342611"/>
                <a:ext cx="0" cy="2542127"/>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Rak koppling 31">
                <a:extLst>
                  <a:ext uri="{FF2B5EF4-FFF2-40B4-BE49-F238E27FC236}">
                    <a16:creationId xmlns:a16="http://schemas.microsoft.com/office/drawing/2014/main" id="{DDF06D1A-D8BC-41BF-A9ED-07AF1FCC4F4C}"/>
                  </a:ext>
                </a:extLst>
              </p:cNvPr>
              <p:cNvCxnSpPr/>
              <p:nvPr/>
            </p:nvCxnSpPr>
            <p:spPr bwMode="auto">
              <a:xfrm>
                <a:off x="5655673" y="2342611"/>
                <a:ext cx="8708" cy="2542127"/>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 name="Grupp 3">
            <a:extLst>
              <a:ext uri="{FF2B5EF4-FFF2-40B4-BE49-F238E27FC236}">
                <a16:creationId xmlns:a16="http://schemas.microsoft.com/office/drawing/2014/main" id="{B8A37753-F627-45C2-A589-F19F38D9E30A}"/>
              </a:ext>
            </a:extLst>
          </p:cNvPr>
          <p:cNvGrpSpPr/>
          <p:nvPr/>
        </p:nvGrpSpPr>
        <p:grpSpPr>
          <a:xfrm>
            <a:off x="773894" y="4093230"/>
            <a:ext cx="6018790" cy="731132"/>
            <a:chOff x="773894" y="4093230"/>
            <a:chExt cx="6018790" cy="731132"/>
          </a:xfrm>
        </p:grpSpPr>
        <p:grpSp>
          <p:nvGrpSpPr>
            <p:cNvPr id="2" name="Grupp 1">
              <a:extLst>
                <a:ext uri="{FF2B5EF4-FFF2-40B4-BE49-F238E27FC236}">
                  <a16:creationId xmlns:a16="http://schemas.microsoft.com/office/drawing/2014/main" id="{2832DBA1-490E-42EC-AA0A-239CC6C648F5}"/>
                </a:ext>
              </a:extLst>
            </p:cNvPr>
            <p:cNvGrpSpPr/>
            <p:nvPr/>
          </p:nvGrpSpPr>
          <p:grpSpPr>
            <a:xfrm>
              <a:off x="5024844" y="4093230"/>
              <a:ext cx="1767840" cy="697189"/>
              <a:chOff x="4641669" y="5960525"/>
              <a:chExt cx="1767840" cy="697189"/>
            </a:xfrm>
          </p:grpSpPr>
          <p:sp>
            <p:nvSpPr>
              <p:cNvPr id="39" name="Rektangel 38">
                <a:extLst>
                  <a:ext uri="{FF2B5EF4-FFF2-40B4-BE49-F238E27FC236}">
                    <a16:creationId xmlns:a16="http://schemas.microsoft.com/office/drawing/2014/main" id="{EA2587B4-0B54-48D0-A2B7-DF889A4E7DB4}"/>
                  </a:ext>
                </a:extLst>
              </p:cNvPr>
              <p:cNvSpPr/>
              <p:nvPr/>
            </p:nvSpPr>
            <p:spPr bwMode="auto">
              <a:xfrm>
                <a:off x="5273038" y="6309372"/>
                <a:ext cx="592183" cy="348342"/>
              </a:xfrm>
              <a:prstGeom prst="rect">
                <a:avLst/>
              </a:prstGeom>
              <a:solidFill>
                <a:schemeClr val="bg1">
                  <a:lumMod val="7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cxnSp>
            <p:nvCxnSpPr>
              <p:cNvPr id="40" name="Rak pilkoppling 39">
                <a:extLst>
                  <a:ext uri="{FF2B5EF4-FFF2-40B4-BE49-F238E27FC236}">
                    <a16:creationId xmlns:a16="http://schemas.microsoft.com/office/drawing/2014/main" id="{E4F03000-6FA9-4F5F-9983-8B0FE8F8CDAE}"/>
                  </a:ext>
                </a:extLst>
              </p:cNvPr>
              <p:cNvCxnSpPr>
                <a:stCxn id="39" idx="3"/>
              </p:cNvCxnSpPr>
              <p:nvPr/>
            </p:nvCxnSpPr>
            <p:spPr bwMode="auto">
              <a:xfrm>
                <a:off x="5865221" y="6483543"/>
                <a:ext cx="261257"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Rak pilkoppling 40">
                <a:extLst>
                  <a:ext uri="{FF2B5EF4-FFF2-40B4-BE49-F238E27FC236}">
                    <a16:creationId xmlns:a16="http://schemas.microsoft.com/office/drawing/2014/main" id="{8EAB6548-C6D4-4C65-BFB7-9005A4A461C6}"/>
                  </a:ext>
                </a:extLst>
              </p:cNvPr>
              <p:cNvCxnSpPr/>
              <p:nvPr/>
            </p:nvCxnSpPr>
            <p:spPr bwMode="auto">
              <a:xfrm>
                <a:off x="4992544" y="6483543"/>
                <a:ext cx="261257"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Vänster klammerparentes 42">
                <a:extLst>
                  <a:ext uri="{FF2B5EF4-FFF2-40B4-BE49-F238E27FC236}">
                    <a16:creationId xmlns:a16="http://schemas.microsoft.com/office/drawing/2014/main" id="{FEF51CCE-C822-4562-BAB1-017F4A7D415B}"/>
                  </a:ext>
                </a:extLst>
              </p:cNvPr>
              <p:cNvSpPr>
                <a:spLocks/>
              </p:cNvSpPr>
              <p:nvPr/>
            </p:nvSpPr>
            <p:spPr bwMode="auto">
              <a:xfrm rot="5400000" flipH="1">
                <a:off x="5427377" y="5174817"/>
                <a:ext cx="196424" cy="1767840"/>
              </a:xfrm>
              <a:prstGeom prst="leftBrace">
                <a:avLst>
                  <a:gd name="adj1" fmla="val 50000"/>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a:latin typeface="Calibri" panose="020F0502020204030204" pitchFamily="34" charset="0"/>
                  <a:cs typeface="Calibri" panose="020F0502020204030204" pitchFamily="34" charset="0"/>
                </a:endParaRPr>
              </a:p>
            </p:txBody>
          </p:sp>
        </p:grpSp>
        <p:sp>
          <p:nvSpPr>
            <p:cNvPr id="3" name="textruta 2">
              <a:extLst>
                <a:ext uri="{FF2B5EF4-FFF2-40B4-BE49-F238E27FC236}">
                  <a16:creationId xmlns:a16="http://schemas.microsoft.com/office/drawing/2014/main" id="{F5FC1DAE-D032-45B6-B1D6-EFB77FA125AD}"/>
                </a:ext>
              </a:extLst>
            </p:cNvPr>
            <p:cNvSpPr txBox="1"/>
            <p:nvPr/>
          </p:nvSpPr>
          <p:spPr>
            <a:xfrm>
              <a:off x="773894" y="4362697"/>
              <a:ext cx="4361102" cy="461665"/>
            </a:xfrm>
            <a:prstGeom prst="rect">
              <a:avLst/>
            </a:prstGeom>
            <a:noFill/>
          </p:spPr>
          <p:txBody>
            <a:bodyPr wrap="square" rtlCol="0">
              <a:spAutoFit/>
            </a:bodyPr>
            <a:lstStyle/>
            <a:p>
              <a:r>
                <a:rPr lang="en-GB" sz="2400" dirty="0">
                  <a:solidFill>
                    <a:schemeClr val="tx1"/>
                  </a:solidFill>
                  <a:latin typeface="Calibri" panose="020F0502020204030204" pitchFamily="34" charset="0"/>
                  <a:cs typeface="Calibri" panose="020F0502020204030204" pitchFamily="34" charset="0"/>
                </a:rPr>
                <a:t>A mixture of the two principles:</a:t>
              </a:r>
            </a:p>
          </p:txBody>
        </p:sp>
      </p:grpSp>
      <p:sp>
        <p:nvSpPr>
          <p:cNvPr id="8194" name="Rubrik 1">
            <a:extLst>
              <a:ext uri="{FF2B5EF4-FFF2-40B4-BE49-F238E27FC236}">
                <a16:creationId xmlns:a16="http://schemas.microsoft.com/office/drawing/2014/main" id="{83208CD9-F597-4A9C-B6F4-A8E7087678AC}"/>
              </a:ext>
            </a:extLst>
          </p:cNvPr>
          <p:cNvSpPr>
            <a:spLocks noGrp="1" noChangeArrowheads="1"/>
          </p:cNvSpPr>
          <p:nvPr>
            <p:ph type="title"/>
          </p:nvPr>
        </p:nvSpPr>
        <p:spPr>
          <a:xfrm>
            <a:off x="140119" y="285749"/>
            <a:ext cx="8518525" cy="457200"/>
          </a:xfrm>
        </p:spPr>
        <p:txBody>
          <a:bodyPr/>
          <a:lstStyle/>
          <a:p>
            <a:pPr marL="571500" indent="-571500">
              <a:buFont typeface="Wingdings" panose="05000000000000000000" pitchFamily="2" charset="2"/>
              <a:buChar char="Ø"/>
            </a:pPr>
            <a:r>
              <a:rPr lang="en-GB" altLang="en-US" sz="3600" b="1" dirty="0">
                <a:latin typeface="Calibri" panose="020F0502020204030204" pitchFamily="34" charset="0"/>
                <a:cs typeface="Calibri" panose="020F0502020204030204" pitchFamily="34" charset="0"/>
              </a:rPr>
              <a:t>Modelling past and future</a:t>
            </a:r>
          </a:p>
        </p:txBody>
      </p:sp>
      <p:sp>
        <p:nvSpPr>
          <p:cNvPr id="5" name="textruta 4">
            <a:extLst>
              <a:ext uri="{FF2B5EF4-FFF2-40B4-BE49-F238E27FC236}">
                <a16:creationId xmlns:a16="http://schemas.microsoft.com/office/drawing/2014/main" id="{B92D9E90-9E36-4132-91D5-CD0FA3A04737}"/>
              </a:ext>
            </a:extLst>
          </p:cNvPr>
          <p:cNvSpPr txBox="1"/>
          <p:nvPr/>
        </p:nvSpPr>
        <p:spPr>
          <a:xfrm>
            <a:off x="430370" y="5876827"/>
            <a:ext cx="8283259" cy="830997"/>
          </a:xfrm>
          <a:prstGeom prst="rect">
            <a:avLst/>
          </a:prstGeom>
          <a:noFill/>
        </p:spPr>
        <p:txBody>
          <a:bodyPr wrap="square" rtlCol="0">
            <a:spAutoFit/>
          </a:bodyPr>
          <a:lstStyle/>
          <a:p>
            <a:r>
              <a:rPr lang="en-GB" altLang="en-US" sz="2400" dirty="0">
                <a:solidFill>
                  <a:srgbClr val="FF0000"/>
                </a:solidFill>
                <a:latin typeface="Calibri" panose="020F0502020204030204" pitchFamily="34" charset="0"/>
                <a:cs typeface="Calibri" panose="020F0502020204030204" pitchFamily="34" charset="0"/>
              </a:rPr>
              <a:t>We don’t even know what important future information we are missing!</a:t>
            </a:r>
          </a:p>
        </p:txBody>
      </p:sp>
      <p:sp>
        <p:nvSpPr>
          <p:cNvPr id="8195" name="Platshållare för bildnummer 3">
            <a:extLst>
              <a:ext uri="{FF2B5EF4-FFF2-40B4-BE49-F238E27FC236}">
                <a16:creationId xmlns:a16="http://schemas.microsoft.com/office/drawing/2014/main" id="{8F6F3647-829F-4841-AE7E-2B4EA3ADC316}"/>
              </a:ext>
            </a:extLst>
          </p:cNvPr>
          <p:cNvSpPr>
            <a:spLocks noGrp="1" noChangeArrowheads="1"/>
          </p:cNvSpPr>
          <p:nvPr>
            <p:ph type="sldNum" sz="quarter" idx="12"/>
          </p:nvPr>
        </p:nvSpPr>
        <p:spPr>
          <a:xfrm>
            <a:off x="8632338" y="6167092"/>
            <a:ext cx="384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3CC28A95-A5AE-4899-B1E4-E15B4630FBB0}" type="slidenum">
              <a:rPr lang="en-GB" altLang="en-US" sz="1400" smtClean="0">
                <a:latin typeface="Calibri" panose="020F0502020204030204" pitchFamily="34" charset="0"/>
                <a:cs typeface="Calibri" panose="020F0502020204030204" pitchFamily="34" charset="0"/>
              </a:rPr>
              <a:pPr>
                <a:spcBef>
                  <a:spcPct val="0"/>
                </a:spcBef>
                <a:buSzTx/>
                <a:buFontTx/>
                <a:buNone/>
              </a:pPr>
              <a:t>11</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21"/>
                                        </p:tgtEl>
                                        <p:attrNameLst>
                                          <p:attrName>style.visibility</p:attrName>
                                        </p:attrNameLst>
                                      </p:cBhvr>
                                      <p:to>
                                        <p:strVal val="visible"/>
                                      </p:to>
                                    </p:set>
                                    <p:anim calcmode="lin" valueType="num">
                                      <p:cBhvr additive="base">
                                        <p:cTn id="7" dur="500" fill="hold"/>
                                        <p:tgtEl>
                                          <p:spTgt spid="8221"/>
                                        </p:tgtEl>
                                        <p:attrNameLst>
                                          <p:attrName>ppt_x</p:attrName>
                                        </p:attrNameLst>
                                      </p:cBhvr>
                                      <p:tavLst>
                                        <p:tav tm="0">
                                          <p:val>
                                            <p:strVal val="#ppt_x"/>
                                          </p:val>
                                        </p:tav>
                                        <p:tav tm="100000">
                                          <p:val>
                                            <p:strVal val="#ppt_x"/>
                                          </p:val>
                                        </p:tav>
                                      </p:tavLst>
                                    </p:anim>
                                    <p:anim calcmode="lin" valueType="num">
                                      <p:cBhvr additive="base">
                                        <p:cTn id="8" dur="500" fill="hold"/>
                                        <p:tgtEl>
                                          <p:spTgt spid="8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5E150E5B-EE56-4A70-8D41-9B85833D6843}"/>
              </a:ext>
            </a:extLst>
          </p:cNvPr>
          <p:cNvSpPr>
            <a:spLocks noGrp="1"/>
          </p:cNvSpPr>
          <p:nvPr>
            <p:ph type="sldNum" sz="quarter" idx="12"/>
          </p:nvPr>
        </p:nvSpPr>
        <p:spPr>
          <a:xfrm>
            <a:off x="8642684" y="6181023"/>
            <a:ext cx="344103"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12</a:t>
            </a:fld>
            <a:endParaRPr lang="en-GB" altLang="en-US" dirty="0">
              <a:latin typeface="Calibri" panose="020F0502020204030204" pitchFamily="34" charset="0"/>
              <a:cs typeface="Calibri" panose="020F0502020204030204" pitchFamily="34" charset="0"/>
            </a:endParaRPr>
          </a:p>
        </p:txBody>
      </p:sp>
      <p:sp>
        <p:nvSpPr>
          <p:cNvPr id="5" name="textruta 5">
            <a:extLst>
              <a:ext uri="{FF2B5EF4-FFF2-40B4-BE49-F238E27FC236}">
                <a16:creationId xmlns:a16="http://schemas.microsoft.com/office/drawing/2014/main" id="{C158C4CB-BB71-45AB-B273-2B05C2E399EF}"/>
              </a:ext>
            </a:extLst>
          </p:cNvPr>
          <p:cNvSpPr txBox="1">
            <a:spLocks noChangeArrowheads="1"/>
          </p:cNvSpPr>
          <p:nvPr/>
        </p:nvSpPr>
        <p:spPr bwMode="auto">
          <a:xfrm>
            <a:off x="393962" y="3687817"/>
            <a:ext cx="8356076" cy="138499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800" dirty="0">
                <a:solidFill>
                  <a:srgbClr val="FF0000"/>
                </a:solidFill>
                <a:latin typeface="Calibri" panose="020F0502020204030204" pitchFamily="34" charset="0"/>
                <a:cs typeface="Calibri" panose="020F0502020204030204" pitchFamily="34" charset="0"/>
              </a:rPr>
              <a:t>To assume that ‘everything else’ will remain the same as now is just a hope that sooner rather than later will be falsified! And you don’t know when, why or how!   </a:t>
            </a:r>
            <a:endParaRPr lang="en-GB" altLang="en-US" sz="2800" dirty="0">
              <a:solidFill>
                <a:srgbClr val="FF0000"/>
              </a:solidFill>
              <a:highlight>
                <a:srgbClr val="FFFF00"/>
              </a:highlight>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1DEB3D5E-BF29-45B5-AE83-B01DB7ACD828}"/>
              </a:ext>
            </a:extLst>
          </p:cNvPr>
          <p:cNvSpPr txBox="1"/>
          <p:nvPr/>
        </p:nvSpPr>
        <p:spPr>
          <a:xfrm>
            <a:off x="248336" y="1309268"/>
            <a:ext cx="8132862" cy="830997"/>
          </a:xfrm>
          <a:prstGeom prst="rect">
            <a:avLst/>
          </a:prstGeom>
          <a:noFill/>
        </p:spPr>
        <p:txBody>
          <a:bodyPr wrap="square" rtlCol="0">
            <a:spAutoFit/>
          </a:bodyPr>
          <a:lstStyle/>
          <a:p>
            <a:pPr marL="342900" indent="-342900">
              <a:buSzPct val="100000"/>
              <a:buFont typeface="Arial" panose="020B0604020202020204" pitchFamily="34" charset="0"/>
              <a:buChar char="•"/>
            </a:pPr>
            <a:r>
              <a:rPr lang="en-GB" sz="2400" dirty="0">
                <a:solidFill>
                  <a:srgbClr val="00B050"/>
                </a:solidFill>
                <a:latin typeface="Calibri" panose="020F0502020204030204" pitchFamily="34" charset="0"/>
                <a:cs typeface="Calibri" panose="020F0502020204030204" pitchFamily="34" charset="0"/>
              </a:rPr>
              <a:t>Past: </a:t>
            </a:r>
            <a:r>
              <a:rPr lang="en-GB" sz="2400" b="0" dirty="0">
                <a:solidFill>
                  <a:schemeClr val="tx1"/>
                </a:solidFill>
                <a:latin typeface="Calibri" panose="020F0502020204030204" pitchFamily="34" charset="0"/>
                <a:cs typeface="Calibri" panose="020F0502020204030204" pitchFamily="34" charset="0"/>
              </a:rPr>
              <a:t>This has happened. Let’s use the information to make a model that explains it!</a:t>
            </a:r>
          </a:p>
        </p:txBody>
      </p:sp>
      <p:sp>
        <p:nvSpPr>
          <p:cNvPr id="7" name="textruta 6">
            <a:extLst>
              <a:ext uri="{FF2B5EF4-FFF2-40B4-BE49-F238E27FC236}">
                <a16:creationId xmlns:a16="http://schemas.microsoft.com/office/drawing/2014/main" id="{60192BDE-E1F4-4953-9035-03F8481E7A8B}"/>
              </a:ext>
            </a:extLst>
          </p:cNvPr>
          <p:cNvSpPr txBox="1"/>
          <p:nvPr/>
        </p:nvSpPr>
        <p:spPr>
          <a:xfrm>
            <a:off x="248336" y="2339187"/>
            <a:ext cx="8132862"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Future: </a:t>
            </a:r>
            <a:r>
              <a:rPr lang="en-GB" sz="2400" b="0" dirty="0">
                <a:solidFill>
                  <a:schemeClr val="tx1"/>
                </a:solidFill>
                <a:latin typeface="Calibri" panose="020F0502020204030204" pitchFamily="34" charset="0"/>
                <a:cs typeface="Calibri" panose="020F0502020204030204" pitchFamily="34" charset="0"/>
              </a:rPr>
              <a:t>We don’t know what will happen. But we will try to model it !?!?</a:t>
            </a:r>
          </a:p>
        </p:txBody>
      </p:sp>
      <p:sp>
        <p:nvSpPr>
          <p:cNvPr id="8" name="textruta 7">
            <a:extLst>
              <a:ext uri="{FF2B5EF4-FFF2-40B4-BE49-F238E27FC236}">
                <a16:creationId xmlns:a16="http://schemas.microsoft.com/office/drawing/2014/main" id="{6593CD33-3BDD-4AC6-882E-E4605B1BD539}"/>
              </a:ext>
            </a:extLst>
          </p:cNvPr>
          <p:cNvSpPr txBox="1"/>
          <p:nvPr/>
        </p:nvSpPr>
        <p:spPr>
          <a:xfrm>
            <a:off x="352495" y="479660"/>
            <a:ext cx="6500692" cy="584775"/>
          </a:xfrm>
          <a:prstGeom prst="rect">
            <a:avLst/>
          </a:prstGeom>
          <a:noFill/>
        </p:spPr>
        <p:txBody>
          <a:bodyPr wrap="square" rtlCol="0">
            <a:spAutoFit/>
          </a:bodyPr>
          <a:lstStyle/>
          <a:p>
            <a:r>
              <a:rPr lang="en-GB" sz="3200" dirty="0">
                <a:solidFill>
                  <a:schemeClr val="tx1"/>
                </a:solidFill>
                <a:latin typeface="Calibri" panose="020F0502020204030204" pitchFamily="34" charset="0"/>
                <a:cs typeface="Calibri" panose="020F0502020204030204" pitchFamily="34" charset="0"/>
              </a:rPr>
              <a:t>Compare these two statements:</a:t>
            </a:r>
            <a:endParaRPr lang="en-GB" sz="32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70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01EF92B-27BA-4D78-81BB-A9DF824FB525}"/>
              </a:ext>
            </a:extLst>
          </p:cNvPr>
          <p:cNvSpPr>
            <a:spLocks noGrp="1" noChangeArrowheads="1"/>
          </p:cNvSpPr>
          <p:nvPr>
            <p:ph type="title"/>
          </p:nvPr>
        </p:nvSpPr>
        <p:spPr>
          <a:xfrm>
            <a:off x="-2" y="76200"/>
            <a:ext cx="9144001" cy="549442"/>
          </a:xfrm>
        </p:spPr>
        <p:txBody>
          <a:bodyPr/>
          <a:lstStyle/>
          <a:p>
            <a:r>
              <a:rPr lang="en-GB" altLang="en-US" sz="3600" b="1" dirty="0">
                <a:latin typeface="Calibri" panose="020F0502020204030204" pitchFamily="34" charset="0"/>
                <a:cs typeface="Calibri" panose="020F0502020204030204" pitchFamily="34" charset="0"/>
              </a:rPr>
              <a:t>III. PREDICTIONS ABOUT THE FUTURE</a:t>
            </a:r>
          </a:p>
        </p:txBody>
      </p:sp>
      <p:sp>
        <p:nvSpPr>
          <p:cNvPr id="2051" name="Text Box 3">
            <a:extLst>
              <a:ext uri="{FF2B5EF4-FFF2-40B4-BE49-F238E27FC236}">
                <a16:creationId xmlns:a16="http://schemas.microsoft.com/office/drawing/2014/main" id="{7AC04C01-13B7-41D7-873A-301283A368BF}"/>
              </a:ext>
            </a:extLst>
          </p:cNvPr>
          <p:cNvSpPr txBox="1">
            <a:spLocks noChangeArrowheads="1"/>
          </p:cNvSpPr>
          <p:nvPr/>
        </p:nvSpPr>
        <p:spPr bwMode="auto">
          <a:xfrm>
            <a:off x="76200" y="615217"/>
            <a:ext cx="8856044" cy="226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5000"/>
              </a:spcBef>
              <a:buFont typeface="Wingdings" panose="05000000000000000000" pitchFamily="2" charset="2"/>
              <a:buChar char="ü"/>
            </a:pPr>
            <a:r>
              <a:rPr lang="en-GB" altLang="en-US" sz="2400" b="0" dirty="0">
                <a:solidFill>
                  <a:srgbClr val="00B050"/>
                </a:solidFill>
                <a:latin typeface="Calibri" panose="020F0502020204030204" pitchFamily="34" charset="0"/>
                <a:cs typeface="Calibri" panose="020F0502020204030204" pitchFamily="34" charset="0"/>
              </a:rPr>
              <a:t>Prediction about the future is of great importance for planning and for  avoiding future disasters. </a:t>
            </a:r>
            <a:r>
              <a:rPr lang="en-GB" altLang="en-US" sz="2200" b="0" dirty="0">
                <a:solidFill>
                  <a:schemeClr val="tx1"/>
                </a:solidFill>
                <a:latin typeface="Calibri" panose="020F0502020204030204" pitchFamily="34" charset="0"/>
                <a:cs typeface="Calibri" panose="020F0502020204030204" pitchFamily="34" charset="0"/>
              </a:rPr>
              <a:t>For example:</a:t>
            </a:r>
          </a:p>
          <a:p>
            <a:pPr lvl="1">
              <a:spcBef>
                <a:spcPct val="25000"/>
              </a:spcBef>
            </a:pPr>
            <a:r>
              <a:rPr lang="en-GB" altLang="en-US" sz="2200" b="0" dirty="0">
                <a:solidFill>
                  <a:schemeClr val="tx1"/>
                </a:solidFill>
                <a:latin typeface="Calibri" panose="020F0502020204030204" pitchFamily="34" charset="0"/>
                <a:cs typeface="Calibri" panose="020F0502020204030204" pitchFamily="34" charset="0"/>
              </a:rPr>
              <a:t>Economic predictions to make a budget, investments, etc. for next year. Demographic prognoses for making new schools buildings and training new teachers. Weather forecasts to decide when to harvest, or when not to go sailing. Medical judgements to decide what treatment to try. </a:t>
            </a:r>
          </a:p>
        </p:txBody>
      </p:sp>
      <p:sp>
        <p:nvSpPr>
          <p:cNvPr id="2052" name="Text Box 4">
            <a:extLst>
              <a:ext uri="{FF2B5EF4-FFF2-40B4-BE49-F238E27FC236}">
                <a16:creationId xmlns:a16="http://schemas.microsoft.com/office/drawing/2014/main" id="{4F143C25-5862-44F2-9097-362FB4D78048}"/>
              </a:ext>
            </a:extLst>
          </p:cNvPr>
          <p:cNvSpPr txBox="1">
            <a:spLocks noChangeArrowheads="1"/>
          </p:cNvSpPr>
          <p:nvPr/>
        </p:nvSpPr>
        <p:spPr bwMode="auto">
          <a:xfrm>
            <a:off x="25266" y="4137464"/>
            <a:ext cx="885604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anose="05000000000000000000" pitchFamily="2" charset="2"/>
              <a:buChar char="ü"/>
            </a:pPr>
            <a:r>
              <a:rPr lang="en-GB" altLang="en-US" sz="2200" b="0" dirty="0">
                <a:solidFill>
                  <a:schemeClr val="tx1"/>
                </a:solidFill>
                <a:latin typeface="Calibri" panose="020F0502020204030204" pitchFamily="34" charset="0"/>
                <a:cs typeface="Calibri" panose="020F0502020204030204" pitchFamily="34" charset="0"/>
              </a:rPr>
              <a:t>However, some systemus change slowly, other fast or abruptly. Some (like season of the year) show a regular pattern. Other behaviours seems to have a statistical distribution so we can optimise the expected outcome.</a:t>
            </a:r>
          </a:p>
        </p:txBody>
      </p:sp>
      <p:sp>
        <p:nvSpPr>
          <p:cNvPr id="2053" name="Text Box 5">
            <a:extLst>
              <a:ext uri="{FF2B5EF4-FFF2-40B4-BE49-F238E27FC236}">
                <a16:creationId xmlns:a16="http://schemas.microsoft.com/office/drawing/2014/main" id="{989463A0-2F2C-47E1-A512-ED7712247D10}"/>
              </a:ext>
            </a:extLst>
          </p:cNvPr>
          <p:cNvSpPr txBox="1">
            <a:spLocks noChangeArrowheads="1"/>
          </p:cNvSpPr>
          <p:nvPr/>
        </p:nvSpPr>
        <p:spPr bwMode="auto">
          <a:xfrm>
            <a:off x="-2" y="2926491"/>
            <a:ext cx="846622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anose="05000000000000000000" pitchFamily="2" charset="2"/>
              <a:buChar char="ü"/>
            </a:pPr>
            <a:r>
              <a:rPr lang="en-GB" altLang="en-US" sz="2200" b="0" dirty="0">
                <a:latin typeface="Calibri" panose="020F0502020204030204" pitchFamily="34" charset="0"/>
                <a:cs typeface="Calibri" panose="020F0502020204030204" pitchFamily="34" charset="0"/>
              </a:rPr>
              <a:t>The problem with using modelling and simulation for prediction is the lack of future </a:t>
            </a:r>
            <a:r>
              <a:rPr lang="en-GB" altLang="en-US" sz="2200" b="0" i="1" dirty="0">
                <a:latin typeface="Calibri" panose="020F0502020204030204" pitchFamily="34" charset="0"/>
                <a:cs typeface="Calibri" panose="020F0502020204030204" pitchFamily="34" charset="0"/>
              </a:rPr>
              <a:t>information</a:t>
            </a:r>
            <a:r>
              <a:rPr lang="en-GB" altLang="en-US" sz="2200" b="0" dirty="0">
                <a:latin typeface="Calibri" panose="020F0502020204030204" pitchFamily="34" charset="0"/>
                <a:cs typeface="Calibri" panose="020F0502020204030204" pitchFamily="34" charset="0"/>
              </a:rPr>
              <a:t> for the model building, model fitting to the system under study, validation, evaluation of the results, etc. </a:t>
            </a:r>
          </a:p>
        </p:txBody>
      </p:sp>
      <p:sp>
        <p:nvSpPr>
          <p:cNvPr id="6" name="Platshållare för bildnummer 3">
            <a:extLst>
              <a:ext uri="{FF2B5EF4-FFF2-40B4-BE49-F238E27FC236}">
                <a16:creationId xmlns:a16="http://schemas.microsoft.com/office/drawing/2014/main" id="{7C712402-B8C2-4EC1-A486-ABE85A9CA0A8}"/>
              </a:ext>
            </a:extLst>
          </p:cNvPr>
          <p:cNvSpPr>
            <a:spLocks noGrp="1" noChangeArrowheads="1"/>
          </p:cNvSpPr>
          <p:nvPr>
            <p:ph type="sldNum" sz="quarter" idx="12"/>
          </p:nvPr>
        </p:nvSpPr>
        <p:spPr>
          <a:xfrm>
            <a:off x="8690088" y="6138217"/>
            <a:ext cx="384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3CC28A95-A5AE-4899-B1E4-E15B4630FBB0}" type="slidenum">
              <a:rPr lang="en-GB" altLang="en-US" sz="1400" smtClean="0">
                <a:latin typeface="Calibri" panose="020F0502020204030204" pitchFamily="34" charset="0"/>
                <a:cs typeface="Calibri" panose="020F0502020204030204" pitchFamily="34" charset="0"/>
              </a:rPr>
              <a:pPr>
                <a:spcBef>
                  <a:spcPct val="0"/>
                </a:spcBef>
                <a:buSzTx/>
                <a:buFontTx/>
                <a:buNone/>
              </a:pPr>
              <a:t>13</a:t>
            </a:fld>
            <a:endParaRPr lang="en-GB" altLang="en-US" sz="1400"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C796FFA8-C123-4981-B39A-5F3A35B8E32D}"/>
              </a:ext>
            </a:extLst>
          </p:cNvPr>
          <p:cNvSpPr txBox="1"/>
          <p:nvPr/>
        </p:nvSpPr>
        <p:spPr>
          <a:xfrm>
            <a:off x="314422" y="5226210"/>
            <a:ext cx="8425317" cy="1569660"/>
          </a:xfrm>
          <a:prstGeom prst="rect">
            <a:avLst/>
          </a:prstGeom>
          <a:noFill/>
          <a:ln w="19050">
            <a:solidFill>
              <a:schemeClr val="tx1"/>
            </a:solidFill>
          </a:ln>
        </p:spPr>
        <p:txBody>
          <a:bodyPr wrap="square" rtlCol="0">
            <a:spAutoFit/>
          </a:bodyPr>
          <a:lstStyle/>
          <a:p>
            <a:r>
              <a:rPr lang="en-GB" altLang="en-US" sz="2400" b="0" dirty="0">
                <a:solidFill>
                  <a:srgbClr val="00B050"/>
                </a:solidFill>
                <a:latin typeface="Calibri" panose="020F0502020204030204" pitchFamily="34" charset="0"/>
                <a:cs typeface="Calibri" panose="020F0502020204030204" pitchFamily="34" charset="0"/>
              </a:rPr>
              <a:t>Despite this, modelling and simulation may in some cases be an (although problematic) approach to speculate about the future. </a:t>
            </a:r>
            <a:r>
              <a:rPr lang="en-GB" altLang="en-US" sz="2400" dirty="0">
                <a:latin typeface="Calibri" panose="020F0502020204030204" pitchFamily="34" charset="0"/>
                <a:cs typeface="Calibri" panose="020F0502020204030204" pitchFamily="34" charset="0"/>
              </a:rPr>
              <a:t>But if prediction is taken as knowledge, it can be very dangerous or costly.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3"/>
                                        </p:tgtEl>
                                        <p:attrNameLst>
                                          <p:attrName>style.visibility</p:attrName>
                                        </p:attrNameLst>
                                      </p:cBhvr>
                                      <p:to>
                                        <p:strVal val="visible"/>
                                      </p:to>
                                    </p:set>
                                    <p:anim calcmode="lin" valueType="num">
                                      <p:cBhvr additive="base">
                                        <p:cTn id="13" dur="500" fill="hold"/>
                                        <p:tgtEl>
                                          <p:spTgt spid="2053"/>
                                        </p:tgtEl>
                                        <p:attrNameLst>
                                          <p:attrName>ppt_x</p:attrName>
                                        </p:attrNameLst>
                                      </p:cBhvr>
                                      <p:tavLst>
                                        <p:tav tm="0">
                                          <p:val>
                                            <p:strVal val="#ppt_x"/>
                                          </p:val>
                                        </p:tav>
                                        <p:tav tm="100000">
                                          <p:val>
                                            <p:strVal val="#ppt_x"/>
                                          </p:val>
                                        </p:tav>
                                      </p:tavLst>
                                    </p:anim>
                                    <p:anim calcmode="lin" valueType="num">
                                      <p:cBhvr additive="base">
                                        <p:cTn id="14"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2" grpId="0"/>
      <p:bldP spid="2053"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18FBA1CC-35CF-4843-B204-556E0E3AB38B}"/>
              </a:ext>
            </a:extLst>
          </p:cNvPr>
          <p:cNvSpPr txBox="1"/>
          <p:nvPr/>
        </p:nvSpPr>
        <p:spPr>
          <a:xfrm>
            <a:off x="394633" y="783419"/>
            <a:ext cx="8634981" cy="4893647"/>
          </a:xfrm>
          <a:prstGeom prst="rect">
            <a:avLst/>
          </a:prstGeom>
          <a:noFill/>
        </p:spPr>
        <p:txBody>
          <a:bodyPr wrap="square">
            <a:spAutoFit/>
          </a:bodyPr>
          <a:lstStyle/>
          <a:p>
            <a:pPr>
              <a:spcBef>
                <a:spcPts val="0"/>
              </a:spcBef>
              <a:spcAft>
                <a:spcPts val="0"/>
              </a:spcAft>
              <a:defRPr/>
            </a:pPr>
            <a:r>
              <a:rPr lang="en-GB" sz="2400" b="0" dirty="0">
                <a:solidFill>
                  <a:srgbClr val="00B050"/>
                </a:solidFill>
                <a:latin typeface="Calibri" panose="020F0502020204030204" pitchFamily="34" charset="0"/>
                <a:ea typeface="Times New Roman" panose="02020603050405020304" pitchFamily="18" charset="0"/>
                <a:cs typeface="Calibri" panose="020F0502020204030204" pitchFamily="34" charset="0"/>
              </a:rPr>
              <a:t>Imagine that you lived in year 1900 and predicted the 20:th century. Would you then have foreseen:</a:t>
            </a:r>
          </a:p>
          <a:p>
            <a:pPr>
              <a:spcBef>
                <a:spcPts val="0"/>
              </a:spcBef>
              <a:spcAft>
                <a:spcPts val="0"/>
              </a:spcAft>
              <a:defRPr/>
            </a:pPr>
            <a:endParaRPr lang="en-GB" sz="800" b="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indent="-342900">
              <a:spcBef>
                <a:spcPts val="0"/>
              </a:spcBef>
              <a:spcAft>
                <a:spcPts val="0"/>
              </a:spcAft>
              <a:buFont typeface="Symbol" panose="05050102010706020507" pitchFamily="18" charset="2"/>
              <a:buChar char=""/>
              <a:tabLst>
                <a:tab pos="495300" algn="l"/>
              </a:tabLst>
              <a:defRPr/>
            </a:pPr>
            <a:r>
              <a:rPr lang="en-GB" sz="22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An almost 4 times larger world population?</a:t>
            </a:r>
          </a:p>
          <a:p>
            <a:pPr marL="342900" indent="-342900">
              <a:spcBef>
                <a:spcPts val="0"/>
              </a:spcBef>
              <a:spcAft>
                <a:spcPts val="0"/>
              </a:spcAft>
              <a:buFont typeface="Symbol" panose="05050102010706020507" pitchFamily="18" charset="2"/>
              <a:buChar char=""/>
              <a:tabLst>
                <a:tab pos="495300" algn="l"/>
              </a:tabLst>
              <a:defRPr/>
            </a:pPr>
            <a:r>
              <a:rPr lang="en-GB" sz="22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That the known universe is now 100 000 000 000 larger than we thought? (‘Stars’ were galaxies.)</a:t>
            </a:r>
          </a:p>
          <a:p>
            <a:pPr marL="342900" indent="-342900">
              <a:spcBef>
                <a:spcPts val="0"/>
              </a:spcBef>
              <a:spcAft>
                <a:spcPts val="0"/>
              </a:spcAft>
              <a:buFont typeface="Symbol" panose="05050102010706020507" pitchFamily="18" charset="2"/>
              <a:buChar char=""/>
              <a:tabLst>
                <a:tab pos="495300" algn="l"/>
              </a:tabLst>
              <a:defRPr/>
            </a:pPr>
            <a:r>
              <a:rPr lang="en-GB" sz="22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Television, computers, cell phones, airplanes, space rockets, robots, internet, antibiotics, DNA, RNA, CRISPR Cas9, nuclear energy, family planning, fertilizers, etc.?</a:t>
            </a:r>
          </a:p>
          <a:p>
            <a:pPr marL="342900" indent="-342900">
              <a:spcBef>
                <a:spcPts val="0"/>
              </a:spcBef>
              <a:spcAft>
                <a:spcPts val="0"/>
              </a:spcAft>
              <a:buFont typeface="Symbol" panose="05050102010706020507" pitchFamily="18" charset="2"/>
              <a:buChar char=""/>
              <a:tabLst>
                <a:tab pos="495300" algn="l"/>
              </a:tabLst>
              <a:defRPr/>
            </a:pPr>
            <a:r>
              <a:rPr lang="en-GB" sz="22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Two world wars? </a:t>
            </a:r>
          </a:p>
          <a:p>
            <a:pPr marL="342900" indent="-342900">
              <a:spcBef>
                <a:spcPts val="0"/>
              </a:spcBef>
              <a:spcAft>
                <a:spcPts val="0"/>
              </a:spcAft>
              <a:buFont typeface="Symbol" panose="05050102010706020507" pitchFamily="18" charset="2"/>
              <a:buChar char=""/>
              <a:tabLst>
                <a:tab pos="495300" algn="l"/>
              </a:tabLst>
              <a:defRPr/>
            </a:pPr>
            <a:r>
              <a:rPr lang="en-GB" sz="22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Extinction by nuclear weapons should become a real threat?</a:t>
            </a:r>
          </a:p>
          <a:p>
            <a:pPr marL="342900" indent="-342900">
              <a:spcBef>
                <a:spcPts val="0"/>
              </a:spcBef>
              <a:spcAft>
                <a:spcPts val="0"/>
              </a:spcAft>
              <a:buFont typeface="Symbol" panose="05050102010706020507" pitchFamily="18" charset="2"/>
              <a:buChar char=""/>
              <a:tabLst>
                <a:tab pos="495300" algn="l"/>
              </a:tabLst>
              <a:defRPr/>
            </a:pPr>
            <a:r>
              <a:rPr lang="en-GB" sz="22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(to mention but a few)</a:t>
            </a:r>
          </a:p>
          <a:p>
            <a:pPr>
              <a:spcBef>
                <a:spcPts val="0"/>
              </a:spcBef>
              <a:spcAft>
                <a:spcPts val="0"/>
              </a:spcAft>
              <a:defRPr/>
            </a:pPr>
            <a:endParaRPr lang="en-GB" sz="800" b="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spcBef>
                <a:spcPts val="0"/>
              </a:spcBef>
              <a:spcAft>
                <a:spcPts val="0"/>
              </a:spcAft>
              <a:defRPr/>
            </a:pPr>
            <a:r>
              <a:rPr lang="en-GB" sz="2500" b="0" dirty="0">
                <a:latin typeface="Calibri" panose="020F0502020204030204" pitchFamily="34" charset="0"/>
                <a:ea typeface="Times New Roman" panose="02020603050405020304" pitchFamily="18" charset="0"/>
                <a:cs typeface="Calibri" panose="020F0502020204030204" pitchFamily="34" charset="0"/>
              </a:rPr>
              <a:t>The future development during the coming century will not be easier to predict. </a:t>
            </a:r>
          </a:p>
        </p:txBody>
      </p:sp>
      <p:sp>
        <p:nvSpPr>
          <p:cNvPr id="12292" name="Rubrik 1">
            <a:extLst>
              <a:ext uri="{FF2B5EF4-FFF2-40B4-BE49-F238E27FC236}">
                <a16:creationId xmlns:a16="http://schemas.microsoft.com/office/drawing/2014/main" id="{862261FC-1141-4E22-959C-26F7E809F4DB}"/>
              </a:ext>
            </a:extLst>
          </p:cNvPr>
          <p:cNvSpPr>
            <a:spLocks noGrp="1" noChangeArrowheads="1"/>
          </p:cNvSpPr>
          <p:nvPr>
            <p:ph type="title"/>
          </p:nvPr>
        </p:nvSpPr>
        <p:spPr>
          <a:xfrm>
            <a:off x="394633" y="53115"/>
            <a:ext cx="7863843" cy="457200"/>
          </a:xfrm>
        </p:spPr>
        <p:txBody>
          <a:bodyPr/>
          <a:lstStyle/>
          <a:p>
            <a:pPr marL="457200" indent="-457200">
              <a:buFont typeface="Wingdings" panose="05000000000000000000" pitchFamily="2" charset="2"/>
              <a:buChar char="Ø"/>
            </a:pPr>
            <a:r>
              <a:rPr lang="en-GB" altLang="en-US" sz="3600" b="1" dirty="0">
                <a:solidFill>
                  <a:schemeClr val="tx1"/>
                </a:solidFill>
                <a:latin typeface="Calibri" panose="020F0502020204030204" pitchFamily="34" charset="0"/>
                <a:cs typeface="Calibri" panose="020F0502020204030204" pitchFamily="34" charset="0"/>
              </a:rPr>
              <a:t>What can we know about the future?</a:t>
            </a:r>
            <a:endParaRPr lang="en-GB" altLang="en-US" sz="3600" b="1"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725590EE-FC86-4CB2-A857-853166D48DEB}"/>
              </a:ext>
            </a:extLst>
          </p:cNvPr>
          <p:cNvSpPr txBox="1"/>
          <p:nvPr/>
        </p:nvSpPr>
        <p:spPr>
          <a:xfrm>
            <a:off x="525134" y="5846343"/>
            <a:ext cx="7733342" cy="646331"/>
          </a:xfrm>
          <a:prstGeom prst="rect">
            <a:avLst/>
          </a:prstGeom>
          <a:noFill/>
        </p:spPr>
        <p:txBody>
          <a:bodyPr wrap="square" rtlCol="0">
            <a:spAutoFit/>
          </a:bodyPr>
          <a:lstStyle/>
          <a:p>
            <a:pPr algn="ctr"/>
            <a:r>
              <a:rPr lang="en-GB" altLang="en-US" sz="3600" b="0" dirty="0">
                <a:latin typeface="Calibri" panose="020F0502020204030204" pitchFamily="34" charset="0"/>
                <a:cs typeface="Calibri" panose="020F0502020204030204" pitchFamily="34" charset="0"/>
              </a:rPr>
              <a:t> </a:t>
            </a:r>
            <a:r>
              <a:rPr lang="en-GB" altLang="en-US" sz="3600" i="1" dirty="0">
                <a:latin typeface="Calibri" panose="020F0502020204030204" pitchFamily="34" charset="0"/>
                <a:cs typeface="Calibri" panose="020F0502020204030204" pitchFamily="34" charset="0"/>
              </a:rPr>
              <a:t>The future is intrinsically unknown!!!</a:t>
            </a:r>
            <a:endParaRPr lang="en-GB" sz="3600" dirty="0"/>
          </a:p>
        </p:txBody>
      </p:sp>
      <p:sp>
        <p:nvSpPr>
          <p:cNvPr id="12290" name="Platshållare för bildnummer 3">
            <a:extLst>
              <a:ext uri="{FF2B5EF4-FFF2-40B4-BE49-F238E27FC236}">
                <a16:creationId xmlns:a16="http://schemas.microsoft.com/office/drawing/2014/main" id="{C5AE1992-53C1-4FFC-8907-60200865159A}"/>
              </a:ext>
            </a:extLst>
          </p:cNvPr>
          <p:cNvSpPr>
            <a:spLocks noGrp="1" noChangeArrowheads="1"/>
          </p:cNvSpPr>
          <p:nvPr>
            <p:ph type="sldNum" sz="quarter" idx="12"/>
          </p:nvPr>
        </p:nvSpPr>
        <p:spPr>
          <a:xfrm>
            <a:off x="8603944" y="6264074"/>
            <a:ext cx="35083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1837A698-FD31-4E4B-BBE9-476359ADEECE}" type="slidenum">
              <a:rPr lang="en-GB" altLang="en-US" sz="1400" smtClean="0">
                <a:latin typeface="Calibri" panose="020F0502020204030204" pitchFamily="34" charset="0"/>
                <a:cs typeface="Calibri" panose="020F0502020204030204" pitchFamily="34" charset="0"/>
              </a:rPr>
              <a:pPr>
                <a:spcBef>
                  <a:spcPct val="0"/>
                </a:spcBef>
                <a:buSzTx/>
                <a:buFontTx/>
                <a:buNone/>
              </a:pPr>
              <a:t>14</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additive="base">
                                        <p:cTn id="4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5EF429-187E-4941-B40C-7876C6C93218}"/>
              </a:ext>
            </a:extLst>
          </p:cNvPr>
          <p:cNvSpPr>
            <a:spLocks noGrp="1"/>
          </p:cNvSpPr>
          <p:nvPr>
            <p:ph type="title"/>
          </p:nvPr>
        </p:nvSpPr>
        <p:spPr>
          <a:xfrm>
            <a:off x="154005" y="46525"/>
            <a:ext cx="8951495" cy="478055"/>
          </a:xfrm>
        </p:spPr>
        <p:txBody>
          <a:bodyPr/>
          <a:lstStyle/>
          <a:p>
            <a:r>
              <a:rPr lang="en-GB" sz="2800" b="1" dirty="0">
                <a:latin typeface="Calibri" panose="020F0502020204030204" pitchFamily="34" charset="0"/>
                <a:cs typeface="Calibri" panose="020F0502020204030204" pitchFamily="34" charset="0"/>
              </a:rPr>
              <a:t>When is the information we have sufficient for prediction?</a:t>
            </a:r>
          </a:p>
        </p:txBody>
      </p:sp>
      <p:sp>
        <p:nvSpPr>
          <p:cNvPr id="3" name="Platshållare för innehåll 2">
            <a:extLst>
              <a:ext uri="{FF2B5EF4-FFF2-40B4-BE49-F238E27FC236}">
                <a16:creationId xmlns:a16="http://schemas.microsoft.com/office/drawing/2014/main" id="{36C5FFF5-C2B8-4E45-AA73-82AECB9261A5}"/>
              </a:ext>
            </a:extLst>
          </p:cNvPr>
          <p:cNvSpPr>
            <a:spLocks noGrp="1"/>
          </p:cNvSpPr>
          <p:nvPr>
            <p:ph idx="1"/>
          </p:nvPr>
        </p:nvSpPr>
        <p:spPr>
          <a:xfrm>
            <a:off x="298386" y="525385"/>
            <a:ext cx="8710862" cy="5374906"/>
          </a:xfrm>
        </p:spPr>
        <p:txBody>
          <a:bodyPr/>
          <a:lstStyle/>
          <a:p>
            <a:pPr marL="0" indent="0">
              <a:buNone/>
            </a:pPr>
            <a:r>
              <a:rPr lang="en-GB" sz="2400" dirty="0">
                <a:solidFill>
                  <a:schemeClr val="accent5">
                    <a:lumMod val="50000"/>
                  </a:schemeClr>
                </a:solidFill>
                <a:latin typeface="Calibri" panose="020F0502020204030204" pitchFamily="34" charset="0"/>
                <a:cs typeface="Calibri" panose="020F0502020204030204" pitchFamily="34" charset="0"/>
              </a:rPr>
              <a:t>When we believe that the </a:t>
            </a:r>
            <a:r>
              <a:rPr lang="en-GB" sz="2400" i="1" dirty="0">
                <a:solidFill>
                  <a:schemeClr val="accent5">
                    <a:lumMod val="50000"/>
                  </a:schemeClr>
                </a:solidFill>
                <a:latin typeface="Calibri" panose="020F0502020204030204" pitchFamily="34" charset="0"/>
                <a:cs typeface="Calibri" panose="020F0502020204030204" pitchFamily="34" charset="0"/>
              </a:rPr>
              <a:t>information</a:t>
            </a:r>
            <a:r>
              <a:rPr lang="en-GB" sz="2400" dirty="0">
                <a:solidFill>
                  <a:schemeClr val="accent5">
                    <a:lumMod val="50000"/>
                  </a:schemeClr>
                </a:solidFill>
                <a:latin typeface="Calibri" panose="020F0502020204030204" pitchFamily="34" charset="0"/>
                <a:cs typeface="Calibri" panose="020F0502020204030204" pitchFamily="34" charset="0"/>
              </a:rPr>
              <a:t> we have is sufficient to predict a reasonable time ahead it is often worthwhile. </a:t>
            </a:r>
            <a:r>
              <a:rPr lang="en-GB" sz="2400" dirty="0">
                <a:latin typeface="Calibri" panose="020F0502020204030204" pitchFamily="34" charset="0"/>
                <a:cs typeface="Calibri" panose="020F0502020204030204" pitchFamily="34" charset="0"/>
              </a:rPr>
              <a:t>For example:</a:t>
            </a:r>
          </a:p>
          <a:p>
            <a:pPr>
              <a:buFont typeface="Arial" panose="020B0604020202020204" pitchFamily="34" charset="0"/>
              <a:buChar char="•"/>
            </a:pPr>
            <a:r>
              <a:rPr lang="en-GB" sz="2200" b="1" dirty="0">
                <a:latin typeface="Calibri" panose="020F0502020204030204" pitchFamily="34" charset="0"/>
                <a:cs typeface="Calibri" panose="020F0502020204030204" pitchFamily="34" charset="0"/>
              </a:rPr>
              <a:t>The planets of our solar system </a:t>
            </a:r>
            <a:r>
              <a:rPr lang="en-GB" sz="2200" dirty="0">
                <a:latin typeface="Calibri" panose="020F0502020204030204" pitchFamily="34" charset="0"/>
                <a:cs typeface="Calibri" panose="020F0502020204030204" pitchFamily="34" charset="0"/>
              </a:rPr>
              <a:t>are massive objects that have moved according to the Newtonian laws without major external impacts for millions of years. It is meaningful to predict their future positions and e.g. solar eclipses for long periods ahead.</a:t>
            </a:r>
          </a:p>
          <a:p>
            <a:pPr>
              <a:buFont typeface="Arial" panose="020B0604020202020204" pitchFamily="34" charset="0"/>
              <a:buChar char="•"/>
            </a:pPr>
            <a:r>
              <a:rPr lang="en-GB" sz="2200" b="1" dirty="0">
                <a:latin typeface="Calibri" panose="020F0502020204030204" pitchFamily="34" charset="0"/>
                <a:cs typeface="Calibri" panose="020F0502020204030204" pitchFamily="34" charset="0"/>
              </a:rPr>
              <a:t>Demographic data</a:t>
            </a:r>
            <a:r>
              <a:rPr lang="en-GB" sz="2200" dirty="0">
                <a:latin typeface="Calibri" panose="020F0502020204030204" pitchFamily="34" charset="0"/>
                <a:cs typeface="Calibri" panose="020F0502020204030204" pitchFamily="34" charset="0"/>
              </a:rPr>
              <a:t> are usually rather stable (if not major catastrophes or unpredicted mass migration will happen). E.g. you know that the children born last year will require school buildings, teachers, etc. a number of years from now.</a:t>
            </a:r>
          </a:p>
          <a:p>
            <a:pPr>
              <a:buFont typeface="Arial" panose="020B0604020202020204" pitchFamily="34" charset="0"/>
              <a:buChar char="•"/>
            </a:pPr>
            <a:r>
              <a:rPr lang="en-GB" sz="2200" b="1" dirty="0">
                <a:latin typeface="Calibri" panose="020F0502020204030204" pitchFamily="34" charset="0"/>
                <a:cs typeface="Calibri" panose="020F0502020204030204" pitchFamily="34" charset="0"/>
              </a:rPr>
              <a:t>During the last million years, ice has covered a large fraction of the earth</a:t>
            </a:r>
            <a:r>
              <a:rPr lang="en-GB" sz="2200" dirty="0">
                <a:latin typeface="Calibri" panose="020F0502020204030204" pitchFamily="34" charset="0"/>
                <a:cs typeface="Calibri" panose="020F0502020204030204" pitchFamily="34" charset="0"/>
              </a:rPr>
              <a:t> about 85-90% of the time. The statistics is somewhat unregular showing about 100,000 year cycles with interglacial periods of about 10,000-15,000 years. The current ‘</a:t>
            </a:r>
            <a:r>
              <a:rPr lang="en-GB" sz="2200" b="0" i="0" u="none" strike="noStrike" dirty="0">
                <a:effectLst/>
                <a:latin typeface="Calibri" panose="020F0502020204030204" pitchFamily="34" charset="0"/>
                <a:cs typeface="Calibri" panose="020F0502020204030204" pitchFamily="34" charset="0"/>
              </a:rPr>
              <a:t>Holocene’</a:t>
            </a:r>
            <a:r>
              <a:rPr lang="en-GB" sz="2200" b="0" i="0" u="none" strike="noStrike" dirty="0">
                <a:solidFill>
                  <a:srgbClr val="0645AD"/>
                </a:solidFill>
                <a:effectLst/>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rPr>
              <a:t>interglacial began about 11,700 years ago. Should we try to predict and take actions?</a:t>
            </a:r>
          </a:p>
        </p:txBody>
      </p:sp>
      <p:sp>
        <p:nvSpPr>
          <p:cNvPr id="5" name="textruta 4">
            <a:extLst>
              <a:ext uri="{FF2B5EF4-FFF2-40B4-BE49-F238E27FC236}">
                <a16:creationId xmlns:a16="http://schemas.microsoft.com/office/drawing/2014/main" id="{14E1C1B7-4FEF-45CC-B1F4-C027D036A3BA}"/>
              </a:ext>
            </a:extLst>
          </p:cNvPr>
          <p:cNvSpPr txBox="1"/>
          <p:nvPr/>
        </p:nvSpPr>
        <p:spPr>
          <a:xfrm>
            <a:off x="490892" y="5929169"/>
            <a:ext cx="8236786" cy="830997"/>
          </a:xfrm>
          <a:prstGeom prst="rect">
            <a:avLst/>
          </a:prstGeom>
          <a:noFill/>
        </p:spPr>
        <p:txBody>
          <a:bodyPr wrap="square" rtlCol="0">
            <a:spAutoFit/>
          </a:bodyPr>
          <a:lstStyle/>
          <a:p>
            <a:r>
              <a:rPr lang="en-GB" sz="2400" i="1" dirty="0">
                <a:latin typeface="Calibri" panose="020F0502020204030204" pitchFamily="34" charset="0"/>
                <a:cs typeface="Calibri" panose="020F0502020204030204" pitchFamily="34" charset="0"/>
              </a:rPr>
              <a:t>Predictions rely on todays information and knowledge and the assumption that </a:t>
            </a:r>
            <a:r>
              <a:rPr lang="en-GB" sz="2400" i="1" u="sng" dirty="0">
                <a:latin typeface="Calibri" panose="020F0502020204030204" pitchFamily="34" charset="0"/>
                <a:cs typeface="Calibri" panose="020F0502020204030204" pitchFamily="34" charset="0"/>
              </a:rPr>
              <a:t>no</a:t>
            </a:r>
            <a:r>
              <a:rPr lang="en-GB" sz="2400" i="1" dirty="0">
                <a:latin typeface="Calibri" panose="020F0502020204030204" pitchFamily="34" charset="0"/>
                <a:cs typeface="Calibri" panose="020F0502020204030204" pitchFamily="34" charset="0"/>
              </a:rPr>
              <a:t> unknown important impact will happen.</a:t>
            </a:r>
          </a:p>
        </p:txBody>
      </p:sp>
      <p:sp>
        <p:nvSpPr>
          <p:cNvPr id="4" name="Platshållare för bildnummer 3">
            <a:extLst>
              <a:ext uri="{FF2B5EF4-FFF2-40B4-BE49-F238E27FC236}">
                <a16:creationId xmlns:a16="http://schemas.microsoft.com/office/drawing/2014/main" id="{186FBA1D-7D7D-4554-9402-CE570C82C5A7}"/>
              </a:ext>
            </a:extLst>
          </p:cNvPr>
          <p:cNvSpPr>
            <a:spLocks noGrp="1"/>
          </p:cNvSpPr>
          <p:nvPr>
            <p:ph type="sldNum" sz="quarter" idx="12"/>
          </p:nvPr>
        </p:nvSpPr>
        <p:spPr>
          <a:xfrm>
            <a:off x="8614606" y="6315775"/>
            <a:ext cx="406005"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15</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05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EEA378-0315-4D23-9EC8-BCCA9A8EADA0}"/>
              </a:ext>
            </a:extLst>
          </p:cNvPr>
          <p:cNvSpPr>
            <a:spLocks noGrp="1"/>
          </p:cNvSpPr>
          <p:nvPr>
            <p:ph type="title"/>
          </p:nvPr>
        </p:nvSpPr>
        <p:spPr>
          <a:xfrm>
            <a:off x="602781" y="152400"/>
            <a:ext cx="7772400" cy="574307"/>
          </a:xfrm>
        </p:spPr>
        <p:txBody>
          <a:bodyPr/>
          <a:lstStyle/>
          <a:p>
            <a:r>
              <a:rPr lang="en-GB" sz="3600" b="1" dirty="0">
                <a:latin typeface="Calibri" panose="020F0502020204030204" pitchFamily="34" charset="0"/>
                <a:cs typeface="Calibri" panose="020F0502020204030204" pitchFamily="34" charset="0"/>
              </a:rPr>
              <a:t>Black swans   </a:t>
            </a:r>
            <a:r>
              <a:rPr lang="en-GB" sz="3600" dirty="0">
                <a:latin typeface="Calibri" panose="020F0502020204030204" pitchFamily="34" charset="0"/>
                <a:cs typeface="Calibri" panose="020F0502020204030204" pitchFamily="34" charset="0"/>
              </a:rPr>
              <a:t>(unknown unknown)</a:t>
            </a:r>
          </a:p>
        </p:txBody>
      </p:sp>
      <p:sp>
        <p:nvSpPr>
          <p:cNvPr id="3" name="Platshållare för innehåll 2">
            <a:extLst>
              <a:ext uri="{FF2B5EF4-FFF2-40B4-BE49-F238E27FC236}">
                <a16:creationId xmlns:a16="http://schemas.microsoft.com/office/drawing/2014/main" id="{4E5EB01D-2E07-4673-8204-BAB159EBDE6C}"/>
              </a:ext>
            </a:extLst>
          </p:cNvPr>
          <p:cNvSpPr>
            <a:spLocks noGrp="1"/>
          </p:cNvSpPr>
          <p:nvPr>
            <p:ph idx="1"/>
          </p:nvPr>
        </p:nvSpPr>
        <p:spPr>
          <a:xfrm>
            <a:off x="192505" y="890337"/>
            <a:ext cx="8758990" cy="4254366"/>
          </a:xfrm>
        </p:spPr>
        <p:txBody>
          <a:bodyPr/>
          <a:lstStyle/>
          <a:p>
            <a:pPr marL="0" indent="0">
              <a:buNone/>
            </a:pPr>
            <a:r>
              <a:rPr lang="en-GB" sz="2400" dirty="0">
                <a:latin typeface="Calibri" panose="020F0502020204030204" pitchFamily="34" charset="0"/>
                <a:cs typeface="Calibri" panose="020F0502020204030204" pitchFamily="34" charset="0"/>
              </a:rPr>
              <a:t>A </a:t>
            </a:r>
            <a:r>
              <a:rPr lang="en-GB" sz="2400" b="1" i="1" dirty="0">
                <a:latin typeface="Calibri" panose="020F0502020204030204" pitchFamily="34" charset="0"/>
                <a:cs typeface="Calibri" panose="020F0502020204030204" pitchFamily="34" charset="0"/>
              </a:rPr>
              <a:t>black swan</a:t>
            </a:r>
            <a:r>
              <a:rPr lang="en-GB" sz="2400" dirty="0">
                <a:latin typeface="Calibri" panose="020F0502020204030204" pitchFamily="34" charset="0"/>
                <a:cs typeface="Calibri" panose="020F0502020204030204" pitchFamily="34" charset="0"/>
              </a:rPr>
              <a:t> is a rare and </a:t>
            </a:r>
            <a:r>
              <a:rPr lang="en-GB" sz="2400" i="1" dirty="0">
                <a:latin typeface="Calibri" panose="020F0502020204030204" pitchFamily="34" charset="0"/>
                <a:cs typeface="Calibri" panose="020F0502020204030204" pitchFamily="34" charset="0"/>
              </a:rPr>
              <a:t>unexpected event </a:t>
            </a:r>
            <a:r>
              <a:rPr lang="en-GB" sz="2400" dirty="0">
                <a:latin typeface="Calibri" panose="020F0502020204030204" pitchFamily="34" charset="0"/>
                <a:cs typeface="Calibri" panose="020F0502020204030204" pitchFamily="34" charset="0"/>
              </a:rPr>
              <a:t>that:</a:t>
            </a:r>
          </a:p>
          <a:p>
            <a:pPr>
              <a:buFont typeface="Wingdings" panose="05000000000000000000" pitchFamily="2" charset="2"/>
              <a:buChar char="§"/>
            </a:pPr>
            <a:r>
              <a:rPr lang="en-GB" sz="2400" dirty="0">
                <a:solidFill>
                  <a:srgbClr val="FF0000"/>
                </a:solidFill>
                <a:latin typeface="Calibri" panose="020F0502020204030204" pitchFamily="34" charset="0"/>
                <a:cs typeface="Calibri" panose="020F0502020204030204" pitchFamily="34" charset="0"/>
              </a:rPr>
              <a:t>Is an unpredictable ‘outlier’</a:t>
            </a:r>
          </a:p>
          <a:p>
            <a:pPr>
              <a:buFont typeface="Wingdings" panose="05000000000000000000" pitchFamily="2" charset="2"/>
              <a:buChar char="§"/>
            </a:pPr>
            <a:r>
              <a:rPr lang="en-GB" sz="2400" dirty="0">
                <a:solidFill>
                  <a:srgbClr val="FF0000"/>
                </a:solidFill>
                <a:latin typeface="Calibri" panose="020F0502020204030204" pitchFamily="34" charset="0"/>
                <a:cs typeface="Calibri" panose="020F0502020204030204" pitchFamily="34" charset="0"/>
              </a:rPr>
              <a:t>Has an extreme impact</a:t>
            </a:r>
          </a:p>
          <a:p>
            <a:pPr>
              <a:buFont typeface="Wingdings" panose="05000000000000000000" pitchFamily="2" charset="2"/>
              <a:buChar char="§"/>
            </a:pPr>
            <a:r>
              <a:rPr lang="en-GB" sz="2400" dirty="0">
                <a:solidFill>
                  <a:srgbClr val="FF0000"/>
                </a:solidFill>
                <a:latin typeface="Calibri" panose="020F0502020204030204" pitchFamily="34" charset="0"/>
                <a:cs typeface="Calibri" panose="020F0502020204030204" pitchFamily="34" charset="0"/>
              </a:rPr>
              <a:t>Can be explained only after the fact.</a:t>
            </a:r>
          </a:p>
          <a:p>
            <a:pPr marL="0" indent="0">
              <a:buNone/>
            </a:pPr>
            <a:endParaRPr lang="en-GB" sz="2400" dirty="0">
              <a:latin typeface="Calibri" panose="020F0502020204030204" pitchFamily="34" charset="0"/>
              <a:cs typeface="Calibri" panose="020F0502020204030204" pitchFamily="34" charset="0"/>
            </a:endParaRPr>
          </a:p>
          <a:p>
            <a:pPr marL="0" indent="0">
              <a:buNone/>
            </a:pPr>
            <a:r>
              <a:rPr lang="en-GB" sz="2400" dirty="0">
                <a:latin typeface="Calibri" panose="020F0502020204030204" pitchFamily="34" charset="0"/>
                <a:cs typeface="Calibri" panose="020F0502020204030204" pitchFamily="34" charset="0"/>
              </a:rPr>
              <a:t>Although it is rare, black swans will appear in various fields during a century. (See examples on the previous slide.)</a:t>
            </a:r>
          </a:p>
          <a:p>
            <a:pPr marL="0" indent="0">
              <a:buNone/>
            </a:pPr>
            <a:endParaRPr lang="en-GB" sz="2400" dirty="0">
              <a:latin typeface="Calibri" panose="020F0502020204030204" pitchFamily="34" charset="0"/>
              <a:cs typeface="Calibri" panose="020F0502020204030204" pitchFamily="34" charset="0"/>
            </a:endParaRPr>
          </a:p>
          <a:p>
            <a:pPr marL="0" indent="0">
              <a:buNone/>
            </a:pPr>
            <a:r>
              <a:rPr lang="en-GB" sz="2400" dirty="0">
                <a:latin typeface="Calibri" panose="020F0502020204030204" pitchFamily="34" charset="0"/>
                <a:cs typeface="Calibri" panose="020F0502020204030204" pitchFamily="34" charset="0"/>
              </a:rPr>
              <a:t>Also for a white-box model, the prediction of the future can be falsified by a black swan. </a:t>
            </a:r>
          </a:p>
        </p:txBody>
      </p:sp>
      <p:sp>
        <p:nvSpPr>
          <p:cNvPr id="4" name="Platshållare för bildnummer 3">
            <a:extLst>
              <a:ext uri="{FF2B5EF4-FFF2-40B4-BE49-F238E27FC236}">
                <a16:creationId xmlns:a16="http://schemas.microsoft.com/office/drawing/2014/main" id="{EF738270-914F-430F-A5C2-CA13DDE09E9E}"/>
              </a:ext>
            </a:extLst>
          </p:cNvPr>
          <p:cNvSpPr>
            <a:spLocks noGrp="1"/>
          </p:cNvSpPr>
          <p:nvPr>
            <p:ph type="sldNum" sz="quarter" idx="12"/>
          </p:nvPr>
        </p:nvSpPr>
        <p:spPr>
          <a:xfrm>
            <a:off x="8479855" y="6248400"/>
            <a:ext cx="449981"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16</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238F33DB-E0C7-4A78-867F-16D4C9AF5BB8}"/>
              </a:ext>
            </a:extLst>
          </p:cNvPr>
          <p:cNvSpPr txBox="1"/>
          <p:nvPr/>
        </p:nvSpPr>
        <p:spPr>
          <a:xfrm>
            <a:off x="1106906" y="5429054"/>
            <a:ext cx="7103444" cy="1077218"/>
          </a:xfrm>
          <a:prstGeom prst="rect">
            <a:avLst/>
          </a:prstGeom>
          <a:noFill/>
        </p:spPr>
        <p:txBody>
          <a:bodyPr wrap="square" rtlCol="0">
            <a:spAutoFit/>
          </a:bodyPr>
          <a:lstStyle/>
          <a:p>
            <a:pPr algn="ctr"/>
            <a:r>
              <a:rPr lang="en-GB" sz="3200" b="1" i="1" dirty="0">
                <a:solidFill>
                  <a:srgbClr val="FF0000"/>
                </a:solidFill>
                <a:latin typeface="Calibri" panose="020F0502020204030204" pitchFamily="34" charset="0"/>
                <a:cs typeface="Calibri" panose="020F0502020204030204" pitchFamily="34" charset="0"/>
              </a:rPr>
              <a:t>The longer the forecast, the weaker the prediction of many reasons!  </a:t>
            </a:r>
          </a:p>
        </p:txBody>
      </p:sp>
    </p:spTree>
    <p:extLst>
      <p:ext uri="{BB962C8B-B14F-4D97-AF65-F5344CB8AC3E}">
        <p14:creationId xmlns:p14="http://schemas.microsoft.com/office/powerpoint/2010/main" val="89572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98F2CE44-F168-4FC4-8F52-F8F232162CF2}"/>
              </a:ext>
            </a:extLst>
          </p:cNvPr>
          <p:cNvSpPr>
            <a:spLocks noGrp="1"/>
          </p:cNvSpPr>
          <p:nvPr>
            <p:ph idx="1"/>
          </p:nvPr>
        </p:nvSpPr>
        <p:spPr>
          <a:xfrm>
            <a:off x="54834" y="1910311"/>
            <a:ext cx="4137605" cy="3037078"/>
          </a:xfrm>
        </p:spPr>
        <p:txBody>
          <a:bodyPr/>
          <a:lstStyle/>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Problem definition</a:t>
            </a:r>
          </a:p>
          <a:p>
            <a:pPr marL="0" indent="0">
              <a:spcBef>
                <a:spcPts val="0"/>
              </a:spcBef>
              <a:buFontTx/>
              <a:buNone/>
              <a:defRPr/>
            </a:pPr>
            <a:r>
              <a:rPr lang="en-GB" sz="2000" dirty="0">
                <a:latin typeface="Calibri" panose="020F0502020204030204" pitchFamily="34" charset="0"/>
                <a:cs typeface="Calibri" panose="020F0502020204030204" pitchFamily="34" charset="0"/>
                <a:sym typeface="Symbol" panose="05050102010706020507" pitchFamily="18" charset="2"/>
              </a:rPr>
              <a:t>     </a:t>
            </a:r>
            <a:r>
              <a:rPr lang="en-GB" sz="2000" dirty="0">
                <a:latin typeface="Calibri" panose="020F0502020204030204" pitchFamily="34" charset="0"/>
                <a:cs typeface="Calibri" panose="020F0502020204030204" pitchFamily="34" charset="0"/>
              </a:rPr>
              <a:t>Purpose</a:t>
            </a:r>
          </a:p>
          <a:p>
            <a:pPr marL="0" indent="0">
              <a:spcBef>
                <a:spcPts val="0"/>
              </a:spcBef>
              <a:buFontTx/>
              <a:buNone/>
              <a:defRPr/>
            </a:pPr>
            <a:r>
              <a:rPr lang="en-GB" sz="2000" dirty="0">
                <a:latin typeface="Calibri" panose="020F0502020204030204" pitchFamily="34" charset="0"/>
                <a:cs typeface="Calibri" panose="020F0502020204030204" pitchFamily="34" charset="0"/>
                <a:sym typeface="Symbol" panose="05050102010706020507" pitchFamily="18" charset="2"/>
              </a:rPr>
              <a:t>     </a:t>
            </a:r>
            <a:r>
              <a:rPr lang="en-GB" sz="2000" dirty="0">
                <a:latin typeface="Calibri" panose="020F0502020204030204" pitchFamily="34" charset="0"/>
                <a:cs typeface="Calibri" panose="020F0502020204030204" pitchFamily="34" charset="0"/>
              </a:rPr>
              <a:t>Systemus’ limits and detail level</a:t>
            </a:r>
          </a:p>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Model structure</a:t>
            </a:r>
          </a:p>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Sci. laws or Identification</a:t>
            </a:r>
          </a:p>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Validation with </a:t>
            </a:r>
            <a:r>
              <a:rPr lang="en-GB" sz="2200" noProof="1">
                <a:latin typeface="Calibri" panose="020F0502020204030204" pitchFamily="34" charset="0"/>
                <a:cs typeface="Calibri" panose="020F0502020204030204" pitchFamily="34" charset="0"/>
              </a:rPr>
              <a:t>indep.</a:t>
            </a:r>
            <a:r>
              <a:rPr lang="en-GB" sz="2200" dirty="0">
                <a:latin typeface="Calibri" panose="020F0502020204030204" pitchFamily="34" charset="0"/>
                <a:cs typeface="Calibri" panose="020F0502020204030204" pitchFamily="34" charset="0"/>
              </a:rPr>
              <a:t> data</a:t>
            </a:r>
          </a:p>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Problem solving</a:t>
            </a:r>
          </a:p>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Result evaluation</a:t>
            </a:r>
          </a:p>
          <a:p>
            <a:pPr>
              <a:spcBef>
                <a:spcPts val="0"/>
              </a:spcBef>
              <a:buFont typeface="Wingdings" panose="05000000000000000000" pitchFamily="2" charset="2"/>
              <a:buChar char="q"/>
              <a:defRPr/>
            </a:pPr>
            <a:r>
              <a:rPr lang="en-GB" sz="2200" dirty="0">
                <a:latin typeface="Calibri" panose="020F0502020204030204" pitchFamily="34" charset="0"/>
                <a:cs typeface="Calibri" panose="020F0502020204030204" pitchFamily="34" charset="0"/>
              </a:rPr>
              <a:t>Result presentation</a:t>
            </a:r>
          </a:p>
        </p:txBody>
      </p:sp>
      <p:sp>
        <p:nvSpPr>
          <p:cNvPr id="11268" name="Platshållare för bildnummer 3">
            <a:extLst>
              <a:ext uri="{FF2B5EF4-FFF2-40B4-BE49-F238E27FC236}">
                <a16:creationId xmlns:a16="http://schemas.microsoft.com/office/drawing/2014/main" id="{6EF68F00-6428-455A-8F76-A8579F68C06D}"/>
              </a:ext>
            </a:extLst>
          </p:cNvPr>
          <p:cNvSpPr>
            <a:spLocks noGrp="1" noChangeArrowheads="1"/>
          </p:cNvSpPr>
          <p:nvPr>
            <p:ph type="sldNum" sz="quarter" idx="12"/>
          </p:nvPr>
        </p:nvSpPr>
        <p:spPr>
          <a:xfrm>
            <a:off x="8581138" y="6387913"/>
            <a:ext cx="4032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ABEB31E8-47B2-4EE9-A96C-7E91179CC168}" type="slidenum">
              <a:rPr lang="en-GB" altLang="en-US" sz="1400" smtClean="0">
                <a:latin typeface="Calibri" panose="020F0502020204030204" pitchFamily="34" charset="0"/>
                <a:cs typeface="Calibri" panose="020F0502020204030204" pitchFamily="34" charset="0"/>
              </a:rPr>
              <a:pPr>
                <a:spcBef>
                  <a:spcPct val="0"/>
                </a:spcBef>
                <a:buSzTx/>
                <a:buFontTx/>
                <a:buNone/>
              </a:pPr>
              <a:t>17</a:t>
            </a:fld>
            <a:endParaRPr lang="en-GB" altLang="en-US" sz="1400" dirty="0">
              <a:latin typeface="Calibri" panose="020F0502020204030204" pitchFamily="34" charset="0"/>
              <a:cs typeface="Calibri" panose="020F0502020204030204" pitchFamily="34" charset="0"/>
            </a:endParaRPr>
          </a:p>
        </p:txBody>
      </p:sp>
      <p:grpSp>
        <p:nvGrpSpPr>
          <p:cNvPr id="11270" name="Grupp 6">
            <a:extLst>
              <a:ext uri="{FF2B5EF4-FFF2-40B4-BE49-F238E27FC236}">
                <a16:creationId xmlns:a16="http://schemas.microsoft.com/office/drawing/2014/main" id="{FFC3BF3E-AD15-4E5F-849E-4CC1A40EC96D}"/>
              </a:ext>
            </a:extLst>
          </p:cNvPr>
          <p:cNvGrpSpPr>
            <a:grpSpLocks/>
          </p:cNvGrpSpPr>
          <p:nvPr/>
        </p:nvGrpSpPr>
        <p:grpSpPr bwMode="auto">
          <a:xfrm>
            <a:off x="3885644" y="1103680"/>
            <a:ext cx="5275770" cy="4737100"/>
            <a:chOff x="847334" y="200819"/>
            <a:chExt cx="5245589" cy="4737894"/>
          </a:xfrm>
        </p:grpSpPr>
        <p:grpSp>
          <p:nvGrpSpPr>
            <p:cNvPr id="11271" name="Grupp 1">
              <a:extLst>
                <a:ext uri="{FF2B5EF4-FFF2-40B4-BE49-F238E27FC236}">
                  <a16:creationId xmlns:a16="http://schemas.microsoft.com/office/drawing/2014/main" id="{4B69A38F-D885-4AE0-9C9D-F4A877BBA8B8}"/>
                </a:ext>
              </a:extLst>
            </p:cNvPr>
            <p:cNvGrpSpPr>
              <a:grpSpLocks/>
            </p:cNvGrpSpPr>
            <p:nvPr/>
          </p:nvGrpSpPr>
          <p:grpSpPr bwMode="auto">
            <a:xfrm>
              <a:off x="4350983" y="200819"/>
              <a:ext cx="1741940" cy="1920082"/>
              <a:chOff x="4445483" y="505619"/>
              <a:chExt cx="1722438" cy="1920082"/>
            </a:xfrm>
          </p:grpSpPr>
          <p:sp>
            <p:nvSpPr>
              <p:cNvPr id="11296" name="Text Box 1072">
                <a:extLst>
                  <a:ext uri="{FF2B5EF4-FFF2-40B4-BE49-F238E27FC236}">
                    <a16:creationId xmlns:a16="http://schemas.microsoft.com/office/drawing/2014/main" id="{19C848E8-7DC4-4C8D-A2DA-558B78761F7F}"/>
                  </a:ext>
                </a:extLst>
              </p:cNvPr>
              <p:cNvSpPr txBox="1">
                <a:spLocks noChangeArrowheads="1"/>
              </p:cNvSpPr>
              <p:nvPr/>
            </p:nvSpPr>
            <p:spPr bwMode="auto">
              <a:xfrm>
                <a:off x="4445483" y="1968501"/>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 i="1" noProof="1">
                    <a:latin typeface="Calibri" panose="020F0502020204030204" pitchFamily="34" charset="0"/>
                    <a:cs typeface="Calibri" panose="020F0502020204030204" pitchFamily="34" charset="0"/>
                  </a:rPr>
                  <a:t>Occam’s razor</a:t>
                </a:r>
              </a:p>
            </p:txBody>
          </p:sp>
          <p:sp>
            <p:nvSpPr>
              <p:cNvPr id="32" name="AutoShape 1029">
                <a:extLst>
                  <a:ext uri="{FF2B5EF4-FFF2-40B4-BE49-F238E27FC236}">
                    <a16:creationId xmlns:a16="http://schemas.microsoft.com/office/drawing/2014/main" id="{70C8347E-82E1-4DE1-9689-35176E66D51E}"/>
                  </a:ext>
                </a:extLst>
              </p:cNvPr>
              <p:cNvSpPr>
                <a:spLocks noChangeArrowheads="1"/>
              </p:cNvSpPr>
              <p:nvPr/>
            </p:nvSpPr>
            <p:spPr bwMode="auto">
              <a:xfrm>
                <a:off x="4786700" y="505619"/>
                <a:ext cx="1203337" cy="1066979"/>
              </a:xfrm>
              <a:prstGeom prst="star16">
                <a:avLst>
                  <a:gd name="adj" fmla="val 37500"/>
                </a:avLst>
              </a:prstGeom>
              <a:solidFill>
                <a:srgbClr val="FFFF00"/>
              </a:solidFill>
              <a:ln w="12700">
                <a:solidFill>
                  <a:srgbClr val="000000"/>
                </a:solidFill>
                <a:prstDash val="solid"/>
                <a:miter lim="800000"/>
                <a:headEnd/>
                <a:tailEnd/>
              </a:ln>
              <a:effectLst/>
            </p:spPr>
            <p:txBody>
              <a:bodyPr wrap="none" anchor="ctr"/>
              <a:lstStyle/>
              <a:p>
                <a:pPr algn="ctr">
                  <a:defRPr/>
                </a:pPr>
                <a:endParaRPr lang="en-GB" dirty="0">
                  <a:highlight>
                    <a:srgbClr val="FFFF00"/>
                  </a:highlight>
                  <a:latin typeface="Calibri" panose="020F0502020204030204" pitchFamily="34" charset="0"/>
                  <a:cs typeface="Calibri" panose="020F0502020204030204" pitchFamily="34" charset="0"/>
                </a:endParaRPr>
              </a:p>
            </p:txBody>
          </p:sp>
        </p:grpSp>
        <p:grpSp>
          <p:nvGrpSpPr>
            <p:cNvPr id="11272" name="Group 1101">
              <a:extLst>
                <a:ext uri="{FF2B5EF4-FFF2-40B4-BE49-F238E27FC236}">
                  <a16:creationId xmlns:a16="http://schemas.microsoft.com/office/drawing/2014/main" id="{C5DE75AB-DCAF-44CE-A47D-B0898FF27FDD}"/>
                </a:ext>
              </a:extLst>
            </p:cNvPr>
            <p:cNvGrpSpPr>
              <a:grpSpLocks/>
            </p:cNvGrpSpPr>
            <p:nvPr/>
          </p:nvGrpSpPr>
          <p:grpSpPr bwMode="auto">
            <a:xfrm>
              <a:off x="847334" y="387350"/>
              <a:ext cx="5042803" cy="4551363"/>
              <a:chOff x="651" y="292"/>
              <a:chExt cx="3141" cy="2867"/>
            </a:xfrm>
          </p:grpSpPr>
          <p:sp>
            <p:nvSpPr>
              <p:cNvPr id="11273" name="Text Box 1054">
                <a:extLst>
                  <a:ext uri="{FF2B5EF4-FFF2-40B4-BE49-F238E27FC236}">
                    <a16:creationId xmlns:a16="http://schemas.microsoft.com/office/drawing/2014/main" id="{7D53ABE8-7E80-4927-A4AE-133A822DE582}"/>
                  </a:ext>
                </a:extLst>
              </p:cNvPr>
              <p:cNvSpPr txBox="1">
                <a:spLocks noChangeArrowheads="1"/>
              </p:cNvSpPr>
              <p:nvPr/>
            </p:nvSpPr>
            <p:spPr bwMode="auto">
              <a:xfrm>
                <a:off x="1122" y="1071"/>
                <a:ext cx="1616" cy="513"/>
              </a:xfrm>
              <a:prstGeom prst="rect">
                <a:avLst/>
              </a:prstGeom>
              <a:solidFill>
                <a:srgbClr val="FFFFFF"/>
              </a:solidFill>
              <a:ln w="19050">
                <a:solidFill>
                  <a:srgbClr val="000000"/>
                </a:solidFill>
                <a:miter lim="800000"/>
                <a:headEnd/>
                <a:tailEnd/>
              </a:ln>
            </p:spPr>
            <p:txBody>
              <a:bodyPr lIns="90000" tIns="36000" rIns="5400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5000"/>
                  </a:lnSpc>
                  <a:spcBef>
                    <a:spcPts val="200"/>
                  </a:spcBef>
                  <a:buSzTx/>
                  <a:buFontTx/>
                  <a:buNone/>
                </a:pPr>
                <a:r>
                  <a:rPr lang="en-GB" altLang="en-US" sz="1700">
                    <a:latin typeface="Calibri" panose="020F0502020204030204" pitchFamily="34" charset="0"/>
                    <a:cs typeface="Calibri" panose="020F0502020204030204" pitchFamily="34" charset="0"/>
                  </a:rPr>
                  <a:t>MODELLING</a:t>
                </a:r>
              </a:p>
              <a:p>
                <a:pPr>
                  <a:lnSpc>
                    <a:spcPct val="95000"/>
                  </a:lnSpc>
                  <a:spcBef>
                    <a:spcPct val="0"/>
                  </a:spcBef>
                  <a:buSzTx/>
                  <a:buFontTx/>
                  <a:buNone/>
                </a:pPr>
                <a:r>
                  <a:rPr lang="en-GB" altLang="en-US" sz="1500">
                    <a:latin typeface="Calibri" panose="020F0502020204030204" pitchFamily="34" charset="0"/>
                    <a:cs typeface="Calibri" panose="020F0502020204030204" pitchFamily="34" charset="0"/>
                  </a:rPr>
                  <a:t>- Find model structure</a:t>
                </a:r>
              </a:p>
              <a:p>
                <a:pPr>
                  <a:lnSpc>
                    <a:spcPct val="95000"/>
                  </a:lnSpc>
                  <a:spcBef>
                    <a:spcPct val="0"/>
                  </a:spcBef>
                  <a:buSzTx/>
                  <a:buFontTx/>
                  <a:buNone/>
                </a:pPr>
                <a:r>
                  <a:rPr lang="en-GB" altLang="en-US" sz="1500">
                    <a:latin typeface="Calibri" panose="020F0502020204030204" pitchFamily="34" charset="0"/>
                    <a:cs typeface="Calibri" panose="020F0502020204030204" pitchFamily="34" charset="0"/>
                  </a:rPr>
                  <a:t>- Model fitting</a:t>
                </a:r>
              </a:p>
            </p:txBody>
          </p:sp>
          <p:sp>
            <p:nvSpPr>
              <p:cNvPr id="11274" name="Rectangle 1030">
                <a:extLst>
                  <a:ext uri="{FF2B5EF4-FFF2-40B4-BE49-F238E27FC236}">
                    <a16:creationId xmlns:a16="http://schemas.microsoft.com/office/drawing/2014/main" id="{B3362239-D5EB-42F0-8649-15EA61675BEC}"/>
                  </a:ext>
                </a:extLst>
              </p:cNvPr>
              <p:cNvSpPr>
                <a:spLocks noChangeArrowheads="1"/>
              </p:cNvSpPr>
              <p:nvPr/>
            </p:nvSpPr>
            <p:spPr bwMode="auto">
              <a:xfrm>
                <a:off x="3144" y="400"/>
                <a:ext cx="590" cy="208"/>
              </a:xfrm>
              <a:prstGeom prst="rect">
                <a:avLst/>
              </a:prstGeom>
              <a:noFill/>
              <a:ln>
                <a:noFill/>
              </a:ln>
              <a:effectLst/>
              <a:extLst>
                <a:ext uri="{909E8E84-426E-40DD-AFC4-6F175D3DCCD1}">
                  <a14:hiddenFill xmlns:a14="http://schemas.microsoft.com/office/drawing/2010/main">
                    <a:solidFill>
                      <a:srgbClr val="CECECE"/>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21600" tIns="10800" rIns="21600" bIns="10800">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buSzTx/>
                  <a:buFontTx/>
                  <a:buNone/>
                </a:pPr>
                <a:r>
                  <a:rPr lang="en-US" altLang="en-US" sz="2000" i="1" dirty="0">
                    <a:latin typeface="Calibri" panose="020F0502020204030204" pitchFamily="34" charset="0"/>
                    <a:cs typeface="Calibri" panose="020F0502020204030204" pitchFamily="34" charset="0"/>
                  </a:rPr>
                  <a:t>Purpose</a:t>
                </a:r>
              </a:p>
            </p:txBody>
          </p:sp>
          <p:sp>
            <p:nvSpPr>
              <p:cNvPr id="11275" name="Arc 1032">
                <a:extLst>
                  <a:ext uri="{FF2B5EF4-FFF2-40B4-BE49-F238E27FC236}">
                    <a16:creationId xmlns:a16="http://schemas.microsoft.com/office/drawing/2014/main" id="{27BA2D77-BE9A-406B-A894-7D6EB5924F0C}"/>
                  </a:ext>
                </a:extLst>
              </p:cNvPr>
              <p:cNvSpPr>
                <a:spLocks/>
              </p:cNvSpPr>
              <p:nvPr/>
            </p:nvSpPr>
            <p:spPr bwMode="auto">
              <a:xfrm rot="21106404">
                <a:off x="2640" y="498"/>
                <a:ext cx="426" cy="29"/>
              </a:xfrm>
              <a:custGeom>
                <a:avLst/>
                <a:gdLst>
                  <a:gd name="T0" fmla="*/ 0 w 23532"/>
                  <a:gd name="T1" fmla="*/ 0 h 21600"/>
                  <a:gd name="T2" fmla="*/ 0 w 23532"/>
                  <a:gd name="T3" fmla="*/ 0 h 21600"/>
                  <a:gd name="T4" fmla="*/ 0 w 23532"/>
                  <a:gd name="T5" fmla="*/ 0 h 21600"/>
                  <a:gd name="T6" fmla="*/ 0 60000 65536"/>
                  <a:gd name="T7" fmla="*/ 0 60000 65536"/>
                  <a:gd name="T8" fmla="*/ 0 60000 65536"/>
                </a:gdLst>
                <a:ahLst/>
                <a:cxnLst>
                  <a:cxn ang="T6">
                    <a:pos x="T0" y="T1"/>
                  </a:cxn>
                  <a:cxn ang="T7">
                    <a:pos x="T2" y="T3"/>
                  </a:cxn>
                  <a:cxn ang="T8">
                    <a:pos x="T4" y="T5"/>
                  </a:cxn>
                </a:cxnLst>
                <a:rect l="0" t="0" r="r" b="b"/>
                <a:pathLst>
                  <a:path w="23532" h="21600" fill="none" extrusionOk="0">
                    <a:moveTo>
                      <a:pt x="-1" y="86"/>
                    </a:moveTo>
                    <a:cubicBezTo>
                      <a:pt x="642" y="28"/>
                      <a:pt x="1287" y="0"/>
                      <a:pt x="1932" y="0"/>
                    </a:cubicBezTo>
                    <a:cubicBezTo>
                      <a:pt x="13861" y="0"/>
                      <a:pt x="23532" y="9670"/>
                      <a:pt x="23532" y="21600"/>
                    </a:cubicBezTo>
                  </a:path>
                  <a:path w="23532" h="21600" stroke="0" extrusionOk="0">
                    <a:moveTo>
                      <a:pt x="-1" y="86"/>
                    </a:moveTo>
                    <a:cubicBezTo>
                      <a:pt x="642" y="28"/>
                      <a:pt x="1287" y="0"/>
                      <a:pt x="1932" y="0"/>
                    </a:cubicBezTo>
                    <a:cubicBezTo>
                      <a:pt x="13861" y="0"/>
                      <a:pt x="23532" y="9670"/>
                      <a:pt x="23532" y="21600"/>
                    </a:cubicBezTo>
                    <a:lnTo>
                      <a:pt x="1932" y="21600"/>
                    </a:lnTo>
                    <a:lnTo>
                      <a:pt x="-1" y="86"/>
                    </a:lnTo>
                    <a:close/>
                  </a:path>
                </a:pathLst>
              </a:custGeom>
              <a:noFill/>
              <a:ln w="28575">
                <a:solidFill>
                  <a:srgbClr val="000000"/>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276" name="Line 1040">
                <a:extLst>
                  <a:ext uri="{FF2B5EF4-FFF2-40B4-BE49-F238E27FC236}">
                    <a16:creationId xmlns:a16="http://schemas.microsoft.com/office/drawing/2014/main" id="{8A112E26-0840-4BE7-9B32-5BB73C8ECB6A}"/>
                  </a:ext>
                </a:extLst>
              </p:cNvPr>
              <p:cNvSpPr>
                <a:spLocks noChangeShapeType="1"/>
              </p:cNvSpPr>
              <p:nvPr/>
            </p:nvSpPr>
            <p:spPr bwMode="auto">
              <a:xfrm>
                <a:off x="1905" y="2776"/>
                <a:ext cx="0" cy="135"/>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77" name="Line 1043">
                <a:extLst>
                  <a:ext uri="{FF2B5EF4-FFF2-40B4-BE49-F238E27FC236}">
                    <a16:creationId xmlns:a16="http://schemas.microsoft.com/office/drawing/2014/main" id="{F8D7CE7F-9C37-4720-B63B-7DB6AA4048F9}"/>
                  </a:ext>
                </a:extLst>
              </p:cNvPr>
              <p:cNvSpPr>
                <a:spLocks noChangeShapeType="1"/>
              </p:cNvSpPr>
              <p:nvPr/>
            </p:nvSpPr>
            <p:spPr bwMode="auto">
              <a:xfrm>
                <a:off x="1905" y="2386"/>
                <a:ext cx="0" cy="134"/>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78" name="Text Box 1045">
                <a:extLst>
                  <a:ext uri="{FF2B5EF4-FFF2-40B4-BE49-F238E27FC236}">
                    <a16:creationId xmlns:a16="http://schemas.microsoft.com/office/drawing/2014/main" id="{DA48BD5A-B739-4172-AD59-00535D1F6CDC}"/>
                  </a:ext>
                </a:extLst>
              </p:cNvPr>
              <p:cNvSpPr txBox="1">
                <a:spLocks noChangeArrowheads="1"/>
              </p:cNvSpPr>
              <p:nvPr/>
            </p:nvSpPr>
            <p:spPr bwMode="auto">
              <a:xfrm>
                <a:off x="1115" y="292"/>
                <a:ext cx="1616" cy="647"/>
              </a:xfrm>
              <a:prstGeom prst="rect">
                <a:avLst/>
              </a:prstGeom>
              <a:solidFill>
                <a:srgbClr val="FFFFFF"/>
              </a:solidFill>
              <a:ln w="19050">
                <a:solidFill>
                  <a:srgbClr val="000000"/>
                </a:solidFill>
                <a:miter lim="800000"/>
                <a:headEnd/>
                <a:tailEnd/>
              </a:ln>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buSzTx/>
                  <a:buFontTx/>
                  <a:buNone/>
                </a:pPr>
                <a:r>
                  <a:rPr lang="en-GB" altLang="en-US" sz="1600">
                    <a:latin typeface="Calibri" panose="020F0502020204030204" pitchFamily="34" charset="0"/>
                    <a:cs typeface="Calibri" panose="020F0502020204030204" pitchFamily="34" charset="0"/>
                  </a:rPr>
                  <a:t>PROBLEM DEFINITION</a:t>
                </a:r>
                <a:endParaRPr lang="en-GB" altLang="en-US" sz="1500">
                  <a:latin typeface="Calibri" panose="020F0502020204030204" pitchFamily="34" charset="0"/>
                  <a:cs typeface="Calibri" panose="020F0502020204030204" pitchFamily="34" charset="0"/>
                </a:endParaRPr>
              </a:p>
              <a:p>
                <a:pPr>
                  <a:spcBef>
                    <a:spcPct val="0"/>
                  </a:spcBef>
                  <a:buSzTx/>
                  <a:buFontTx/>
                  <a:buNone/>
                </a:pPr>
                <a:r>
                  <a:rPr lang="en-GB" altLang="en-US" sz="1500">
                    <a:latin typeface="Calibri" panose="020F0502020204030204" pitchFamily="34" charset="0"/>
                    <a:cs typeface="Calibri" panose="020F0502020204030204" pitchFamily="34" charset="0"/>
                  </a:rPr>
                  <a:t>- Purpose</a:t>
                </a:r>
              </a:p>
              <a:p>
                <a:pPr>
                  <a:spcBef>
                    <a:spcPct val="0"/>
                  </a:spcBef>
                  <a:buSzTx/>
                  <a:buFontTx/>
                  <a:buNone/>
                </a:pPr>
                <a:r>
                  <a:rPr lang="en-GB" altLang="en-US" sz="1500">
                    <a:latin typeface="Calibri" panose="020F0502020204030204" pitchFamily="34" charset="0"/>
                    <a:cs typeface="Calibri" panose="020F0502020204030204" pitchFamily="34" charset="0"/>
                  </a:rPr>
                  <a:t>- System boundaries &amp;</a:t>
                </a:r>
              </a:p>
              <a:p>
                <a:pPr>
                  <a:spcBef>
                    <a:spcPct val="0"/>
                  </a:spcBef>
                  <a:buSzTx/>
                  <a:buFontTx/>
                  <a:buNone/>
                </a:pPr>
                <a:r>
                  <a:rPr lang="en-GB" altLang="en-US" sz="1500">
                    <a:latin typeface="Calibri" panose="020F0502020204030204" pitchFamily="34" charset="0"/>
                    <a:cs typeface="Calibri" panose="020F0502020204030204" pitchFamily="34" charset="0"/>
                  </a:rPr>
                  <a:t>   details level</a:t>
                </a:r>
              </a:p>
              <a:p>
                <a:pPr>
                  <a:spcBef>
                    <a:spcPct val="0"/>
                  </a:spcBef>
                  <a:buSzTx/>
                  <a:buFontTx/>
                  <a:buNone/>
                </a:pPr>
                <a:endParaRPr lang="en-GB" altLang="en-US" sz="1500">
                  <a:latin typeface="Calibri" panose="020F0502020204030204" pitchFamily="34" charset="0"/>
                  <a:cs typeface="Calibri" panose="020F0502020204030204" pitchFamily="34" charset="0"/>
                </a:endParaRPr>
              </a:p>
            </p:txBody>
          </p:sp>
          <p:sp>
            <p:nvSpPr>
              <p:cNvPr id="11279" name="Line 1048">
                <a:extLst>
                  <a:ext uri="{FF2B5EF4-FFF2-40B4-BE49-F238E27FC236}">
                    <a16:creationId xmlns:a16="http://schemas.microsoft.com/office/drawing/2014/main" id="{F396DA10-DDEA-44F3-8B6B-CC8E3DF30E81}"/>
                  </a:ext>
                </a:extLst>
              </p:cNvPr>
              <p:cNvSpPr>
                <a:spLocks noChangeShapeType="1"/>
              </p:cNvSpPr>
              <p:nvPr/>
            </p:nvSpPr>
            <p:spPr bwMode="auto">
              <a:xfrm>
                <a:off x="1905" y="1996"/>
                <a:ext cx="0" cy="136"/>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0" name="Line 1051">
                <a:extLst>
                  <a:ext uri="{FF2B5EF4-FFF2-40B4-BE49-F238E27FC236}">
                    <a16:creationId xmlns:a16="http://schemas.microsoft.com/office/drawing/2014/main" id="{B62A3E5A-23E7-431A-AA6A-0787B95A51A5}"/>
                  </a:ext>
                </a:extLst>
              </p:cNvPr>
              <p:cNvSpPr>
                <a:spLocks noChangeShapeType="1"/>
              </p:cNvSpPr>
              <p:nvPr/>
            </p:nvSpPr>
            <p:spPr bwMode="auto">
              <a:xfrm>
                <a:off x="1905" y="1600"/>
                <a:ext cx="0" cy="134"/>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1" name="Line 1053">
                <a:extLst>
                  <a:ext uri="{FF2B5EF4-FFF2-40B4-BE49-F238E27FC236}">
                    <a16:creationId xmlns:a16="http://schemas.microsoft.com/office/drawing/2014/main" id="{17AC5B4D-96F4-44F3-92F9-A7A97AF955EB}"/>
                  </a:ext>
                </a:extLst>
              </p:cNvPr>
              <p:cNvSpPr>
                <a:spLocks noChangeShapeType="1"/>
              </p:cNvSpPr>
              <p:nvPr/>
            </p:nvSpPr>
            <p:spPr bwMode="auto">
              <a:xfrm>
                <a:off x="1890" y="932"/>
                <a:ext cx="0" cy="134"/>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2" name="Text Box 1055">
                <a:extLst>
                  <a:ext uri="{FF2B5EF4-FFF2-40B4-BE49-F238E27FC236}">
                    <a16:creationId xmlns:a16="http://schemas.microsoft.com/office/drawing/2014/main" id="{47F86338-70D9-426A-A425-D42A90634370}"/>
                  </a:ext>
                </a:extLst>
              </p:cNvPr>
              <p:cNvSpPr txBox="1">
                <a:spLocks noChangeArrowheads="1"/>
              </p:cNvSpPr>
              <p:nvPr/>
            </p:nvSpPr>
            <p:spPr bwMode="auto">
              <a:xfrm>
                <a:off x="1115" y="1741"/>
                <a:ext cx="1623" cy="255"/>
              </a:xfrm>
              <a:prstGeom prst="rect">
                <a:avLst/>
              </a:prstGeom>
              <a:solidFill>
                <a:srgbClr val="FFFFFF"/>
              </a:solidFill>
              <a:ln w="19050">
                <a:solidFill>
                  <a:srgbClr val="000000"/>
                </a:solidFill>
                <a:miter lim="800000"/>
                <a:headEnd/>
                <a:tailEnd/>
              </a:ln>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buSzTx/>
                  <a:buFontTx/>
                  <a:buNone/>
                </a:pPr>
                <a:r>
                  <a:rPr lang="en-US" altLang="en-US" sz="1700">
                    <a:latin typeface="Calibri" panose="020F0502020204030204" pitchFamily="34" charset="0"/>
                    <a:cs typeface="Calibri" panose="020F0502020204030204" pitchFamily="34" charset="0"/>
                  </a:rPr>
                  <a:t>VALIDATION</a:t>
                </a:r>
              </a:p>
            </p:txBody>
          </p:sp>
          <p:sp>
            <p:nvSpPr>
              <p:cNvPr id="11283" name="Text Box 1056">
                <a:extLst>
                  <a:ext uri="{FF2B5EF4-FFF2-40B4-BE49-F238E27FC236}">
                    <a16:creationId xmlns:a16="http://schemas.microsoft.com/office/drawing/2014/main" id="{8A587D7F-9988-468A-A693-B74A0E8A92DC}"/>
                  </a:ext>
                </a:extLst>
              </p:cNvPr>
              <p:cNvSpPr txBox="1">
                <a:spLocks noChangeArrowheads="1"/>
              </p:cNvSpPr>
              <p:nvPr/>
            </p:nvSpPr>
            <p:spPr bwMode="auto">
              <a:xfrm>
                <a:off x="1115" y="2124"/>
                <a:ext cx="1623" cy="255"/>
              </a:xfrm>
              <a:prstGeom prst="rect">
                <a:avLst/>
              </a:prstGeom>
              <a:solidFill>
                <a:srgbClr val="FFFFFF"/>
              </a:solidFill>
              <a:ln w="19050">
                <a:solidFill>
                  <a:srgbClr val="000000"/>
                </a:solidFill>
                <a:miter lim="800000"/>
                <a:headEnd/>
                <a:tailEnd/>
              </a:ln>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buSzTx/>
                  <a:buFontTx/>
                  <a:buNone/>
                </a:pPr>
                <a:r>
                  <a:rPr lang="en-US" altLang="en-US" sz="1700">
                    <a:latin typeface="Calibri" panose="020F0502020204030204" pitchFamily="34" charset="0"/>
                    <a:cs typeface="Calibri" panose="020F0502020204030204" pitchFamily="34" charset="0"/>
                  </a:rPr>
                  <a:t>PROBLEM SOLVING</a:t>
                </a:r>
              </a:p>
            </p:txBody>
          </p:sp>
          <p:sp>
            <p:nvSpPr>
              <p:cNvPr id="11284" name="Text Box 1057">
                <a:extLst>
                  <a:ext uri="{FF2B5EF4-FFF2-40B4-BE49-F238E27FC236}">
                    <a16:creationId xmlns:a16="http://schemas.microsoft.com/office/drawing/2014/main" id="{0D1378C1-2893-4C26-8E0A-E240B2D33D14}"/>
                  </a:ext>
                </a:extLst>
              </p:cNvPr>
              <p:cNvSpPr txBox="1">
                <a:spLocks noChangeArrowheads="1"/>
              </p:cNvSpPr>
              <p:nvPr/>
            </p:nvSpPr>
            <p:spPr bwMode="auto">
              <a:xfrm>
                <a:off x="1115" y="2520"/>
                <a:ext cx="1623" cy="256"/>
              </a:xfrm>
              <a:prstGeom prst="rect">
                <a:avLst/>
              </a:prstGeom>
              <a:solidFill>
                <a:srgbClr val="FFFFFF"/>
              </a:solidFill>
              <a:ln w="19050">
                <a:solidFill>
                  <a:srgbClr val="000000"/>
                </a:solidFill>
                <a:miter lim="800000"/>
                <a:headEnd/>
                <a:tailEnd/>
              </a:ln>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buSzTx/>
                  <a:buFontTx/>
                  <a:buNone/>
                </a:pPr>
                <a:r>
                  <a:rPr lang="en-US" altLang="en-US" sz="1600">
                    <a:latin typeface="Calibri" panose="020F0502020204030204" pitchFamily="34" charset="0"/>
                    <a:cs typeface="Calibri" panose="020F0502020204030204" pitchFamily="34" charset="0"/>
                  </a:rPr>
                  <a:t>RESULT EVALUATION</a:t>
                </a:r>
              </a:p>
            </p:txBody>
          </p:sp>
          <p:sp>
            <p:nvSpPr>
              <p:cNvPr id="11285" name="Text Box 1058">
                <a:extLst>
                  <a:ext uri="{FF2B5EF4-FFF2-40B4-BE49-F238E27FC236}">
                    <a16:creationId xmlns:a16="http://schemas.microsoft.com/office/drawing/2014/main" id="{CF25AB08-1406-4B33-81B7-237F234901C6}"/>
                  </a:ext>
                </a:extLst>
              </p:cNvPr>
              <p:cNvSpPr txBox="1">
                <a:spLocks noChangeArrowheads="1"/>
              </p:cNvSpPr>
              <p:nvPr/>
            </p:nvSpPr>
            <p:spPr bwMode="auto">
              <a:xfrm>
                <a:off x="1115" y="2903"/>
                <a:ext cx="1623" cy="256"/>
              </a:xfrm>
              <a:prstGeom prst="rect">
                <a:avLst/>
              </a:prstGeom>
              <a:solidFill>
                <a:srgbClr val="FFFFFF"/>
              </a:solidFill>
              <a:ln w="19050">
                <a:solidFill>
                  <a:srgbClr val="000000"/>
                </a:solidFill>
                <a:miter lim="800000"/>
                <a:headEnd/>
                <a:tailEnd/>
              </a:ln>
            </p:spPr>
            <p:txBody>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GB" altLang="en-US" sz="1600">
                    <a:latin typeface="Calibri" panose="020F0502020204030204" pitchFamily="34" charset="0"/>
                    <a:cs typeface="Calibri" panose="020F0502020204030204" pitchFamily="34" charset="0"/>
                  </a:rPr>
                  <a:t>RESULT PRESENTATION</a:t>
                </a:r>
                <a:endParaRPr lang="sv-SE" altLang="en-US" sz="1600">
                  <a:latin typeface="Calibri" panose="020F0502020204030204" pitchFamily="34" charset="0"/>
                  <a:cs typeface="Calibri" panose="020F0502020204030204" pitchFamily="34" charset="0"/>
                </a:endParaRPr>
              </a:p>
            </p:txBody>
          </p:sp>
          <p:graphicFrame>
            <p:nvGraphicFramePr>
              <p:cNvPr id="11286" name="Object 1071">
                <a:extLst>
                  <a:ext uri="{FF2B5EF4-FFF2-40B4-BE49-F238E27FC236}">
                    <a16:creationId xmlns:a16="http://schemas.microsoft.com/office/drawing/2014/main" id="{0FBFD0C8-2922-4E88-B7F6-8AE1A2FF3A17}"/>
                  </a:ext>
                </a:extLst>
              </p:cNvPr>
              <p:cNvGraphicFramePr>
                <a:graphicFrameLocks noChangeAspect="1"/>
              </p:cNvGraphicFramePr>
              <p:nvPr>
                <p:extLst>
                  <p:ext uri="{D42A27DB-BD31-4B8C-83A1-F6EECF244321}">
                    <p14:modId xmlns:p14="http://schemas.microsoft.com/office/powerpoint/2010/main" val="2785565081"/>
                  </p:ext>
                </p:extLst>
              </p:nvPr>
            </p:nvGraphicFramePr>
            <p:xfrm>
              <a:off x="2962" y="877"/>
              <a:ext cx="830" cy="274"/>
            </p:xfrm>
            <a:graphic>
              <a:graphicData uri="http://schemas.openxmlformats.org/presentationml/2006/ole">
                <mc:AlternateContent xmlns:mc="http://schemas.openxmlformats.org/markup-compatibility/2006">
                  <mc:Choice xmlns:v="urn:schemas-microsoft-com:vml" Requires="v">
                    <p:oleObj spid="_x0000_s1192" name="Bitmap Image" r:id="rId3" imgW="1133633" imgH="561905" progId="Paint.Picture">
                      <p:embed/>
                    </p:oleObj>
                  </mc:Choice>
                  <mc:Fallback>
                    <p:oleObj name="Bitmap Image" r:id="rId3" imgW="1133633" imgH="561905" progId="Paint.Picture">
                      <p:embed/>
                      <p:pic>
                        <p:nvPicPr>
                          <p:cNvPr id="0" name="Object 10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 y="877"/>
                            <a:ext cx="83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7" name="Line 1034">
                <a:extLst>
                  <a:ext uri="{FF2B5EF4-FFF2-40B4-BE49-F238E27FC236}">
                    <a16:creationId xmlns:a16="http://schemas.microsoft.com/office/drawing/2014/main" id="{B0E14EE9-4643-4AA9-9C8F-4DA1524139C7}"/>
                  </a:ext>
                </a:extLst>
              </p:cNvPr>
              <p:cNvSpPr>
                <a:spLocks noChangeShapeType="1"/>
              </p:cNvSpPr>
              <p:nvPr/>
            </p:nvSpPr>
            <p:spPr bwMode="auto">
              <a:xfrm flipV="1">
                <a:off x="845" y="1352"/>
                <a:ext cx="272" cy="143"/>
              </a:xfrm>
              <a:prstGeom prst="line">
                <a:avLst/>
              </a:prstGeom>
              <a:noFill/>
              <a:ln w="12700">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8" name="Line 1035">
                <a:extLst>
                  <a:ext uri="{FF2B5EF4-FFF2-40B4-BE49-F238E27FC236}">
                    <a16:creationId xmlns:a16="http://schemas.microsoft.com/office/drawing/2014/main" id="{00C1B58B-EEC5-42DE-9867-41DE5DFA2A65}"/>
                  </a:ext>
                </a:extLst>
              </p:cNvPr>
              <p:cNvSpPr>
                <a:spLocks noChangeShapeType="1"/>
              </p:cNvSpPr>
              <p:nvPr/>
            </p:nvSpPr>
            <p:spPr bwMode="auto">
              <a:xfrm flipV="1">
                <a:off x="841" y="1522"/>
                <a:ext cx="272" cy="151"/>
              </a:xfrm>
              <a:prstGeom prst="line">
                <a:avLst/>
              </a:prstGeom>
              <a:noFill/>
              <a:ln w="12700">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9" name="Line 1036">
                <a:extLst>
                  <a:ext uri="{FF2B5EF4-FFF2-40B4-BE49-F238E27FC236}">
                    <a16:creationId xmlns:a16="http://schemas.microsoft.com/office/drawing/2014/main" id="{3F45CAE3-0A0D-4FC9-A72F-F022CDD2D3AD}"/>
                  </a:ext>
                </a:extLst>
              </p:cNvPr>
              <p:cNvSpPr>
                <a:spLocks noChangeShapeType="1"/>
              </p:cNvSpPr>
              <p:nvPr/>
            </p:nvSpPr>
            <p:spPr bwMode="auto">
              <a:xfrm flipV="1">
                <a:off x="823" y="2254"/>
                <a:ext cx="282" cy="0"/>
              </a:xfrm>
              <a:prstGeom prst="line">
                <a:avLst/>
              </a:prstGeom>
              <a:noFill/>
              <a:ln w="12700">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90" name="Line 1037">
                <a:extLst>
                  <a:ext uri="{FF2B5EF4-FFF2-40B4-BE49-F238E27FC236}">
                    <a16:creationId xmlns:a16="http://schemas.microsoft.com/office/drawing/2014/main" id="{2C87200E-9E18-4485-A842-8EF164D87A4F}"/>
                  </a:ext>
                </a:extLst>
              </p:cNvPr>
              <p:cNvSpPr>
                <a:spLocks noChangeShapeType="1"/>
              </p:cNvSpPr>
              <p:nvPr/>
            </p:nvSpPr>
            <p:spPr bwMode="auto">
              <a:xfrm>
                <a:off x="821" y="2449"/>
                <a:ext cx="282" cy="188"/>
              </a:xfrm>
              <a:prstGeom prst="line">
                <a:avLst/>
              </a:prstGeom>
              <a:noFill/>
              <a:ln w="12700">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91" name="Line 1074">
                <a:extLst>
                  <a:ext uri="{FF2B5EF4-FFF2-40B4-BE49-F238E27FC236}">
                    <a16:creationId xmlns:a16="http://schemas.microsoft.com/office/drawing/2014/main" id="{DC6DB3C7-D99C-4FBC-8597-0E8715EB37B5}"/>
                  </a:ext>
                </a:extLst>
              </p:cNvPr>
              <p:cNvSpPr>
                <a:spLocks noChangeShapeType="1"/>
              </p:cNvSpPr>
              <p:nvPr/>
            </p:nvSpPr>
            <p:spPr bwMode="auto">
              <a:xfrm>
                <a:off x="839" y="2583"/>
                <a:ext cx="240" cy="38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292" name="Text Box 1073">
                <a:extLst>
                  <a:ext uri="{FF2B5EF4-FFF2-40B4-BE49-F238E27FC236}">
                    <a16:creationId xmlns:a16="http://schemas.microsoft.com/office/drawing/2014/main" id="{F7BF67AD-CA4E-4F5F-8727-5AEC4BC8076C}"/>
                  </a:ext>
                </a:extLst>
              </p:cNvPr>
              <p:cNvSpPr txBox="1">
                <a:spLocks noChangeArrowheads="1"/>
              </p:cNvSpPr>
              <p:nvPr/>
            </p:nvSpPr>
            <p:spPr bwMode="auto">
              <a:xfrm rot="16200000">
                <a:off x="147" y="1896"/>
                <a:ext cx="1248" cy="240"/>
              </a:xfrm>
              <a:prstGeom prst="rect">
                <a:avLst/>
              </a:prstGeom>
              <a:solidFill>
                <a:schemeClr val="bg1"/>
              </a:solidFill>
              <a:ln w="9525">
                <a:solidFill>
                  <a:srgbClr val="000000"/>
                </a:solidFill>
                <a:miter lim="800000"/>
                <a:headEnd/>
                <a:tailEnd/>
              </a:ln>
            </p:spPr>
            <p:txBody>
              <a:bodyPr lIns="54000" rIns="54000"/>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buSzTx/>
                  <a:buFontTx/>
                  <a:buNone/>
                </a:pPr>
                <a:r>
                  <a:rPr lang="sv-SE" altLang="en-US" sz="1600" dirty="0">
                    <a:latin typeface="Calibri" panose="020F0502020204030204" pitchFamily="34" charset="0"/>
                    <a:cs typeface="Calibri" panose="020F0502020204030204" pitchFamily="34" charset="0"/>
                  </a:rPr>
                  <a:t>   </a:t>
                </a:r>
                <a:r>
                  <a:rPr lang="sv-SE" altLang="en-US" sz="1600" noProof="1">
                    <a:latin typeface="Calibri" panose="020F0502020204030204" pitchFamily="34" charset="0"/>
                    <a:cs typeface="Calibri" panose="020F0502020204030204" pitchFamily="34" charset="0"/>
                  </a:rPr>
                  <a:t>I</a:t>
                </a:r>
                <a:r>
                  <a:rPr lang="sv-SE" altLang="en-US" sz="1600" dirty="0">
                    <a:latin typeface="Calibri" panose="020F0502020204030204" pitchFamily="34" charset="0"/>
                    <a:cs typeface="Calibri" panose="020F0502020204030204" pitchFamily="34" charset="0"/>
                  </a:rPr>
                  <a:t>NFORMATION</a:t>
                </a:r>
                <a:endParaRPr lang="sv-SE" altLang="en-US" sz="1600" noProof="1">
                  <a:latin typeface="Calibri" panose="020F0502020204030204" pitchFamily="34" charset="0"/>
                  <a:cs typeface="Calibri" panose="020F0502020204030204" pitchFamily="34" charset="0"/>
                </a:endParaRPr>
              </a:p>
            </p:txBody>
          </p:sp>
          <p:sp>
            <p:nvSpPr>
              <p:cNvPr id="11293" name="Arc 1033">
                <a:extLst>
                  <a:ext uri="{FF2B5EF4-FFF2-40B4-BE49-F238E27FC236}">
                    <a16:creationId xmlns:a16="http://schemas.microsoft.com/office/drawing/2014/main" id="{91D76E2C-84FC-45FA-85BB-2044DFA9CFD7}"/>
                  </a:ext>
                </a:extLst>
              </p:cNvPr>
              <p:cNvSpPr>
                <a:spLocks/>
              </p:cNvSpPr>
              <p:nvPr/>
            </p:nvSpPr>
            <p:spPr bwMode="auto">
              <a:xfrm rot="811247">
                <a:off x="2678" y="814"/>
                <a:ext cx="356" cy="78"/>
              </a:xfrm>
              <a:custGeom>
                <a:avLst/>
                <a:gdLst>
                  <a:gd name="T0" fmla="*/ 0 w 16012"/>
                  <a:gd name="T1" fmla="*/ 0 h 21558"/>
                  <a:gd name="T2" fmla="*/ 0 w 16012"/>
                  <a:gd name="T3" fmla="*/ 0 h 21558"/>
                  <a:gd name="T4" fmla="*/ 0 w 16012"/>
                  <a:gd name="T5" fmla="*/ 0 h 21558"/>
                  <a:gd name="T6" fmla="*/ 0 60000 65536"/>
                  <a:gd name="T7" fmla="*/ 0 60000 65536"/>
                  <a:gd name="T8" fmla="*/ 0 60000 65536"/>
                </a:gdLst>
                <a:ahLst/>
                <a:cxnLst>
                  <a:cxn ang="T6">
                    <a:pos x="T0" y="T1"/>
                  </a:cxn>
                  <a:cxn ang="T7">
                    <a:pos x="T2" y="T3"/>
                  </a:cxn>
                  <a:cxn ang="T8">
                    <a:pos x="T4" y="T5"/>
                  </a:cxn>
                </a:cxnLst>
                <a:rect l="0" t="0" r="r" b="b"/>
                <a:pathLst>
                  <a:path w="16012" h="21558" fill="none" extrusionOk="0">
                    <a:moveTo>
                      <a:pt x="1341" y="-1"/>
                    </a:moveTo>
                    <a:cubicBezTo>
                      <a:pt x="6965" y="349"/>
                      <a:pt x="12229" y="2883"/>
                      <a:pt x="16011" y="7060"/>
                    </a:cubicBezTo>
                  </a:path>
                  <a:path w="16012" h="21558" stroke="0" extrusionOk="0">
                    <a:moveTo>
                      <a:pt x="1341" y="-1"/>
                    </a:moveTo>
                    <a:cubicBezTo>
                      <a:pt x="6965" y="349"/>
                      <a:pt x="12229" y="2883"/>
                      <a:pt x="16011" y="7060"/>
                    </a:cubicBezTo>
                    <a:lnTo>
                      <a:pt x="0" y="21558"/>
                    </a:lnTo>
                    <a:lnTo>
                      <a:pt x="1341" y="-1"/>
                    </a:lnTo>
                    <a:close/>
                  </a:path>
                </a:pathLst>
              </a:custGeom>
              <a:noFill/>
              <a:ln w="28575">
                <a:solidFill>
                  <a:srgbClr val="000000"/>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11294" name="Line 1036">
                <a:extLst>
                  <a:ext uri="{FF2B5EF4-FFF2-40B4-BE49-F238E27FC236}">
                    <a16:creationId xmlns:a16="http://schemas.microsoft.com/office/drawing/2014/main" id="{AC50704C-CB6B-4EF5-A72D-ED53C7D869C7}"/>
                  </a:ext>
                </a:extLst>
              </p:cNvPr>
              <p:cNvSpPr>
                <a:spLocks noChangeShapeType="1"/>
              </p:cNvSpPr>
              <p:nvPr/>
            </p:nvSpPr>
            <p:spPr bwMode="auto">
              <a:xfrm flipV="1">
                <a:off x="874" y="1872"/>
                <a:ext cx="229" cy="0"/>
              </a:xfrm>
              <a:prstGeom prst="line">
                <a:avLst/>
              </a:prstGeom>
              <a:noFill/>
              <a:ln w="12700">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95" name="Line 1034">
                <a:extLst>
                  <a:ext uri="{FF2B5EF4-FFF2-40B4-BE49-F238E27FC236}">
                    <a16:creationId xmlns:a16="http://schemas.microsoft.com/office/drawing/2014/main" id="{B82FA8F1-CF0D-4298-9847-0EC09A0F6614}"/>
                  </a:ext>
                </a:extLst>
              </p:cNvPr>
              <p:cNvSpPr>
                <a:spLocks noChangeShapeType="1"/>
              </p:cNvSpPr>
              <p:nvPr/>
            </p:nvSpPr>
            <p:spPr bwMode="auto">
              <a:xfrm flipV="1">
                <a:off x="816" y="492"/>
                <a:ext cx="272" cy="892"/>
              </a:xfrm>
              <a:prstGeom prst="line">
                <a:avLst/>
              </a:prstGeom>
              <a:noFill/>
              <a:ln w="12700">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sp>
        <p:nvSpPr>
          <p:cNvPr id="2" name="textruta 1">
            <a:extLst>
              <a:ext uri="{FF2B5EF4-FFF2-40B4-BE49-F238E27FC236}">
                <a16:creationId xmlns:a16="http://schemas.microsoft.com/office/drawing/2014/main" id="{573FF1AD-6D6A-4DC6-9E92-0929DB8033FA}"/>
              </a:ext>
            </a:extLst>
          </p:cNvPr>
          <p:cNvSpPr txBox="1"/>
          <p:nvPr/>
        </p:nvSpPr>
        <p:spPr>
          <a:xfrm>
            <a:off x="214951" y="668404"/>
            <a:ext cx="7477023" cy="430887"/>
          </a:xfrm>
          <a:prstGeom prst="rect">
            <a:avLst/>
          </a:prstGeom>
          <a:noFill/>
        </p:spPr>
        <p:txBody>
          <a:bodyPr wrap="square" rtlCol="0">
            <a:spAutoFit/>
          </a:bodyPr>
          <a:lstStyle/>
          <a:p>
            <a:r>
              <a:rPr lang="en-GB" sz="2200" dirty="0">
                <a:solidFill>
                  <a:schemeClr val="tx1"/>
                </a:solidFill>
                <a:latin typeface="Calibri" panose="020F0502020204030204" pitchFamily="34" charset="0"/>
                <a:cs typeface="Calibri" panose="020F0502020204030204" pitchFamily="34" charset="0"/>
              </a:rPr>
              <a:t>In Lecture L8 we saw that a simulation model required:</a:t>
            </a:r>
          </a:p>
        </p:txBody>
      </p:sp>
      <p:sp>
        <p:nvSpPr>
          <p:cNvPr id="35" name="Rubrik 1">
            <a:extLst>
              <a:ext uri="{FF2B5EF4-FFF2-40B4-BE49-F238E27FC236}">
                <a16:creationId xmlns:a16="http://schemas.microsoft.com/office/drawing/2014/main" id="{3DCD484E-2D9D-49F7-98B7-A6F67926C611}"/>
              </a:ext>
            </a:extLst>
          </p:cNvPr>
          <p:cNvSpPr txBox="1">
            <a:spLocks noChangeArrowheads="1"/>
          </p:cNvSpPr>
          <p:nvPr/>
        </p:nvSpPr>
        <p:spPr bwMode="auto">
          <a:xfrm>
            <a:off x="-77570" y="60448"/>
            <a:ext cx="91907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defTabSz="762000" rtl="0" eaLnBrk="0" fontAlgn="base" hangingPunct="0">
              <a:spcBef>
                <a:spcPct val="0"/>
              </a:spcBef>
              <a:spcAft>
                <a:spcPct val="0"/>
              </a:spcAft>
              <a:defRPr sz="4400" kern="12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Times New Roman" panose="02020603050405020304" pitchFamily="18" charset="0"/>
              </a:defRPr>
            </a:lvl2pPr>
            <a:lvl3pPr algn="ctr" defTabSz="762000" rtl="0" eaLnBrk="0" fontAlgn="base" hangingPunct="0">
              <a:spcBef>
                <a:spcPct val="0"/>
              </a:spcBef>
              <a:spcAft>
                <a:spcPct val="0"/>
              </a:spcAft>
              <a:defRPr sz="4400">
                <a:solidFill>
                  <a:schemeClr val="tx2"/>
                </a:solidFill>
                <a:latin typeface="Times New Roman" panose="02020603050405020304" pitchFamily="18" charset="0"/>
              </a:defRPr>
            </a:lvl3pPr>
            <a:lvl4pPr algn="ctr" defTabSz="762000" rtl="0" eaLnBrk="0" fontAlgn="base" hangingPunct="0">
              <a:spcBef>
                <a:spcPct val="0"/>
              </a:spcBef>
              <a:spcAft>
                <a:spcPct val="0"/>
              </a:spcAft>
              <a:defRPr sz="4400">
                <a:solidFill>
                  <a:schemeClr val="tx2"/>
                </a:solidFill>
                <a:latin typeface="Times New Roman" panose="02020603050405020304" pitchFamily="18" charset="0"/>
              </a:defRPr>
            </a:lvl4pPr>
            <a:lvl5pPr algn="ctr" defTabSz="762000"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defTabSz="762000"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defTabSz="762000"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defTabSz="762000"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defTabSz="762000" rtl="0" eaLnBrk="0" fontAlgn="base" hangingPunct="0">
              <a:spcBef>
                <a:spcPct val="0"/>
              </a:spcBef>
              <a:spcAft>
                <a:spcPct val="0"/>
              </a:spcAft>
              <a:defRPr sz="4400">
                <a:solidFill>
                  <a:schemeClr val="tx2"/>
                </a:solidFill>
                <a:latin typeface="Times New Roman" panose="02020603050405020304" pitchFamily="18" charset="0"/>
              </a:defRPr>
            </a:lvl9pPr>
          </a:lstStyle>
          <a:p>
            <a:pPr marL="457200" indent="-457200">
              <a:buFont typeface="Wingdings" panose="05000000000000000000" pitchFamily="2" charset="2"/>
              <a:buChar char="Ø"/>
            </a:pPr>
            <a:r>
              <a:rPr lang="en-GB" altLang="en-US" sz="3200" b="1" dirty="0">
                <a:latin typeface="Calibri" panose="020F0502020204030204" pitchFamily="34" charset="0"/>
                <a:cs typeface="Calibri" panose="020F0502020204030204" pitchFamily="34" charset="0"/>
              </a:rPr>
              <a:t>Can a prediction model fulfil basic requirements?</a:t>
            </a:r>
          </a:p>
        </p:txBody>
      </p:sp>
      <p:sp>
        <p:nvSpPr>
          <p:cNvPr id="4" name="textruta 3">
            <a:extLst>
              <a:ext uri="{FF2B5EF4-FFF2-40B4-BE49-F238E27FC236}">
                <a16:creationId xmlns:a16="http://schemas.microsoft.com/office/drawing/2014/main" id="{4502344F-A97D-4989-85C0-021429312ECE}"/>
              </a:ext>
            </a:extLst>
          </p:cNvPr>
          <p:cNvSpPr txBox="1"/>
          <p:nvPr/>
        </p:nvSpPr>
        <p:spPr>
          <a:xfrm>
            <a:off x="57746" y="6039789"/>
            <a:ext cx="8961235"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If important aspects are missing, then the study is just a speculation!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ubrik 1">
            <a:extLst>
              <a:ext uri="{FF2B5EF4-FFF2-40B4-BE49-F238E27FC236}">
                <a16:creationId xmlns:a16="http://schemas.microsoft.com/office/drawing/2014/main" id="{79C550E8-FB58-45C2-8CEF-A10D2DDB8145}"/>
              </a:ext>
            </a:extLst>
          </p:cNvPr>
          <p:cNvSpPr>
            <a:spLocks noGrp="1" noChangeArrowheads="1"/>
          </p:cNvSpPr>
          <p:nvPr>
            <p:ph type="title"/>
          </p:nvPr>
        </p:nvSpPr>
        <p:spPr>
          <a:xfrm>
            <a:off x="0" y="80515"/>
            <a:ext cx="9018404" cy="395087"/>
          </a:xfrm>
        </p:spPr>
        <p:txBody>
          <a:bodyPr/>
          <a:lstStyle/>
          <a:p>
            <a:r>
              <a:rPr lang="en-GB" altLang="en-US" sz="3000" b="1" dirty="0">
                <a:latin typeface="Calibri" panose="020F0502020204030204" pitchFamily="34" charset="0"/>
                <a:cs typeface="Calibri" panose="020F0502020204030204" pitchFamily="34" charset="0"/>
              </a:rPr>
              <a:t>Basic requirements of a prediction model - continued</a:t>
            </a:r>
          </a:p>
        </p:txBody>
      </p:sp>
      <p:sp>
        <p:nvSpPr>
          <p:cNvPr id="13315" name="Platshållare för bildnummer 3">
            <a:extLst>
              <a:ext uri="{FF2B5EF4-FFF2-40B4-BE49-F238E27FC236}">
                <a16:creationId xmlns:a16="http://schemas.microsoft.com/office/drawing/2014/main" id="{00E6A447-A8BF-44E2-825E-A0A40273E769}"/>
              </a:ext>
            </a:extLst>
          </p:cNvPr>
          <p:cNvSpPr>
            <a:spLocks noGrp="1" noChangeArrowheads="1"/>
          </p:cNvSpPr>
          <p:nvPr>
            <p:ph type="sldNum" sz="quarter" idx="12"/>
          </p:nvPr>
        </p:nvSpPr>
        <p:spPr>
          <a:xfrm>
            <a:off x="8667984" y="6320285"/>
            <a:ext cx="3429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4F21A514-821D-4DCA-A21C-59BE7591FFE3}" type="slidenum">
              <a:rPr lang="en-GB" altLang="en-US" sz="1400" smtClean="0">
                <a:latin typeface="Calibri" panose="020F0502020204030204" pitchFamily="34" charset="0"/>
                <a:cs typeface="Calibri" panose="020F0502020204030204" pitchFamily="34" charset="0"/>
              </a:rPr>
              <a:pPr>
                <a:spcBef>
                  <a:spcPct val="0"/>
                </a:spcBef>
                <a:buSzTx/>
                <a:buFontTx/>
                <a:buNone/>
              </a:pPr>
              <a:t>18</a:t>
            </a:fld>
            <a:endParaRPr lang="en-GB" altLang="en-US" sz="1400" dirty="0">
              <a:latin typeface="Calibri" panose="020F0502020204030204" pitchFamily="34" charset="0"/>
              <a:cs typeface="Calibri" panose="020F0502020204030204" pitchFamily="34" charset="0"/>
            </a:endParaRPr>
          </a:p>
        </p:txBody>
      </p:sp>
      <p:sp>
        <p:nvSpPr>
          <p:cNvPr id="13317" name="textruta 6">
            <a:extLst>
              <a:ext uri="{FF2B5EF4-FFF2-40B4-BE49-F238E27FC236}">
                <a16:creationId xmlns:a16="http://schemas.microsoft.com/office/drawing/2014/main" id="{BA09798E-B2A5-44CC-B320-88F246CEE6F3}"/>
              </a:ext>
            </a:extLst>
          </p:cNvPr>
          <p:cNvSpPr txBox="1">
            <a:spLocks noChangeArrowheads="1"/>
          </p:cNvSpPr>
          <p:nvPr/>
        </p:nvSpPr>
        <p:spPr bwMode="auto">
          <a:xfrm>
            <a:off x="221384" y="3334151"/>
            <a:ext cx="8281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latin typeface="Calibri" panose="020F0502020204030204" pitchFamily="34" charset="0"/>
                <a:cs typeface="Calibri" panose="020F0502020204030204" pitchFamily="34" charset="0"/>
              </a:rPr>
              <a:t>Model structure: </a:t>
            </a:r>
            <a:r>
              <a:rPr lang="en-GB" altLang="en-US" sz="2000" dirty="0">
                <a:solidFill>
                  <a:srgbClr val="FF0000"/>
                </a:solidFill>
                <a:latin typeface="Calibri" panose="020F0502020204030204" pitchFamily="34" charset="0"/>
                <a:cs typeface="Calibri" panose="020F0502020204030204" pitchFamily="34" charset="0"/>
              </a:rPr>
              <a:t>New knowledge and technology, may affect the model structure, its relations, and show new impacts from the environment.</a:t>
            </a:r>
          </a:p>
        </p:txBody>
      </p:sp>
      <p:sp>
        <p:nvSpPr>
          <p:cNvPr id="2" name="textruta 1">
            <a:extLst>
              <a:ext uri="{FF2B5EF4-FFF2-40B4-BE49-F238E27FC236}">
                <a16:creationId xmlns:a16="http://schemas.microsoft.com/office/drawing/2014/main" id="{130E816E-D527-4FFF-8B1C-11FEB202C18C}"/>
              </a:ext>
            </a:extLst>
          </p:cNvPr>
          <p:cNvSpPr txBox="1"/>
          <p:nvPr/>
        </p:nvSpPr>
        <p:spPr>
          <a:xfrm>
            <a:off x="200026" y="561556"/>
            <a:ext cx="8810858" cy="2646878"/>
          </a:xfrm>
          <a:prstGeom prst="rect">
            <a:avLst/>
          </a:prstGeom>
          <a:noFill/>
        </p:spPr>
        <p:txBody>
          <a:bodyPr wrap="square">
            <a:spAutoFit/>
          </a:bodyPr>
          <a:lstStyle/>
          <a:p>
            <a:pPr>
              <a:defRPr/>
            </a:pPr>
            <a:r>
              <a:rPr lang="en-GB" altLang="en-US" sz="2200" dirty="0">
                <a:solidFill>
                  <a:schemeClr val="tx1"/>
                </a:solidFill>
                <a:latin typeface="Calibri" panose="020F0502020204030204" pitchFamily="34" charset="0"/>
                <a:cs typeface="Calibri" panose="020F0502020204030204" pitchFamily="34" charset="0"/>
              </a:rPr>
              <a:t>Purpose: </a:t>
            </a:r>
            <a:r>
              <a:rPr lang="en-GB" altLang="en-US" sz="2200" dirty="0">
                <a:latin typeface="Calibri" panose="020F0502020204030204" pitchFamily="34" charset="0"/>
                <a:cs typeface="Calibri" panose="020F0502020204030204" pitchFamily="34" charset="0"/>
              </a:rPr>
              <a:t>The purpose is a </a:t>
            </a:r>
            <a:r>
              <a:rPr lang="en-GB" altLang="en-US" sz="2200" i="1" dirty="0">
                <a:latin typeface="Calibri" panose="020F0502020204030204" pitchFamily="34" charset="0"/>
                <a:cs typeface="Calibri" panose="020F0502020204030204" pitchFamily="34" charset="0"/>
              </a:rPr>
              <a:t>subjective</a:t>
            </a:r>
            <a:r>
              <a:rPr lang="en-GB" altLang="en-US" sz="2200" dirty="0">
                <a:latin typeface="Calibri" panose="020F0502020204030204" pitchFamily="34" charset="0"/>
                <a:cs typeface="Calibri" panose="020F0502020204030204" pitchFamily="34" charset="0"/>
              </a:rPr>
              <a:t> issue that often changes over time and cultures. </a:t>
            </a:r>
            <a:r>
              <a:rPr lang="en-GB" altLang="en-US" sz="2200" dirty="0">
                <a:solidFill>
                  <a:schemeClr val="tx1"/>
                </a:solidFill>
                <a:latin typeface="Calibri" panose="020F0502020204030204" pitchFamily="34" charset="0"/>
                <a:cs typeface="Calibri" panose="020F0502020204030204" pitchFamily="34" charset="0"/>
              </a:rPr>
              <a:t>For example:</a:t>
            </a:r>
          </a:p>
          <a:p>
            <a:pPr marL="342900" indent="-342900">
              <a:buFont typeface="Arial" panose="020B0604020202020204" pitchFamily="34" charset="0"/>
              <a:buChar char="•"/>
              <a:defRPr/>
            </a:pPr>
            <a:r>
              <a:rPr lang="en-GB" altLang="en-US" sz="2000" b="0" dirty="0">
                <a:solidFill>
                  <a:schemeClr val="tx1"/>
                </a:solidFill>
                <a:latin typeface="Calibri" panose="020F0502020204030204" pitchFamily="34" charset="0"/>
                <a:cs typeface="Calibri" panose="020F0502020204030204" pitchFamily="34" charset="0"/>
              </a:rPr>
              <a:t>Svante Arrhenius (1896) Can CO</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prevent the next ice age?</a:t>
            </a:r>
          </a:p>
          <a:p>
            <a:pPr marL="342900" indent="-342900">
              <a:buFont typeface="Arial" panose="020B0604020202020204" pitchFamily="34" charset="0"/>
              <a:buChar char="•"/>
              <a:defRPr/>
            </a:pPr>
            <a:r>
              <a:rPr lang="en-GB" altLang="en-US" sz="2000" b="0" dirty="0">
                <a:solidFill>
                  <a:schemeClr val="tx1"/>
                </a:solidFill>
                <a:latin typeface="Calibri" panose="020F0502020204030204" pitchFamily="34" charset="0"/>
                <a:cs typeface="Calibri" panose="020F0502020204030204" pitchFamily="34" charset="0"/>
              </a:rPr>
              <a:t>H</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O and CO</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are the main components of life. How much will higher CO</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increase the crop and forest production?</a:t>
            </a:r>
          </a:p>
          <a:p>
            <a:pPr marL="342900" indent="-342900">
              <a:buFont typeface="Arial" panose="020B0604020202020204" pitchFamily="34" charset="0"/>
              <a:buChar char="•"/>
              <a:defRPr/>
            </a:pPr>
            <a:r>
              <a:rPr lang="en-GB" altLang="en-US" sz="2000" b="0" dirty="0">
                <a:solidFill>
                  <a:schemeClr val="tx1"/>
                </a:solidFill>
                <a:latin typeface="Calibri" panose="020F0502020204030204" pitchFamily="34" charset="0"/>
                <a:cs typeface="Calibri" panose="020F0502020204030204" pitchFamily="34" charset="0"/>
              </a:rPr>
              <a:t>Can and should we prevent climate change because of CO</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a:t>
            </a:r>
          </a:p>
          <a:p>
            <a:pPr>
              <a:defRPr/>
            </a:pPr>
            <a:r>
              <a:rPr lang="en-GB" altLang="en-US" sz="2100" dirty="0">
                <a:latin typeface="Calibri" panose="020F0502020204030204" pitchFamily="34" charset="0"/>
                <a:cs typeface="Calibri" panose="020F0502020204030204" pitchFamily="34" charset="0"/>
              </a:rPr>
              <a:t>A simulation model has one or a few </a:t>
            </a:r>
            <a:r>
              <a:rPr lang="en-GB" altLang="en-US" sz="2100" i="1" dirty="0">
                <a:latin typeface="Calibri" panose="020F0502020204030204" pitchFamily="34" charset="0"/>
                <a:cs typeface="Calibri" panose="020F0502020204030204" pitchFamily="34" charset="0"/>
              </a:rPr>
              <a:t>closely related  </a:t>
            </a:r>
            <a:r>
              <a:rPr lang="en-GB" altLang="en-US" sz="2100" dirty="0">
                <a:latin typeface="Calibri" panose="020F0502020204030204" pitchFamily="34" charset="0"/>
                <a:cs typeface="Calibri" panose="020F0502020204030204" pitchFamily="34" charset="0"/>
              </a:rPr>
              <a:t>purposes! Acting on model results without regarding consequences of other aspects is hazardous!</a:t>
            </a:r>
          </a:p>
        </p:txBody>
      </p:sp>
      <p:sp>
        <p:nvSpPr>
          <p:cNvPr id="13319" name="textruta 8">
            <a:extLst>
              <a:ext uri="{FF2B5EF4-FFF2-40B4-BE49-F238E27FC236}">
                <a16:creationId xmlns:a16="http://schemas.microsoft.com/office/drawing/2014/main" id="{9BC9DD65-49B4-4372-BA7C-2048C823FC6C}"/>
              </a:ext>
            </a:extLst>
          </p:cNvPr>
          <p:cNvSpPr txBox="1">
            <a:spLocks noChangeArrowheads="1"/>
          </p:cNvSpPr>
          <p:nvPr/>
        </p:nvSpPr>
        <p:spPr bwMode="auto">
          <a:xfrm>
            <a:off x="221384" y="4119643"/>
            <a:ext cx="82819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latin typeface="Calibri" panose="020F0502020204030204" pitchFamily="34" charset="0"/>
                <a:cs typeface="Calibri" panose="020F0502020204030204" pitchFamily="34" charset="0"/>
              </a:rPr>
              <a:t>Model fitting </a:t>
            </a:r>
            <a:r>
              <a:rPr lang="en-GB" altLang="en-US" sz="2000" dirty="0">
                <a:solidFill>
                  <a:srgbClr val="FF0000"/>
                </a:solidFill>
                <a:latin typeface="Calibri" panose="020F0502020204030204" pitchFamily="34" charset="0"/>
                <a:cs typeface="Calibri" panose="020F0502020204030204" pitchFamily="34" charset="0"/>
              </a:rPr>
              <a:t>is impossible against non-existing data.</a:t>
            </a:r>
          </a:p>
        </p:txBody>
      </p:sp>
      <p:sp>
        <p:nvSpPr>
          <p:cNvPr id="13320" name="textruta 9">
            <a:extLst>
              <a:ext uri="{FF2B5EF4-FFF2-40B4-BE49-F238E27FC236}">
                <a16:creationId xmlns:a16="http://schemas.microsoft.com/office/drawing/2014/main" id="{C1A7EAF6-66B4-4F2F-BAE5-16E3D5545015}"/>
              </a:ext>
            </a:extLst>
          </p:cNvPr>
          <p:cNvSpPr txBox="1">
            <a:spLocks noChangeArrowheads="1"/>
          </p:cNvSpPr>
          <p:nvPr/>
        </p:nvSpPr>
        <p:spPr bwMode="auto">
          <a:xfrm>
            <a:off x="192088" y="4588351"/>
            <a:ext cx="8281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latin typeface="Calibri" panose="020F0502020204030204" pitchFamily="34" charset="0"/>
                <a:cs typeface="Calibri" panose="020F0502020204030204" pitchFamily="34" charset="0"/>
              </a:rPr>
              <a:t>Problem solving </a:t>
            </a:r>
            <a:r>
              <a:rPr lang="en-GB" altLang="en-US" sz="2000" dirty="0">
                <a:solidFill>
                  <a:srgbClr val="FF0000"/>
                </a:solidFill>
                <a:latin typeface="Calibri" panose="020F0502020204030204" pitchFamily="34" charset="0"/>
                <a:cs typeface="Calibri" panose="020F0502020204030204" pitchFamily="34" charset="0"/>
              </a:rPr>
              <a:t>inherits all problems described above.</a:t>
            </a:r>
          </a:p>
        </p:txBody>
      </p:sp>
      <p:sp>
        <p:nvSpPr>
          <p:cNvPr id="13321" name="textruta 10">
            <a:extLst>
              <a:ext uri="{FF2B5EF4-FFF2-40B4-BE49-F238E27FC236}">
                <a16:creationId xmlns:a16="http://schemas.microsoft.com/office/drawing/2014/main" id="{E817FAA0-52EA-41F3-A295-67FCC2B3C486}"/>
              </a:ext>
            </a:extLst>
          </p:cNvPr>
          <p:cNvSpPr txBox="1">
            <a:spLocks noChangeArrowheads="1"/>
          </p:cNvSpPr>
          <p:nvPr/>
        </p:nvSpPr>
        <p:spPr bwMode="auto">
          <a:xfrm>
            <a:off x="192088" y="5139285"/>
            <a:ext cx="86487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latin typeface="Calibri" panose="020F0502020204030204" pitchFamily="34" charset="0"/>
                <a:cs typeface="Calibri" panose="020F0502020204030204" pitchFamily="34" charset="0"/>
              </a:rPr>
              <a:t>Validation</a:t>
            </a:r>
            <a:r>
              <a:rPr lang="en-GB" altLang="en-US" sz="2200" b="0" dirty="0">
                <a:latin typeface="Calibri" panose="020F0502020204030204" pitchFamily="34" charset="0"/>
                <a:cs typeface="Calibri" panose="020F0502020204030204" pitchFamily="34" charset="0"/>
              </a:rPr>
              <a:t> </a:t>
            </a:r>
            <a:r>
              <a:rPr lang="en-GB" altLang="en-US" sz="2000" dirty="0">
                <a:solidFill>
                  <a:srgbClr val="FF0000"/>
                </a:solidFill>
                <a:latin typeface="Calibri" panose="020F0502020204030204" pitchFamily="34" charset="0"/>
                <a:cs typeface="Calibri" panose="020F0502020204030204" pitchFamily="34" charset="0"/>
              </a:rPr>
              <a:t>data about the future (independent of those used in the model fitting) are also impossible to obtain.</a:t>
            </a:r>
          </a:p>
        </p:txBody>
      </p:sp>
      <p:sp>
        <p:nvSpPr>
          <p:cNvPr id="13322" name="textruta 11">
            <a:extLst>
              <a:ext uri="{FF2B5EF4-FFF2-40B4-BE49-F238E27FC236}">
                <a16:creationId xmlns:a16="http://schemas.microsoft.com/office/drawing/2014/main" id="{00D2AF68-D13D-407F-943F-FACC804AAD42}"/>
              </a:ext>
            </a:extLst>
          </p:cNvPr>
          <p:cNvSpPr txBox="1">
            <a:spLocks noChangeArrowheads="1"/>
          </p:cNvSpPr>
          <p:nvPr/>
        </p:nvSpPr>
        <p:spPr bwMode="auto">
          <a:xfrm>
            <a:off x="200025" y="5866274"/>
            <a:ext cx="778894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latin typeface="Calibri" panose="020F0502020204030204" pitchFamily="34" charset="0"/>
                <a:cs typeface="Calibri" panose="020F0502020204030204" pitchFamily="34" charset="0"/>
              </a:rPr>
              <a:t>Result evaluation </a:t>
            </a:r>
            <a:r>
              <a:rPr lang="en-GB" altLang="en-US" sz="2000" dirty="0">
                <a:solidFill>
                  <a:srgbClr val="FF0000"/>
                </a:solidFill>
                <a:latin typeface="Calibri" panose="020F0502020204030204" pitchFamily="34" charset="0"/>
                <a:cs typeface="Calibri" panose="020F0502020204030204" pitchFamily="34" charset="0"/>
              </a:rPr>
              <a:t>is impossible against non-existing data.</a:t>
            </a:r>
          </a:p>
        </p:txBody>
      </p:sp>
      <p:sp>
        <p:nvSpPr>
          <p:cNvPr id="13323" name="textruta 12">
            <a:extLst>
              <a:ext uri="{FF2B5EF4-FFF2-40B4-BE49-F238E27FC236}">
                <a16:creationId xmlns:a16="http://schemas.microsoft.com/office/drawing/2014/main" id="{80114DC9-E151-4F5F-8690-CA7FAB13DF9C}"/>
              </a:ext>
            </a:extLst>
          </p:cNvPr>
          <p:cNvSpPr txBox="1">
            <a:spLocks noChangeArrowheads="1"/>
          </p:cNvSpPr>
          <p:nvPr/>
        </p:nvSpPr>
        <p:spPr bwMode="auto">
          <a:xfrm>
            <a:off x="200025" y="6375100"/>
            <a:ext cx="7175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latin typeface="Calibri" panose="020F0502020204030204" pitchFamily="34" charset="0"/>
                <a:cs typeface="Calibri" panose="020F0502020204030204" pitchFamily="34" charset="0"/>
              </a:rPr>
              <a:t>Result presentation </a:t>
            </a:r>
            <a:r>
              <a:rPr lang="en-GB" altLang="en-US" sz="2000" dirty="0">
                <a:solidFill>
                  <a:srgbClr val="FF0000"/>
                </a:solidFill>
                <a:latin typeface="Calibri" panose="020F0502020204030204" pitchFamily="34" charset="0"/>
                <a:cs typeface="Calibri" panose="020F0502020204030204" pitchFamily="34" charset="0"/>
              </a:rPr>
              <a:t>will inherit all the above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17"/>
                                        </p:tgtEl>
                                        <p:attrNameLst>
                                          <p:attrName>style.visibility</p:attrName>
                                        </p:attrNameLst>
                                      </p:cBhvr>
                                      <p:to>
                                        <p:strVal val="visible"/>
                                      </p:to>
                                    </p:set>
                                    <p:anim calcmode="lin" valueType="num">
                                      <p:cBhvr additive="base">
                                        <p:cTn id="37" dur="500" fill="hold"/>
                                        <p:tgtEl>
                                          <p:spTgt spid="13317"/>
                                        </p:tgtEl>
                                        <p:attrNameLst>
                                          <p:attrName>ppt_x</p:attrName>
                                        </p:attrNameLst>
                                      </p:cBhvr>
                                      <p:tavLst>
                                        <p:tav tm="0">
                                          <p:val>
                                            <p:strVal val="#ppt_x"/>
                                          </p:val>
                                        </p:tav>
                                        <p:tav tm="100000">
                                          <p:val>
                                            <p:strVal val="#ppt_x"/>
                                          </p:val>
                                        </p:tav>
                                      </p:tavLst>
                                    </p:anim>
                                    <p:anim calcmode="lin" valueType="num">
                                      <p:cBhvr additive="base">
                                        <p:cTn id="38"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9">
                                            <p:txEl>
                                              <p:pRg st="0" end="0"/>
                                            </p:txEl>
                                          </p:spTgt>
                                        </p:tgtEl>
                                        <p:attrNameLst>
                                          <p:attrName>style.visibility</p:attrName>
                                        </p:attrNameLst>
                                      </p:cBhvr>
                                      <p:to>
                                        <p:strVal val="visible"/>
                                      </p:to>
                                    </p:set>
                                    <p:anim calcmode="lin" valueType="num">
                                      <p:cBhvr additive="base">
                                        <p:cTn id="43" dur="500" fill="hold"/>
                                        <p:tgtEl>
                                          <p:spTgt spid="133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20">
                                            <p:txEl>
                                              <p:pRg st="0" end="0"/>
                                            </p:txEl>
                                          </p:spTgt>
                                        </p:tgtEl>
                                        <p:attrNameLst>
                                          <p:attrName>style.visibility</p:attrName>
                                        </p:attrNameLst>
                                      </p:cBhvr>
                                      <p:to>
                                        <p:strVal val="visible"/>
                                      </p:to>
                                    </p:set>
                                    <p:anim calcmode="lin" valueType="num">
                                      <p:cBhvr additive="base">
                                        <p:cTn id="49" dur="500" fill="hold"/>
                                        <p:tgtEl>
                                          <p:spTgt spid="133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321"/>
                                        </p:tgtEl>
                                        <p:attrNameLst>
                                          <p:attrName>style.visibility</p:attrName>
                                        </p:attrNameLst>
                                      </p:cBhvr>
                                      <p:to>
                                        <p:strVal val="visible"/>
                                      </p:to>
                                    </p:set>
                                    <p:anim calcmode="lin" valueType="num">
                                      <p:cBhvr additive="base">
                                        <p:cTn id="55" dur="500" fill="hold"/>
                                        <p:tgtEl>
                                          <p:spTgt spid="13321"/>
                                        </p:tgtEl>
                                        <p:attrNameLst>
                                          <p:attrName>ppt_x</p:attrName>
                                        </p:attrNameLst>
                                      </p:cBhvr>
                                      <p:tavLst>
                                        <p:tav tm="0">
                                          <p:val>
                                            <p:strVal val="#ppt_x"/>
                                          </p:val>
                                        </p:tav>
                                        <p:tav tm="100000">
                                          <p:val>
                                            <p:strVal val="#ppt_x"/>
                                          </p:val>
                                        </p:tav>
                                      </p:tavLst>
                                    </p:anim>
                                    <p:anim calcmode="lin" valueType="num">
                                      <p:cBhvr additive="base">
                                        <p:cTn id="56"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322"/>
                                        </p:tgtEl>
                                        <p:attrNameLst>
                                          <p:attrName>style.visibility</p:attrName>
                                        </p:attrNameLst>
                                      </p:cBhvr>
                                      <p:to>
                                        <p:strVal val="visible"/>
                                      </p:to>
                                    </p:set>
                                    <p:anim calcmode="lin" valueType="num">
                                      <p:cBhvr additive="base">
                                        <p:cTn id="61" dur="500" fill="hold"/>
                                        <p:tgtEl>
                                          <p:spTgt spid="13322"/>
                                        </p:tgtEl>
                                        <p:attrNameLst>
                                          <p:attrName>ppt_x</p:attrName>
                                        </p:attrNameLst>
                                      </p:cBhvr>
                                      <p:tavLst>
                                        <p:tav tm="0">
                                          <p:val>
                                            <p:strVal val="#ppt_x"/>
                                          </p:val>
                                        </p:tav>
                                        <p:tav tm="100000">
                                          <p:val>
                                            <p:strVal val="#ppt_x"/>
                                          </p:val>
                                        </p:tav>
                                      </p:tavLst>
                                    </p:anim>
                                    <p:anim calcmode="lin" valueType="num">
                                      <p:cBhvr additive="base">
                                        <p:cTn id="62"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323"/>
                                        </p:tgtEl>
                                        <p:attrNameLst>
                                          <p:attrName>style.visibility</p:attrName>
                                        </p:attrNameLst>
                                      </p:cBhvr>
                                      <p:to>
                                        <p:strVal val="visible"/>
                                      </p:to>
                                    </p:set>
                                    <p:anim calcmode="lin" valueType="num">
                                      <p:cBhvr additive="base">
                                        <p:cTn id="67" dur="500" fill="hold"/>
                                        <p:tgtEl>
                                          <p:spTgt spid="13323"/>
                                        </p:tgtEl>
                                        <p:attrNameLst>
                                          <p:attrName>ppt_x</p:attrName>
                                        </p:attrNameLst>
                                      </p:cBhvr>
                                      <p:tavLst>
                                        <p:tav tm="0">
                                          <p:val>
                                            <p:strVal val="#ppt_x"/>
                                          </p:val>
                                        </p:tav>
                                        <p:tav tm="100000">
                                          <p:val>
                                            <p:strVal val="#ppt_x"/>
                                          </p:val>
                                        </p:tav>
                                      </p:tavLst>
                                    </p:anim>
                                    <p:anim calcmode="lin" valueType="num">
                                      <p:cBhvr additive="base">
                                        <p:cTn id="68"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21" grpId="0"/>
      <p:bldP spid="13322" grpId="0"/>
      <p:bldP spid="133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4CB5BC1-93B5-40F1-91BD-CC56CEF8CDCD}"/>
              </a:ext>
            </a:extLst>
          </p:cNvPr>
          <p:cNvSpPr>
            <a:spLocks noGrp="1" noChangeArrowheads="1"/>
          </p:cNvSpPr>
          <p:nvPr>
            <p:ph type="title"/>
          </p:nvPr>
        </p:nvSpPr>
        <p:spPr>
          <a:xfrm>
            <a:off x="448633" y="87513"/>
            <a:ext cx="8190928" cy="613767"/>
          </a:xfrm>
        </p:spPr>
        <p:txBody>
          <a:bodyPr/>
          <a:lstStyle/>
          <a:p>
            <a:pPr marL="571500" indent="-571500">
              <a:buFont typeface="Wingdings" panose="05000000000000000000" pitchFamily="2" charset="2"/>
              <a:buChar char="Ø"/>
            </a:pPr>
            <a:r>
              <a:rPr lang="en-GB" altLang="en-US" sz="3600" b="1" dirty="0">
                <a:latin typeface="Calibri" panose="020F0502020204030204" pitchFamily="34" charset="0"/>
                <a:cs typeface="Calibri" panose="020F0502020204030204" pitchFamily="34" charset="0"/>
              </a:rPr>
              <a:t>Modelling from observed behaviour?</a:t>
            </a:r>
          </a:p>
        </p:txBody>
      </p:sp>
      <p:graphicFrame>
        <p:nvGraphicFramePr>
          <p:cNvPr id="2051" name="Object 3">
            <a:extLst>
              <a:ext uri="{FF2B5EF4-FFF2-40B4-BE49-F238E27FC236}">
                <a16:creationId xmlns:a16="http://schemas.microsoft.com/office/drawing/2014/main" id="{012B181A-5F95-4592-B79D-E2AFC3777009}"/>
              </a:ext>
            </a:extLst>
          </p:cNvPr>
          <p:cNvGraphicFramePr>
            <a:graphicFrameLocks noChangeAspect="1"/>
          </p:cNvGraphicFramePr>
          <p:nvPr>
            <p:extLst>
              <p:ext uri="{D42A27DB-BD31-4B8C-83A1-F6EECF244321}">
                <p14:modId xmlns:p14="http://schemas.microsoft.com/office/powerpoint/2010/main" val="420885607"/>
              </p:ext>
            </p:extLst>
          </p:nvPr>
        </p:nvGraphicFramePr>
        <p:xfrm>
          <a:off x="106362" y="701280"/>
          <a:ext cx="8931275" cy="4487863"/>
        </p:xfrm>
        <a:graphic>
          <a:graphicData uri="http://schemas.openxmlformats.org/presentationml/2006/ole">
            <mc:AlternateContent xmlns:mc="http://schemas.openxmlformats.org/markup-compatibility/2006">
              <mc:Choice xmlns:v="urn:schemas-microsoft-com:vml" Requires="v">
                <p:oleObj spid="_x0000_s2216" name="Bitmappsbild" r:id="rId4" imgW="8931414" imgH="4488569" progId="Paint.Picture">
                  <p:embed/>
                </p:oleObj>
              </mc:Choice>
              <mc:Fallback>
                <p:oleObj name="Bitmappsbild" r:id="rId4" imgW="8931414" imgH="4488569" progId="Paint.Picture">
                  <p:embed/>
                  <p:pic>
                    <p:nvPicPr>
                      <p:cNvPr id="2051" name="Object 3">
                        <a:extLst>
                          <a:ext uri="{FF2B5EF4-FFF2-40B4-BE49-F238E27FC236}">
                            <a16:creationId xmlns:a16="http://schemas.microsoft.com/office/drawing/2014/main" id="{012B181A-5F95-4592-B79D-E2AFC37770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62" y="701280"/>
                        <a:ext cx="8931275"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 Box 4">
            <a:extLst>
              <a:ext uri="{FF2B5EF4-FFF2-40B4-BE49-F238E27FC236}">
                <a16:creationId xmlns:a16="http://schemas.microsoft.com/office/drawing/2014/main" id="{31B3BF05-42BD-42BE-8BB0-F43BB0066AA9}"/>
              </a:ext>
            </a:extLst>
          </p:cNvPr>
          <p:cNvSpPr txBox="1">
            <a:spLocks noChangeArrowheads="1"/>
          </p:cNvSpPr>
          <p:nvPr/>
        </p:nvSpPr>
        <p:spPr bwMode="auto">
          <a:xfrm>
            <a:off x="415833" y="5301355"/>
            <a:ext cx="749613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buFontTx/>
              <a:buChar char="•"/>
            </a:pPr>
            <a:r>
              <a:rPr lang="en-GB" altLang="en-US" sz="2400" dirty="0">
                <a:latin typeface="Calibri" panose="020F0502020204030204" pitchFamily="34" charset="0"/>
                <a:cs typeface="Calibri" panose="020F0502020204030204" pitchFamily="34" charset="0"/>
              </a:rPr>
              <a:t>  Describe the behaviour of each diagram.</a:t>
            </a:r>
          </a:p>
          <a:p>
            <a:pPr>
              <a:spcBef>
                <a:spcPct val="25000"/>
              </a:spcBef>
              <a:buFontTx/>
              <a:buChar char="•"/>
            </a:pPr>
            <a:r>
              <a:rPr lang="en-GB" altLang="en-US" sz="2400" dirty="0">
                <a:latin typeface="Calibri" panose="020F0502020204030204" pitchFamily="34" charset="0"/>
                <a:cs typeface="Calibri" panose="020F0502020204030204" pitchFamily="34" charset="0"/>
              </a:rPr>
              <a:t>  What models would produce these behaviours?</a:t>
            </a:r>
          </a:p>
          <a:p>
            <a:pPr>
              <a:spcBef>
                <a:spcPct val="25000"/>
              </a:spcBef>
              <a:buFontTx/>
              <a:buChar char="•"/>
            </a:pPr>
            <a:r>
              <a:rPr lang="en-GB" altLang="en-US" sz="2400" dirty="0">
                <a:latin typeface="Calibri" panose="020F0502020204030204" pitchFamily="34" charset="0"/>
                <a:cs typeface="Calibri" panose="020F0502020204030204" pitchFamily="34" charset="0"/>
              </a:rPr>
              <a:t>  What future behaviour do you predict for each case?</a:t>
            </a:r>
          </a:p>
        </p:txBody>
      </p:sp>
      <p:sp>
        <p:nvSpPr>
          <p:cNvPr id="5" name="Platshållare för bildnummer 4">
            <a:extLst>
              <a:ext uri="{FF2B5EF4-FFF2-40B4-BE49-F238E27FC236}">
                <a16:creationId xmlns:a16="http://schemas.microsoft.com/office/drawing/2014/main" id="{6DD616A8-2C5C-4B72-BD71-ED833EA5C9F3}"/>
              </a:ext>
            </a:extLst>
          </p:cNvPr>
          <p:cNvSpPr>
            <a:spLocks noGrp="1"/>
          </p:cNvSpPr>
          <p:nvPr>
            <p:ph type="sldNum" sz="quarter" idx="12"/>
          </p:nvPr>
        </p:nvSpPr>
        <p:spPr>
          <a:xfrm>
            <a:off x="8597592" y="6229150"/>
            <a:ext cx="376646" cy="457200"/>
          </a:xfrm>
        </p:spPr>
        <p:txBody>
          <a:bodyPr/>
          <a:lstStyle/>
          <a:p>
            <a:fld id="{B68D319B-1C1C-4202-9C0E-0CF2A0AE7C3B}" type="slidenum">
              <a:rPr lang="en-GB" altLang="en-US">
                <a:latin typeface="Calibri" panose="020F0502020204030204" pitchFamily="34" charset="0"/>
                <a:cs typeface="Calibri" panose="020F0502020204030204" pitchFamily="34" charset="0"/>
              </a:rPr>
              <a:pPr/>
              <a:t>19</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xEl>
                                              <p:pRg st="0" end="0"/>
                                            </p:txEl>
                                          </p:spTgt>
                                        </p:tgtEl>
                                        <p:attrNameLst>
                                          <p:attrName>style.visibility</p:attrName>
                                        </p:attrNameLst>
                                      </p:cBhvr>
                                      <p:to>
                                        <p:strVal val="visible"/>
                                      </p:to>
                                    </p:set>
                                    <p:anim calcmode="lin" valueType="num">
                                      <p:cBhvr additive="base">
                                        <p:cTn id="13" dur="500" fill="hold"/>
                                        <p:tgtEl>
                                          <p:spTgt spid="205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 calcmode="lin" valueType="num">
                                      <p:cBhvr additive="base">
                                        <p:cTn id="19" dur="500" fill="hold"/>
                                        <p:tgtEl>
                                          <p:spTgt spid="205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2">
                                            <p:txEl>
                                              <p:pRg st="2" end="2"/>
                                            </p:txEl>
                                          </p:spTgt>
                                        </p:tgtEl>
                                        <p:attrNameLst>
                                          <p:attrName>style.visibility</p:attrName>
                                        </p:attrNameLst>
                                      </p:cBhvr>
                                      <p:to>
                                        <p:strVal val="visible"/>
                                      </p:to>
                                    </p:set>
                                    <p:anim calcmode="lin" valueType="num">
                                      <p:cBhvr additive="base">
                                        <p:cTn id="25" dur="500" fill="hold"/>
                                        <p:tgtEl>
                                          <p:spTgt spid="205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ubrik 1">
            <a:extLst>
              <a:ext uri="{FF2B5EF4-FFF2-40B4-BE49-F238E27FC236}">
                <a16:creationId xmlns:a16="http://schemas.microsoft.com/office/drawing/2014/main" id="{DDA42F1E-02B2-44AD-918A-25FAFCE14A91}"/>
              </a:ext>
            </a:extLst>
          </p:cNvPr>
          <p:cNvSpPr>
            <a:spLocks noGrp="1" noChangeArrowheads="1"/>
          </p:cNvSpPr>
          <p:nvPr>
            <p:ph type="title"/>
          </p:nvPr>
        </p:nvSpPr>
        <p:spPr>
          <a:xfrm>
            <a:off x="38499" y="176262"/>
            <a:ext cx="9010363" cy="503238"/>
          </a:xfrm>
        </p:spPr>
        <p:txBody>
          <a:bodyPr/>
          <a:lstStyle/>
          <a:p>
            <a:r>
              <a:rPr lang="en-GB" altLang="en-US" sz="3900" b="1" dirty="0">
                <a:solidFill>
                  <a:schemeClr val="tx1"/>
                </a:solidFill>
                <a:latin typeface="Calibri" panose="020F0502020204030204" pitchFamily="34" charset="0"/>
                <a:cs typeface="Calibri" panose="020F0502020204030204" pitchFamily="34" charset="0"/>
              </a:rPr>
              <a:t>I. </a:t>
            </a:r>
            <a:r>
              <a:rPr lang="en-GB" altLang="en-US" sz="3900" b="1" dirty="0">
                <a:latin typeface="Calibri" panose="020F0502020204030204" pitchFamily="34" charset="0"/>
                <a:cs typeface="Calibri" panose="020F0502020204030204" pitchFamily="34" charset="0"/>
              </a:rPr>
              <a:t>PRINCIPLES FOR MODEL CONSTRUCTION </a:t>
            </a:r>
          </a:p>
        </p:txBody>
      </p:sp>
      <p:sp>
        <p:nvSpPr>
          <p:cNvPr id="7171" name="Platshållare för bildnummer 3">
            <a:extLst>
              <a:ext uri="{FF2B5EF4-FFF2-40B4-BE49-F238E27FC236}">
                <a16:creationId xmlns:a16="http://schemas.microsoft.com/office/drawing/2014/main" id="{D2862A2C-5044-4C09-8667-B66791416C85}"/>
              </a:ext>
            </a:extLst>
          </p:cNvPr>
          <p:cNvSpPr>
            <a:spLocks noGrp="1" noChangeArrowheads="1"/>
          </p:cNvSpPr>
          <p:nvPr>
            <p:ph type="sldNum" sz="quarter" idx="12"/>
          </p:nvPr>
        </p:nvSpPr>
        <p:spPr>
          <a:xfrm>
            <a:off x="8543569" y="6387878"/>
            <a:ext cx="388938"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13451A6E-B6B9-4CBE-887E-6108201E4AF7}" type="slidenum">
              <a:rPr lang="en-GB" altLang="en-US" sz="1400" smtClean="0">
                <a:latin typeface="Calibri" panose="020F0502020204030204" pitchFamily="34" charset="0"/>
                <a:cs typeface="Calibri" panose="020F0502020204030204" pitchFamily="34" charset="0"/>
              </a:rPr>
              <a:pPr>
                <a:spcBef>
                  <a:spcPct val="0"/>
                </a:spcBef>
                <a:buSzTx/>
                <a:buFontTx/>
                <a:buNone/>
              </a:pPr>
              <a:t>2</a:t>
            </a:fld>
            <a:endParaRPr lang="en-GB" altLang="en-US" sz="1400"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7BAD864C-ECEE-424A-B661-59381738A5DF}"/>
              </a:ext>
            </a:extLst>
          </p:cNvPr>
          <p:cNvGrpSpPr/>
          <p:nvPr/>
        </p:nvGrpSpPr>
        <p:grpSpPr>
          <a:xfrm>
            <a:off x="190060" y="1715311"/>
            <a:ext cx="8328184" cy="3294069"/>
            <a:chOff x="190060" y="1680577"/>
            <a:chExt cx="8328184" cy="3294069"/>
          </a:xfrm>
        </p:grpSpPr>
        <p:sp>
          <p:nvSpPr>
            <p:cNvPr id="10" name="Text Box 10">
              <a:extLst>
                <a:ext uri="{FF2B5EF4-FFF2-40B4-BE49-F238E27FC236}">
                  <a16:creationId xmlns:a16="http://schemas.microsoft.com/office/drawing/2014/main" id="{EE78D056-820B-481B-8C0A-F5FD6A3CA0BA}"/>
                </a:ext>
              </a:extLst>
            </p:cNvPr>
            <p:cNvSpPr txBox="1">
              <a:spLocks noChangeArrowheads="1"/>
            </p:cNvSpPr>
            <p:nvPr/>
          </p:nvSpPr>
          <p:spPr bwMode="auto">
            <a:xfrm>
              <a:off x="190060" y="1752302"/>
              <a:ext cx="64839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000" dirty="0">
                  <a:solidFill>
                    <a:srgbClr val="FF0000"/>
                  </a:solidFill>
                  <a:latin typeface="Calibri" panose="020F0502020204030204" pitchFamily="34" charset="0"/>
                  <a:cs typeface="Calibri" panose="020F0502020204030204" pitchFamily="34" charset="0"/>
                </a:rPr>
                <a:t>White-box model.</a:t>
              </a:r>
              <a:r>
                <a:rPr lang="en-GB" altLang="en-US" sz="2000" dirty="0">
                  <a:latin typeface="Calibri" panose="020F0502020204030204" pitchFamily="34" charset="0"/>
                  <a:cs typeface="Calibri" panose="020F0502020204030204" pitchFamily="34" charset="0"/>
                </a:rPr>
                <a:t>  Based on knowledge about the studied system and its behaviour </a:t>
              </a:r>
              <a:r>
                <a:rPr lang="en-GB" altLang="en-US" sz="2000" b="0" dirty="0">
                  <a:latin typeface="Calibri" panose="020F0502020204030204" pitchFamily="34" charset="0"/>
                  <a:cs typeface="Calibri" panose="020F0502020204030204" pitchFamily="34" charset="0"/>
                </a:rPr>
                <a:t>such as structure of components and relations between these components (e.g. from Laws of nature, known relations, parameter values, etc.).</a:t>
              </a:r>
            </a:p>
          </p:txBody>
        </p:sp>
        <p:grpSp>
          <p:nvGrpSpPr>
            <p:cNvPr id="2" name="Grupp 1">
              <a:extLst>
                <a:ext uri="{FF2B5EF4-FFF2-40B4-BE49-F238E27FC236}">
                  <a16:creationId xmlns:a16="http://schemas.microsoft.com/office/drawing/2014/main" id="{CA743F8E-4836-4E3A-B1CC-8B7C813CDA28}"/>
                </a:ext>
              </a:extLst>
            </p:cNvPr>
            <p:cNvGrpSpPr/>
            <p:nvPr/>
          </p:nvGrpSpPr>
          <p:grpSpPr>
            <a:xfrm>
              <a:off x="6321137" y="1680577"/>
              <a:ext cx="2197107" cy="3294069"/>
              <a:chOff x="6321137" y="1680577"/>
              <a:chExt cx="2197107" cy="3294069"/>
            </a:xfrm>
          </p:grpSpPr>
          <p:sp>
            <p:nvSpPr>
              <p:cNvPr id="7175" name="textruta 11">
                <a:extLst>
                  <a:ext uri="{FF2B5EF4-FFF2-40B4-BE49-F238E27FC236}">
                    <a16:creationId xmlns:a16="http://schemas.microsoft.com/office/drawing/2014/main" id="{3584B15D-F664-4434-A7A7-03F954C1C915}"/>
                  </a:ext>
                </a:extLst>
              </p:cNvPr>
              <p:cNvSpPr txBox="1">
                <a:spLocks noChangeArrowheads="1"/>
              </p:cNvSpPr>
              <p:nvPr/>
            </p:nvSpPr>
            <p:spPr bwMode="auto">
              <a:xfrm>
                <a:off x="6963502" y="1680577"/>
                <a:ext cx="1554742" cy="720000"/>
              </a:xfrm>
              <a:prstGeom prst="rect">
                <a:avLst/>
              </a:prstGeom>
              <a:solidFill>
                <a:srgbClr val="66CCFF"/>
              </a:solidFill>
              <a:ln w="19050">
                <a:solidFill>
                  <a:schemeClr val="tx1"/>
                </a:solidFill>
                <a:miter lim="800000"/>
                <a:headEnd/>
                <a:tailEnd/>
              </a:ln>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GB" altLang="en-US" sz="1000" dirty="0">
                  <a:latin typeface="Calibri" panose="020F0502020204030204" pitchFamily="34" charset="0"/>
                  <a:cs typeface="Calibri" panose="020F0502020204030204" pitchFamily="34" charset="0"/>
                </a:endParaRPr>
              </a:p>
              <a:p>
                <a:pPr algn="ctr">
                  <a:spcBef>
                    <a:spcPct val="0"/>
                  </a:spcBef>
                  <a:buSzTx/>
                  <a:buFontTx/>
                  <a:buNone/>
                </a:pPr>
                <a:r>
                  <a:rPr lang="en-GB" altLang="en-US" sz="2400" dirty="0">
                    <a:latin typeface="Calibri" panose="020F0502020204030204" pitchFamily="34" charset="0"/>
                    <a:cs typeface="Calibri" panose="020F0502020204030204" pitchFamily="34" charset="0"/>
                  </a:rPr>
                  <a:t>SYSTEMUS</a:t>
                </a:r>
              </a:p>
            </p:txBody>
          </p:sp>
          <p:sp>
            <p:nvSpPr>
              <p:cNvPr id="7176" name="textruta 12">
                <a:extLst>
                  <a:ext uri="{FF2B5EF4-FFF2-40B4-BE49-F238E27FC236}">
                    <a16:creationId xmlns:a16="http://schemas.microsoft.com/office/drawing/2014/main" id="{A688A4EF-0E6E-4E10-A907-0C173038D9E8}"/>
                  </a:ext>
                </a:extLst>
              </p:cNvPr>
              <p:cNvSpPr txBox="1">
                <a:spLocks noChangeArrowheads="1"/>
              </p:cNvSpPr>
              <p:nvPr/>
            </p:nvSpPr>
            <p:spPr bwMode="auto">
              <a:xfrm>
                <a:off x="6321137" y="4266760"/>
                <a:ext cx="1219406" cy="707886"/>
              </a:xfrm>
              <a:prstGeom prst="rect">
                <a:avLst/>
              </a:prstGeom>
              <a:solidFill>
                <a:schemeClr val="bg1"/>
              </a:solidFill>
              <a:ln w="19050">
                <a:solidFill>
                  <a:schemeClr val="tx1"/>
                </a:solidFill>
                <a:miter lim="800000"/>
                <a:headEnd/>
                <a:tailEnd/>
              </a:ln>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GB" altLang="en-US" sz="2000" dirty="0">
                    <a:latin typeface="Calibri" panose="020F0502020204030204" pitchFamily="34" charset="0"/>
                    <a:cs typeface="Calibri" panose="020F0502020204030204" pitchFamily="34" charset="0"/>
                  </a:rPr>
                  <a:t>MODEL</a:t>
                </a:r>
              </a:p>
              <a:p>
                <a:pPr algn="ctr">
                  <a:spcBef>
                    <a:spcPct val="0"/>
                  </a:spcBef>
                  <a:buSzTx/>
                  <a:buFontTx/>
                  <a:buNone/>
                </a:pPr>
                <a:r>
                  <a:rPr lang="en-GB" altLang="en-US" sz="2000" dirty="0">
                    <a:latin typeface="Calibri" panose="020F0502020204030204" pitchFamily="34" charset="0"/>
                    <a:cs typeface="Calibri" panose="020F0502020204030204" pitchFamily="34" charset="0"/>
                  </a:rPr>
                  <a:t>(White)</a:t>
                </a:r>
              </a:p>
            </p:txBody>
          </p:sp>
          <p:cxnSp>
            <p:nvCxnSpPr>
              <p:cNvPr id="7178" name="Rak pilkoppling 16">
                <a:extLst>
                  <a:ext uri="{FF2B5EF4-FFF2-40B4-BE49-F238E27FC236}">
                    <a16:creationId xmlns:a16="http://schemas.microsoft.com/office/drawing/2014/main" id="{E1CF9B5D-93CC-4079-82F6-B48624160A7E}"/>
                  </a:ext>
                </a:extLst>
              </p:cNvPr>
              <p:cNvCxnSpPr>
                <a:cxnSpLocks/>
                <a:endCxn id="7176" idx="0"/>
              </p:cNvCxnSpPr>
              <p:nvPr/>
            </p:nvCxnSpPr>
            <p:spPr bwMode="auto">
              <a:xfrm flipH="1">
                <a:off x="6930840" y="2388893"/>
                <a:ext cx="609704" cy="1877867"/>
              </a:xfrm>
              <a:prstGeom prst="straightConnector1">
                <a:avLst/>
              </a:prstGeom>
              <a:noFill/>
              <a:ln w="19050" algn="ctr">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0" name="Rectangle 45">
                <a:extLst>
                  <a:ext uri="{FF2B5EF4-FFF2-40B4-BE49-F238E27FC236}">
                    <a16:creationId xmlns:a16="http://schemas.microsoft.com/office/drawing/2014/main" id="{EF6DB7DA-BB1D-406D-A901-4488672623A4}"/>
                  </a:ext>
                </a:extLst>
              </p:cNvPr>
              <p:cNvSpPr>
                <a:spLocks noChangeArrowheads="1"/>
              </p:cNvSpPr>
              <p:nvPr/>
            </p:nvSpPr>
            <p:spPr bwMode="auto">
              <a:xfrm rot="6438028">
                <a:off x="6473498" y="3014696"/>
                <a:ext cx="1524387" cy="647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buSzTx/>
                  <a:buFontTx/>
                  <a:buNone/>
                </a:pPr>
                <a:r>
                  <a:rPr lang="en-GB" altLang="en-US" sz="2000" dirty="0">
                    <a:latin typeface="Calibri" panose="020F0502020204030204" pitchFamily="34" charset="0"/>
                    <a:cs typeface="Calibri" panose="020F0502020204030204" pitchFamily="34" charset="0"/>
                  </a:rPr>
                  <a:t>Based on knowledge</a:t>
                </a:r>
              </a:p>
            </p:txBody>
          </p:sp>
        </p:grpSp>
      </p:grpSp>
      <p:grpSp>
        <p:nvGrpSpPr>
          <p:cNvPr id="11" name="Grupp 10">
            <a:extLst>
              <a:ext uri="{FF2B5EF4-FFF2-40B4-BE49-F238E27FC236}">
                <a16:creationId xmlns:a16="http://schemas.microsoft.com/office/drawing/2014/main" id="{1B37884E-D698-4491-8AAE-F7617B9D4E35}"/>
              </a:ext>
            </a:extLst>
          </p:cNvPr>
          <p:cNvGrpSpPr/>
          <p:nvPr/>
        </p:nvGrpSpPr>
        <p:grpSpPr>
          <a:xfrm>
            <a:off x="224644" y="2447017"/>
            <a:ext cx="8747693" cy="2838032"/>
            <a:chOff x="262669" y="2412283"/>
            <a:chExt cx="8747693" cy="2838032"/>
          </a:xfrm>
        </p:grpSpPr>
        <p:cxnSp>
          <p:nvCxnSpPr>
            <p:cNvPr id="7179" name="Rak pilkoppling 17">
              <a:extLst>
                <a:ext uri="{FF2B5EF4-FFF2-40B4-BE49-F238E27FC236}">
                  <a16:creationId xmlns:a16="http://schemas.microsoft.com/office/drawing/2014/main" id="{3E944FE5-9F72-4C47-AB77-E8903E535A6C}"/>
                </a:ext>
              </a:extLst>
            </p:cNvPr>
            <p:cNvCxnSpPr>
              <a:cxnSpLocks noChangeShapeType="1"/>
              <a:endCxn id="7177" idx="0"/>
            </p:cNvCxnSpPr>
            <p:nvPr/>
          </p:nvCxnSpPr>
          <p:spPr bwMode="auto">
            <a:xfrm>
              <a:off x="7853016" y="2412283"/>
              <a:ext cx="547643" cy="1854477"/>
            </a:xfrm>
            <a:prstGeom prst="straightConnector1">
              <a:avLst/>
            </a:prstGeom>
            <a:noFill/>
            <a:ln w="19050" algn="ctr">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upp 4">
              <a:extLst>
                <a:ext uri="{FF2B5EF4-FFF2-40B4-BE49-F238E27FC236}">
                  <a16:creationId xmlns:a16="http://schemas.microsoft.com/office/drawing/2014/main" id="{B76D0257-434A-4886-BE6A-642B6E974279}"/>
                </a:ext>
              </a:extLst>
            </p:cNvPr>
            <p:cNvGrpSpPr/>
            <p:nvPr/>
          </p:nvGrpSpPr>
          <p:grpSpPr>
            <a:xfrm>
              <a:off x="262669" y="2499836"/>
              <a:ext cx="8747693" cy="2750479"/>
              <a:chOff x="262669" y="2499836"/>
              <a:chExt cx="8747693" cy="2750479"/>
            </a:xfrm>
          </p:grpSpPr>
          <p:sp>
            <p:nvSpPr>
              <p:cNvPr id="9" name="Text Box 9">
                <a:extLst>
                  <a:ext uri="{FF2B5EF4-FFF2-40B4-BE49-F238E27FC236}">
                    <a16:creationId xmlns:a16="http://schemas.microsoft.com/office/drawing/2014/main" id="{1D2425C4-044C-4B5F-A6E4-B11206BAEFD5}"/>
                  </a:ext>
                </a:extLst>
              </p:cNvPr>
              <p:cNvSpPr txBox="1">
                <a:spLocks noChangeArrowheads="1"/>
              </p:cNvSpPr>
              <p:nvPr/>
            </p:nvSpPr>
            <p:spPr bwMode="auto">
              <a:xfrm>
                <a:off x="262669" y="3218990"/>
                <a:ext cx="618542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SzTx/>
                  <a:buFontTx/>
                  <a:buNone/>
                </a:pPr>
                <a:r>
                  <a:rPr lang="en-GB" altLang="en-US" sz="2000" dirty="0">
                    <a:solidFill>
                      <a:srgbClr val="FF0000"/>
                    </a:solidFill>
                    <a:latin typeface="Calibri" panose="020F0502020204030204" pitchFamily="34" charset="0"/>
                    <a:cs typeface="Calibri" panose="020F0502020204030204" pitchFamily="34" charset="0"/>
                  </a:rPr>
                  <a:t>Black-bock model.</a:t>
                </a:r>
                <a:r>
                  <a:rPr lang="en-GB" altLang="en-US" sz="2000" dirty="0">
                    <a:latin typeface="Calibri" panose="020F0502020204030204" pitchFamily="34" charset="0"/>
                    <a:cs typeface="Calibri" panose="020F0502020204030204" pitchFamily="34" charset="0"/>
                  </a:rPr>
                  <a:t> Based only on the </a:t>
                </a:r>
                <a:r>
                  <a:rPr lang="en-GB" altLang="en-US" sz="2000" u="sng" dirty="0">
                    <a:latin typeface="Calibri" panose="020F0502020204030204" pitchFamily="34" charset="0"/>
                    <a:cs typeface="Calibri" panose="020F0502020204030204" pitchFamily="34" charset="0"/>
                  </a:rPr>
                  <a:t>relations</a:t>
                </a:r>
                <a:r>
                  <a:rPr lang="en-GB" altLang="en-US" sz="2000" dirty="0">
                    <a:latin typeface="Calibri" panose="020F0502020204030204" pitchFamily="34" charset="0"/>
                    <a:cs typeface="Calibri" panose="020F0502020204030204" pitchFamily="34" charset="0"/>
                  </a:rPr>
                  <a:t> between </a:t>
                </a:r>
                <a:r>
                  <a:rPr lang="en-GB" altLang="en-US" sz="2000" u="sng" dirty="0">
                    <a:latin typeface="Calibri" panose="020F0502020204030204" pitchFamily="34" charset="0"/>
                    <a:cs typeface="Calibri" panose="020F0502020204030204" pitchFamily="34" charset="0"/>
                  </a:rPr>
                  <a:t>inputs and outputs</a:t>
                </a:r>
                <a:r>
                  <a:rPr lang="en-GB" altLang="en-US" sz="2000" dirty="0">
                    <a:latin typeface="Calibri" panose="020F0502020204030204" pitchFamily="34" charset="0"/>
                    <a:cs typeface="Calibri" panose="020F0502020204030204" pitchFamily="34" charset="0"/>
                  </a:rPr>
                  <a:t> (without considering what happens inside the systemus).</a:t>
                </a:r>
                <a:r>
                  <a:rPr lang="en-GB" altLang="en-US" sz="2000" b="0" dirty="0">
                    <a:latin typeface="Calibri" panose="020F0502020204030204" pitchFamily="34" charset="0"/>
                    <a:cs typeface="Calibri" panose="020F0502020204030204" pitchFamily="34" charset="0"/>
                  </a:rPr>
                  <a:t> E.g. we model the stimuli </a:t>
                </a:r>
                <a:r>
                  <a:rPr lang="en-GB" altLang="en-US" sz="2000" b="0" dirty="0">
                    <a:latin typeface="Calibri" panose="020F0502020204030204" pitchFamily="34" charset="0"/>
                    <a:cs typeface="Calibri" panose="020F0502020204030204" pitchFamily="34" charset="0"/>
                    <a:sym typeface="Symbol" panose="05050102010706020507" pitchFamily="18" charset="2"/>
                  </a:rPr>
                  <a:t> </a:t>
                </a:r>
                <a:r>
                  <a:rPr lang="en-GB" altLang="en-US" sz="2000" b="0" dirty="0">
                    <a:latin typeface="Calibri" panose="020F0502020204030204" pitchFamily="34" charset="0"/>
                    <a:cs typeface="Calibri" panose="020F0502020204030204" pitchFamily="34" charset="0"/>
                  </a:rPr>
                  <a:t>response of a dog without describing the dog. </a:t>
                </a:r>
              </a:p>
              <a:p>
                <a:pPr>
                  <a:lnSpc>
                    <a:spcPct val="90000"/>
                  </a:lnSpc>
                  <a:spcBef>
                    <a:spcPct val="0"/>
                  </a:spcBef>
                  <a:buSzTx/>
                  <a:buFontTx/>
                  <a:buNone/>
                </a:pPr>
                <a:r>
                  <a:rPr lang="en-GB" altLang="en-US" sz="2000" b="0" dirty="0">
                    <a:latin typeface="Calibri" panose="020F0502020204030204" pitchFamily="34" charset="0"/>
                    <a:cs typeface="Calibri" panose="020F0502020204030204" pitchFamily="34" charset="0"/>
                  </a:rPr>
                  <a:t>   Any model structure that can create the required input-output relation will do. But </a:t>
                </a:r>
                <a:r>
                  <a:rPr lang="en-GB" altLang="en-US" sz="2000" b="0" i="1" dirty="0">
                    <a:latin typeface="Calibri" panose="020F0502020204030204" pitchFamily="34" charset="0"/>
                    <a:cs typeface="Calibri" panose="020F0502020204030204" pitchFamily="34" charset="0"/>
                  </a:rPr>
                  <a:t>do not </a:t>
                </a:r>
                <a:r>
                  <a:rPr lang="en-GB" altLang="en-US" sz="2000" b="0" dirty="0">
                    <a:latin typeface="Calibri" panose="020F0502020204030204" pitchFamily="34" charset="0"/>
                    <a:cs typeface="Calibri" panose="020F0502020204030204" pitchFamily="34" charset="0"/>
                  </a:rPr>
                  <a:t>draw any conclusion about how this relation is accomplished. </a:t>
                </a:r>
              </a:p>
            </p:txBody>
          </p:sp>
          <p:grpSp>
            <p:nvGrpSpPr>
              <p:cNvPr id="4" name="Grupp 3">
                <a:extLst>
                  <a:ext uri="{FF2B5EF4-FFF2-40B4-BE49-F238E27FC236}">
                    <a16:creationId xmlns:a16="http://schemas.microsoft.com/office/drawing/2014/main" id="{CAEE902D-E555-4E31-9980-F9D40B4C2C7A}"/>
                  </a:ext>
                </a:extLst>
              </p:cNvPr>
              <p:cNvGrpSpPr/>
              <p:nvPr/>
            </p:nvGrpSpPr>
            <p:grpSpPr>
              <a:xfrm>
                <a:off x="7790956" y="2499836"/>
                <a:ext cx="1219406" cy="2474810"/>
                <a:chOff x="7790956" y="2499836"/>
                <a:chExt cx="1219406" cy="2474810"/>
              </a:xfrm>
            </p:grpSpPr>
            <p:sp>
              <p:nvSpPr>
                <p:cNvPr id="7177" name="textruta 14">
                  <a:extLst>
                    <a:ext uri="{FF2B5EF4-FFF2-40B4-BE49-F238E27FC236}">
                      <a16:creationId xmlns:a16="http://schemas.microsoft.com/office/drawing/2014/main" id="{22F99D3A-B525-417F-AAA9-CFCB8AB9AA85}"/>
                    </a:ext>
                  </a:extLst>
                </p:cNvPr>
                <p:cNvSpPr txBox="1">
                  <a:spLocks noChangeArrowheads="1"/>
                </p:cNvSpPr>
                <p:nvPr/>
              </p:nvSpPr>
              <p:spPr bwMode="auto">
                <a:xfrm>
                  <a:off x="7790956" y="4266760"/>
                  <a:ext cx="1219406" cy="707886"/>
                </a:xfrm>
                <a:prstGeom prst="rect">
                  <a:avLst/>
                </a:prstGeom>
                <a:solidFill>
                  <a:schemeClr val="tx1"/>
                </a:solidFill>
                <a:ln w="19050">
                  <a:solidFill>
                    <a:schemeClr val="tx1"/>
                  </a:solidFill>
                  <a:miter lim="800000"/>
                  <a:headEnd/>
                  <a:tailEnd/>
                </a:ln>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GB" altLang="en-US" sz="2000" dirty="0">
                      <a:solidFill>
                        <a:schemeClr val="bg1"/>
                      </a:solidFill>
                      <a:latin typeface="Calibri" panose="020F0502020204030204" pitchFamily="34" charset="0"/>
                      <a:cs typeface="Calibri" panose="020F0502020204030204" pitchFamily="34" charset="0"/>
                    </a:rPr>
                    <a:t>MODEL</a:t>
                  </a:r>
                </a:p>
                <a:p>
                  <a:pPr algn="ctr">
                    <a:spcBef>
                      <a:spcPct val="0"/>
                    </a:spcBef>
                    <a:buSzTx/>
                    <a:buFontTx/>
                    <a:buNone/>
                  </a:pPr>
                  <a:r>
                    <a:rPr lang="en-GB" altLang="en-US" sz="2000" dirty="0">
                      <a:solidFill>
                        <a:schemeClr val="bg1"/>
                      </a:solidFill>
                      <a:latin typeface="Calibri" panose="020F0502020204030204" pitchFamily="34" charset="0"/>
                      <a:cs typeface="Calibri" panose="020F0502020204030204" pitchFamily="34" charset="0"/>
                    </a:rPr>
                    <a:t>(Black)</a:t>
                  </a:r>
                </a:p>
              </p:txBody>
            </p:sp>
            <p:sp>
              <p:nvSpPr>
                <p:cNvPr id="7181" name="Rectangle 45">
                  <a:extLst>
                    <a:ext uri="{FF2B5EF4-FFF2-40B4-BE49-F238E27FC236}">
                      <a16:creationId xmlns:a16="http://schemas.microsoft.com/office/drawing/2014/main" id="{6BC6FA3B-B00D-46FA-9552-35ECD9FD7B72}"/>
                    </a:ext>
                  </a:extLst>
                </p:cNvPr>
                <p:cNvSpPr>
                  <a:spLocks noChangeArrowheads="1"/>
                </p:cNvSpPr>
                <p:nvPr/>
              </p:nvSpPr>
              <p:spPr bwMode="auto">
                <a:xfrm rot="4331418">
                  <a:off x="7283048" y="3028682"/>
                  <a:ext cx="1704665"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buSzTx/>
                    <a:buFontTx/>
                    <a:buNone/>
                  </a:pPr>
                  <a:r>
                    <a:rPr lang="en-GB" altLang="en-US" sz="2000" dirty="0">
                      <a:latin typeface="Calibri" panose="020F0502020204030204" pitchFamily="34" charset="0"/>
                      <a:cs typeface="Calibri" panose="020F0502020204030204" pitchFamily="34" charset="0"/>
                    </a:rPr>
                    <a:t>Based on IO comparisons</a:t>
                  </a:r>
                </a:p>
              </p:txBody>
            </p:sp>
          </p:grpSp>
        </p:grpSp>
      </p:grpSp>
      <p:grpSp>
        <p:nvGrpSpPr>
          <p:cNvPr id="8" name="Grupp 7">
            <a:extLst>
              <a:ext uri="{FF2B5EF4-FFF2-40B4-BE49-F238E27FC236}">
                <a16:creationId xmlns:a16="http://schemas.microsoft.com/office/drawing/2014/main" id="{58DBCC31-C9DE-48ED-80E0-592E5F075883}"/>
              </a:ext>
            </a:extLst>
          </p:cNvPr>
          <p:cNvGrpSpPr/>
          <p:nvPr/>
        </p:nvGrpSpPr>
        <p:grpSpPr>
          <a:xfrm>
            <a:off x="207894" y="2412283"/>
            <a:ext cx="8154265" cy="4413062"/>
            <a:chOff x="246394" y="2412283"/>
            <a:chExt cx="8154265" cy="4413062"/>
          </a:xfrm>
        </p:grpSpPr>
        <p:sp>
          <p:nvSpPr>
            <p:cNvPr id="17" name="Text Box 9">
              <a:extLst>
                <a:ext uri="{FF2B5EF4-FFF2-40B4-BE49-F238E27FC236}">
                  <a16:creationId xmlns:a16="http://schemas.microsoft.com/office/drawing/2014/main" id="{D6B3B689-1EEC-41F7-9D38-85C1B28B5BC8}"/>
                </a:ext>
              </a:extLst>
            </p:cNvPr>
            <p:cNvSpPr txBox="1">
              <a:spLocks noChangeArrowheads="1"/>
            </p:cNvSpPr>
            <p:nvPr/>
          </p:nvSpPr>
          <p:spPr bwMode="auto">
            <a:xfrm>
              <a:off x="246394" y="5348017"/>
              <a:ext cx="565101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buSzPct val="100000"/>
                <a:buChar char="•"/>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SzTx/>
                <a:buFontTx/>
                <a:buNone/>
              </a:pPr>
              <a:r>
                <a:rPr lang="en-GB" altLang="en-US" sz="2000" dirty="0">
                  <a:solidFill>
                    <a:srgbClr val="FF0000"/>
                  </a:solidFill>
                  <a:latin typeface="Calibri" panose="020F0502020204030204" pitchFamily="34" charset="0"/>
                  <a:cs typeface="Calibri" panose="020F0502020204030204" pitchFamily="34" charset="0"/>
                </a:rPr>
                <a:t>Grey-</a:t>
              </a:r>
              <a:r>
                <a:rPr lang="en-GB" altLang="en-US" sz="2000" dirty="0" err="1">
                  <a:solidFill>
                    <a:srgbClr val="FF0000"/>
                  </a:solidFill>
                  <a:latin typeface="Calibri" panose="020F0502020204030204" pitchFamily="34" charset="0"/>
                  <a:cs typeface="Calibri" panose="020F0502020204030204" pitchFamily="34" charset="0"/>
                </a:rPr>
                <a:t>boxmodel</a:t>
              </a:r>
              <a:r>
                <a:rPr lang="en-GB" altLang="en-US" sz="2000" dirty="0">
                  <a:solidFill>
                    <a:srgbClr val="FF0000"/>
                  </a:solidFill>
                  <a:latin typeface="Calibri" panose="020F0502020204030204" pitchFamily="34" charset="0"/>
                  <a:cs typeface="Calibri" panose="020F0502020204030204" pitchFamily="34" charset="0"/>
                </a:rPr>
                <a:t>.</a:t>
              </a:r>
              <a:r>
                <a:rPr lang="en-GB" altLang="en-US" sz="2000" dirty="0">
                  <a:latin typeface="Calibri" panose="020F0502020204030204" pitchFamily="34" charset="0"/>
                  <a:cs typeface="Calibri" panose="020F0502020204030204" pitchFamily="34" charset="0"/>
                </a:rPr>
                <a:t> Based on a mixture of both.</a:t>
              </a:r>
            </a:p>
            <a:p>
              <a:pPr>
                <a:lnSpc>
                  <a:spcPct val="90000"/>
                </a:lnSpc>
                <a:spcBef>
                  <a:spcPct val="0"/>
                </a:spcBef>
                <a:buSzTx/>
                <a:buFontTx/>
                <a:buNone/>
              </a:pPr>
              <a:r>
                <a:rPr lang="en-GB" altLang="en-US" sz="2000" b="0" dirty="0">
                  <a:latin typeface="Calibri" panose="020F0502020204030204" pitchFamily="34" charset="0"/>
                  <a:cs typeface="Calibri" panose="020F0502020204030204" pitchFamily="34" charset="0"/>
                </a:rPr>
                <a:t>For example, you e.g. use the known structure and try to complement with realistic types of formulas for the flows. The unknown parameters are estimated by system identification.</a:t>
              </a:r>
            </a:p>
          </p:txBody>
        </p:sp>
        <p:grpSp>
          <p:nvGrpSpPr>
            <p:cNvPr id="6" name="Grupp 5">
              <a:extLst>
                <a:ext uri="{FF2B5EF4-FFF2-40B4-BE49-F238E27FC236}">
                  <a16:creationId xmlns:a16="http://schemas.microsoft.com/office/drawing/2014/main" id="{506A26FE-93EF-4E5E-AE43-57931C9E2704}"/>
                </a:ext>
              </a:extLst>
            </p:cNvPr>
            <p:cNvGrpSpPr/>
            <p:nvPr/>
          </p:nvGrpSpPr>
          <p:grpSpPr>
            <a:xfrm>
              <a:off x="7181253" y="2412283"/>
              <a:ext cx="1219406" cy="3822318"/>
              <a:chOff x="7181253" y="2412283"/>
              <a:chExt cx="1219406" cy="3822318"/>
            </a:xfrm>
          </p:grpSpPr>
          <p:sp>
            <p:nvSpPr>
              <p:cNvPr id="15" name="textruta 12">
                <a:extLst>
                  <a:ext uri="{FF2B5EF4-FFF2-40B4-BE49-F238E27FC236}">
                    <a16:creationId xmlns:a16="http://schemas.microsoft.com/office/drawing/2014/main" id="{9FAB7F77-ED7E-4571-ABBB-F78E471DE1F9}"/>
                  </a:ext>
                </a:extLst>
              </p:cNvPr>
              <p:cNvSpPr txBox="1">
                <a:spLocks noChangeArrowheads="1"/>
              </p:cNvSpPr>
              <p:nvPr/>
            </p:nvSpPr>
            <p:spPr bwMode="auto">
              <a:xfrm>
                <a:off x="7181253" y="5526715"/>
                <a:ext cx="1219406" cy="707886"/>
              </a:xfrm>
              <a:prstGeom prst="rect">
                <a:avLst/>
              </a:prstGeom>
              <a:solidFill>
                <a:schemeClr val="bg1">
                  <a:lumMod val="75000"/>
                </a:schemeClr>
              </a:solidFill>
              <a:ln w="19050">
                <a:solidFill>
                  <a:schemeClr val="tx1"/>
                </a:solidFill>
                <a:miter lim="800000"/>
                <a:headEnd/>
                <a:tailEnd/>
              </a:ln>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GB" altLang="en-US" sz="2000" dirty="0">
                    <a:latin typeface="Calibri" panose="020F0502020204030204" pitchFamily="34" charset="0"/>
                    <a:cs typeface="Calibri" panose="020F0502020204030204" pitchFamily="34" charset="0"/>
                  </a:rPr>
                  <a:t>MODEL</a:t>
                </a:r>
              </a:p>
              <a:p>
                <a:pPr algn="ctr">
                  <a:spcBef>
                    <a:spcPct val="0"/>
                  </a:spcBef>
                  <a:buSzTx/>
                  <a:buFontTx/>
                  <a:buNone/>
                </a:pPr>
                <a:r>
                  <a:rPr lang="en-GB" altLang="en-US" sz="2000" dirty="0">
                    <a:latin typeface="Calibri" panose="020F0502020204030204" pitchFamily="34" charset="0"/>
                    <a:cs typeface="Calibri" panose="020F0502020204030204" pitchFamily="34" charset="0"/>
                  </a:rPr>
                  <a:t>(Grey)</a:t>
                </a:r>
              </a:p>
            </p:txBody>
          </p:sp>
          <p:cxnSp>
            <p:nvCxnSpPr>
              <p:cNvPr id="18" name="Rak pilkoppling 16">
                <a:extLst>
                  <a:ext uri="{FF2B5EF4-FFF2-40B4-BE49-F238E27FC236}">
                    <a16:creationId xmlns:a16="http://schemas.microsoft.com/office/drawing/2014/main" id="{8B426A0F-1385-4B48-BD66-6F11CD266D32}"/>
                  </a:ext>
                </a:extLst>
              </p:cNvPr>
              <p:cNvCxnSpPr>
                <a:cxnSpLocks/>
              </p:cNvCxnSpPr>
              <p:nvPr/>
            </p:nvCxnSpPr>
            <p:spPr bwMode="auto">
              <a:xfrm>
                <a:off x="7653783" y="2412283"/>
                <a:ext cx="50083" cy="3114432"/>
              </a:xfrm>
              <a:prstGeom prst="straightConnector1">
                <a:avLst/>
              </a:prstGeom>
              <a:noFill/>
              <a:ln w="19050" algn="ctr">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2" name="textruta 21">
            <a:extLst>
              <a:ext uri="{FF2B5EF4-FFF2-40B4-BE49-F238E27FC236}">
                <a16:creationId xmlns:a16="http://schemas.microsoft.com/office/drawing/2014/main" id="{E1294734-BA3E-4C7F-9AF2-8062BAB097B2}"/>
              </a:ext>
            </a:extLst>
          </p:cNvPr>
          <p:cNvSpPr txBox="1"/>
          <p:nvPr/>
        </p:nvSpPr>
        <p:spPr>
          <a:xfrm>
            <a:off x="168474" y="798566"/>
            <a:ext cx="7237625" cy="830997"/>
          </a:xfrm>
          <a:prstGeom prst="rect">
            <a:avLst/>
          </a:prstGeom>
          <a:noFill/>
        </p:spPr>
        <p:txBody>
          <a:bodyPr wrap="square" rtlCol="0">
            <a:spAutoFit/>
          </a:bodyPr>
          <a:lstStyle/>
          <a:p>
            <a:r>
              <a:rPr lang="en-GB" altLang="en-US" sz="2400" b="0" dirty="0">
                <a:solidFill>
                  <a:schemeClr val="tx1"/>
                </a:solidFill>
                <a:latin typeface="Calibri" panose="020F0502020204030204" pitchFamily="34" charset="0"/>
                <a:cs typeface="Calibri" panose="020F0502020204030204" pitchFamily="34" charset="0"/>
              </a:rPr>
              <a:t>A systemus can be modelled in different ways depending on the </a:t>
            </a:r>
            <a:r>
              <a:rPr lang="en-GB" altLang="en-US" sz="2400" b="0" u="sng" dirty="0">
                <a:solidFill>
                  <a:schemeClr val="tx1"/>
                </a:solidFill>
                <a:latin typeface="Calibri" panose="020F0502020204030204" pitchFamily="34" charset="0"/>
                <a:cs typeface="Calibri" panose="020F0502020204030204" pitchFamily="34" charset="0"/>
              </a:rPr>
              <a:t>purpose</a:t>
            </a:r>
            <a:r>
              <a:rPr lang="en-GB" altLang="en-US" sz="2400" b="0" dirty="0">
                <a:solidFill>
                  <a:schemeClr val="tx1"/>
                </a:solidFill>
                <a:latin typeface="Calibri" panose="020F0502020204030204" pitchFamily="34" charset="0"/>
                <a:cs typeface="Calibri" panose="020F0502020204030204" pitchFamily="34" charset="0"/>
              </a:rPr>
              <a:t> and accessible </a:t>
            </a:r>
            <a:r>
              <a:rPr lang="en-GB" altLang="en-US" sz="2400" b="0" u="sng" dirty="0">
                <a:solidFill>
                  <a:schemeClr val="tx1"/>
                </a:solidFill>
                <a:latin typeface="Calibri" panose="020F0502020204030204" pitchFamily="34" charset="0"/>
                <a:cs typeface="Calibri" panose="020F0502020204030204" pitchFamily="34" charset="0"/>
              </a:rPr>
              <a:t>information</a:t>
            </a:r>
            <a:r>
              <a:rPr lang="en-GB" altLang="en-US" sz="2400" b="0" dirty="0">
                <a:solidFill>
                  <a:schemeClr val="tx1"/>
                </a:solidFill>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CD81DE9-777D-4E6F-A5C7-BF6975177D8E}"/>
              </a:ext>
            </a:extLst>
          </p:cNvPr>
          <p:cNvSpPr>
            <a:spLocks noGrp="1" noChangeArrowheads="1"/>
          </p:cNvSpPr>
          <p:nvPr>
            <p:ph type="title"/>
          </p:nvPr>
        </p:nvSpPr>
        <p:spPr>
          <a:xfrm>
            <a:off x="243094" y="247544"/>
            <a:ext cx="8431731" cy="1006020"/>
          </a:xfrm>
        </p:spPr>
        <p:txBody>
          <a:bodyPr/>
          <a:lstStyle/>
          <a:p>
            <a:pPr algn="l"/>
            <a:r>
              <a:rPr lang="en-GB" altLang="en-US" sz="2600" dirty="0">
                <a:latin typeface="Calibri" panose="020F0502020204030204" pitchFamily="34" charset="0"/>
                <a:cs typeface="Calibri" panose="020F0502020204030204" pitchFamily="34" charset="0"/>
              </a:rPr>
              <a:t>It is technically easy to construct a model and adjust some parameters so that it behaves similarly </a:t>
            </a:r>
            <a:r>
              <a:rPr lang="en-GB" altLang="en-US" sz="2600" i="1" u="sng" dirty="0">
                <a:latin typeface="Calibri" panose="020F0502020204030204" pitchFamily="34" charset="0"/>
                <a:cs typeface="Calibri" panose="020F0502020204030204" pitchFamily="34" charset="0"/>
              </a:rPr>
              <a:t>to one</a:t>
            </a:r>
            <a:r>
              <a:rPr lang="en-GB" altLang="en-US" sz="2600" i="1" dirty="0">
                <a:latin typeface="Calibri" panose="020F0502020204030204" pitchFamily="34" charset="0"/>
                <a:cs typeface="Calibri" panose="020F0502020204030204" pitchFamily="34" charset="0"/>
              </a:rPr>
              <a:t> </a:t>
            </a:r>
            <a:r>
              <a:rPr lang="en-GB" altLang="en-US" sz="2600" dirty="0">
                <a:latin typeface="Calibri" panose="020F0502020204030204" pitchFamily="34" charset="0"/>
                <a:cs typeface="Calibri" panose="020F0502020204030204" pitchFamily="34" charset="0"/>
              </a:rPr>
              <a:t>of these time-series.</a:t>
            </a:r>
          </a:p>
        </p:txBody>
      </p:sp>
      <p:sp>
        <p:nvSpPr>
          <p:cNvPr id="3075" name="Text Box 3">
            <a:extLst>
              <a:ext uri="{FF2B5EF4-FFF2-40B4-BE49-F238E27FC236}">
                <a16:creationId xmlns:a16="http://schemas.microsoft.com/office/drawing/2014/main" id="{0CC65DDB-A2CC-4AFA-8953-4B4B170DDB86}"/>
              </a:ext>
            </a:extLst>
          </p:cNvPr>
          <p:cNvSpPr txBox="1">
            <a:spLocks noChangeArrowheads="1"/>
          </p:cNvSpPr>
          <p:nvPr/>
        </p:nvSpPr>
        <p:spPr bwMode="auto">
          <a:xfrm>
            <a:off x="728110" y="4907340"/>
            <a:ext cx="7687780" cy="156966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3200" b="1" i="1" dirty="0">
                <a:solidFill>
                  <a:srgbClr val="FF0000"/>
                </a:solidFill>
                <a:latin typeface="Calibri" panose="020F0502020204030204" pitchFamily="34" charset="0"/>
                <a:cs typeface="Calibri" panose="020F0502020204030204" pitchFamily="34" charset="0"/>
              </a:rPr>
              <a:t>Humans search for an explanation behind what they see. This is an efficient generator of prejudices and false conclusions!</a:t>
            </a:r>
          </a:p>
        </p:txBody>
      </p:sp>
      <p:sp>
        <p:nvSpPr>
          <p:cNvPr id="3079" name="Text Box 7">
            <a:extLst>
              <a:ext uri="{FF2B5EF4-FFF2-40B4-BE49-F238E27FC236}">
                <a16:creationId xmlns:a16="http://schemas.microsoft.com/office/drawing/2014/main" id="{FE563E94-15EB-48C3-80DE-0A748332156D}"/>
              </a:ext>
            </a:extLst>
          </p:cNvPr>
          <p:cNvSpPr txBox="1">
            <a:spLocks noChangeArrowheads="1"/>
          </p:cNvSpPr>
          <p:nvPr/>
        </p:nvSpPr>
        <p:spPr bwMode="auto">
          <a:xfrm>
            <a:off x="183508" y="1460192"/>
            <a:ext cx="8779789"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300" b="1" dirty="0">
                <a:solidFill>
                  <a:srgbClr val="00B050"/>
                </a:solidFill>
                <a:latin typeface="Calibri" panose="020F0502020204030204" pitchFamily="34" charset="0"/>
                <a:cs typeface="Calibri" panose="020F0502020204030204" pitchFamily="34" charset="0"/>
              </a:rPr>
              <a:t>However, </a:t>
            </a:r>
            <a:r>
              <a:rPr lang="en-GB" altLang="en-US" sz="2300" b="1" u="sng" dirty="0">
                <a:solidFill>
                  <a:srgbClr val="00B050"/>
                </a:solidFill>
                <a:latin typeface="Calibri" panose="020F0502020204030204" pitchFamily="34" charset="0"/>
                <a:cs typeface="Calibri" panose="020F0502020204030204" pitchFamily="34" charset="0"/>
              </a:rPr>
              <a:t>all the six diagrams</a:t>
            </a:r>
            <a:r>
              <a:rPr lang="en-GB" altLang="en-US" sz="2300" b="1" dirty="0">
                <a:solidFill>
                  <a:srgbClr val="00B050"/>
                </a:solidFill>
                <a:latin typeface="Calibri" panose="020F0502020204030204" pitchFamily="34" charset="0"/>
                <a:cs typeface="Calibri" panose="020F0502020204030204" pitchFamily="34" charset="0"/>
              </a:rPr>
              <a:t> are replications from this simple model!</a:t>
            </a:r>
          </a:p>
        </p:txBody>
      </p:sp>
      <p:graphicFrame>
        <p:nvGraphicFramePr>
          <p:cNvPr id="3080" name="Object 8">
            <a:extLst>
              <a:ext uri="{FF2B5EF4-FFF2-40B4-BE49-F238E27FC236}">
                <a16:creationId xmlns:a16="http://schemas.microsoft.com/office/drawing/2014/main" id="{AEC03D45-9ACB-46DA-B328-492DD1C1A4EF}"/>
              </a:ext>
            </a:extLst>
          </p:cNvPr>
          <p:cNvGraphicFramePr>
            <a:graphicFrameLocks noChangeAspect="1"/>
          </p:cNvGraphicFramePr>
          <p:nvPr>
            <p:extLst>
              <p:ext uri="{D42A27DB-BD31-4B8C-83A1-F6EECF244321}">
                <p14:modId xmlns:p14="http://schemas.microsoft.com/office/powerpoint/2010/main" val="817037822"/>
              </p:ext>
            </p:extLst>
          </p:nvPr>
        </p:nvGraphicFramePr>
        <p:xfrm>
          <a:off x="497477" y="1984641"/>
          <a:ext cx="5840128" cy="1143000"/>
        </p:xfrm>
        <a:graphic>
          <a:graphicData uri="http://schemas.openxmlformats.org/presentationml/2006/ole">
            <mc:AlternateContent xmlns:mc="http://schemas.openxmlformats.org/markup-compatibility/2006">
              <mc:Choice xmlns:v="urn:schemas-microsoft-com:vml" Requires="v">
                <p:oleObj spid="_x0000_s3240" name="Bitmappsbild" r:id="rId3" imgW="3254022" imgH="640135" progId="Paint.Picture">
                  <p:embed/>
                </p:oleObj>
              </mc:Choice>
              <mc:Fallback>
                <p:oleObj name="Bitmappsbild" r:id="rId3" imgW="3254022" imgH="640135" progId="Paint.Picture">
                  <p:embed/>
                  <p:pic>
                    <p:nvPicPr>
                      <p:cNvPr id="3080" name="Object 8">
                        <a:extLst>
                          <a:ext uri="{FF2B5EF4-FFF2-40B4-BE49-F238E27FC236}">
                            <a16:creationId xmlns:a16="http://schemas.microsoft.com/office/drawing/2014/main" id="{AEC03D45-9ACB-46DA-B328-492DD1C1A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77" y="1984641"/>
                        <a:ext cx="5840128" cy="1143000"/>
                      </a:xfrm>
                      <a:prstGeom prst="rect">
                        <a:avLst/>
                      </a:prstGeom>
                      <a:noFill/>
                      <a:ln>
                        <a:noFill/>
                      </a:ln>
                      <a:effectLst/>
                    </p:spPr>
                  </p:pic>
                </p:oleObj>
              </mc:Fallback>
            </mc:AlternateContent>
          </a:graphicData>
        </a:graphic>
      </p:graphicFrame>
      <p:sp>
        <p:nvSpPr>
          <p:cNvPr id="3081" name="Text Box 9">
            <a:extLst>
              <a:ext uri="{FF2B5EF4-FFF2-40B4-BE49-F238E27FC236}">
                <a16:creationId xmlns:a16="http://schemas.microsoft.com/office/drawing/2014/main" id="{645FB54D-6E8D-487A-A1ED-2FF8B49351F6}"/>
              </a:ext>
            </a:extLst>
          </p:cNvPr>
          <p:cNvSpPr txBox="1">
            <a:spLocks noChangeArrowheads="1"/>
          </p:cNvSpPr>
          <p:nvPr/>
        </p:nvSpPr>
        <p:spPr bwMode="auto">
          <a:xfrm>
            <a:off x="497477" y="3343824"/>
            <a:ext cx="814904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b="0" dirty="0">
                <a:solidFill>
                  <a:schemeClr val="tx1"/>
                </a:solidFill>
                <a:latin typeface="Calibri" panose="020F0502020204030204" pitchFamily="34" charset="0"/>
                <a:cs typeface="Calibri" panose="020F0502020204030204" pitchFamily="34" charset="0"/>
              </a:rPr>
              <a:t>(In words: Items are randomly added to the stock X by F1 with an expected frequency of 5 per time unit. Items are also randomly subtracted from the stock X by F2 with the same expected frequency.)</a:t>
            </a:r>
          </a:p>
        </p:txBody>
      </p:sp>
      <p:sp>
        <p:nvSpPr>
          <p:cNvPr id="8" name="Platshållare för bildnummer 4">
            <a:extLst>
              <a:ext uri="{FF2B5EF4-FFF2-40B4-BE49-F238E27FC236}">
                <a16:creationId xmlns:a16="http://schemas.microsoft.com/office/drawing/2014/main" id="{33D30635-97ED-404C-A8D9-3F30EF5CDF79}"/>
              </a:ext>
            </a:extLst>
          </p:cNvPr>
          <p:cNvSpPr>
            <a:spLocks noGrp="1"/>
          </p:cNvSpPr>
          <p:nvPr>
            <p:ph type="sldNum" sz="quarter" idx="12"/>
          </p:nvPr>
        </p:nvSpPr>
        <p:spPr>
          <a:xfrm>
            <a:off x="8386354" y="6248400"/>
            <a:ext cx="576943" cy="457200"/>
          </a:xfrm>
        </p:spPr>
        <p:txBody>
          <a:bodyPr/>
          <a:lstStyle/>
          <a:p>
            <a:fld id="{B68D319B-1C1C-4202-9C0E-0CF2A0AE7C3B}" type="slidenum">
              <a:rPr lang="en-GB" altLang="en-US">
                <a:latin typeface="Calibri" panose="020F0502020204030204" pitchFamily="34" charset="0"/>
                <a:cs typeface="Calibri" panose="020F0502020204030204" pitchFamily="34" charset="0"/>
              </a:rPr>
              <a:pPr/>
              <a:t>20</a:t>
            </a:fld>
            <a:endParaRPr lang="en-GB" altLang="en-US"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24104E01-B24D-449C-BB88-80A8F5B4179A}"/>
              </a:ext>
            </a:extLst>
          </p:cNvPr>
          <p:cNvSpPr txBox="1"/>
          <p:nvPr/>
        </p:nvSpPr>
        <p:spPr>
          <a:xfrm>
            <a:off x="6441936" y="2179804"/>
            <a:ext cx="2215988" cy="707886"/>
          </a:xfrm>
          <a:prstGeom prst="rect">
            <a:avLst/>
          </a:prstGeom>
          <a:noFill/>
        </p:spPr>
        <p:txBody>
          <a:bodyPr wrap="square" rtlCol="0">
            <a:spAutoFit/>
          </a:bodyPr>
          <a:lstStyle/>
          <a:p>
            <a:r>
              <a:rPr lang="en-GB" sz="4000" dirty="0">
                <a:latin typeface="Calibri" panose="020F0502020204030204" pitchFamily="34" charset="0"/>
                <a:cs typeface="Calibri" panose="020F0502020204030204" pitchFamily="34" charset="0"/>
              </a:rPr>
              <a:t>Try 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9"/>
                                        </p:tgtEl>
                                        <p:attrNameLst>
                                          <p:attrName>style.visibility</p:attrName>
                                        </p:attrNameLst>
                                      </p:cBhvr>
                                      <p:to>
                                        <p:strVal val="visible"/>
                                      </p:to>
                                    </p:set>
                                    <p:anim calcmode="lin" valueType="num">
                                      <p:cBhvr additive="base">
                                        <p:cTn id="13" dur="500" fill="hold"/>
                                        <p:tgtEl>
                                          <p:spTgt spid="3079"/>
                                        </p:tgtEl>
                                        <p:attrNameLst>
                                          <p:attrName>ppt_x</p:attrName>
                                        </p:attrNameLst>
                                      </p:cBhvr>
                                      <p:tavLst>
                                        <p:tav tm="0">
                                          <p:val>
                                            <p:strVal val="#ppt_x"/>
                                          </p:val>
                                        </p:tav>
                                        <p:tav tm="100000">
                                          <p:val>
                                            <p:strVal val="#ppt_x"/>
                                          </p:val>
                                        </p:tav>
                                      </p:tavLst>
                                    </p:anim>
                                    <p:anim calcmode="lin" valueType="num">
                                      <p:cBhvr additive="base">
                                        <p:cTn id="14" dur="500" fill="hold"/>
                                        <p:tgtEl>
                                          <p:spTgt spid="307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80"/>
                                        </p:tgtEl>
                                        <p:attrNameLst>
                                          <p:attrName>style.visibility</p:attrName>
                                        </p:attrNameLst>
                                      </p:cBhvr>
                                      <p:to>
                                        <p:strVal val="visible"/>
                                      </p:to>
                                    </p:set>
                                    <p:anim calcmode="lin" valueType="num">
                                      <p:cBhvr additive="base">
                                        <p:cTn id="17" dur="500" fill="hold"/>
                                        <p:tgtEl>
                                          <p:spTgt spid="3080"/>
                                        </p:tgtEl>
                                        <p:attrNameLst>
                                          <p:attrName>ppt_x</p:attrName>
                                        </p:attrNameLst>
                                      </p:cBhvr>
                                      <p:tavLst>
                                        <p:tav tm="0">
                                          <p:val>
                                            <p:strVal val="#ppt_x"/>
                                          </p:val>
                                        </p:tav>
                                        <p:tav tm="100000">
                                          <p:val>
                                            <p:strVal val="#ppt_x"/>
                                          </p:val>
                                        </p:tav>
                                      </p:tavLst>
                                    </p:anim>
                                    <p:anim calcmode="lin" valueType="num">
                                      <p:cBhvr additive="base">
                                        <p:cTn id="18"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81"/>
                                        </p:tgtEl>
                                        <p:attrNameLst>
                                          <p:attrName>style.visibility</p:attrName>
                                        </p:attrNameLst>
                                      </p:cBhvr>
                                      <p:to>
                                        <p:strVal val="visible"/>
                                      </p:to>
                                    </p:set>
                                    <p:anim calcmode="lin" valueType="num">
                                      <p:cBhvr additive="base">
                                        <p:cTn id="29" dur="500" fill="hold"/>
                                        <p:tgtEl>
                                          <p:spTgt spid="3081"/>
                                        </p:tgtEl>
                                        <p:attrNameLst>
                                          <p:attrName>ppt_x</p:attrName>
                                        </p:attrNameLst>
                                      </p:cBhvr>
                                      <p:tavLst>
                                        <p:tav tm="0">
                                          <p:val>
                                            <p:strVal val="#ppt_x"/>
                                          </p:val>
                                        </p:tav>
                                        <p:tav tm="100000">
                                          <p:val>
                                            <p:strVal val="#ppt_x"/>
                                          </p:val>
                                        </p:tav>
                                      </p:tavLst>
                                    </p:anim>
                                    <p:anim calcmode="lin" valueType="num">
                                      <p:cBhvr additive="base">
                                        <p:cTn id="30"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075"/>
                                        </p:tgtEl>
                                        <p:attrNameLst>
                                          <p:attrName>style.visibility</p:attrName>
                                        </p:attrNameLst>
                                      </p:cBhvr>
                                      <p:to>
                                        <p:strVal val="visible"/>
                                      </p:to>
                                    </p:set>
                                    <p:anim calcmode="lin" valueType="num">
                                      <p:cBhvr additive="base">
                                        <p:cTn id="35" dur="500" fill="hold"/>
                                        <p:tgtEl>
                                          <p:spTgt spid="3075"/>
                                        </p:tgtEl>
                                        <p:attrNameLst>
                                          <p:attrName>ppt_x</p:attrName>
                                        </p:attrNameLst>
                                      </p:cBhvr>
                                      <p:tavLst>
                                        <p:tav tm="0">
                                          <p:val>
                                            <p:strVal val="#ppt_x"/>
                                          </p:val>
                                        </p:tav>
                                        <p:tav tm="100000">
                                          <p:val>
                                            <p:strVal val="#ppt_x"/>
                                          </p:val>
                                        </p:tav>
                                      </p:tavLst>
                                    </p:anim>
                                    <p:anim calcmode="lin" valueType="num">
                                      <p:cBhvr additive="base">
                                        <p:cTn id="36"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animBg="1"/>
      <p:bldP spid="3079" grpId="0"/>
      <p:bldP spid="3081"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8DCE0D-EA30-4B53-A25E-88121910C430}"/>
              </a:ext>
            </a:extLst>
          </p:cNvPr>
          <p:cNvSpPr>
            <a:spLocks noGrp="1" noChangeArrowheads="1"/>
          </p:cNvSpPr>
          <p:nvPr>
            <p:ph type="title"/>
          </p:nvPr>
        </p:nvSpPr>
        <p:spPr>
          <a:xfrm>
            <a:off x="1551397" y="43128"/>
            <a:ext cx="4828268" cy="533400"/>
          </a:xfrm>
        </p:spPr>
        <p:txBody>
          <a:bodyPr/>
          <a:lstStyle/>
          <a:p>
            <a:pPr marL="457200" indent="-457200">
              <a:buFont typeface="Wingdings" panose="05000000000000000000" pitchFamily="2" charset="2"/>
              <a:buChar char="Ø"/>
            </a:pPr>
            <a:r>
              <a:rPr lang="en-GB" altLang="en-US" sz="3600" b="1" dirty="0">
                <a:latin typeface="Calibri" panose="020F0502020204030204" pitchFamily="34" charset="0"/>
                <a:cs typeface="Calibri" panose="020F0502020204030204" pitchFamily="34" charset="0"/>
              </a:rPr>
              <a:t>Chaotic systems</a:t>
            </a:r>
          </a:p>
        </p:txBody>
      </p:sp>
      <p:sp>
        <p:nvSpPr>
          <p:cNvPr id="7172" name="Text Box 4">
            <a:extLst>
              <a:ext uri="{FF2B5EF4-FFF2-40B4-BE49-F238E27FC236}">
                <a16:creationId xmlns:a16="http://schemas.microsoft.com/office/drawing/2014/main" id="{B8E3FA96-D4D2-45BB-9118-66E3C0B2B629}"/>
              </a:ext>
            </a:extLst>
          </p:cNvPr>
          <p:cNvSpPr txBox="1">
            <a:spLocks noChangeArrowheads="1"/>
          </p:cNvSpPr>
          <p:nvPr/>
        </p:nvSpPr>
        <p:spPr bwMode="auto">
          <a:xfrm>
            <a:off x="407875" y="522974"/>
            <a:ext cx="8354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400" i="1" dirty="0">
                <a:solidFill>
                  <a:srgbClr val="00B050"/>
                </a:solidFill>
                <a:latin typeface="Calibri" panose="020F0502020204030204" pitchFamily="34" charset="0"/>
                <a:cs typeface="Calibri" panose="020F0502020204030204" pitchFamily="34" charset="0"/>
              </a:rPr>
              <a:t>Deterministic systems </a:t>
            </a:r>
            <a:r>
              <a:rPr lang="en-GB" altLang="en-US" sz="2400" b="0" dirty="0">
                <a:solidFill>
                  <a:srgbClr val="00B050"/>
                </a:solidFill>
                <a:latin typeface="Calibri" panose="020F0502020204030204" pitchFamily="34" charset="0"/>
                <a:cs typeface="Calibri" panose="020F0502020204030204" pitchFamily="34" charset="0"/>
              </a:rPr>
              <a:t>(both systemus or models) can </a:t>
            </a:r>
            <a:r>
              <a:rPr lang="en-GB" altLang="en-US" sz="2400" b="0" i="1" dirty="0">
                <a:solidFill>
                  <a:srgbClr val="00B050"/>
                </a:solidFill>
                <a:latin typeface="Calibri" panose="020F0502020204030204" pitchFamily="34" charset="0"/>
                <a:cs typeface="Calibri" panose="020F0502020204030204" pitchFamily="34" charset="0"/>
              </a:rPr>
              <a:t>in princ</a:t>
            </a:r>
            <a:r>
              <a:rPr lang="en-GB" altLang="en-US" sz="2400" b="0" dirty="0">
                <a:solidFill>
                  <a:srgbClr val="00B050"/>
                </a:solidFill>
                <a:latin typeface="Calibri" panose="020F0502020204030204" pitchFamily="34" charset="0"/>
                <a:cs typeface="Calibri" panose="020F0502020204030204" pitchFamily="34" charset="0"/>
              </a:rPr>
              <a:t>iple be predicted. </a:t>
            </a:r>
            <a:r>
              <a:rPr lang="en-GB" altLang="en-US" sz="2400" b="0" dirty="0">
                <a:latin typeface="Calibri" panose="020F0502020204030204" pitchFamily="34" charset="0"/>
                <a:cs typeface="Calibri" panose="020F0502020204030204" pitchFamily="34" charset="0"/>
              </a:rPr>
              <a:t>However, some of them are </a:t>
            </a:r>
            <a:r>
              <a:rPr lang="en-GB" altLang="en-US" sz="2400" b="0" i="1" dirty="0">
                <a:latin typeface="Calibri" panose="020F0502020204030204" pitchFamily="34" charset="0"/>
                <a:cs typeface="Calibri" panose="020F0502020204030204" pitchFamily="34" charset="0"/>
              </a:rPr>
              <a:t>only predictable for a limited time</a:t>
            </a:r>
            <a:r>
              <a:rPr lang="en-GB" altLang="en-US" sz="2400" b="0" dirty="0">
                <a:latin typeface="Calibri" panose="020F0502020204030204" pitchFamily="34" charset="0"/>
                <a:cs typeface="Calibri" panose="020F0502020204030204" pitchFamily="34" charset="0"/>
              </a:rPr>
              <a:t> and then appear to behave in a </a:t>
            </a:r>
            <a:r>
              <a:rPr lang="en-GB" altLang="en-US" sz="2400" b="0" i="1" dirty="0">
                <a:latin typeface="Calibri" panose="020F0502020204030204" pitchFamily="34" charset="0"/>
                <a:cs typeface="Calibri" panose="020F0502020204030204" pitchFamily="34" charset="0"/>
              </a:rPr>
              <a:t>chaotic</a:t>
            </a:r>
            <a:r>
              <a:rPr lang="en-GB" altLang="en-US" sz="2400" b="0" dirty="0">
                <a:latin typeface="Calibri" panose="020F0502020204030204" pitchFamily="34" charset="0"/>
                <a:cs typeface="Calibri" panose="020F0502020204030204" pitchFamily="34" charset="0"/>
              </a:rPr>
              <a:t> way. </a:t>
            </a:r>
            <a:endParaRPr lang="en-GB" altLang="en-US" sz="2400" dirty="0">
              <a:latin typeface="Calibri" panose="020F0502020204030204" pitchFamily="34" charset="0"/>
              <a:cs typeface="Calibri" panose="020F0502020204030204" pitchFamily="34" charset="0"/>
            </a:endParaRPr>
          </a:p>
        </p:txBody>
      </p:sp>
      <p:sp>
        <p:nvSpPr>
          <p:cNvPr id="7174" name="Text Box 6">
            <a:extLst>
              <a:ext uri="{FF2B5EF4-FFF2-40B4-BE49-F238E27FC236}">
                <a16:creationId xmlns:a16="http://schemas.microsoft.com/office/drawing/2014/main" id="{CE61D0A3-ADDC-4B24-AA6F-5759ADABD264}"/>
              </a:ext>
            </a:extLst>
          </p:cNvPr>
          <p:cNvSpPr txBox="1">
            <a:spLocks noChangeArrowheads="1"/>
          </p:cNvSpPr>
          <p:nvPr/>
        </p:nvSpPr>
        <p:spPr bwMode="auto">
          <a:xfrm>
            <a:off x="596767" y="5149352"/>
            <a:ext cx="7834817" cy="1569660"/>
          </a:xfrm>
          <a:prstGeom prst="rect">
            <a:avLst/>
          </a:prstGeom>
          <a:solidFill>
            <a:schemeClr val="bg1"/>
          </a:solidFill>
          <a:ln w="25400">
            <a:solidFill>
              <a:srgbClr val="FF0000"/>
            </a:solidFill>
          </a:ln>
          <a:effectLst/>
        </p:spPr>
        <p:txBody>
          <a:bodyPr wrap="square">
            <a:spAutoFit/>
          </a:bodyPr>
          <a:lstStyle/>
          <a:p>
            <a:pPr>
              <a:spcBef>
                <a:spcPct val="50000"/>
              </a:spcBef>
            </a:pPr>
            <a:r>
              <a:rPr lang="en-GB" altLang="en-US" sz="2400" dirty="0">
                <a:latin typeface="Calibri" panose="020F0502020204030204" pitchFamily="34" charset="0"/>
                <a:cs typeface="Calibri" panose="020F0502020204030204" pitchFamily="34" charset="0"/>
              </a:rPr>
              <a:t>Chaotic systems </a:t>
            </a:r>
            <a:r>
              <a:rPr lang="en-GB" altLang="en-US" sz="2400" b="0" dirty="0">
                <a:latin typeface="Calibri" panose="020F0502020204030204" pitchFamily="34" charset="0"/>
                <a:cs typeface="Calibri" panose="020F0502020204030204" pitchFamily="34" charset="0"/>
              </a:rPr>
              <a:t>are found in disciplines such as physics, astronomy, meteorology, engineering, chemistry, computer science, economics, ecology, environmental sciences, epidemiology, sociology  ̶̶̶  you name it!</a:t>
            </a:r>
          </a:p>
        </p:txBody>
      </p:sp>
      <p:sp>
        <p:nvSpPr>
          <p:cNvPr id="7176" name="Rectangle 8">
            <a:extLst>
              <a:ext uri="{FF2B5EF4-FFF2-40B4-BE49-F238E27FC236}">
                <a16:creationId xmlns:a16="http://schemas.microsoft.com/office/drawing/2014/main" id="{2831BCC7-D760-4E86-8BF0-4A637337F36B}"/>
              </a:ext>
            </a:extLst>
          </p:cNvPr>
          <p:cNvSpPr>
            <a:spLocks noChangeArrowheads="1"/>
          </p:cNvSpPr>
          <p:nvPr/>
        </p:nvSpPr>
        <p:spPr bwMode="auto">
          <a:xfrm>
            <a:off x="4267200" y="4495800"/>
            <a:ext cx="1841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sv-SE" altLang="en-US" sz="2200">
              <a:latin typeface="Calibri" panose="020F0502020204030204" pitchFamily="34" charset="0"/>
              <a:cs typeface="Calibri" panose="020F0502020204030204" pitchFamily="34" charset="0"/>
            </a:endParaRPr>
          </a:p>
        </p:txBody>
      </p:sp>
      <p:sp>
        <p:nvSpPr>
          <p:cNvPr id="7183" name="Text Box 15">
            <a:extLst>
              <a:ext uri="{FF2B5EF4-FFF2-40B4-BE49-F238E27FC236}">
                <a16:creationId xmlns:a16="http://schemas.microsoft.com/office/drawing/2014/main" id="{11D9931A-A5A3-438C-A3E7-8C61448FDE95}"/>
              </a:ext>
            </a:extLst>
          </p:cNvPr>
          <p:cNvSpPr txBox="1">
            <a:spLocks noChangeArrowheads="1"/>
          </p:cNvSpPr>
          <p:nvPr/>
        </p:nvSpPr>
        <p:spPr bwMode="auto">
          <a:xfrm>
            <a:off x="475687" y="3442627"/>
            <a:ext cx="81963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GB" altLang="en-US" sz="2400" b="0" dirty="0">
                <a:solidFill>
                  <a:schemeClr val="tx1"/>
                </a:solidFill>
                <a:latin typeface="Calibri" panose="020F0502020204030204" pitchFamily="34" charset="0"/>
                <a:cs typeface="Calibri" panose="020F0502020204030204" pitchFamily="34" charset="0"/>
              </a:rPr>
              <a:t>However, already with 3 bodies we get a chaotic system that (except for special cases) can only be predicted for a limited period of time (although the model is perfectly deterministic).</a:t>
            </a:r>
          </a:p>
        </p:txBody>
      </p:sp>
      <p:grpSp>
        <p:nvGrpSpPr>
          <p:cNvPr id="5" name="Grupp 4">
            <a:extLst>
              <a:ext uri="{FF2B5EF4-FFF2-40B4-BE49-F238E27FC236}">
                <a16:creationId xmlns:a16="http://schemas.microsoft.com/office/drawing/2014/main" id="{07AEF560-3079-45C5-87B9-2A9C898F6F99}"/>
              </a:ext>
            </a:extLst>
          </p:cNvPr>
          <p:cNvGrpSpPr/>
          <p:nvPr/>
        </p:nvGrpSpPr>
        <p:grpSpPr>
          <a:xfrm>
            <a:off x="475687" y="1771992"/>
            <a:ext cx="8309121" cy="1631216"/>
            <a:chOff x="462313" y="1758687"/>
            <a:chExt cx="8309121" cy="1631216"/>
          </a:xfrm>
        </p:grpSpPr>
        <p:grpSp>
          <p:nvGrpSpPr>
            <p:cNvPr id="4" name="Grupp 3">
              <a:extLst>
                <a:ext uri="{FF2B5EF4-FFF2-40B4-BE49-F238E27FC236}">
                  <a16:creationId xmlns:a16="http://schemas.microsoft.com/office/drawing/2014/main" id="{1BA1A85C-F95B-496C-A72D-6990A8C78010}"/>
                </a:ext>
              </a:extLst>
            </p:cNvPr>
            <p:cNvGrpSpPr/>
            <p:nvPr/>
          </p:nvGrpSpPr>
          <p:grpSpPr>
            <a:xfrm>
              <a:off x="6259015" y="2127391"/>
              <a:ext cx="2512419" cy="685800"/>
              <a:chOff x="6260106" y="1751784"/>
              <a:chExt cx="2512419" cy="685800"/>
            </a:xfrm>
          </p:grpSpPr>
          <p:grpSp>
            <p:nvGrpSpPr>
              <p:cNvPr id="2" name="Grupp 1">
                <a:extLst>
                  <a:ext uri="{FF2B5EF4-FFF2-40B4-BE49-F238E27FC236}">
                    <a16:creationId xmlns:a16="http://schemas.microsoft.com/office/drawing/2014/main" id="{D989B80B-BB16-4530-B4C1-BA65A4B48E35}"/>
                  </a:ext>
                </a:extLst>
              </p:cNvPr>
              <p:cNvGrpSpPr/>
              <p:nvPr/>
            </p:nvGrpSpPr>
            <p:grpSpPr>
              <a:xfrm>
                <a:off x="7791650" y="1852613"/>
                <a:ext cx="980875" cy="555885"/>
                <a:chOff x="7791650" y="1852613"/>
                <a:chExt cx="980875" cy="555885"/>
              </a:xfrm>
            </p:grpSpPr>
            <p:grpSp>
              <p:nvGrpSpPr>
                <p:cNvPr id="7182" name="Group 14">
                  <a:extLst>
                    <a:ext uri="{FF2B5EF4-FFF2-40B4-BE49-F238E27FC236}">
                      <a16:creationId xmlns:a16="http://schemas.microsoft.com/office/drawing/2014/main" id="{C3A88378-6338-4B26-83F3-FED9016620E5}"/>
                    </a:ext>
                  </a:extLst>
                </p:cNvPr>
                <p:cNvGrpSpPr>
                  <a:grpSpLocks/>
                </p:cNvGrpSpPr>
                <p:nvPr/>
              </p:nvGrpSpPr>
              <p:grpSpPr bwMode="auto">
                <a:xfrm>
                  <a:off x="8239125" y="1852613"/>
                  <a:ext cx="533400" cy="471488"/>
                  <a:chOff x="3558" y="2052"/>
                  <a:chExt cx="336" cy="297"/>
                </a:xfrm>
              </p:grpSpPr>
              <p:sp>
                <p:nvSpPr>
                  <p:cNvPr id="7178" name="Text Box 10">
                    <a:extLst>
                      <a:ext uri="{FF2B5EF4-FFF2-40B4-BE49-F238E27FC236}">
                        <a16:creationId xmlns:a16="http://schemas.microsoft.com/office/drawing/2014/main" id="{236FB7DC-CA34-4731-8870-26CAFC54FD09}"/>
                      </a:ext>
                    </a:extLst>
                  </p:cNvPr>
                  <p:cNvSpPr txBox="1">
                    <a:spLocks noChangeArrowheads="1"/>
                  </p:cNvSpPr>
                  <p:nvPr/>
                </p:nvSpPr>
                <p:spPr bwMode="auto">
                  <a:xfrm>
                    <a:off x="3558" y="2052"/>
                    <a:ext cx="33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altLang="en-US" sz="2200" b="1" dirty="0">
                        <a:latin typeface="Calibri" panose="020F0502020204030204" pitchFamily="34" charset="0"/>
                        <a:cs typeface="Calibri" panose="020F0502020204030204" pitchFamily="34" charset="0"/>
                      </a:rPr>
                      <a:t>m</a:t>
                    </a:r>
                    <a:r>
                      <a:rPr lang="sv-SE" altLang="en-US" sz="2200" b="1" baseline="-25000" dirty="0">
                        <a:latin typeface="Calibri" panose="020F0502020204030204" pitchFamily="34" charset="0"/>
                        <a:cs typeface="Calibri" panose="020F0502020204030204" pitchFamily="34" charset="0"/>
                      </a:rPr>
                      <a:t>2</a:t>
                    </a:r>
                    <a:endParaRPr lang="en-GB" altLang="en-US" sz="2200" b="1" baseline="-25000" dirty="0">
                      <a:latin typeface="Calibri" panose="020F0502020204030204" pitchFamily="34" charset="0"/>
                      <a:cs typeface="Calibri" panose="020F0502020204030204" pitchFamily="34" charset="0"/>
                    </a:endParaRPr>
                  </a:p>
                </p:txBody>
              </p:sp>
              <p:sp>
                <p:nvSpPr>
                  <p:cNvPr id="7180" name="Oval 12">
                    <a:extLst>
                      <a:ext uri="{FF2B5EF4-FFF2-40B4-BE49-F238E27FC236}">
                        <a16:creationId xmlns:a16="http://schemas.microsoft.com/office/drawing/2014/main" id="{D1C3762B-84B4-4396-ACA1-E31D1E1AEF76}"/>
                      </a:ext>
                    </a:extLst>
                  </p:cNvPr>
                  <p:cNvSpPr>
                    <a:spLocks noChangeArrowheads="1"/>
                  </p:cNvSpPr>
                  <p:nvPr/>
                </p:nvSpPr>
                <p:spPr bwMode="auto">
                  <a:xfrm>
                    <a:off x="3571" y="2061"/>
                    <a:ext cx="288" cy="28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7184" name="Line 16">
                  <a:extLst>
                    <a:ext uri="{FF2B5EF4-FFF2-40B4-BE49-F238E27FC236}">
                      <a16:creationId xmlns:a16="http://schemas.microsoft.com/office/drawing/2014/main" id="{14F5CE15-7F3B-4F62-87B0-8A4AD9E0C8F9}"/>
                    </a:ext>
                  </a:extLst>
                </p:cNvPr>
                <p:cNvSpPr>
                  <a:spLocks noChangeShapeType="1"/>
                </p:cNvSpPr>
                <p:nvPr/>
              </p:nvSpPr>
              <p:spPr bwMode="auto">
                <a:xfrm>
                  <a:off x="7791650" y="2071854"/>
                  <a:ext cx="457200" cy="0"/>
                </a:xfrm>
                <a:prstGeom prst="line">
                  <a:avLst/>
                </a:prstGeom>
                <a:noFill/>
                <a:ln w="1905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latin typeface="Calibri" panose="020F0502020204030204" pitchFamily="34" charset="0"/>
                    <a:cs typeface="Calibri" panose="020F0502020204030204" pitchFamily="34" charset="0"/>
                  </a:endParaRPr>
                </a:p>
              </p:txBody>
            </p:sp>
            <p:sp>
              <p:nvSpPr>
                <p:cNvPr id="7188" name="Text Box 20">
                  <a:extLst>
                    <a:ext uri="{FF2B5EF4-FFF2-40B4-BE49-F238E27FC236}">
                      <a16:creationId xmlns:a16="http://schemas.microsoft.com/office/drawing/2014/main" id="{F4B991C8-1798-4522-A5F8-DAFBB12383C7}"/>
                    </a:ext>
                  </a:extLst>
                </p:cNvPr>
                <p:cNvSpPr txBox="1">
                  <a:spLocks noChangeArrowheads="1"/>
                </p:cNvSpPr>
                <p:nvPr/>
              </p:nvSpPr>
              <p:spPr bwMode="auto">
                <a:xfrm>
                  <a:off x="7885901" y="1981460"/>
                  <a:ext cx="533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altLang="en-US" sz="2200" dirty="0">
                      <a:latin typeface="Calibri" panose="020F0502020204030204" pitchFamily="34" charset="0"/>
                      <a:cs typeface="Calibri" panose="020F0502020204030204" pitchFamily="34" charset="0"/>
                    </a:rPr>
                    <a:t>F</a:t>
                  </a:r>
                  <a:r>
                    <a:rPr lang="sv-SE" altLang="en-US" sz="2200" baseline="-25000" dirty="0">
                      <a:latin typeface="Calibri" panose="020F0502020204030204" pitchFamily="34" charset="0"/>
                      <a:cs typeface="Calibri" panose="020F0502020204030204" pitchFamily="34" charset="0"/>
                    </a:rPr>
                    <a:t>2</a:t>
                  </a:r>
                  <a:endParaRPr lang="en-GB" altLang="en-US" sz="2200" baseline="-25000" dirty="0">
                    <a:latin typeface="Calibri" panose="020F0502020204030204" pitchFamily="34" charset="0"/>
                    <a:cs typeface="Calibri" panose="020F0502020204030204" pitchFamily="34" charset="0"/>
                  </a:endParaRPr>
                </a:p>
              </p:txBody>
            </p:sp>
          </p:grpSp>
          <p:grpSp>
            <p:nvGrpSpPr>
              <p:cNvPr id="3" name="Grupp 2">
                <a:extLst>
                  <a:ext uri="{FF2B5EF4-FFF2-40B4-BE49-F238E27FC236}">
                    <a16:creationId xmlns:a16="http://schemas.microsoft.com/office/drawing/2014/main" id="{7911B51C-90F0-4776-9F3D-B2417619FCD1}"/>
                  </a:ext>
                </a:extLst>
              </p:cNvPr>
              <p:cNvGrpSpPr/>
              <p:nvPr/>
            </p:nvGrpSpPr>
            <p:grpSpPr>
              <a:xfrm>
                <a:off x="6260106" y="1751784"/>
                <a:ext cx="1229725" cy="685800"/>
                <a:chOff x="6181725" y="1743075"/>
                <a:chExt cx="1229725" cy="685800"/>
              </a:xfrm>
            </p:grpSpPr>
            <p:sp>
              <p:nvSpPr>
                <p:cNvPr id="7186" name="Line 18">
                  <a:extLst>
                    <a:ext uri="{FF2B5EF4-FFF2-40B4-BE49-F238E27FC236}">
                      <a16:creationId xmlns:a16="http://schemas.microsoft.com/office/drawing/2014/main" id="{986020EB-7FC1-48C8-9253-ADE8D87982F2}"/>
                    </a:ext>
                  </a:extLst>
                </p:cNvPr>
                <p:cNvSpPr>
                  <a:spLocks noChangeShapeType="1"/>
                </p:cNvSpPr>
                <p:nvPr/>
              </p:nvSpPr>
              <p:spPr bwMode="auto">
                <a:xfrm>
                  <a:off x="6877250" y="2054194"/>
                  <a:ext cx="45720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latin typeface="Calibri" panose="020F0502020204030204" pitchFamily="34" charset="0"/>
                    <a:cs typeface="Calibri" panose="020F0502020204030204" pitchFamily="34" charset="0"/>
                  </a:endParaRPr>
                </a:p>
              </p:txBody>
            </p:sp>
            <p:grpSp>
              <p:nvGrpSpPr>
                <p:cNvPr id="7185" name="Group 17">
                  <a:extLst>
                    <a:ext uri="{FF2B5EF4-FFF2-40B4-BE49-F238E27FC236}">
                      <a16:creationId xmlns:a16="http://schemas.microsoft.com/office/drawing/2014/main" id="{5C5A6A22-B9A8-453E-A6BE-031849C7C9FF}"/>
                    </a:ext>
                  </a:extLst>
                </p:cNvPr>
                <p:cNvGrpSpPr>
                  <a:grpSpLocks/>
                </p:cNvGrpSpPr>
                <p:nvPr/>
              </p:nvGrpSpPr>
              <p:grpSpPr bwMode="auto">
                <a:xfrm>
                  <a:off x="6181725" y="1743075"/>
                  <a:ext cx="685800" cy="685800"/>
                  <a:chOff x="2454" y="1242"/>
                  <a:chExt cx="432" cy="432"/>
                </a:xfrm>
              </p:grpSpPr>
              <p:sp>
                <p:nvSpPr>
                  <p:cNvPr id="7177" name="Text Box 9">
                    <a:extLst>
                      <a:ext uri="{FF2B5EF4-FFF2-40B4-BE49-F238E27FC236}">
                        <a16:creationId xmlns:a16="http://schemas.microsoft.com/office/drawing/2014/main" id="{BE3220D0-6802-4ABA-9BF0-1148868C0D7A}"/>
                      </a:ext>
                    </a:extLst>
                  </p:cNvPr>
                  <p:cNvSpPr txBox="1">
                    <a:spLocks noChangeArrowheads="1"/>
                  </p:cNvSpPr>
                  <p:nvPr/>
                </p:nvSpPr>
                <p:spPr bwMode="auto">
                  <a:xfrm>
                    <a:off x="2536" y="1297"/>
                    <a:ext cx="33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sv-SE" altLang="en-US" sz="2200" b="1">
                        <a:latin typeface="Calibri" panose="020F0502020204030204" pitchFamily="34" charset="0"/>
                        <a:cs typeface="Calibri" panose="020F0502020204030204" pitchFamily="34" charset="0"/>
                      </a:rPr>
                      <a:t>m</a:t>
                    </a:r>
                    <a:r>
                      <a:rPr lang="sv-SE" altLang="en-US" sz="2200" b="1" baseline="-25000">
                        <a:latin typeface="Calibri" panose="020F0502020204030204" pitchFamily="34" charset="0"/>
                        <a:cs typeface="Calibri" panose="020F0502020204030204" pitchFamily="34" charset="0"/>
                      </a:rPr>
                      <a:t>1</a:t>
                    </a:r>
                    <a:endParaRPr lang="en-GB" altLang="en-US" sz="2200" b="1" baseline="-25000">
                      <a:latin typeface="Calibri" panose="020F0502020204030204" pitchFamily="34" charset="0"/>
                      <a:cs typeface="Calibri" panose="020F0502020204030204" pitchFamily="34" charset="0"/>
                    </a:endParaRPr>
                  </a:p>
                </p:txBody>
              </p:sp>
              <p:sp>
                <p:nvSpPr>
                  <p:cNvPr id="7179" name="Oval 11">
                    <a:extLst>
                      <a:ext uri="{FF2B5EF4-FFF2-40B4-BE49-F238E27FC236}">
                        <a16:creationId xmlns:a16="http://schemas.microsoft.com/office/drawing/2014/main" id="{1564C5D3-E8C0-4A88-ABA8-BAB895983209}"/>
                      </a:ext>
                    </a:extLst>
                  </p:cNvPr>
                  <p:cNvSpPr>
                    <a:spLocks noChangeArrowheads="1"/>
                  </p:cNvSpPr>
                  <p:nvPr/>
                </p:nvSpPr>
                <p:spPr bwMode="auto">
                  <a:xfrm>
                    <a:off x="2454" y="1242"/>
                    <a:ext cx="432" cy="43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7189" name="Text Box 21">
                  <a:extLst>
                    <a:ext uri="{FF2B5EF4-FFF2-40B4-BE49-F238E27FC236}">
                      <a16:creationId xmlns:a16="http://schemas.microsoft.com/office/drawing/2014/main" id="{73940F6C-D4CC-44DD-8534-65AEA9731AA4}"/>
                    </a:ext>
                  </a:extLst>
                </p:cNvPr>
                <p:cNvSpPr txBox="1">
                  <a:spLocks noChangeArrowheads="1"/>
                </p:cNvSpPr>
                <p:nvPr/>
              </p:nvSpPr>
              <p:spPr bwMode="auto">
                <a:xfrm>
                  <a:off x="6956026" y="1967823"/>
                  <a:ext cx="455424"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sv-SE" altLang="en-US" sz="2200" dirty="0">
                      <a:latin typeface="Calibri" panose="020F0502020204030204" pitchFamily="34" charset="0"/>
                      <a:cs typeface="Calibri" panose="020F0502020204030204" pitchFamily="34" charset="0"/>
                    </a:rPr>
                    <a:t>F</a:t>
                  </a:r>
                  <a:r>
                    <a:rPr lang="sv-SE" altLang="en-US" sz="2200" baseline="-25000" dirty="0">
                      <a:latin typeface="Calibri" panose="020F0502020204030204" pitchFamily="34" charset="0"/>
                      <a:cs typeface="Calibri" panose="020F0502020204030204" pitchFamily="34" charset="0"/>
                    </a:rPr>
                    <a:t>1</a:t>
                  </a:r>
                  <a:endParaRPr lang="en-GB" altLang="en-US" sz="2200" baseline="-25000" dirty="0">
                    <a:latin typeface="Calibri" panose="020F0502020204030204" pitchFamily="34" charset="0"/>
                    <a:cs typeface="Calibri" panose="020F0502020204030204" pitchFamily="34" charset="0"/>
                  </a:endParaRPr>
                </a:p>
              </p:txBody>
            </p:sp>
          </p:grpSp>
        </p:grpSp>
        <p:sp>
          <p:nvSpPr>
            <p:cNvPr id="7194" name="Text Box 26">
              <a:extLst>
                <a:ext uri="{FF2B5EF4-FFF2-40B4-BE49-F238E27FC236}">
                  <a16:creationId xmlns:a16="http://schemas.microsoft.com/office/drawing/2014/main" id="{4E6545F2-DB3F-489F-8085-A15D40A393DD}"/>
                </a:ext>
              </a:extLst>
            </p:cNvPr>
            <p:cNvSpPr txBox="1">
              <a:spLocks noChangeArrowheads="1"/>
            </p:cNvSpPr>
            <p:nvPr/>
          </p:nvSpPr>
          <p:spPr bwMode="auto">
            <a:xfrm>
              <a:off x="462313" y="1758687"/>
              <a:ext cx="555476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dirty="0">
                  <a:solidFill>
                    <a:schemeClr val="tx1"/>
                  </a:solidFill>
                  <a:latin typeface="Calibri" panose="020F0502020204030204" pitchFamily="34" charset="0"/>
                  <a:cs typeface="Calibri" panose="020F0502020204030204" pitchFamily="34" charset="0"/>
                </a:rPr>
                <a:t>Example:</a:t>
              </a:r>
              <a:r>
                <a:rPr lang="en-GB" altLang="en-US" sz="2000" b="0" dirty="0">
                  <a:solidFill>
                    <a:schemeClr val="tx1"/>
                  </a:solidFill>
                  <a:latin typeface="Calibri" panose="020F0502020204030204" pitchFamily="34" charset="0"/>
                  <a:cs typeface="Calibri" panose="020F0502020204030204" pitchFamily="34" charset="0"/>
                </a:rPr>
                <a:t> A system of two bodies with the masses m</a:t>
              </a:r>
              <a:r>
                <a:rPr lang="en-GB" altLang="en-US" sz="2000" b="0" baseline="-25000" dirty="0">
                  <a:solidFill>
                    <a:schemeClr val="tx1"/>
                  </a:solidFill>
                  <a:latin typeface="Calibri" panose="020F0502020204030204" pitchFamily="34" charset="0"/>
                  <a:cs typeface="Calibri" panose="020F0502020204030204" pitchFamily="34" charset="0"/>
                </a:rPr>
                <a:t>1</a:t>
              </a:r>
              <a:r>
                <a:rPr lang="en-GB" altLang="en-US" sz="2000" b="0" dirty="0">
                  <a:solidFill>
                    <a:schemeClr val="tx1"/>
                  </a:solidFill>
                  <a:latin typeface="Calibri" panose="020F0502020204030204" pitchFamily="34" charset="0"/>
                  <a:cs typeface="Calibri" panose="020F0502020204030204" pitchFamily="34" charset="0"/>
                </a:rPr>
                <a:t> and m</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at the distance r can be described by Newton’s equations as: F</a:t>
              </a:r>
              <a:r>
                <a:rPr lang="en-GB" altLang="en-US" sz="2000" b="0" baseline="-25000" dirty="0">
                  <a:solidFill>
                    <a:schemeClr val="tx1"/>
                  </a:solidFill>
                  <a:latin typeface="Calibri" panose="020F0502020204030204" pitchFamily="34" charset="0"/>
                  <a:cs typeface="Calibri" panose="020F0502020204030204" pitchFamily="34" charset="0"/>
                </a:rPr>
                <a:t>1</a:t>
              </a:r>
              <a:r>
                <a:rPr lang="en-GB" altLang="en-US" sz="2000" b="0" dirty="0">
                  <a:solidFill>
                    <a:schemeClr val="tx1"/>
                  </a:solidFill>
                  <a:latin typeface="Calibri" panose="020F0502020204030204" pitchFamily="34" charset="0"/>
                  <a:cs typeface="Calibri" panose="020F0502020204030204" pitchFamily="34" charset="0"/>
                </a:rPr>
                <a:t> = F</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 G</a:t>
              </a:r>
              <a:r>
                <a:rPr lang="en-GB" altLang="en-US" sz="20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000" b="0" dirty="0">
                  <a:solidFill>
                    <a:schemeClr val="tx1"/>
                  </a:solidFill>
                  <a:latin typeface="Calibri" panose="020F0502020204030204" pitchFamily="34" charset="0"/>
                  <a:cs typeface="Calibri" panose="020F0502020204030204" pitchFamily="34" charset="0"/>
                </a:rPr>
                <a:t>m</a:t>
              </a:r>
              <a:r>
                <a:rPr lang="en-GB" altLang="en-US" sz="2000" b="0" baseline="-25000" dirty="0">
                  <a:solidFill>
                    <a:schemeClr val="tx1"/>
                  </a:solidFill>
                  <a:latin typeface="Calibri" panose="020F0502020204030204" pitchFamily="34" charset="0"/>
                  <a:cs typeface="Calibri" panose="020F0502020204030204" pitchFamily="34" charset="0"/>
                </a:rPr>
                <a:t>1</a:t>
              </a:r>
              <a:r>
                <a:rPr lang="en-GB" altLang="en-US" sz="20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000" b="0" dirty="0">
                  <a:solidFill>
                    <a:schemeClr val="tx1"/>
                  </a:solidFill>
                  <a:latin typeface="Calibri" panose="020F0502020204030204" pitchFamily="34" charset="0"/>
                  <a:cs typeface="Calibri" panose="020F0502020204030204" pitchFamily="34" charset="0"/>
                </a:rPr>
                <a:t>m</a:t>
              </a:r>
              <a:r>
                <a:rPr lang="en-GB" altLang="en-US" sz="2000" b="0" baseline="-25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/r</a:t>
              </a:r>
              <a:r>
                <a:rPr lang="en-GB" altLang="en-US" sz="2000" b="0" baseline="30000" dirty="0">
                  <a:solidFill>
                    <a:schemeClr val="tx1"/>
                  </a:solidFill>
                  <a:latin typeface="Calibri" panose="020F0502020204030204" pitchFamily="34" charset="0"/>
                  <a:cs typeface="Calibri" panose="020F0502020204030204" pitchFamily="34" charset="0"/>
                </a:rPr>
                <a:t>2</a:t>
              </a:r>
              <a:r>
                <a:rPr lang="en-GB" altLang="en-US" sz="2000" b="0" dirty="0">
                  <a:solidFill>
                    <a:schemeClr val="tx1"/>
                  </a:solidFill>
                  <a:latin typeface="Calibri" panose="020F0502020204030204" pitchFamily="34" charset="0"/>
                  <a:cs typeface="Calibri" panose="020F0502020204030204" pitchFamily="34" charset="0"/>
                </a:rPr>
                <a:t> and initial conditions. Its behaviour can be correctly predicted over all future time.</a:t>
              </a:r>
            </a:p>
          </p:txBody>
        </p:sp>
      </p:grpSp>
      <p:sp>
        <p:nvSpPr>
          <p:cNvPr id="22" name="Platshållare för bildnummer 5">
            <a:extLst>
              <a:ext uri="{FF2B5EF4-FFF2-40B4-BE49-F238E27FC236}">
                <a16:creationId xmlns:a16="http://schemas.microsoft.com/office/drawing/2014/main" id="{76467502-7D18-4176-9BB1-7DE6A92D8547}"/>
              </a:ext>
            </a:extLst>
          </p:cNvPr>
          <p:cNvSpPr>
            <a:spLocks noGrp="1"/>
          </p:cNvSpPr>
          <p:nvPr>
            <p:ph type="sldNum" sz="quarter" idx="12"/>
          </p:nvPr>
        </p:nvSpPr>
        <p:spPr>
          <a:xfrm>
            <a:off x="8643487" y="6296525"/>
            <a:ext cx="392228" cy="457200"/>
          </a:xfrm>
        </p:spPr>
        <p:txBody>
          <a:bodyPr/>
          <a:lstStyle/>
          <a:p>
            <a:fld id="{0B197BC9-BA7A-4299-9F59-99EB28E05F94}" type="slidenum">
              <a:rPr lang="en-GB" altLang="en-US">
                <a:latin typeface="Calibri" panose="020F0502020204030204" pitchFamily="34" charset="0"/>
                <a:cs typeface="Calibri" panose="020F0502020204030204" pitchFamily="34" charset="0"/>
              </a:rPr>
              <a:pPr/>
              <a:t>21</a:t>
            </a:fld>
            <a:endParaRPr lang="en-GB" altLang="en-US"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358F47FC-13D6-45F8-83C5-B79567D2AC30}"/>
              </a:ext>
            </a:extLst>
          </p:cNvPr>
          <p:cNvSpPr txBox="1"/>
          <p:nvPr/>
        </p:nvSpPr>
        <p:spPr>
          <a:xfrm>
            <a:off x="1102799" y="4564977"/>
            <a:ext cx="7148609" cy="523220"/>
          </a:xfrm>
          <a:prstGeom prst="rect">
            <a:avLst/>
          </a:prstGeom>
          <a:noFill/>
        </p:spPr>
        <p:txBody>
          <a:bodyPr wrap="square" rtlCol="0">
            <a:spAutoFit/>
          </a:bodyPr>
          <a:lstStyle/>
          <a:p>
            <a:pPr algn="ctr"/>
            <a:r>
              <a:rPr lang="en-GB" altLang="en-US" sz="2800" dirty="0">
                <a:latin typeface="Calibri" panose="020F0502020204030204" pitchFamily="34" charset="0"/>
                <a:cs typeface="Calibri" panose="020F0502020204030204" pitchFamily="34" charset="0"/>
              </a:rPr>
              <a:t>Determinism does </a:t>
            </a:r>
            <a:r>
              <a:rPr lang="en-GB" altLang="en-US" sz="2800" i="1" u="sng" dirty="0">
                <a:latin typeface="Calibri" panose="020F0502020204030204" pitchFamily="34" charset="0"/>
                <a:cs typeface="Calibri" panose="020F0502020204030204" pitchFamily="34" charset="0"/>
              </a:rPr>
              <a:t>not</a:t>
            </a:r>
            <a:r>
              <a:rPr lang="en-GB" altLang="en-US" sz="2800" dirty="0">
                <a:latin typeface="Calibri" panose="020F0502020204030204" pitchFamily="34" charset="0"/>
                <a:cs typeface="Calibri" panose="020F0502020204030204" pitchFamily="34" charset="0"/>
              </a:rPr>
              <a:t> imply predictability.</a:t>
            </a:r>
            <a:r>
              <a:rPr lang="en-GB" altLang="en-US" sz="2800" b="0" dirty="0">
                <a:solidFill>
                  <a:schemeClr val="tx1"/>
                </a:solidFill>
                <a:latin typeface="Calibri" panose="020F0502020204030204" pitchFamily="34" charset="0"/>
                <a:cs typeface="Calibri" panose="020F050202020403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83"/>
                                        </p:tgtEl>
                                        <p:attrNameLst>
                                          <p:attrName>style.visibility</p:attrName>
                                        </p:attrNameLst>
                                      </p:cBhvr>
                                      <p:to>
                                        <p:strVal val="visible"/>
                                      </p:to>
                                    </p:set>
                                    <p:anim calcmode="lin" valueType="num">
                                      <p:cBhvr additive="base">
                                        <p:cTn id="19" dur="500" fill="hold"/>
                                        <p:tgtEl>
                                          <p:spTgt spid="7183"/>
                                        </p:tgtEl>
                                        <p:attrNameLst>
                                          <p:attrName>ppt_x</p:attrName>
                                        </p:attrNameLst>
                                      </p:cBhvr>
                                      <p:tavLst>
                                        <p:tav tm="0">
                                          <p:val>
                                            <p:strVal val="#ppt_x"/>
                                          </p:val>
                                        </p:tav>
                                        <p:tav tm="100000">
                                          <p:val>
                                            <p:strVal val="#ppt_x"/>
                                          </p:val>
                                        </p:tav>
                                      </p:tavLst>
                                    </p:anim>
                                    <p:anim calcmode="lin" valueType="num">
                                      <p:cBhvr additive="base">
                                        <p:cTn id="20"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additive="base">
                                        <p:cTn id="31" dur="500" fill="hold"/>
                                        <p:tgtEl>
                                          <p:spTgt spid="7174"/>
                                        </p:tgtEl>
                                        <p:attrNameLst>
                                          <p:attrName>ppt_x</p:attrName>
                                        </p:attrNameLst>
                                      </p:cBhvr>
                                      <p:tavLst>
                                        <p:tav tm="0">
                                          <p:val>
                                            <p:strVal val="#ppt_x"/>
                                          </p:val>
                                        </p:tav>
                                        <p:tav tm="100000">
                                          <p:val>
                                            <p:strVal val="#ppt_x"/>
                                          </p:val>
                                        </p:tav>
                                      </p:tavLst>
                                    </p:anim>
                                    <p:anim calcmode="lin" valueType="num">
                                      <p:cBhvr additive="base">
                                        <p:cTn id="32"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animBg="1"/>
      <p:bldP spid="718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tshållare för bildnummer 4">
            <a:extLst>
              <a:ext uri="{FF2B5EF4-FFF2-40B4-BE49-F238E27FC236}">
                <a16:creationId xmlns:a16="http://schemas.microsoft.com/office/drawing/2014/main" id="{369320F0-62B8-4EA7-8685-50910ACBEA0B}"/>
              </a:ext>
            </a:extLst>
          </p:cNvPr>
          <p:cNvSpPr>
            <a:spLocks noGrp="1"/>
          </p:cNvSpPr>
          <p:nvPr>
            <p:ph type="sldNum" sz="quarter" idx="12"/>
          </p:nvPr>
        </p:nvSpPr>
        <p:spPr>
          <a:xfrm>
            <a:off x="8576110" y="6329398"/>
            <a:ext cx="421105" cy="457200"/>
          </a:xfrm>
        </p:spPr>
        <p:txBody>
          <a:bodyPr/>
          <a:lstStyle/>
          <a:p>
            <a:fld id="{00D5B7E1-5301-4130-9F46-6C11E23AFC24}" type="slidenum">
              <a:rPr lang="en-GB" altLang="en-US">
                <a:latin typeface="Calibri" panose="020F0502020204030204" pitchFamily="34" charset="0"/>
                <a:cs typeface="Calibri" panose="020F0502020204030204" pitchFamily="34" charset="0"/>
              </a:rPr>
              <a:pPr/>
              <a:t>22</a:t>
            </a:fld>
            <a:endParaRPr lang="en-GB" altLang="en-US" dirty="0">
              <a:latin typeface="Calibri" panose="020F0502020204030204" pitchFamily="34" charset="0"/>
              <a:cs typeface="Calibri" panose="020F0502020204030204" pitchFamily="34" charset="0"/>
            </a:endParaRPr>
          </a:p>
        </p:txBody>
      </p:sp>
      <p:sp>
        <p:nvSpPr>
          <p:cNvPr id="10244" name="Text Box 4">
            <a:extLst>
              <a:ext uri="{FF2B5EF4-FFF2-40B4-BE49-F238E27FC236}">
                <a16:creationId xmlns:a16="http://schemas.microsoft.com/office/drawing/2014/main" id="{46C7480D-0E02-4BE4-8D8E-9F2AF027EECF}"/>
              </a:ext>
            </a:extLst>
          </p:cNvPr>
          <p:cNvSpPr txBox="1">
            <a:spLocks noChangeArrowheads="1"/>
          </p:cNvSpPr>
          <p:nvPr/>
        </p:nvSpPr>
        <p:spPr bwMode="auto">
          <a:xfrm>
            <a:off x="281512" y="4041613"/>
            <a:ext cx="837841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GB" altLang="en-US" sz="2400" b="0" dirty="0">
                <a:solidFill>
                  <a:schemeClr val="tx1"/>
                </a:solidFill>
                <a:latin typeface="Calibri" panose="020F0502020204030204" pitchFamily="34" charset="0"/>
                <a:cs typeface="Calibri" panose="020F0502020204030204" pitchFamily="34" charset="0"/>
              </a:rPr>
              <a:t>The chaotic part of the behaviour </a:t>
            </a:r>
            <a:r>
              <a:rPr lang="en-GB" altLang="en-US" sz="2400" b="0" i="1" dirty="0">
                <a:latin typeface="Calibri" panose="020F0502020204030204" pitchFamily="34" charset="0"/>
                <a:cs typeface="Calibri" panose="020F0502020204030204" pitchFamily="34" charset="0"/>
              </a:rPr>
              <a:t>growth exponentially </a:t>
            </a:r>
            <a:r>
              <a:rPr lang="en-GB" altLang="en-US" sz="2400" b="0" dirty="0">
                <a:solidFill>
                  <a:schemeClr val="tx1"/>
                </a:solidFill>
                <a:latin typeface="Calibri" panose="020F0502020204030204" pitchFamily="34" charset="0"/>
                <a:cs typeface="Calibri" panose="020F0502020204030204" pitchFamily="34" charset="0"/>
              </a:rPr>
              <a:t>as </a:t>
            </a:r>
            <a:r>
              <a:rPr lang="en-GB" altLang="en-US" sz="2400" b="0" noProof="1">
                <a:solidFill>
                  <a:schemeClr val="tx1"/>
                </a:solidFill>
                <a:latin typeface="Calibri" panose="020F0502020204030204" pitchFamily="34" charset="0"/>
                <a:cs typeface="Calibri" panose="020F0502020204030204" pitchFamily="34" charset="0"/>
              </a:rPr>
              <a:t>e</a:t>
            </a:r>
            <a:r>
              <a:rPr lang="en-GB" altLang="en-US" sz="2400" b="0" baseline="30000" noProof="1">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400" b="0" baseline="30000" noProof="1">
                <a:solidFill>
                  <a:schemeClr val="tx1"/>
                </a:solidFill>
                <a:latin typeface="Calibri" panose="020F0502020204030204" pitchFamily="34" charset="0"/>
                <a:cs typeface="Calibri" panose="020F0502020204030204" pitchFamily="34" charset="0"/>
              </a:rPr>
              <a:t>t</a:t>
            </a:r>
            <a:r>
              <a:rPr lang="en-GB" altLang="en-US" sz="2400" b="0" noProof="1">
                <a:solidFill>
                  <a:schemeClr val="tx1"/>
                </a:solidFill>
                <a:latin typeface="Calibri" panose="020F0502020204030204" pitchFamily="34" charset="0"/>
                <a:cs typeface="Calibri" panose="020F0502020204030204" pitchFamily="34" charset="0"/>
              </a:rPr>
              <a:t>.</a:t>
            </a:r>
            <a:r>
              <a:rPr lang="en-GB" altLang="en-US" sz="2400" b="0" dirty="0">
                <a:solidFill>
                  <a:schemeClr val="tx1"/>
                </a:solidFill>
                <a:latin typeface="Calibri" panose="020F0502020204030204" pitchFamily="34" charset="0"/>
                <a:cs typeface="Calibri" panose="020F0502020204030204" pitchFamily="34" charset="0"/>
              </a:rPr>
              <a:t> The </a:t>
            </a:r>
            <a:r>
              <a:rPr lang="en-GB" altLang="en-US" sz="2400" b="0" dirty="0">
                <a:solidFill>
                  <a:schemeClr val="tx1"/>
                </a:solidFill>
                <a:latin typeface="Calibri" panose="020F0502020204030204" pitchFamily="34" charset="0"/>
                <a:cs typeface="Calibri" panose="020F0502020204030204" pitchFamily="34" charset="0"/>
                <a:sym typeface="Symbol" panose="05050102010706020507" pitchFamily="18" charset="2"/>
              </a:rPr>
              <a:t> is called the Lyapunov exponent, and it is a measure of how fast a perturbation </a:t>
            </a:r>
            <a:r>
              <a:rPr lang="en-GB" altLang="en-US" sz="2400" dirty="0">
                <a:solidFill>
                  <a:schemeClr val="tx1"/>
                </a:solidFill>
                <a:latin typeface="Calibri" panose="020F0502020204030204" pitchFamily="34" charset="0"/>
                <a:cs typeface="Calibri" panose="020F0502020204030204" pitchFamily="34" charset="0"/>
                <a:sym typeface="Symbol" panose="05050102010706020507" pitchFamily="18" charset="2"/>
              </a:rPr>
              <a:t>X</a:t>
            </a:r>
            <a:r>
              <a:rPr lang="en-GB" altLang="en-US" sz="2400" b="0" dirty="0">
                <a:solidFill>
                  <a:schemeClr val="tx1"/>
                </a:solidFill>
                <a:latin typeface="Calibri" panose="020F0502020204030204" pitchFamily="34" charset="0"/>
                <a:cs typeface="Calibri" panose="020F0502020204030204" pitchFamily="34" charset="0"/>
                <a:sym typeface="Symbol" panose="05050102010706020507" pitchFamily="18" charset="2"/>
              </a:rPr>
              <a:t>(0) of the initial conditions will grow: </a:t>
            </a:r>
          </a:p>
          <a:p>
            <a:pPr>
              <a:spcBef>
                <a:spcPts val="0"/>
              </a:spcBef>
            </a:pPr>
            <a:r>
              <a:rPr lang="en-GB" altLang="en-US" sz="2400" b="0" dirty="0">
                <a:solidFill>
                  <a:schemeClr val="tx1"/>
                </a:solidFill>
                <a:latin typeface="Calibri" panose="020F0502020204030204" pitchFamily="34" charset="0"/>
                <a:cs typeface="Calibri" panose="020F0502020204030204" pitchFamily="34" charset="0"/>
                <a:sym typeface="Symbol" panose="05050102010706020507" pitchFamily="18" charset="2"/>
              </a:rPr>
              <a:t>                                     |</a:t>
            </a:r>
            <a:r>
              <a:rPr lang="en-GB" altLang="en-US" sz="2400" dirty="0">
                <a:solidFill>
                  <a:schemeClr val="tx1"/>
                </a:solidFill>
                <a:latin typeface="Calibri" panose="020F0502020204030204" pitchFamily="34" charset="0"/>
                <a:cs typeface="Calibri" panose="020F0502020204030204" pitchFamily="34" charset="0"/>
                <a:sym typeface="Symbol" panose="05050102010706020507" pitchFamily="18" charset="2"/>
              </a:rPr>
              <a:t>X</a:t>
            </a:r>
            <a:r>
              <a:rPr lang="en-GB" altLang="en-US" sz="2400" b="0" dirty="0">
                <a:solidFill>
                  <a:schemeClr val="tx1"/>
                </a:solidFill>
                <a:latin typeface="Calibri" panose="020F0502020204030204" pitchFamily="34" charset="0"/>
                <a:cs typeface="Calibri" panose="020F0502020204030204" pitchFamily="34" charset="0"/>
                <a:sym typeface="Symbol" panose="05050102010706020507" pitchFamily="18" charset="2"/>
              </a:rPr>
              <a:t>(t)|  |</a:t>
            </a:r>
            <a:r>
              <a:rPr lang="en-GB" altLang="en-US" sz="2400" dirty="0">
                <a:solidFill>
                  <a:schemeClr val="tx1"/>
                </a:solidFill>
                <a:latin typeface="Calibri" panose="020F0502020204030204" pitchFamily="34" charset="0"/>
                <a:cs typeface="Calibri" panose="020F0502020204030204" pitchFamily="34" charset="0"/>
                <a:sym typeface="Symbol" panose="05050102010706020507" pitchFamily="18" charset="2"/>
              </a:rPr>
              <a:t>X</a:t>
            </a:r>
            <a:r>
              <a:rPr lang="en-GB" altLang="en-US" sz="2400" b="0" dirty="0">
                <a:solidFill>
                  <a:schemeClr val="tx1"/>
                </a:solidFill>
                <a:latin typeface="Calibri" panose="020F0502020204030204" pitchFamily="34" charset="0"/>
                <a:cs typeface="Calibri" panose="020F0502020204030204" pitchFamily="34" charset="0"/>
                <a:sym typeface="Symbol" panose="05050102010706020507" pitchFamily="18" charset="2"/>
              </a:rPr>
              <a:t>(0)|· </a:t>
            </a:r>
            <a:r>
              <a:rPr lang="en-GB" altLang="en-US" sz="2400" b="0" noProof="1">
                <a:latin typeface="Calibri" panose="020F0502020204030204" pitchFamily="34" charset="0"/>
                <a:cs typeface="Calibri" panose="020F0502020204030204" pitchFamily="34" charset="0"/>
              </a:rPr>
              <a:t>e</a:t>
            </a:r>
            <a:r>
              <a:rPr lang="en-GB" altLang="en-US" sz="2400" b="0" baseline="30000" noProof="1">
                <a:latin typeface="Calibri" panose="020F0502020204030204" pitchFamily="34" charset="0"/>
                <a:cs typeface="Calibri" panose="020F0502020204030204" pitchFamily="34" charset="0"/>
                <a:sym typeface="Symbol" panose="05050102010706020507" pitchFamily="18" charset="2"/>
              </a:rPr>
              <a:t></a:t>
            </a:r>
            <a:r>
              <a:rPr lang="en-GB" altLang="en-US" sz="2400" b="0" baseline="30000" noProof="1">
                <a:latin typeface="Calibri" panose="020F0502020204030204" pitchFamily="34" charset="0"/>
                <a:cs typeface="Calibri" panose="020F0502020204030204" pitchFamily="34" charset="0"/>
              </a:rPr>
              <a:t>t</a:t>
            </a:r>
            <a:r>
              <a:rPr lang="en-GB" altLang="en-US" sz="24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GB" altLang="en-US" sz="2400" b="0" dirty="0">
              <a:solidFill>
                <a:schemeClr val="tx1"/>
              </a:solidFill>
              <a:latin typeface="Calibri" panose="020F0502020204030204" pitchFamily="34" charset="0"/>
              <a:cs typeface="Calibri" panose="020F0502020204030204" pitchFamily="34" charset="0"/>
            </a:endParaRPr>
          </a:p>
        </p:txBody>
      </p:sp>
      <p:sp>
        <p:nvSpPr>
          <p:cNvPr id="10246" name="Text Box 6">
            <a:extLst>
              <a:ext uri="{FF2B5EF4-FFF2-40B4-BE49-F238E27FC236}">
                <a16:creationId xmlns:a16="http://schemas.microsoft.com/office/drawing/2014/main" id="{FD4D5326-6118-48CD-AD5F-2D0B0908E626}"/>
              </a:ext>
            </a:extLst>
          </p:cNvPr>
          <p:cNvSpPr txBox="1">
            <a:spLocks noChangeArrowheads="1"/>
          </p:cNvSpPr>
          <p:nvPr/>
        </p:nvSpPr>
        <p:spPr bwMode="auto">
          <a:xfrm>
            <a:off x="281512" y="261502"/>
            <a:ext cx="86154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GB" altLang="en-US" sz="2400" b="0" dirty="0">
                <a:solidFill>
                  <a:srgbClr val="00B050"/>
                </a:solidFill>
                <a:latin typeface="Calibri" panose="020F0502020204030204" pitchFamily="34" charset="0"/>
                <a:cs typeface="Calibri" panose="020F0502020204030204" pitchFamily="34" charset="0"/>
              </a:rPr>
              <a:t>For a chaotic system </a:t>
            </a:r>
            <a:r>
              <a:rPr lang="en-GB" altLang="en-US" sz="2400" i="1" dirty="0">
                <a:solidFill>
                  <a:srgbClr val="00B050"/>
                </a:solidFill>
                <a:latin typeface="Calibri" panose="020F0502020204030204" pitchFamily="34" charset="0"/>
                <a:cs typeface="Calibri" panose="020F0502020204030204" pitchFamily="34" charset="0"/>
              </a:rPr>
              <a:t>arbitrary small changes</a:t>
            </a:r>
            <a:r>
              <a:rPr lang="en-GB" altLang="en-US" sz="2400" dirty="0">
                <a:solidFill>
                  <a:srgbClr val="00B050"/>
                </a:solidFill>
                <a:latin typeface="Calibri" panose="020F0502020204030204" pitchFamily="34" charset="0"/>
                <a:cs typeface="Calibri" panose="020F0502020204030204" pitchFamily="34" charset="0"/>
              </a:rPr>
              <a:t> </a:t>
            </a:r>
            <a:r>
              <a:rPr lang="en-GB" altLang="en-US" sz="2400" b="0" dirty="0">
                <a:solidFill>
                  <a:srgbClr val="00B050"/>
                </a:solidFill>
                <a:latin typeface="Calibri" panose="020F0502020204030204" pitchFamily="34" charset="0"/>
                <a:cs typeface="Calibri" panose="020F0502020204030204" pitchFamily="34" charset="0"/>
              </a:rPr>
              <a:t>in initial values, parameters, or disturbances from the environment will significantly change the future behaviour dramatically after a certain time.</a:t>
            </a:r>
          </a:p>
        </p:txBody>
      </p:sp>
      <p:sp>
        <p:nvSpPr>
          <p:cNvPr id="10248" name="Text Box 8">
            <a:extLst>
              <a:ext uri="{FF2B5EF4-FFF2-40B4-BE49-F238E27FC236}">
                <a16:creationId xmlns:a16="http://schemas.microsoft.com/office/drawing/2014/main" id="{3336803C-0374-46C0-A318-C9C428E992C4}"/>
              </a:ext>
            </a:extLst>
          </p:cNvPr>
          <p:cNvSpPr txBox="1">
            <a:spLocks noChangeArrowheads="1"/>
          </p:cNvSpPr>
          <p:nvPr/>
        </p:nvSpPr>
        <p:spPr bwMode="auto">
          <a:xfrm>
            <a:off x="281512" y="5944677"/>
            <a:ext cx="849587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200" b="0" dirty="0">
                <a:solidFill>
                  <a:schemeClr val="tx1"/>
                </a:solidFill>
                <a:latin typeface="Calibri" panose="020F0502020204030204" pitchFamily="34" charset="0"/>
                <a:cs typeface="Calibri" panose="020F0502020204030204" pitchFamily="34" charset="0"/>
              </a:rPr>
              <a:t>So far, we have avoided chaotic systems, because we try to make simple low order models (if possible linear).</a:t>
            </a:r>
            <a:r>
              <a:rPr lang="en-GB" altLang="en-US" b="0" dirty="0">
                <a:solidFill>
                  <a:schemeClr val="tx1"/>
                </a:solidFill>
                <a:latin typeface="Calibri" panose="020F0502020204030204" pitchFamily="34" charset="0"/>
                <a:cs typeface="Calibri" panose="020F0502020204030204" pitchFamily="34" charset="0"/>
              </a:rPr>
              <a:t> </a:t>
            </a:r>
            <a:r>
              <a:rPr lang="en-GB" altLang="en-US" sz="2200" dirty="0">
                <a:solidFill>
                  <a:srgbClr val="FF00FF"/>
                </a:solidFill>
                <a:latin typeface="Calibri" panose="020F0502020204030204" pitchFamily="34" charset="0"/>
                <a:cs typeface="Calibri" panose="020F0502020204030204" pitchFamily="34" charset="0"/>
              </a:rPr>
              <a:t>But here comes an example:</a:t>
            </a:r>
          </a:p>
        </p:txBody>
      </p:sp>
      <p:sp>
        <p:nvSpPr>
          <p:cNvPr id="2" name="textruta 1">
            <a:extLst>
              <a:ext uri="{FF2B5EF4-FFF2-40B4-BE49-F238E27FC236}">
                <a16:creationId xmlns:a16="http://schemas.microsoft.com/office/drawing/2014/main" id="{79CE5BB6-22DB-40ED-ADDC-EEC003B03B33}"/>
              </a:ext>
            </a:extLst>
          </p:cNvPr>
          <p:cNvSpPr txBox="1"/>
          <p:nvPr/>
        </p:nvSpPr>
        <p:spPr>
          <a:xfrm>
            <a:off x="281512" y="2502613"/>
            <a:ext cx="8495876" cy="1446550"/>
          </a:xfrm>
          <a:prstGeom prst="rect">
            <a:avLst/>
          </a:prstGeom>
          <a:noFill/>
        </p:spPr>
        <p:txBody>
          <a:bodyPr wrap="square" rtlCol="0">
            <a:spAutoFit/>
          </a:bodyPr>
          <a:lstStyle/>
          <a:p>
            <a:r>
              <a:rPr lang="en-GB" altLang="en-US" sz="2200" b="0" dirty="0">
                <a:solidFill>
                  <a:schemeClr val="tx1"/>
                </a:solidFill>
                <a:latin typeface="Calibri" panose="020F0502020204030204" pitchFamily="34" charset="0"/>
                <a:cs typeface="Calibri" panose="020F0502020204030204" pitchFamily="34" charset="0"/>
              </a:rPr>
              <a:t>Sensitivity to initial conditions is also called the </a:t>
            </a:r>
            <a:r>
              <a:rPr lang="en-GB" altLang="en-US" sz="2200" b="0" i="1" dirty="0">
                <a:solidFill>
                  <a:schemeClr val="tx1"/>
                </a:solidFill>
                <a:latin typeface="Calibri" panose="020F0502020204030204" pitchFamily="34" charset="0"/>
                <a:cs typeface="Calibri" panose="020F0502020204030204" pitchFamily="34" charset="0"/>
              </a:rPr>
              <a:t>’butterfly effect</a:t>
            </a:r>
            <a:r>
              <a:rPr lang="en-GB" altLang="en-US" sz="2200" b="0" dirty="0">
                <a:solidFill>
                  <a:schemeClr val="tx1"/>
                </a:solidFill>
                <a:latin typeface="Calibri" panose="020F0502020204030204" pitchFamily="34" charset="0"/>
                <a:cs typeface="Calibri" panose="020F0502020204030204" pitchFamily="34" charset="0"/>
              </a:rPr>
              <a:t>’ after the paper ”</a:t>
            </a:r>
            <a:r>
              <a:rPr lang="en-GB" altLang="en-US" sz="2200" b="0" i="1" dirty="0">
                <a:solidFill>
                  <a:schemeClr val="tx1"/>
                </a:solidFill>
                <a:latin typeface="Calibri" panose="020F0502020204030204" pitchFamily="34" charset="0"/>
                <a:cs typeface="Calibri" panose="020F0502020204030204" pitchFamily="34" charset="0"/>
              </a:rPr>
              <a:t>Predictability: Does the Flap of a Butterfly's Wings in Brazil Set Off a Tornado in Texas?” </a:t>
            </a:r>
            <a:r>
              <a:rPr lang="en-GB" altLang="en-US" sz="2200" b="0" dirty="0">
                <a:solidFill>
                  <a:schemeClr val="tx1"/>
                </a:solidFill>
                <a:latin typeface="Calibri" panose="020F0502020204030204" pitchFamily="34" charset="0"/>
                <a:cs typeface="Calibri" panose="020F0502020204030204" pitchFamily="34" charset="0"/>
              </a:rPr>
              <a:t>published by the meteorologist and mathematician Edward Lorenz in 1972.</a:t>
            </a:r>
          </a:p>
        </p:txBody>
      </p:sp>
      <p:sp>
        <p:nvSpPr>
          <p:cNvPr id="3" name="textruta 2">
            <a:extLst>
              <a:ext uri="{FF2B5EF4-FFF2-40B4-BE49-F238E27FC236}">
                <a16:creationId xmlns:a16="http://schemas.microsoft.com/office/drawing/2014/main" id="{1E8301C2-EC58-4A93-884E-83F4D6B98E5A}"/>
              </a:ext>
            </a:extLst>
          </p:cNvPr>
          <p:cNvSpPr txBox="1"/>
          <p:nvPr/>
        </p:nvSpPr>
        <p:spPr>
          <a:xfrm>
            <a:off x="281512" y="1568918"/>
            <a:ext cx="8612231" cy="830997"/>
          </a:xfrm>
          <a:prstGeom prst="rect">
            <a:avLst/>
          </a:prstGeom>
          <a:noFill/>
        </p:spPr>
        <p:txBody>
          <a:bodyPr wrap="square" rtlCol="0">
            <a:spAutoFit/>
          </a:bodyPr>
          <a:lstStyle/>
          <a:p>
            <a:r>
              <a:rPr lang="en-GB" altLang="en-US" sz="2400" b="0" dirty="0">
                <a:latin typeface="Calibri" panose="020F0502020204030204" pitchFamily="34" charset="0"/>
                <a:cs typeface="Calibri" panose="020F0502020204030204" pitchFamily="34" charset="0"/>
              </a:rPr>
              <a:t>Thus, any measurement error, change of time-step or integration method will (after a while) change the model results drastically!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ppt_x"/>
                                          </p:val>
                                        </p:tav>
                                        <p:tav tm="100000">
                                          <p:val>
                                            <p:strVal val="#ppt_x"/>
                                          </p:val>
                                        </p:tav>
                                      </p:tavLst>
                                    </p:anim>
                                    <p:anim calcmode="lin" valueType="num">
                                      <p:cBhvr additive="base">
                                        <p:cTn id="8"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0" end="0"/>
                                            </p:txEl>
                                          </p:spTgt>
                                        </p:tgtEl>
                                        <p:attrNameLst>
                                          <p:attrName>style.visibility</p:attrName>
                                        </p:attrNameLst>
                                      </p:cBhvr>
                                      <p:to>
                                        <p:strVal val="visible"/>
                                      </p:to>
                                    </p:set>
                                    <p:anim calcmode="lin" valueType="num">
                                      <p:cBhvr additive="base">
                                        <p:cTn id="25"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4">
                                            <p:txEl>
                                              <p:pRg st="1" end="1"/>
                                            </p:txEl>
                                          </p:spTgt>
                                        </p:tgtEl>
                                        <p:attrNameLst>
                                          <p:attrName>style.visibility</p:attrName>
                                        </p:attrNameLst>
                                      </p:cBhvr>
                                      <p:to>
                                        <p:strVal val="visible"/>
                                      </p:to>
                                    </p:set>
                                    <p:anim calcmode="lin" valueType="num">
                                      <p:cBhvr additive="base">
                                        <p:cTn id="29"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48"/>
                                        </p:tgtEl>
                                        <p:attrNameLst>
                                          <p:attrName>style.visibility</p:attrName>
                                        </p:attrNameLst>
                                      </p:cBhvr>
                                      <p:to>
                                        <p:strVal val="visible"/>
                                      </p:to>
                                    </p:set>
                                    <p:anim calcmode="lin" valueType="num">
                                      <p:cBhvr additive="base">
                                        <p:cTn id="35" dur="500" fill="hold"/>
                                        <p:tgtEl>
                                          <p:spTgt spid="10248"/>
                                        </p:tgtEl>
                                        <p:attrNameLst>
                                          <p:attrName>ppt_x</p:attrName>
                                        </p:attrNameLst>
                                      </p:cBhvr>
                                      <p:tavLst>
                                        <p:tav tm="0">
                                          <p:val>
                                            <p:strVal val="#ppt_x"/>
                                          </p:val>
                                        </p:tav>
                                        <p:tav tm="100000">
                                          <p:val>
                                            <p:strVal val="#ppt_x"/>
                                          </p:val>
                                        </p:tav>
                                      </p:tavLst>
                                    </p:anim>
                                    <p:anim calcmode="lin" valueType="num">
                                      <p:cBhvr additive="base">
                                        <p:cTn id="36"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8"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latshållare för bildnummer 4">
            <a:extLst>
              <a:ext uri="{FF2B5EF4-FFF2-40B4-BE49-F238E27FC236}">
                <a16:creationId xmlns:a16="http://schemas.microsoft.com/office/drawing/2014/main" id="{075541E9-171C-4F9F-A681-AC32ECEB3223}"/>
              </a:ext>
            </a:extLst>
          </p:cNvPr>
          <p:cNvSpPr>
            <a:spLocks noGrp="1"/>
          </p:cNvSpPr>
          <p:nvPr>
            <p:ph type="sldNum" sz="quarter" idx="12"/>
          </p:nvPr>
        </p:nvSpPr>
        <p:spPr>
          <a:xfrm>
            <a:off x="8666950" y="6345444"/>
            <a:ext cx="323850" cy="457200"/>
          </a:xfrm>
        </p:spPr>
        <p:txBody>
          <a:bodyPr/>
          <a:lstStyle/>
          <a:p>
            <a:fld id="{B68D319B-1C1C-4202-9C0E-0CF2A0AE7C3B}" type="slidenum">
              <a:rPr lang="en-GB" altLang="en-US">
                <a:latin typeface="Calibri" panose="020F0502020204030204" pitchFamily="34" charset="0"/>
                <a:cs typeface="Calibri" panose="020F0502020204030204" pitchFamily="34" charset="0"/>
              </a:rPr>
              <a:pPr/>
              <a:t>23</a:t>
            </a:fld>
            <a:endParaRPr lang="en-GB" altLang="en-US" dirty="0">
              <a:latin typeface="Calibri" panose="020F0502020204030204" pitchFamily="34" charset="0"/>
              <a:cs typeface="Calibri" panose="020F0502020204030204" pitchFamily="34" charset="0"/>
            </a:endParaRPr>
          </a:p>
        </p:txBody>
      </p:sp>
      <p:sp>
        <p:nvSpPr>
          <p:cNvPr id="9218" name="Rectangle 2">
            <a:extLst>
              <a:ext uri="{FF2B5EF4-FFF2-40B4-BE49-F238E27FC236}">
                <a16:creationId xmlns:a16="http://schemas.microsoft.com/office/drawing/2014/main" id="{7FB922DC-3795-4C5C-8516-70D871942BB5}"/>
              </a:ext>
            </a:extLst>
          </p:cNvPr>
          <p:cNvSpPr>
            <a:spLocks noGrp="1" noChangeArrowheads="1"/>
          </p:cNvSpPr>
          <p:nvPr>
            <p:ph type="title"/>
          </p:nvPr>
        </p:nvSpPr>
        <p:spPr>
          <a:xfrm>
            <a:off x="381000" y="0"/>
            <a:ext cx="7327900" cy="457200"/>
          </a:xfrm>
        </p:spPr>
        <p:txBody>
          <a:bodyPr/>
          <a:lstStyle/>
          <a:p>
            <a:r>
              <a:rPr lang="en-GB" altLang="en-US" sz="3200" b="1" dirty="0">
                <a:latin typeface="Calibri" panose="020F0502020204030204" pitchFamily="34" charset="0"/>
                <a:cs typeface="Calibri" panose="020F0502020204030204" pitchFamily="34" charset="0"/>
              </a:rPr>
              <a:t>Example: </a:t>
            </a:r>
            <a:r>
              <a:rPr lang="en-GB" altLang="en-US" sz="3200" dirty="0">
                <a:latin typeface="Calibri" panose="020F0502020204030204" pitchFamily="34" charset="0"/>
                <a:cs typeface="Calibri" panose="020F0502020204030204" pitchFamily="34" charset="0"/>
              </a:rPr>
              <a:t>Double pendulum</a:t>
            </a:r>
          </a:p>
        </p:txBody>
      </p:sp>
      <p:sp>
        <p:nvSpPr>
          <p:cNvPr id="9255" name="Rectangle 39">
            <a:extLst>
              <a:ext uri="{FF2B5EF4-FFF2-40B4-BE49-F238E27FC236}">
                <a16:creationId xmlns:a16="http://schemas.microsoft.com/office/drawing/2014/main" id="{720F65F3-4E9C-441B-A7E4-9EC41BE35DD0}"/>
              </a:ext>
            </a:extLst>
          </p:cNvPr>
          <p:cNvSpPr>
            <a:spLocks noChangeArrowheads="1"/>
          </p:cNvSpPr>
          <p:nvPr/>
        </p:nvSpPr>
        <p:spPr bwMode="auto">
          <a:xfrm>
            <a:off x="5918200" y="3654425"/>
            <a:ext cx="1841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200" b="1" baseline="-25000">
              <a:latin typeface="Calibri" panose="020F0502020204030204" pitchFamily="34" charset="0"/>
              <a:cs typeface="Calibri" panose="020F0502020204030204" pitchFamily="34" charset="0"/>
            </a:endParaRPr>
          </a:p>
        </p:txBody>
      </p:sp>
      <p:grpSp>
        <p:nvGrpSpPr>
          <p:cNvPr id="2" name="Grupp 1">
            <a:extLst>
              <a:ext uri="{FF2B5EF4-FFF2-40B4-BE49-F238E27FC236}">
                <a16:creationId xmlns:a16="http://schemas.microsoft.com/office/drawing/2014/main" id="{44D8F424-BA18-447F-B764-6C54E75536AB}"/>
              </a:ext>
            </a:extLst>
          </p:cNvPr>
          <p:cNvGrpSpPr/>
          <p:nvPr/>
        </p:nvGrpSpPr>
        <p:grpSpPr>
          <a:xfrm>
            <a:off x="161689" y="152400"/>
            <a:ext cx="8982311" cy="2656481"/>
            <a:chOff x="161689" y="152400"/>
            <a:chExt cx="8982311" cy="2656481"/>
          </a:xfrm>
        </p:grpSpPr>
        <p:sp>
          <p:nvSpPr>
            <p:cNvPr id="9220" name="Text Box 4">
              <a:extLst>
                <a:ext uri="{FF2B5EF4-FFF2-40B4-BE49-F238E27FC236}">
                  <a16:creationId xmlns:a16="http://schemas.microsoft.com/office/drawing/2014/main" id="{50B1FA1F-31E1-475C-9043-012625AF00B9}"/>
                </a:ext>
              </a:extLst>
            </p:cNvPr>
            <p:cNvSpPr txBox="1">
              <a:spLocks noChangeArrowheads="1"/>
            </p:cNvSpPr>
            <p:nvPr/>
          </p:nvSpPr>
          <p:spPr bwMode="auto">
            <a:xfrm>
              <a:off x="161689" y="346668"/>
              <a:ext cx="685668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GB" altLang="en-US" sz="2200" b="0" dirty="0">
                  <a:solidFill>
                    <a:schemeClr val="tx1"/>
                  </a:solidFill>
                  <a:latin typeface="Calibri" panose="020F0502020204030204" pitchFamily="34" charset="0"/>
                  <a:cs typeface="Calibri" panose="020F0502020204030204" pitchFamily="34" charset="0"/>
                </a:rPr>
                <a:t>Another small deterministic systemus that can behave in a chaotic way is a double pendulum, shown to the right. The  two linked pendulums have lengths </a:t>
              </a:r>
              <a:r>
                <a:rPr lang="en-GB" altLang="en-US" sz="2200" b="0" i="1" dirty="0">
                  <a:solidFill>
                    <a:schemeClr val="tx1"/>
                  </a:solidFill>
                  <a:latin typeface="Calibri" panose="020F0502020204030204" pitchFamily="34" charset="0"/>
                  <a:cs typeface="Calibri" panose="020F0502020204030204" pitchFamily="34" charset="0"/>
                </a:rPr>
                <a:t>l</a:t>
              </a:r>
              <a:r>
                <a:rPr lang="en-GB" altLang="en-US" sz="2200" b="0" i="1" baseline="-25000" dirty="0">
                  <a:solidFill>
                    <a:schemeClr val="tx1"/>
                  </a:solidFill>
                  <a:latin typeface="Calibri" panose="020F0502020204030204" pitchFamily="34" charset="0"/>
                  <a:cs typeface="Calibri" panose="020F0502020204030204" pitchFamily="34" charset="0"/>
                </a:rPr>
                <a:t>1</a:t>
              </a:r>
              <a:r>
                <a:rPr lang="en-GB" altLang="en-US" sz="2200" b="0" dirty="0">
                  <a:solidFill>
                    <a:schemeClr val="tx1"/>
                  </a:solidFill>
                  <a:latin typeface="Calibri" panose="020F0502020204030204" pitchFamily="34" charset="0"/>
                  <a:cs typeface="Calibri" panose="020F0502020204030204" pitchFamily="34" charset="0"/>
                </a:rPr>
                <a:t> =</a:t>
              </a:r>
              <a:r>
                <a:rPr lang="en-GB" altLang="en-US" sz="2200" b="0" baseline="-25000" dirty="0">
                  <a:solidFill>
                    <a:schemeClr val="tx1"/>
                  </a:solidFill>
                  <a:latin typeface="Calibri" panose="020F0502020204030204" pitchFamily="34" charset="0"/>
                  <a:cs typeface="Calibri" panose="020F0502020204030204" pitchFamily="34" charset="0"/>
                </a:rPr>
                <a:t> </a:t>
              </a:r>
              <a:r>
                <a:rPr lang="en-GB" altLang="en-US" sz="2200" b="0" i="1" dirty="0">
                  <a:solidFill>
                    <a:schemeClr val="tx1"/>
                  </a:solidFill>
                  <a:latin typeface="Calibri" panose="020F0502020204030204" pitchFamily="34" charset="0"/>
                  <a:cs typeface="Calibri" panose="020F0502020204030204" pitchFamily="34" charset="0"/>
                </a:rPr>
                <a:t>l</a:t>
              </a:r>
              <a:r>
                <a:rPr lang="en-GB" altLang="en-US" sz="2200" b="0" i="1" baseline="-25000" dirty="0">
                  <a:solidFill>
                    <a:schemeClr val="tx1"/>
                  </a:solidFill>
                  <a:latin typeface="Calibri" panose="020F0502020204030204" pitchFamily="34" charset="0"/>
                  <a:cs typeface="Calibri" panose="020F0502020204030204" pitchFamily="34" charset="0"/>
                </a:rPr>
                <a:t>2</a:t>
              </a:r>
              <a:r>
                <a:rPr lang="en-GB" altLang="en-US" sz="2200" b="0" i="1" dirty="0">
                  <a:solidFill>
                    <a:schemeClr val="tx1"/>
                  </a:solidFill>
                  <a:latin typeface="Calibri" panose="020F0502020204030204" pitchFamily="34" charset="0"/>
                  <a:cs typeface="Calibri" panose="020F0502020204030204" pitchFamily="34" charset="0"/>
                </a:rPr>
                <a:t> = 1 meter</a:t>
              </a:r>
              <a:r>
                <a:rPr lang="en-GB" altLang="en-US" sz="2200" b="0" dirty="0">
                  <a:solidFill>
                    <a:schemeClr val="tx1"/>
                  </a:solidFill>
                  <a:latin typeface="Calibri" panose="020F0502020204030204" pitchFamily="34" charset="0"/>
                  <a:cs typeface="Calibri" panose="020F0502020204030204" pitchFamily="34" charset="0"/>
                </a:rPr>
                <a:t> and masses </a:t>
              </a:r>
              <a:r>
                <a:rPr lang="en-GB" altLang="en-US" sz="2200" b="0" i="1" dirty="0">
                  <a:solidFill>
                    <a:schemeClr val="tx1"/>
                  </a:solidFill>
                  <a:latin typeface="Calibri" panose="020F0502020204030204" pitchFamily="34" charset="0"/>
                  <a:cs typeface="Calibri" panose="020F0502020204030204" pitchFamily="34" charset="0"/>
                </a:rPr>
                <a:t>m</a:t>
              </a:r>
              <a:r>
                <a:rPr lang="en-GB" altLang="en-US" sz="2200" b="0" i="1" baseline="-25000" dirty="0">
                  <a:solidFill>
                    <a:schemeClr val="tx1"/>
                  </a:solidFill>
                  <a:latin typeface="Calibri" panose="020F0502020204030204" pitchFamily="34" charset="0"/>
                  <a:cs typeface="Calibri" panose="020F0502020204030204" pitchFamily="34" charset="0"/>
                </a:rPr>
                <a:t>1</a:t>
              </a:r>
              <a:r>
                <a:rPr lang="en-GB" altLang="en-US" sz="2200" b="0" dirty="0">
                  <a:solidFill>
                    <a:schemeClr val="tx1"/>
                  </a:solidFill>
                  <a:latin typeface="Calibri" panose="020F0502020204030204" pitchFamily="34" charset="0"/>
                  <a:cs typeface="Calibri" panose="020F0502020204030204" pitchFamily="34" charset="0"/>
                </a:rPr>
                <a:t> = </a:t>
              </a:r>
              <a:r>
                <a:rPr lang="en-GB" altLang="en-US" sz="2200" b="0" i="1" dirty="0">
                  <a:solidFill>
                    <a:schemeClr val="tx1"/>
                  </a:solidFill>
                  <a:latin typeface="Calibri" panose="020F0502020204030204" pitchFamily="34" charset="0"/>
                  <a:cs typeface="Calibri" panose="020F0502020204030204" pitchFamily="34" charset="0"/>
                </a:rPr>
                <a:t>m</a:t>
              </a:r>
              <a:r>
                <a:rPr lang="en-GB" altLang="en-US" sz="2200" b="0" i="1" baseline="-25000" dirty="0">
                  <a:solidFill>
                    <a:schemeClr val="tx1"/>
                  </a:solidFill>
                  <a:latin typeface="Calibri" panose="020F0502020204030204" pitchFamily="34" charset="0"/>
                  <a:cs typeface="Calibri" panose="020F0502020204030204" pitchFamily="34" charset="0"/>
                </a:rPr>
                <a:t>2 </a:t>
              </a:r>
              <a:r>
                <a:rPr lang="en-GB" altLang="en-US" sz="2200" b="0" i="1" dirty="0">
                  <a:solidFill>
                    <a:schemeClr val="tx1"/>
                  </a:solidFill>
                  <a:latin typeface="Calibri" panose="020F0502020204030204" pitchFamily="34" charset="0"/>
                  <a:cs typeface="Calibri" panose="020F0502020204030204" pitchFamily="34" charset="0"/>
                </a:rPr>
                <a:t>= 1 kg.</a:t>
              </a:r>
              <a:r>
                <a:rPr lang="en-GB" altLang="en-US" sz="2200" b="0" dirty="0">
                  <a:solidFill>
                    <a:schemeClr val="tx1"/>
                  </a:solidFill>
                  <a:latin typeface="Calibri" panose="020F0502020204030204" pitchFamily="34" charset="0"/>
                  <a:cs typeface="Calibri" panose="020F0502020204030204" pitchFamily="34" charset="0"/>
                </a:rPr>
                <a:t> The centres of mass are denoted (x</a:t>
              </a:r>
              <a:r>
                <a:rPr lang="en-GB" altLang="en-US" sz="2200" b="0" baseline="-25000" dirty="0">
                  <a:solidFill>
                    <a:schemeClr val="tx1"/>
                  </a:solidFill>
                  <a:latin typeface="Calibri" panose="020F0502020204030204" pitchFamily="34" charset="0"/>
                  <a:cs typeface="Calibri" panose="020F0502020204030204" pitchFamily="34" charset="0"/>
                </a:rPr>
                <a:t>1</a:t>
              </a:r>
              <a:r>
                <a:rPr lang="en-GB" altLang="en-US" sz="2200" b="0" dirty="0">
                  <a:solidFill>
                    <a:schemeClr val="tx1"/>
                  </a:solidFill>
                  <a:latin typeface="Calibri" panose="020F0502020204030204" pitchFamily="34" charset="0"/>
                  <a:cs typeface="Calibri" panose="020F0502020204030204" pitchFamily="34" charset="0"/>
                </a:rPr>
                <a:t>, y</a:t>
              </a:r>
              <a:r>
                <a:rPr lang="en-GB" altLang="en-US" sz="2200" b="0" baseline="-25000" dirty="0">
                  <a:solidFill>
                    <a:schemeClr val="tx1"/>
                  </a:solidFill>
                  <a:latin typeface="Calibri" panose="020F0502020204030204" pitchFamily="34" charset="0"/>
                  <a:cs typeface="Calibri" panose="020F0502020204030204" pitchFamily="34" charset="0"/>
                </a:rPr>
                <a:t>1</a:t>
              </a:r>
              <a:r>
                <a:rPr lang="en-GB" altLang="en-US" sz="2200" b="0" dirty="0">
                  <a:solidFill>
                    <a:schemeClr val="tx1"/>
                  </a:solidFill>
                  <a:latin typeface="Calibri" panose="020F0502020204030204" pitchFamily="34" charset="0"/>
                  <a:cs typeface="Calibri" panose="020F0502020204030204" pitchFamily="34" charset="0"/>
                </a:rPr>
                <a:t>) and (x</a:t>
              </a:r>
              <a:r>
                <a:rPr lang="en-GB" altLang="en-US" sz="2200" b="0" baseline="-25000" dirty="0">
                  <a:solidFill>
                    <a:schemeClr val="tx1"/>
                  </a:solidFill>
                  <a:latin typeface="Calibri" panose="020F0502020204030204" pitchFamily="34" charset="0"/>
                  <a:cs typeface="Calibri" panose="020F0502020204030204" pitchFamily="34" charset="0"/>
                </a:rPr>
                <a:t>2</a:t>
              </a:r>
              <a:r>
                <a:rPr lang="en-GB" altLang="en-US" sz="2200" b="0" dirty="0">
                  <a:solidFill>
                    <a:schemeClr val="tx1"/>
                  </a:solidFill>
                  <a:latin typeface="Calibri" panose="020F0502020204030204" pitchFamily="34" charset="0"/>
                  <a:cs typeface="Calibri" panose="020F0502020204030204" pitchFamily="34" charset="0"/>
                </a:rPr>
                <a:t>, y</a:t>
              </a:r>
              <a:r>
                <a:rPr lang="en-GB" altLang="en-US" sz="2200" b="0" baseline="-25000" dirty="0">
                  <a:solidFill>
                    <a:schemeClr val="tx1"/>
                  </a:solidFill>
                  <a:latin typeface="Calibri" panose="020F0502020204030204" pitchFamily="34" charset="0"/>
                  <a:cs typeface="Calibri" panose="020F0502020204030204" pitchFamily="34" charset="0"/>
                </a:rPr>
                <a:t>2</a:t>
              </a:r>
              <a:r>
                <a:rPr lang="en-GB" altLang="en-US" sz="2200" b="0" dirty="0">
                  <a:solidFill>
                    <a:schemeClr val="tx1"/>
                  </a:solidFill>
                  <a:latin typeface="Calibri" panose="020F0502020204030204" pitchFamily="34" charset="0"/>
                  <a:cs typeface="Calibri" panose="020F0502020204030204" pitchFamily="34" charset="0"/>
                </a:rPr>
                <a:t>) and the angles to a vertical line are </a:t>
              </a:r>
              <a:r>
                <a:rPr lang="en-GB" altLang="en-US" sz="22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200" b="0" baseline="-25000" dirty="0">
                  <a:solidFill>
                    <a:schemeClr val="tx1"/>
                  </a:solidFill>
                  <a:latin typeface="Calibri" panose="020F0502020204030204" pitchFamily="34" charset="0"/>
                  <a:cs typeface="Calibri" panose="020F0502020204030204" pitchFamily="34" charset="0"/>
                </a:rPr>
                <a:t>1</a:t>
              </a:r>
              <a:r>
                <a:rPr lang="en-GB" altLang="en-US" sz="2200" b="0" dirty="0">
                  <a:solidFill>
                    <a:schemeClr val="tx1"/>
                  </a:solidFill>
                  <a:latin typeface="Calibri" panose="020F0502020204030204" pitchFamily="34" charset="0"/>
                  <a:cs typeface="Calibri" panose="020F0502020204030204" pitchFamily="34" charset="0"/>
                </a:rPr>
                <a:t> and </a:t>
              </a:r>
              <a:r>
                <a:rPr lang="en-GB" altLang="en-US" sz="22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200" b="0" baseline="-25000" dirty="0">
                  <a:solidFill>
                    <a:schemeClr val="tx1"/>
                  </a:solidFill>
                  <a:latin typeface="Calibri" panose="020F0502020204030204" pitchFamily="34" charset="0"/>
                  <a:cs typeface="Calibri" panose="020F0502020204030204" pitchFamily="34" charset="0"/>
                </a:rPr>
                <a:t>2</a:t>
              </a:r>
              <a:r>
                <a:rPr lang="en-GB" altLang="en-US" sz="2200" b="0" dirty="0">
                  <a:solidFill>
                    <a:schemeClr val="tx1"/>
                  </a:solidFill>
                  <a:latin typeface="Calibri" panose="020F0502020204030204" pitchFamily="34" charset="0"/>
                  <a:cs typeface="Calibri" panose="020F0502020204030204" pitchFamily="34" charset="0"/>
                </a:rPr>
                <a:t>. Simulations in StochSD with the initial values </a:t>
              </a:r>
              <a:r>
                <a:rPr lang="en-GB" altLang="en-US" sz="22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200" b="0" baseline="-25000" dirty="0">
                  <a:solidFill>
                    <a:schemeClr val="tx1"/>
                  </a:solidFill>
                  <a:latin typeface="Calibri" panose="020F0502020204030204" pitchFamily="34" charset="0"/>
                  <a:cs typeface="Calibri" panose="020F0502020204030204" pitchFamily="34" charset="0"/>
                </a:rPr>
                <a:t>2</a:t>
              </a:r>
              <a:r>
                <a:rPr lang="en-GB" altLang="en-US" sz="2200" b="0" dirty="0">
                  <a:solidFill>
                    <a:schemeClr val="tx1"/>
                  </a:solidFill>
                  <a:latin typeface="Calibri" panose="020F0502020204030204" pitchFamily="34" charset="0"/>
                  <a:cs typeface="Calibri" panose="020F0502020204030204" pitchFamily="34" charset="0"/>
                </a:rPr>
                <a:t>=135º, </a:t>
              </a:r>
              <a:r>
                <a:rPr lang="en-GB" altLang="en-US" sz="2200" b="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2200" b="0" baseline="-25000" dirty="0">
                  <a:solidFill>
                    <a:schemeClr val="tx1"/>
                  </a:solidFill>
                  <a:latin typeface="Calibri" panose="020F0502020204030204" pitchFamily="34" charset="0"/>
                  <a:cs typeface="Calibri" panose="020F0502020204030204" pitchFamily="34" charset="0"/>
                </a:rPr>
                <a:t>2 </a:t>
              </a:r>
              <a:r>
                <a:rPr lang="en-GB" altLang="en-US" sz="2200" b="0" dirty="0">
                  <a:solidFill>
                    <a:schemeClr val="tx1"/>
                  </a:solidFill>
                  <a:latin typeface="Calibri" panose="020F0502020204030204" pitchFamily="34" charset="0"/>
                  <a:cs typeface="Calibri" panose="020F0502020204030204" pitchFamily="34" charset="0"/>
                </a:rPr>
                <a:t>=135º and starting from rest was done.</a:t>
              </a:r>
            </a:p>
          </p:txBody>
        </p:sp>
        <p:grpSp>
          <p:nvGrpSpPr>
            <p:cNvPr id="9265" name="Group 49">
              <a:extLst>
                <a:ext uri="{FF2B5EF4-FFF2-40B4-BE49-F238E27FC236}">
                  <a16:creationId xmlns:a16="http://schemas.microsoft.com/office/drawing/2014/main" id="{39B36A0D-DD5A-41A5-8238-C06001A311C2}"/>
                </a:ext>
              </a:extLst>
            </p:cNvPr>
            <p:cNvGrpSpPr>
              <a:grpSpLocks/>
            </p:cNvGrpSpPr>
            <p:nvPr/>
          </p:nvGrpSpPr>
          <p:grpSpPr bwMode="auto">
            <a:xfrm>
              <a:off x="7112000" y="152400"/>
              <a:ext cx="2032000" cy="2438400"/>
              <a:chOff x="4464" y="336"/>
              <a:chExt cx="1280" cy="1536"/>
            </a:xfrm>
          </p:grpSpPr>
          <p:sp>
            <p:nvSpPr>
              <p:cNvPr id="9223" name="Rectangle 7">
                <a:extLst>
                  <a:ext uri="{FF2B5EF4-FFF2-40B4-BE49-F238E27FC236}">
                    <a16:creationId xmlns:a16="http://schemas.microsoft.com/office/drawing/2014/main" id="{782C593F-11AB-4A4A-A08B-2F2FAD5CEDFF}"/>
                  </a:ext>
                </a:extLst>
              </p:cNvPr>
              <p:cNvSpPr>
                <a:spLocks noChangeArrowheads="1"/>
              </p:cNvSpPr>
              <p:nvPr/>
            </p:nvSpPr>
            <p:spPr bwMode="auto">
              <a:xfrm rot="-1191313">
                <a:off x="4696" y="336"/>
                <a:ext cx="48" cy="816"/>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24" name="Rectangle 8">
                <a:extLst>
                  <a:ext uri="{FF2B5EF4-FFF2-40B4-BE49-F238E27FC236}">
                    <a16:creationId xmlns:a16="http://schemas.microsoft.com/office/drawing/2014/main" id="{A99A5011-3521-4CB9-9CB3-9E9690307DB2}"/>
                  </a:ext>
                </a:extLst>
              </p:cNvPr>
              <p:cNvSpPr>
                <a:spLocks noChangeArrowheads="1"/>
              </p:cNvSpPr>
              <p:nvPr/>
            </p:nvSpPr>
            <p:spPr bwMode="auto">
              <a:xfrm rot="-2474071">
                <a:off x="5104" y="1008"/>
                <a:ext cx="48" cy="81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25" name="Oval 9">
                <a:extLst>
                  <a:ext uri="{FF2B5EF4-FFF2-40B4-BE49-F238E27FC236}">
                    <a16:creationId xmlns:a16="http://schemas.microsoft.com/office/drawing/2014/main" id="{5F837FAF-B096-4E55-B4BB-C7279A5B0426}"/>
                  </a:ext>
                </a:extLst>
              </p:cNvPr>
              <p:cNvSpPr>
                <a:spLocks noChangeArrowheads="1"/>
              </p:cNvSpPr>
              <p:nvPr/>
            </p:nvSpPr>
            <p:spPr bwMode="auto">
              <a:xfrm>
                <a:off x="4680" y="7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26" name="Oval 10">
                <a:extLst>
                  <a:ext uri="{FF2B5EF4-FFF2-40B4-BE49-F238E27FC236}">
                    <a16:creationId xmlns:a16="http://schemas.microsoft.com/office/drawing/2014/main" id="{D16CD9C9-15CF-47A4-B4D8-ACCBC2FA1480}"/>
                  </a:ext>
                </a:extLst>
              </p:cNvPr>
              <p:cNvSpPr>
                <a:spLocks noChangeArrowheads="1"/>
              </p:cNvSpPr>
              <p:nvPr/>
            </p:nvSpPr>
            <p:spPr bwMode="auto">
              <a:xfrm>
                <a:off x="5048" y="13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29" name="Rectangle 13">
                <a:extLst>
                  <a:ext uri="{FF2B5EF4-FFF2-40B4-BE49-F238E27FC236}">
                    <a16:creationId xmlns:a16="http://schemas.microsoft.com/office/drawing/2014/main" id="{0509355B-7A71-4B4B-8556-38EAD6056113}"/>
                  </a:ext>
                </a:extLst>
              </p:cNvPr>
              <p:cNvSpPr>
                <a:spLocks noChangeArrowheads="1"/>
              </p:cNvSpPr>
              <p:nvPr/>
            </p:nvSpPr>
            <p:spPr bwMode="auto">
              <a:xfrm>
                <a:off x="4760" y="608"/>
                <a:ext cx="61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Calibri" panose="020F0502020204030204" pitchFamily="34" charset="0"/>
                    <a:cs typeface="Calibri" panose="020F0502020204030204" pitchFamily="34" charset="0"/>
                  </a:rPr>
                  <a:t>(x</a:t>
                </a:r>
                <a:r>
                  <a:rPr lang="sv-SE" altLang="en-US" sz="2200" baseline="-25000">
                    <a:latin typeface="Calibri" panose="020F0502020204030204" pitchFamily="34" charset="0"/>
                    <a:cs typeface="Calibri" panose="020F0502020204030204" pitchFamily="34" charset="0"/>
                  </a:rPr>
                  <a:t>1</a:t>
                </a:r>
                <a:r>
                  <a:rPr lang="sv-SE" altLang="en-US" sz="2200">
                    <a:latin typeface="Calibri" panose="020F0502020204030204" pitchFamily="34" charset="0"/>
                    <a:cs typeface="Calibri" panose="020F0502020204030204" pitchFamily="34" charset="0"/>
                  </a:rPr>
                  <a:t>, y</a:t>
                </a:r>
                <a:r>
                  <a:rPr lang="sv-SE" altLang="en-US" sz="2200" baseline="-25000">
                    <a:latin typeface="Calibri" panose="020F0502020204030204" pitchFamily="34" charset="0"/>
                    <a:cs typeface="Calibri" panose="020F0502020204030204" pitchFamily="34" charset="0"/>
                  </a:rPr>
                  <a:t>1</a:t>
                </a:r>
                <a:r>
                  <a:rPr lang="sv-SE" altLang="en-US" sz="2200">
                    <a:latin typeface="Calibri" panose="020F0502020204030204" pitchFamily="34" charset="0"/>
                    <a:cs typeface="Calibri" panose="020F0502020204030204" pitchFamily="34" charset="0"/>
                  </a:rPr>
                  <a:t>)</a:t>
                </a:r>
                <a:endParaRPr lang="en-GB" altLang="en-US" sz="2200">
                  <a:latin typeface="Calibri" panose="020F0502020204030204" pitchFamily="34" charset="0"/>
                  <a:cs typeface="Calibri" panose="020F0502020204030204" pitchFamily="34" charset="0"/>
                </a:endParaRPr>
              </a:p>
            </p:txBody>
          </p:sp>
          <p:sp>
            <p:nvSpPr>
              <p:cNvPr id="9230" name="Rectangle 14">
                <a:extLst>
                  <a:ext uri="{FF2B5EF4-FFF2-40B4-BE49-F238E27FC236}">
                    <a16:creationId xmlns:a16="http://schemas.microsoft.com/office/drawing/2014/main" id="{DC33D4B8-DF70-4E7B-88F0-A04A228D0F1E}"/>
                  </a:ext>
                </a:extLst>
              </p:cNvPr>
              <p:cNvSpPr>
                <a:spLocks noChangeArrowheads="1"/>
              </p:cNvSpPr>
              <p:nvPr/>
            </p:nvSpPr>
            <p:spPr bwMode="auto">
              <a:xfrm>
                <a:off x="5128" y="1246"/>
                <a:ext cx="11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200" b="1" baseline="-25000">
                  <a:latin typeface="Calibri" panose="020F0502020204030204" pitchFamily="34" charset="0"/>
                  <a:cs typeface="Calibri" panose="020F0502020204030204" pitchFamily="34" charset="0"/>
                </a:endParaRPr>
              </a:p>
            </p:txBody>
          </p:sp>
          <p:sp>
            <p:nvSpPr>
              <p:cNvPr id="9233" name="Line 17">
                <a:extLst>
                  <a:ext uri="{FF2B5EF4-FFF2-40B4-BE49-F238E27FC236}">
                    <a16:creationId xmlns:a16="http://schemas.microsoft.com/office/drawing/2014/main" id="{37F39AB5-0F5C-4CEB-84DC-E5FEB3B805A0}"/>
                  </a:ext>
                </a:extLst>
              </p:cNvPr>
              <p:cNvSpPr>
                <a:spLocks noChangeShapeType="1"/>
              </p:cNvSpPr>
              <p:nvPr/>
            </p:nvSpPr>
            <p:spPr bwMode="auto">
              <a:xfrm flipH="1">
                <a:off x="4576" y="432"/>
                <a:ext cx="16" cy="8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234" name="Line 18">
                <a:extLst>
                  <a:ext uri="{FF2B5EF4-FFF2-40B4-BE49-F238E27FC236}">
                    <a16:creationId xmlns:a16="http://schemas.microsoft.com/office/drawing/2014/main" id="{0654619F-582F-4D8D-BCD3-2BEECC56F12E}"/>
                  </a:ext>
                </a:extLst>
              </p:cNvPr>
              <p:cNvSpPr>
                <a:spLocks noChangeShapeType="1"/>
              </p:cNvSpPr>
              <p:nvPr/>
            </p:nvSpPr>
            <p:spPr bwMode="auto">
              <a:xfrm>
                <a:off x="4872" y="1152"/>
                <a:ext cx="0" cy="72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9235" name="Oval 19">
                <a:extLst>
                  <a:ext uri="{FF2B5EF4-FFF2-40B4-BE49-F238E27FC236}">
                    <a16:creationId xmlns:a16="http://schemas.microsoft.com/office/drawing/2014/main" id="{D74A4339-1A14-478A-AD7B-847B555A9FA8}"/>
                  </a:ext>
                </a:extLst>
              </p:cNvPr>
              <p:cNvSpPr>
                <a:spLocks noChangeAspect="1" noChangeArrowheads="1"/>
              </p:cNvSpPr>
              <p:nvPr/>
            </p:nvSpPr>
            <p:spPr bwMode="auto">
              <a:xfrm>
                <a:off x="4568" y="359"/>
                <a:ext cx="41" cy="4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36" name="Oval 20">
                <a:extLst>
                  <a:ext uri="{FF2B5EF4-FFF2-40B4-BE49-F238E27FC236}">
                    <a16:creationId xmlns:a16="http://schemas.microsoft.com/office/drawing/2014/main" id="{F10CFA63-5D1C-42D8-AE57-3C451461523B}"/>
                  </a:ext>
                </a:extLst>
              </p:cNvPr>
              <p:cNvSpPr>
                <a:spLocks noChangeAspect="1" noChangeArrowheads="1"/>
              </p:cNvSpPr>
              <p:nvPr/>
            </p:nvSpPr>
            <p:spPr bwMode="auto">
              <a:xfrm>
                <a:off x="4855" y="1111"/>
                <a:ext cx="41" cy="41"/>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254" name="Rectangle 38">
                <a:extLst>
                  <a:ext uri="{FF2B5EF4-FFF2-40B4-BE49-F238E27FC236}">
                    <a16:creationId xmlns:a16="http://schemas.microsoft.com/office/drawing/2014/main" id="{75D9D943-9B3A-40A3-B69F-18EF705F12C4}"/>
                  </a:ext>
                </a:extLst>
              </p:cNvPr>
              <p:cNvSpPr>
                <a:spLocks noChangeArrowheads="1"/>
              </p:cNvSpPr>
              <p:nvPr/>
            </p:nvSpPr>
            <p:spPr bwMode="auto">
              <a:xfrm>
                <a:off x="5126" y="1224"/>
                <a:ext cx="61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2200">
                    <a:latin typeface="Calibri" panose="020F0502020204030204" pitchFamily="34" charset="0"/>
                    <a:cs typeface="Calibri" panose="020F0502020204030204" pitchFamily="34" charset="0"/>
                  </a:rPr>
                  <a:t>(x</a:t>
                </a:r>
                <a:r>
                  <a:rPr lang="sv-SE" altLang="en-US" sz="2200" baseline="-25000">
                    <a:latin typeface="Calibri" panose="020F0502020204030204" pitchFamily="34" charset="0"/>
                    <a:cs typeface="Calibri" panose="020F0502020204030204" pitchFamily="34" charset="0"/>
                  </a:rPr>
                  <a:t>2</a:t>
                </a:r>
                <a:r>
                  <a:rPr lang="sv-SE" altLang="en-US" sz="2200">
                    <a:latin typeface="Calibri" panose="020F0502020204030204" pitchFamily="34" charset="0"/>
                    <a:cs typeface="Calibri" panose="020F0502020204030204" pitchFamily="34" charset="0"/>
                  </a:rPr>
                  <a:t>, y</a:t>
                </a:r>
                <a:r>
                  <a:rPr lang="sv-SE" altLang="en-US" sz="2200" baseline="-25000">
                    <a:latin typeface="Calibri" panose="020F0502020204030204" pitchFamily="34" charset="0"/>
                    <a:cs typeface="Calibri" panose="020F0502020204030204" pitchFamily="34" charset="0"/>
                  </a:rPr>
                  <a:t>2</a:t>
                </a:r>
                <a:r>
                  <a:rPr lang="sv-SE" altLang="en-US" sz="2200">
                    <a:latin typeface="Calibri" panose="020F0502020204030204" pitchFamily="34" charset="0"/>
                    <a:cs typeface="Calibri" panose="020F0502020204030204" pitchFamily="34" charset="0"/>
                  </a:rPr>
                  <a:t>)</a:t>
                </a:r>
                <a:endParaRPr lang="en-GB" altLang="en-US" sz="2200">
                  <a:latin typeface="Calibri" panose="020F0502020204030204" pitchFamily="34" charset="0"/>
                  <a:cs typeface="Calibri" panose="020F0502020204030204" pitchFamily="34" charset="0"/>
                </a:endParaRPr>
              </a:p>
            </p:txBody>
          </p:sp>
          <p:sp>
            <p:nvSpPr>
              <p:cNvPr id="9260" name="Rectangle 44">
                <a:extLst>
                  <a:ext uri="{FF2B5EF4-FFF2-40B4-BE49-F238E27FC236}">
                    <a16:creationId xmlns:a16="http://schemas.microsoft.com/office/drawing/2014/main" id="{79727FD0-C5FB-4852-9862-1E7857A59168}"/>
                  </a:ext>
                </a:extLst>
              </p:cNvPr>
              <p:cNvSpPr>
                <a:spLocks noChangeArrowheads="1"/>
              </p:cNvSpPr>
              <p:nvPr/>
            </p:nvSpPr>
            <p:spPr bwMode="auto">
              <a:xfrm>
                <a:off x="4464" y="57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ltLang="en-US" sz="1800">
                    <a:latin typeface="Calibri" panose="020F0502020204030204" pitchFamily="34" charset="0"/>
                    <a:cs typeface="Calibri" panose="020F0502020204030204" pitchFamily="34" charset="0"/>
                    <a:sym typeface="Symbol" panose="05050102010706020507" pitchFamily="18" charset="2"/>
                  </a:rPr>
                  <a:t></a:t>
                </a:r>
                <a:r>
                  <a:rPr lang="sv-SE" altLang="en-US" sz="1800" baseline="-25000">
                    <a:latin typeface="Calibri" panose="020F0502020204030204" pitchFamily="34" charset="0"/>
                    <a:cs typeface="Calibri" panose="020F0502020204030204" pitchFamily="34" charset="0"/>
                  </a:rPr>
                  <a:t>1</a:t>
                </a:r>
                <a:endParaRPr lang="en-GB" altLang="en-US" sz="1800" baseline="-25000">
                  <a:latin typeface="Calibri" panose="020F0502020204030204" pitchFamily="34" charset="0"/>
                  <a:cs typeface="Calibri" panose="020F0502020204030204" pitchFamily="34" charset="0"/>
                </a:endParaRPr>
              </a:p>
            </p:txBody>
          </p:sp>
          <p:sp>
            <p:nvSpPr>
              <p:cNvPr id="9261" name="Rectangle 45">
                <a:extLst>
                  <a:ext uri="{FF2B5EF4-FFF2-40B4-BE49-F238E27FC236}">
                    <a16:creationId xmlns:a16="http://schemas.microsoft.com/office/drawing/2014/main" id="{2F5D6C78-DF0A-4635-9FDD-2B9DC1C2AAB3}"/>
                  </a:ext>
                </a:extLst>
              </p:cNvPr>
              <p:cNvSpPr>
                <a:spLocks noChangeArrowheads="1"/>
              </p:cNvSpPr>
              <p:nvPr/>
            </p:nvSpPr>
            <p:spPr bwMode="auto">
              <a:xfrm>
                <a:off x="4840" y="1248"/>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sv-SE" altLang="en-US" sz="1800">
                    <a:latin typeface="Calibri" panose="020F0502020204030204" pitchFamily="34" charset="0"/>
                    <a:cs typeface="Calibri" panose="020F0502020204030204" pitchFamily="34" charset="0"/>
                    <a:sym typeface="Symbol" panose="05050102010706020507" pitchFamily="18" charset="2"/>
                  </a:rPr>
                  <a:t></a:t>
                </a:r>
                <a:r>
                  <a:rPr lang="sv-SE" altLang="en-US" sz="1800" baseline="-25000">
                    <a:latin typeface="Calibri" panose="020F0502020204030204" pitchFamily="34" charset="0"/>
                    <a:cs typeface="Calibri" panose="020F0502020204030204" pitchFamily="34" charset="0"/>
                  </a:rPr>
                  <a:t>2</a:t>
                </a:r>
                <a:endParaRPr lang="en-GB" altLang="en-US" sz="1800" baseline="-25000">
                  <a:latin typeface="Calibri" panose="020F0502020204030204" pitchFamily="34" charset="0"/>
                  <a:cs typeface="Calibri" panose="020F0502020204030204" pitchFamily="34" charset="0"/>
                </a:endParaRPr>
              </a:p>
            </p:txBody>
          </p:sp>
        </p:grpSp>
      </p:grpSp>
      <p:sp>
        <p:nvSpPr>
          <p:cNvPr id="9266" name="Text Box 50">
            <a:extLst>
              <a:ext uri="{FF2B5EF4-FFF2-40B4-BE49-F238E27FC236}">
                <a16:creationId xmlns:a16="http://schemas.microsoft.com/office/drawing/2014/main" id="{D3D020B6-4982-4C52-A290-F832A966B178}"/>
              </a:ext>
            </a:extLst>
          </p:cNvPr>
          <p:cNvSpPr txBox="1">
            <a:spLocks noChangeArrowheads="1"/>
          </p:cNvSpPr>
          <p:nvPr/>
        </p:nvSpPr>
        <p:spPr bwMode="auto">
          <a:xfrm>
            <a:off x="228600" y="5887450"/>
            <a:ext cx="6172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800" dirty="0">
                <a:solidFill>
                  <a:schemeClr val="tx1"/>
                </a:solidFill>
                <a:latin typeface="Calibri" panose="020F0502020204030204" pitchFamily="34" charset="0"/>
                <a:cs typeface="Calibri" panose="020F0502020204030204" pitchFamily="34" charset="0"/>
              </a:rPr>
              <a:t>(The StochSD model uses the formulas in: </a:t>
            </a:r>
            <a:r>
              <a:rPr lang="en-GB" altLang="en-US" sz="1800" noProof="1">
                <a:solidFill>
                  <a:schemeClr val="accent2"/>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https://en.wikipedia.org/wiki/Double_pendulum</a:t>
            </a:r>
            <a:endParaRPr lang="en-GB" altLang="en-US" sz="1800" noProof="1">
              <a:solidFill>
                <a:schemeClr val="accent2"/>
              </a:solidFill>
              <a:latin typeface="Calibri" panose="020F0502020204030204" pitchFamily="34" charset="0"/>
              <a:cs typeface="Calibri" panose="020F0502020204030204" pitchFamily="34" charset="0"/>
            </a:endParaRPr>
          </a:p>
          <a:p>
            <a:r>
              <a:rPr lang="en-GB" altLang="en-US" sz="1800" dirty="0">
                <a:latin typeface="Calibri" panose="020F0502020204030204" pitchFamily="34" charset="0"/>
                <a:cs typeface="Calibri" panose="020F0502020204030204" pitchFamily="34" charset="0"/>
              </a:rPr>
              <a:t>This article also includes nice animation</a:t>
            </a:r>
            <a:r>
              <a:rPr lang="sv-SE" altLang="en-US" sz="1800" dirty="0">
                <a:latin typeface="Calibri" panose="020F0502020204030204" pitchFamily="34" charset="0"/>
                <a:cs typeface="Calibri" panose="020F0502020204030204" pitchFamily="34" charset="0"/>
              </a:rPr>
              <a:t>s</a:t>
            </a:r>
            <a:r>
              <a:rPr lang="en-GB" altLang="en-US" sz="1800" dirty="0">
                <a:latin typeface="Calibri" panose="020F0502020204030204" pitchFamily="34" charset="0"/>
                <a:cs typeface="Calibri" panose="020F0502020204030204" pitchFamily="34" charset="0"/>
              </a:rPr>
              <a:t> of the movements.)</a:t>
            </a:r>
          </a:p>
        </p:txBody>
      </p:sp>
      <p:graphicFrame>
        <p:nvGraphicFramePr>
          <p:cNvPr id="9267" name="Object 51">
            <a:extLst>
              <a:ext uri="{FF2B5EF4-FFF2-40B4-BE49-F238E27FC236}">
                <a16:creationId xmlns:a16="http://schemas.microsoft.com/office/drawing/2014/main" id="{D8D39614-4299-405B-B3C9-A50508268024}"/>
              </a:ext>
            </a:extLst>
          </p:cNvPr>
          <p:cNvGraphicFramePr>
            <a:graphicFrameLocks noChangeAspect="1"/>
          </p:cNvGraphicFramePr>
          <p:nvPr>
            <p:extLst>
              <p:ext uri="{D42A27DB-BD31-4B8C-83A1-F6EECF244321}">
                <p14:modId xmlns:p14="http://schemas.microsoft.com/office/powerpoint/2010/main" val="1479512830"/>
              </p:ext>
            </p:extLst>
          </p:nvPr>
        </p:nvGraphicFramePr>
        <p:xfrm>
          <a:off x="304799" y="3368051"/>
          <a:ext cx="2175669" cy="2543212"/>
        </p:xfrm>
        <a:graphic>
          <a:graphicData uri="http://schemas.openxmlformats.org/presentationml/2006/ole">
            <mc:AlternateContent xmlns:mc="http://schemas.openxmlformats.org/markup-compatibility/2006">
              <mc:Choice xmlns:v="urn:schemas-microsoft-com:vml" Requires="v">
                <p:oleObj spid="_x0000_s4596" name="Bitmappsbild" r:id="rId4" imgW="1561905" imgH="1760373" progId="Paint.Picture">
                  <p:embed/>
                </p:oleObj>
              </mc:Choice>
              <mc:Fallback>
                <p:oleObj name="Bitmappsbild" r:id="rId4" imgW="1561905" imgH="1760373" progId="Paint.Picture">
                  <p:embed/>
                  <p:pic>
                    <p:nvPicPr>
                      <p:cNvPr id="9267" name="Object 51">
                        <a:extLst>
                          <a:ext uri="{FF2B5EF4-FFF2-40B4-BE49-F238E27FC236}">
                            <a16:creationId xmlns:a16="http://schemas.microsoft.com/office/drawing/2014/main" id="{D8D39614-4299-405B-B3C9-A50508268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799" y="3368051"/>
                        <a:ext cx="2175669" cy="2543212"/>
                      </a:xfrm>
                      <a:prstGeom prst="rect">
                        <a:avLst/>
                      </a:prstGeom>
                      <a:noFill/>
                      <a:ln>
                        <a:noFill/>
                      </a:ln>
                      <a:effectLst/>
                    </p:spPr>
                  </p:pic>
                </p:oleObj>
              </mc:Fallback>
            </mc:AlternateContent>
          </a:graphicData>
        </a:graphic>
      </p:graphicFrame>
      <p:graphicFrame>
        <p:nvGraphicFramePr>
          <p:cNvPr id="9268" name="Object 52">
            <a:extLst>
              <a:ext uri="{FF2B5EF4-FFF2-40B4-BE49-F238E27FC236}">
                <a16:creationId xmlns:a16="http://schemas.microsoft.com/office/drawing/2014/main" id="{708C20E0-58A8-4848-A156-5D64C20645BA}"/>
              </a:ext>
            </a:extLst>
          </p:cNvPr>
          <p:cNvGraphicFramePr>
            <a:graphicFrameLocks noChangeAspect="1"/>
          </p:cNvGraphicFramePr>
          <p:nvPr>
            <p:extLst>
              <p:ext uri="{D42A27DB-BD31-4B8C-83A1-F6EECF244321}">
                <p14:modId xmlns:p14="http://schemas.microsoft.com/office/powerpoint/2010/main" val="3058094711"/>
              </p:ext>
            </p:extLst>
          </p:nvPr>
        </p:nvGraphicFramePr>
        <p:xfrm>
          <a:off x="2667000" y="3390313"/>
          <a:ext cx="2674938" cy="2520950"/>
        </p:xfrm>
        <a:graphic>
          <a:graphicData uri="http://schemas.openxmlformats.org/presentationml/2006/ole">
            <mc:AlternateContent xmlns:mc="http://schemas.openxmlformats.org/markup-compatibility/2006">
              <mc:Choice xmlns:v="urn:schemas-microsoft-com:vml" Requires="v">
                <p:oleObj spid="_x0000_s4597" name="Bitmappsbild" r:id="rId6" imgW="2370025" imgH="2232854" progId="Paint.Picture">
                  <p:embed/>
                </p:oleObj>
              </mc:Choice>
              <mc:Fallback>
                <p:oleObj name="Bitmappsbild" r:id="rId6" imgW="2370025" imgH="2232854" progId="Paint.Picture">
                  <p:embed/>
                  <p:pic>
                    <p:nvPicPr>
                      <p:cNvPr id="9268" name="Object 52">
                        <a:extLst>
                          <a:ext uri="{FF2B5EF4-FFF2-40B4-BE49-F238E27FC236}">
                            <a16:creationId xmlns:a16="http://schemas.microsoft.com/office/drawing/2014/main" id="{708C20E0-58A8-4848-A156-5D64C20645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390313"/>
                        <a:ext cx="2674938"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69" name="Object 53">
            <a:extLst>
              <a:ext uri="{FF2B5EF4-FFF2-40B4-BE49-F238E27FC236}">
                <a16:creationId xmlns:a16="http://schemas.microsoft.com/office/drawing/2014/main" id="{B6FF7918-28BD-4BDF-99AC-C6DFB2C6803D}"/>
              </a:ext>
            </a:extLst>
          </p:cNvPr>
          <p:cNvGraphicFramePr>
            <a:graphicFrameLocks noChangeAspect="1"/>
          </p:cNvGraphicFramePr>
          <p:nvPr>
            <p:extLst>
              <p:ext uri="{D42A27DB-BD31-4B8C-83A1-F6EECF244321}">
                <p14:modId xmlns:p14="http://schemas.microsoft.com/office/powerpoint/2010/main" val="409963664"/>
              </p:ext>
            </p:extLst>
          </p:nvPr>
        </p:nvGraphicFramePr>
        <p:xfrm>
          <a:off x="5486400" y="2989263"/>
          <a:ext cx="3581400" cy="3313112"/>
        </p:xfrm>
        <a:graphic>
          <a:graphicData uri="http://schemas.openxmlformats.org/presentationml/2006/ole">
            <mc:AlternateContent xmlns:mc="http://schemas.openxmlformats.org/markup-compatibility/2006">
              <mc:Choice xmlns:v="urn:schemas-microsoft-com:vml" Requires="v">
                <p:oleObj spid="_x0000_s4598" name="Bitmappsbild" r:id="rId8" imgW="3352381" imgH="3101609" progId="Paint.Picture">
                  <p:embed/>
                </p:oleObj>
              </mc:Choice>
              <mc:Fallback>
                <p:oleObj name="Bitmappsbild" r:id="rId8" imgW="3352381" imgH="3101609" progId="Paint.Picture">
                  <p:embed/>
                  <p:pic>
                    <p:nvPicPr>
                      <p:cNvPr id="9269" name="Object 53">
                        <a:extLst>
                          <a:ext uri="{FF2B5EF4-FFF2-40B4-BE49-F238E27FC236}">
                            <a16:creationId xmlns:a16="http://schemas.microsoft.com/office/drawing/2014/main" id="{B6FF7918-28BD-4BDF-99AC-C6DFB2C680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2989263"/>
                        <a:ext cx="3581400"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70" name="Text Box 54">
            <a:extLst>
              <a:ext uri="{FF2B5EF4-FFF2-40B4-BE49-F238E27FC236}">
                <a16:creationId xmlns:a16="http://schemas.microsoft.com/office/drawing/2014/main" id="{D4EE6206-7658-419F-8E2C-FAC7BD0DF9EE}"/>
              </a:ext>
            </a:extLst>
          </p:cNvPr>
          <p:cNvSpPr txBox="1">
            <a:spLocks noChangeArrowheads="1"/>
          </p:cNvSpPr>
          <p:nvPr/>
        </p:nvSpPr>
        <p:spPr bwMode="auto">
          <a:xfrm>
            <a:off x="567531" y="2724720"/>
            <a:ext cx="54943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000" b="0" dirty="0">
                <a:solidFill>
                  <a:schemeClr val="tx1"/>
                </a:solidFill>
                <a:latin typeface="Calibri" panose="020F0502020204030204" pitchFamily="34" charset="0"/>
                <a:cs typeface="Calibri" panose="020F0502020204030204" pitchFamily="34" charset="0"/>
              </a:rPr>
              <a:t>Both pendulums rotate around their points of attachment (small white circles).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70"/>
                                        </p:tgtEl>
                                        <p:attrNameLst>
                                          <p:attrName>style.visibility</p:attrName>
                                        </p:attrNameLst>
                                      </p:cBhvr>
                                      <p:to>
                                        <p:strVal val="visible"/>
                                      </p:to>
                                    </p:set>
                                    <p:anim calcmode="lin" valueType="num">
                                      <p:cBhvr additive="base">
                                        <p:cTn id="13" dur="500" fill="hold"/>
                                        <p:tgtEl>
                                          <p:spTgt spid="9270"/>
                                        </p:tgtEl>
                                        <p:attrNameLst>
                                          <p:attrName>ppt_x</p:attrName>
                                        </p:attrNameLst>
                                      </p:cBhvr>
                                      <p:tavLst>
                                        <p:tav tm="0">
                                          <p:val>
                                            <p:strVal val="#ppt_x"/>
                                          </p:val>
                                        </p:tav>
                                        <p:tav tm="100000">
                                          <p:val>
                                            <p:strVal val="#ppt_x"/>
                                          </p:val>
                                        </p:tav>
                                      </p:tavLst>
                                    </p:anim>
                                    <p:anim calcmode="lin" valueType="num">
                                      <p:cBhvr additive="base">
                                        <p:cTn id="14" dur="500" fill="hold"/>
                                        <p:tgtEl>
                                          <p:spTgt spid="92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267"/>
                                        </p:tgtEl>
                                        <p:attrNameLst>
                                          <p:attrName>style.visibility</p:attrName>
                                        </p:attrNameLst>
                                      </p:cBhvr>
                                      <p:to>
                                        <p:strVal val="visible"/>
                                      </p:to>
                                    </p:set>
                                    <p:anim calcmode="lin" valueType="num">
                                      <p:cBhvr additive="base">
                                        <p:cTn id="19" dur="500" fill="hold"/>
                                        <p:tgtEl>
                                          <p:spTgt spid="9267"/>
                                        </p:tgtEl>
                                        <p:attrNameLst>
                                          <p:attrName>ppt_x</p:attrName>
                                        </p:attrNameLst>
                                      </p:cBhvr>
                                      <p:tavLst>
                                        <p:tav tm="0">
                                          <p:val>
                                            <p:strVal val="1+#ppt_w/2"/>
                                          </p:val>
                                        </p:tav>
                                        <p:tav tm="100000">
                                          <p:val>
                                            <p:strVal val="#ppt_x"/>
                                          </p:val>
                                        </p:tav>
                                      </p:tavLst>
                                    </p:anim>
                                    <p:anim calcmode="lin" valueType="num">
                                      <p:cBhvr additive="base">
                                        <p:cTn id="20" dur="500" fill="hold"/>
                                        <p:tgtEl>
                                          <p:spTgt spid="92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268"/>
                                        </p:tgtEl>
                                        <p:attrNameLst>
                                          <p:attrName>style.visibility</p:attrName>
                                        </p:attrNameLst>
                                      </p:cBhvr>
                                      <p:to>
                                        <p:strVal val="visible"/>
                                      </p:to>
                                    </p:set>
                                    <p:anim calcmode="lin" valueType="num">
                                      <p:cBhvr additive="base">
                                        <p:cTn id="25" dur="500" fill="hold"/>
                                        <p:tgtEl>
                                          <p:spTgt spid="9268"/>
                                        </p:tgtEl>
                                        <p:attrNameLst>
                                          <p:attrName>ppt_x</p:attrName>
                                        </p:attrNameLst>
                                      </p:cBhvr>
                                      <p:tavLst>
                                        <p:tav tm="0">
                                          <p:val>
                                            <p:strVal val="1+#ppt_w/2"/>
                                          </p:val>
                                        </p:tav>
                                        <p:tav tm="100000">
                                          <p:val>
                                            <p:strVal val="#ppt_x"/>
                                          </p:val>
                                        </p:tav>
                                      </p:tavLst>
                                    </p:anim>
                                    <p:anim calcmode="lin" valueType="num">
                                      <p:cBhvr additive="base">
                                        <p:cTn id="26" dur="500" fill="hold"/>
                                        <p:tgtEl>
                                          <p:spTgt spid="926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269"/>
                                        </p:tgtEl>
                                        <p:attrNameLst>
                                          <p:attrName>style.visibility</p:attrName>
                                        </p:attrNameLst>
                                      </p:cBhvr>
                                      <p:to>
                                        <p:strVal val="visible"/>
                                      </p:to>
                                    </p:set>
                                    <p:anim calcmode="lin" valueType="num">
                                      <p:cBhvr additive="base">
                                        <p:cTn id="31" dur="500" fill="hold"/>
                                        <p:tgtEl>
                                          <p:spTgt spid="9269"/>
                                        </p:tgtEl>
                                        <p:attrNameLst>
                                          <p:attrName>ppt_x</p:attrName>
                                        </p:attrNameLst>
                                      </p:cBhvr>
                                      <p:tavLst>
                                        <p:tav tm="0">
                                          <p:val>
                                            <p:strVal val="1+#ppt_w/2"/>
                                          </p:val>
                                        </p:tav>
                                        <p:tav tm="100000">
                                          <p:val>
                                            <p:strVal val="#ppt_x"/>
                                          </p:val>
                                        </p:tav>
                                      </p:tavLst>
                                    </p:anim>
                                    <p:anim calcmode="lin" valueType="num">
                                      <p:cBhvr additive="base">
                                        <p:cTn id="32" dur="500" fill="hold"/>
                                        <p:tgtEl>
                                          <p:spTgt spid="92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66"/>
                                        </p:tgtEl>
                                        <p:attrNameLst>
                                          <p:attrName>style.visibility</p:attrName>
                                        </p:attrNameLst>
                                      </p:cBhvr>
                                      <p:to>
                                        <p:strVal val="visible"/>
                                      </p:to>
                                    </p:set>
                                    <p:anim calcmode="lin" valueType="num">
                                      <p:cBhvr additive="base">
                                        <p:cTn id="37" dur="500" fill="hold"/>
                                        <p:tgtEl>
                                          <p:spTgt spid="9266"/>
                                        </p:tgtEl>
                                        <p:attrNameLst>
                                          <p:attrName>ppt_x</p:attrName>
                                        </p:attrNameLst>
                                      </p:cBhvr>
                                      <p:tavLst>
                                        <p:tav tm="0">
                                          <p:val>
                                            <p:strVal val="#ppt_x"/>
                                          </p:val>
                                        </p:tav>
                                        <p:tav tm="100000">
                                          <p:val>
                                            <p:strVal val="#ppt_x"/>
                                          </p:val>
                                        </p:tav>
                                      </p:tavLst>
                                    </p:anim>
                                    <p:anim calcmode="lin" valueType="num">
                                      <p:cBhvr additive="base">
                                        <p:cTn id="38" dur="500" fill="hold"/>
                                        <p:tgtEl>
                                          <p:spTgt spid="9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6" grpId="0"/>
      <p:bldP spid="92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A32EE8A-91F2-45B8-81C0-44FF36F639A1}"/>
              </a:ext>
            </a:extLst>
          </p:cNvPr>
          <p:cNvSpPr>
            <a:spLocks noGrp="1" noChangeArrowheads="1"/>
          </p:cNvSpPr>
          <p:nvPr>
            <p:ph type="title"/>
          </p:nvPr>
        </p:nvSpPr>
        <p:spPr>
          <a:xfrm>
            <a:off x="457200" y="0"/>
            <a:ext cx="7772400" cy="533400"/>
          </a:xfrm>
        </p:spPr>
        <p:txBody>
          <a:bodyPr/>
          <a:lstStyle/>
          <a:p>
            <a:r>
              <a:rPr lang="en-GB" altLang="en-US" sz="3200" dirty="0">
                <a:latin typeface="Calibri" panose="020F0502020204030204" pitchFamily="34" charset="0"/>
                <a:cs typeface="Calibri" panose="020F0502020204030204" pitchFamily="34" charset="0"/>
              </a:rPr>
              <a:t>Double pendulum - continued</a:t>
            </a:r>
          </a:p>
        </p:txBody>
      </p:sp>
      <p:sp>
        <p:nvSpPr>
          <p:cNvPr id="6147" name="Text Box 3">
            <a:extLst>
              <a:ext uri="{FF2B5EF4-FFF2-40B4-BE49-F238E27FC236}">
                <a16:creationId xmlns:a16="http://schemas.microsoft.com/office/drawing/2014/main" id="{33CE6524-9BA5-46C8-AC86-3ED3452DED88}"/>
              </a:ext>
            </a:extLst>
          </p:cNvPr>
          <p:cNvSpPr txBox="1">
            <a:spLocks noChangeArrowheads="1"/>
          </p:cNvSpPr>
          <p:nvPr/>
        </p:nvSpPr>
        <p:spPr bwMode="auto">
          <a:xfrm>
            <a:off x="228600" y="533400"/>
            <a:ext cx="87557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40000"/>
              </a:spcBef>
            </a:pPr>
            <a:r>
              <a:rPr lang="en-GB" altLang="en-US" sz="2000" b="0" dirty="0">
                <a:solidFill>
                  <a:srgbClr val="00B050"/>
                </a:solidFill>
                <a:latin typeface="Calibri" panose="020F0502020204030204" pitchFamily="34" charset="0"/>
                <a:cs typeface="Calibri" panose="020F0502020204030204" pitchFamily="34" charset="0"/>
              </a:rPr>
              <a:t>Introducing one very small change (by 0.</a:t>
            </a:r>
            <a:r>
              <a:rPr lang="sv-SE" altLang="en-US" sz="2000" b="0" dirty="0">
                <a:solidFill>
                  <a:srgbClr val="00B050"/>
                </a:solidFill>
                <a:latin typeface="Calibri" panose="020F0502020204030204" pitchFamily="34" charset="0"/>
                <a:cs typeface="Calibri" panose="020F0502020204030204" pitchFamily="34" charset="0"/>
              </a:rPr>
              <a:t>0</a:t>
            </a:r>
            <a:r>
              <a:rPr lang="en-GB" altLang="en-US" sz="2000" b="0" dirty="0">
                <a:solidFill>
                  <a:srgbClr val="00B050"/>
                </a:solidFill>
                <a:latin typeface="Calibri" panose="020F0502020204030204" pitchFamily="34" charset="0"/>
                <a:cs typeface="Calibri" panose="020F0502020204030204" pitchFamily="34" charset="0"/>
              </a:rPr>
              <a:t>1 % of its value) for: </a:t>
            </a:r>
            <a:r>
              <a:rPr lang="en-GB" altLang="en-US" sz="2000" b="0" i="1" dirty="0">
                <a:solidFill>
                  <a:srgbClr val="00B050"/>
                </a:solidFill>
                <a:latin typeface="Calibri" panose="020F0502020204030204" pitchFamily="34" charset="0"/>
                <a:cs typeface="Calibri" panose="020F0502020204030204" pitchFamily="34" charset="0"/>
              </a:rPr>
              <a:t>l</a:t>
            </a:r>
            <a:r>
              <a:rPr lang="en-GB" altLang="en-US" sz="2000" b="0" dirty="0">
                <a:solidFill>
                  <a:srgbClr val="00B050"/>
                </a:solidFill>
                <a:latin typeface="Calibri" panose="020F0502020204030204" pitchFamily="34" charset="0"/>
                <a:cs typeface="Calibri" panose="020F0502020204030204" pitchFamily="34" charset="0"/>
              </a:rPr>
              <a:t>, </a:t>
            </a:r>
            <a:r>
              <a:rPr lang="en-GB" altLang="en-US" sz="2000" b="0" i="1" dirty="0">
                <a:solidFill>
                  <a:srgbClr val="00B050"/>
                </a:solidFill>
                <a:latin typeface="Calibri" panose="020F0502020204030204" pitchFamily="34" charset="0"/>
                <a:cs typeface="Calibri" panose="020F0502020204030204" pitchFamily="34" charset="0"/>
              </a:rPr>
              <a:t>g (gravity)</a:t>
            </a:r>
            <a:r>
              <a:rPr lang="en-GB" altLang="en-US" sz="2000" b="0" dirty="0">
                <a:solidFill>
                  <a:srgbClr val="00B050"/>
                </a:solidFill>
                <a:latin typeface="Calibri" panose="020F0502020204030204" pitchFamily="34" charset="0"/>
                <a:cs typeface="Calibri" panose="020F0502020204030204" pitchFamily="34" charset="0"/>
              </a:rPr>
              <a:t>, </a:t>
            </a:r>
            <a:r>
              <a:rPr lang="en-GB" altLang="en-US" sz="2000" b="0" i="1" dirty="0">
                <a:solidFill>
                  <a:srgbClr val="00B050"/>
                </a:solidFill>
                <a:latin typeface="Calibri" panose="020F0502020204030204" pitchFamily="34" charset="0"/>
                <a:cs typeface="Calibri" panose="020F0502020204030204" pitchFamily="34" charset="0"/>
                <a:sym typeface="Symbol" panose="05050102010706020507" pitchFamily="18" charset="2"/>
              </a:rPr>
              <a:t></a:t>
            </a:r>
            <a:r>
              <a:rPr lang="en-GB" altLang="en-US" sz="2000" b="0" i="1" baseline="-25000" dirty="0">
                <a:solidFill>
                  <a:srgbClr val="00B050"/>
                </a:solidFill>
                <a:latin typeface="Calibri" panose="020F0502020204030204" pitchFamily="34" charset="0"/>
                <a:cs typeface="Calibri" panose="020F0502020204030204" pitchFamily="34" charset="0"/>
                <a:sym typeface="Symbol" panose="05050102010706020507" pitchFamily="18" charset="2"/>
              </a:rPr>
              <a:t>1</a:t>
            </a:r>
            <a:r>
              <a:rPr lang="en-GB" altLang="en-US" sz="2000" b="0" i="1" dirty="0">
                <a:solidFill>
                  <a:srgbClr val="00B050"/>
                </a:solidFill>
                <a:latin typeface="Calibri" panose="020F0502020204030204" pitchFamily="34" charset="0"/>
                <a:cs typeface="Calibri" panose="020F0502020204030204" pitchFamily="34" charset="0"/>
                <a:sym typeface="Symbol" panose="05050102010706020507" pitchFamily="18" charset="2"/>
              </a:rPr>
              <a:t>(t=0)</a:t>
            </a:r>
            <a:r>
              <a:rPr lang="en-GB" altLang="en-US" sz="2000" b="0" dirty="0">
                <a:solidFill>
                  <a:srgbClr val="00B050"/>
                </a:solidFill>
                <a:latin typeface="Calibri" panose="020F0502020204030204" pitchFamily="34" charset="0"/>
                <a:cs typeface="Calibri" panose="020F0502020204030204" pitchFamily="34" charset="0"/>
                <a:sym typeface="Symbol" panose="05050102010706020507" pitchFamily="18" charset="2"/>
              </a:rPr>
              <a:t>, DT,</a:t>
            </a:r>
            <a:r>
              <a:rPr lang="en-GB" altLang="en-US" sz="2000" b="0" noProof="1">
                <a:solidFill>
                  <a:srgbClr val="00B050"/>
                </a:solidFill>
                <a:latin typeface="Calibri" panose="020F0502020204030204" pitchFamily="34" charset="0"/>
                <a:cs typeface="Calibri" panose="020F0502020204030204" pitchFamily="34" charset="0"/>
                <a:sym typeface="Symbol" panose="05050102010706020507" pitchFamily="18" charset="2"/>
              </a:rPr>
              <a:t> Euler</a:t>
            </a:r>
            <a:r>
              <a:rPr lang="en-GB" altLang="en-US" sz="2000" b="0" dirty="0">
                <a:solidFill>
                  <a:srgbClr val="00B050"/>
                </a:solidFill>
                <a:latin typeface="Calibri" panose="020F0502020204030204" pitchFamily="34" charset="0"/>
                <a:cs typeface="Calibri" panose="020F0502020204030204" pitchFamily="34" charset="0"/>
                <a:sym typeface="Symbol" panose="05050102010706020507" pitchFamily="18" charset="2"/>
              </a:rPr>
              <a:t>  RK4, etc. will </a:t>
            </a:r>
            <a:r>
              <a:rPr lang="en-GB" altLang="en-US" sz="2000" b="0" dirty="0">
                <a:solidFill>
                  <a:srgbClr val="00B050"/>
                </a:solidFill>
                <a:latin typeface="Calibri" panose="020F0502020204030204" pitchFamily="34" charset="0"/>
                <a:cs typeface="Calibri" panose="020F0502020204030204" pitchFamily="34" charset="0"/>
              </a:rPr>
              <a:t>produce a chaotic behaviour after a few seconds.</a:t>
            </a:r>
          </a:p>
        </p:txBody>
      </p:sp>
      <p:sp>
        <p:nvSpPr>
          <p:cNvPr id="6152" name="Text Box 8">
            <a:extLst>
              <a:ext uri="{FF2B5EF4-FFF2-40B4-BE49-F238E27FC236}">
                <a16:creationId xmlns:a16="http://schemas.microsoft.com/office/drawing/2014/main" id="{7734FA73-02BC-43F4-9E47-A1BCB36C61CB}"/>
              </a:ext>
            </a:extLst>
          </p:cNvPr>
          <p:cNvSpPr txBox="1">
            <a:spLocks noChangeArrowheads="1"/>
          </p:cNvSpPr>
          <p:nvPr/>
        </p:nvSpPr>
        <p:spPr bwMode="auto">
          <a:xfrm>
            <a:off x="5696550" y="5178762"/>
            <a:ext cx="3276600" cy="13849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800" b="1" dirty="0">
                <a:solidFill>
                  <a:srgbClr val="FF00FF"/>
                </a:solidFill>
                <a:latin typeface="Calibri" panose="020F0502020204030204" pitchFamily="34" charset="0"/>
                <a:cs typeface="Calibri" panose="020F0502020204030204" pitchFamily="34" charset="0"/>
              </a:rPr>
              <a:t>Predictions beyond the first seconds are pure nonsense!</a:t>
            </a:r>
          </a:p>
        </p:txBody>
      </p:sp>
      <p:graphicFrame>
        <p:nvGraphicFramePr>
          <p:cNvPr id="6153" name="Object 9">
            <a:extLst>
              <a:ext uri="{FF2B5EF4-FFF2-40B4-BE49-F238E27FC236}">
                <a16:creationId xmlns:a16="http://schemas.microsoft.com/office/drawing/2014/main" id="{6DDF008A-E2C4-4E5A-97AC-30F0137919DB}"/>
              </a:ext>
            </a:extLst>
          </p:cNvPr>
          <p:cNvGraphicFramePr>
            <a:graphicFrameLocks noChangeAspect="1"/>
          </p:cNvGraphicFramePr>
          <p:nvPr>
            <p:extLst>
              <p:ext uri="{D42A27DB-BD31-4B8C-83A1-F6EECF244321}">
                <p14:modId xmlns:p14="http://schemas.microsoft.com/office/powerpoint/2010/main" val="465122303"/>
              </p:ext>
            </p:extLst>
          </p:nvPr>
        </p:nvGraphicFramePr>
        <p:xfrm>
          <a:off x="286352" y="1372400"/>
          <a:ext cx="5334000" cy="5127625"/>
        </p:xfrm>
        <a:graphic>
          <a:graphicData uri="http://schemas.openxmlformats.org/presentationml/2006/ole">
            <mc:AlternateContent xmlns:mc="http://schemas.openxmlformats.org/markup-compatibility/2006">
              <mc:Choice xmlns:v="urn:schemas-microsoft-com:vml" Requires="v">
                <p:oleObj spid="_x0000_s5288" name="Bitmappsbild" r:id="rId3" imgW="3169524" imgH="3048264" progId="Paint.Picture">
                  <p:embed/>
                </p:oleObj>
              </mc:Choice>
              <mc:Fallback>
                <p:oleObj name="Bitmappsbild" r:id="rId3" imgW="3169524" imgH="3048264" progId="Paint.Picture">
                  <p:embed/>
                  <p:pic>
                    <p:nvPicPr>
                      <p:cNvPr id="6153" name="Object 9">
                        <a:extLst>
                          <a:ext uri="{FF2B5EF4-FFF2-40B4-BE49-F238E27FC236}">
                            <a16:creationId xmlns:a16="http://schemas.microsoft.com/office/drawing/2014/main" id="{6DDF008A-E2C4-4E5A-97AC-30F013791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52" y="1372400"/>
                        <a:ext cx="53340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Text Box 7">
            <a:extLst>
              <a:ext uri="{FF2B5EF4-FFF2-40B4-BE49-F238E27FC236}">
                <a16:creationId xmlns:a16="http://schemas.microsoft.com/office/drawing/2014/main" id="{0C2EB565-848C-410C-AEC7-EA39B2C61001}"/>
              </a:ext>
            </a:extLst>
          </p:cNvPr>
          <p:cNvSpPr txBox="1">
            <a:spLocks noChangeArrowheads="1"/>
          </p:cNvSpPr>
          <p:nvPr/>
        </p:nvSpPr>
        <p:spPr bwMode="auto">
          <a:xfrm>
            <a:off x="5226516" y="2443563"/>
            <a:ext cx="3782728" cy="25776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1900" dirty="0">
                <a:solidFill>
                  <a:schemeClr val="tx1"/>
                </a:solidFill>
                <a:latin typeface="Calibri" panose="020F0502020204030204" pitchFamily="34" charset="0"/>
                <a:cs typeface="Calibri" panose="020F0502020204030204" pitchFamily="34" charset="0"/>
              </a:rPr>
              <a:t>1 &amp; 2: </a:t>
            </a:r>
            <a:r>
              <a:rPr lang="en-GB" altLang="en-US" sz="1900" i="1" dirty="0">
                <a:solidFill>
                  <a:srgbClr val="00B050"/>
                </a:solidFill>
                <a:latin typeface="Calibri" panose="020F0502020204030204" pitchFamily="34" charset="0"/>
                <a:cs typeface="Calibri" panose="020F0502020204030204" pitchFamily="34" charset="0"/>
              </a:rPr>
              <a:t>Baseline</a:t>
            </a:r>
          </a:p>
          <a:p>
            <a:pPr>
              <a:spcBef>
                <a:spcPct val="50000"/>
              </a:spcBef>
            </a:pPr>
            <a:r>
              <a:rPr lang="en-GB" altLang="en-US" sz="1900" dirty="0">
                <a:solidFill>
                  <a:schemeClr val="tx1"/>
                </a:solidFill>
                <a:latin typeface="Calibri" panose="020F0502020204030204" pitchFamily="34" charset="0"/>
                <a:cs typeface="Calibri" panose="020F0502020204030204" pitchFamily="34" charset="0"/>
              </a:rPr>
              <a:t>3 &amp; 4: </a:t>
            </a:r>
            <a:r>
              <a:rPr lang="en-GB" altLang="en-US" sz="1900" i="1" dirty="0">
                <a:latin typeface="Calibri" panose="020F0502020204030204" pitchFamily="34" charset="0"/>
                <a:cs typeface="Calibri" panose="020F0502020204030204" pitchFamily="34" charset="0"/>
              </a:rPr>
              <a:t>l</a:t>
            </a:r>
            <a:r>
              <a:rPr lang="en-GB" altLang="en-US" sz="1900" i="1" baseline="-25000" dirty="0">
                <a:latin typeface="Calibri" panose="020F0502020204030204" pitchFamily="34" charset="0"/>
                <a:cs typeface="Calibri" panose="020F0502020204030204" pitchFamily="34" charset="0"/>
              </a:rPr>
              <a:t>1</a:t>
            </a:r>
            <a:r>
              <a:rPr lang="en-GB" altLang="en-US" sz="1900" i="1" dirty="0">
                <a:solidFill>
                  <a:schemeClr val="tx1"/>
                </a:solidFill>
                <a:latin typeface="Calibri" panose="020F0502020204030204" pitchFamily="34" charset="0"/>
                <a:cs typeface="Calibri" panose="020F0502020204030204" pitchFamily="34" charset="0"/>
              </a:rPr>
              <a:t> and </a:t>
            </a:r>
            <a:r>
              <a:rPr lang="en-GB" altLang="en-US" sz="1900" i="1" dirty="0">
                <a:latin typeface="Calibri" panose="020F0502020204030204" pitchFamily="34" charset="0"/>
                <a:cs typeface="Calibri" panose="020F0502020204030204" pitchFamily="34" charset="0"/>
              </a:rPr>
              <a:t>l</a:t>
            </a:r>
            <a:r>
              <a:rPr lang="en-GB" altLang="en-US" sz="1900" i="1" baseline="-25000" dirty="0">
                <a:latin typeface="Calibri" panose="020F0502020204030204" pitchFamily="34" charset="0"/>
                <a:cs typeface="Calibri" panose="020F0502020204030204" pitchFamily="34" charset="0"/>
              </a:rPr>
              <a:t>2</a:t>
            </a:r>
            <a:r>
              <a:rPr lang="en-GB" altLang="en-US" sz="1900" i="1" dirty="0">
                <a:solidFill>
                  <a:schemeClr val="tx1"/>
                </a:solidFill>
                <a:latin typeface="Calibri" panose="020F0502020204030204" pitchFamily="34" charset="0"/>
                <a:cs typeface="Calibri" panose="020F0502020204030204" pitchFamily="34" charset="0"/>
              </a:rPr>
              <a:t> increased by </a:t>
            </a:r>
            <a:r>
              <a:rPr lang="en-GB" altLang="en-US" sz="1900" i="1" dirty="0">
                <a:latin typeface="Calibri" panose="020F0502020204030204" pitchFamily="34" charset="0"/>
                <a:cs typeface="Calibri" panose="020F0502020204030204" pitchFamily="34" charset="0"/>
              </a:rPr>
              <a:t>0.1 mm</a:t>
            </a:r>
          </a:p>
          <a:p>
            <a:pPr>
              <a:spcBef>
                <a:spcPct val="50000"/>
              </a:spcBef>
            </a:pPr>
            <a:r>
              <a:rPr lang="en-GB" altLang="en-US" sz="1900" dirty="0">
                <a:solidFill>
                  <a:schemeClr val="tx1"/>
                </a:solidFill>
                <a:latin typeface="Calibri" panose="020F0502020204030204" pitchFamily="34" charset="0"/>
                <a:cs typeface="Calibri" panose="020F0502020204030204" pitchFamily="34" charset="0"/>
              </a:rPr>
              <a:t>5 &amp; 6: </a:t>
            </a:r>
            <a:r>
              <a:rPr lang="en-GB" altLang="en-US" sz="1900" i="1" dirty="0">
                <a:solidFill>
                  <a:schemeClr val="tx1"/>
                </a:solidFill>
                <a:latin typeface="Calibri" panose="020F0502020204030204" pitchFamily="34" charset="0"/>
                <a:cs typeface="Calibri" panose="020F0502020204030204" pitchFamily="34" charset="0"/>
              </a:rPr>
              <a:t>g=9.82 </a:t>
            </a:r>
            <a:r>
              <a:rPr lang="en-GB" altLang="en-US" sz="1900" i="1" dirty="0">
                <a:solidFill>
                  <a:schemeClr val="tx1"/>
                </a:solidFill>
                <a:latin typeface="Calibri" panose="020F0502020204030204" pitchFamily="34" charset="0"/>
                <a:cs typeface="Calibri" panose="020F0502020204030204" pitchFamily="34" charset="0"/>
                <a:sym typeface="Symbol" panose="05050102010706020507" pitchFamily="18" charset="2"/>
              </a:rPr>
              <a:t> 9.82</a:t>
            </a:r>
            <a:r>
              <a:rPr lang="en-GB" altLang="en-US" sz="1900" i="1" dirty="0">
                <a:latin typeface="Calibri" panose="020F0502020204030204" pitchFamily="34" charset="0"/>
                <a:cs typeface="Calibri" panose="020F0502020204030204" pitchFamily="34" charset="0"/>
                <a:sym typeface="Symbol" panose="05050102010706020507" pitchFamily="18" charset="2"/>
              </a:rPr>
              <a:t>1</a:t>
            </a:r>
            <a:r>
              <a:rPr lang="en-GB" altLang="en-US" sz="1900" i="1" dirty="0">
                <a:solidFill>
                  <a:schemeClr val="tx1"/>
                </a:solidFill>
                <a:latin typeface="Calibri" panose="020F0502020204030204" pitchFamily="34" charset="0"/>
                <a:cs typeface="Calibri" panose="020F0502020204030204" pitchFamily="34" charset="0"/>
                <a:sym typeface="Symbol" panose="05050102010706020507" pitchFamily="18" charset="2"/>
              </a:rPr>
              <a:t> m/s</a:t>
            </a:r>
            <a:r>
              <a:rPr lang="en-GB" altLang="en-US" sz="1900" i="1" baseline="30000" dirty="0">
                <a:solidFill>
                  <a:schemeClr val="tx1"/>
                </a:solidFill>
                <a:latin typeface="Calibri" panose="020F0502020204030204" pitchFamily="34" charset="0"/>
                <a:cs typeface="Calibri" panose="020F0502020204030204" pitchFamily="34" charset="0"/>
                <a:sym typeface="Symbol" panose="05050102010706020507" pitchFamily="18" charset="2"/>
              </a:rPr>
              <a:t>2</a:t>
            </a:r>
            <a:endParaRPr lang="en-GB" altLang="en-US" sz="1900" i="1" baseline="30000" dirty="0">
              <a:solidFill>
                <a:schemeClr val="tx1"/>
              </a:solidFill>
              <a:latin typeface="Calibri" panose="020F0502020204030204" pitchFamily="34" charset="0"/>
              <a:cs typeface="Calibri" panose="020F0502020204030204" pitchFamily="34" charset="0"/>
            </a:endParaRPr>
          </a:p>
          <a:p>
            <a:pPr>
              <a:spcBef>
                <a:spcPct val="50000"/>
              </a:spcBef>
            </a:pPr>
            <a:r>
              <a:rPr lang="en-GB" altLang="en-US" sz="1900" dirty="0">
                <a:solidFill>
                  <a:schemeClr val="tx1"/>
                </a:solidFill>
                <a:latin typeface="Calibri" panose="020F0502020204030204" pitchFamily="34" charset="0"/>
                <a:cs typeface="Calibri" panose="020F0502020204030204" pitchFamily="34" charset="0"/>
              </a:rPr>
              <a:t>7 &amp; 8: </a:t>
            </a:r>
            <a:r>
              <a:rPr lang="en-GB" altLang="en-US" sz="1900" i="1"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altLang="en-US" sz="1900" i="1"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1</a:t>
            </a:r>
            <a:r>
              <a:rPr lang="en-GB" altLang="en-US" sz="1900" i="1" dirty="0">
                <a:solidFill>
                  <a:schemeClr val="tx1"/>
                </a:solidFill>
                <a:latin typeface="Calibri" panose="020F0502020204030204" pitchFamily="34" charset="0"/>
                <a:cs typeface="Calibri" panose="020F0502020204030204" pitchFamily="34" charset="0"/>
                <a:sym typeface="Symbol" panose="05050102010706020507" pitchFamily="18" charset="2"/>
              </a:rPr>
              <a:t>(0)=135</a:t>
            </a:r>
            <a:r>
              <a:rPr lang="en-GB" altLang="en-US" sz="1900" dirty="0">
                <a:solidFill>
                  <a:schemeClr val="tx1"/>
                </a:solidFill>
                <a:latin typeface="Calibri" panose="020F0502020204030204" pitchFamily="34" charset="0"/>
                <a:cs typeface="Calibri" panose="020F0502020204030204" pitchFamily="34" charset="0"/>
              </a:rPr>
              <a:t> </a:t>
            </a:r>
            <a:r>
              <a:rPr lang="en-GB" altLang="en-US" sz="1900" dirty="0">
                <a:solidFill>
                  <a:schemeClr val="tx1"/>
                </a:solidFill>
                <a:latin typeface="Calibri" panose="020F0502020204030204" pitchFamily="34" charset="0"/>
                <a:cs typeface="Calibri" panose="020F0502020204030204" pitchFamily="34" charset="0"/>
                <a:sym typeface="Symbol" panose="05050102010706020507" pitchFamily="18" charset="2"/>
              </a:rPr>
              <a:t> </a:t>
            </a:r>
            <a:r>
              <a:rPr lang="en-GB" altLang="en-US" sz="1900" dirty="0">
                <a:solidFill>
                  <a:schemeClr val="tx1"/>
                </a:solidFill>
                <a:latin typeface="Calibri" panose="020F0502020204030204" pitchFamily="34" charset="0"/>
                <a:cs typeface="Calibri" panose="020F0502020204030204" pitchFamily="34" charset="0"/>
              </a:rPr>
              <a:t>135</a:t>
            </a:r>
            <a:r>
              <a:rPr lang="en-GB" altLang="en-US" sz="1900" dirty="0">
                <a:latin typeface="Calibri" panose="020F0502020204030204" pitchFamily="34" charset="0"/>
                <a:cs typeface="Calibri" panose="020F0502020204030204" pitchFamily="34" charset="0"/>
              </a:rPr>
              <a:t>.1</a:t>
            </a:r>
            <a:r>
              <a:rPr lang="en-GB" altLang="en-US" sz="1900" i="1"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GB" altLang="en-US" sz="1900" dirty="0">
              <a:solidFill>
                <a:schemeClr val="tx1"/>
              </a:solidFill>
              <a:latin typeface="Calibri" panose="020F0502020204030204" pitchFamily="34" charset="0"/>
              <a:cs typeface="Calibri" panose="020F0502020204030204" pitchFamily="34" charset="0"/>
            </a:endParaRPr>
          </a:p>
          <a:p>
            <a:pPr>
              <a:spcBef>
                <a:spcPct val="50000"/>
              </a:spcBef>
            </a:pPr>
            <a:r>
              <a:rPr lang="en-GB" altLang="en-US" sz="1900" dirty="0">
                <a:solidFill>
                  <a:schemeClr val="tx1"/>
                </a:solidFill>
                <a:latin typeface="Calibri" panose="020F0502020204030204" pitchFamily="34" charset="0"/>
                <a:cs typeface="Calibri" panose="020F0502020204030204" pitchFamily="34" charset="0"/>
              </a:rPr>
              <a:t>9 &amp; 10: DT=0.01 </a:t>
            </a:r>
            <a:r>
              <a:rPr lang="en-GB" altLang="en-US" sz="1900" dirty="0">
                <a:solidFill>
                  <a:schemeClr val="tx1"/>
                </a:solidFill>
                <a:latin typeface="Calibri" panose="020F0502020204030204" pitchFamily="34" charset="0"/>
                <a:cs typeface="Calibri" panose="020F0502020204030204" pitchFamily="34" charset="0"/>
                <a:sym typeface="Symbol" panose="05050102010706020507" pitchFamily="18" charset="2"/>
              </a:rPr>
              <a:t> 0.01000</a:t>
            </a:r>
            <a:r>
              <a:rPr lang="en-GB" altLang="en-US" sz="1900" dirty="0">
                <a:latin typeface="Calibri" panose="020F0502020204030204" pitchFamily="34" charset="0"/>
                <a:cs typeface="Calibri" panose="020F0502020204030204" pitchFamily="34" charset="0"/>
                <a:sym typeface="Symbol" panose="05050102010706020507" pitchFamily="18" charset="2"/>
              </a:rPr>
              <a:t>1</a:t>
            </a:r>
            <a:endParaRPr lang="en-GB" altLang="en-US" sz="1900" dirty="0">
              <a:latin typeface="Calibri" panose="020F0502020204030204" pitchFamily="34" charset="0"/>
              <a:cs typeface="Calibri" panose="020F0502020204030204" pitchFamily="34" charset="0"/>
            </a:endParaRPr>
          </a:p>
          <a:p>
            <a:pPr>
              <a:spcBef>
                <a:spcPct val="50000"/>
              </a:spcBef>
            </a:pPr>
            <a:r>
              <a:rPr lang="en-GB" altLang="en-US" sz="1900" dirty="0">
                <a:solidFill>
                  <a:schemeClr val="tx1"/>
                </a:solidFill>
                <a:latin typeface="Calibri" panose="020F0502020204030204" pitchFamily="34" charset="0"/>
                <a:cs typeface="Calibri" panose="020F0502020204030204" pitchFamily="34" charset="0"/>
              </a:rPr>
              <a:t>11 &amp;12: </a:t>
            </a:r>
            <a:r>
              <a:rPr lang="en-GB" altLang="en-US" sz="1900" noProof="1">
                <a:solidFill>
                  <a:schemeClr val="tx1"/>
                </a:solidFill>
                <a:latin typeface="Calibri" panose="020F0502020204030204" pitchFamily="34" charset="0"/>
                <a:cs typeface="Calibri" panose="020F0502020204030204" pitchFamily="34" charset="0"/>
              </a:rPr>
              <a:t>Euler</a:t>
            </a:r>
            <a:r>
              <a:rPr lang="en-GB" altLang="en-US" sz="1900" dirty="0">
                <a:solidFill>
                  <a:schemeClr val="tx1"/>
                </a:solidFill>
                <a:latin typeface="Calibri" panose="020F0502020204030204" pitchFamily="34" charset="0"/>
                <a:cs typeface="Calibri" panose="020F0502020204030204" pitchFamily="34" charset="0"/>
              </a:rPr>
              <a:t> </a:t>
            </a:r>
            <a:r>
              <a:rPr lang="en-GB" altLang="en-US" sz="1900" dirty="0">
                <a:solidFill>
                  <a:schemeClr val="tx1"/>
                </a:solidFill>
                <a:latin typeface="Calibri" panose="020F0502020204030204" pitchFamily="34" charset="0"/>
                <a:cs typeface="Calibri" panose="020F0502020204030204" pitchFamily="34" charset="0"/>
                <a:sym typeface="Symbol" panose="05050102010706020507" pitchFamily="18" charset="2"/>
              </a:rPr>
              <a:t> </a:t>
            </a:r>
            <a:r>
              <a:rPr lang="en-GB" altLang="en-US" sz="1900" dirty="0">
                <a:latin typeface="Calibri" panose="020F0502020204030204" pitchFamily="34" charset="0"/>
                <a:cs typeface="Calibri" panose="020F0502020204030204" pitchFamily="34" charset="0"/>
                <a:sym typeface="Symbol" panose="05050102010706020507" pitchFamily="18" charset="2"/>
              </a:rPr>
              <a:t>RK4</a:t>
            </a:r>
          </a:p>
        </p:txBody>
      </p:sp>
      <p:sp>
        <p:nvSpPr>
          <p:cNvPr id="7" name="Platshållare för bildnummer 4">
            <a:extLst>
              <a:ext uri="{FF2B5EF4-FFF2-40B4-BE49-F238E27FC236}">
                <a16:creationId xmlns:a16="http://schemas.microsoft.com/office/drawing/2014/main" id="{DFD5B4F1-90A7-48DE-AC16-636739F734F2}"/>
              </a:ext>
            </a:extLst>
          </p:cNvPr>
          <p:cNvSpPr>
            <a:spLocks noGrp="1"/>
          </p:cNvSpPr>
          <p:nvPr>
            <p:ph type="sldNum" sz="quarter" idx="12"/>
          </p:nvPr>
        </p:nvSpPr>
        <p:spPr>
          <a:xfrm>
            <a:off x="8505525" y="6194425"/>
            <a:ext cx="478857" cy="457200"/>
          </a:xfrm>
        </p:spPr>
        <p:txBody>
          <a:bodyPr/>
          <a:lstStyle/>
          <a:p>
            <a:fld id="{2DC99D38-D552-4A1B-A6F9-B38FD8FCB4A3}" type="slidenum">
              <a:rPr lang="en-GB" altLang="en-US">
                <a:latin typeface="Calibri" panose="020F0502020204030204" pitchFamily="34" charset="0"/>
                <a:cs typeface="Calibri" panose="020F0502020204030204" pitchFamily="34" charset="0"/>
              </a:rPr>
              <a:pPr/>
              <a:t>24</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53"/>
                                        </p:tgtEl>
                                        <p:attrNameLst>
                                          <p:attrName>style.visibility</p:attrName>
                                        </p:attrNameLst>
                                      </p:cBhvr>
                                      <p:to>
                                        <p:strVal val="visible"/>
                                      </p:to>
                                    </p:set>
                                    <p:anim calcmode="lin" valueType="num">
                                      <p:cBhvr additive="base">
                                        <p:cTn id="13" dur="500" fill="hold"/>
                                        <p:tgtEl>
                                          <p:spTgt spid="6153"/>
                                        </p:tgtEl>
                                        <p:attrNameLst>
                                          <p:attrName>ppt_x</p:attrName>
                                        </p:attrNameLst>
                                      </p:cBhvr>
                                      <p:tavLst>
                                        <p:tav tm="0">
                                          <p:val>
                                            <p:strVal val="#ppt_x"/>
                                          </p:val>
                                        </p:tav>
                                        <p:tav tm="100000">
                                          <p:val>
                                            <p:strVal val="#ppt_x"/>
                                          </p:val>
                                        </p:tav>
                                      </p:tavLst>
                                    </p:anim>
                                    <p:anim calcmode="lin" valueType="num">
                                      <p:cBhvr additive="base">
                                        <p:cTn id="14"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51"/>
                                        </p:tgtEl>
                                        <p:attrNameLst>
                                          <p:attrName>style.visibility</p:attrName>
                                        </p:attrNameLst>
                                      </p:cBhvr>
                                      <p:to>
                                        <p:strVal val="visible"/>
                                      </p:to>
                                    </p:set>
                                    <p:anim calcmode="lin" valueType="num">
                                      <p:cBhvr additive="base">
                                        <p:cTn id="19" dur="500" fill="hold"/>
                                        <p:tgtEl>
                                          <p:spTgt spid="6151"/>
                                        </p:tgtEl>
                                        <p:attrNameLst>
                                          <p:attrName>ppt_x</p:attrName>
                                        </p:attrNameLst>
                                      </p:cBhvr>
                                      <p:tavLst>
                                        <p:tav tm="0">
                                          <p:val>
                                            <p:strVal val="1+#ppt_w/2"/>
                                          </p:val>
                                        </p:tav>
                                        <p:tav tm="100000">
                                          <p:val>
                                            <p:strVal val="#ppt_x"/>
                                          </p:val>
                                        </p:tav>
                                      </p:tavLst>
                                    </p:anim>
                                    <p:anim calcmode="lin" valueType="num">
                                      <p:cBhvr additive="base">
                                        <p:cTn id="20"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151">
                                            <p:txEl>
                                              <p:pRg st="0" end="0"/>
                                            </p:txEl>
                                          </p:spTgt>
                                        </p:tgtEl>
                                        <p:attrNameLst>
                                          <p:attrName>style.visibility</p:attrName>
                                        </p:attrNameLst>
                                      </p:cBhvr>
                                      <p:to>
                                        <p:strVal val="visible"/>
                                      </p:to>
                                    </p:set>
                                    <p:anim calcmode="lin" valueType="num">
                                      <p:cBhvr additive="base">
                                        <p:cTn id="25" dur="500" fill="hold"/>
                                        <p:tgtEl>
                                          <p:spTgt spid="615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151">
                                            <p:txEl>
                                              <p:pRg st="1" end="1"/>
                                            </p:txEl>
                                          </p:spTgt>
                                        </p:tgtEl>
                                        <p:attrNameLst>
                                          <p:attrName>style.visibility</p:attrName>
                                        </p:attrNameLst>
                                      </p:cBhvr>
                                      <p:to>
                                        <p:strVal val="visible"/>
                                      </p:to>
                                    </p:set>
                                    <p:anim calcmode="lin" valueType="num">
                                      <p:cBhvr additive="base">
                                        <p:cTn id="31" dur="500" fill="hold"/>
                                        <p:tgtEl>
                                          <p:spTgt spid="6151">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151">
                                            <p:txEl>
                                              <p:pRg st="2" end="2"/>
                                            </p:txEl>
                                          </p:spTgt>
                                        </p:tgtEl>
                                        <p:attrNameLst>
                                          <p:attrName>style.visibility</p:attrName>
                                        </p:attrNameLst>
                                      </p:cBhvr>
                                      <p:to>
                                        <p:strVal val="visible"/>
                                      </p:to>
                                    </p:set>
                                    <p:anim calcmode="lin" valueType="num">
                                      <p:cBhvr additive="base">
                                        <p:cTn id="37" dur="500" fill="hold"/>
                                        <p:tgtEl>
                                          <p:spTgt spid="6151">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151">
                                            <p:txEl>
                                              <p:pRg st="3" end="3"/>
                                            </p:txEl>
                                          </p:spTgt>
                                        </p:tgtEl>
                                        <p:attrNameLst>
                                          <p:attrName>style.visibility</p:attrName>
                                        </p:attrNameLst>
                                      </p:cBhvr>
                                      <p:to>
                                        <p:strVal val="visible"/>
                                      </p:to>
                                    </p:set>
                                    <p:anim calcmode="lin" valueType="num">
                                      <p:cBhvr additive="base">
                                        <p:cTn id="43" dur="500" fill="hold"/>
                                        <p:tgtEl>
                                          <p:spTgt spid="6151">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151">
                                            <p:txEl>
                                              <p:pRg st="4" end="4"/>
                                            </p:txEl>
                                          </p:spTgt>
                                        </p:tgtEl>
                                        <p:attrNameLst>
                                          <p:attrName>style.visibility</p:attrName>
                                        </p:attrNameLst>
                                      </p:cBhvr>
                                      <p:to>
                                        <p:strVal val="visible"/>
                                      </p:to>
                                    </p:set>
                                    <p:anim calcmode="lin" valueType="num">
                                      <p:cBhvr additive="base">
                                        <p:cTn id="49" dur="500" fill="hold"/>
                                        <p:tgtEl>
                                          <p:spTgt spid="6151">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1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151">
                                            <p:txEl>
                                              <p:pRg st="5" end="5"/>
                                            </p:txEl>
                                          </p:spTgt>
                                        </p:tgtEl>
                                        <p:attrNameLst>
                                          <p:attrName>style.visibility</p:attrName>
                                        </p:attrNameLst>
                                      </p:cBhvr>
                                      <p:to>
                                        <p:strVal val="visible"/>
                                      </p:to>
                                    </p:set>
                                    <p:anim calcmode="lin" valueType="num">
                                      <p:cBhvr additive="base">
                                        <p:cTn id="55" dur="500" fill="hold"/>
                                        <p:tgtEl>
                                          <p:spTgt spid="6151">
                                            <p:txEl>
                                              <p:pRg st="5" end="5"/>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1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6152"/>
                                        </p:tgtEl>
                                        <p:attrNameLst>
                                          <p:attrName>style.visibility</p:attrName>
                                        </p:attrNameLst>
                                      </p:cBhvr>
                                      <p:to>
                                        <p:strVal val="visible"/>
                                      </p:to>
                                    </p:set>
                                    <p:anim calcmode="lin" valueType="num">
                                      <p:cBhvr additive="base">
                                        <p:cTn id="61" dur="500" fill="hold"/>
                                        <p:tgtEl>
                                          <p:spTgt spid="6152"/>
                                        </p:tgtEl>
                                        <p:attrNameLst>
                                          <p:attrName>ppt_x</p:attrName>
                                        </p:attrNameLst>
                                      </p:cBhvr>
                                      <p:tavLst>
                                        <p:tav tm="0">
                                          <p:val>
                                            <p:strVal val="1+#ppt_w/2"/>
                                          </p:val>
                                        </p:tav>
                                        <p:tav tm="100000">
                                          <p:val>
                                            <p:strVal val="#ppt_x"/>
                                          </p:val>
                                        </p:tav>
                                      </p:tavLst>
                                    </p:anim>
                                    <p:anim calcmode="lin" valueType="num">
                                      <p:cBhvr additive="base">
                                        <p:cTn id="62"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52" grpId="0"/>
      <p:bldP spid="61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1E6A8BF-57FE-4FAF-AA7C-67472F946120}"/>
              </a:ext>
            </a:extLst>
          </p:cNvPr>
          <p:cNvSpPr>
            <a:spLocks noGrp="1" noChangeArrowheads="1"/>
          </p:cNvSpPr>
          <p:nvPr>
            <p:ph type="title"/>
          </p:nvPr>
        </p:nvSpPr>
        <p:spPr>
          <a:xfrm>
            <a:off x="0" y="115503"/>
            <a:ext cx="9144000" cy="533400"/>
          </a:xfrm>
        </p:spPr>
        <p:txBody>
          <a:bodyPr/>
          <a:lstStyle/>
          <a:p>
            <a:r>
              <a:rPr lang="en-GB" altLang="en-US" sz="3000" b="1" dirty="0">
                <a:latin typeface="Calibri" panose="020F0502020204030204" pitchFamily="34" charset="0"/>
                <a:cs typeface="Calibri" panose="020F0502020204030204" pitchFamily="34" charset="0"/>
              </a:rPr>
              <a:t>For a complex systemus chaos is virtually everywhere</a:t>
            </a:r>
          </a:p>
        </p:txBody>
      </p:sp>
      <p:sp>
        <p:nvSpPr>
          <p:cNvPr id="11267" name="Text Box 3">
            <a:extLst>
              <a:ext uri="{FF2B5EF4-FFF2-40B4-BE49-F238E27FC236}">
                <a16:creationId xmlns:a16="http://schemas.microsoft.com/office/drawing/2014/main" id="{565E1CDB-38E8-4170-AFA5-4F9776CFCC4B}"/>
              </a:ext>
            </a:extLst>
          </p:cNvPr>
          <p:cNvSpPr txBox="1">
            <a:spLocks noChangeArrowheads="1"/>
          </p:cNvSpPr>
          <p:nvPr/>
        </p:nvSpPr>
        <p:spPr bwMode="auto">
          <a:xfrm>
            <a:off x="304800" y="668883"/>
            <a:ext cx="866353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400" dirty="0">
                <a:solidFill>
                  <a:schemeClr val="tx1"/>
                </a:solidFill>
                <a:latin typeface="Calibri" panose="020F0502020204030204" pitchFamily="34" charset="0"/>
                <a:cs typeface="Calibri" panose="020F0502020204030204" pitchFamily="34" charset="0"/>
              </a:rPr>
              <a:t> </a:t>
            </a:r>
            <a:r>
              <a:rPr lang="en-GB" altLang="en-US" sz="2400" b="0" dirty="0">
                <a:solidFill>
                  <a:schemeClr val="tx1"/>
                </a:solidFill>
                <a:latin typeface="Calibri" panose="020F0502020204030204" pitchFamily="34" charset="0"/>
                <a:cs typeface="Calibri" panose="020F0502020204030204" pitchFamily="34" charset="0"/>
              </a:rPr>
              <a:t>The cancer cell that got its last hit from cosmic radiation would not have happened if you stood 0.000001 mm away in any direction.</a:t>
            </a:r>
          </a:p>
          <a:p>
            <a:pPr>
              <a:spcBef>
                <a:spcPct val="50000"/>
              </a:spcBef>
              <a:buFontTx/>
              <a:buChar char="•"/>
            </a:pPr>
            <a:r>
              <a:rPr lang="en-GB" altLang="en-US" sz="2400" b="0" dirty="0">
                <a:solidFill>
                  <a:schemeClr val="tx1"/>
                </a:solidFill>
                <a:latin typeface="Calibri" panose="020F0502020204030204" pitchFamily="34" charset="0"/>
                <a:cs typeface="Calibri" panose="020F0502020204030204" pitchFamily="34" charset="0"/>
              </a:rPr>
              <a:t> The collision would not have happened if the earlier passed traffic light was not green (or red) or if the driver had not taken that last cup of coffee before leaving home.</a:t>
            </a:r>
          </a:p>
          <a:p>
            <a:pPr>
              <a:spcBef>
                <a:spcPct val="50000"/>
              </a:spcBef>
              <a:buFontTx/>
              <a:buChar char="•"/>
            </a:pPr>
            <a:r>
              <a:rPr lang="en-GB" altLang="en-US" sz="2400" b="0" dirty="0">
                <a:solidFill>
                  <a:schemeClr val="tx1"/>
                </a:solidFill>
                <a:latin typeface="Calibri" panose="020F0502020204030204" pitchFamily="34" charset="0"/>
                <a:cs typeface="Calibri" panose="020F0502020204030204" pitchFamily="34" charset="0"/>
              </a:rPr>
              <a:t> This genetic effect with its consequences would not have happened if another of the 100,000,000 sperms had fertilized the egg.</a:t>
            </a:r>
          </a:p>
          <a:p>
            <a:pPr>
              <a:spcBef>
                <a:spcPct val="50000"/>
              </a:spcBef>
              <a:buFontTx/>
              <a:buChar char="•"/>
            </a:pPr>
            <a:r>
              <a:rPr lang="en-GB" altLang="en-US" sz="2400" b="0" dirty="0">
                <a:solidFill>
                  <a:schemeClr val="tx1"/>
                </a:solidFill>
                <a:latin typeface="Calibri" panose="020F0502020204030204" pitchFamily="34" charset="0"/>
                <a:cs typeface="Calibri" panose="020F0502020204030204" pitchFamily="34" charset="0"/>
              </a:rPr>
              <a:t> The earth moves with a speed of 30 km/s around the sun, so if the big comet had hit the planet a few seconds earlier it would have hit the Caribbean sea and the dinosaurs (and humans) would … (something else).</a:t>
            </a:r>
          </a:p>
          <a:p>
            <a:pPr>
              <a:spcBef>
                <a:spcPct val="50000"/>
              </a:spcBef>
              <a:buFontTx/>
              <a:buChar char="•"/>
            </a:pPr>
            <a:r>
              <a:rPr lang="en-GB" altLang="en-US" sz="2400" b="0" dirty="0">
                <a:solidFill>
                  <a:schemeClr val="tx1"/>
                </a:solidFill>
                <a:latin typeface="Calibri" panose="020F0502020204030204" pitchFamily="34" charset="0"/>
                <a:cs typeface="Calibri" panose="020F0502020204030204" pitchFamily="34" charset="0"/>
              </a:rPr>
              <a:t> </a:t>
            </a:r>
            <a:r>
              <a:rPr lang="en-GB" altLang="en-US" sz="2400" b="0" i="1" dirty="0">
                <a:solidFill>
                  <a:schemeClr val="tx1"/>
                </a:solidFill>
                <a:latin typeface="Calibri" panose="020F0502020204030204" pitchFamily="34" charset="0"/>
                <a:cs typeface="Calibri" panose="020F0502020204030204" pitchFamily="34" charset="0"/>
              </a:rPr>
              <a:t>… and don’t forget about the butterfly!</a:t>
            </a:r>
          </a:p>
        </p:txBody>
      </p:sp>
      <p:sp>
        <p:nvSpPr>
          <p:cNvPr id="4" name="Platshållare för bildnummer 4">
            <a:extLst>
              <a:ext uri="{FF2B5EF4-FFF2-40B4-BE49-F238E27FC236}">
                <a16:creationId xmlns:a16="http://schemas.microsoft.com/office/drawing/2014/main" id="{21DE8804-44C6-442D-9284-9C1228606731}"/>
              </a:ext>
            </a:extLst>
          </p:cNvPr>
          <p:cNvSpPr>
            <a:spLocks noGrp="1"/>
          </p:cNvSpPr>
          <p:nvPr>
            <p:ph type="sldNum" sz="quarter" idx="12"/>
          </p:nvPr>
        </p:nvSpPr>
        <p:spPr>
          <a:xfrm>
            <a:off x="8508733" y="6165711"/>
            <a:ext cx="459606" cy="457200"/>
          </a:xfrm>
        </p:spPr>
        <p:txBody>
          <a:bodyPr/>
          <a:lstStyle/>
          <a:p>
            <a:fld id="{E5E48223-C74C-4C10-BDC8-449DBC8D7C00}" type="slidenum">
              <a:rPr lang="en-GB" altLang="en-US">
                <a:latin typeface="Calibri" panose="020F0502020204030204" pitchFamily="34" charset="0"/>
                <a:cs typeface="Calibri" panose="020F0502020204030204" pitchFamily="34" charset="0"/>
              </a:rPr>
              <a:pPr/>
              <a:t>25</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54F1C8F-02D1-4995-ADF9-F1C4A7A301EE}"/>
              </a:ext>
            </a:extLst>
          </p:cNvPr>
          <p:cNvSpPr>
            <a:spLocks noGrp="1" noChangeArrowheads="1"/>
          </p:cNvSpPr>
          <p:nvPr>
            <p:ph type="title"/>
          </p:nvPr>
        </p:nvSpPr>
        <p:spPr>
          <a:xfrm>
            <a:off x="171250" y="201216"/>
            <a:ext cx="8458200" cy="533400"/>
          </a:xfrm>
        </p:spPr>
        <p:txBody>
          <a:bodyPr/>
          <a:lstStyle/>
          <a:p>
            <a:pPr marL="571500" indent="-571500">
              <a:buFont typeface="Wingdings" panose="05000000000000000000" pitchFamily="2" charset="2"/>
              <a:buChar char="Ø"/>
            </a:pPr>
            <a:r>
              <a:rPr lang="en-GB" altLang="en-US" sz="3600" b="1" dirty="0">
                <a:latin typeface="Calibri" panose="020F0502020204030204" pitchFamily="34" charset="0"/>
                <a:cs typeface="Calibri" panose="020F0502020204030204" pitchFamily="34" charset="0"/>
              </a:rPr>
              <a:t>Other limits to modelling of the future</a:t>
            </a:r>
          </a:p>
        </p:txBody>
      </p:sp>
      <p:sp>
        <p:nvSpPr>
          <p:cNvPr id="2051" name="Text Box 3">
            <a:extLst>
              <a:ext uri="{FF2B5EF4-FFF2-40B4-BE49-F238E27FC236}">
                <a16:creationId xmlns:a16="http://schemas.microsoft.com/office/drawing/2014/main" id="{F19D78CB-D09F-47A0-968A-D656C00707B7}"/>
              </a:ext>
            </a:extLst>
          </p:cNvPr>
          <p:cNvSpPr txBox="1">
            <a:spLocks noChangeArrowheads="1"/>
          </p:cNvSpPr>
          <p:nvPr/>
        </p:nvSpPr>
        <p:spPr bwMode="auto">
          <a:xfrm>
            <a:off x="113500" y="878887"/>
            <a:ext cx="893425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GB" altLang="en-US" sz="2400" b="0" dirty="0">
                <a:latin typeface="Calibri" panose="020F0502020204030204" pitchFamily="34" charset="0"/>
                <a:cs typeface="Calibri" panose="020F0502020204030204" pitchFamily="34" charset="0"/>
              </a:rPr>
              <a:t> Models are purposely huge simplifications of a changing reality. </a:t>
            </a:r>
          </a:p>
          <a:p>
            <a:pPr>
              <a:spcBef>
                <a:spcPct val="50000"/>
              </a:spcBef>
              <a:buFontTx/>
              <a:buChar char="•"/>
            </a:pPr>
            <a:r>
              <a:rPr lang="en-GB" altLang="en-US" sz="2400" b="0" dirty="0">
                <a:latin typeface="Calibri" panose="020F0502020204030204" pitchFamily="34" charset="0"/>
                <a:cs typeface="Calibri" panose="020F0502020204030204" pitchFamily="34" charset="0"/>
              </a:rPr>
              <a:t> Limited knowledge (structure, relations, parameters, behaviour, etc.)</a:t>
            </a:r>
          </a:p>
          <a:p>
            <a:pPr>
              <a:spcBef>
                <a:spcPct val="50000"/>
              </a:spcBef>
              <a:buFontTx/>
              <a:buChar char="•"/>
            </a:pPr>
            <a:r>
              <a:rPr lang="en-GB" altLang="en-US" sz="2400" b="0" dirty="0">
                <a:latin typeface="Calibri" panose="020F0502020204030204" pitchFamily="34" charset="0"/>
                <a:cs typeface="Calibri" panose="020F0502020204030204" pitchFamily="34" charset="0"/>
              </a:rPr>
              <a:t> Unknown future responses by society, ecologic system, climate, etc.</a:t>
            </a:r>
          </a:p>
          <a:p>
            <a:pPr>
              <a:spcBef>
                <a:spcPct val="50000"/>
              </a:spcBef>
              <a:buFontTx/>
              <a:buChar char="•"/>
            </a:pPr>
            <a:r>
              <a:rPr lang="en-GB" sz="2400" b="0" dirty="0">
                <a:latin typeface="Calibri" panose="020F0502020204030204" pitchFamily="34" charset="0"/>
                <a:cs typeface="Calibri" panose="020F0502020204030204" pitchFamily="34" charset="0"/>
              </a:rPr>
              <a:t> In the long run, various complex systems will interact.</a:t>
            </a:r>
          </a:p>
          <a:p>
            <a:pPr>
              <a:spcBef>
                <a:spcPct val="50000"/>
              </a:spcBef>
              <a:buFontTx/>
              <a:buChar char="•"/>
            </a:pPr>
            <a:r>
              <a:rPr lang="en-GB" sz="2400" b="0" dirty="0">
                <a:latin typeface="Calibri" panose="020F0502020204030204" pitchFamily="34" charset="0"/>
                <a:cs typeface="Calibri" panose="020F0502020204030204" pitchFamily="34" charset="0"/>
              </a:rPr>
              <a:t> The interactions from the environment are often not predictable.</a:t>
            </a:r>
          </a:p>
          <a:p>
            <a:pPr>
              <a:spcBef>
                <a:spcPct val="50000"/>
              </a:spcBef>
              <a:buFontTx/>
              <a:buChar char="•"/>
            </a:pPr>
            <a:r>
              <a:rPr lang="en-GB" altLang="en-US" sz="2400" b="0" dirty="0">
                <a:latin typeface="Calibri" panose="020F0502020204030204" pitchFamily="34" charset="0"/>
                <a:cs typeface="Calibri" panose="020F0502020204030204" pitchFamily="34" charset="0"/>
              </a:rPr>
              <a:t> Unknown unknowns. </a:t>
            </a:r>
          </a:p>
        </p:txBody>
      </p:sp>
      <p:sp>
        <p:nvSpPr>
          <p:cNvPr id="2052" name="Text Box 4">
            <a:extLst>
              <a:ext uri="{FF2B5EF4-FFF2-40B4-BE49-F238E27FC236}">
                <a16:creationId xmlns:a16="http://schemas.microsoft.com/office/drawing/2014/main" id="{6802AD73-F646-4AD0-B51A-624DC7E61FDB}"/>
              </a:ext>
            </a:extLst>
          </p:cNvPr>
          <p:cNvSpPr txBox="1">
            <a:spLocks noChangeArrowheads="1"/>
          </p:cNvSpPr>
          <p:nvPr/>
        </p:nvSpPr>
        <p:spPr bwMode="auto">
          <a:xfrm>
            <a:off x="402558" y="4527998"/>
            <a:ext cx="8356133" cy="1246495"/>
          </a:xfrm>
          <a:prstGeom prst="rect">
            <a:avLst/>
          </a:prstGeom>
          <a:noFill/>
          <a:ln w="1905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500" i="1" dirty="0">
                <a:solidFill>
                  <a:srgbClr val="00B050"/>
                </a:solidFill>
                <a:latin typeface="Calibri" panose="020F0502020204030204" pitchFamily="34" charset="0"/>
                <a:cs typeface="Calibri" panose="020F0502020204030204" pitchFamily="34" charset="0"/>
              </a:rPr>
              <a:t>These issues are usually of little concern when modelling the past. Then we know what happened, and discrepancies between systemus’ and model’s behaviour become visible. </a:t>
            </a:r>
          </a:p>
        </p:txBody>
      </p:sp>
      <p:sp>
        <p:nvSpPr>
          <p:cNvPr id="5" name="Platshållare för bildnummer 4">
            <a:extLst>
              <a:ext uri="{FF2B5EF4-FFF2-40B4-BE49-F238E27FC236}">
                <a16:creationId xmlns:a16="http://schemas.microsoft.com/office/drawing/2014/main" id="{DB1457D3-A2CC-4B5A-86D9-92EFE88F1E41}"/>
              </a:ext>
            </a:extLst>
          </p:cNvPr>
          <p:cNvSpPr>
            <a:spLocks noGrp="1"/>
          </p:cNvSpPr>
          <p:nvPr>
            <p:ph type="sldNum" sz="quarter" idx="12"/>
          </p:nvPr>
        </p:nvSpPr>
        <p:spPr>
          <a:xfrm>
            <a:off x="8629450" y="6191950"/>
            <a:ext cx="377390" cy="590655"/>
          </a:xfrm>
        </p:spPr>
        <p:txBody>
          <a:bodyPr/>
          <a:lstStyle/>
          <a:p>
            <a:fld id="{ECB8A14C-2CCE-4749-A028-2FF21075E592}" type="slidenum">
              <a:rPr lang="en-GB" altLang="en-US">
                <a:latin typeface="Calibri" panose="020F0502020204030204" pitchFamily="34" charset="0"/>
                <a:cs typeface="Calibri" panose="020F0502020204030204" pitchFamily="34" charset="0"/>
              </a:rPr>
              <a:pPr/>
              <a:t>26</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 calcmode="lin" valueType="num">
                                      <p:cBhvr additive="base">
                                        <p:cTn id="37" dur="5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52"/>
                                        </p:tgtEl>
                                        <p:attrNameLst>
                                          <p:attrName>style.visibility</p:attrName>
                                        </p:attrNameLst>
                                      </p:cBhvr>
                                      <p:to>
                                        <p:strVal val="visible"/>
                                      </p:to>
                                    </p:set>
                                    <p:anim calcmode="lin" valueType="num">
                                      <p:cBhvr additive="base">
                                        <p:cTn id="43" dur="500" fill="hold"/>
                                        <p:tgtEl>
                                          <p:spTgt spid="2052"/>
                                        </p:tgtEl>
                                        <p:attrNameLst>
                                          <p:attrName>ppt_x</p:attrName>
                                        </p:attrNameLst>
                                      </p:cBhvr>
                                      <p:tavLst>
                                        <p:tav tm="0">
                                          <p:val>
                                            <p:strVal val="#ppt_x"/>
                                          </p:val>
                                        </p:tav>
                                        <p:tav tm="100000">
                                          <p:val>
                                            <p:strVal val="#ppt_x"/>
                                          </p:val>
                                        </p:tav>
                                      </p:tavLst>
                                    </p:anim>
                                    <p:anim calcmode="lin" valueType="num">
                                      <p:cBhvr additive="base">
                                        <p:cTn id="4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0463287A-4FC5-460F-9B20-9070C0792185}"/>
              </a:ext>
            </a:extLst>
          </p:cNvPr>
          <p:cNvSpPr txBox="1"/>
          <p:nvPr/>
        </p:nvSpPr>
        <p:spPr>
          <a:xfrm>
            <a:off x="269543" y="472958"/>
            <a:ext cx="8604913" cy="6370975"/>
          </a:xfrm>
          <a:prstGeom prst="rect">
            <a:avLst/>
          </a:prstGeom>
          <a:noFill/>
        </p:spPr>
        <p:txBody>
          <a:bodyPr wrap="square">
            <a:spAutoFit/>
          </a:bodyPr>
          <a:lstStyle/>
          <a:p>
            <a:pPr>
              <a:spcBef>
                <a:spcPts val="0"/>
              </a:spcBef>
              <a:spcAft>
                <a:spcPts val="0"/>
              </a:spcAft>
              <a:buSzPts val="800"/>
              <a:tabLst>
                <a:tab pos="457200" algn="l"/>
              </a:tabLst>
              <a:defRPr/>
            </a:pPr>
            <a:r>
              <a:rPr lang="en-GB"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Crucial parts of ‘What scientific modelling must contain’ is</a:t>
            </a:r>
          </a:p>
          <a:p>
            <a:pPr>
              <a:spcBef>
                <a:spcPts val="0"/>
              </a:spcBef>
              <a:spcAft>
                <a:spcPts val="0"/>
              </a:spcAft>
              <a:buSzPts val="800"/>
              <a:tabLst>
                <a:tab pos="457200" algn="l"/>
              </a:tabLst>
              <a:defRPr/>
            </a:pPr>
            <a:r>
              <a:rPr lang="en-GB"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missing or insufficient. </a:t>
            </a:r>
          </a:p>
          <a:p>
            <a:pPr>
              <a:spcBef>
                <a:spcPts val="0"/>
              </a:spcBef>
              <a:spcAft>
                <a:spcPts val="0"/>
              </a:spcAft>
              <a:buSzPts val="800"/>
              <a:tabLst>
                <a:tab pos="457200" algn="l"/>
              </a:tabLst>
              <a:defRPr/>
            </a:pPr>
            <a:r>
              <a:rPr lang="en-GB"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Correlations are treated as causalities.</a:t>
            </a:r>
            <a:endParaRPr lang="en-GB"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buSzPts val="800"/>
              <a:tabLst>
                <a:tab pos="457200" algn="l"/>
              </a:tabLst>
              <a:defRPr/>
            </a:pPr>
            <a:r>
              <a:rPr lang="en-GB"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Divergent opinions are seen as a threat rather than an asset.</a:t>
            </a:r>
            <a:r>
              <a:rPr lang="en-GB"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p>
          <a:p>
            <a:pPr>
              <a:spcBef>
                <a:spcPts val="0"/>
              </a:spcBef>
              <a:spcAft>
                <a:spcPts val="0"/>
              </a:spcAft>
              <a:buSzPts val="800"/>
              <a:tabLst>
                <a:tab pos="457200" algn="l"/>
              </a:tabLst>
              <a:defRPr/>
            </a:pP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 Discussion with dissidents is avoided.</a:t>
            </a:r>
          </a:p>
          <a:p>
            <a:pPr>
              <a:spcBef>
                <a:spcPts val="0"/>
              </a:spcBef>
              <a:spcAft>
                <a:spcPts val="0"/>
              </a:spcAft>
              <a:buSzPts val="800"/>
              <a:tabLst>
                <a:tab pos="457200" algn="l"/>
              </a:tabLst>
              <a:defRPr/>
            </a:pP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Consensus conferences are held to eliminate a split opinion.</a:t>
            </a:r>
            <a:r>
              <a:rPr lang="en-GB"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p>
          <a:p>
            <a:pPr>
              <a:spcBef>
                <a:spcPts val="0"/>
              </a:spcBef>
              <a:spcAft>
                <a:spcPts val="0"/>
              </a:spcAft>
              <a:buSzPts val="800"/>
              <a:tabLst>
                <a:tab pos="457200" algn="l"/>
              </a:tabLst>
              <a:defRPr/>
            </a:pPr>
            <a:r>
              <a:rPr lang="en-GB"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Name calling instead of respect and listening.</a:t>
            </a:r>
          </a:p>
          <a:p>
            <a:pPr>
              <a:spcBef>
                <a:spcPts val="0"/>
              </a:spcBef>
              <a:spcAft>
                <a:spcPts val="0"/>
              </a:spcAft>
              <a:buSzPts val="800"/>
              <a:tabLst>
                <a:tab pos="457200" algn="l"/>
              </a:tabLst>
              <a:defRPr/>
            </a:pPr>
            <a:r>
              <a:rPr lang="en-GB"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8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The purpose is not open for discussion. Intervention on one issue </a:t>
            </a:r>
          </a:p>
          <a:p>
            <a:pPr>
              <a:spcBef>
                <a:spcPts val="0"/>
              </a:spcBef>
              <a:spcAft>
                <a:spcPts val="0"/>
              </a:spcAft>
              <a:buSzPts val="800"/>
              <a:tabLst>
                <a:tab pos="457200" algn="l"/>
              </a:tabLst>
              <a:defRPr/>
            </a:pP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usually effects many other fields (not included in your model).</a:t>
            </a:r>
          </a:p>
          <a:p>
            <a:pPr>
              <a:spcBef>
                <a:spcPts val="0"/>
              </a:spcBef>
              <a:spcAft>
                <a:spcPts val="0"/>
              </a:spcAft>
              <a:buSzPts val="800"/>
              <a:tabLst>
                <a:tab pos="457200" algn="l"/>
              </a:tabLst>
              <a:defRPr/>
            </a:pPr>
            <a:r>
              <a:rPr lang="en-GB"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8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Political, ideological, economical and other interests are involved.</a:t>
            </a:r>
          </a:p>
          <a:p>
            <a:pPr>
              <a:spcBef>
                <a:spcPts val="0"/>
              </a:spcBef>
              <a:spcAft>
                <a:spcPts val="0"/>
              </a:spcAft>
              <a:buSzPts val="800"/>
              <a:tabLst>
                <a:tab pos="457200" algn="l"/>
              </a:tabLst>
              <a:defRPr/>
            </a:pPr>
            <a:r>
              <a:rPr lang="en-GB"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8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Mass media supports one side, which influences the opinion.</a:t>
            </a:r>
          </a:p>
          <a:p>
            <a:pPr>
              <a:spcBef>
                <a:spcPts val="0"/>
              </a:spcBef>
              <a:spcAft>
                <a:spcPts val="0"/>
              </a:spcAft>
              <a:buSzPts val="800"/>
              <a:tabLst>
                <a:tab pos="457200" algn="l"/>
              </a:tabLst>
              <a:defRPr/>
            </a:pPr>
            <a:r>
              <a:rPr lang="en-GB"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800" b="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Non-scientific arguments such as 90% of researchers believe …</a:t>
            </a:r>
          </a:p>
          <a:p>
            <a:pPr>
              <a:spcBef>
                <a:spcPts val="0"/>
              </a:spcBef>
              <a:spcAft>
                <a:spcPts val="0"/>
              </a:spcAft>
              <a:buSzPts val="800"/>
              <a:tabLst>
                <a:tab pos="457200" algn="l"/>
              </a:tabLst>
              <a:defRPr/>
            </a:pPr>
            <a:r>
              <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rPr>
              <a:t>     (Facts and arguments matter, not what researchers believe.)</a:t>
            </a:r>
          </a:p>
          <a:p>
            <a:pPr>
              <a:spcBef>
                <a:spcPts val="0"/>
              </a:spcBef>
              <a:spcAft>
                <a:spcPts val="0"/>
              </a:spcAft>
              <a:buSzPts val="800"/>
              <a:tabLst>
                <a:tab pos="457200" algn="l"/>
              </a:tabLst>
              <a:defRPr/>
            </a:pPr>
            <a:r>
              <a:rPr lang="en-GB"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Observations significantly disagree with model behaviour</a:t>
            </a:r>
          </a:p>
          <a:p>
            <a:pPr>
              <a:spcBef>
                <a:spcPts val="0"/>
              </a:spcBef>
              <a:spcAft>
                <a:spcPts val="0"/>
              </a:spcAft>
              <a:buSzPts val="800"/>
              <a:tabLst>
                <a:tab pos="457200" algn="l"/>
              </a:tabLst>
              <a:defRPr/>
            </a:pPr>
            <a:r>
              <a:rPr lang="en-GB"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during the prediction period.</a:t>
            </a:r>
          </a:p>
          <a:p>
            <a:pPr>
              <a:spcBef>
                <a:spcPts val="0"/>
              </a:spcBef>
              <a:spcAft>
                <a:spcPts val="0"/>
              </a:spcAft>
              <a:buSzPts val="800"/>
              <a:tabLst>
                <a:tab pos="457200" algn="l"/>
              </a:tabLst>
              <a:defRPr/>
            </a:pPr>
            <a:r>
              <a:rPr lang="en-GB" sz="2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2400" b="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Speculations about the future are presented as knowledge.</a:t>
            </a:r>
            <a:endParaRPr lang="en-GB" sz="2400" b="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14340" name="textruta 1">
            <a:extLst>
              <a:ext uri="{FF2B5EF4-FFF2-40B4-BE49-F238E27FC236}">
                <a16:creationId xmlns:a16="http://schemas.microsoft.com/office/drawing/2014/main" id="{32BBAAE1-3452-4557-A830-955A0A2C5EAF}"/>
              </a:ext>
            </a:extLst>
          </p:cNvPr>
          <p:cNvSpPr txBox="1">
            <a:spLocks noChangeArrowheads="1"/>
          </p:cNvSpPr>
          <p:nvPr/>
        </p:nvSpPr>
        <p:spPr bwMode="auto">
          <a:xfrm>
            <a:off x="2428089" y="0"/>
            <a:ext cx="4287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571500" indent="-571500">
              <a:spcBef>
                <a:spcPct val="0"/>
              </a:spcBef>
              <a:buSzTx/>
              <a:buFont typeface="Wingdings" panose="05000000000000000000" pitchFamily="2" charset="2"/>
              <a:buChar char="Ø"/>
            </a:pPr>
            <a:r>
              <a:rPr lang="en-GB" altLang="en-US" sz="3600" dirty="0">
                <a:latin typeface="Calibri" panose="020F0502020204030204" pitchFamily="34" charset="0"/>
                <a:cs typeface="Calibri" panose="020F0502020204030204" pitchFamily="34" charset="0"/>
              </a:rPr>
              <a:t>Red flags  </a:t>
            </a:r>
            <a:r>
              <a:rPr lang="en-GB" altLang="en-US" dirty="0">
                <a:solidFill>
                  <a:srgbClr val="FF000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GB" altLang="en-US" dirty="0">
              <a:latin typeface="Calibri" panose="020F0502020204030204" pitchFamily="34" charset="0"/>
              <a:cs typeface="Calibri" panose="020F0502020204030204" pitchFamily="34" charset="0"/>
            </a:endParaRPr>
          </a:p>
        </p:txBody>
      </p:sp>
      <p:sp>
        <p:nvSpPr>
          <p:cNvPr id="14338" name="Platshållare för bildnummer 3">
            <a:extLst>
              <a:ext uri="{FF2B5EF4-FFF2-40B4-BE49-F238E27FC236}">
                <a16:creationId xmlns:a16="http://schemas.microsoft.com/office/drawing/2014/main" id="{5143217F-3421-4244-90FF-203B45062033}"/>
              </a:ext>
            </a:extLst>
          </p:cNvPr>
          <p:cNvSpPr>
            <a:spLocks noGrp="1" noChangeArrowheads="1"/>
          </p:cNvSpPr>
          <p:nvPr>
            <p:ph type="sldNum" sz="quarter" idx="12"/>
          </p:nvPr>
        </p:nvSpPr>
        <p:spPr>
          <a:xfrm>
            <a:off x="8535393" y="6296526"/>
            <a:ext cx="4905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29FB1881-B70D-45DC-BDB5-18C67675B647}" type="slidenum">
              <a:rPr lang="en-GB" altLang="en-US" sz="1400" smtClean="0">
                <a:latin typeface="Calibri" panose="020F0502020204030204" pitchFamily="34" charset="0"/>
                <a:cs typeface="Calibri" panose="020F0502020204030204" pitchFamily="34" charset="0"/>
              </a:rPr>
              <a:pPr>
                <a:spcBef>
                  <a:spcPct val="0"/>
                </a:spcBef>
                <a:buSzTx/>
                <a:buFontTx/>
                <a:buNone/>
              </a:pPr>
              <a:t>27</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 calcmode="lin" valueType="num">
                                      <p:cBhvr additive="base">
                                        <p:cTn id="59" dur="500" fill="hold"/>
                                        <p:tgtEl>
                                          <p:spTgt spid="6">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6">
                                            <p:txEl>
                                              <p:pRg st="11" end="11"/>
                                            </p:txEl>
                                          </p:spTgt>
                                        </p:tgtEl>
                                        <p:attrNameLst>
                                          <p:attrName>style.visibility</p:attrName>
                                        </p:attrNameLst>
                                      </p:cBhvr>
                                      <p:to>
                                        <p:strVal val="visible"/>
                                      </p:to>
                                    </p:set>
                                    <p:anim calcmode="lin" valueType="num">
                                      <p:cBhvr additive="base">
                                        <p:cTn id="65" dur="500" fill="hold"/>
                                        <p:tgtEl>
                                          <p:spTgt spid="6">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6">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6">
                                            <p:txEl>
                                              <p:pRg st="12" end="12"/>
                                            </p:txEl>
                                          </p:spTgt>
                                        </p:tgtEl>
                                        <p:attrNameLst>
                                          <p:attrName>style.visibility</p:attrName>
                                        </p:attrNameLst>
                                      </p:cBhvr>
                                      <p:to>
                                        <p:strVal val="visible"/>
                                      </p:to>
                                    </p:set>
                                    <p:anim calcmode="lin" valueType="num">
                                      <p:cBhvr additive="base">
                                        <p:cTn id="69" dur="500" fill="hold"/>
                                        <p:tgtEl>
                                          <p:spTgt spid="6">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 calcmode="lin" valueType="num">
                                      <p:cBhvr additive="base">
                                        <p:cTn id="75" dur="500" fill="hold"/>
                                        <p:tgtEl>
                                          <p:spTgt spid="6">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6">
                                            <p:txEl>
                                              <p:pRg st="13" end="13"/>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anim calcmode="lin" valueType="num">
                                      <p:cBhvr additive="base">
                                        <p:cTn id="79" dur="500" fill="hold"/>
                                        <p:tgtEl>
                                          <p:spTgt spid="6">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6">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6">
                                            <p:txEl>
                                              <p:pRg st="15" end="15"/>
                                            </p:txEl>
                                          </p:spTgt>
                                        </p:tgtEl>
                                        <p:attrNameLst>
                                          <p:attrName>style.visibility</p:attrName>
                                        </p:attrNameLst>
                                      </p:cBhvr>
                                      <p:to>
                                        <p:strVal val="visible"/>
                                      </p:to>
                                    </p:set>
                                    <p:anim calcmode="lin" valueType="num">
                                      <p:cBhvr additive="base">
                                        <p:cTn id="85" dur="500" fill="hold"/>
                                        <p:tgtEl>
                                          <p:spTgt spid="6">
                                            <p:txEl>
                                              <p:pRg st="15" end="15"/>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6">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ubrik 1">
            <a:extLst>
              <a:ext uri="{FF2B5EF4-FFF2-40B4-BE49-F238E27FC236}">
                <a16:creationId xmlns:a16="http://schemas.microsoft.com/office/drawing/2014/main" id="{DA7A36D3-237C-4180-9AE1-396B8E907E38}"/>
              </a:ext>
            </a:extLst>
          </p:cNvPr>
          <p:cNvSpPr>
            <a:spLocks noGrp="1" noChangeArrowheads="1"/>
          </p:cNvSpPr>
          <p:nvPr>
            <p:ph type="title"/>
          </p:nvPr>
        </p:nvSpPr>
        <p:spPr>
          <a:xfrm>
            <a:off x="119063" y="34625"/>
            <a:ext cx="8905875" cy="523875"/>
          </a:xfrm>
        </p:spPr>
        <p:txBody>
          <a:bodyPr/>
          <a:lstStyle/>
          <a:p>
            <a:r>
              <a:rPr lang="en-GB" altLang="en-US" sz="3000" b="1" dirty="0">
                <a:latin typeface="Calibri" panose="020F0502020204030204" pitchFamily="34" charset="0"/>
                <a:cs typeface="Calibri" panose="020F0502020204030204" pitchFamily="34" charset="0"/>
              </a:rPr>
              <a:t>The hedgehog syndrome created by wishful thinking</a:t>
            </a:r>
          </a:p>
        </p:txBody>
      </p:sp>
      <p:sp>
        <p:nvSpPr>
          <p:cNvPr id="15365" name="textruta 1">
            <a:extLst>
              <a:ext uri="{FF2B5EF4-FFF2-40B4-BE49-F238E27FC236}">
                <a16:creationId xmlns:a16="http://schemas.microsoft.com/office/drawing/2014/main" id="{C9B92C8A-67AC-4725-A6A0-0B040C4D7509}"/>
              </a:ext>
            </a:extLst>
          </p:cNvPr>
          <p:cNvSpPr txBox="1">
            <a:spLocks noChangeArrowheads="1"/>
          </p:cNvSpPr>
          <p:nvPr/>
        </p:nvSpPr>
        <p:spPr bwMode="auto">
          <a:xfrm>
            <a:off x="298438" y="504032"/>
            <a:ext cx="86915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solidFill>
                  <a:srgbClr val="00B050"/>
                </a:solidFill>
                <a:latin typeface="Calibri" panose="020F0502020204030204" pitchFamily="34" charset="0"/>
                <a:cs typeface="Calibri" panose="020F0502020204030204" pitchFamily="34" charset="0"/>
              </a:rPr>
              <a:t>Long-term prognoses have a central role in the Swedish planning system.</a:t>
            </a:r>
          </a:p>
        </p:txBody>
      </p:sp>
      <p:sp>
        <p:nvSpPr>
          <p:cNvPr id="15366" name="textruta 2">
            <a:extLst>
              <a:ext uri="{FF2B5EF4-FFF2-40B4-BE49-F238E27FC236}">
                <a16:creationId xmlns:a16="http://schemas.microsoft.com/office/drawing/2014/main" id="{1E551C65-9402-4787-BF40-A8EB9F79AC8C}"/>
              </a:ext>
            </a:extLst>
          </p:cNvPr>
          <p:cNvSpPr txBox="1">
            <a:spLocks noChangeArrowheads="1"/>
          </p:cNvSpPr>
          <p:nvPr/>
        </p:nvSpPr>
        <p:spPr bwMode="auto">
          <a:xfrm>
            <a:off x="5902625" y="2983147"/>
            <a:ext cx="313764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200" dirty="0">
                <a:solidFill>
                  <a:srgbClr val="FF0000"/>
                </a:solidFill>
                <a:latin typeface="Calibri" panose="020F0502020204030204" pitchFamily="34" charset="0"/>
                <a:cs typeface="Calibri" panose="020F0502020204030204" pitchFamily="34" charset="0"/>
              </a:rPr>
              <a:t>The use of these biased GNP prognoses then spilled over to prognoses in other sectors (such as industrial production, planning, etc.), which also inherited the hedgehog effect.</a:t>
            </a:r>
          </a:p>
        </p:txBody>
      </p:sp>
      <p:grpSp>
        <p:nvGrpSpPr>
          <p:cNvPr id="3" name="Grupp 2">
            <a:extLst>
              <a:ext uri="{FF2B5EF4-FFF2-40B4-BE49-F238E27FC236}">
                <a16:creationId xmlns:a16="http://schemas.microsoft.com/office/drawing/2014/main" id="{DF15129D-6E91-4933-9EC7-F946A5797F13}"/>
              </a:ext>
            </a:extLst>
          </p:cNvPr>
          <p:cNvGrpSpPr/>
          <p:nvPr/>
        </p:nvGrpSpPr>
        <p:grpSpPr>
          <a:xfrm>
            <a:off x="371207" y="2177992"/>
            <a:ext cx="8291530" cy="4680008"/>
            <a:chOff x="371207" y="2177992"/>
            <a:chExt cx="8291530" cy="4680008"/>
          </a:xfrm>
        </p:grpSpPr>
        <p:sp>
          <p:nvSpPr>
            <p:cNvPr id="15364" name="textruta 4">
              <a:extLst>
                <a:ext uri="{FF2B5EF4-FFF2-40B4-BE49-F238E27FC236}">
                  <a16:creationId xmlns:a16="http://schemas.microsoft.com/office/drawing/2014/main" id="{30609CFA-3C72-42AC-81EC-40FA1E63EA88}"/>
                </a:ext>
              </a:extLst>
            </p:cNvPr>
            <p:cNvSpPr txBox="1">
              <a:spLocks noChangeArrowheads="1"/>
            </p:cNvSpPr>
            <p:nvPr/>
          </p:nvSpPr>
          <p:spPr bwMode="auto">
            <a:xfrm>
              <a:off x="371207" y="6273225"/>
              <a:ext cx="82915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sv-SE" altLang="en-US" sz="1600" b="0" dirty="0">
                  <a:latin typeface="Calibri" panose="020F0502020204030204" pitchFamily="34" charset="0"/>
                  <a:cs typeface="Calibri" panose="020F0502020204030204" pitchFamily="34" charset="0"/>
                </a:rPr>
                <a:t>Data from ”Bröms J. and </a:t>
              </a:r>
              <a:r>
                <a:rPr lang="sv-SE" altLang="en-US" sz="1600" b="0" noProof="1">
                  <a:latin typeface="Calibri" panose="020F0502020204030204" pitchFamily="34" charset="0"/>
                  <a:cs typeface="Calibri" panose="020F0502020204030204" pitchFamily="34" charset="0"/>
                </a:rPr>
                <a:t>Nabseth</a:t>
              </a:r>
              <a:r>
                <a:rPr lang="sv-SE" altLang="en-US" sz="1600" b="0" dirty="0">
                  <a:latin typeface="Calibri" panose="020F0502020204030204" pitchFamily="34" charset="0"/>
                  <a:cs typeface="Calibri" panose="020F0502020204030204" pitchFamily="34" charset="0"/>
                </a:rPr>
                <a:t> L.: Önsketänkande eller prognos (</a:t>
              </a:r>
              <a:r>
                <a:rPr lang="en-GB" altLang="en-US" sz="1600" b="0" dirty="0">
                  <a:latin typeface="Calibri" panose="020F0502020204030204" pitchFamily="34" charset="0"/>
                  <a:cs typeface="Calibri" panose="020F0502020204030204" pitchFamily="34" charset="0"/>
                </a:rPr>
                <a:t>Wishful thinking or prognose</a:t>
              </a:r>
              <a:r>
                <a:rPr lang="sv-SE" altLang="en-US" sz="1600" b="0" dirty="0">
                  <a:latin typeface="Calibri" panose="020F0502020204030204" pitchFamily="34" charset="0"/>
                  <a:cs typeface="Calibri" panose="020F0502020204030204" pitchFamily="34" charset="0"/>
                </a:rPr>
                <a:t>), Kommentarer till långtidsutredningen 1978, Industriförbundet, Stockholm, 1978.”  (In Swedish)</a:t>
              </a:r>
              <a:endParaRPr lang="en-GB" altLang="en-US" sz="1600" b="0" dirty="0">
                <a:latin typeface="Calibri" panose="020F0502020204030204" pitchFamily="34" charset="0"/>
                <a:cs typeface="Calibri" panose="020F0502020204030204" pitchFamily="34" charset="0"/>
              </a:endParaRPr>
            </a:p>
          </p:txBody>
        </p:sp>
        <p:pic>
          <p:nvPicPr>
            <p:cNvPr id="15367" name="Bildobjekt 2">
              <a:extLst>
                <a:ext uri="{FF2B5EF4-FFF2-40B4-BE49-F238E27FC236}">
                  <a16:creationId xmlns:a16="http://schemas.microsoft.com/office/drawing/2014/main" id="{B573531F-CEC9-49E6-8896-AB7E3937D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6" y="2177992"/>
              <a:ext cx="5315985" cy="411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Platshållare för bildnummer 3">
            <a:extLst>
              <a:ext uri="{FF2B5EF4-FFF2-40B4-BE49-F238E27FC236}">
                <a16:creationId xmlns:a16="http://schemas.microsoft.com/office/drawing/2014/main" id="{15B5CC5E-AF55-49F0-BE28-00E3B337D628}"/>
              </a:ext>
            </a:extLst>
          </p:cNvPr>
          <p:cNvSpPr>
            <a:spLocks noGrp="1" noChangeArrowheads="1"/>
          </p:cNvSpPr>
          <p:nvPr>
            <p:ph type="sldNum" sz="quarter" idx="12"/>
          </p:nvPr>
        </p:nvSpPr>
        <p:spPr>
          <a:xfrm>
            <a:off x="8592611" y="6353968"/>
            <a:ext cx="3603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5828E61A-C89E-43C6-8F43-84071B9ABCAB}" type="slidenum">
              <a:rPr lang="en-GB" altLang="en-US" sz="1400" smtClean="0">
                <a:latin typeface="Calibri" panose="020F0502020204030204" pitchFamily="34" charset="0"/>
                <a:cs typeface="Calibri" panose="020F0502020204030204" pitchFamily="34" charset="0"/>
              </a:rPr>
              <a:pPr>
                <a:spcBef>
                  <a:spcPct val="0"/>
                </a:spcBef>
                <a:buSzTx/>
                <a:buFontTx/>
                <a:buNone/>
              </a:pPr>
              <a:t>28</a:t>
            </a:fld>
            <a:endParaRPr lang="en-GB" altLang="en-US" sz="1400"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01A272C3-843E-4B87-84A7-CD2835EB9A2B}"/>
              </a:ext>
            </a:extLst>
          </p:cNvPr>
          <p:cNvSpPr txBox="1"/>
          <p:nvPr/>
        </p:nvSpPr>
        <p:spPr>
          <a:xfrm>
            <a:off x="288758" y="938960"/>
            <a:ext cx="8664216" cy="1107996"/>
          </a:xfrm>
          <a:prstGeom prst="rect">
            <a:avLst/>
          </a:prstGeom>
          <a:noFill/>
        </p:spPr>
        <p:txBody>
          <a:bodyPr wrap="square" rtlCol="0">
            <a:spAutoFit/>
          </a:bodyPr>
          <a:lstStyle/>
          <a:p>
            <a:r>
              <a:rPr lang="en-GB" altLang="en-US" sz="2200" b="0" dirty="0">
                <a:latin typeface="Calibri" panose="020F0502020204030204" pitchFamily="34" charset="0"/>
                <a:cs typeface="Calibri" panose="020F0502020204030204" pitchFamily="34" charset="0"/>
              </a:rPr>
              <a:t>However, when the underlying models included </a:t>
            </a:r>
            <a:r>
              <a:rPr lang="en-GB" altLang="en-US" sz="2200" dirty="0">
                <a:latin typeface="Calibri" panose="020F0502020204030204" pitchFamily="34" charset="0"/>
                <a:cs typeface="Calibri" panose="020F0502020204030204" pitchFamily="34" charset="0"/>
              </a:rPr>
              <a:t>constraints</a:t>
            </a:r>
            <a:r>
              <a:rPr lang="en-GB" altLang="en-US" sz="2200" b="0" dirty="0">
                <a:latin typeface="Calibri" panose="020F0502020204030204" pitchFamily="34" charset="0"/>
                <a:cs typeface="Calibri" panose="020F0502020204030204" pitchFamily="34" charset="0"/>
              </a:rPr>
              <a:t> that full employment and balance in foreign trade </a:t>
            </a:r>
            <a:r>
              <a:rPr lang="en-GB" altLang="en-US" sz="2200" i="1" dirty="0">
                <a:latin typeface="Calibri" panose="020F0502020204030204" pitchFamily="34" charset="0"/>
                <a:cs typeface="Calibri" panose="020F0502020204030204" pitchFamily="34" charset="0"/>
              </a:rPr>
              <a:t>would be</a:t>
            </a:r>
            <a:r>
              <a:rPr lang="en-GB" altLang="en-US" sz="2200" dirty="0">
                <a:latin typeface="Calibri" panose="020F0502020204030204" pitchFamily="34" charset="0"/>
                <a:cs typeface="Calibri" panose="020F0502020204030204" pitchFamily="34" charset="0"/>
              </a:rPr>
              <a:t> </a:t>
            </a:r>
            <a:r>
              <a:rPr lang="en-GB" altLang="en-US" sz="2200" b="0" dirty="0">
                <a:latin typeface="Calibri" panose="020F0502020204030204" pitchFamily="34" charset="0"/>
                <a:cs typeface="Calibri" panose="020F0502020204030204" pitchFamily="34" charset="0"/>
              </a:rPr>
              <a:t>achieved during the forecast period, the so-called </a:t>
            </a:r>
            <a:r>
              <a:rPr lang="en-GB" altLang="en-US" sz="2200" b="0" i="1" dirty="0">
                <a:latin typeface="Calibri" panose="020F0502020204030204" pitchFamily="34" charset="0"/>
                <a:cs typeface="Calibri" panose="020F0502020204030204" pitchFamily="34" charset="0"/>
              </a:rPr>
              <a:t>hedgehog syndrome </a:t>
            </a:r>
            <a:r>
              <a:rPr lang="en-GB" altLang="en-US" sz="2200" b="0" dirty="0">
                <a:latin typeface="Calibri" panose="020F0502020204030204" pitchFamily="34" charset="0"/>
                <a:cs typeface="Calibri" panose="020F0502020204030204" pitchFamily="34" charset="0"/>
              </a:rPr>
              <a:t>appeared – see Figure.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66"/>
                                        </p:tgtEl>
                                        <p:attrNameLst>
                                          <p:attrName>style.visibility</p:attrName>
                                        </p:attrNameLst>
                                      </p:cBhvr>
                                      <p:to>
                                        <p:strVal val="visible"/>
                                      </p:to>
                                    </p:set>
                                    <p:anim calcmode="lin" valueType="num">
                                      <p:cBhvr additive="base">
                                        <p:cTn id="25" dur="500" fill="hold"/>
                                        <p:tgtEl>
                                          <p:spTgt spid="15366"/>
                                        </p:tgtEl>
                                        <p:attrNameLst>
                                          <p:attrName>ppt_x</p:attrName>
                                        </p:attrNameLst>
                                      </p:cBhvr>
                                      <p:tavLst>
                                        <p:tav tm="0">
                                          <p:val>
                                            <p:strVal val="1+#ppt_w/2"/>
                                          </p:val>
                                        </p:tav>
                                        <p:tav tm="100000">
                                          <p:val>
                                            <p:strVal val="#ppt_x"/>
                                          </p:val>
                                        </p:tav>
                                      </p:tavLst>
                                    </p:anim>
                                    <p:anim calcmode="lin" valueType="num">
                                      <p:cBhvr additive="base">
                                        <p:cTn id="26"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385E8CE9-DAD9-4C6F-BA65-B900AEF5FFC7}"/>
              </a:ext>
            </a:extLst>
          </p:cNvPr>
          <p:cNvSpPr>
            <a:spLocks noGrp="1"/>
          </p:cNvSpPr>
          <p:nvPr>
            <p:ph type="sldNum" sz="quarter" idx="12"/>
          </p:nvPr>
        </p:nvSpPr>
        <p:spPr>
          <a:xfrm>
            <a:off x="8458200" y="6168436"/>
            <a:ext cx="488482"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29</a:t>
            </a:fld>
            <a:endParaRPr lang="en-GB" altLang="en-US" dirty="0">
              <a:latin typeface="Calibri" panose="020F0502020204030204" pitchFamily="34" charset="0"/>
              <a:cs typeface="Calibri" panose="020F0502020204030204" pitchFamily="34" charset="0"/>
            </a:endParaRPr>
          </a:p>
        </p:txBody>
      </p:sp>
      <p:sp>
        <p:nvSpPr>
          <p:cNvPr id="10" name="textruta 9">
            <a:extLst>
              <a:ext uri="{FF2B5EF4-FFF2-40B4-BE49-F238E27FC236}">
                <a16:creationId xmlns:a16="http://schemas.microsoft.com/office/drawing/2014/main" id="{8D5E2E21-A549-422C-8E6A-2D578B46F01C}"/>
              </a:ext>
            </a:extLst>
          </p:cNvPr>
          <p:cNvSpPr txBox="1"/>
          <p:nvPr/>
        </p:nvSpPr>
        <p:spPr>
          <a:xfrm>
            <a:off x="445169" y="1124248"/>
            <a:ext cx="8390824" cy="1815882"/>
          </a:xfrm>
          <a:prstGeom prst="rect">
            <a:avLst/>
          </a:prstGeom>
          <a:noFill/>
        </p:spPr>
        <p:txBody>
          <a:bodyPr wrap="square" rtlCol="0">
            <a:spAutoFit/>
          </a:bodyPr>
          <a:lstStyle/>
          <a:p>
            <a:r>
              <a:rPr lang="en-GB" sz="2800" b="0" dirty="0">
                <a:solidFill>
                  <a:schemeClr val="tx1"/>
                </a:solidFill>
                <a:latin typeface="Calibri" panose="020F0502020204030204" pitchFamily="34" charset="0"/>
                <a:cs typeface="Calibri" panose="020F0502020204030204" pitchFamily="34" charset="0"/>
              </a:rPr>
              <a:t>When I (LG) was a professor at the Swedish University of Agricultural Sciences, there was a discussions about that models and simulations should replace expensive field experiments. </a:t>
            </a:r>
          </a:p>
        </p:txBody>
      </p:sp>
      <p:sp>
        <p:nvSpPr>
          <p:cNvPr id="11" name="Rubrik 10">
            <a:extLst>
              <a:ext uri="{FF2B5EF4-FFF2-40B4-BE49-F238E27FC236}">
                <a16:creationId xmlns:a16="http://schemas.microsoft.com/office/drawing/2014/main" id="{A54FFBD9-6886-42F1-856D-7500F6DBF825}"/>
              </a:ext>
            </a:extLst>
          </p:cNvPr>
          <p:cNvSpPr>
            <a:spLocks noGrp="1"/>
          </p:cNvSpPr>
          <p:nvPr>
            <p:ph type="title"/>
          </p:nvPr>
        </p:nvSpPr>
        <p:spPr>
          <a:xfrm>
            <a:off x="445169" y="282341"/>
            <a:ext cx="7772400" cy="487680"/>
          </a:xfrm>
        </p:spPr>
        <p:txBody>
          <a:bodyPr/>
          <a:lstStyle/>
          <a:p>
            <a:r>
              <a:rPr lang="en-GB" sz="3600" b="1" dirty="0">
                <a:solidFill>
                  <a:schemeClr val="tx1"/>
                </a:solidFill>
                <a:latin typeface="Calibri" panose="020F0502020204030204" pitchFamily="34" charset="0"/>
                <a:cs typeface="Calibri" panose="020F0502020204030204" pitchFamily="34" charset="0"/>
              </a:rPr>
              <a:t>Misuse of simulation</a:t>
            </a:r>
            <a:endParaRPr lang="en-GB" sz="3600" b="1"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8E7ECC41-D091-4A54-8050-A4C5D897C380}"/>
              </a:ext>
            </a:extLst>
          </p:cNvPr>
          <p:cNvSpPr txBox="1"/>
          <p:nvPr/>
        </p:nvSpPr>
        <p:spPr>
          <a:xfrm>
            <a:off x="445169" y="3429000"/>
            <a:ext cx="8381197" cy="954107"/>
          </a:xfrm>
          <a:prstGeom prst="rect">
            <a:avLst/>
          </a:prstGeom>
          <a:noFill/>
        </p:spPr>
        <p:txBody>
          <a:bodyPr wrap="square" rtlCol="0">
            <a:spAutoFit/>
          </a:bodyPr>
          <a:lstStyle/>
          <a:p>
            <a:r>
              <a:rPr lang="en-GB" sz="2800" dirty="0">
                <a:solidFill>
                  <a:srgbClr val="00B050"/>
                </a:solidFill>
                <a:latin typeface="Calibri" panose="020F0502020204030204" pitchFamily="34" charset="0"/>
                <a:cs typeface="Calibri" panose="020F0502020204030204" pitchFamily="34" charset="0"/>
              </a:rPr>
              <a:t>The opposite is true: </a:t>
            </a:r>
            <a:r>
              <a:rPr lang="en-GB" sz="2800" b="0" dirty="0">
                <a:solidFill>
                  <a:srgbClr val="00B050"/>
                </a:solidFill>
                <a:latin typeface="Calibri" panose="020F0502020204030204" pitchFamily="34" charset="0"/>
                <a:cs typeface="Calibri" panose="020F0502020204030204" pitchFamily="34" charset="0"/>
              </a:rPr>
              <a:t>Modelling requires </a:t>
            </a:r>
            <a:r>
              <a:rPr lang="en-GB" sz="2800" b="0" i="1" dirty="0">
                <a:solidFill>
                  <a:srgbClr val="00B050"/>
                </a:solidFill>
                <a:latin typeface="Calibri" panose="020F0502020204030204" pitchFamily="34" charset="0"/>
                <a:cs typeface="Calibri" panose="020F0502020204030204" pitchFamily="34" charset="0"/>
              </a:rPr>
              <a:t>much</a:t>
            </a:r>
            <a:r>
              <a:rPr lang="en-GB" sz="2800" b="0" dirty="0">
                <a:solidFill>
                  <a:srgbClr val="00B050"/>
                </a:solidFill>
                <a:latin typeface="Calibri" panose="020F0502020204030204" pitchFamily="34" charset="0"/>
                <a:cs typeface="Calibri" panose="020F0502020204030204" pitchFamily="34" charset="0"/>
              </a:rPr>
              <a:t>, </a:t>
            </a:r>
            <a:r>
              <a:rPr lang="en-GB" sz="2800" b="0" i="1" dirty="0">
                <a:solidFill>
                  <a:srgbClr val="00B050"/>
                </a:solidFill>
                <a:latin typeface="Calibri" panose="020F0502020204030204" pitchFamily="34" charset="0"/>
                <a:cs typeface="Calibri" panose="020F0502020204030204" pitchFamily="34" charset="0"/>
              </a:rPr>
              <a:t>specific </a:t>
            </a:r>
            <a:r>
              <a:rPr lang="en-GB" sz="2800" b="0" dirty="0">
                <a:solidFill>
                  <a:srgbClr val="00B050"/>
                </a:solidFill>
                <a:latin typeface="Calibri" panose="020F0502020204030204" pitchFamily="34" charset="0"/>
                <a:cs typeface="Calibri" panose="020F0502020204030204" pitchFamily="34" charset="0"/>
              </a:rPr>
              <a:t>and </a:t>
            </a:r>
            <a:r>
              <a:rPr lang="en-GB" sz="2800" b="0" i="1" dirty="0">
                <a:solidFill>
                  <a:srgbClr val="00B050"/>
                </a:solidFill>
                <a:latin typeface="Calibri" panose="020F0502020204030204" pitchFamily="34" charset="0"/>
                <a:cs typeface="Calibri" panose="020F0502020204030204" pitchFamily="34" charset="0"/>
              </a:rPr>
              <a:t>accurate information </a:t>
            </a:r>
            <a:r>
              <a:rPr lang="en-GB" sz="2800" b="0" dirty="0">
                <a:solidFill>
                  <a:schemeClr val="tx1"/>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it does not produce it</a:t>
            </a:r>
            <a:r>
              <a:rPr lang="en-GB" sz="2800" b="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0104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405FCAF-1599-45A9-8BC4-95B40280C88C}"/>
              </a:ext>
            </a:extLst>
          </p:cNvPr>
          <p:cNvSpPr>
            <a:spLocks noGrp="1"/>
          </p:cNvSpPr>
          <p:nvPr>
            <p:ph type="title"/>
          </p:nvPr>
        </p:nvSpPr>
        <p:spPr>
          <a:xfrm>
            <a:off x="1672657" y="195670"/>
            <a:ext cx="4625512" cy="583601"/>
          </a:xfrm>
        </p:spPr>
        <p:txBody>
          <a:bodyPr/>
          <a:lstStyle/>
          <a:p>
            <a:pPr marL="571500" indent="-571500">
              <a:buFont typeface="Wingdings" panose="05000000000000000000" pitchFamily="2" charset="2"/>
              <a:buChar char="Ø"/>
            </a:pPr>
            <a:r>
              <a:rPr lang="en-GB" sz="3600" b="1" dirty="0">
                <a:latin typeface="Calibri" panose="020F0502020204030204" pitchFamily="34" charset="0"/>
                <a:cs typeface="Calibri" panose="020F0502020204030204" pitchFamily="34" charset="0"/>
              </a:rPr>
              <a:t>White-box model</a:t>
            </a:r>
          </a:p>
        </p:txBody>
      </p:sp>
      <p:sp>
        <p:nvSpPr>
          <p:cNvPr id="4" name="Platshållare för bildnummer 3">
            <a:extLst>
              <a:ext uri="{FF2B5EF4-FFF2-40B4-BE49-F238E27FC236}">
                <a16:creationId xmlns:a16="http://schemas.microsoft.com/office/drawing/2014/main" id="{94A4BA7C-4546-47BC-A7F1-5A2BC2910986}"/>
              </a:ext>
            </a:extLst>
          </p:cNvPr>
          <p:cNvSpPr>
            <a:spLocks noGrp="1"/>
          </p:cNvSpPr>
          <p:nvPr>
            <p:ph type="sldNum" sz="quarter" idx="12"/>
          </p:nvPr>
        </p:nvSpPr>
        <p:spPr>
          <a:xfrm>
            <a:off x="8638904" y="6300654"/>
            <a:ext cx="324394"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3</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B45ED7BA-7F88-4114-8C28-7BDE48CB9FF0}"/>
              </a:ext>
            </a:extLst>
          </p:cNvPr>
          <p:cNvSpPr txBox="1"/>
          <p:nvPr/>
        </p:nvSpPr>
        <p:spPr>
          <a:xfrm>
            <a:off x="479784" y="718717"/>
            <a:ext cx="8383836" cy="1354217"/>
          </a:xfrm>
          <a:prstGeom prst="rect">
            <a:avLst/>
          </a:prstGeom>
          <a:noFill/>
        </p:spPr>
        <p:txBody>
          <a:bodyPr wrap="square" rtlCol="0">
            <a:spAutoFit/>
          </a:bodyPr>
          <a:lstStyle/>
          <a:p>
            <a:endParaRPr lang="en-GB" altLang="en-US" sz="1000" b="0" dirty="0">
              <a:solidFill>
                <a:schemeClr val="tx1"/>
              </a:solidFill>
              <a:latin typeface="Calibri" panose="020F0502020204030204" pitchFamily="34" charset="0"/>
              <a:cs typeface="Calibri" panose="020F0502020204030204" pitchFamily="34" charset="0"/>
            </a:endParaRPr>
          </a:p>
          <a:p>
            <a:r>
              <a:rPr lang="en-GB" altLang="en-US" sz="2400" b="0" dirty="0">
                <a:solidFill>
                  <a:srgbClr val="00B050"/>
                </a:solidFill>
                <a:latin typeface="Calibri" panose="020F0502020204030204" pitchFamily="34" charset="0"/>
                <a:cs typeface="Calibri" panose="020F0502020204030204" pitchFamily="34" charset="0"/>
              </a:rPr>
              <a:t>A </a:t>
            </a:r>
            <a:r>
              <a:rPr lang="en-GB" altLang="en-US" sz="2400" dirty="0">
                <a:solidFill>
                  <a:srgbClr val="00B050"/>
                </a:solidFill>
                <a:latin typeface="Calibri" panose="020F0502020204030204" pitchFamily="34" charset="0"/>
                <a:cs typeface="Calibri" panose="020F0502020204030204" pitchFamily="34" charset="0"/>
              </a:rPr>
              <a:t>white-box model </a:t>
            </a:r>
            <a:r>
              <a:rPr lang="en-GB" altLang="en-US" sz="2400" b="0" dirty="0">
                <a:solidFill>
                  <a:srgbClr val="00B050"/>
                </a:solidFill>
                <a:latin typeface="Calibri" panose="020F0502020204030204" pitchFamily="34" charset="0"/>
                <a:cs typeface="Calibri" panose="020F0502020204030204" pitchFamily="34" charset="0"/>
              </a:rPr>
              <a:t>is constructed from knowledge about structure, relations, parameter values, etc. (First principles, Laws of nature, etc.).</a:t>
            </a:r>
          </a:p>
        </p:txBody>
      </p:sp>
      <p:sp>
        <p:nvSpPr>
          <p:cNvPr id="25" name="textruta 24">
            <a:extLst>
              <a:ext uri="{FF2B5EF4-FFF2-40B4-BE49-F238E27FC236}">
                <a16:creationId xmlns:a16="http://schemas.microsoft.com/office/drawing/2014/main" id="{D99E2792-58C5-4E7B-A47D-9BBAE00E792B}"/>
              </a:ext>
            </a:extLst>
          </p:cNvPr>
          <p:cNvSpPr txBox="1"/>
          <p:nvPr/>
        </p:nvSpPr>
        <p:spPr>
          <a:xfrm>
            <a:off x="479784" y="4911619"/>
            <a:ext cx="8277840" cy="1655518"/>
          </a:xfrm>
          <a:prstGeom prst="rect">
            <a:avLst/>
          </a:prstGeom>
          <a:noFill/>
        </p:spPr>
        <p:txBody>
          <a:bodyPr wrap="square" rtlCol="0">
            <a:spAutoFit/>
          </a:bodyPr>
          <a:lstStyle/>
          <a:p>
            <a:pPr>
              <a:lnSpc>
                <a:spcPct val="107000"/>
              </a:lnSpc>
              <a:spcBef>
                <a:spcPts val="0"/>
              </a:spcBef>
              <a:spcAft>
                <a:spcPts val="0"/>
              </a:spcAft>
            </a:pPr>
            <a:r>
              <a:rPr lang="en-GB" altLang="en-US" sz="2400" b="0" dirty="0">
                <a:solidFill>
                  <a:schemeClr val="tx1"/>
                </a:solidFill>
                <a:latin typeface="Calibri" panose="020F0502020204030204" pitchFamily="34" charset="0"/>
                <a:cs typeface="Calibri" panose="020F0502020204030204" pitchFamily="34" charset="0"/>
              </a:rPr>
              <a:t>White-box models gives an understanding of the systemus and works well for technical systems where we have all necessary information. </a:t>
            </a:r>
            <a:r>
              <a:rPr lang="en-GB" sz="24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However, this is often not the case. Furthermore, in many cases such a model would be extremely complex.</a:t>
            </a:r>
            <a:endParaRPr lang="en-GB" sz="2400" b="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9" name="Grupp 8">
            <a:extLst>
              <a:ext uri="{FF2B5EF4-FFF2-40B4-BE49-F238E27FC236}">
                <a16:creationId xmlns:a16="http://schemas.microsoft.com/office/drawing/2014/main" id="{5EAFC940-3059-444E-9411-5BC20319768F}"/>
              </a:ext>
            </a:extLst>
          </p:cNvPr>
          <p:cNvGrpSpPr/>
          <p:nvPr/>
        </p:nvGrpSpPr>
        <p:grpSpPr>
          <a:xfrm>
            <a:off x="6466883" y="152479"/>
            <a:ext cx="1384390" cy="566238"/>
            <a:chOff x="4618917" y="991531"/>
            <a:chExt cx="1384390" cy="566238"/>
          </a:xfrm>
        </p:grpSpPr>
        <p:grpSp>
          <p:nvGrpSpPr>
            <p:cNvPr id="20" name="Grupp 19">
              <a:extLst>
                <a:ext uri="{FF2B5EF4-FFF2-40B4-BE49-F238E27FC236}">
                  <a16:creationId xmlns:a16="http://schemas.microsoft.com/office/drawing/2014/main" id="{E2892F48-6185-4829-BC10-3A373172C520}"/>
                </a:ext>
              </a:extLst>
            </p:cNvPr>
            <p:cNvGrpSpPr/>
            <p:nvPr/>
          </p:nvGrpSpPr>
          <p:grpSpPr>
            <a:xfrm>
              <a:off x="4666195" y="1355077"/>
              <a:ext cx="1171650" cy="0"/>
              <a:chOff x="2893076" y="1263835"/>
              <a:chExt cx="1190246" cy="0"/>
            </a:xfrm>
          </p:grpSpPr>
          <p:cxnSp>
            <p:nvCxnSpPr>
              <p:cNvPr id="7" name="Rak pilkoppling 6">
                <a:extLst>
                  <a:ext uri="{FF2B5EF4-FFF2-40B4-BE49-F238E27FC236}">
                    <a16:creationId xmlns:a16="http://schemas.microsoft.com/office/drawing/2014/main" id="{68FD6769-B6EA-4B66-8F7D-E5BC9ECEC27C}"/>
                  </a:ext>
                </a:extLst>
              </p:cNvPr>
              <p:cNvCxnSpPr>
                <a:cxnSpLocks/>
              </p:cNvCxnSpPr>
              <p:nvPr/>
            </p:nvCxnSpPr>
            <p:spPr bwMode="auto">
              <a:xfrm>
                <a:off x="3790751"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Rak pilkoppling 7">
                <a:extLst>
                  <a:ext uri="{FF2B5EF4-FFF2-40B4-BE49-F238E27FC236}">
                    <a16:creationId xmlns:a16="http://schemas.microsoft.com/office/drawing/2014/main" id="{0267CDDF-193E-457D-998B-9823212249CA}"/>
                  </a:ext>
                </a:extLst>
              </p:cNvPr>
              <p:cNvCxnSpPr/>
              <p:nvPr/>
            </p:nvCxnSpPr>
            <p:spPr bwMode="auto">
              <a:xfrm>
                <a:off x="2893076"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textruta 25">
              <a:extLst>
                <a:ext uri="{FF2B5EF4-FFF2-40B4-BE49-F238E27FC236}">
                  <a16:creationId xmlns:a16="http://schemas.microsoft.com/office/drawing/2014/main" id="{531C3855-4E86-478B-A26C-34D20D6FEFDF}"/>
                </a:ext>
              </a:extLst>
            </p:cNvPr>
            <p:cNvSpPr txBox="1"/>
            <p:nvPr/>
          </p:nvSpPr>
          <p:spPr>
            <a:xfrm>
              <a:off x="4966910" y="1157659"/>
              <a:ext cx="576000" cy="400110"/>
            </a:xfrm>
            <a:prstGeom prst="rect">
              <a:avLst/>
            </a:prstGeom>
            <a:noFill/>
            <a:ln w="19050">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sz="2000" dirty="0">
                  <a:solidFill>
                    <a:schemeClr val="tx1"/>
                  </a:solidFill>
                  <a:latin typeface="Calibri" panose="020F0502020204030204" pitchFamily="34" charset="0"/>
                  <a:cs typeface="Calibri" panose="020F0502020204030204" pitchFamily="34" charset="0"/>
                </a:rPr>
                <a:t>X</a:t>
              </a:r>
            </a:p>
          </p:txBody>
        </p:sp>
        <p:sp>
          <p:nvSpPr>
            <p:cNvPr id="3" name="textruta 2">
              <a:extLst>
                <a:ext uri="{FF2B5EF4-FFF2-40B4-BE49-F238E27FC236}">
                  <a16:creationId xmlns:a16="http://schemas.microsoft.com/office/drawing/2014/main" id="{73E87E4A-D352-4236-8149-B25B389C3AC2}"/>
                </a:ext>
              </a:extLst>
            </p:cNvPr>
            <p:cNvSpPr txBox="1"/>
            <p:nvPr/>
          </p:nvSpPr>
          <p:spPr>
            <a:xfrm>
              <a:off x="4618917" y="1025097"/>
              <a:ext cx="288000" cy="338554"/>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u</a:t>
              </a:r>
            </a:p>
          </p:txBody>
        </p:sp>
        <p:sp>
          <p:nvSpPr>
            <p:cNvPr id="13" name="textruta 12">
              <a:extLst>
                <a:ext uri="{FF2B5EF4-FFF2-40B4-BE49-F238E27FC236}">
                  <a16:creationId xmlns:a16="http://schemas.microsoft.com/office/drawing/2014/main" id="{D4950BA5-AB31-48FC-99A7-0B2FB894D874}"/>
                </a:ext>
              </a:extLst>
            </p:cNvPr>
            <p:cNvSpPr txBox="1"/>
            <p:nvPr/>
          </p:nvSpPr>
          <p:spPr>
            <a:xfrm>
              <a:off x="5672382" y="991531"/>
              <a:ext cx="330925" cy="338554"/>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y</a:t>
              </a:r>
            </a:p>
          </p:txBody>
        </p:sp>
      </p:grpSp>
      <p:sp>
        <p:nvSpPr>
          <p:cNvPr id="6" name="textruta 5">
            <a:extLst>
              <a:ext uri="{FF2B5EF4-FFF2-40B4-BE49-F238E27FC236}">
                <a16:creationId xmlns:a16="http://schemas.microsoft.com/office/drawing/2014/main" id="{EA9F1903-7D26-47F1-B20E-19BF35B23590}"/>
              </a:ext>
            </a:extLst>
          </p:cNvPr>
          <p:cNvSpPr txBox="1"/>
          <p:nvPr/>
        </p:nvSpPr>
        <p:spPr>
          <a:xfrm>
            <a:off x="486509" y="2144628"/>
            <a:ext cx="8383836" cy="1200329"/>
          </a:xfrm>
          <a:prstGeom prst="rect">
            <a:avLst/>
          </a:prstGeom>
          <a:noFill/>
        </p:spPr>
        <p:txBody>
          <a:bodyPr wrap="square" rtlCol="0">
            <a:spAutoFit/>
          </a:bodyPr>
          <a:lstStyle/>
          <a:p>
            <a:r>
              <a:rPr lang="en-GB" altLang="en-US" sz="2400" b="0" dirty="0">
                <a:solidFill>
                  <a:schemeClr val="tx1"/>
                </a:solidFill>
                <a:latin typeface="Calibri" panose="020F0502020204030204" pitchFamily="34" charset="0"/>
                <a:cs typeface="Calibri" panose="020F0502020204030204" pitchFamily="34" charset="0"/>
              </a:rPr>
              <a:t>A dynamic white-box model aims to describes the processes within the systemus in terms of state variables (Stocks in StochSD) denoted X</a:t>
            </a:r>
            <a:r>
              <a:rPr lang="en-GB" altLang="en-US" sz="2400" b="0" baseline="-25000" dirty="0">
                <a:solidFill>
                  <a:schemeClr val="tx1"/>
                </a:solidFill>
                <a:latin typeface="Calibri" panose="020F0502020204030204" pitchFamily="34" charset="0"/>
                <a:cs typeface="Calibri" panose="020F0502020204030204" pitchFamily="34" charset="0"/>
              </a:rPr>
              <a:t>i</a:t>
            </a:r>
            <a:r>
              <a:rPr lang="en-GB" altLang="en-US" sz="2400" b="0" dirty="0">
                <a:solidFill>
                  <a:schemeClr val="tx1"/>
                </a:solidFill>
                <a:latin typeface="Calibri" panose="020F0502020204030204" pitchFamily="34" charset="0"/>
                <a:cs typeface="Calibri" panose="020F0502020204030204" pitchFamily="34" charset="0"/>
              </a:rPr>
              <a:t>; </a:t>
            </a:r>
            <a:r>
              <a:rPr lang="en-GB" altLang="en-US" sz="2400" b="0" dirty="0" err="1">
                <a:solidFill>
                  <a:schemeClr val="tx1"/>
                </a:solidFill>
                <a:latin typeface="Calibri" panose="020F0502020204030204" pitchFamily="34" charset="0"/>
                <a:cs typeface="Calibri" panose="020F0502020204030204" pitchFamily="34" charset="0"/>
              </a:rPr>
              <a:t>i</a:t>
            </a:r>
            <a:r>
              <a:rPr lang="en-GB" altLang="en-US" sz="2400" b="0" dirty="0">
                <a:solidFill>
                  <a:schemeClr val="tx1"/>
                </a:solidFill>
                <a:latin typeface="Calibri" panose="020F0502020204030204" pitchFamily="34" charset="0"/>
                <a:cs typeface="Calibri" panose="020F0502020204030204" pitchFamily="34" charset="0"/>
              </a:rPr>
              <a:t>=1..n.</a:t>
            </a:r>
          </a:p>
        </p:txBody>
      </p:sp>
      <p:sp>
        <p:nvSpPr>
          <p:cNvPr id="10" name="textruta 9">
            <a:extLst>
              <a:ext uri="{FF2B5EF4-FFF2-40B4-BE49-F238E27FC236}">
                <a16:creationId xmlns:a16="http://schemas.microsoft.com/office/drawing/2014/main" id="{B3BBFCB1-803B-4A9A-969E-9B59024125A8}"/>
              </a:ext>
            </a:extLst>
          </p:cNvPr>
          <p:cNvSpPr txBox="1"/>
          <p:nvPr/>
        </p:nvSpPr>
        <p:spPr>
          <a:xfrm>
            <a:off x="479784" y="3471723"/>
            <a:ext cx="8383836" cy="1200329"/>
          </a:xfrm>
          <a:prstGeom prst="rect">
            <a:avLst/>
          </a:prstGeom>
          <a:noFill/>
        </p:spPr>
        <p:txBody>
          <a:bodyPr wrap="square" rtlCol="0">
            <a:spAutoFit/>
          </a:bodyPr>
          <a:lstStyle/>
          <a:p>
            <a:r>
              <a:rPr lang="en-GB" altLang="en-US" sz="2400" b="0" dirty="0">
                <a:solidFill>
                  <a:schemeClr val="tx1"/>
                </a:solidFill>
                <a:latin typeface="Calibri" panose="020F0502020204030204" pitchFamily="34" charset="0"/>
                <a:cs typeface="Calibri" panose="020F0502020204030204" pitchFamily="34" charset="0"/>
              </a:rPr>
              <a:t>In mathematical terms: the state variables </a:t>
            </a:r>
            <a:r>
              <a:rPr lang="en-GB" altLang="en-US" sz="2400" dirty="0">
                <a:solidFill>
                  <a:schemeClr val="tx1"/>
                </a:solidFill>
                <a:latin typeface="Calibri" panose="020F0502020204030204" pitchFamily="34" charset="0"/>
                <a:cs typeface="Calibri" panose="020F0502020204030204" pitchFamily="34" charset="0"/>
              </a:rPr>
              <a:t>X</a:t>
            </a:r>
            <a:r>
              <a:rPr lang="en-GB" altLang="en-US" sz="2400" b="0" dirty="0">
                <a:solidFill>
                  <a:schemeClr val="tx1"/>
                </a:solidFill>
                <a:latin typeface="Calibri" panose="020F0502020204030204" pitchFamily="34" charset="0"/>
                <a:cs typeface="Calibri" panose="020F0502020204030204" pitchFamily="34" charset="0"/>
              </a:rPr>
              <a:t> = (X</a:t>
            </a:r>
            <a:r>
              <a:rPr lang="en-GB" altLang="en-US" sz="2400" b="0" baseline="-25000" dirty="0">
                <a:solidFill>
                  <a:schemeClr val="tx1"/>
                </a:solidFill>
                <a:latin typeface="Calibri" panose="020F0502020204030204" pitchFamily="34" charset="0"/>
                <a:cs typeface="Calibri" panose="020F0502020204030204" pitchFamily="34" charset="0"/>
              </a:rPr>
              <a:t>1</a:t>
            </a:r>
            <a:r>
              <a:rPr lang="en-GB" altLang="en-US" sz="2400" b="0" dirty="0">
                <a:solidFill>
                  <a:schemeClr val="tx1"/>
                </a:solidFill>
                <a:latin typeface="Calibri" panose="020F0502020204030204" pitchFamily="34" charset="0"/>
                <a:cs typeface="Calibri" panose="020F0502020204030204" pitchFamily="34" charset="0"/>
              </a:rPr>
              <a:t> X</a:t>
            </a:r>
            <a:r>
              <a:rPr lang="en-GB" altLang="en-US" sz="2400" b="0" baseline="-25000" dirty="0">
                <a:solidFill>
                  <a:schemeClr val="tx1"/>
                </a:solidFill>
                <a:latin typeface="Calibri" panose="020F0502020204030204" pitchFamily="34" charset="0"/>
                <a:cs typeface="Calibri" panose="020F0502020204030204" pitchFamily="34" charset="0"/>
              </a:rPr>
              <a:t>2</a:t>
            </a:r>
            <a:r>
              <a:rPr lang="en-GB" altLang="en-US" sz="2400" b="0" dirty="0">
                <a:solidFill>
                  <a:schemeClr val="tx1"/>
                </a:solidFill>
                <a:latin typeface="Calibri" panose="020F0502020204030204" pitchFamily="34" charset="0"/>
                <a:cs typeface="Calibri" panose="020F0502020204030204" pitchFamily="34" charset="0"/>
              </a:rPr>
              <a:t> … </a:t>
            </a:r>
            <a:r>
              <a:rPr lang="en-GB" altLang="en-US" sz="2400" b="0" noProof="1">
                <a:solidFill>
                  <a:schemeClr val="tx1"/>
                </a:solidFill>
                <a:latin typeface="Calibri" panose="020F0502020204030204" pitchFamily="34" charset="0"/>
                <a:cs typeface="Calibri" panose="020F0502020204030204" pitchFamily="34" charset="0"/>
              </a:rPr>
              <a:t>X</a:t>
            </a:r>
            <a:r>
              <a:rPr lang="en-GB" altLang="en-US" sz="2400" b="0" baseline="-25000" noProof="1">
                <a:solidFill>
                  <a:schemeClr val="tx1"/>
                </a:solidFill>
                <a:latin typeface="Calibri" panose="020F0502020204030204" pitchFamily="34" charset="0"/>
                <a:cs typeface="Calibri" panose="020F0502020204030204" pitchFamily="34" charset="0"/>
              </a:rPr>
              <a:t>n</a:t>
            </a:r>
            <a:r>
              <a:rPr lang="en-GB" altLang="en-US" sz="2400" b="0" dirty="0">
                <a:solidFill>
                  <a:schemeClr val="tx1"/>
                </a:solidFill>
                <a:latin typeface="Calibri" panose="020F0502020204030204" pitchFamily="34" charset="0"/>
                <a:cs typeface="Calibri" panose="020F0502020204030204" pitchFamily="34" charset="0"/>
              </a:rPr>
              <a:t>) are affected by the inputs </a:t>
            </a:r>
            <a:r>
              <a:rPr lang="en-GB" altLang="en-US" sz="2400" dirty="0">
                <a:solidFill>
                  <a:schemeClr val="tx1"/>
                </a:solidFill>
                <a:latin typeface="Calibri" panose="020F0502020204030204" pitchFamily="34" charset="0"/>
                <a:cs typeface="Calibri" panose="020F0502020204030204" pitchFamily="34" charset="0"/>
              </a:rPr>
              <a:t>u</a:t>
            </a:r>
            <a:r>
              <a:rPr lang="en-GB" altLang="en-US" sz="2400" b="0" dirty="0">
                <a:solidFill>
                  <a:schemeClr val="tx1"/>
                </a:solidFill>
                <a:latin typeface="Calibri" panose="020F0502020204030204" pitchFamily="34" charset="0"/>
                <a:cs typeface="Calibri" panose="020F0502020204030204" pitchFamily="34" charset="0"/>
              </a:rPr>
              <a:t> = (u</a:t>
            </a:r>
            <a:r>
              <a:rPr lang="en-GB" altLang="en-US" sz="2400" b="0" baseline="-25000" dirty="0">
                <a:solidFill>
                  <a:schemeClr val="tx1"/>
                </a:solidFill>
                <a:latin typeface="Calibri" panose="020F0502020204030204" pitchFamily="34" charset="0"/>
                <a:cs typeface="Calibri" panose="020F0502020204030204" pitchFamily="34" charset="0"/>
              </a:rPr>
              <a:t>1</a:t>
            </a:r>
            <a:r>
              <a:rPr lang="en-GB" altLang="en-US" sz="2400" b="0" dirty="0">
                <a:solidFill>
                  <a:schemeClr val="tx1"/>
                </a:solidFill>
                <a:latin typeface="Calibri" panose="020F0502020204030204" pitchFamily="34" charset="0"/>
                <a:cs typeface="Calibri" panose="020F0502020204030204" pitchFamily="34" charset="0"/>
              </a:rPr>
              <a:t>, u</a:t>
            </a:r>
            <a:r>
              <a:rPr lang="en-GB" altLang="en-US" sz="2400" b="0" baseline="-25000" dirty="0">
                <a:solidFill>
                  <a:schemeClr val="tx1"/>
                </a:solidFill>
                <a:latin typeface="Calibri" panose="020F0502020204030204" pitchFamily="34" charset="0"/>
                <a:cs typeface="Calibri" panose="020F0502020204030204" pitchFamily="34" charset="0"/>
              </a:rPr>
              <a:t>2</a:t>
            </a:r>
            <a:r>
              <a:rPr lang="en-GB" altLang="en-US" sz="2400" b="0" dirty="0">
                <a:solidFill>
                  <a:schemeClr val="tx1"/>
                </a:solidFill>
                <a:latin typeface="Calibri" panose="020F0502020204030204" pitchFamily="34" charset="0"/>
                <a:cs typeface="Calibri" panose="020F0502020204030204" pitchFamily="34" charset="0"/>
              </a:rPr>
              <a:t>, … u</a:t>
            </a:r>
            <a:r>
              <a:rPr lang="en-GB" altLang="en-US" sz="2400" b="0" baseline="-25000" dirty="0">
                <a:solidFill>
                  <a:schemeClr val="tx1"/>
                </a:solidFill>
                <a:latin typeface="Calibri" panose="020F0502020204030204" pitchFamily="34" charset="0"/>
                <a:cs typeface="Calibri" panose="020F0502020204030204" pitchFamily="34" charset="0"/>
              </a:rPr>
              <a:t>m</a:t>
            </a:r>
            <a:r>
              <a:rPr lang="en-GB" altLang="en-US" sz="2400" b="0" dirty="0">
                <a:solidFill>
                  <a:schemeClr val="tx1"/>
                </a:solidFill>
                <a:latin typeface="Calibri" panose="020F0502020204030204" pitchFamily="34" charset="0"/>
                <a:cs typeface="Calibri" panose="020F0502020204030204" pitchFamily="34" charset="0"/>
              </a:rPr>
              <a:t>), and the outputs </a:t>
            </a:r>
            <a:r>
              <a:rPr lang="en-GB" altLang="en-US" sz="2400" dirty="0">
                <a:solidFill>
                  <a:schemeClr val="tx1"/>
                </a:solidFill>
                <a:latin typeface="Calibri" panose="020F0502020204030204" pitchFamily="34" charset="0"/>
                <a:cs typeface="Calibri" panose="020F0502020204030204" pitchFamily="34" charset="0"/>
              </a:rPr>
              <a:t>y</a:t>
            </a:r>
            <a:r>
              <a:rPr lang="en-GB" altLang="en-US" sz="2400" b="0" dirty="0">
                <a:solidFill>
                  <a:schemeClr val="tx1"/>
                </a:solidFill>
                <a:latin typeface="Calibri" panose="020F0502020204030204" pitchFamily="34" charset="0"/>
                <a:cs typeface="Calibri" panose="020F0502020204030204" pitchFamily="34" charset="0"/>
              </a:rPr>
              <a:t> = (y</a:t>
            </a:r>
            <a:r>
              <a:rPr lang="en-GB" altLang="en-US" sz="2400" b="0" baseline="-25000" dirty="0">
                <a:solidFill>
                  <a:schemeClr val="tx1"/>
                </a:solidFill>
                <a:latin typeface="Calibri" panose="020F0502020204030204" pitchFamily="34" charset="0"/>
                <a:cs typeface="Calibri" panose="020F0502020204030204" pitchFamily="34" charset="0"/>
              </a:rPr>
              <a:t>1</a:t>
            </a:r>
            <a:r>
              <a:rPr lang="en-GB" altLang="en-US" sz="2400" b="0" dirty="0">
                <a:solidFill>
                  <a:schemeClr val="tx1"/>
                </a:solidFill>
                <a:latin typeface="Calibri" panose="020F0502020204030204" pitchFamily="34" charset="0"/>
                <a:cs typeface="Calibri" panose="020F0502020204030204" pitchFamily="34" charset="0"/>
              </a:rPr>
              <a:t>, y</a:t>
            </a:r>
            <a:r>
              <a:rPr lang="en-GB" altLang="en-US" sz="2400" b="0" baseline="-25000" dirty="0">
                <a:solidFill>
                  <a:schemeClr val="tx1"/>
                </a:solidFill>
                <a:latin typeface="Calibri" panose="020F0502020204030204" pitchFamily="34" charset="0"/>
                <a:cs typeface="Calibri" panose="020F0502020204030204" pitchFamily="34" charset="0"/>
              </a:rPr>
              <a:t>2</a:t>
            </a:r>
            <a:r>
              <a:rPr lang="en-GB" altLang="en-US" sz="2400" b="0" dirty="0">
                <a:solidFill>
                  <a:schemeClr val="tx1"/>
                </a:solidFill>
                <a:latin typeface="Calibri" panose="020F0502020204030204" pitchFamily="34" charset="0"/>
                <a:cs typeface="Calibri" panose="020F0502020204030204" pitchFamily="34" charset="0"/>
              </a:rPr>
              <a:t>, … </a:t>
            </a:r>
            <a:r>
              <a:rPr lang="en-GB" altLang="en-US" sz="2400" b="0" noProof="1">
                <a:solidFill>
                  <a:schemeClr val="tx1"/>
                </a:solidFill>
                <a:latin typeface="Calibri" panose="020F0502020204030204" pitchFamily="34" charset="0"/>
                <a:cs typeface="Calibri" panose="020F0502020204030204" pitchFamily="34" charset="0"/>
              </a:rPr>
              <a:t>y</a:t>
            </a:r>
            <a:r>
              <a:rPr lang="en-GB" altLang="en-US" sz="2400" b="0" baseline="-25000" noProof="1">
                <a:solidFill>
                  <a:schemeClr val="tx1"/>
                </a:solidFill>
                <a:latin typeface="Calibri" panose="020F0502020204030204" pitchFamily="34" charset="0"/>
                <a:cs typeface="Calibri" panose="020F0502020204030204" pitchFamily="34" charset="0"/>
              </a:rPr>
              <a:t>p</a:t>
            </a:r>
            <a:r>
              <a:rPr lang="en-GB" altLang="en-US" sz="2400" b="0" dirty="0">
                <a:solidFill>
                  <a:schemeClr val="tx1"/>
                </a:solidFill>
                <a:latin typeface="Calibri" panose="020F0502020204030204" pitchFamily="34" charset="0"/>
                <a:cs typeface="Calibri" panose="020F0502020204030204" pitchFamily="34" charset="0"/>
              </a:rPr>
              <a:t>) are affected by </a:t>
            </a:r>
            <a:r>
              <a:rPr lang="en-GB" altLang="en-US" sz="2400" dirty="0">
                <a:solidFill>
                  <a:schemeClr val="tx1"/>
                </a:solidFill>
                <a:latin typeface="Calibri" panose="020F0502020204030204" pitchFamily="34" charset="0"/>
                <a:cs typeface="Calibri" panose="020F0502020204030204" pitchFamily="34" charset="0"/>
              </a:rPr>
              <a:t>X</a:t>
            </a:r>
            <a:r>
              <a:rPr lang="en-GB" altLang="en-US" sz="2400" b="0" dirty="0">
                <a:solidFill>
                  <a:schemeClr val="tx1"/>
                </a:solidFill>
                <a:latin typeface="Calibri" panose="020F0502020204030204" pitchFamily="34" charset="0"/>
                <a:cs typeface="Calibri" panose="020F0502020204030204" pitchFamily="34" charset="0"/>
              </a:rPr>
              <a:t> (and possible also </a:t>
            </a:r>
            <a:r>
              <a:rPr lang="en-GB" altLang="en-US" sz="2400" dirty="0">
                <a:solidFill>
                  <a:schemeClr val="tx1"/>
                </a:solidFill>
                <a:latin typeface="Calibri" panose="020F0502020204030204" pitchFamily="34" charset="0"/>
                <a:cs typeface="Calibri" panose="020F0502020204030204" pitchFamily="34" charset="0"/>
              </a:rPr>
              <a:t>u</a:t>
            </a:r>
            <a:r>
              <a:rPr lang="en-GB" altLang="en-US" sz="2400" b="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5057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939F9A-12A5-4832-8824-89F38168667A}"/>
              </a:ext>
            </a:extLst>
          </p:cNvPr>
          <p:cNvSpPr>
            <a:spLocks noGrp="1"/>
          </p:cNvSpPr>
          <p:nvPr>
            <p:ph type="title"/>
          </p:nvPr>
        </p:nvSpPr>
        <p:spPr>
          <a:xfrm>
            <a:off x="96254" y="152400"/>
            <a:ext cx="8984978" cy="526181"/>
          </a:xfrm>
        </p:spPr>
        <p:txBody>
          <a:bodyPr/>
          <a:lstStyle/>
          <a:p>
            <a:r>
              <a:rPr lang="en-GB" sz="3100" b="1" dirty="0">
                <a:latin typeface="Calibri" panose="020F0502020204030204" pitchFamily="34" charset="0"/>
                <a:cs typeface="Calibri" panose="020F0502020204030204" pitchFamily="34" charset="0"/>
              </a:rPr>
              <a:t>Answer these questions before simulating the future</a:t>
            </a:r>
          </a:p>
        </p:txBody>
      </p:sp>
      <p:sp>
        <p:nvSpPr>
          <p:cNvPr id="3" name="Platshållare för innehåll 2">
            <a:extLst>
              <a:ext uri="{FF2B5EF4-FFF2-40B4-BE49-F238E27FC236}">
                <a16:creationId xmlns:a16="http://schemas.microsoft.com/office/drawing/2014/main" id="{99635FF5-FF2C-4316-948B-26E8BB8A3B97}"/>
              </a:ext>
            </a:extLst>
          </p:cNvPr>
          <p:cNvSpPr>
            <a:spLocks noGrp="1"/>
          </p:cNvSpPr>
          <p:nvPr>
            <p:ph idx="1"/>
          </p:nvPr>
        </p:nvSpPr>
        <p:spPr>
          <a:xfrm>
            <a:off x="269905" y="694621"/>
            <a:ext cx="8608194" cy="5677300"/>
          </a:xfrm>
        </p:spPr>
        <p:txBody>
          <a:bodyPr/>
          <a:lstStyle/>
          <a:p>
            <a:pPr marL="0" indent="0">
              <a:buNone/>
            </a:pPr>
            <a:r>
              <a:rPr lang="en-GB" sz="2400" dirty="0">
                <a:solidFill>
                  <a:srgbClr val="0070C0"/>
                </a:solidFill>
                <a:latin typeface="Calibri" panose="020F0502020204030204" pitchFamily="34" charset="0"/>
                <a:cs typeface="Calibri" panose="020F0502020204030204" pitchFamily="34" charset="0"/>
              </a:rPr>
              <a:t>Assume that you get all possible resources (computer, software, expertise, etc.) to simulate the situation of a complex but important system far into the future.</a:t>
            </a:r>
          </a:p>
          <a:p>
            <a:r>
              <a:rPr lang="en-GB" sz="2400" dirty="0">
                <a:latin typeface="Calibri" panose="020F0502020204030204" pitchFamily="34" charset="0"/>
                <a:cs typeface="Calibri" panose="020F0502020204030204" pitchFamily="34" charset="0"/>
              </a:rPr>
              <a:t>How do you know what is regarded as important to include in a model describing the future?</a:t>
            </a:r>
          </a:p>
          <a:p>
            <a:r>
              <a:rPr lang="en-GB" sz="2400" dirty="0">
                <a:latin typeface="Calibri" panose="020F0502020204030204" pitchFamily="34" charset="0"/>
                <a:cs typeface="Calibri" panose="020F0502020204030204" pitchFamily="34" charset="0"/>
              </a:rPr>
              <a:t>How do you build and fit the model to future conditions?</a:t>
            </a:r>
          </a:p>
          <a:p>
            <a:r>
              <a:rPr lang="en-GB" sz="2400" dirty="0">
                <a:latin typeface="Calibri" panose="020F0502020204030204" pitchFamily="34" charset="0"/>
                <a:cs typeface="Calibri" panose="020F0502020204030204" pitchFamily="34" charset="0"/>
              </a:rPr>
              <a:t> How do you handle the chaotic parts of the studied system?</a:t>
            </a:r>
          </a:p>
          <a:p>
            <a:r>
              <a:rPr lang="en-GB" sz="2400" dirty="0">
                <a:latin typeface="Calibri" panose="020F0502020204030204" pitchFamily="34" charset="0"/>
                <a:cs typeface="Calibri" panose="020F0502020204030204" pitchFamily="34" charset="0"/>
              </a:rPr>
              <a:t>How do you validate the model against new (non-existing) data that are independent to those you didn’t have for model fitting?</a:t>
            </a:r>
          </a:p>
          <a:p>
            <a:r>
              <a:rPr lang="en-GB" sz="2400" dirty="0">
                <a:latin typeface="Calibri" panose="020F0502020204030204" pitchFamily="34" charset="0"/>
                <a:cs typeface="Calibri" panose="020F0502020204030204" pitchFamily="34" charset="0"/>
              </a:rPr>
              <a:t>How do you evaluate pros and cons of the future situation to the future society and its technology and values?</a:t>
            </a:r>
          </a:p>
          <a:p>
            <a:r>
              <a:rPr lang="en-GB" sz="2400" dirty="0">
                <a:latin typeface="Calibri" panose="020F0502020204030204" pitchFamily="34" charset="0"/>
                <a:cs typeface="Calibri" panose="020F0502020204030204" pitchFamily="34" charset="0"/>
              </a:rPr>
              <a:t>How do you create confidence intervals around important model estimates? And how many replications (N) should it be based on?</a:t>
            </a:r>
          </a:p>
          <a:p>
            <a:r>
              <a:rPr lang="en-GB" sz="2400" dirty="0">
                <a:latin typeface="Calibri" panose="020F0502020204030204" pitchFamily="34" charset="0"/>
                <a:cs typeface="Calibri" panose="020F0502020204030204" pitchFamily="34" charset="0"/>
              </a:rPr>
              <a:t>How do you foresee the black swans and their impacts?</a:t>
            </a:r>
            <a:endParaRPr lang="en-GB" sz="2400" dirty="0">
              <a:highlight>
                <a:srgbClr val="FFFF00"/>
              </a:highlight>
              <a:latin typeface="Calibri" panose="020F0502020204030204" pitchFamily="34" charset="0"/>
              <a:cs typeface="Calibri" panose="020F0502020204030204" pitchFamily="34" charset="0"/>
            </a:endParaRPr>
          </a:p>
        </p:txBody>
      </p:sp>
      <p:sp>
        <p:nvSpPr>
          <p:cNvPr id="4" name="Platshållare för bildnummer 3">
            <a:extLst>
              <a:ext uri="{FF2B5EF4-FFF2-40B4-BE49-F238E27FC236}">
                <a16:creationId xmlns:a16="http://schemas.microsoft.com/office/drawing/2014/main" id="{05B4D8D0-E7CA-4A3C-9CAC-C4365C464971}"/>
              </a:ext>
            </a:extLst>
          </p:cNvPr>
          <p:cNvSpPr>
            <a:spLocks noGrp="1"/>
          </p:cNvSpPr>
          <p:nvPr>
            <p:ph type="sldNum" sz="quarter" idx="12"/>
          </p:nvPr>
        </p:nvSpPr>
        <p:spPr>
          <a:xfrm>
            <a:off x="8588341" y="6296524"/>
            <a:ext cx="406266"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30</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300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bildnummer 3">
            <a:extLst>
              <a:ext uri="{FF2B5EF4-FFF2-40B4-BE49-F238E27FC236}">
                <a16:creationId xmlns:a16="http://schemas.microsoft.com/office/drawing/2014/main" id="{7A9EA933-F29B-4BEB-9681-07440D291FF4}"/>
              </a:ext>
            </a:extLst>
          </p:cNvPr>
          <p:cNvSpPr>
            <a:spLocks noGrp="1" noChangeArrowheads="1"/>
          </p:cNvSpPr>
          <p:nvPr>
            <p:ph type="sldNum" sz="quarter" idx="12"/>
          </p:nvPr>
        </p:nvSpPr>
        <p:spPr>
          <a:xfrm>
            <a:off x="8526463" y="6099717"/>
            <a:ext cx="38417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20000"/>
              </a:spcBef>
              <a:buSzPct val="100000"/>
              <a:buChar char="•"/>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fld id="{3CC28A95-A5AE-4899-B1E4-E15B4630FBB0}" type="slidenum">
              <a:rPr lang="en-GB" altLang="en-US" sz="1400" smtClean="0">
                <a:latin typeface="Calibri" panose="020F0502020204030204" pitchFamily="34" charset="0"/>
                <a:cs typeface="Calibri" panose="020F0502020204030204" pitchFamily="34" charset="0"/>
              </a:rPr>
              <a:pPr>
                <a:spcBef>
                  <a:spcPct val="0"/>
                </a:spcBef>
                <a:buSzTx/>
                <a:buFontTx/>
                <a:buNone/>
              </a:pPr>
              <a:t>31</a:t>
            </a:fld>
            <a:endParaRPr lang="en-GB" altLang="en-US" sz="1400" dirty="0">
              <a:latin typeface="Calibri" panose="020F0502020204030204" pitchFamily="34" charset="0"/>
              <a:cs typeface="Calibri" panose="020F0502020204030204" pitchFamily="34" charset="0"/>
            </a:endParaRPr>
          </a:p>
        </p:txBody>
      </p:sp>
      <p:sp>
        <p:nvSpPr>
          <p:cNvPr id="6" name="textruta 7">
            <a:extLst>
              <a:ext uri="{FF2B5EF4-FFF2-40B4-BE49-F238E27FC236}">
                <a16:creationId xmlns:a16="http://schemas.microsoft.com/office/drawing/2014/main" id="{B30C54A0-6BFF-4B96-A780-E1B549D2C1A4}"/>
              </a:ext>
            </a:extLst>
          </p:cNvPr>
          <p:cNvSpPr txBox="1">
            <a:spLocks noChangeArrowheads="1"/>
          </p:cNvSpPr>
          <p:nvPr/>
        </p:nvSpPr>
        <p:spPr bwMode="auto">
          <a:xfrm>
            <a:off x="526171" y="924165"/>
            <a:ext cx="830755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GB" altLang="en-US" sz="2800" b="0" dirty="0">
                <a:solidFill>
                  <a:srgbClr val="00B050"/>
                </a:solidFill>
                <a:latin typeface="Calibri" panose="020F0502020204030204" pitchFamily="34" charset="0"/>
                <a:cs typeface="Calibri" panose="020F0502020204030204" pitchFamily="34" charset="0"/>
              </a:rPr>
              <a:t>When speculating about the future, </a:t>
            </a:r>
            <a:r>
              <a:rPr lang="en-GB" altLang="en-US" sz="2800" dirty="0">
                <a:solidFill>
                  <a:srgbClr val="00B050"/>
                </a:solidFill>
                <a:latin typeface="Calibri" panose="020F0502020204030204" pitchFamily="34" charset="0"/>
                <a:cs typeface="Calibri" panose="020F0502020204030204" pitchFamily="34" charset="0"/>
              </a:rPr>
              <a:t>scenarios</a:t>
            </a:r>
            <a:r>
              <a:rPr lang="en-GB" altLang="en-US" sz="2800" b="0" dirty="0">
                <a:solidFill>
                  <a:srgbClr val="00B050"/>
                </a:solidFill>
                <a:latin typeface="Calibri" panose="020F0502020204030204" pitchFamily="34" charset="0"/>
                <a:cs typeface="Calibri" panose="020F0502020204030204" pitchFamily="34" charset="0"/>
              </a:rPr>
              <a:t> are often to prefer to modelling and simulation. You then focus on a number of interesting dimensions and discuss different consistent combinations of outcomes. In particular, this more humble approach spans up a number of interesting scenarios for discussion, and is a better protection against categorical conclusions about the future.</a:t>
            </a:r>
          </a:p>
        </p:txBody>
      </p:sp>
      <p:sp>
        <p:nvSpPr>
          <p:cNvPr id="9" name="textruta 8">
            <a:extLst>
              <a:ext uri="{FF2B5EF4-FFF2-40B4-BE49-F238E27FC236}">
                <a16:creationId xmlns:a16="http://schemas.microsoft.com/office/drawing/2014/main" id="{276BBAE5-8595-42DF-8EB9-2E5DFE5487AF}"/>
              </a:ext>
            </a:extLst>
          </p:cNvPr>
          <p:cNvSpPr txBox="1"/>
          <p:nvPr/>
        </p:nvSpPr>
        <p:spPr>
          <a:xfrm>
            <a:off x="823814" y="182881"/>
            <a:ext cx="7338410" cy="646331"/>
          </a:xfrm>
          <a:prstGeom prst="rect">
            <a:avLst/>
          </a:prstGeom>
          <a:noFill/>
        </p:spPr>
        <p:txBody>
          <a:bodyPr wrap="square" rtlCol="0">
            <a:spAutoFit/>
          </a:bodyPr>
          <a:lstStyle/>
          <a:p>
            <a:pPr marL="571500" indent="-571500" algn="ctr">
              <a:buFont typeface="Wingdings" panose="05000000000000000000" pitchFamily="2" charset="2"/>
              <a:buChar char="Ø"/>
            </a:pPr>
            <a:r>
              <a:rPr lang="en-GB" sz="3600" dirty="0">
                <a:solidFill>
                  <a:schemeClr val="tx1"/>
                </a:solidFill>
                <a:latin typeface="Calibri" panose="020F0502020204030204" pitchFamily="34" charset="0"/>
                <a:cs typeface="Calibri" panose="020F0502020204030204" pitchFamily="34" charset="0"/>
              </a:rPr>
              <a:t>Scenarios</a:t>
            </a:r>
          </a:p>
        </p:txBody>
      </p:sp>
      <p:sp>
        <p:nvSpPr>
          <p:cNvPr id="2" name="textruta 1">
            <a:extLst>
              <a:ext uri="{FF2B5EF4-FFF2-40B4-BE49-F238E27FC236}">
                <a16:creationId xmlns:a16="http://schemas.microsoft.com/office/drawing/2014/main" id="{30A6DCEE-5012-4146-8FE9-A019873CE03E}"/>
              </a:ext>
            </a:extLst>
          </p:cNvPr>
          <p:cNvSpPr txBox="1"/>
          <p:nvPr/>
        </p:nvSpPr>
        <p:spPr>
          <a:xfrm>
            <a:off x="587141" y="4716379"/>
            <a:ext cx="8219975" cy="954107"/>
          </a:xfrm>
          <a:prstGeom prst="rect">
            <a:avLst/>
          </a:prstGeom>
          <a:noFill/>
        </p:spPr>
        <p:txBody>
          <a:bodyPr wrap="square" rtlCol="0">
            <a:spAutoFit/>
          </a:bodyPr>
          <a:lstStyle/>
          <a:p>
            <a:r>
              <a:rPr lang="en-GB" altLang="en-US" sz="2800" b="0" dirty="0">
                <a:solidFill>
                  <a:schemeClr val="tx1"/>
                </a:solidFill>
                <a:latin typeface="Calibri" panose="020F0502020204030204" pitchFamily="34" charset="0"/>
                <a:cs typeface="Calibri" panose="020F0502020204030204" pitchFamily="34" charset="0"/>
              </a:rPr>
              <a:t>(However, modelling and simulation can sometimes be valuable parts of different scenarios.)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a:extLst>
              <a:ext uri="{FF2B5EF4-FFF2-40B4-BE49-F238E27FC236}">
                <a16:creationId xmlns:a16="http://schemas.microsoft.com/office/drawing/2014/main" id="{580CE48E-8BED-454C-A9BC-A9436B3D04F4}"/>
              </a:ext>
            </a:extLst>
          </p:cNvPr>
          <p:cNvSpPr txBox="1"/>
          <p:nvPr/>
        </p:nvSpPr>
        <p:spPr>
          <a:xfrm>
            <a:off x="1771055" y="-75563"/>
            <a:ext cx="5111010" cy="769441"/>
          </a:xfrm>
          <a:prstGeom prst="rect">
            <a:avLst/>
          </a:prstGeom>
          <a:noFill/>
        </p:spPr>
        <p:txBody>
          <a:bodyPr wrap="square" rtlCol="0">
            <a:spAutoFit/>
          </a:bodyPr>
          <a:lstStyle/>
          <a:p>
            <a:pPr algn="ctr"/>
            <a:r>
              <a:rPr lang="en-GB" sz="4400" dirty="0">
                <a:solidFill>
                  <a:schemeClr val="tx1"/>
                </a:solidFill>
                <a:latin typeface="Calibri" panose="020F0502020204030204" pitchFamily="34" charset="0"/>
                <a:cs typeface="Calibri" panose="020F0502020204030204" pitchFamily="34" charset="0"/>
              </a:rPr>
              <a:t>References</a:t>
            </a:r>
          </a:p>
        </p:txBody>
      </p:sp>
      <p:sp>
        <p:nvSpPr>
          <p:cNvPr id="4" name="textruta 3">
            <a:extLst>
              <a:ext uri="{FF2B5EF4-FFF2-40B4-BE49-F238E27FC236}">
                <a16:creationId xmlns:a16="http://schemas.microsoft.com/office/drawing/2014/main" id="{50EEAA43-B225-4D03-839D-EB8A2890B217}"/>
              </a:ext>
            </a:extLst>
          </p:cNvPr>
          <p:cNvSpPr txBox="1"/>
          <p:nvPr/>
        </p:nvSpPr>
        <p:spPr>
          <a:xfrm>
            <a:off x="704394" y="550728"/>
            <a:ext cx="7679210" cy="6247864"/>
          </a:xfrm>
          <a:prstGeom prst="rect">
            <a:avLst/>
          </a:prstGeom>
          <a:noFill/>
        </p:spPr>
        <p:txBody>
          <a:bodyPr wrap="square" rtlCol="0">
            <a:spAutoFit/>
          </a:bodyPr>
          <a:lstStyle/>
          <a:p>
            <a:pPr marL="285750" indent="-285750">
              <a:buFont typeface="Wingdings" panose="05000000000000000000" pitchFamily="2" charset="2"/>
              <a:buChar char="q"/>
            </a:pPr>
            <a:r>
              <a:rPr lang="en-GB" sz="2000" b="0" dirty="0" err="1">
                <a:solidFill>
                  <a:schemeClr val="tx1"/>
                </a:solidFill>
                <a:latin typeface="Calibri" panose="020F0502020204030204" pitchFamily="34" charset="0"/>
                <a:cs typeface="Calibri" panose="020F0502020204030204" pitchFamily="34" charset="0"/>
              </a:rPr>
              <a:t>Gleick</a:t>
            </a:r>
            <a:r>
              <a:rPr lang="en-GB" sz="2000" b="0" dirty="0">
                <a:solidFill>
                  <a:schemeClr val="tx1"/>
                </a:solidFill>
                <a:latin typeface="Calibri" panose="020F0502020204030204" pitchFamily="34" charset="0"/>
                <a:cs typeface="Calibri" panose="020F0502020204030204" pitchFamily="34" charset="0"/>
              </a:rPr>
              <a:t> J. Chaos: Making a new Science. Penguin Books, 1987, 2008.</a:t>
            </a:r>
          </a:p>
          <a:p>
            <a:r>
              <a:rPr lang="en-GB" sz="2000" b="0" dirty="0">
                <a:solidFill>
                  <a:schemeClr val="tx1"/>
                </a:solidFill>
                <a:latin typeface="Calibri" panose="020F0502020204030204" pitchFamily="34" charset="0"/>
                <a:cs typeface="Calibri" panose="020F0502020204030204" pitchFamily="34" charset="0"/>
              </a:rPr>
              <a:t>    (Popular science)</a:t>
            </a:r>
          </a:p>
          <a:p>
            <a:endParaRPr lang="en-GB" sz="800" b="0" dirty="0">
              <a:solidFill>
                <a:schemeClr val="tx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sv-SE"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Molander P. Systemanalys I Sverige en översikt (Systems </a:t>
            </a:r>
            <a:r>
              <a:rPr lang="en-GB"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Analysis</a:t>
            </a:r>
            <a:r>
              <a:rPr lang="sv-SE"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 Sweden – an </a:t>
            </a:r>
            <a:r>
              <a:rPr lang="en-GB"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overview</a:t>
            </a:r>
            <a:r>
              <a:rPr lang="sv-SE"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Forskningsrådsnämnden, Delegationen för systemanalys.  </a:t>
            </a:r>
            <a:r>
              <a:rPr lang="en-GB" sz="20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Rapport NR 42-D, 1981. (In Swedish) (Shows the hedgehog syndrome, slide 28.)</a:t>
            </a:r>
          </a:p>
          <a:p>
            <a:endParaRPr lang="en-GB" sz="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dirty="0" err="1">
                <a:solidFill>
                  <a:srgbClr val="0F1111"/>
                </a:solidFill>
                <a:latin typeface="Calibri" panose="020F0502020204030204" pitchFamily="34" charset="0"/>
                <a:cs typeface="Calibri" panose="020F0502020204030204" pitchFamily="34" charset="0"/>
              </a:rPr>
              <a:t>Strogatz</a:t>
            </a:r>
            <a:r>
              <a:rPr lang="en-US" sz="2000" b="0" dirty="0">
                <a:solidFill>
                  <a:srgbClr val="0F1111"/>
                </a:solidFill>
                <a:latin typeface="Calibri" panose="020F0502020204030204" pitchFamily="34" charset="0"/>
                <a:cs typeface="Calibri" panose="020F0502020204030204" pitchFamily="34" charset="0"/>
              </a:rPr>
              <a:t> S.H. Nonlinear Dynamics and Chaos: With Applications to Physics, Biology, Chemistry, and Engineering, Second Edition. Westview Press, 2015. </a:t>
            </a:r>
            <a:r>
              <a:rPr lang="en-GB" sz="2000" b="0" dirty="0">
                <a:solidFill>
                  <a:schemeClr val="tx1"/>
                </a:solidFill>
                <a:latin typeface="Calibri" panose="020F0502020204030204" pitchFamily="34" charset="0"/>
                <a:cs typeface="Calibri" panose="020F0502020204030204" pitchFamily="34" charset="0"/>
              </a:rPr>
              <a:t>(</a:t>
            </a:r>
            <a:r>
              <a:rPr lang="en-US" sz="2000" b="0" dirty="0">
                <a:solidFill>
                  <a:srgbClr val="333333"/>
                </a:solidFill>
                <a:latin typeface="Calibri" panose="020F0502020204030204" pitchFamily="34" charset="0"/>
                <a:cs typeface="Calibri" panose="020F0502020204030204" pitchFamily="34" charset="0"/>
              </a:rPr>
              <a:t>Introduction to nonlinear dynamics and chaos, with mathematical examples</a:t>
            </a:r>
          </a:p>
          <a:p>
            <a:r>
              <a:rPr lang="en-US" sz="2000" b="0" dirty="0">
                <a:solidFill>
                  <a:srgbClr val="333333"/>
                </a:solidFill>
                <a:latin typeface="Calibri" panose="020F0502020204030204" pitchFamily="34" charset="0"/>
                <a:cs typeface="Calibri" panose="020F0502020204030204" pitchFamily="34" charset="0"/>
              </a:rPr>
              <a:t>     from many fields.)</a:t>
            </a:r>
          </a:p>
          <a:p>
            <a:endParaRPr lang="en-US" sz="800" b="0" dirty="0">
              <a:solidFill>
                <a:srgbClr val="333333"/>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b="0" noProof="1">
                <a:solidFill>
                  <a:srgbClr val="333333"/>
                </a:solidFill>
                <a:latin typeface="Calibri" panose="020F0502020204030204" pitchFamily="34" charset="0"/>
                <a:cs typeface="Calibri" panose="020F0502020204030204" pitchFamily="34" charset="0"/>
              </a:rPr>
              <a:t>Taleb</a:t>
            </a:r>
            <a:r>
              <a:rPr lang="en-US" sz="2000" b="0" dirty="0">
                <a:solidFill>
                  <a:srgbClr val="333333"/>
                </a:solidFill>
                <a:latin typeface="Calibri" panose="020F0502020204030204" pitchFamily="34" charset="0"/>
                <a:cs typeface="Calibri" panose="020F0502020204030204" pitchFamily="34" charset="0"/>
              </a:rPr>
              <a:t> N.N. </a:t>
            </a:r>
            <a:r>
              <a:rPr lang="en-US" sz="2000" b="0" dirty="0">
                <a:solidFill>
                  <a:srgbClr val="0F1111"/>
                </a:solidFill>
                <a:latin typeface="Calibri" panose="020F0502020204030204" pitchFamily="34" charset="0"/>
                <a:cs typeface="Calibri" panose="020F0502020204030204" pitchFamily="34" charset="0"/>
              </a:rPr>
              <a:t>The Black Swan: The Impact of the Highly Improbable. Random House, Second edition 2010.</a:t>
            </a:r>
          </a:p>
          <a:p>
            <a:endParaRPr lang="en-US" sz="800" b="0" dirty="0">
              <a:solidFill>
                <a:srgbClr val="202122"/>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b="0" dirty="0">
                <a:solidFill>
                  <a:srgbClr val="202122"/>
                </a:solidFill>
                <a:latin typeface="Calibri" panose="020F0502020204030204" pitchFamily="34" charset="0"/>
                <a:cs typeface="Calibri" panose="020F0502020204030204" pitchFamily="34" charset="0"/>
              </a:rPr>
              <a:t>Wikipedia, Chaos theory. </a:t>
            </a:r>
            <a:r>
              <a:rPr lang="en-US" sz="2000" b="0" dirty="0">
                <a:solidFill>
                  <a:schemeClr val="accent6">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https://en.wikipedia.org/wiki/Chaos_theory</a:t>
            </a:r>
            <a:r>
              <a:rPr lang="en-US" sz="2000" b="0" dirty="0">
                <a:solidFill>
                  <a:schemeClr val="accent6">
                    <a:lumMod val="75000"/>
                  </a:schemeClr>
                </a:solidFill>
                <a:latin typeface="Calibri" panose="020F0502020204030204" pitchFamily="34" charset="0"/>
                <a:cs typeface="Calibri" panose="020F0502020204030204" pitchFamily="34" charset="0"/>
              </a:rPr>
              <a:t>, </a:t>
            </a:r>
            <a:r>
              <a:rPr lang="en-US" sz="2000" b="0" dirty="0">
                <a:solidFill>
                  <a:srgbClr val="202122"/>
                </a:solidFill>
                <a:latin typeface="Calibri" panose="020F0502020204030204" pitchFamily="34" charset="0"/>
                <a:cs typeface="Calibri" panose="020F0502020204030204" pitchFamily="34" charset="0"/>
              </a:rPr>
              <a:t>last edited on 27 October 2021. </a:t>
            </a:r>
          </a:p>
          <a:p>
            <a:endParaRPr lang="en-US" sz="800" b="0" dirty="0">
              <a:solidFill>
                <a:srgbClr val="202122"/>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b="0" dirty="0">
                <a:solidFill>
                  <a:srgbClr val="202122"/>
                </a:solidFill>
                <a:latin typeface="Calibri" panose="020F0502020204030204" pitchFamily="34" charset="0"/>
                <a:cs typeface="Calibri" panose="020F0502020204030204" pitchFamily="34" charset="0"/>
              </a:rPr>
              <a:t>Wikipedia, Double pendulum. </a:t>
            </a:r>
            <a:r>
              <a:rPr lang="en-US" sz="2000" b="0" i="0" dirty="0">
                <a:solidFill>
                  <a:srgbClr val="202122"/>
                </a:solidFill>
                <a:effectLst/>
                <a:latin typeface="Calibri" panose="020F0502020204030204" pitchFamily="34" charset="0"/>
                <a:cs typeface="Calibri" panose="020F0502020204030204" pitchFamily="34" charset="0"/>
              </a:rPr>
              <a:t>last edited on 24 September 2021. </a:t>
            </a:r>
            <a:r>
              <a:rPr lang="en-US" sz="2000" b="0" dirty="0">
                <a:solidFill>
                  <a:srgbClr val="202122"/>
                </a:solidFill>
                <a:latin typeface="Calibri" panose="020F0502020204030204" pitchFamily="34" charset="0"/>
                <a:cs typeface="Calibri" panose="020F0502020204030204" pitchFamily="34" charset="0"/>
              </a:rPr>
              <a:t>(</a:t>
            </a:r>
            <a:r>
              <a:rPr lang="en-US" sz="2000" b="0" i="0" dirty="0">
                <a:solidFill>
                  <a:srgbClr val="202122"/>
                </a:solidFill>
                <a:effectLst/>
                <a:latin typeface="Calibri" panose="020F0502020204030204" pitchFamily="34" charset="0"/>
                <a:cs typeface="Calibri" panose="020F0502020204030204" pitchFamily="34" charset="0"/>
              </a:rPr>
              <a:t>With nice animations of a </a:t>
            </a:r>
            <a:r>
              <a:rPr lang="en-US" sz="2000" b="0" i="0" u="none" strike="noStrike" dirty="0">
                <a:solidFill>
                  <a:schemeClr val="accent6">
                    <a:lumMod val="75000"/>
                  </a:schemeClr>
                </a:solidFill>
                <a:effectLst/>
                <a:latin typeface="Calibri" panose="020F0502020204030204" pitchFamily="34" charset="0"/>
                <a:cs typeface="Calibri" panose="020F0502020204030204" pitchFamily="34" charset="0"/>
                <a:hlinkClick r:id="rId3" tooltip="Double pendulum">
                  <a:extLst>
                    <a:ext uri="{A12FA001-AC4F-418D-AE19-62706E023703}">
                      <ahyp:hlinkClr xmlns:ahyp="http://schemas.microsoft.com/office/drawing/2018/hyperlinkcolor" val="tx"/>
                    </a:ext>
                  </a:extLst>
                </a:hlinkClick>
              </a:rPr>
              <a:t>double-rod pendulum</a:t>
            </a:r>
            <a:r>
              <a:rPr lang="en-US" sz="2000" b="0" i="0" u="none" strike="noStrike" dirty="0">
                <a:solidFill>
                  <a:schemeClr val="tx1"/>
                </a:solidFill>
                <a:effectLst/>
                <a:latin typeface="Calibri" panose="020F0502020204030204" pitchFamily="34" charset="0"/>
                <a:cs typeface="Calibri" panose="020F0502020204030204" pitchFamily="34" charset="0"/>
              </a:rPr>
              <a:t>.)</a:t>
            </a:r>
            <a:endParaRPr lang="en-US" sz="2000" b="0" dirty="0">
              <a:solidFill>
                <a:schemeClr val="tx1"/>
              </a:solidFill>
              <a:latin typeface="Calibri" panose="020F0502020204030204" pitchFamily="34" charset="0"/>
              <a:cs typeface="Calibri" panose="020F0502020204030204" pitchFamily="34" charset="0"/>
            </a:endParaRPr>
          </a:p>
        </p:txBody>
      </p:sp>
      <p:sp>
        <p:nvSpPr>
          <p:cNvPr id="2" name="Platshållare för bildnummer 1">
            <a:extLst>
              <a:ext uri="{FF2B5EF4-FFF2-40B4-BE49-F238E27FC236}">
                <a16:creationId xmlns:a16="http://schemas.microsoft.com/office/drawing/2014/main" id="{ED6DDD04-1A8F-470D-AC4A-1AA2A8D61A13}"/>
              </a:ext>
            </a:extLst>
          </p:cNvPr>
          <p:cNvSpPr>
            <a:spLocks noGrp="1"/>
          </p:cNvSpPr>
          <p:nvPr>
            <p:ph type="sldNum" sz="quarter" idx="12"/>
          </p:nvPr>
        </p:nvSpPr>
        <p:spPr>
          <a:xfrm>
            <a:off x="8595367" y="6306150"/>
            <a:ext cx="411480" cy="457200"/>
          </a:xfrm>
        </p:spPr>
        <p:txBody>
          <a:bodyPr/>
          <a:lstStyle/>
          <a:p>
            <a:pPr>
              <a:defRPr/>
            </a:pPr>
            <a:fld id="{3452A075-C459-4AC0-84C5-E75960F991D9}" type="slidenum">
              <a:rPr lang="en-GB" altLang="en-US" smtClean="0">
                <a:latin typeface="Calibri" panose="020F0502020204030204" pitchFamily="34" charset="0"/>
                <a:cs typeface="Calibri" panose="020F0502020204030204" pitchFamily="34" charset="0"/>
              </a:rPr>
              <a:pPr>
                <a:defRPr/>
              </a:pPr>
              <a:t>32</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868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43DEA03-DB0B-4648-ADEB-28C345A8C7B7}"/>
              </a:ext>
            </a:extLst>
          </p:cNvPr>
          <p:cNvSpPr>
            <a:spLocks noGrp="1"/>
          </p:cNvSpPr>
          <p:nvPr>
            <p:ph type="title"/>
          </p:nvPr>
        </p:nvSpPr>
        <p:spPr>
          <a:xfrm>
            <a:off x="2776028" y="2772993"/>
            <a:ext cx="3591943" cy="1001486"/>
          </a:xfrm>
        </p:spPr>
        <p:txBody>
          <a:bodyPr/>
          <a:lstStyle/>
          <a:p>
            <a:r>
              <a:rPr lang="en-GB" sz="6600" b="1" dirty="0">
                <a:latin typeface="Calibri" panose="020F0502020204030204" pitchFamily="34" charset="0"/>
                <a:cs typeface="Calibri" panose="020F0502020204030204" pitchFamily="34" charset="0"/>
              </a:rPr>
              <a:t>End L9</a:t>
            </a:r>
          </a:p>
        </p:txBody>
      </p:sp>
      <p:sp>
        <p:nvSpPr>
          <p:cNvPr id="4" name="Platshållare för bildnummer 3">
            <a:extLst>
              <a:ext uri="{FF2B5EF4-FFF2-40B4-BE49-F238E27FC236}">
                <a16:creationId xmlns:a16="http://schemas.microsoft.com/office/drawing/2014/main" id="{C5D9F622-5AE7-46F1-8380-B05E8957CEB3}"/>
              </a:ext>
            </a:extLst>
          </p:cNvPr>
          <p:cNvSpPr>
            <a:spLocks noGrp="1"/>
          </p:cNvSpPr>
          <p:nvPr>
            <p:ph type="sldNum" sz="quarter" idx="12"/>
          </p:nvPr>
        </p:nvSpPr>
        <p:spPr>
          <a:xfrm>
            <a:off x="8537609" y="6248400"/>
            <a:ext cx="488482" cy="457200"/>
          </a:xfrm>
        </p:spPr>
        <p:txBody>
          <a:bodyPr/>
          <a:lstStyle/>
          <a:p>
            <a:pPr>
              <a:defRPr/>
            </a:pPr>
            <a:fld id="{3047E0B6-429E-4879-A6B6-89CBDB28E1BE}" type="slidenum">
              <a:rPr lang="en-GB" altLang="en-US" smtClean="0"/>
              <a:pPr>
                <a:defRPr/>
              </a:pPr>
              <a:t>33</a:t>
            </a:fld>
            <a:endParaRPr lang="en-GB" altLang="en-US" dirty="0"/>
          </a:p>
        </p:txBody>
      </p:sp>
    </p:spTree>
    <p:extLst>
      <p:ext uri="{BB962C8B-B14F-4D97-AF65-F5344CB8AC3E}">
        <p14:creationId xmlns:p14="http://schemas.microsoft.com/office/powerpoint/2010/main" val="165851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Bildobjekt 86">
            <a:extLst>
              <a:ext uri="{FF2B5EF4-FFF2-40B4-BE49-F238E27FC236}">
                <a16:creationId xmlns:a16="http://schemas.microsoft.com/office/drawing/2014/main" id="{A91DCF34-44BC-4622-9B44-0BA55C4EBE13}"/>
              </a:ext>
            </a:extLst>
          </p:cNvPr>
          <p:cNvPicPr>
            <a:picLocks noChangeAspect="1"/>
          </p:cNvPicPr>
          <p:nvPr/>
        </p:nvPicPr>
        <p:blipFill>
          <a:blip r:embed="rId2"/>
          <a:stretch>
            <a:fillRect/>
          </a:stretch>
        </p:blipFill>
        <p:spPr>
          <a:xfrm>
            <a:off x="2363633" y="493227"/>
            <a:ext cx="3199410" cy="4534362"/>
          </a:xfrm>
          <a:prstGeom prst="rect">
            <a:avLst/>
          </a:prstGeom>
        </p:spPr>
      </p:pic>
      <p:sp>
        <p:nvSpPr>
          <p:cNvPr id="4" name="Platshållare för bildnummer 3">
            <a:extLst>
              <a:ext uri="{FF2B5EF4-FFF2-40B4-BE49-F238E27FC236}">
                <a16:creationId xmlns:a16="http://schemas.microsoft.com/office/drawing/2014/main" id="{76DF5458-31BE-42AA-B845-4AE931116B6C}"/>
              </a:ext>
            </a:extLst>
          </p:cNvPr>
          <p:cNvSpPr>
            <a:spLocks noGrp="1"/>
          </p:cNvSpPr>
          <p:nvPr>
            <p:ph type="sldNum" sz="quarter" idx="12"/>
          </p:nvPr>
        </p:nvSpPr>
        <p:spPr>
          <a:xfrm>
            <a:off x="8849506" y="6366046"/>
            <a:ext cx="269749"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4</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BC0B9873-905B-4348-B47C-8B5644D14575}"/>
              </a:ext>
            </a:extLst>
          </p:cNvPr>
          <p:cNvSpPr txBox="1"/>
          <p:nvPr/>
        </p:nvSpPr>
        <p:spPr>
          <a:xfrm>
            <a:off x="0" y="-73277"/>
            <a:ext cx="9080749" cy="564385"/>
          </a:xfrm>
          <a:prstGeom prst="rect">
            <a:avLst/>
          </a:prstGeom>
          <a:noFill/>
        </p:spPr>
        <p:txBody>
          <a:bodyPr wrap="square" rtlCol="0">
            <a:spAutoFit/>
          </a:bodyPr>
          <a:lstStyle/>
          <a:p>
            <a:pPr marL="0" marR="0">
              <a:lnSpc>
                <a:spcPct val="107000"/>
              </a:lnSpc>
              <a:spcBef>
                <a:spcPts val="0"/>
              </a:spcBef>
              <a:spcAft>
                <a:spcPts val="0"/>
              </a:spcAft>
            </a:pPr>
            <a:r>
              <a:rPr lang="en-GB" sz="3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White-box model example:</a:t>
            </a:r>
            <a:r>
              <a:rPr lang="en-GB" sz="28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t>
            </a:r>
            <a:r>
              <a:rPr lang="en-GB" sz="2400" b="0" noProof="1">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Ctesibius</a:t>
            </a:r>
            <a:r>
              <a:rPr lang="en-GB" sz="24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t>
            </a:r>
            <a:r>
              <a:rPr lang="en-GB" sz="2400" b="0" i="0" dirty="0">
                <a:solidFill>
                  <a:srgbClr val="202122"/>
                </a:solidFill>
                <a:effectLst/>
                <a:latin typeface="Calibri" panose="020F0502020204030204" pitchFamily="34" charset="0"/>
                <a:cs typeface="Calibri" panose="020F0502020204030204" pitchFamily="34" charset="0"/>
              </a:rPr>
              <a:t>285–222 BC) </a:t>
            </a:r>
            <a:r>
              <a:rPr lang="en-GB" sz="24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water clock</a:t>
            </a:r>
            <a:endParaRPr lang="en-GB" sz="2400"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5" name="textruta 64">
            <a:extLst>
              <a:ext uri="{FF2B5EF4-FFF2-40B4-BE49-F238E27FC236}">
                <a16:creationId xmlns:a16="http://schemas.microsoft.com/office/drawing/2014/main" id="{FAD88855-966A-4686-A5E6-91A22B203519}"/>
              </a:ext>
            </a:extLst>
          </p:cNvPr>
          <p:cNvSpPr txBox="1"/>
          <p:nvPr/>
        </p:nvSpPr>
        <p:spPr>
          <a:xfrm>
            <a:off x="224405" y="5249831"/>
            <a:ext cx="4773313" cy="1600438"/>
          </a:xfrm>
          <a:prstGeom prst="rect">
            <a:avLst/>
          </a:prstGeom>
          <a:noFill/>
        </p:spPr>
        <p:txBody>
          <a:bodyPr wrap="square" rtlCol="0">
            <a:spAutoFit/>
          </a:bodyPr>
          <a:lstStyle/>
          <a:p>
            <a:r>
              <a:rPr lang="en-GB" sz="1800" b="0" dirty="0">
                <a:solidFill>
                  <a:schemeClr val="tx1"/>
                </a:solidFill>
                <a:latin typeface="Calibri" panose="020F0502020204030204" pitchFamily="34" charset="0"/>
                <a:cs typeface="Calibri" panose="020F0502020204030204" pitchFamily="34" charset="0"/>
              </a:rPr>
              <a:t>By keeping the content of the Supply vessel constant (by spill over) the Clock vessel will be filled at a constant rate during 12 hours.    </a:t>
            </a:r>
          </a:p>
          <a:p>
            <a:endParaRPr lang="en-GB" sz="800" b="0" dirty="0">
              <a:solidFill>
                <a:schemeClr val="tx1"/>
              </a:solidFill>
              <a:latin typeface="Calibri" panose="020F0502020204030204" pitchFamily="34" charset="0"/>
              <a:cs typeface="Calibri" panose="020F0502020204030204" pitchFamily="34" charset="0"/>
            </a:endParaRPr>
          </a:p>
          <a:p>
            <a:r>
              <a:rPr lang="en-GB" sz="1800" b="0" dirty="0">
                <a:solidFill>
                  <a:schemeClr val="tx1"/>
                </a:solidFill>
                <a:latin typeface="Calibri" panose="020F0502020204030204" pitchFamily="34" charset="0"/>
                <a:cs typeface="Calibri" panose="020F0502020204030204" pitchFamily="34" charset="0"/>
              </a:rPr>
              <a:t>Thereafter, the siphon will rapidly empty the Clock vessel, starting a new 12-hour period.</a:t>
            </a:r>
          </a:p>
        </p:txBody>
      </p:sp>
      <p:grpSp>
        <p:nvGrpSpPr>
          <p:cNvPr id="78" name="Grupp 77">
            <a:extLst>
              <a:ext uri="{FF2B5EF4-FFF2-40B4-BE49-F238E27FC236}">
                <a16:creationId xmlns:a16="http://schemas.microsoft.com/office/drawing/2014/main" id="{41A38E71-55E1-4761-82B2-AA77989AF1E7}"/>
              </a:ext>
            </a:extLst>
          </p:cNvPr>
          <p:cNvGrpSpPr/>
          <p:nvPr/>
        </p:nvGrpSpPr>
        <p:grpSpPr>
          <a:xfrm>
            <a:off x="224405" y="1014443"/>
            <a:ext cx="2154615" cy="4187913"/>
            <a:chOff x="372457" y="970107"/>
            <a:chExt cx="2154615" cy="4187913"/>
          </a:xfrm>
        </p:grpSpPr>
        <p:grpSp>
          <p:nvGrpSpPr>
            <p:cNvPr id="77" name="Grupp 76">
              <a:extLst>
                <a:ext uri="{FF2B5EF4-FFF2-40B4-BE49-F238E27FC236}">
                  <a16:creationId xmlns:a16="http://schemas.microsoft.com/office/drawing/2014/main" id="{8E47869B-D128-4D7A-BAA6-663A2CA95E8B}"/>
                </a:ext>
              </a:extLst>
            </p:cNvPr>
            <p:cNvGrpSpPr/>
            <p:nvPr/>
          </p:nvGrpSpPr>
          <p:grpSpPr>
            <a:xfrm>
              <a:off x="372457" y="1912563"/>
              <a:ext cx="1077014" cy="3245457"/>
              <a:chOff x="372457" y="1912563"/>
              <a:chExt cx="1077014" cy="3245457"/>
            </a:xfrm>
          </p:grpSpPr>
          <p:sp>
            <p:nvSpPr>
              <p:cNvPr id="66" name="textruta 65">
                <a:extLst>
                  <a:ext uri="{FF2B5EF4-FFF2-40B4-BE49-F238E27FC236}">
                    <a16:creationId xmlns:a16="http://schemas.microsoft.com/office/drawing/2014/main" id="{FC09B8CB-68CF-4D2E-AA28-790798F4E68B}"/>
                  </a:ext>
                </a:extLst>
              </p:cNvPr>
              <p:cNvSpPr txBox="1"/>
              <p:nvPr/>
            </p:nvSpPr>
            <p:spPr>
              <a:xfrm>
                <a:off x="372457" y="1912563"/>
                <a:ext cx="837733" cy="584775"/>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Supply</a:t>
                </a:r>
              </a:p>
              <a:p>
                <a:r>
                  <a:rPr lang="en-GB" dirty="0">
                    <a:solidFill>
                      <a:schemeClr val="tx1"/>
                    </a:solidFill>
                    <a:latin typeface="Calibri" panose="020F0502020204030204" pitchFamily="34" charset="0"/>
                    <a:cs typeface="Calibri" panose="020F0502020204030204" pitchFamily="34" charset="0"/>
                  </a:rPr>
                  <a:t>vessel</a:t>
                </a:r>
              </a:p>
            </p:txBody>
          </p:sp>
          <p:sp>
            <p:nvSpPr>
              <p:cNvPr id="67" name="textruta 66">
                <a:extLst>
                  <a:ext uri="{FF2B5EF4-FFF2-40B4-BE49-F238E27FC236}">
                    <a16:creationId xmlns:a16="http://schemas.microsoft.com/office/drawing/2014/main" id="{01AA419A-A204-4A76-BE21-68DCE28C7A93}"/>
                  </a:ext>
                </a:extLst>
              </p:cNvPr>
              <p:cNvSpPr txBox="1"/>
              <p:nvPr/>
            </p:nvSpPr>
            <p:spPr>
              <a:xfrm>
                <a:off x="525507" y="4573245"/>
                <a:ext cx="923964" cy="584775"/>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Clock vessel</a:t>
                </a:r>
              </a:p>
            </p:txBody>
          </p:sp>
        </p:grpSp>
        <p:grpSp>
          <p:nvGrpSpPr>
            <p:cNvPr id="69" name="Grupp 68">
              <a:extLst>
                <a:ext uri="{FF2B5EF4-FFF2-40B4-BE49-F238E27FC236}">
                  <a16:creationId xmlns:a16="http://schemas.microsoft.com/office/drawing/2014/main" id="{13831A0C-43DD-44C6-8936-90286274412D}"/>
                </a:ext>
              </a:extLst>
            </p:cNvPr>
            <p:cNvGrpSpPr/>
            <p:nvPr/>
          </p:nvGrpSpPr>
          <p:grpSpPr>
            <a:xfrm>
              <a:off x="470263" y="970107"/>
              <a:ext cx="2056809" cy="4075487"/>
              <a:chOff x="470263" y="970107"/>
              <a:chExt cx="2056809" cy="4075487"/>
            </a:xfrm>
          </p:grpSpPr>
          <p:grpSp>
            <p:nvGrpSpPr>
              <p:cNvPr id="64" name="Grupp 63">
                <a:extLst>
                  <a:ext uri="{FF2B5EF4-FFF2-40B4-BE49-F238E27FC236}">
                    <a16:creationId xmlns:a16="http://schemas.microsoft.com/office/drawing/2014/main" id="{183515B8-2A05-46D3-B155-F0825604674B}"/>
                  </a:ext>
                </a:extLst>
              </p:cNvPr>
              <p:cNvGrpSpPr/>
              <p:nvPr/>
            </p:nvGrpSpPr>
            <p:grpSpPr>
              <a:xfrm>
                <a:off x="470263" y="970107"/>
                <a:ext cx="1854929" cy="4075487"/>
                <a:chOff x="487681" y="1867090"/>
                <a:chExt cx="1854929" cy="4075487"/>
              </a:xfrm>
            </p:grpSpPr>
            <p:grpSp>
              <p:nvGrpSpPr>
                <p:cNvPr id="42" name="Grupp 41">
                  <a:extLst>
                    <a:ext uri="{FF2B5EF4-FFF2-40B4-BE49-F238E27FC236}">
                      <a16:creationId xmlns:a16="http://schemas.microsoft.com/office/drawing/2014/main" id="{7D4762E2-57A0-466D-974F-1AE14368212A}"/>
                    </a:ext>
                  </a:extLst>
                </p:cNvPr>
                <p:cNvGrpSpPr/>
                <p:nvPr/>
              </p:nvGrpSpPr>
              <p:grpSpPr>
                <a:xfrm>
                  <a:off x="583301" y="2572431"/>
                  <a:ext cx="1136376" cy="3035327"/>
                  <a:chOff x="653228" y="1723027"/>
                  <a:chExt cx="1136376" cy="3035327"/>
                </a:xfrm>
              </p:grpSpPr>
              <p:grpSp>
                <p:nvGrpSpPr>
                  <p:cNvPr id="25" name="Grupp 24">
                    <a:extLst>
                      <a:ext uri="{FF2B5EF4-FFF2-40B4-BE49-F238E27FC236}">
                        <a16:creationId xmlns:a16="http://schemas.microsoft.com/office/drawing/2014/main" id="{F8F10019-BB65-4B55-A975-B4CD175ECC41}"/>
                      </a:ext>
                    </a:extLst>
                  </p:cNvPr>
                  <p:cNvGrpSpPr/>
                  <p:nvPr/>
                </p:nvGrpSpPr>
                <p:grpSpPr>
                  <a:xfrm>
                    <a:off x="1227906" y="1723027"/>
                    <a:ext cx="539933" cy="1228300"/>
                    <a:chOff x="1227906" y="1723027"/>
                    <a:chExt cx="539933" cy="1228300"/>
                  </a:xfrm>
                </p:grpSpPr>
                <p:sp>
                  <p:nvSpPr>
                    <p:cNvPr id="14" name="Rektangel 13">
                      <a:extLst>
                        <a:ext uri="{FF2B5EF4-FFF2-40B4-BE49-F238E27FC236}">
                          <a16:creationId xmlns:a16="http://schemas.microsoft.com/office/drawing/2014/main" id="{145B6AC1-E21B-43B5-8CDB-4EE08AFDFF6F}"/>
                        </a:ext>
                      </a:extLst>
                    </p:cNvPr>
                    <p:cNvSpPr/>
                    <p:nvPr/>
                  </p:nvSpPr>
                  <p:spPr bwMode="auto">
                    <a:xfrm>
                      <a:off x="1227906" y="2090456"/>
                      <a:ext cx="539929" cy="756000"/>
                    </a:xfrm>
                    <a:prstGeom prst="rect">
                      <a:avLst/>
                    </a:prstGeom>
                    <a:solidFill>
                      <a:srgbClr val="66C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nvGrpSpPr>
                    <p:cNvPr id="13" name="Grupp 12">
                      <a:extLst>
                        <a:ext uri="{FF2B5EF4-FFF2-40B4-BE49-F238E27FC236}">
                          <a16:creationId xmlns:a16="http://schemas.microsoft.com/office/drawing/2014/main" id="{8F03BE16-9300-491B-ACC0-C175A8CC7402}"/>
                        </a:ext>
                      </a:extLst>
                    </p:cNvPr>
                    <p:cNvGrpSpPr/>
                    <p:nvPr/>
                  </p:nvGrpSpPr>
                  <p:grpSpPr>
                    <a:xfrm>
                      <a:off x="1227906" y="1836240"/>
                      <a:ext cx="539933" cy="1115087"/>
                      <a:chOff x="1227907" y="1958218"/>
                      <a:chExt cx="539933" cy="1107815"/>
                    </a:xfrm>
                    <a:solidFill>
                      <a:srgbClr val="66CCFF"/>
                    </a:solidFill>
                  </p:grpSpPr>
                  <p:cxnSp>
                    <p:nvCxnSpPr>
                      <p:cNvPr id="9" name="Rak koppling 8">
                        <a:extLst>
                          <a:ext uri="{FF2B5EF4-FFF2-40B4-BE49-F238E27FC236}">
                            <a16:creationId xmlns:a16="http://schemas.microsoft.com/office/drawing/2014/main" id="{BA6D1506-7C1B-45F7-AAB7-1B39E877D790}"/>
                          </a:ext>
                        </a:extLst>
                      </p:cNvPr>
                      <p:cNvCxnSpPr>
                        <a:stCxn id="7" idx="2"/>
                        <a:endCxn id="6" idx="2"/>
                      </p:cNvCxnSpPr>
                      <p:nvPr/>
                    </p:nvCxnSpPr>
                    <p:spPr bwMode="auto">
                      <a:xfrm flipH="1">
                        <a:off x="1227908" y="1966868"/>
                        <a:ext cx="1" cy="977246"/>
                      </a:xfrm>
                      <a:prstGeom prst="lin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Ellips 5">
                        <a:extLst>
                          <a:ext uri="{FF2B5EF4-FFF2-40B4-BE49-F238E27FC236}">
                            <a16:creationId xmlns:a16="http://schemas.microsoft.com/office/drawing/2014/main" id="{15FBB992-268E-46C6-A95A-4A4FEC66DC75}"/>
                          </a:ext>
                        </a:extLst>
                      </p:cNvPr>
                      <p:cNvSpPr/>
                      <p:nvPr/>
                    </p:nvSpPr>
                    <p:spPr bwMode="auto">
                      <a:xfrm>
                        <a:off x="1227908" y="2822193"/>
                        <a:ext cx="539931" cy="243840"/>
                      </a:xfrm>
                      <a:prstGeom prst="ellips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dirty="0">
                          <a:ln>
                            <a:noFill/>
                          </a:ln>
                          <a:solidFill>
                            <a:srgbClr val="FF0000"/>
                          </a:solidFill>
                          <a:effectLst/>
                          <a:latin typeface="Calibri" panose="020F0502020204030204" pitchFamily="34" charset="0"/>
                          <a:cs typeface="Calibri" panose="020F0502020204030204" pitchFamily="34" charset="0"/>
                        </a:endParaRPr>
                      </a:p>
                    </p:txBody>
                  </p:sp>
                  <p:cxnSp>
                    <p:nvCxnSpPr>
                      <p:cNvPr id="10" name="Rak koppling 9">
                        <a:extLst>
                          <a:ext uri="{FF2B5EF4-FFF2-40B4-BE49-F238E27FC236}">
                            <a16:creationId xmlns:a16="http://schemas.microsoft.com/office/drawing/2014/main" id="{2391A754-6351-4D28-ACCE-5239826428CF}"/>
                          </a:ext>
                        </a:extLst>
                      </p:cNvPr>
                      <p:cNvCxnSpPr/>
                      <p:nvPr/>
                    </p:nvCxnSpPr>
                    <p:spPr bwMode="auto">
                      <a:xfrm>
                        <a:off x="1767839" y="1958218"/>
                        <a:ext cx="1" cy="1037191"/>
                      </a:xfrm>
                      <a:prstGeom prst="lin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Ellips 11">
                        <a:extLst>
                          <a:ext uri="{FF2B5EF4-FFF2-40B4-BE49-F238E27FC236}">
                            <a16:creationId xmlns:a16="http://schemas.microsoft.com/office/drawing/2014/main" id="{CBE08DE7-49EA-4FCD-A272-61B859C926A4}"/>
                          </a:ext>
                        </a:extLst>
                      </p:cNvPr>
                      <p:cNvSpPr/>
                      <p:nvPr/>
                    </p:nvSpPr>
                    <p:spPr bwMode="auto">
                      <a:xfrm>
                        <a:off x="1227907" y="2027833"/>
                        <a:ext cx="539931" cy="243840"/>
                      </a:xfrm>
                      <a:prstGeom prst="ellips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sp>
                  <p:nvSpPr>
                    <p:cNvPr id="7" name="Ellips 6">
                      <a:extLst>
                        <a:ext uri="{FF2B5EF4-FFF2-40B4-BE49-F238E27FC236}">
                          <a16:creationId xmlns:a16="http://schemas.microsoft.com/office/drawing/2014/main" id="{317FB7C9-0EFE-4729-B1AC-455D69CC6BBC}"/>
                        </a:ext>
                      </a:extLst>
                    </p:cNvPr>
                    <p:cNvSpPr/>
                    <p:nvPr/>
                  </p:nvSpPr>
                  <p:spPr bwMode="auto">
                    <a:xfrm>
                      <a:off x="1227908" y="1723027"/>
                      <a:ext cx="539931" cy="243840"/>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grpSp>
                <p:nvGrpSpPr>
                  <p:cNvPr id="24" name="Grupp 23">
                    <a:extLst>
                      <a:ext uri="{FF2B5EF4-FFF2-40B4-BE49-F238E27FC236}">
                        <a16:creationId xmlns:a16="http://schemas.microsoft.com/office/drawing/2014/main" id="{8FCCBFA2-7696-4D9A-A7FD-7F2EFE7C4065}"/>
                      </a:ext>
                    </a:extLst>
                  </p:cNvPr>
                  <p:cNvGrpSpPr/>
                  <p:nvPr/>
                </p:nvGrpSpPr>
                <p:grpSpPr>
                  <a:xfrm>
                    <a:off x="1240963" y="3651986"/>
                    <a:ext cx="548641" cy="1106368"/>
                    <a:chOff x="1301926" y="3704236"/>
                    <a:chExt cx="548641" cy="1106368"/>
                  </a:xfrm>
                </p:grpSpPr>
                <p:sp>
                  <p:nvSpPr>
                    <p:cNvPr id="17" name="Rektangel 16">
                      <a:extLst>
                        <a:ext uri="{FF2B5EF4-FFF2-40B4-BE49-F238E27FC236}">
                          <a16:creationId xmlns:a16="http://schemas.microsoft.com/office/drawing/2014/main" id="{78B133AD-3954-48AD-B036-3C8D14090CE8}"/>
                        </a:ext>
                      </a:extLst>
                    </p:cNvPr>
                    <p:cNvSpPr/>
                    <p:nvPr/>
                  </p:nvSpPr>
                  <p:spPr bwMode="auto">
                    <a:xfrm>
                      <a:off x="1310634" y="4290967"/>
                      <a:ext cx="539929" cy="414771"/>
                    </a:xfrm>
                    <a:prstGeom prst="rect">
                      <a:avLst/>
                    </a:prstGeom>
                    <a:solidFill>
                      <a:srgbClr val="66C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nvGrpSpPr>
                    <p:cNvPr id="18" name="Grupp 17">
                      <a:extLst>
                        <a:ext uri="{FF2B5EF4-FFF2-40B4-BE49-F238E27FC236}">
                          <a16:creationId xmlns:a16="http://schemas.microsoft.com/office/drawing/2014/main" id="{ADD7E10A-D02A-4C12-BA26-6B40BC53FB0D}"/>
                        </a:ext>
                      </a:extLst>
                    </p:cNvPr>
                    <p:cNvGrpSpPr/>
                    <p:nvPr/>
                  </p:nvGrpSpPr>
                  <p:grpSpPr>
                    <a:xfrm>
                      <a:off x="1301926" y="3782609"/>
                      <a:ext cx="548641" cy="1027995"/>
                      <a:chOff x="1219199" y="2044741"/>
                      <a:chExt cx="548641" cy="1021292"/>
                    </a:xfrm>
                    <a:solidFill>
                      <a:srgbClr val="66CCFF"/>
                    </a:solidFill>
                  </p:grpSpPr>
                  <p:sp>
                    <p:nvSpPr>
                      <p:cNvPr id="19" name="Ellips 18">
                        <a:extLst>
                          <a:ext uri="{FF2B5EF4-FFF2-40B4-BE49-F238E27FC236}">
                            <a16:creationId xmlns:a16="http://schemas.microsoft.com/office/drawing/2014/main" id="{C610D182-6CC8-4842-96FC-C9BDEFC56D53}"/>
                          </a:ext>
                        </a:extLst>
                      </p:cNvPr>
                      <p:cNvSpPr/>
                      <p:nvPr/>
                    </p:nvSpPr>
                    <p:spPr bwMode="auto">
                      <a:xfrm>
                        <a:off x="1227908" y="2822193"/>
                        <a:ext cx="539931" cy="243840"/>
                      </a:xfrm>
                      <a:prstGeom prst="ellips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dirty="0">
                          <a:ln>
                            <a:noFill/>
                          </a:ln>
                          <a:solidFill>
                            <a:srgbClr val="FF0000"/>
                          </a:solidFill>
                          <a:effectLst/>
                          <a:latin typeface="Calibri" panose="020F0502020204030204" pitchFamily="34" charset="0"/>
                          <a:cs typeface="Calibri" panose="020F0502020204030204" pitchFamily="34" charset="0"/>
                        </a:endParaRPr>
                      </a:p>
                    </p:txBody>
                  </p:sp>
                  <p:cxnSp>
                    <p:nvCxnSpPr>
                      <p:cNvPr id="20" name="Rak koppling 19">
                        <a:extLst>
                          <a:ext uri="{FF2B5EF4-FFF2-40B4-BE49-F238E27FC236}">
                            <a16:creationId xmlns:a16="http://schemas.microsoft.com/office/drawing/2014/main" id="{96F9C6C3-86B5-4FB6-BD2E-6273D88C95AD}"/>
                          </a:ext>
                        </a:extLst>
                      </p:cNvPr>
                      <p:cNvCxnSpPr/>
                      <p:nvPr/>
                    </p:nvCxnSpPr>
                    <p:spPr bwMode="auto">
                      <a:xfrm flipH="1">
                        <a:off x="1219199" y="2088004"/>
                        <a:ext cx="1" cy="856109"/>
                      </a:xfrm>
                      <a:prstGeom prst="lin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Rak koppling 20">
                        <a:extLst>
                          <a:ext uri="{FF2B5EF4-FFF2-40B4-BE49-F238E27FC236}">
                            <a16:creationId xmlns:a16="http://schemas.microsoft.com/office/drawing/2014/main" id="{542E0E02-E933-444B-B50B-1F996B1AC90B}"/>
                          </a:ext>
                        </a:extLst>
                      </p:cNvPr>
                      <p:cNvCxnSpPr/>
                      <p:nvPr/>
                    </p:nvCxnSpPr>
                    <p:spPr bwMode="auto">
                      <a:xfrm>
                        <a:off x="1767839" y="2044741"/>
                        <a:ext cx="1" cy="929896"/>
                      </a:xfrm>
                      <a:prstGeom prst="lin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Ellips 21">
                        <a:extLst>
                          <a:ext uri="{FF2B5EF4-FFF2-40B4-BE49-F238E27FC236}">
                            <a16:creationId xmlns:a16="http://schemas.microsoft.com/office/drawing/2014/main" id="{AD4789DD-B784-4867-B414-0C1CDBE478B3}"/>
                          </a:ext>
                        </a:extLst>
                      </p:cNvPr>
                      <p:cNvSpPr/>
                      <p:nvPr/>
                    </p:nvSpPr>
                    <p:spPr bwMode="auto">
                      <a:xfrm>
                        <a:off x="1227907" y="2365255"/>
                        <a:ext cx="539931" cy="243840"/>
                      </a:xfrm>
                      <a:prstGeom prst="ellipse">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sp>
                  <p:nvSpPr>
                    <p:cNvPr id="23" name="Ellips 22">
                      <a:extLst>
                        <a:ext uri="{FF2B5EF4-FFF2-40B4-BE49-F238E27FC236}">
                          <a16:creationId xmlns:a16="http://schemas.microsoft.com/office/drawing/2014/main" id="{E4F03698-3C66-4854-9C7B-69B23E7C968A}"/>
                        </a:ext>
                      </a:extLst>
                    </p:cNvPr>
                    <p:cNvSpPr/>
                    <p:nvPr/>
                  </p:nvSpPr>
                  <p:spPr bwMode="auto">
                    <a:xfrm>
                      <a:off x="1310636" y="3704236"/>
                      <a:ext cx="539931" cy="243840"/>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grpSp>
                <p:nvGrpSpPr>
                  <p:cNvPr id="37" name="Grupp 36">
                    <a:extLst>
                      <a:ext uri="{FF2B5EF4-FFF2-40B4-BE49-F238E27FC236}">
                        <a16:creationId xmlns:a16="http://schemas.microsoft.com/office/drawing/2014/main" id="{BB6EEBB2-AC14-4B7C-9B10-F7E818519911}"/>
                      </a:ext>
                    </a:extLst>
                  </p:cNvPr>
                  <p:cNvGrpSpPr/>
                  <p:nvPr/>
                </p:nvGrpSpPr>
                <p:grpSpPr>
                  <a:xfrm>
                    <a:off x="905683" y="3253403"/>
                    <a:ext cx="775063" cy="986013"/>
                    <a:chOff x="2865120" y="2206402"/>
                    <a:chExt cx="775063" cy="1102855"/>
                  </a:xfrm>
                </p:grpSpPr>
                <p:sp>
                  <p:nvSpPr>
                    <p:cNvPr id="26" name="Ellips 25">
                      <a:extLst>
                        <a:ext uri="{FF2B5EF4-FFF2-40B4-BE49-F238E27FC236}">
                          <a16:creationId xmlns:a16="http://schemas.microsoft.com/office/drawing/2014/main" id="{E96531ED-137F-439C-A16D-8835725C549A}"/>
                        </a:ext>
                      </a:extLst>
                    </p:cNvPr>
                    <p:cNvSpPr/>
                    <p:nvPr/>
                  </p:nvSpPr>
                  <p:spPr bwMode="auto">
                    <a:xfrm>
                      <a:off x="3309257" y="3152503"/>
                      <a:ext cx="330926" cy="156754"/>
                    </a:xfrm>
                    <a:prstGeom prst="ellipse">
                      <a:avLst/>
                    </a:prstGeom>
                    <a:solidFill>
                      <a:srgbClr val="FFC000"/>
                    </a:solidFill>
                    <a:ln w="25400" cap="flat" cmpd="dbl"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nvGrpSpPr>
                    <p:cNvPr id="36" name="Grupp 35">
                      <a:extLst>
                        <a:ext uri="{FF2B5EF4-FFF2-40B4-BE49-F238E27FC236}">
                          <a16:creationId xmlns:a16="http://schemas.microsoft.com/office/drawing/2014/main" id="{A4D0A56B-B6DE-47BB-8C40-2FD334DCEB5C}"/>
                        </a:ext>
                      </a:extLst>
                    </p:cNvPr>
                    <p:cNvGrpSpPr/>
                    <p:nvPr/>
                  </p:nvGrpSpPr>
                  <p:grpSpPr>
                    <a:xfrm>
                      <a:off x="2865120" y="2206402"/>
                      <a:ext cx="609600" cy="1024478"/>
                      <a:chOff x="3448594" y="2705881"/>
                      <a:chExt cx="609600" cy="1024478"/>
                    </a:xfrm>
                  </p:grpSpPr>
                  <p:cxnSp>
                    <p:nvCxnSpPr>
                      <p:cNvPr id="32" name="Rak koppling 31">
                        <a:extLst>
                          <a:ext uri="{FF2B5EF4-FFF2-40B4-BE49-F238E27FC236}">
                            <a16:creationId xmlns:a16="http://schemas.microsoft.com/office/drawing/2014/main" id="{D64C1315-FE04-40C7-B291-26A9E082626D}"/>
                          </a:ext>
                        </a:extLst>
                      </p:cNvPr>
                      <p:cNvCxnSpPr/>
                      <p:nvPr/>
                    </p:nvCxnSpPr>
                    <p:spPr bwMode="auto">
                      <a:xfrm flipV="1">
                        <a:off x="4058194" y="2705882"/>
                        <a:ext cx="0" cy="1024477"/>
                      </a:xfrm>
                      <a:prstGeom prst="line">
                        <a:avLst/>
                      </a:prstGeom>
                      <a:noFill/>
                      <a:ln w="25400" cap="flat" cmpd="dbl"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Rak pilkoppling 33">
                        <a:extLst>
                          <a:ext uri="{FF2B5EF4-FFF2-40B4-BE49-F238E27FC236}">
                            <a16:creationId xmlns:a16="http://schemas.microsoft.com/office/drawing/2014/main" id="{9CF37B94-80A4-451C-83E2-2F2D9E3E2007}"/>
                          </a:ext>
                        </a:extLst>
                      </p:cNvPr>
                      <p:cNvCxnSpPr/>
                      <p:nvPr/>
                    </p:nvCxnSpPr>
                    <p:spPr bwMode="auto">
                      <a:xfrm flipH="1">
                        <a:off x="3448594" y="2705881"/>
                        <a:ext cx="609600" cy="0"/>
                      </a:xfrm>
                      <a:prstGeom prst="straightConnector1">
                        <a:avLst/>
                      </a:prstGeom>
                      <a:noFill/>
                      <a:ln w="25400" cap="flat" cmpd="dbl" algn="ctr">
                        <a:solidFill>
                          <a:srgbClr val="C0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1" name="Grupp 40">
                    <a:extLst>
                      <a:ext uri="{FF2B5EF4-FFF2-40B4-BE49-F238E27FC236}">
                        <a16:creationId xmlns:a16="http://schemas.microsoft.com/office/drawing/2014/main" id="{FE9E8007-2471-4D18-8321-0918D6F56EAD}"/>
                      </a:ext>
                    </a:extLst>
                  </p:cNvPr>
                  <p:cNvGrpSpPr/>
                  <p:nvPr/>
                </p:nvGrpSpPr>
                <p:grpSpPr>
                  <a:xfrm>
                    <a:off x="653228" y="2701897"/>
                    <a:ext cx="438274" cy="1744205"/>
                    <a:chOff x="2493655" y="2705884"/>
                    <a:chExt cx="438274" cy="1744205"/>
                  </a:xfrm>
                </p:grpSpPr>
                <p:sp>
                  <p:nvSpPr>
                    <p:cNvPr id="39" name="Parallellogram 38">
                      <a:extLst>
                        <a:ext uri="{FF2B5EF4-FFF2-40B4-BE49-F238E27FC236}">
                          <a16:creationId xmlns:a16="http://schemas.microsoft.com/office/drawing/2014/main" id="{98D9469D-7414-4998-96FD-FB0291341A65}"/>
                        </a:ext>
                      </a:extLst>
                    </p:cNvPr>
                    <p:cNvSpPr/>
                    <p:nvPr/>
                  </p:nvSpPr>
                  <p:spPr bwMode="auto">
                    <a:xfrm rot="5400000" flipV="1">
                      <a:off x="1829056" y="3370483"/>
                      <a:ext cx="1744205" cy="415008"/>
                    </a:xfrm>
                    <a:prstGeom prst="parallelogram">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40" name="textruta 39">
                      <a:extLst>
                        <a:ext uri="{FF2B5EF4-FFF2-40B4-BE49-F238E27FC236}">
                          <a16:creationId xmlns:a16="http://schemas.microsoft.com/office/drawing/2014/main" id="{8606B953-C454-4CA9-B6BD-7BA212512880}"/>
                        </a:ext>
                      </a:extLst>
                    </p:cNvPr>
                    <p:cNvSpPr txBox="1"/>
                    <p:nvPr/>
                  </p:nvSpPr>
                  <p:spPr>
                    <a:xfrm>
                      <a:off x="2516921" y="2767638"/>
                      <a:ext cx="415008" cy="1569660"/>
                    </a:xfrm>
                    <a:prstGeom prst="rect">
                      <a:avLst/>
                    </a:prstGeom>
                    <a:noFill/>
                  </p:spPr>
                  <p:txBody>
                    <a:bodyPr wrap="square" rtlCol="0">
                      <a:spAutoFit/>
                    </a:bodyPr>
                    <a:lstStyle/>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a:p>
                      <a:r>
                        <a:rPr lang="en-GB" sz="800" dirty="0">
                          <a:solidFill>
                            <a:schemeClr val="tx1"/>
                          </a:solidFill>
                          <a:latin typeface="Calibri" panose="020F0502020204030204" pitchFamily="34" charset="0"/>
                          <a:cs typeface="Calibri" panose="020F0502020204030204" pitchFamily="34" charset="0"/>
                          <a:sym typeface="Symbol" panose="05050102010706020507" pitchFamily="18" charset="2"/>
                        </a:rPr>
                        <a:t></a:t>
                      </a:r>
                    </a:p>
                  </p:txBody>
                </p:sp>
              </p:grpSp>
            </p:grpSp>
            <p:grpSp>
              <p:nvGrpSpPr>
                <p:cNvPr id="53" name="Grupp 52">
                  <a:extLst>
                    <a:ext uri="{FF2B5EF4-FFF2-40B4-BE49-F238E27FC236}">
                      <a16:creationId xmlns:a16="http://schemas.microsoft.com/office/drawing/2014/main" id="{B79F70D6-80FC-48EB-9A1C-39108D1F33F7}"/>
                    </a:ext>
                  </a:extLst>
                </p:cNvPr>
                <p:cNvGrpSpPr/>
                <p:nvPr/>
              </p:nvGrpSpPr>
              <p:grpSpPr>
                <a:xfrm>
                  <a:off x="1523988" y="4697009"/>
                  <a:ext cx="818622" cy="1245568"/>
                  <a:chOff x="1523988" y="4697009"/>
                  <a:chExt cx="818622" cy="1245568"/>
                </a:xfrm>
              </p:grpSpPr>
              <p:sp>
                <p:nvSpPr>
                  <p:cNvPr id="47" name="Pil: u-sväng 46">
                    <a:extLst>
                      <a:ext uri="{FF2B5EF4-FFF2-40B4-BE49-F238E27FC236}">
                        <a16:creationId xmlns:a16="http://schemas.microsoft.com/office/drawing/2014/main" id="{3AA4DB63-79B6-46F3-9289-DBFA5E8E2CD7}"/>
                      </a:ext>
                    </a:extLst>
                  </p:cNvPr>
                  <p:cNvSpPr/>
                  <p:nvPr/>
                </p:nvSpPr>
                <p:spPr bwMode="auto">
                  <a:xfrm>
                    <a:off x="1904214" y="4697009"/>
                    <a:ext cx="438396" cy="1106074"/>
                  </a:xfrm>
                  <a:prstGeom prst="uturnArrow">
                    <a:avLst>
                      <a:gd name="adj1" fmla="val 25000"/>
                      <a:gd name="adj2" fmla="val 25000"/>
                      <a:gd name="adj3" fmla="val 25000"/>
                      <a:gd name="adj4" fmla="val 43750"/>
                      <a:gd name="adj5" fmla="val 100000"/>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nvGrpSpPr>
                  <p:cNvPr id="52" name="Grupp 51">
                    <a:extLst>
                      <a:ext uri="{FF2B5EF4-FFF2-40B4-BE49-F238E27FC236}">
                        <a16:creationId xmlns:a16="http://schemas.microsoft.com/office/drawing/2014/main" id="{821A8A60-1F99-40CA-A5D1-094BEE0C0420}"/>
                      </a:ext>
                    </a:extLst>
                  </p:cNvPr>
                  <p:cNvGrpSpPr/>
                  <p:nvPr/>
                </p:nvGrpSpPr>
                <p:grpSpPr>
                  <a:xfrm>
                    <a:off x="1523988" y="5510213"/>
                    <a:ext cx="528504" cy="432364"/>
                    <a:chOff x="1491780" y="5510213"/>
                    <a:chExt cx="430151" cy="432364"/>
                  </a:xfrm>
                </p:grpSpPr>
                <p:sp>
                  <p:nvSpPr>
                    <p:cNvPr id="48" name="Pil: u-sväng 47">
                      <a:extLst>
                        <a:ext uri="{FF2B5EF4-FFF2-40B4-BE49-F238E27FC236}">
                          <a16:creationId xmlns:a16="http://schemas.microsoft.com/office/drawing/2014/main" id="{C03370F2-038B-4B45-B017-C4EEAA02A53C}"/>
                        </a:ext>
                      </a:extLst>
                    </p:cNvPr>
                    <p:cNvSpPr/>
                    <p:nvPr/>
                  </p:nvSpPr>
                  <p:spPr bwMode="auto">
                    <a:xfrm flipV="1">
                      <a:off x="1515299" y="5574961"/>
                      <a:ext cx="406632" cy="367616"/>
                    </a:xfrm>
                    <a:prstGeom prst="uturnArrow">
                      <a:avLst/>
                    </a:prstGeom>
                    <a:solidFill>
                      <a:srgbClr val="66CCFF"/>
                    </a:solidFill>
                    <a:ln w="12700" cap="rnd"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50" name="Ellips 49">
                      <a:extLst>
                        <a:ext uri="{FF2B5EF4-FFF2-40B4-BE49-F238E27FC236}">
                          <a16:creationId xmlns:a16="http://schemas.microsoft.com/office/drawing/2014/main" id="{1154BFB3-0915-4929-9843-0D17BAA03339}"/>
                        </a:ext>
                      </a:extLst>
                    </p:cNvPr>
                    <p:cNvSpPr/>
                    <p:nvPr/>
                  </p:nvSpPr>
                  <p:spPr bwMode="auto">
                    <a:xfrm flipV="1">
                      <a:off x="1491780" y="5510213"/>
                      <a:ext cx="108000" cy="54000"/>
                    </a:xfrm>
                    <a:prstGeom prst="ellipse">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sp>
                <p:nvSpPr>
                  <p:cNvPr id="51" name="Rektangel 50">
                    <a:extLst>
                      <a:ext uri="{FF2B5EF4-FFF2-40B4-BE49-F238E27FC236}">
                        <a16:creationId xmlns:a16="http://schemas.microsoft.com/office/drawing/2014/main" id="{345C5DA1-D9A8-409F-B2CE-A4B257181E12}"/>
                      </a:ext>
                    </a:extLst>
                  </p:cNvPr>
                  <p:cNvSpPr/>
                  <p:nvPr/>
                </p:nvSpPr>
                <p:spPr bwMode="auto">
                  <a:xfrm>
                    <a:off x="1915738" y="5031492"/>
                    <a:ext cx="108000" cy="720000"/>
                  </a:xfrm>
                  <a:prstGeom prst="rect">
                    <a:avLst/>
                  </a:prstGeom>
                  <a:solidFill>
                    <a:srgbClr val="66C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sp>
              <p:nvSpPr>
                <p:cNvPr id="54" name="Pil: böjd 53">
                  <a:extLst>
                    <a:ext uri="{FF2B5EF4-FFF2-40B4-BE49-F238E27FC236}">
                      <a16:creationId xmlns:a16="http://schemas.microsoft.com/office/drawing/2014/main" id="{DCDB3002-4CCD-4805-AFBD-DA44D5A16DC6}"/>
                    </a:ext>
                  </a:extLst>
                </p:cNvPr>
                <p:cNvSpPr/>
                <p:nvPr/>
              </p:nvSpPr>
              <p:spPr bwMode="auto">
                <a:xfrm rot="5400000">
                  <a:off x="1717265" y="2844796"/>
                  <a:ext cx="301607" cy="353124"/>
                </a:xfrm>
                <a:prstGeom prst="bentArrow">
                  <a:avLst/>
                </a:prstGeom>
                <a:solidFill>
                  <a:srgbClr val="66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56" name="Ellips 55">
                  <a:extLst>
                    <a:ext uri="{FF2B5EF4-FFF2-40B4-BE49-F238E27FC236}">
                      <a16:creationId xmlns:a16="http://schemas.microsoft.com/office/drawing/2014/main" id="{AA5A7F82-E8B0-4AD5-8438-1F4C738D9D21}"/>
                    </a:ext>
                  </a:extLst>
                </p:cNvPr>
                <p:cNvSpPr/>
                <p:nvPr/>
              </p:nvSpPr>
              <p:spPr bwMode="auto">
                <a:xfrm>
                  <a:off x="1933145" y="3265605"/>
                  <a:ext cx="72000" cy="72000"/>
                </a:xfrm>
                <a:prstGeom prst="ellipse">
                  <a:avLst/>
                </a:prstGeom>
                <a:solidFill>
                  <a:srgbClr val="66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57" name="Ellips 56">
                  <a:extLst>
                    <a:ext uri="{FF2B5EF4-FFF2-40B4-BE49-F238E27FC236}">
                      <a16:creationId xmlns:a16="http://schemas.microsoft.com/office/drawing/2014/main" id="{C6B0031E-8464-45F1-B840-C039CD787C5D}"/>
                    </a:ext>
                  </a:extLst>
                </p:cNvPr>
                <p:cNvSpPr/>
                <p:nvPr/>
              </p:nvSpPr>
              <p:spPr bwMode="auto">
                <a:xfrm>
                  <a:off x="1932140" y="3470483"/>
                  <a:ext cx="72000" cy="72000"/>
                </a:xfrm>
                <a:prstGeom prst="ellipse">
                  <a:avLst/>
                </a:prstGeom>
                <a:solidFill>
                  <a:srgbClr val="66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58" name="Ellips 57">
                  <a:extLst>
                    <a:ext uri="{FF2B5EF4-FFF2-40B4-BE49-F238E27FC236}">
                      <a16:creationId xmlns:a16="http://schemas.microsoft.com/office/drawing/2014/main" id="{0C4F52C2-0448-447F-BCB6-B68FC28D29F3}"/>
                    </a:ext>
                  </a:extLst>
                </p:cNvPr>
                <p:cNvSpPr/>
                <p:nvPr/>
              </p:nvSpPr>
              <p:spPr bwMode="auto">
                <a:xfrm>
                  <a:off x="1936381" y="3810244"/>
                  <a:ext cx="72000" cy="72000"/>
                </a:xfrm>
                <a:prstGeom prst="ellipse">
                  <a:avLst/>
                </a:prstGeom>
                <a:solidFill>
                  <a:srgbClr val="66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nvGrpSpPr>
                <p:cNvPr id="45" name="Grupp 44">
                  <a:extLst>
                    <a:ext uri="{FF2B5EF4-FFF2-40B4-BE49-F238E27FC236}">
                      <a16:creationId xmlns:a16="http://schemas.microsoft.com/office/drawing/2014/main" id="{179979D2-D8E9-43AC-8345-AE3BD781224E}"/>
                    </a:ext>
                  </a:extLst>
                </p:cNvPr>
                <p:cNvGrpSpPr/>
                <p:nvPr/>
              </p:nvGrpSpPr>
              <p:grpSpPr>
                <a:xfrm>
                  <a:off x="1278631" y="3694559"/>
                  <a:ext cx="72000" cy="1236545"/>
                  <a:chOff x="1539895" y="3755522"/>
                  <a:chExt cx="72000" cy="1236545"/>
                </a:xfrm>
              </p:grpSpPr>
              <p:sp>
                <p:nvSpPr>
                  <p:cNvPr id="43" name="Ellips 42">
                    <a:extLst>
                      <a:ext uri="{FF2B5EF4-FFF2-40B4-BE49-F238E27FC236}">
                        <a16:creationId xmlns:a16="http://schemas.microsoft.com/office/drawing/2014/main" id="{93DE9C10-5A3B-417D-8491-EF0A79BA8B2B}"/>
                      </a:ext>
                    </a:extLst>
                  </p:cNvPr>
                  <p:cNvSpPr/>
                  <p:nvPr/>
                </p:nvSpPr>
                <p:spPr bwMode="auto">
                  <a:xfrm flipV="1">
                    <a:off x="1539895" y="3755522"/>
                    <a:ext cx="72000" cy="43200"/>
                  </a:xfrm>
                  <a:prstGeom prst="ellipse">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44" name="Rektangel 43">
                    <a:extLst>
                      <a:ext uri="{FF2B5EF4-FFF2-40B4-BE49-F238E27FC236}">
                        <a16:creationId xmlns:a16="http://schemas.microsoft.com/office/drawing/2014/main" id="{1E8DE8B3-8372-4C77-92C8-FEDC5C4D10C6}"/>
                      </a:ext>
                    </a:extLst>
                  </p:cNvPr>
                  <p:cNvSpPr/>
                  <p:nvPr/>
                </p:nvSpPr>
                <p:spPr bwMode="auto">
                  <a:xfrm>
                    <a:off x="1555124" y="3840067"/>
                    <a:ext cx="45719" cy="1152000"/>
                  </a:xfrm>
                  <a:prstGeom prst="rect">
                    <a:avLst/>
                  </a:prstGeom>
                  <a:solidFill>
                    <a:srgbClr val="66C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grpSp>
              <p:nvGrpSpPr>
                <p:cNvPr id="63" name="Grupp 62">
                  <a:extLst>
                    <a:ext uri="{FF2B5EF4-FFF2-40B4-BE49-F238E27FC236}">
                      <a16:creationId xmlns:a16="http://schemas.microsoft.com/office/drawing/2014/main" id="{3E488DD3-5C9C-49B6-B580-410B7E9D2281}"/>
                    </a:ext>
                  </a:extLst>
                </p:cNvPr>
                <p:cNvGrpSpPr/>
                <p:nvPr/>
              </p:nvGrpSpPr>
              <p:grpSpPr>
                <a:xfrm>
                  <a:off x="487681" y="1867090"/>
                  <a:ext cx="940262" cy="911290"/>
                  <a:chOff x="487681" y="1867090"/>
                  <a:chExt cx="940262" cy="911290"/>
                </a:xfrm>
              </p:grpSpPr>
              <p:sp>
                <p:nvSpPr>
                  <p:cNvPr id="61" name="Rektangel 60">
                    <a:extLst>
                      <a:ext uri="{FF2B5EF4-FFF2-40B4-BE49-F238E27FC236}">
                        <a16:creationId xmlns:a16="http://schemas.microsoft.com/office/drawing/2014/main" id="{80B5A7BF-AA57-4195-A45D-222CE576732A}"/>
                      </a:ext>
                    </a:extLst>
                  </p:cNvPr>
                  <p:cNvSpPr/>
                  <p:nvPr/>
                </p:nvSpPr>
                <p:spPr bwMode="auto">
                  <a:xfrm>
                    <a:off x="1315008" y="1993804"/>
                    <a:ext cx="54000" cy="784576"/>
                  </a:xfrm>
                  <a:prstGeom prst="rect">
                    <a:avLst/>
                  </a:prstGeom>
                  <a:solidFill>
                    <a:srgbClr val="66CC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sp>
                <p:nvSpPr>
                  <p:cNvPr id="62" name="Pil: böjd 61">
                    <a:extLst>
                      <a:ext uri="{FF2B5EF4-FFF2-40B4-BE49-F238E27FC236}">
                        <a16:creationId xmlns:a16="http://schemas.microsoft.com/office/drawing/2014/main" id="{A7F3DB34-5DCA-486E-8F90-42D6A61179E0}"/>
                      </a:ext>
                    </a:extLst>
                  </p:cNvPr>
                  <p:cNvSpPr/>
                  <p:nvPr/>
                </p:nvSpPr>
                <p:spPr bwMode="auto">
                  <a:xfrm rot="5400000">
                    <a:off x="793972" y="1560799"/>
                    <a:ext cx="327679" cy="940262"/>
                  </a:xfrm>
                  <a:prstGeom prst="bentArrow">
                    <a:avLst/>
                  </a:prstGeom>
                  <a:solidFill>
                    <a:srgbClr val="66CC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80000"/>
                      </a:lnSpc>
                      <a:spcBef>
                        <a:spcPct val="50000"/>
                      </a:spcBef>
                      <a:spcAft>
                        <a:spcPct val="0"/>
                      </a:spcAft>
                      <a:buClrTx/>
                      <a:buSzTx/>
                      <a:buFontTx/>
                      <a:buNone/>
                      <a:tabLst/>
                    </a:pPr>
                    <a:endParaRPr kumimoji="0" lang="en-GB" sz="1600" b="1" i="0" u="none" strike="noStrike" cap="none" normalizeH="0" baseline="0">
                      <a:ln>
                        <a:noFill/>
                      </a:ln>
                      <a:solidFill>
                        <a:srgbClr val="FF0000"/>
                      </a:solidFill>
                      <a:effectLst/>
                      <a:latin typeface="Calibri" panose="020F0502020204030204" pitchFamily="34" charset="0"/>
                      <a:cs typeface="Calibri" panose="020F0502020204030204" pitchFamily="34" charset="0"/>
                    </a:endParaRPr>
                  </a:p>
                </p:txBody>
              </p:sp>
            </p:grpSp>
          </p:grpSp>
          <p:sp>
            <p:nvSpPr>
              <p:cNvPr id="68" name="textruta 67">
                <a:extLst>
                  <a:ext uri="{FF2B5EF4-FFF2-40B4-BE49-F238E27FC236}">
                    <a16:creationId xmlns:a16="http://schemas.microsoft.com/office/drawing/2014/main" id="{C95A404C-CCA1-4EC9-B84A-DBB1B5F38614}"/>
                  </a:ext>
                </a:extLst>
              </p:cNvPr>
              <p:cNvSpPr txBox="1"/>
              <p:nvPr/>
            </p:nvSpPr>
            <p:spPr>
              <a:xfrm>
                <a:off x="1663072" y="3481875"/>
                <a:ext cx="864000" cy="338554"/>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Siphon</a:t>
                </a:r>
              </a:p>
            </p:txBody>
          </p:sp>
        </p:grpSp>
      </p:grpSp>
      <p:sp>
        <p:nvSpPr>
          <p:cNvPr id="81" name="textruta 80">
            <a:extLst>
              <a:ext uri="{FF2B5EF4-FFF2-40B4-BE49-F238E27FC236}">
                <a16:creationId xmlns:a16="http://schemas.microsoft.com/office/drawing/2014/main" id="{5B3281CA-9F61-4F42-AD23-62703862ED4A}"/>
              </a:ext>
            </a:extLst>
          </p:cNvPr>
          <p:cNvSpPr txBox="1"/>
          <p:nvPr/>
        </p:nvSpPr>
        <p:spPr>
          <a:xfrm>
            <a:off x="4171435" y="449305"/>
            <a:ext cx="1161999" cy="646331"/>
          </a:xfrm>
          <a:prstGeom prst="rect">
            <a:avLst/>
          </a:prstGeom>
          <a:noFill/>
        </p:spPr>
        <p:txBody>
          <a:bodyPr wrap="square" rtlCol="0">
            <a:spAutoFit/>
          </a:bodyPr>
          <a:lstStyle/>
          <a:p>
            <a:pPr algn="ctr"/>
            <a:r>
              <a:rPr lang="en-GB" sz="1800" dirty="0">
                <a:latin typeface="Calibri" panose="020F0502020204030204" pitchFamily="34" charset="0"/>
                <a:cs typeface="Calibri" panose="020F0502020204030204" pitchFamily="34" charset="0"/>
              </a:rPr>
              <a:t>StochSD model</a:t>
            </a:r>
          </a:p>
        </p:txBody>
      </p:sp>
      <p:pic>
        <p:nvPicPr>
          <p:cNvPr id="85" name="Bildobjekt 84">
            <a:extLst>
              <a:ext uri="{FF2B5EF4-FFF2-40B4-BE49-F238E27FC236}">
                <a16:creationId xmlns:a16="http://schemas.microsoft.com/office/drawing/2014/main" id="{EA47D178-DF73-4C50-A360-5285A179D8B1}"/>
              </a:ext>
            </a:extLst>
          </p:cNvPr>
          <p:cNvPicPr>
            <a:picLocks noChangeAspect="1"/>
          </p:cNvPicPr>
          <p:nvPr/>
        </p:nvPicPr>
        <p:blipFill>
          <a:blip r:embed="rId3"/>
          <a:stretch>
            <a:fillRect/>
          </a:stretch>
        </p:blipFill>
        <p:spPr>
          <a:xfrm>
            <a:off x="5476406" y="4902306"/>
            <a:ext cx="3319013" cy="1831569"/>
          </a:xfrm>
          <a:prstGeom prst="rect">
            <a:avLst/>
          </a:prstGeom>
        </p:spPr>
      </p:pic>
      <p:sp>
        <p:nvSpPr>
          <p:cNvPr id="88" name="textruta 87">
            <a:extLst>
              <a:ext uri="{FF2B5EF4-FFF2-40B4-BE49-F238E27FC236}">
                <a16:creationId xmlns:a16="http://schemas.microsoft.com/office/drawing/2014/main" id="{04E03372-9763-4098-BF5F-10BC5C97117D}"/>
              </a:ext>
            </a:extLst>
          </p:cNvPr>
          <p:cNvSpPr txBox="1"/>
          <p:nvPr/>
        </p:nvSpPr>
        <p:spPr>
          <a:xfrm>
            <a:off x="5472854" y="411884"/>
            <a:ext cx="3671146" cy="4339650"/>
          </a:xfrm>
          <a:prstGeom prst="rect">
            <a:avLst/>
          </a:prstGeom>
          <a:noFill/>
        </p:spPr>
        <p:txBody>
          <a:bodyPr wrap="square" rtlCol="0">
            <a:spAutoFit/>
          </a:bodyPr>
          <a:lstStyle/>
          <a:p>
            <a:r>
              <a:rPr lang="en-GB" sz="1800" b="0" dirty="0">
                <a:solidFill>
                  <a:schemeClr val="tx1"/>
                </a:solidFill>
                <a:latin typeface="Calibri" panose="020F0502020204030204" pitchFamily="34" charset="0"/>
                <a:cs typeface="Calibri" panose="020F0502020204030204" pitchFamily="34" charset="0"/>
              </a:rPr>
              <a:t>With a white-box model of a clock you describe the ‘inside’ of it. Then you can use the model to redesign the clock (change volumes, algorithms, parameter values etc.)</a:t>
            </a:r>
          </a:p>
          <a:p>
            <a:endParaRPr lang="en-GB" sz="800" b="0" dirty="0">
              <a:solidFill>
                <a:schemeClr val="tx1"/>
              </a:solidFill>
              <a:latin typeface="Calibri" panose="020F0502020204030204" pitchFamily="34" charset="0"/>
              <a:cs typeface="Calibri" panose="020F0502020204030204" pitchFamily="34" charset="0"/>
            </a:endParaRPr>
          </a:p>
          <a:p>
            <a:r>
              <a:rPr lang="en-GB" sz="1800" b="0" dirty="0">
                <a:solidFill>
                  <a:schemeClr val="tx1"/>
                </a:solidFill>
                <a:latin typeface="Calibri" panose="020F0502020204030204" pitchFamily="34" charset="0"/>
                <a:cs typeface="Calibri" panose="020F0502020204030204" pitchFamily="34" charset="0"/>
              </a:rPr>
              <a:t>For example, what would happen if the Supply vessel was empty at start (instead of filled to the reference volume)?</a:t>
            </a:r>
          </a:p>
          <a:p>
            <a:endParaRPr lang="en-GB" sz="800" b="0" dirty="0">
              <a:solidFill>
                <a:schemeClr val="tx1"/>
              </a:solidFill>
              <a:latin typeface="Calibri" panose="020F0502020204030204" pitchFamily="34" charset="0"/>
              <a:cs typeface="Calibri" panose="020F0502020204030204" pitchFamily="34" charset="0"/>
            </a:endParaRPr>
          </a:p>
          <a:p>
            <a:r>
              <a:rPr lang="en-GB" sz="1800" b="0" dirty="0">
                <a:solidFill>
                  <a:schemeClr val="tx1"/>
                </a:solidFill>
                <a:latin typeface="Calibri" panose="020F0502020204030204" pitchFamily="34" charset="0"/>
                <a:cs typeface="Calibri" panose="020F0502020204030204" pitchFamily="34" charset="0"/>
              </a:rPr>
              <a:t>Or what if the Supply inflow would vary over time around its average?</a:t>
            </a:r>
          </a:p>
          <a:p>
            <a:endParaRPr lang="en-GB" sz="800" b="0" dirty="0">
              <a:solidFill>
                <a:schemeClr val="tx1"/>
              </a:solidFill>
              <a:latin typeface="Calibri" panose="020F0502020204030204" pitchFamily="34" charset="0"/>
              <a:cs typeface="Calibri" panose="020F0502020204030204" pitchFamily="34" charset="0"/>
            </a:endParaRPr>
          </a:p>
          <a:p>
            <a:r>
              <a:rPr lang="en-GB" sz="1800" b="0" dirty="0">
                <a:solidFill>
                  <a:schemeClr val="tx1"/>
                </a:solidFill>
                <a:latin typeface="Calibri" panose="020F0502020204030204" pitchFamily="34" charset="0"/>
                <a:cs typeface="Calibri" panose="020F0502020204030204" pitchFamily="34" charset="0"/>
              </a:rPr>
              <a:t>Or how much would it affect the clock if the siphon (that empties a full clock vessel) was a bit slower?</a:t>
            </a:r>
          </a:p>
        </p:txBody>
      </p:sp>
    </p:spTree>
    <p:extLst>
      <p:ext uri="{BB962C8B-B14F-4D97-AF65-F5344CB8AC3E}">
        <p14:creationId xmlns:p14="http://schemas.microsoft.com/office/powerpoint/2010/main" val="305775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additive="base">
                                        <p:cTn id="25" dur="500" fill="hold"/>
                                        <p:tgtEl>
                                          <p:spTgt spid="87"/>
                                        </p:tgtEl>
                                        <p:attrNameLst>
                                          <p:attrName>ppt_x</p:attrName>
                                        </p:attrNameLst>
                                      </p:cBhvr>
                                      <p:tavLst>
                                        <p:tav tm="0">
                                          <p:val>
                                            <p:strVal val="#ppt_x"/>
                                          </p:val>
                                        </p:tav>
                                        <p:tav tm="100000">
                                          <p:val>
                                            <p:strVal val="#ppt_x"/>
                                          </p:val>
                                        </p:tav>
                                      </p:tavLst>
                                    </p:anim>
                                    <p:anim calcmode="lin" valueType="num">
                                      <p:cBhvr additive="base">
                                        <p:cTn id="26"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500" fill="hold"/>
                                        <p:tgtEl>
                                          <p:spTgt spid="85"/>
                                        </p:tgtEl>
                                        <p:attrNameLst>
                                          <p:attrName>ppt_x</p:attrName>
                                        </p:attrNameLst>
                                      </p:cBhvr>
                                      <p:tavLst>
                                        <p:tav tm="0">
                                          <p:val>
                                            <p:strVal val="1+#ppt_w/2"/>
                                          </p:val>
                                        </p:tav>
                                        <p:tav tm="100000">
                                          <p:val>
                                            <p:strVal val="#ppt_x"/>
                                          </p:val>
                                        </p:tav>
                                      </p:tavLst>
                                    </p:anim>
                                    <p:anim calcmode="lin" valueType="num">
                                      <p:cBhvr additive="base">
                                        <p:cTn id="3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035B9F-863D-4BEA-AE4B-B265C9573A87}"/>
              </a:ext>
            </a:extLst>
          </p:cNvPr>
          <p:cNvSpPr>
            <a:spLocks noGrp="1"/>
          </p:cNvSpPr>
          <p:nvPr>
            <p:ph type="title"/>
          </p:nvPr>
        </p:nvSpPr>
        <p:spPr>
          <a:xfrm>
            <a:off x="104498" y="156753"/>
            <a:ext cx="8934994" cy="389689"/>
          </a:xfrm>
        </p:spPr>
        <p:txBody>
          <a:bodyPr/>
          <a:lstStyle/>
          <a:p>
            <a:r>
              <a:rPr lang="en-GB" sz="3200" dirty="0">
                <a:latin typeface="Calibri" panose="020F0502020204030204" pitchFamily="34" charset="0"/>
                <a:cs typeface="Calibri" panose="020F0502020204030204" pitchFamily="34" charset="0"/>
              </a:rPr>
              <a:t>(</a:t>
            </a:r>
            <a:r>
              <a:rPr lang="en-GB" sz="3200" b="1" dirty="0">
                <a:latin typeface="Calibri" panose="020F0502020204030204" pitchFamily="34" charset="0"/>
                <a:cs typeface="Calibri" panose="020F0502020204030204" pitchFamily="34" charset="0"/>
              </a:rPr>
              <a:t>Specification of the water clock for the interested</a:t>
            </a:r>
            <a:r>
              <a:rPr lang="en-GB" sz="3200" dirty="0">
                <a:latin typeface="Calibri" panose="020F0502020204030204" pitchFamily="34" charset="0"/>
                <a:cs typeface="Calibri" panose="020F0502020204030204" pitchFamily="34" charset="0"/>
              </a:rPr>
              <a:t>)</a:t>
            </a:r>
          </a:p>
        </p:txBody>
      </p:sp>
      <p:sp>
        <p:nvSpPr>
          <p:cNvPr id="4" name="Platshållare för bildnummer 3">
            <a:extLst>
              <a:ext uri="{FF2B5EF4-FFF2-40B4-BE49-F238E27FC236}">
                <a16:creationId xmlns:a16="http://schemas.microsoft.com/office/drawing/2014/main" id="{19CC6EDC-5E05-49E4-80BF-DE01222387B3}"/>
              </a:ext>
            </a:extLst>
          </p:cNvPr>
          <p:cNvSpPr>
            <a:spLocks noGrp="1"/>
          </p:cNvSpPr>
          <p:nvPr>
            <p:ph type="sldNum" sz="quarter" idx="12"/>
          </p:nvPr>
        </p:nvSpPr>
        <p:spPr>
          <a:xfrm>
            <a:off x="8639014" y="6314175"/>
            <a:ext cx="333103"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5</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0BC868D5-8E69-4A8B-8C8D-46E9BB2C07A4}"/>
              </a:ext>
            </a:extLst>
          </p:cNvPr>
          <p:cNvSpPr txBox="1"/>
          <p:nvPr/>
        </p:nvSpPr>
        <p:spPr>
          <a:xfrm>
            <a:off x="444132" y="737656"/>
            <a:ext cx="8003182" cy="5109091"/>
          </a:xfrm>
          <a:prstGeom prst="rect">
            <a:avLst/>
          </a:prstGeom>
          <a:noFill/>
        </p:spPr>
        <p:txBody>
          <a:bodyPr wrap="square" rtlCol="0">
            <a:spAutoFit/>
          </a:bodyPr>
          <a:lstStyle/>
          <a:p>
            <a:r>
              <a:rPr lang="en-GB" sz="2800" dirty="0">
                <a:solidFill>
                  <a:schemeClr val="tx1"/>
                </a:solidFill>
                <a:latin typeface="Calibri" panose="020F0502020204030204" pitchFamily="34" charset="0"/>
                <a:cs typeface="Calibri" panose="020F0502020204030204" pitchFamily="34" charset="0"/>
              </a:rPr>
              <a:t>Formulas</a:t>
            </a:r>
            <a:r>
              <a:rPr lang="en-GB" sz="2400" b="0" dirty="0">
                <a:solidFill>
                  <a:schemeClr val="tx1"/>
                </a:solidFill>
                <a:latin typeface="Calibri" panose="020F0502020204030204" pitchFamily="34" charset="0"/>
                <a:cs typeface="Calibri" panose="020F0502020204030204" pitchFamily="34" charset="0"/>
              </a:rPr>
              <a:t> in SI units. 12 h = 43,200 s.</a:t>
            </a:r>
          </a:p>
          <a:p>
            <a:endParaRPr lang="en-GB" sz="1000" b="0" dirty="0">
              <a:solidFill>
                <a:schemeClr val="tx1"/>
              </a:solidFill>
              <a:latin typeface="Calibri" panose="020F0502020204030204" pitchFamily="34" charset="0"/>
              <a:cs typeface="Calibri" panose="020F0502020204030204" pitchFamily="34" charset="0"/>
            </a:endParaRPr>
          </a:p>
          <a:p>
            <a:r>
              <a:rPr lang="en-GB" sz="2400" u="sng" noProof="1">
                <a:solidFill>
                  <a:schemeClr val="tx1"/>
                </a:solidFill>
                <a:latin typeface="Calibri" panose="020F0502020204030204" pitchFamily="34" charset="0"/>
                <a:cs typeface="Calibri" panose="020F0502020204030204" pitchFamily="34" charset="0"/>
              </a:rPr>
              <a:t>SupplyVessel</a:t>
            </a:r>
          </a:p>
          <a:p>
            <a:r>
              <a:rPr lang="en-GB" sz="2200" b="0" noProof="1">
                <a:solidFill>
                  <a:schemeClr val="tx1"/>
                </a:solidFill>
                <a:latin typeface="Calibri" panose="020F0502020204030204" pitchFamily="34" charset="0"/>
                <a:cs typeface="Calibri" panose="020F0502020204030204" pitchFamily="34" charset="0"/>
              </a:rPr>
              <a:t>Supply = 0.00012 (or more)</a:t>
            </a:r>
          </a:p>
          <a:p>
            <a:r>
              <a:rPr lang="en-GB" sz="2200" b="0" noProof="1">
                <a:solidFill>
                  <a:schemeClr val="tx1"/>
                </a:solidFill>
                <a:latin typeface="Calibri" panose="020F0502020204030204" pitchFamily="34" charset="0"/>
                <a:cs typeface="Calibri" panose="020F0502020204030204" pitchFamily="34" charset="0"/>
              </a:rPr>
              <a:t>Hight h = 1 m </a:t>
            </a:r>
          </a:p>
          <a:p>
            <a:r>
              <a:rPr lang="en-GB" sz="2200" b="0" noProof="1">
                <a:solidFill>
                  <a:schemeClr val="tx1"/>
                </a:solidFill>
                <a:latin typeface="Calibri" panose="020F0502020204030204" pitchFamily="34" charset="0"/>
                <a:cs typeface="Calibri" panose="020F0502020204030204" pitchFamily="34" charset="0"/>
              </a:rPr>
              <a:t>SupplyVessel Area:1 m</a:t>
            </a:r>
            <a:r>
              <a:rPr lang="en-GB" sz="2200" b="0" baseline="30000" noProof="1">
                <a:solidFill>
                  <a:schemeClr val="tx1"/>
                </a:solidFill>
                <a:latin typeface="Calibri" panose="020F0502020204030204" pitchFamily="34" charset="0"/>
                <a:cs typeface="Calibri" panose="020F0502020204030204" pitchFamily="34" charset="0"/>
              </a:rPr>
              <a:t>2</a:t>
            </a:r>
            <a:r>
              <a:rPr lang="en-GB" sz="2200" b="0" noProof="1">
                <a:solidFill>
                  <a:schemeClr val="tx1"/>
                </a:solidFill>
                <a:latin typeface="Calibri" panose="020F0502020204030204" pitchFamily="34" charset="0"/>
                <a:cs typeface="Calibri" panose="020F0502020204030204" pitchFamily="34" charset="0"/>
              </a:rPr>
              <a:t> </a:t>
            </a:r>
          </a:p>
          <a:p>
            <a:r>
              <a:rPr lang="en-GB" sz="2200" b="0" noProof="1">
                <a:solidFill>
                  <a:schemeClr val="tx1"/>
                </a:solidFill>
                <a:latin typeface="Calibri" panose="020F0502020204030204" pitchFamily="34" charset="0"/>
                <a:cs typeface="Calibri" panose="020F0502020204030204" pitchFamily="34" charset="0"/>
              </a:rPr>
              <a:t>Tap area: A=0.000025 m</a:t>
            </a:r>
            <a:r>
              <a:rPr lang="en-GB" sz="2200" b="0" baseline="30000" noProof="1">
                <a:solidFill>
                  <a:schemeClr val="tx1"/>
                </a:solidFill>
                <a:latin typeface="Calibri" panose="020F0502020204030204" pitchFamily="34" charset="0"/>
                <a:cs typeface="Calibri" panose="020F0502020204030204" pitchFamily="34" charset="0"/>
              </a:rPr>
              <a:t>2</a:t>
            </a:r>
            <a:r>
              <a:rPr lang="en-GB" sz="2200" b="0" noProof="1">
                <a:solidFill>
                  <a:schemeClr val="tx1"/>
                </a:solidFill>
                <a:latin typeface="Calibri" panose="020F0502020204030204" pitchFamily="34" charset="0"/>
                <a:cs typeface="Calibri" panose="020F0502020204030204" pitchFamily="34" charset="0"/>
              </a:rPr>
              <a:t> (0.5x0.5 cm</a:t>
            </a:r>
            <a:r>
              <a:rPr lang="en-GB" sz="2200" b="0" baseline="30000" noProof="1">
                <a:solidFill>
                  <a:schemeClr val="tx1"/>
                </a:solidFill>
                <a:latin typeface="Calibri" panose="020F0502020204030204" pitchFamily="34" charset="0"/>
                <a:cs typeface="Calibri" panose="020F0502020204030204" pitchFamily="34" charset="0"/>
              </a:rPr>
              <a:t>2</a:t>
            </a:r>
            <a:r>
              <a:rPr lang="en-GB" sz="2200" b="0" noProof="1">
                <a:solidFill>
                  <a:schemeClr val="tx1"/>
                </a:solidFill>
                <a:latin typeface="Calibri" panose="020F0502020204030204" pitchFamily="34" charset="0"/>
                <a:cs typeface="Calibri" panose="020F0502020204030204" pitchFamily="34" charset="0"/>
              </a:rPr>
              <a:t>)</a:t>
            </a:r>
          </a:p>
          <a:p>
            <a:r>
              <a:rPr lang="en-GB" sz="2200" b="0" noProof="1">
                <a:solidFill>
                  <a:schemeClr val="tx1"/>
                </a:solidFill>
                <a:latin typeface="Calibri" panose="020F0502020204030204" pitchFamily="34" charset="0"/>
                <a:cs typeface="Calibri" panose="020F0502020204030204" pitchFamily="34" charset="0"/>
              </a:rPr>
              <a:t>v=SQRT(2*g*h)  (Torricelli's law)</a:t>
            </a:r>
          </a:p>
          <a:p>
            <a:r>
              <a:rPr lang="en-GB" sz="2200" b="0" noProof="1">
                <a:solidFill>
                  <a:schemeClr val="tx1"/>
                </a:solidFill>
                <a:latin typeface="Calibri" panose="020F0502020204030204" pitchFamily="34" charset="0"/>
                <a:cs typeface="Calibri" panose="020F0502020204030204" pitchFamily="34" charset="0"/>
              </a:rPr>
              <a:t>FillRate=v*A = A*SQRT(2*g*h) m</a:t>
            </a:r>
            <a:r>
              <a:rPr lang="en-GB" sz="2200" b="0" baseline="30000" noProof="1">
                <a:solidFill>
                  <a:schemeClr val="tx1"/>
                </a:solidFill>
                <a:latin typeface="Calibri" panose="020F0502020204030204" pitchFamily="34" charset="0"/>
                <a:cs typeface="Calibri" panose="020F0502020204030204" pitchFamily="34" charset="0"/>
              </a:rPr>
              <a:t>3</a:t>
            </a:r>
            <a:r>
              <a:rPr lang="en-GB" sz="2200" b="0" noProof="1">
                <a:solidFill>
                  <a:schemeClr val="tx1"/>
                </a:solidFill>
                <a:latin typeface="Calibri" panose="020F0502020204030204" pitchFamily="34" charset="0"/>
                <a:cs typeface="Calibri" panose="020F0502020204030204" pitchFamily="34" charset="0"/>
              </a:rPr>
              <a:t>/s = 0.000025*SQRT(2*9.82*h(t)) =</a:t>
            </a:r>
          </a:p>
          <a:p>
            <a:r>
              <a:rPr lang="en-GB" sz="2200" b="0" noProof="1">
                <a:solidFill>
                  <a:schemeClr val="tx1"/>
                </a:solidFill>
                <a:latin typeface="Calibri" panose="020F0502020204030204" pitchFamily="34" charset="0"/>
                <a:cs typeface="Calibri" panose="020F0502020204030204" pitchFamily="34" charset="0"/>
              </a:rPr>
              <a:t>   = [for h=1 m] =0.0001108 m</a:t>
            </a:r>
            <a:r>
              <a:rPr lang="en-GB" sz="2200" b="0" baseline="30000" noProof="1">
                <a:solidFill>
                  <a:schemeClr val="tx1"/>
                </a:solidFill>
                <a:latin typeface="Calibri" panose="020F0502020204030204" pitchFamily="34" charset="0"/>
                <a:cs typeface="Calibri" panose="020F0502020204030204" pitchFamily="34" charset="0"/>
              </a:rPr>
              <a:t>3</a:t>
            </a:r>
            <a:r>
              <a:rPr lang="en-GB" sz="2200" b="0" noProof="1">
                <a:solidFill>
                  <a:schemeClr val="tx1"/>
                </a:solidFill>
                <a:latin typeface="Calibri" panose="020F0502020204030204" pitchFamily="34" charset="0"/>
                <a:cs typeface="Calibri" panose="020F0502020204030204" pitchFamily="34" charset="0"/>
              </a:rPr>
              <a:t>/s)</a:t>
            </a:r>
          </a:p>
          <a:p>
            <a:endParaRPr lang="en-GB" sz="2000" b="0" noProof="1">
              <a:solidFill>
                <a:schemeClr val="tx1"/>
              </a:solidFill>
              <a:latin typeface="Calibri" panose="020F0502020204030204" pitchFamily="34" charset="0"/>
              <a:cs typeface="Calibri" panose="020F0502020204030204" pitchFamily="34" charset="0"/>
            </a:endParaRPr>
          </a:p>
          <a:p>
            <a:r>
              <a:rPr lang="en-GB" sz="2400" u="sng" noProof="1">
                <a:solidFill>
                  <a:schemeClr val="tx1"/>
                </a:solidFill>
                <a:latin typeface="Calibri" panose="020F0502020204030204" pitchFamily="34" charset="0"/>
                <a:cs typeface="Calibri" panose="020F0502020204030204" pitchFamily="34" charset="0"/>
              </a:rPr>
              <a:t>ClockVessel</a:t>
            </a:r>
          </a:p>
          <a:p>
            <a:r>
              <a:rPr lang="en-GB" sz="2200" b="0" noProof="1">
                <a:solidFill>
                  <a:schemeClr val="tx1"/>
                </a:solidFill>
                <a:latin typeface="Calibri" panose="020F0502020204030204" pitchFamily="34" charset="0"/>
                <a:cs typeface="Calibri" panose="020F0502020204030204" pitchFamily="34" charset="0"/>
              </a:rPr>
              <a:t>Volume until siphon empties ClockVessel (after 12 h) = </a:t>
            </a:r>
          </a:p>
          <a:p>
            <a:r>
              <a:rPr lang="en-GB" sz="2200" b="0" noProof="1">
                <a:solidFill>
                  <a:schemeClr val="tx1"/>
                </a:solidFill>
                <a:latin typeface="Calibri" panose="020F0502020204030204" pitchFamily="34" charset="0"/>
                <a:cs typeface="Calibri" panose="020F0502020204030204" pitchFamily="34" charset="0"/>
              </a:rPr>
              <a:t>  43200*A*SQRT(2*9.82*1) m</a:t>
            </a:r>
            <a:r>
              <a:rPr lang="en-GB" sz="2200" b="0" baseline="30000" noProof="1">
                <a:solidFill>
                  <a:schemeClr val="tx1"/>
                </a:solidFill>
                <a:latin typeface="Calibri" panose="020F0502020204030204" pitchFamily="34" charset="0"/>
                <a:cs typeface="Calibri" panose="020F0502020204030204" pitchFamily="34" charset="0"/>
              </a:rPr>
              <a:t>3</a:t>
            </a:r>
            <a:r>
              <a:rPr lang="en-GB" sz="2200" b="0" noProof="1">
                <a:solidFill>
                  <a:schemeClr val="tx1"/>
                </a:solidFill>
                <a:latin typeface="Calibri" panose="020F0502020204030204" pitchFamily="34" charset="0"/>
                <a:cs typeface="Calibri" panose="020F0502020204030204" pitchFamily="34" charset="0"/>
              </a:rPr>
              <a:t> = 4.788 m</a:t>
            </a:r>
            <a:r>
              <a:rPr lang="en-GB" sz="2200" b="0" baseline="30000" noProof="1">
                <a:solidFill>
                  <a:schemeClr val="tx1"/>
                </a:solidFill>
                <a:latin typeface="Calibri" panose="020F0502020204030204" pitchFamily="34" charset="0"/>
                <a:cs typeface="Calibri" panose="020F0502020204030204" pitchFamily="34" charset="0"/>
              </a:rPr>
              <a:t>3</a:t>
            </a:r>
            <a:r>
              <a:rPr lang="en-GB" sz="2200" b="0" noProof="1">
                <a:solidFill>
                  <a:schemeClr val="tx1"/>
                </a:solidFill>
                <a:latin typeface="Calibri" panose="020F0502020204030204" pitchFamily="34" charset="0"/>
                <a:cs typeface="Calibri" panose="020F0502020204030204" pitchFamily="34" charset="0"/>
              </a:rPr>
              <a:t>  </a:t>
            </a:r>
          </a:p>
          <a:p>
            <a:r>
              <a:rPr lang="en-GB" sz="2200" b="0" noProof="1">
                <a:solidFill>
                  <a:schemeClr val="tx1"/>
                </a:solidFill>
                <a:latin typeface="Calibri" panose="020F0502020204030204" pitchFamily="34" charset="0"/>
                <a:cs typeface="Calibri" panose="020F0502020204030204" pitchFamily="34" charset="0"/>
              </a:rPr>
              <a:t>   ( =&gt; Scale: 1 ClockHour </a:t>
            </a:r>
            <a:r>
              <a:rPr lang="en-GB" sz="2200" b="0" noProof="1">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GB" sz="2200" b="0" noProof="1">
                <a:solidFill>
                  <a:schemeClr val="tx1"/>
                </a:solidFill>
                <a:latin typeface="Calibri" panose="020F0502020204030204" pitchFamily="34" charset="0"/>
                <a:cs typeface="Calibri" panose="020F0502020204030204" pitchFamily="34" charset="0"/>
              </a:rPr>
              <a:t> 4.788/12 m</a:t>
            </a:r>
            <a:r>
              <a:rPr lang="en-GB" sz="2200" b="0" baseline="30000" noProof="1">
                <a:solidFill>
                  <a:schemeClr val="tx1"/>
                </a:solidFill>
                <a:latin typeface="Calibri" panose="020F0502020204030204" pitchFamily="34" charset="0"/>
                <a:cs typeface="Calibri" panose="020F0502020204030204" pitchFamily="34" charset="0"/>
              </a:rPr>
              <a:t>3</a:t>
            </a:r>
            <a:r>
              <a:rPr lang="en-GB" sz="2200" b="0" noProof="1">
                <a:solidFill>
                  <a:schemeClr val="tx1"/>
                </a:solidFill>
                <a:latin typeface="Calibri" panose="020F0502020204030204" pitchFamily="34" charset="0"/>
                <a:cs typeface="Calibri" panose="020F0502020204030204" pitchFamily="34" charset="0"/>
              </a:rPr>
              <a:t>)</a:t>
            </a:r>
          </a:p>
        </p:txBody>
      </p:sp>
      <p:grpSp>
        <p:nvGrpSpPr>
          <p:cNvPr id="8" name="Grupp 7">
            <a:extLst>
              <a:ext uri="{FF2B5EF4-FFF2-40B4-BE49-F238E27FC236}">
                <a16:creationId xmlns:a16="http://schemas.microsoft.com/office/drawing/2014/main" id="{17D896AB-FD15-4E9A-A099-AAD736341985}"/>
              </a:ext>
            </a:extLst>
          </p:cNvPr>
          <p:cNvGrpSpPr/>
          <p:nvPr/>
        </p:nvGrpSpPr>
        <p:grpSpPr>
          <a:xfrm>
            <a:off x="3422469" y="2034562"/>
            <a:ext cx="2699656" cy="543197"/>
            <a:chOff x="3148570" y="1938763"/>
            <a:chExt cx="2609460" cy="543197"/>
          </a:xfrm>
        </p:grpSpPr>
        <p:sp>
          <p:nvSpPr>
            <p:cNvPr id="7" name="Vänster klammerparentes 6">
              <a:extLst>
                <a:ext uri="{FF2B5EF4-FFF2-40B4-BE49-F238E27FC236}">
                  <a16:creationId xmlns:a16="http://schemas.microsoft.com/office/drawing/2014/main" id="{A3DB7B92-E173-41A9-B530-CD3F61E9CC9A}"/>
                </a:ext>
              </a:extLst>
            </p:cNvPr>
            <p:cNvSpPr>
              <a:spLocks/>
            </p:cNvSpPr>
            <p:nvPr/>
          </p:nvSpPr>
          <p:spPr bwMode="auto">
            <a:xfrm flipH="1">
              <a:off x="3148570" y="1938763"/>
              <a:ext cx="149227" cy="543197"/>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dirty="0"/>
            </a:p>
          </p:txBody>
        </p:sp>
        <p:sp>
          <p:nvSpPr>
            <p:cNvPr id="3" name="textruta 2">
              <a:extLst>
                <a:ext uri="{FF2B5EF4-FFF2-40B4-BE49-F238E27FC236}">
                  <a16:creationId xmlns:a16="http://schemas.microsoft.com/office/drawing/2014/main" id="{11399509-92F7-4A73-AA25-6644D8AD7594}"/>
                </a:ext>
              </a:extLst>
            </p:cNvPr>
            <p:cNvSpPr txBox="1"/>
            <p:nvPr/>
          </p:nvSpPr>
          <p:spPr>
            <a:xfrm>
              <a:off x="3355398" y="1947472"/>
              <a:ext cx="2402632" cy="430887"/>
            </a:xfrm>
            <a:prstGeom prst="rect">
              <a:avLst/>
            </a:prstGeom>
            <a:noFill/>
          </p:spPr>
          <p:txBody>
            <a:bodyPr wrap="square" rtlCol="0">
              <a:spAutoFit/>
            </a:bodyPr>
            <a:lstStyle/>
            <a:p>
              <a:r>
                <a:rPr lang="en-GB" sz="2200" b="0" noProof="1">
                  <a:solidFill>
                    <a:schemeClr val="tx1"/>
                  </a:solidFill>
                  <a:latin typeface="Calibri" panose="020F0502020204030204" pitchFamily="34" charset="0"/>
                  <a:cs typeface="Calibri" panose="020F0502020204030204" pitchFamily="34" charset="0"/>
                  <a:sym typeface="Symbol" panose="05050102010706020507" pitchFamily="18" charset="2"/>
                </a:rPr>
                <a:t> </a:t>
              </a:r>
              <a:r>
                <a:rPr lang="en-GB" sz="2200" b="0" noProof="1">
                  <a:solidFill>
                    <a:schemeClr val="tx1"/>
                  </a:solidFill>
                  <a:latin typeface="Calibri" panose="020F0502020204030204" pitchFamily="34" charset="0"/>
                  <a:cs typeface="Calibri" panose="020F0502020204030204" pitchFamily="34" charset="0"/>
                </a:rPr>
                <a:t>Volym V = 1 m3</a:t>
              </a:r>
            </a:p>
          </p:txBody>
        </p:sp>
      </p:grpSp>
    </p:spTree>
    <p:extLst>
      <p:ext uri="{BB962C8B-B14F-4D97-AF65-F5344CB8AC3E}">
        <p14:creationId xmlns:p14="http://schemas.microsoft.com/office/powerpoint/2010/main" val="280946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CF290FE2-7B44-4941-A552-6AB50A720113}"/>
              </a:ext>
            </a:extLst>
          </p:cNvPr>
          <p:cNvSpPr>
            <a:spLocks noGrp="1"/>
          </p:cNvSpPr>
          <p:nvPr>
            <p:ph type="sldNum" sz="quarter" idx="12"/>
          </p:nvPr>
        </p:nvSpPr>
        <p:spPr>
          <a:xfrm>
            <a:off x="8594274" y="6248711"/>
            <a:ext cx="359229"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6</a:t>
            </a:fld>
            <a:endParaRPr lang="en-GB" altLang="en-US" dirty="0">
              <a:latin typeface="Calibri" panose="020F0502020204030204" pitchFamily="34" charset="0"/>
              <a:cs typeface="Calibri" panose="020F0502020204030204" pitchFamily="34" charset="0"/>
            </a:endParaRPr>
          </a:p>
        </p:txBody>
      </p:sp>
      <p:sp>
        <p:nvSpPr>
          <p:cNvPr id="16" name="textruta 15">
            <a:extLst>
              <a:ext uri="{FF2B5EF4-FFF2-40B4-BE49-F238E27FC236}">
                <a16:creationId xmlns:a16="http://schemas.microsoft.com/office/drawing/2014/main" id="{20A19895-D033-4B49-B1D6-EC867A07B286}"/>
              </a:ext>
            </a:extLst>
          </p:cNvPr>
          <p:cNvSpPr txBox="1"/>
          <p:nvPr/>
        </p:nvSpPr>
        <p:spPr>
          <a:xfrm>
            <a:off x="346163" y="5715873"/>
            <a:ext cx="8427725" cy="1065676"/>
          </a:xfrm>
          <a:prstGeom prst="rect">
            <a:avLst/>
          </a:prstGeom>
          <a:noFill/>
        </p:spPr>
        <p:txBody>
          <a:bodyPr wrap="square" rtlCol="0">
            <a:spAutoFit/>
          </a:bodyPr>
          <a:lstStyle/>
          <a:p>
            <a:pPr marL="0" marR="0">
              <a:lnSpc>
                <a:spcPct val="107000"/>
              </a:lnSpc>
              <a:spcBef>
                <a:spcPts val="0"/>
              </a:spcBef>
              <a:spcAft>
                <a:spcPts val="0"/>
              </a:spcAft>
            </a:pPr>
            <a:r>
              <a:rPr lang="en-GB" sz="2000" b="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A disadvantage of a black-box model is that there is no structural description of the systemus to relate to for understanding. Further, the model parameters are only related to the chosen model, why they have </a:t>
            </a:r>
            <a:r>
              <a:rPr lang="en-GB" sz="2000" i="1"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no physical interpretation</a:t>
            </a:r>
            <a:r>
              <a:rPr lang="en-GB" sz="2000" b="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a:t>
            </a:r>
          </a:p>
        </p:txBody>
      </p:sp>
      <p:grpSp>
        <p:nvGrpSpPr>
          <p:cNvPr id="11" name="Grupp 10">
            <a:extLst>
              <a:ext uri="{FF2B5EF4-FFF2-40B4-BE49-F238E27FC236}">
                <a16:creationId xmlns:a16="http://schemas.microsoft.com/office/drawing/2014/main" id="{A34C7746-A84C-47C5-9823-0AF98DEDECBB}"/>
              </a:ext>
            </a:extLst>
          </p:cNvPr>
          <p:cNvGrpSpPr/>
          <p:nvPr/>
        </p:nvGrpSpPr>
        <p:grpSpPr>
          <a:xfrm>
            <a:off x="5928397" y="132223"/>
            <a:ext cx="1384390" cy="566238"/>
            <a:chOff x="4618917" y="991531"/>
            <a:chExt cx="1384390" cy="566238"/>
          </a:xfrm>
        </p:grpSpPr>
        <p:grpSp>
          <p:nvGrpSpPr>
            <p:cNvPr id="12" name="Grupp 11">
              <a:extLst>
                <a:ext uri="{FF2B5EF4-FFF2-40B4-BE49-F238E27FC236}">
                  <a16:creationId xmlns:a16="http://schemas.microsoft.com/office/drawing/2014/main" id="{DC0579BF-7E21-409F-8997-F78B7812801B}"/>
                </a:ext>
              </a:extLst>
            </p:cNvPr>
            <p:cNvGrpSpPr/>
            <p:nvPr/>
          </p:nvGrpSpPr>
          <p:grpSpPr>
            <a:xfrm>
              <a:off x="4666195" y="1355077"/>
              <a:ext cx="1171650" cy="0"/>
              <a:chOff x="2893076" y="1263835"/>
              <a:chExt cx="1190246" cy="0"/>
            </a:xfrm>
          </p:grpSpPr>
          <p:cxnSp>
            <p:nvCxnSpPr>
              <p:cNvPr id="17" name="Rak pilkoppling 16">
                <a:extLst>
                  <a:ext uri="{FF2B5EF4-FFF2-40B4-BE49-F238E27FC236}">
                    <a16:creationId xmlns:a16="http://schemas.microsoft.com/office/drawing/2014/main" id="{1B01EEA6-EFB5-431A-92C0-3FA39A5591DD}"/>
                  </a:ext>
                </a:extLst>
              </p:cNvPr>
              <p:cNvCxnSpPr>
                <a:cxnSpLocks/>
              </p:cNvCxnSpPr>
              <p:nvPr/>
            </p:nvCxnSpPr>
            <p:spPr bwMode="auto">
              <a:xfrm>
                <a:off x="3790751"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Rak pilkoppling 17">
                <a:extLst>
                  <a:ext uri="{FF2B5EF4-FFF2-40B4-BE49-F238E27FC236}">
                    <a16:creationId xmlns:a16="http://schemas.microsoft.com/office/drawing/2014/main" id="{39CDA01C-DFB8-4743-B643-ADE1C7B563BC}"/>
                  </a:ext>
                </a:extLst>
              </p:cNvPr>
              <p:cNvCxnSpPr/>
              <p:nvPr/>
            </p:nvCxnSpPr>
            <p:spPr bwMode="auto">
              <a:xfrm>
                <a:off x="2893076"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ruta 12">
              <a:extLst>
                <a:ext uri="{FF2B5EF4-FFF2-40B4-BE49-F238E27FC236}">
                  <a16:creationId xmlns:a16="http://schemas.microsoft.com/office/drawing/2014/main" id="{4EC55712-A1CA-41C2-8DBA-AC49CAD873DC}"/>
                </a:ext>
              </a:extLst>
            </p:cNvPr>
            <p:cNvSpPr txBox="1"/>
            <p:nvPr/>
          </p:nvSpPr>
          <p:spPr>
            <a:xfrm>
              <a:off x="4966910" y="1157659"/>
              <a:ext cx="576000" cy="400110"/>
            </a:xfrm>
            <a:prstGeom prst="rect">
              <a:avLst/>
            </a:prstGeom>
            <a:solidFill>
              <a:schemeClr val="tx1"/>
            </a:solidFill>
            <a:ln w="19050">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  </a:t>
              </a:r>
              <a:r>
                <a:rPr lang="en-GB" sz="2000" dirty="0">
                  <a:solidFill>
                    <a:schemeClr val="tx1"/>
                  </a:solidFill>
                  <a:latin typeface="Calibri" panose="020F0502020204030204" pitchFamily="34" charset="0"/>
                  <a:cs typeface="Calibri" panose="020F0502020204030204" pitchFamily="34" charset="0"/>
                </a:rPr>
                <a:t> </a:t>
              </a:r>
            </a:p>
          </p:txBody>
        </p:sp>
        <p:sp>
          <p:nvSpPr>
            <p:cNvPr id="14" name="textruta 13">
              <a:extLst>
                <a:ext uri="{FF2B5EF4-FFF2-40B4-BE49-F238E27FC236}">
                  <a16:creationId xmlns:a16="http://schemas.microsoft.com/office/drawing/2014/main" id="{3CEF721C-B78A-4847-8971-5F43A122E5F9}"/>
                </a:ext>
              </a:extLst>
            </p:cNvPr>
            <p:cNvSpPr txBox="1"/>
            <p:nvPr/>
          </p:nvSpPr>
          <p:spPr>
            <a:xfrm>
              <a:off x="4618917" y="1025097"/>
              <a:ext cx="288000" cy="338554"/>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u</a:t>
              </a:r>
            </a:p>
          </p:txBody>
        </p:sp>
        <p:sp>
          <p:nvSpPr>
            <p:cNvPr id="15" name="textruta 14">
              <a:extLst>
                <a:ext uri="{FF2B5EF4-FFF2-40B4-BE49-F238E27FC236}">
                  <a16:creationId xmlns:a16="http://schemas.microsoft.com/office/drawing/2014/main" id="{F3D669B9-AC45-4B94-84DD-ED22CB0316B6}"/>
                </a:ext>
              </a:extLst>
            </p:cNvPr>
            <p:cNvSpPr txBox="1"/>
            <p:nvPr/>
          </p:nvSpPr>
          <p:spPr>
            <a:xfrm>
              <a:off x="5672382" y="991531"/>
              <a:ext cx="330925" cy="338554"/>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y</a:t>
              </a:r>
            </a:p>
          </p:txBody>
        </p:sp>
      </p:grpSp>
      <p:sp>
        <p:nvSpPr>
          <p:cNvPr id="2" name="textruta 1">
            <a:extLst>
              <a:ext uri="{FF2B5EF4-FFF2-40B4-BE49-F238E27FC236}">
                <a16:creationId xmlns:a16="http://schemas.microsoft.com/office/drawing/2014/main" id="{28E1A288-A5D7-4BE1-B4F9-9607E5B04330}"/>
              </a:ext>
            </a:extLst>
          </p:cNvPr>
          <p:cNvSpPr txBox="1"/>
          <p:nvPr/>
        </p:nvSpPr>
        <p:spPr>
          <a:xfrm>
            <a:off x="1568153" y="132223"/>
            <a:ext cx="4360244" cy="646331"/>
          </a:xfrm>
          <a:prstGeom prst="rect">
            <a:avLst/>
          </a:prstGeom>
          <a:noFill/>
        </p:spPr>
        <p:txBody>
          <a:bodyPr wrap="square" rtlCol="0">
            <a:spAutoFit/>
          </a:bodyPr>
          <a:lstStyle/>
          <a:p>
            <a:pPr marL="571500" indent="-571500" algn="ctr">
              <a:buFont typeface="Wingdings" panose="05000000000000000000" pitchFamily="2" charset="2"/>
              <a:buChar char="Ø"/>
            </a:pPr>
            <a:r>
              <a:rPr lang="en-GB" sz="36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Black-box model  </a:t>
            </a:r>
            <a:endParaRPr lang="en-GB" sz="3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B2605A92-7600-4376-8B4D-537707F3ABAA}"/>
              </a:ext>
            </a:extLst>
          </p:cNvPr>
          <p:cNvSpPr txBox="1"/>
          <p:nvPr/>
        </p:nvSpPr>
        <p:spPr>
          <a:xfrm>
            <a:off x="346163" y="720431"/>
            <a:ext cx="8683996" cy="1938992"/>
          </a:xfrm>
          <a:prstGeom prst="rect">
            <a:avLst/>
          </a:prstGeom>
          <a:noFill/>
        </p:spPr>
        <p:txBody>
          <a:bodyPr wrap="square" rtlCol="0">
            <a:spAutoFit/>
          </a:bodyPr>
          <a:lstStyle/>
          <a:p>
            <a:r>
              <a:rPr lang="en-GB" sz="2400" b="0" dirty="0">
                <a:solidFill>
                  <a:srgbClr val="00B050"/>
                </a:solidFill>
                <a:latin typeface="Calibri" panose="020F0502020204030204" pitchFamily="34" charset="0"/>
                <a:ea typeface="Times New Roman" panose="02020603050405020304" pitchFamily="18" charset="0"/>
                <a:cs typeface="Calibri" panose="020F0502020204030204" pitchFamily="34" charset="0"/>
              </a:rPr>
              <a:t>A </a:t>
            </a:r>
            <a:r>
              <a:rPr lang="en-GB" sz="2400" dirty="0">
                <a:solidFill>
                  <a:srgbClr val="00B050"/>
                </a:solidFill>
                <a:latin typeface="Calibri" panose="020F0502020204030204" pitchFamily="34" charset="0"/>
                <a:ea typeface="Times New Roman" panose="02020603050405020304" pitchFamily="18" charset="0"/>
                <a:cs typeface="Calibri" panose="020F0502020204030204" pitchFamily="34" charset="0"/>
              </a:rPr>
              <a:t>black-box model </a:t>
            </a:r>
            <a:r>
              <a:rPr lang="en-GB" sz="2400" b="0" dirty="0">
                <a:solidFill>
                  <a:srgbClr val="00B050"/>
                </a:solidFill>
                <a:latin typeface="Calibri" panose="020F0502020204030204" pitchFamily="34" charset="0"/>
                <a:ea typeface="Times New Roman" panose="02020603050405020304" pitchFamily="18" charset="0"/>
                <a:cs typeface="Calibri" panose="020F0502020204030204" pitchFamily="34" charset="0"/>
              </a:rPr>
              <a:t>is adequate </a:t>
            </a:r>
            <a:r>
              <a:rPr lang="en-GB" sz="2400" b="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when the purpose </a:t>
            </a:r>
            <a:r>
              <a:rPr lang="en-GB" sz="2400" b="0" dirty="0">
                <a:solidFill>
                  <a:srgbClr val="00B050"/>
                </a:solidFill>
                <a:latin typeface="Calibri" panose="020F0502020204030204" pitchFamily="34" charset="0"/>
                <a:ea typeface="Times New Roman" panose="02020603050405020304" pitchFamily="18" charset="0"/>
                <a:cs typeface="Calibri" panose="020F0502020204030204" pitchFamily="34" charset="0"/>
              </a:rPr>
              <a:t>only is </a:t>
            </a:r>
            <a:r>
              <a:rPr lang="en-GB" sz="2400" b="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to understand (describe or optimize) </a:t>
            </a:r>
            <a:r>
              <a:rPr lang="en-GB" sz="2400" b="0" i="1"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the relations between the external inputs (</a:t>
            </a:r>
            <a:r>
              <a:rPr lang="en-GB" sz="2400" i="1"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u) </a:t>
            </a:r>
            <a:r>
              <a:rPr lang="en-GB" sz="2400" b="0" i="1"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to and the outputs </a:t>
            </a:r>
            <a:r>
              <a:rPr lang="en-GB" sz="2400" i="1"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y</a:t>
            </a:r>
            <a:r>
              <a:rPr lang="en-GB" sz="2400" b="0" dirty="0">
                <a:solidFill>
                  <a:srgbClr val="00B050"/>
                </a:solidFill>
                <a:latin typeface="Calibri" panose="020F0502020204030204" pitchFamily="34" charset="0"/>
                <a:ea typeface="Times New Roman" panose="02020603050405020304" pitchFamily="18" charset="0"/>
                <a:cs typeface="Calibri" panose="020F0502020204030204" pitchFamily="34" charset="0"/>
              </a:rPr>
              <a:t>, without considering what really happens within the systemus. Such a model also</a:t>
            </a:r>
            <a:r>
              <a:rPr lang="en-GB" sz="2400" b="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 requires far less information</a:t>
            </a:r>
            <a:r>
              <a:rPr lang="en-GB" sz="2400" b="0" dirty="0">
                <a:solidFill>
                  <a:srgbClr val="00B050"/>
                </a:solidFill>
                <a:latin typeface="Calibri" panose="020F0502020204030204" pitchFamily="34" charset="0"/>
                <a:ea typeface="Times New Roman" panose="02020603050405020304" pitchFamily="18" charset="0"/>
                <a:cs typeface="Calibri" panose="020F0502020204030204" pitchFamily="34" charset="0"/>
              </a:rPr>
              <a:t>. </a:t>
            </a:r>
            <a:endParaRPr lang="en-GB" sz="2400" b="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textruta 4">
            <a:extLst>
              <a:ext uri="{FF2B5EF4-FFF2-40B4-BE49-F238E27FC236}">
                <a16:creationId xmlns:a16="http://schemas.microsoft.com/office/drawing/2014/main" id="{01D55532-C828-47AD-9CA9-4D97B7C49FD9}"/>
              </a:ext>
            </a:extLst>
          </p:cNvPr>
          <p:cNvSpPr txBox="1"/>
          <p:nvPr/>
        </p:nvSpPr>
        <p:spPr>
          <a:xfrm>
            <a:off x="346163" y="2686294"/>
            <a:ext cx="8451674" cy="736355"/>
          </a:xfrm>
          <a:prstGeom prst="rect">
            <a:avLst/>
          </a:prstGeom>
          <a:noFill/>
        </p:spPr>
        <p:txBody>
          <a:bodyPr wrap="square" rtlCol="0">
            <a:spAutoFit/>
          </a:bodyPr>
          <a:lstStyle/>
          <a:p>
            <a:pPr>
              <a:lnSpc>
                <a:spcPct val="107000"/>
              </a:lnSpc>
              <a:spcBef>
                <a:spcPts val="0"/>
              </a:spcBef>
              <a:spcAft>
                <a:spcPts val="0"/>
              </a:spcAft>
            </a:pPr>
            <a:r>
              <a:rPr lang="en-GB" sz="2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For example:</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How much milk (y</a:t>
            </a:r>
            <a:r>
              <a:rPr lang="en-GB" sz="2000" b="0" baseline="-25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1</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and meat (y</a:t>
            </a:r>
            <a:r>
              <a:rPr lang="en-GB" sz="2000" b="0" baseline="-25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2</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do I get if I increase the supply of food (u</a:t>
            </a:r>
            <a:r>
              <a:rPr lang="en-GB" sz="2000" b="0" baseline="-25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1</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and water (u</a:t>
            </a:r>
            <a:r>
              <a:rPr lang="en-GB" sz="2000" b="0" baseline="-25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2</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by 10%? </a:t>
            </a:r>
          </a:p>
        </p:txBody>
      </p:sp>
      <p:sp>
        <p:nvSpPr>
          <p:cNvPr id="6" name="textruta 5">
            <a:extLst>
              <a:ext uri="{FF2B5EF4-FFF2-40B4-BE49-F238E27FC236}">
                <a16:creationId xmlns:a16="http://schemas.microsoft.com/office/drawing/2014/main" id="{0A7BEC37-FEC5-432A-887F-C8D8B672A826}"/>
              </a:ext>
            </a:extLst>
          </p:cNvPr>
          <p:cNvSpPr txBox="1"/>
          <p:nvPr/>
        </p:nvSpPr>
        <p:spPr>
          <a:xfrm>
            <a:off x="413885" y="3527616"/>
            <a:ext cx="8539617" cy="2053639"/>
          </a:xfrm>
          <a:prstGeom prst="rect">
            <a:avLst/>
          </a:prstGeom>
          <a:noFill/>
        </p:spPr>
        <p:txBody>
          <a:bodyPr wrap="square" rtlCol="0">
            <a:spAutoFit/>
          </a:bodyPr>
          <a:lstStyle/>
          <a:p>
            <a:pPr marL="0" marR="0">
              <a:lnSpc>
                <a:spcPct val="107000"/>
              </a:lnSpc>
              <a:spcBef>
                <a:spcPts val="0"/>
              </a:spcBef>
              <a:spcAft>
                <a:spcPts val="0"/>
              </a:spcAft>
            </a:pP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The method to construct the input-output model is called </a:t>
            </a:r>
            <a:r>
              <a:rPr lang="en-GB" sz="2000" i="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system identification</a:t>
            </a:r>
            <a:r>
              <a:rPr lang="en-GB" sz="2000" b="0" i="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0"/>
              </a:spcAft>
            </a:pP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First you try to find a proper model (e.g. differential equation of some order, a polynomial of some grade, etc.). Then the parameters are estimated so that the model behaves as similarly as possible </a:t>
            </a:r>
            <a:r>
              <a:rPr lang="en-GB" sz="2000" b="0" dirty="0">
                <a:solidFill>
                  <a:srgbClr val="202122"/>
                </a:solidFill>
                <a:latin typeface="Calibri" panose="020F0502020204030204" pitchFamily="34" charset="0"/>
                <a:ea typeface="Times New Roman" panose="02020603050405020304" pitchFamily="18" charset="0"/>
                <a:cs typeface="Calibri" panose="020F0502020204030204" pitchFamily="34" charset="0"/>
              </a:rPr>
              <a:t>to</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the system under study.</a:t>
            </a:r>
          </a:p>
          <a:p>
            <a:pPr>
              <a:lnSpc>
                <a:spcPct val="107000"/>
              </a:lnSpc>
              <a:spcBef>
                <a:spcPts val="0"/>
              </a:spcBef>
              <a:spcAft>
                <a:spcPts val="0"/>
              </a:spcAft>
            </a:pPr>
            <a:r>
              <a:rPr lang="en-GB" altLang="en-US" sz="2000" b="0" dirty="0">
                <a:solidFill>
                  <a:schemeClr val="tx1"/>
                </a:solidFill>
                <a:latin typeface="Calibri" panose="020F0502020204030204" pitchFamily="34" charset="0"/>
                <a:cs typeface="Calibri" panose="020F0502020204030204" pitchFamily="34" charset="0"/>
              </a:rPr>
              <a:t>   Repeat this by test different model structures. Then trim the parameters for each candidate model to find the one that best behaves as the systemus.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911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ruta 9">
            <a:extLst>
              <a:ext uri="{FF2B5EF4-FFF2-40B4-BE49-F238E27FC236}">
                <a16:creationId xmlns:a16="http://schemas.microsoft.com/office/drawing/2014/main" id="{43F051B2-86B9-4A0E-8ED3-AAF4985CBAC8}"/>
              </a:ext>
            </a:extLst>
          </p:cNvPr>
          <p:cNvSpPr txBox="1"/>
          <p:nvPr/>
        </p:nvSpPr>
        <p:spPr>
          <a:xfrm>
            <a:off x="609251" y="6018253"/>
            <a:ext cx="8026572"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The model structures between u and y are just different </a:t>
            </a:r>
            <a:r>
              <a:rPr lang="en-GB" sz="2400" i="1" dirty="0">
                <a:latin typeface="Calibri" panose="020F0502020204030204" pitchFamily="34" charset="0"/>
                <a:cs typeface="Calibri" panose="020F0502020204030204" pitchFamily="34" charset="0"/>
              </a:rPr>
              <a:t>fantasy constructions </a:t>
            </a:r>
            <a:r>
              <a:rPr lang="en-GB" sz="2400" dirty="0">
                <a:latin typeface="Calibri" panose="020F0502020204030204" pitchFamily="34" charset="0"/>
                <a:cs typeface="Calibri" panose="020F0502020204030204" pitchFamily="34" charset="0"/>
              </a:rPr>
              <a:t>to obtain the observed in-out relation.</a:t>
            </a:r>
          </a:p>
        </p:txBody>
      </p:sp>
      <p:sp>
        <p:nvSpPr>
          <p:cNvPr id="4" name="Platshållare för bildnummer 3">
            <a:extLst>
              <a:ext uri="{FF2B5EF4-FFF2-40B4-BE49-F238E27FC236}">
                <a16:creationId xmlns:a16="http://schemas.microsoft.com/office/drawing/2014/main" id="{8CF1E94F-6DEA-4420-9E0B-E210500393D7}"/>
              </a:ext>
            </a:extLst>
          </p:cNvPr>
          <p:cNvSpPr>
            <a:spLocks noGrp="1"/>
          </p:cNvSpPr>
          <p:nvPr>
            <p:ph type="sldNum" sz="quarter" idx="12"/>
          </p:nvPr>
        </p:nvSpPr>
        <p:spPr>
          <a:xfrm>
            <a:off x="8635823" y="6205151"/>
            <a:ext cx="280851"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7</a:t>
            </a:fld>
            <a:endParaRPr lang="en-GB"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32A18752-7B38-4D56-B8F6-5114FC8DE79E}"/>
              </a:ext>
            </a:extLst>
          </p:cNvPr>
          <p:cNvSpPr txBox="1"/>
          <p:nvPr/>
        </p:nvSpPr>
        <p:spPr>
          <a:xfrm>
            <a:off x="297177" y="-86721"/>
            <a:ext cx="8727080" cy="584775"/>
          </a:xfrm>
          <a:prstGeom prst="rect">
            <a:avLst/>
          </a:prstGeom>
          <a:noFill/>
        </p:spPr>
        <p:txBody>
          <a:bodyPr wrap="square" rtlCol="0">
            <a:spAutoFit/>
          </a:bodyPr>
          <a:lstStyle/>
          <a:p>
            <a:pPr marL="0" marR="0" algn="ctr">
              <a:spcBef>
                <a:spcPts val="0"/>
              </a:spcBef>
              <a:spcAft>
                <a:spcPts val="0"/>
              </a:spcAft>
            </a:pPr>
            <a:r>
              <a:rPr lang="en-GB" sz="32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Black-box models example: </a:t>
            </a:r>
          </a:p>
        </p:txBody>
      </p:sp>
      <p:grpSp>
        <p:nvGrpSpPr>
          <p:cNvPr id="3" name="Grupp 2">
            <a:extLst>
              <a:ext uri="{FF2B5EF4-FFF2-40B4-BE49-F238E27FC236}">
                <a16:creationId xmlns:a16="http://schemas.microsoft.com/office/drawing/2014/main" id="{E26F74FB-90A0-48F1-BF08-4F799AB4190A}"/>
              </a:ext>
            </a:extLst>
          </p:cNvPr>
          <p:cNvGrpSpPr/>
          <p:nvPr/>
        </p:nvGrpSpPr>
        <p:grpSpPr>
          <a:xfrm>
            <a:off x="871095" y="1540857"/>
            <a:ext cx="7764728" cy="4481034"/>
            <a:chOff x="871095" y="1540857"/>
            <a:chExt cx="7764728" cy="4481034"/>
          </a:xfrm>
        </p:grpSpPr>
        <p:pic>
          <p:nvPicPr>
            <p:cNvPr id="14" name="Bildobjekt 13">
              <a:extLst>
                <a:ext uri="{FF2B5EF4-FFF2-40B4-BE49-F238E27FC236}">
                  <a16:creationId xmlns:a16="http://schemas.microsoft.com/office/drawing/2014/main" id="{724CAF68-2579-4EB3-982C-D7AE114416AB}"/>
                </a:ext>
              </a:extLst>
            </p:cNvPr>
            <p:cNvPicPr>
              <a:picLocks noChangeAspect="1"/>
            </p:cNvPicPr>
            <p:nvPr/>
          </p:nvPicPr>
          <p:blipFill>
            <a:blip r:embed="rId2"/>
            <a:stretch>
              <a:fillRect/>
            </a:stretch>
          </p:blipFill>
          <p:spPr>
            <a:xfrm>
              <a:off x="871095" y="1540857"/>
              <a:ext cx="7764728" cy="4481034"/>
            </a:xfrm>
            <a:prstGeom prst="rect">
              <a:avLst/>
            </a:prstGeom>
          </p:spPr>
        </p:pic>
        <p:sp>
          <p:nvSpPr>
            <p:cNvPr id="15" name="textruta 14">
              <a:extLst>
                <a:ext uri="{FF2B5EF4-FFF2-40B4-BE49-F238E27FC236}">
                  <a16:creationId xmlns:a16="http://schemas.microsoft.com/office/drawing/2014/main" id="{AEC43047-F7EC-41C8-BC09-8375F8404B3D}"/>
                </a:ext>
              </a:extLst>
            </p:cNvPr>
            <p:cNvSpPr txBox="1"/>
            <p:nvPr/>
          </p:nvSpPr>
          <p:spPr>
            <a:xfrm>
              <a:off x="871095" y="2989015"/>
              <a:ext cx="1828801" cy="1077218"/>
            </a:xfrm>
            <a:prstGeom prst="rect">
              <a:avLst/>
            </a:prstGeom>
            <a:noFill/>
          </p:spPr>
          <p:txBody>
            <a:bodyPr wrap="square" rtlCol="0">
              <a:spAutoFit/>
            </a:bodyPr>
            <a:lstStyle/>
            <a:p>
              <a:r>
                <a:rPr lang="en-GB" dirty="0">
                  <a:solidFill>
                    <a:schemeClr val="tx1"/>
                  </a:solidFill>
                  <a:latin typeface="Calibri" panose="020F0502020204030204" pitchFamily="34" charset="0"/>
                  <a:cs typeface="Calibri" panose="020F0502020204030204" pitchFamily="34" charset="0"/>
                </a:rPr>
                <a:t>Parameter values:</a:t>
              </a:r>
            </a:p>
            <a:p>
              <a:r>
                <a:rPr lang="en-GB" dirty="0">
                  <a:solidFill>
                    <a:schemeClr val="tx1"/>
                  </a:solidFill>
                  <a:latin typeface="Calibri" panose="020F0502020204030204" pitchFamily="34" charset="0"/>
                  <a:cs typeface="Calibri" panose="020F0502020204030204" pitchFamily="34" charset="0"/>
                </a:rPr>
                <a:t>a=1, b=2</a:t>
              </a:r>
            </a:p>
            <a:p>
              <a:r>
                <a:rPr lang="en-GB" dirty="0">
                  <a:solidFill>
                    <a:schemeClr val="tx1"/>
                  </a:solidFill>
                  <a:latin typeface="Calibri" panose="020F0502020204030204" pitchFamily="34" charset="0"/>
                  <a:cs typeface="Calibri" panose="020F0502020204030204" pitchFamily="34" charset="0"/>
                </a:rPr>
                <a:t>c =  2, d = -2</a:t>
              </a:r>
            </a:p>
            <a:p>
              <a:r>
                <a:rPr lang="en-GB" dirty="0">
                  <a:solidFill>
                    <a:schemeClr val="tx1"/>
                  </a:solidFill>
                  <a:latin typeface="Calibri" panose="020F0502020204030204" pitchFamily="34" charset="0"/>
                  <a:cs typeface="Calibri" panose="020F0502020204030204" pitchFamily="34" charset="0"/>
                </a:rPr>
                <a:t>e = 3, f = 2</a:t>
              </a:r>
            </a:p>
          </p:txBody>
        </p:sp>
      </p:grpSp>
      <p:sp>
        <p:nvSpPr>
          <p:cNvPr id="2" name="textruta 1">
            <a:extLst>
              <a:ext uri="{FF2B5EF4-FFF2-40B4-BE49-F238E27FC236}">
                <a16:creationId xmlns:a16="http://schemas.microsoft.com/office/drawing/2014/main" id="{BA6DF878-74B8-4207-9CA8-9AB91BA60349}"/>
              </a:ext>
            </a:extLst>
          </p:cNvPr>
          <p:cNvSpPr txBox="1"/>
          <p:nvPr/>
        </p:nvSpPr>
        <p:spPr>
          <a:xfrm>
            <a:off x="378244" y="357540"/>
            <a:ext cx="8026572" cy="1138773"/>
          </a:xfrm>
          <a:prstGeom prst="rect">
            <a:avLst/>
          </a:prstGeom>
          <a:noFill/>
        </p:spPr>
        <p:txBody>
          <a:bodyPr wrap="square" rtlCol="0">
            <a:spAutoFit/>
          </a:bodyPr>
          <a:lstStyle/>
          <a:p>
            <a:pPr marL="0" marR="0" algn="ctr">
              <a:spcBef>
                <a:spcPts val="0"/>
              </a:spcBef>
              <a:spcAft>
                <a:spcPts val="0"/>
              </a:spcAft>
            </a:pPr>
            <a:r>
              <a:rPr lang="en-GB" sz="24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Four realization of an observed input-output relation: </a:t>
            </a:r>
            <a:br>
              <a:rPr lang="en-GB" sz="24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br>
            <a:r>
              <a:rPr lang="en-GB" sz="2400" dirty="0">
                <a:effectLst/>
                <a:latin typeface="Calibri" panose="020F0502020204030204" pitchFamily="34" charset="0"/>
                <a:ea typeface="Times New Roman" panose="02020603050405020304" pitchFamily="18" charset="0"/>
                <a:cs typeface="Calibri" panose="020F0502020204030204" pitchFamily="34" charset="0"/>
              </a:rPr>
              <a:t>dy2/dt + 3*</a:t>
            </a:r>
            <a:r>
              <a:rPr lang="en-GB" sz="2400" noProof="1">
                <a:effectLst/>
                <a:latin typeface="Calibri" panose="020F0502020204030204" pitchFamily="34" charset="0"/>
                <a:ea typeface="Times New Roman" panose="02020603050405020304" pitchFamily="18" charset="0"/>
                <a:cs typeface="Calibri" panose="020F0502020204030204" pitchFamily="34" charset="0"/>
              </a:rPr>
              <a:t>dy</a:t>
            </a:r>
            <a:r>
              <a:rPr lang="en-GB" sz="2400" dirty="0">
                <a:effectLst/>
                <a:latin typeface="Calibri" panose="020F0502020204030204" pitchFamily="34" charset="0"/>
                <a:ea typeface="Times New Roman" panose="02020603050405020304" pitchFamily="18" charset="0"/>
                <a:cs typeface="Calibri" panose="020F0502020204030204" pitchFamily="34" charset="0"/>
              </a:rPr>
              <a:t>/dt + 2*y = u(t)</a:t>
            </a:r>
            <a:r>
              <a:rPr lang="en-GB" sz="24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ctr">
              <a:spcBef>
                <a:spcPts val="0"/>
              </a:spcBef>
              <a:spcAft>
                <a:spcPts val="0"/>
              </a:spcAft>
            </a:pP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here demonstrated with u(t) = PULSE(Time=0, Volume=1)</a:t>
            </a:r>
            <a:endParaRPr lang="en-GB" sz="2000" b="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062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450615EE-99DB-4940-8139-F25FF3134998}"/>
              </a:ext>
            </a:extLst>
          </p:cNvPr>
          <p:cNvSpPr txBox="1"/>
          <p:nvPr/>
        </p:nvSpPr>
        <p:spPr>
          <a:xfrm>
            <a:off x="329565" y="2893582"/>
            <a:ext cx="8256023" cy="707886"/>
          </a:xfrm>
          <a:prstGeom prst="rect">
            <a:avLst/>
          </a:prstGeom>
          <a:noFill/>
        </p:spPr>
        <p:txBody>
          <a:bodyPr wrap="square" rtlCol="0">
            <a:spAutoFit/>
          </a:bodyPr>
          <a:lstStyle/>
          <a:p>
            <a:r>
              <a:rPr lang="en-GB" altLang="en-US" sz="2000" b="0" dirty="0">
                <a:solidFill>
                  <a:schemeClr val="tx1"/>
                </a:solidFill>
                <a:latin typeface="Calibri" panose="020F0502020204030204" pitchFamily="34" charset="0"/>
                <a:cs typeface="Calibri" panose="020F0502020204030204" pitchFamily="34" charset="0"/>
              </a:rPr>
              <a:t>This approach is often necessary for modelling of biological, ecological, climatological, economical,  medical, sociological, etc. systemus.</a:t>
            </a:r>
            <a:endParaRPr lang="en-GB" altLang="en-US" sz="1000" b="0" dirty="0">
              <a:solidFill>
                <a:schemeClr val="tx1"/>
              </a:solidFill>
              <a:latin typeface="Calibri" panose="020F0502020204030204" pitchFamily="34" charset="0"/>
              <a:cs typeface="Calibri" panose="020F0502020204030204" pitchFamily="34" charset="0"/>
            </a:endParaRPr>
          </a:p>
        </p:txBody>
      </p:sp>
      <p:grpSp>
        <p:nvGrpSpPr>
          <p:cNvPr id="10" name="Grupp 9">
            <a:extLst>
              <a:ext uri="{FF2B5EF4-FFF2-40B4-BE49-F238E27FC236}">
                <a16:creationId xmlns:a16="http://schemas.microsoft.com/office/drawing/2014/main" id="{8DA19A2F-572B-462F-ABD3-5084042079CD}"/>
              </a:ext>
            </a:extLst>
          </p:cNvPr>
          <p:cNvGrpSpPr/>
          <p:nvPr/>
        </p:nvGrpSpPr>
        <p:grpSpPr>
          <a:xfrm>
            <a:off x="6152968" y="64444"/>
            <a:ext cx="1384390" cy="566238"/>
            <a:chOff x="4618917" y="991531"/>
            <a:chExt cx="1384390" cy="566238"/>
          </a:xfrm>
        </p:grpSpPr>
        <p:grpSp>
          <p:nvGrpSpPr>
            <p:cNvPr id="11" name="Grupp 10">
              <a:extLst>
                <a:ext uri="{FF2B5EF4-FFF2-40B4-BE49-F238E27FC236}">
                  <a16:creationId xmlns:a16="http://schemas.microsoft.com/office/drawing/2014/main" id="{61EB486A-6264-4E5F-AE85-1DD93DB8A5A1}"/>
                </a:ext>
              </a:extLst>
            </p:cNvPr>
            <p:cNvGrpSpPr/>
            <p:nvPr/>
          </p:nvGrpSpPr>
          <p:grpSpPr>
            <a:xfrm>
              <a:off x="4666195" y="1355077"/>
              <a:ext cx="1171650" cy="0"/>
              <a:chOff x="2893076" y="1263835"/>
              <a:chExt cx="1190246" cy="0"/>
            </a:xfrm>
          </p:grpSpPr>
          <p:cxnSp>
            <p:nvCxnSpPr>
              <p:cNvPr id="15" name="Rak pilkoppling 14">
                <a:extLst>
                  <a:ext uri="{FF2B5EF4-FFF2-40B4-BE49-F238E27FC236}">
                    <a16:creationId xmlns:a16="http://schemas.microsoft.com/office/drawing/2014/main" id="{A9155816-1D2E-4BE4-8C74-40E98B7E5EC5}"/>
                  </a:ext>
                </a:extLst>
              </p:cNvPr>
              <p:cNvCxnSpPr>
                <a:cxnSpLocks/>
              </p:cNvCxnSpPr>
              <p:nvPr/>
            </p:nvCxnSpPr>
            <p:spPr bwMode="auto">
              <a:xfrm>
                <a:off x="3790751"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Rak pilkoppling 17">
                <a:extLst>
                  <a:ext uri="{FF2B5EF4-FFF2-40B4-BE49-F238E27FC236}">
                    <a16:creationId xmlns:a16="http://schemas.microsoft.com/office/drawing/2014/main" id="{5A91B8ED-B21E-46E7-A269-8B513F11AE8D}"/>
                  </a:ext>
                </a:extLst>
              </p:cNvPr>
              <p:cNvCxnSpPr/>
              <p:nvPr/>
            </p:nvCxnSpPr>
            <p:spPr bwMode="auto">
              <a:xfrm>
                <a:off x="2893076" y="1263835"/>
                <a:ext cx="292571" cy="0"/>
              </a:xfrm>
              <a:prstGeom prst="straightConnector1">
                <a:avLst/>
              </a:prstGeom>
              <a:noFill/>
              <a:ln w="222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textruta 11">
              <a:extLst>
                <a:ext uri="{FF2B5EF4-FFF2-40B4-BE49-F238E27FC236}">
                  <a16:creationId xmlns:a16="http://schemas.microsoft.com/office/drawing/2014/main" id="{0A6BE952-5957-4AD0-85E8-14C69977F57D}"/>
                </a:ext>
              </a:extLst>
            </p:cNvPr>
            <p:cNvSpPr txBox="1"/>
            <p:nvPr/>
          </p:nvSpPr>
          <p:spPr>
            <a:xfrm>
              <a:off x="4966910" y="1157659"/>
              <a:ext cx="576000" cy="400110"/>
            </a:xfrm>
            <a:prstGeom prst="rect">
              <a:avLst/>
            </a:prstGeom>
            <a:solidFill>
              <a:schemeClr val="bg1">
                <a:lumMod val="75000"/>
              </a:schemeClr>
            </a:solidFill>
            <a:ln w="19050">
              <a:solidFill>
                <a:schemeClr val="tx1"/>
              </a:solidFill>
            </a:ln>
          </p:spPr>
          <p:txBody>
            <a:bodyPr wrap="square" rtlCol="0">
              <a:spAutoFit/>
            </a:bodyPr>
            <a:lstStyle/>
            <a:p>
              <a:r>
                <a:rPr lang="en-GB" sz="2000" dirty="0">
                  <a:solidFill>
                    <a:srgbClr val="7B8581"/>
                  </a:solidFill>
                </a:rPr>
                <a:t>(X)</a:t>
              </a:r>
            </a:p>
          </p:txBody>
        </p:sp>
        <p:sp>
          <p:nvSpPr>
            <p:cNvPr id="13" name="textruta 12">
              <a:extLst>
                <a:ext uri="{FF2B5EF4-FFF2-40B4-BE49-F238E27FC236}">
                  <a16:creationId xmlns:a16="http://schemas.microsoft.com/office/drawing/2014/main" id="{F62BEBAE-B6F3-44CE-BF3D-6B0A63DEE2F2}"/>
                </a:ext>
              </a:extLst>
            </p:cNvPr>
            <p:cNvSpPr txBox="1"/>
            <p:nvPr/>
          </p:nvSpPr>
          <p:spPr>
            <a:xfrm>
              <a:off x="4618917" y="1025097"/>
              <a:ext cx="288000" cy="338554"/>
            </a:xfrm>
            <a:prstGeom prst="rect">
              <a:avLst/>
            </a:prstGeom>
            <a:noFill/>
          </p:spPr>
          <p:txBody>
            <a:bodyPr wrap="square" rtlCol="0">
              <a:spAutoFit/>
            </a:bodyPr>
            <a:lstStyle/>
            <a:p>
              <a:r>
                <a:rPr lang="en-GB" dirty="0">
                  <a:solidFill>
                    <a:schemeClr val="tx1"/>
                  </a:solidFill>
                </a:rPr>
                <a:t>u</a:t>
              </a:r>
            </a:p>
          </p:txBody>
        </p:sp>
        <p:sp>
          <p:nvSpPr>
            <p:cNvPr id="14" name="textruta 13">
              <a:extLst>
                <a:ext uri="{FF2B5EF4-FFF2-40B4-BE49-F238E27FC236}">
                  <a16:creationId xmlns:a16="http://schemas.microsoft.com/office/drawing/2014/main" id="{E3E350EE-39AA-43DC-9B22-4D25C5B6E873}"/>
                </a:ext>
              </a:extLst>
            </p:cNvPr>
            <p:cNvSpPr txBox="1"/>
            <p:nvPr/>
          </p:nvSpPr>
          <p:spPr>
            <a:xfrm>
              <a:off x="5672382" y="991531"/>
              <a:ext cx="330925" cy="338554"/>
            </a:xfrm>
            <a:prstGeom prst="rect">
              <a:avLst/>
            </a:prstGeom>
            <a:noFill/>
          </p:spPr>
          <p:txBody>
            <a:bodyPr wrap="square" rtlCol="0">
              <a:spAutoFit/>
            </a:bodyPr>
            <a:lstStyle/>
            <a:p>
              <a:r>
                <a:rPr lang="en-GB" dirty="0">
                  <a:solidFill>
                    <a:schemeClr val="tx1"/>
                  </a:solidFill>
                </a:rPr>
                <a:t>y</a:t>
              </a:r>
            </a:p>
          </p:txBody>
        </p:sp>
      </p:grpSp>
      <p:sp>
        <p:nvSpPr>
          <p:cNvPr id="20" name="textruta 19">
            <a:extLst>
              <a:ext uri="{FF2B5EF4-FFF2-40B4-BE49-F238E27FC236}">
                <a16:creationId xmlns:a16="http://schemas.microsoft.com/office/drawing/2014/main" id="{0551F79C-A291-469F-854C-37DF05CFF1B4}"/>
              </a:ext>
            </a:extLst>
          </p:cNvPr>
          <p:cNvSpPr txBox="1"/>
          <p:nvPr/>
        </p:nvSpPr>
        <p:spPr>
          <a:xfrm>
            <a:off x="329565" y="3676034"/>
            <a:ext cx="8484869" cy="3154710"/>
          </a:xfrm>
          <a:prstGeom prst="rect">
            <a:avLst/>
          </a:prstGeom>
          <a:noFill/>
        </p:spPr>
        <p:txBody>
          <a:bodyPr wrap="square" rtlCol="0">
            <a:spAutoFit/>
          </a:bodyPr>
          <a:lstStyle/>
          <a:p>
            <a:r>
              <a:rPr lang="en-GB" sz="24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Example: Grey-box SEIR model</a:t>
            </a:r>
          </a:p>
          <a:p>
            <a:endParaRPr lang="en-GB" sz="300" b="0" dirty="0">
              <a:solidFill>
                <a:schemeClr val="tx1"/>
              </a:solidFill>
              <a:latin typeface="Calibri" panose="020F0502020204030204" pitchFamily="34" charset="0"/>
              <a:cs typeface="Calibri" panose="020F0502020204030204" pitchFamily="34" charset="0"/>
            </a:endParaRPr>
          </a:p>
          <a:p>
            <a:r>
              <a:rPr lang="en-GB" sz="2000" b="0" dirty="0">
                <a:solidFill>
                  <a:schemeClr val="tx1"/>
                </a:solidFill>
                <a:latin typeface="Calibri" panose="020F0502020204030204" pitchFamily="34" charset="0"/>
                <a:cs typeface="Calibri" panose="020F0502020204030204" pitchFamily="34" charset="0"/>
              </a:rPr>
              <a:t>Now we will study an influenza epidemic from incidence data of the disease.</a:t>
            </a:r>
          </a:p>
          <a:p>
            <a:endParaRPr lang="en-GB" sz="600" b="0" dirty="0">
              <a:solidFill>
                <a:schemeClr val="tx1"/>
              </a:solidFill>
              <a:latin typeface="Calibri" panose="020F0502020204030204" pitchFamily="34" charset="0"/>
              <a:cs typeface="Calibri" panose="020F0502020204030204" pitchFamily="34" charset="0"/>
            </a:endParaRPr>
          </a:p>
          <a:p>
            <a:r>
              <a:rPr lang="en-GB" sz="2000" b="0" dirty="0">
                <a:solidFill>
                  <a:schemeClr val="tx1"/>
                </a:solidFill>
                <a:latin typeface="Calibri" panose="020F0502020204030204" pitchFamily="34" charset="0"/>
                <a:cs typeface="Calibri" panose="020F0502020204030204" pitchFamily="34" charset="0"/>
              </a:rPr>
              <a:t>Since 1927 we have a basic understanding of the structure of an epidemic process where susceptible persons (</a:t>
            </a:r>
            <a:r>
              <a:rPr lang="en-GB" sz="2000" dirty="0">
                <a:solidFill>
                  <a:schemeClr val="tx1"/>
                </a:solidFill>
                <a:latin typeface="Calibri" panose="020F0502020204030204" pitchFamily="34" charset="0"/>
                <a:cs typeface="Calibri" panose="020F0502020204030204" pitchFamily="34" charset="0"/>
              </a:rPr>
              <a:t>S</a:t>
            </a:r>
            <a:r>
              <a:rPr lang="en-GB" sz="2000" b="0" dirty="0">
                <a:solidFill>
                  <a:schemeClr val="tx1"/>
                </a:solidFill>
                <a:latin typeface="Calibri" panose="020F0502020204030204" pitchFamily="34" charset="0"/>
                <a:cs typeface="Calibri" panose="020F0502020204030204" pitchFamily="34" charset="0"/>
              </a:rPr>
              <a:t>) becoming exposed (</a:t>
            </a:r>
            <a:r>
              <a:rPr lang="en-GB" sz="2000" dirty="0">
                <a:solidFill>
                  <a:schemeClr val="tx1"/>
                </a:solidFill>
                <a:latin typeface="Calibri" panose="020F0502020204030204" pitchFamily="34" charset="0"/>
                <a:cs typeface="Calibri" panose="020F0502020204030204" pitchFamily="34" charset="0"/>
              </a:rPr>
              <a:t>E</a:t>
            </a:r>
            <a:r>
              <a:rPr lang="en-GB" sz="2000" b="0" dirty="0">
                <a:solidFill>
                  <a:schemeClr val="tx1"/>
                </a:solidFill>
                <a:latin typeface="Calibri" panose="020F0502020204030204" pitchFamily="34" charset="0"/>
                <a:cs typeface="Calibri" panose="020F0502020204030204" pitchFamily="34" charset="0"/>
              </a:rPr>
              <a:t>), being infectious (</a:t>
            </a:r>
            <a:r>
              <a:rPr lang="en-GB" sz="2000" dirty="0">
                <a:solidFill>
                  <a:schemeClr val="tx1"/>
                </a:solidFill>
                <a:latin typeface="Calibri" panose="020F0502020204030204" pitchFamily="34" charset="0"/>
                <a:cs typeface="Calibri" panose="020F0502020204030204" pitchFamily="34" charset="0"/>
              </a:rPr>
              <a:t>I</a:t>
            </a:r>
            <a:r>
              <a:rPr lang="en-GB" sz="2000" b="0" dirty="0">
                <a:solidFill>
                  <a:schemeClr val="tx1"/>
                </a:solidFill>
                <a:latin typeface="Calibri" panose="020F0502020204030204" pitchFamily="34" charset="0"/>
                <a:cs typeface="Calibri" panose="020F0502020204030204" pitchFamily="34" charset="0"/>
              </a:rPr>
              <a:t>), and getting recovered (</a:t>
            </a:r>
            <a:r>
              <a:rPr lang="en-GB" sz="2000" dirty="0">
                <a:solidFill>
                  <a:schemeClr val="tx1"/>
                </a:solidFill>
                <a:latin typeface="Calibri" panose="020F0502020204030204" pitchFamily="34" charset="0"/>
                <a:cs typeface="Calibri" panose="020F0502020204030204" pitchFamily="34" charset="0"/>
              </a:rPr>
              <a:t>R</a:t>
            </a:r>
            <a:r>
              <a:rPr lang="en-GB" sz="2000" b="0" dirty="0">
                <a:solidFill>
                  <a:schemeClr val="tx1"/>
                </a:solidFill>
                <a:latin typeface="Calibri" panose="020F0502020204030204" pitchFamily="34" charset="0"/>
                <a:cs typeface="Calibri" panose="020F0502020204030204" pitchFamily="34" charset="0"/>
              </a:rPr>
              <a:t>). It is also known that the disease is transmitted by meetings between </a:t>
            </a:r>
            <a:r>
              <a:rPr lang="en-GB" sz="2000" dirty="0">
                <a:solidFill>
                  <a:schemeClr val="tx1"/>
                </a:solidFill>
                <a:latin typeface="Calibri" panose="020F0502020204030204" pitchFamily="34" charset="0"/>
                <a:cs typeface="Calibri" panose="020F0502020204030204" pitchFamily="34" charset="0"/>
              </a:rPr>
              <a:t>S</a:t>
            </a:r>
            <a:r>
              <a:rPr lang="en-GB" sz="2000" b="0" dirty="0">
                <a:solidFill>
                  <a:schemeClr val="tx1"/>
                </a:solidFill>
                <a:latin typeface="Calibri" panose="020F0502020204030204" pitchFamily="34" charset="0"/>
                <a:cs typeface="Calibri" panose="020F0502020204030204" pitchFamily="34" charset="0"/>
              </a:rPr>
              <a:t> and </a:t>
            </a:r>
            <a:r>
              <a:rPr lang="en-GB" sz="2000" dirty="0">
                <a:solidFill>
                  <a:schemeClr val="tx1"/>
                </a:solidFill>
                <a:latin typeface="Calibri" panose="020F0502020204030204" pitchFamily="34" charset="0"/>
                <a:cs typeface="Calibri" panose="020F0502020204030204" pitchFamily="34" charset="0"/>
              </a:rPr>
              <a:t>I</a:t>
            </a:r>
            <a:r>
              <a:rPr lang="en-GB" sz="2000" b="0" dirty="0">
                <a:solidFill>
                  <a:schemeClr val="tx1"/>
                </a:solidFill>
                <a:latin typeface="Calibri" panose="020F0502020204030204" pitchFamily="34" charset="0"/>
                <a:cs typeface="Calibri" panose="020F0502020204030204" pitchFamily="34" charset="0"/>
              </a:rPr>
              <a:t> in proportion p, and that the expected duration in </a:t>
            </a:r>
            <a:r>
              <a:rPr lang="en-GB" sz="2000" dirty="0">
                <a:solidFill>
                  <a:schemeClr val="tx1"/>
                </a:solidFill>
                <a:latin typeface="Calibri" panose="020F0502020204030204" pitchFamily="34" charset="0"/>
                <a:cs typeface="Calibri" panose="020F0502020204030204" pitchFamily="34" charset="0"/>
              </a:rPr>
              <a:t>E</a:t>
            </a:r>
            <a:r>
              <a:rPr lang="en-GB" sz="2000" b="0" dirty="0">
                <a:solidFill>
                  <a:schemeClr val="tx1"/>
                </a:solidFill>
                <a:latin typeface="Calibri" panose="020F0502020204030204" pitchFamily="34" charset="0"/>
                <a:cs typeface="Calibri" panose="020F0502020204030204" pitchFamily="34" charset="0"/>
              </a:rPr>
              <a:t> and </a:t>
            </a:r>
            <a:r>
              <a:rPr lang="en-GB" sz="2000" dirty="0">
                <a:solidFill>
                  <a:schemeClr val="tx1"/>
                </a:solidFill>
                <a:latin typeface="Calibri" panose="020F0502020204030204" pitchFamily="34" charset="0"/>
                <a:cs typeface="Calibri" panose="020F0502020204030204" pitchFamily="34" charset="0"/>
              </a:rPr>
              <a:t>I</a:t>
            </a:r>
            <a:r>
              <a:rPr lang="en-GB" sz="2000" b="0" dirty="0">
                <a:solidFill>
                  <a:schemeClr val="tx1"/>
                </a:solidFill>
                <a:latin typeface="Calibri" panose="020F0502020204030204" pitchFamily="34" charset="0"/>
                <a:cs typeface="Calibri" panose="020F0502020204030204" pitchFamily="34" charset="0"/>
              </a:rPr>
              <a:t> are D</a:t>
            </a:r>
            <a:r>
              <a:rPr lang="en-GB" sz="2000" b="0" baseline="-25000" dirty="0">
                <a:solidFill>
                  <a:schemeClr val="tx1"/>
                </a:solidFill>
                <a:latin typeface="Calibri" panose="020F0502020204030204" pitchFamily="34" charset="0"/>
                <a:cs typeface="Calibri" panose="020F0502020204030204" pitchFamily="34" charset="0"/>
              </a:rPr>
              <a:t>e</a:t>
            </a:r>
            <a:r>
              <a:rPr lang="en-GB" sz="2000" b="0" dirty="0">
                <a:solidFill>
                  <a:schemeClr val="tx1"/>
                </a:solidFill>
                <a:latin typeface="Calibri" panose="020F0502020204030204" pitchFamily="34" charset="0"/>
                <a:cs typeface="Calibri" panose="020F0502020204030204" pitchFamily="34" charset="0"/>
              </a:rPr>
              <a:t> and D</a:t>
            </a:r>
            <a:r>
              <a:rPr lang="en-GB" sz="2000" b="0" baseline="-25000" dirty="0">
                <a:solidFill>
                  <a:schemeClr val="tx1"/>
                </a:solidFill>
                <a:latin typeface="Calibri" panose="020F0502020204030204" pitchFamily="34" charset="0"/>
                <a:cs typeface="Calibri" panose="020F0502020204030204" pitchFamily="34" charset="0"/>
              </a:rPr>
              <a:t>i </a:t>
            </a:r>
            <a:r>
              <a:rPr lang="en-GB" sz="2000" b="0" dirty="0">
                <a:solidFill>
                  <a:schemeClr val="tx1"/>
                </a:solidFill>
                <a:latin typeface="Calibri" panose="020F0502020204030204" pitchFamily="34" charset="0"/>
                <a:cs typeface="Calibri" panose="020F0502020204030204" pitchFamily="34" charset="0"/>
              </a:rPr>
              <a:t>, respectively.</a:t>
            </a:r>
          </a:p>
          <a:p>
            <a:endParaRPr lang="en-GB" sz="600" b="0" dirty="0">
              <a:solidFill>
                <a:schemeClr val="tx1"/>
              </a:solidFill>
              <a:latin typeface="Calibri" panose="020F0502020204030204" pitchFamily="34" charset="0"/>
              <a:cs typeface="Calibri" panose="020F0502020204030204" pitchFamily="34" charset="0"/>
            </a:endParaRPr>
          </a:p>
          <a:p>
            <a:r>
              <a:rPr lang="en-GB" sz="2000" b="0" dirty="0">
                <a:solidFill>
                  <a:schemeClr val="tx1"/>
                </a:solidFill>
                <a:latin typeface="Calibri" panose="020F0502020204030204" pitchFamily="34" charset="0"/>
                <a:cs typeface="Calibri" panose="020F0502020204030204" pitchFamily="34" charset="0"/>
              </a:rPr>
              <a:t>This makes a so-called SEIR model, although the parameters p, D</a:t>
            </a:r>
            <a:r>
              <a:rPr lang="en-GB" sz="2000" b="0" baseline="-25000" dirty="0">
                <a:solidFill>
                  <a:schemeClr val="tx1"/>
                </a:solidFill>
                <a:latin typeface="Calibri" panose="020F0502020204030204" pitchFamily="34" charset="0"/>
                <a:cs typeface="Calibri" panose="020F0502020204030204" pitchFamily="34" charset="0"/>
              </a:rPr>
              <a:t>e</a:t>
            </a:r>
            <a:r>
              <a:rPr lang="en-GB" sz="2000" b="0" dirty="0">
                <a:solidFill>
                  <a:schemeClr val="tx1"/>
                </a:solidFill>
                <a:latin typeface="Calibri" panose="020F0502020204030204" pitchFamily="34" charset="0"/>
                <a:cs typeface="Calibri" panose="020F0502020204030204" pitchFamily="34" charset="0"/>
              </a:rPr>
              <a:t> and D</a:t>
            </a:r>
            <a:r>
              <a:rPr lang="en-GB" sz="2000" b="0" baseline="-25000" dirty="0">
                <a:solidFill>
                  <a:schemeClr val="tx1"/>
                </a:solidFill>
                <a:latin typeface="Calibri" panose="020F0502020204030204" pitchFamily="34" charset="0"/>
                <a:cs typeface="Calibri" panose="020F0502020204030204" pitchFamily="34" charset="0"/>
              </a:rPr>
              <a:t>i</a:t>
            </a:r>
            <a:r>
              <a:rPr lang="en-GB" sz="2000" b="0" dirty="0">
                <a:solidFill>
                  <a:schemeClr val="tx1"/>
                </a:solidFill>
                <a:latin typeface="Calibri" panose="020F0502020204030204" pitchFamily="34" charset="0"/>
                <a:cs typeface="Calibri" panose="020F0502020204030204" pitchFamily="34" charset="0"/>
              </a:rPr>
              <a:t> for this particular epidemic are unknown, see Figure at next slide. </a:t>
            </a:r>
          </a:p>
        </p:txBody>
      </p:sp>
      <p:sp>
        <p:nvSpPr>
          <p:cNvPr id="2" name="textruta 1">
            <a:extLst>
              <a:ext uri="{FF2B5EF4-FFF2-40B4-BE49-F238E27FC236}">
                <a16:creationId xmlns:a16="http://schemas.microsoft.com/office/drawing/2014/main" id="{1C2347DF-BAB7-4961-B75E-13A7101A60C2}"/>
              </a:ext>
            </a:extLst>
          </p:cNvPr>
          <p:cNvSpPr txBox="1"/>
          <p:nvPr/>
        </p:nvSpPr>
        <p:spPr>
          <a:xfrm>
            <a:off x="1985274" y="64444"/>
            <a:ext cx="4009346" cy="646331"/>
          </a:xfrm>
          <a:prstGeom prst="rect">
            <a:avLst/>
          </a:prstGeom>
          <a:noFill/>
        </p:spPr>
        <p:txBody>
          <a:bodyPr wrap="square" rtlCol="0">
            <a:spAutoFit/>
          </a:bodyPr>
          <a:lstStyle/>
          <a:p>
            <a:pPr marL="571500" indent="-571500">
              <a:buFont typeface="Wingdings" panose="05000000000000000000" pitchFamily="2" charset="2"/>
              <a:buChar char="Ø"/>
            </a:pPr>
            <a:r>
              <a:rPr lang="en-GB" altLang="en-US" sz="3600" dirty="0">
                <a:solidFill>
                  <a:schemeClr val="tx1"/>
                </a:solidFill>
                <a:latin typeface="Calibri" panose="020F0502020204030204" pitchFamily="34" charset="0"/>
                <a:cs typeface="Calibri" panose="020F0502020204030204" pitchFamily="34" charset="0"/>
              </a:rPr>
              <a:t>Grey-box model </a:t>
            </a:r>
          </a:p>
        </p:txBody>
      </p:sp>
      <p:sp>
        <p:nvSpPr>
          <p:cNvPr id="4" name="Platshållare för bildnummer 3">
            <a:extLst>
              <a:ext uri="{FF2B5EF4-FFF2-40B4-BE49-F238E27FC236}">
                <a16:creationId xmlns:a16="http://schemas.microsoft.com/office/drawing/2014/main" id="{B91E8F28-76AB-48E4-BE82-54A4EC7AA2AF}"/>
              </a:ext>
            </a:extLst>
          </p:cNvPr>
          <p:cNvSpPr>
            <a:spLocks noGrp="1"/>
          </p:cNvSpPr>
          <p:nvPr>
            <p:ph type="sldNum" sz="quarter" idx="12"/>
          </p:nvPr>
        </p:nvSpPr>
        <p:spPr>
          <a:xfrm>
            <a:off x="8630194" y="6283236"/>
            <a:ext cx="333103" cy="457200"/>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8</a:t>
            </a:fld>
            <a:endParaRPr lang="en-GB" altLang="en-US"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3F3426FB-3C37-42A2-AC86-EE65D6D41910}"/>
              </a:ext>
            </a:extLst>
          </p:cNvPr>
          <p:cNvSpPr txBox="1"/>
          <p:nvPr/>
        </p:nvSpPr>
        <p:spPr>
          <a:xfrm>
            <a:off x="329565" y="621858"/>
            <a:ext cx="8484869" cy="2308324"/>
          </a:xfrm>
          <a:prstGeom prst="rect">
            <a:avLst/>
          </a:prstGeom>
          <a:noFill/>
        </p:spPr>
        <p:txBody>
          <a:bodyPr wrap="square" rtlCol="0">
            <a:spAutoFit/>
          </a:bodyPr>
          <a:lstStyle/>
          <a:p>
            <a:r>
              <a:rPr lang="en-GB" sz="2400" b="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Often the systemus is partly known. For example, you may know the main structure behind the process. A so-called </a:t>
            </a:r>
            <a:r>
              <a:rPr lang="en-GB" sz="240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grey-box model </a:t>
            </a:r>
            <a:r>
              <a:rPr lang="en-GB" sz="2400" b="0"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partly based on knowledge about the systemus and partly on the relations between input and output can then be constructed. A number of unknown parameters must still be estimated by system identification. </a:t>
            </a:r>
          </a:p>
        </p:txBody>
      </p:sp>
    </p:spTree>
    <p:extLst>
      <p:ext uri="{BB962C8B-B14F-4D97-AF65-F5344CB8AC3E}">
        <p14:creationId xmlns:p14="http://schemas.microsoft.com/office/powerpoint/2010/main" val="54975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ruta 6">
            <a:extLst>
              <a:ext uri="{FF2B5EF4-FFF2-40B4-BE49-F238E27FC236}">
                <a16:creationId xmlns:a16="http://schemas.microsoft.com/office/drawing/2014/main" id="{00D11322-20FB-4460-BE63-4FF528AADB86}"/>
              </a:ext>
            </a:extLst>
          </p:cNvPr>
          <p:cNvSpPr txBox="1"/>
          <p:nvPr/>
        </p:nvSpPr>
        <p:spPr>
          <a:xfrm>
            <a:off x="200490" y="5101170"/>
            <a:ext cx="8943510" cy="1631216"/>
          </a:xfrm>
          <a:prstGeom prst="rect">
            <a:avLst/>
          </a:prstGeom>
          <a:noFill/>
        </p:spPr>
        <p:txBody>
          <a:bodyPr wrap="square" rtlCol="0">
            <a:spAutoFit/>
          </a:bodyPr>
          <a:lstStyle/>
          <a:p>
            <a:r>
              <a:rPr lang="en-GB" sz="20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Conclusions: </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 </a:t>
            </a:r>
            <a:r>
              <a:rPr lang="en-GB" sz="2000" b="0" dirty="0">
                <a:solidFill>
                  <a:srgbClr val="202122"/>
                </a:solidFill>
                <a:latin typeface="Calibri" panose="020F0502020204030204" pitchFamily="34" charset="0"/>
                <a:ea typeface="Times New Roman" panose="02020603050405020304" pitchFamily="18" charset="0"/>
                <a:cs typeface="Calibri" panose="020F0502020204030204" pitchFamily="34" charset="0"/>
              </a:rPr>
              <a:t>this grey-box model </a:t>
            </a:r>
            <a:r>
              <a:rPr lang="en-GB" sz="2000" b="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we used a realistic model structure. Therefore, the parameters have a ‘physical’ meaning and their values bring some information about the epidemic process. </a:t>
            </a:r>
          </a:p>
          <a:p>
            <a:r>
              <a:rPr lang="en-GB" sz="2000" b="0" dirty="0">
                <a:solidFill>
                  <a:srgbClr val="202122"/>
                </a:solidFill>
                <a:latin typeface="Calibri" panose="020F0502020204030204" pitchFamily="34" charset="0"/>
                <a:ea typeface="Calibri" panose="020F0502020204030204" pitchFamily="34" charset="0"/>
                <a:cs typeface="Calibri" panose="020F0502020204030204" pitchFamily="34" charset="0"/>
              </a:rPr>
              <a:t>   We could also </a:t>
            </a:r>
            <a:r>
              <a:rPr lang="en-GB" sz="2000" b="0" i="1" dirty="0">
                <a:solidFill>
                  <a:srgbClr val="202122"/>
                </a:solidFill>
                <a:latin typeface="Calibri" panose="020F0502020204030204" pitchFamily="34" charset="0"/>
                <a:ea typeface="Calibri" panose="020F0502020204030204" pitchFamily="34" charset="0"/>
                <a:cs typeface="Calibri" panose="020F0502020204030204" pitchFamily="34" charset="0"/>
              </a:rPr>
              <a:t>use the fitted model </a:t>
            </a:r>
            <a:r>
              <a:rPr lang="en-GB" sz="2000" b="0" dirty="0">
                <a:solidFill>
                  <a:srgbClr val="202122"/>
                </a:solidFill>
                <a:latin typeface="Calibri" panose="020F0502020204030204" pitchFamily="34" charset="0"/>
                <a:ea typeface="Calibri" panose="020F0502020204030204" pitchFamily="34" charset="0"/>
                <a:cs typeface="Calibri" panose="020F0502020204030204" pitchFamily="34" charset="0"/>
              </a:rPr>
              <a:t>to simulate the effects of a specific vaccination program where a fraction of the susceptibles are moved directly from </a:t>
            </a:r>
            <a:r>
              <a:rPr lang="en-GB" sz="2000" dirty="0">
                <a:solidFill>
                  <a:srgbClr val="202122"/>
                </a:solidFill>
                <a:latin typeface="Calibri" panose="020F0502020204030204" pitchFamily="34" charset="0"/>
                <a:ea typeface="Calibri" panose="020F0502020204030204" pitchFamily="34" charset="0"/>
                <a:cs typeface="Calibri" panose="020F0502020204030204" pitchFamily="34" charset="0"/>
              </a:rPr>
              <a:t>S</a:t>
            </a:r>
            <a:r>
              <a:rPr lang="en-GB" sz="2000" b="0" dirty="0">
                <a:solidFill>
                  <a:srgbClr val="202122"/>
                </a:solidFill>
                <a:latin typeface="Calibri" panose="020F0502020204030204" pitchFamily="34" charset="0"/>
                <a:ea typeface="Calibri" panose="020F0502020204030204" pitchFamily="34" charset="0"/>
                <a:cs typeface="Calibri" panose="020F0502020204030204" pitchFamily="34" charset="0"/>
              </a:rPr>
              <a:t> to </a:t>
            </a:r>
            <a:r>
              <a:rPr lang="en-GB" sz="2000" dirty="0">
                <a:solidFill>
                  <a:srgbClr val="202122"/>
                </a:solidFill>
                <a:latin typeface="Calibri" panose="020F0502020204030204" pitchFamily="34" charset="0"/>
                <a:ea typeface="Calibri" panose="020F0502020204030204" pitchFamily="34" charset="0"/>
                <a:cs typeface="Calibri" panose="020F0502020204030204" pitchFamily="34" charset="0"/>
              </a:rPr>
              <a:t>R</a:t>
            </a:r>
            <a:r>
              <a:rPr lang="en-GB" sz="2000" b="0" dirty="0">
                <a:solidFill>
                  <a:srgbClr val="202122"/>
                </a:solidFill>
                <a:latin typeface="Calibri" panose="020F0502020204030204" pitchFamily="34" charset="0"/>
                <a:ea typeface="Calibri" panose="020F0502020204030204" pitchFamily="34" charset="0"/>
                <a:cs typeface="Calibri" panose="020F0502020204030204" pitchFamily="34" charset="0"/>
              </a:rPr>
              <a:t> stage.</a:t>
            </a:r>
            <a:endParaRPr lang="en-GB" sz="2000" b="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3" name="Bildobjekt 12">
            <a:extLst>
              <a:ext uri="{FF2B5EF4-FFF2-40B4-BE49-F238E27FC236}">
                <a16:creationId xmlns:a16="http://schemas.microsoft.com/office/drawing/2014/main" id="{CFECA79D-FD6A-45DB-A338-7309AF186815}"/>
              </a:ext>
            </a:extLst>
          </p:cNvPr>
          <p:cNvPicPr>
            <a:picLocks noChangeAspect="1"/>
          </p:cNvPicPr>
          <p:nvPr/>
        </p:nvPicPr>
        <p:blipFill>
          <a:blip r:embed="rId2"/>
          <a:stretch>
            <a:fillRect/>
          </a:stretch>
        </p:blipFill>
        <p:spPr>
          <a:xfrm>
            <a:off x="200490" y="886222"/>
            <a:ext cx="8751921" cy="4214948"/>
          </a:xfrm>
          <a:prstGeom prst="rect">
            <a:avLst/>
          </a:prstGeom>
        </p:spPr>
      </p:pic>
      <p:sp>
        <p:nvSpPr>
          <p:cNvPr id="14" name="textruta 13">
            <a:extLst>
              <a:ext uri="{FF2B5EF4-FFF2-40B4-BE49-F238E27FC236}">
                <a16:creationId xmlns:a16="http://schemas.microsoft.com/office/drawing/2014/main" id="{F4C62DD6-6E49-426B-B3C9-46B4990E9DE4}"/>
              </a:ext>
            </a:extLst>
          </p:cNvPr>
          <p:cNvSpPr txBox="1"/>
          <p:nvPr/>
        </p:nvSpPr>
        <p:spPr>
          <a:xfrm>
            <a:off x="200490" y="76863"/>
            <a:ext cx="8751921" cy="800219"/>
          </a:xfrm>
          <a:prstGeom prst="rect">
            <a:avLst/>
          </a:prstGeom>
          <a:noFill/>
        </p:spPr>
        <p:txBody>
          <a:bodyPr wrap="square" rtlCol="0">
            <a:spAutoFit/>
          </a:bodyPr>
          <a:lstStyle/>
          <a:p>
            <a:r>
              <a:rPr lang="en-GB" sz="2300" dirty="0">
                <a:solidFill>
                  <a:schemeClr val="tx1"/>
                </a:solidFill>
                <a:latin typeface="Calibri" panose="020F0502020204030204" pitchFamily="34" charset="0"/>
                <a:cs typeface="Calibri" panose="020F0502020204030204" pitchFamily="34" charset="0"/>
              </a:rPr>
              <a:t>Parameter estimation </a:t>
            </a:r>
            <a:r>
              <a:rPr lang="en-GB" sz="2300" b="0" dirty="0">
                <a:solidFill>
                  <a:schemeClr val="tx1"/>
                </a:solidFill>
                <a:latin typeface="Calibri" panose="020F0502020204030204" pitchFamily="34" charset="0"/>
                <a:cs typeface="Calibri" panose="020F0502020204030204" pitchFamily="34" charset="0"/>
              </a:rPr>
              <a:t>using the </a:t>
            </a:r>
            <a:r>
              <a:rPr lang="en-GB" sz="2300" dirty="0">
                <a:solidFill>
                  <a:schemeClr val="tx1"/>
                </a:solidFill>
                <a:latin typeface="Calibri" panose="020F0502020204030204" pitchFamily="34" charset="0"/>
                <a:cs typeface="Calibri" panose="020F0502020204030204" pitchFamily="34" charset="0"/>
              </a:rPr>
              <a:t>Optim</a:t>
            </a:r>
            <a:r>
              <a:rPr lang="en-GB" sz="2300" b="0" dirty="0">
                <a:solidFill>
                  <a:schemeClr val="tx1"/>
                </a:solidFill>
                <a:latin typeface="Calibri" panose="020F0502020204030204" pitchFamily="34" charset="0"/>
                <a:cs typeface="Calibri" panose="020F0502020204030204" pitchFamily="34" charset="0"/>
              </a:rPr>
              <a:t> tool in StochSD, to fit the model to data, gave p=0.00049, D</a:t>
            </a:r>
            <a:r>
              <a:rPr lang="en-GB" sz="2300" b="0" baseline="-25000" dirty="0">
                <a:solidFill>
                  <a:schemeClr val="tx1"/>
                </a:solidFill>
                <a:latin typeface="Calibri" panose="020F0502020204030204" pitchFamily="34" charset="0"/>
                <a:cs typeface="Calibri" panose="020F0502020204030204" pitchFamily="34" charset="0"/>
              </a:rPr>
              <a:t>e</a:t>
            </a:r>
            <a:r>
              <a:rPr lang="en-GB" sz="2300" b="0" dirty="0">
                <a:solidFill>
                  <a:schemeClr val="tx1"/>
                </a:solidFill>
                <a:latin typeface="Calibri" panose="020F0502020204030204" pitchFamily="34" charset="0"/>
                <a:cs typeface="Calibri" panose="020F0502020204030204" pitchFamily="34" charset="0"/>
              </a:rPr>
              <a:t>=1.06 days and D</a:t>
            </a:r>
            <a:r>
              <a:rPr lang="en-GB" sz="2300" b="0" baseline="-25000" dirty="0">
                <a:solidFill>
                  <a:schemeClr val="tx1"/>
                </a:solidFill>
                <a:latin typeface="Calibri" panose="020F0502020204030204" pitchFamily="34" charset="0"/>
                <a:cs typeface="Calibri" panose="020F0502020204030204" pitchFamily="34" charset="0"/>
              </a:rPr>
              <a:t>i</a:t>
            </a:r>
            <a:r>
              <a:rPr lang="en-GB" sz="2300" b="0" dirty="0">
                <a:solidFill>
                  <a:schemeClr val="tx1"/>
                </a:solidFill>
                <a:latin typeface="Calibri" panose="020F0502020204030204" pitchFamily="34" charset="0"/>
                <a:cs typeface="Calibri" panose="020F0502020204030204" pitchFamily="34" charset="0"/>
              </a:rPr>
              <a:t>=2.52 days (see Figure). </a:t>
            </a:r>
          </a:p>
        </p:txBody>
      </p:sp>
      <p:sp>
        <p:nvSpPr>
          <p:cNvPr id="4" name="Platshållare för bildnummer 3">
            <a:extLst>
              <a:ext uri="{FF2B5EF4-FFF2-40B4-BE49-F238E27FC236}">
                <a16:creationId xmlns:a16="http://schemas.microsoft.com/office/drawing/2014/main" id="{70C01510-E0B2-4F9D-A4D0-141B08925448}"/>
              </a:ext>
            </a:extLst>
          </p:cNvPr>
          <p:cNvSpPr>
            <a:spLocks noGrp="1"/>
          </p:cNvSpPr>
          <p:nvPr>
            <p:ph type="sldNum" sz="quarter" idx="12"/>
          </p:nvPr>
        </p:nvSpPr>
        <p:spPr>
          <a:xfrm>
            <a:off x="8755359" y="6448698"/>
            <a:ext cx="357051" cy="409302"/>
          </a:xfrm>
        </p:spPr>
        <p:txBody>
          <a:bodyPr/>
          <a:lstStyle/>
          <a:p>
            <a:pPr>
              <a:defRPr/>
            </a:pPr>
            <a:fld id="{3047E0B6-429E-4879-A6B6-89CBDB28E1BE}" type="slidenum">
              <a:rPr lang="en-GB" altLang="en-US" smtClean="0">
                <a:latin typeface="Calibri" panose="020F0502020204030204" pitchFamily="34" charset="0"/>
                <a:cs typeface="Calibri" panose="020F0502020204030204" pitchFamily="34" charset="0"/>
              </a:rPr>
              <a:pPr>
                <a:defRPr/>
              </a:pPr>
              <a:t>9</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2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theme/theme1.xml><?xml version="1.0" encoding="utf-8"?>
<a:theme xmlns:a="http://schemas.openxmlformats.org/drawingml/2006/main" name="Exempel">
  <a:themeElements>
    <a:clrScheme name="Exempe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empe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762000" rtl="0" eaLnBrk="0" fontAlgn="base" latinLnBrk="0" hangingPunct="0">
          <a:lnSpc>
            <a:spcPct val="80000"/>
          </a:lnSpc>
          <a:spcBef>
            <a:spcPct val="50000"/>
          </a:spcBef>
          <a:spcAft>
            <a:spcPct val="0"/>
          </a:spcAft>
          <a:buClrTx/>
          <a:buSzTx/>
          <a:buFontTx/>
          <a:buNone/>
          <a:tabLst/>
          <a:defRPr kumimoji="0" lang="en-GB" altLang="en-US" sz="1600" b="1" i="0" u="none" strike="noStrike" cap="none" normalizeH="0" baseline="0" smtClean="0">
            <a:ln>
              <a:noFill/>
            </a:ln>
            <a:solidFill>
              <a:srgbClr val="FF0000"/>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762000" rtl="0" eaLnBrk="0" fontAlgn="base" latinLnBrk="0" hangingPunct="0">
          <a:lnSpc>
            <a:spcPct val="80000"/>
          </a:lnSpc>
          <a:spcBef>
            <a:spcPct val="50000"/>
          </a:spcBef>
          <a:spcAft>
            <a:spcPct val="0"/>
          </a:spcAft>
          <a:buClrTx/>
          <a:buSzTx/>
          <a:buFontTx/>
          <a:buNone/>
          <a:tabLst/>
          <a:defRPr kumimoji="0" lang="en-GB" altLang="en-US" sz="1600" b="1" i="0" u="none" strike="noStrike" cap="none" normalizeH="0" baseline="0" smtClean="0">
            <a:ln>
              <a:noFill/>
            </a:ln>
            <a:solidFill>
              <a:srgbClr val="FF0000"/>
            </a:solidFill>
            <a:effectLst/>
            <a:latin typeface="Times New Roman" panose="02020603050405020304" pitchFamily="18" charset="0"/>
          </a:defRPr>
        </a:defPPr>
      </a:lstStyle>
    </a:lnDef>
  </a:objectDefaults>
  <a:extraClrSchemeLst>
    <a:extraClrScheme>
      <a:clrScheme name="Exempe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xemp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xempe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xempe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xempe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xempe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xempe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51049</TotalTime>
  <Pages>28</Pages>
  <Words>4495</Words>
  <Application>Microsoft Office PowerPoint</Application>
  <PresentationFormat>Bildspel på skärmen (4:3)</PresentationFormat>
  <Paragraphs>384</Paragraphs>
  <Slides>33</Slides>
  <Notes>6</Notes>
  <HiddenSlides>0</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2</vt:i4>
      </vt:variant>
      <vt:variant>
        <vt:lpstr>Bildrubriker</vt:lpstr>
      </vt:variant>
      <vt:variant>
        <vt:i4>33</vt:i4>
      </vt:variant>
    </vt:vector>
  </HeadingPairs>
  <TitlesOfParts>
    <vt:vector size="41" baseType="lpstr">
      <vt:lpstr>Arial</vt:lpstr>
      <vt:lpstr>Calibri</vt:lpstr>
      <vt:lpstr>Symbol</vt:lpstr>
      <vt:lpstr>Times New Roman</vt:lpstr>
      <vt:lpstr>Wingdings</vt:lpstr>
      <vt:lpstr>Exempel</vt:lpstr>
      <vt:lpstr>Bitmap Image</vt:lpstr>
      <vt:lpstr>Bitmappsbild</vt:lpstr>
      <vt:lpstr>PowerPoint-presentation</vt:lpstr>
      <vt:lpstr>I. PRINCIPLES FOR MODEL CONSTRUCTION </vt:lpstr>
      <vt:lpstr>White-box model</vt:lpstr>
      <vt:lpstr>PowerPoint-presentation</vt:lpstr>
      <vt:lpstr>(Specification of the water clock for the interested)</vt:lpstr>
      <vt:lpstr>PowerPoint-presentation</vt:lpstr>
      <vt:lpstr>PowerPoint-presentation</vt:lpstr>
      <vt:lpstr>PowerPoint-presentation</vt:lpstr>
      <vt:lpstr>PowerPoint-presentation</vt:lpstr>
      <vt:lpstr>II.  THE LIMITS OF SIMULATION</vt:lpstr>
      <vt:lpstr>Modelling past and future</vt:lpstr>
      <vt:lpstr>PowerPoint-presentation</vt:lpstr>
      <vt:lpstr>III. PREDICTIONS ABOUT THE FUTURE</vt:lpstr>
      <vt:lpstr>What can we know about the future?</vt:lpstr>
      <vt:lpstr>When is the information we have sufficient for prediction?</vt:lpstr>
      <vt:lpstr>Black swans   (unknown unknown)</vt:lpstr>
      <vt:lpstr>PowerPoint-presentation</vt:lpstr>
      <vt:lpstr>Basic requirements of a prediction model - continued</vt:lpstr>
      <vt:lpstr>Modelling from observed behaviour?</vt:lpstr>
      <vt:lpstr>It is technically easy to construct a model and adjust some parameters so that it behaves similarly to one of these time-series.</vt:lpstr>
      <vt:lpstr>Chaotic systems</vt:lpstr>
      <vt:lpstr>PowerPoint-presentation</vt:lpstr>
      <vt:lpstr>Example: Double pendulum</vt:lpstr>
      <vt:lpstr>Double pendulum - continued</vt:lpstr>
      <vt:lpstr>For a complex systemus chaos is virtually everywhere</vt:lpstr>
      <vt:lpstr>Other limits to modelling of the future</vt:lpstr>
      <vt:lpstr>PowerPoint-presentation</vt:lpstr>
      <vt:lpstr>The hedgehog syndrome created by wishful thinking</vt:lpstr>
      <vt:lpstr>Misuse of simulation</vt:lpstr>
      <vt:lpstr>Answer these questions before simulating the future</vt:lpstr>
      <vt:lpstr>PowerPoint-presentation</vt:lpstr>
      <vt:lpstr>PowerPoint-presentation</vt:lpstr>
      <vt:lpstr>End L9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TECHNIQUES Object function Sensitivity analysis Optimisation Identification Prediction</dc:title>
  <dc:subject/>
  <dc:creator>Leif Gustafsson</dc:creator>
  <cp:keywords/>
  <dc:description/>
  <cp:lastModifiedBy>leif.gunnar.gustafsson leif.gunnar.gustafsson</cp:lastModifiedBy>
  <cp:revision>1001</cp:revision>
  <cp:lastPrinted>2021-10-26T14:37:06Z</cp:lastPrinted>
  <dcterms:created xsi:type="dcterms:W3CDTF">1997-11-11T17:18:22Z</dcterms:created>
  <dcterms:modified xsi:type="dcterms:W3CDTF">2021-11-25T10:46:48Z</dcterms:modified>
</cp:coreProperties>
</file>